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heme/themeOverride39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theme/themeOverride53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heme/themeOverride29.xml" ContentType="application/vnd.openxmlformats-officedocument.themeOverride+xml"/>
  <Override PartName="/ppt/charts/chart21.xml" ContentType="application/vnd.openxmlformats-officedocument.drawingml.chart+xml"/>
  <Override PartName="/ppt/notesSlides/notesSlide42.xml" ContentType="application/vnd.openxmlformats-officedocument.presentationml.notesSlide+xml"/>
  <Override PartName="/ppt/theme/themeOverride47.xml" ContentType="application/vnd.openxmlformats-officedocument.themeOverr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36.xml" ContentType="application/vnd.openxmlformats-officedocument.themeOverride+xml"/>
  <Override PartName="/ppt/charts/chart4.xml" ContentType="application/vnd.openxmlformats-officedocument.drawingml.chart+xml"/>
  <Override PartName="/ppt/theme/themeOverride25.xml" ContentType="application/vnd.openxmlformats-officedocument.themeOverride+xml"/>
  <Override PartName="/ppt/theme/themeOverride43.xml" ContentType="application/vnd.openxmlformats-officedocument.themeOverride+xml"/>
  <Override PartName="/ppt/theme/themeOverride54.xml" ContentType="application/vnd.openxmlformats-officedocument.themeOverr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theme/themeOverride50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theme/themeOverride19.xml" ContentType="application/vnd.openxmlformats-officedocument.themeOverride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theme/themeOverride51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38.xml" ContentType="application/vnd.openxmlformats-officedocument.themeOverride+xml"/>
  <Override PartName="/ppt/theme/themeOverride49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23.xml" ContentType="application/vnd.openxmlformats-officedocument.themeOverride+xml"/>
  <Override PartName="/ppt/theme/themeOverride41.xml" ContentType="application/vnd.openxmlformats-officedocument.themeOverride+xml"/>
  <Override PartName="/ppt/theme/themeOverride52.xml" ContentType="application/vnd.openxmlformats-officedocument.themeOverride+xml"/>
  <Override PartName="/ppt/slides/slide29.xml" ContentType="application/vnd.openxmlformats-officedocument.presentationml.sl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8" r:id="rId2"/>
    <p:sldId id="285" r:id="rId3"/>
    <p:sldId id="291" r:id="rId4"/>
    <p:sldId id="292" r:id="rId5"/>
    <p:sldId id="293" r:id="rId6"/>
    <p:sldId id="305" r:id="rId7"/>
    <p:sldId id="294" r:id="rId8"/>
    <p:sldId id="295" r:id="rId9"/>
    <p:sldId id="335" r:id="rId10"/>
    <p:sldId id="336" r:id="rId11"/>
    <p:sldId id="310" r:id="rId12"/>
    <p:sldId id="309" r:id="rId13"/>
    <p:sldId id="311" r:id="rId14"/>
    <p:sldId id="312" r:id="rId15"/>
    <p:sldId id="314" r:id="rId16"/>
    <p:sldId id="315" r:id="rId17"/>
    <p:sldId id="313" r:id="rId18"/>
    <p:sldId id="317" r:id="rId19"/>
    <p:sldId id="316" r:id="rId20"/>
    <p:sldId id="318" r:id="rId21"/>
    <p:sldId id="334" r:id="rId22"/>
    <p:sldId id="319" r:id="rId23"/>
    <p:sldId id="322" r:id="rId24"/>
    <p:sldId id="321" r:id="rId25"/>
    <p:sldId id="320" r:id="rId26"/>
    <p:sldId id="325" r:id="rId27"/>
    <p:sldId id="324" r:id="rId28"/>
    <p:sldId id="323" r:id="rId29"/>
    <p:sldId id="327" r:id="rId30"/>
    <p:sldId id="328" r:id="rId31"/>
    <p:sldId id="326" r:id="rId32"/>
    <p:sldId id="329" r:id="rId33"/>
    <p:sldId id="331" r:id="rId34"/>
    <p:sldId id="330" r:id="rId35"/>
    <p:sldId id="332" r:id="rId36"/>
    <p:sldId id="333" r:id="rId37"/>
    <p:sldId id="337" r:id="rId38"/>
    <p:sldId id="338" r:id="rId39"/>
    <p:sldId id="339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40" r:id="rId48"/>
    <p:sldId id="342" r:id="rId49"/>
    <p:sldId id="341" r:id="rId50"/>
    <p:sldId id="303" r:id="rId51"/>
    <p:sldId id="306" r:id="rId52"/>
    <p:sldId id="307" r:id="rId53"/>
    <p:sldId id="343" r:id="rId54"/>
    <p:sldId id="308" r:id="rId5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40000"/>
    <a:srgbClr val="000000"/>
    <a:srgbClr val="320000"/>
    <a:srgbClr val="960000"/>
    <a:srgbClr val="860000"/>
    <a:srgbClr val="DFA779"/>
    <a:srgbClr val="BC034A"/>
    <a:srgbClr val="4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132" autoAdjust="0"/>
    <p:restoredTop sz="87896" autoAdjust="0"/>
  </p:normalViewPr>
  <p:slideViewPr>
    <p:cSldViewPr>
      <p:cViewPr>
        <p:scale>
          <a:sx n="87" d="100"/>
          <a:sy n="87" d="100"/>
        </p:scale>
        <p:origin x="-168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Zoologiya_In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diaqramma.xlsx" TargetMode="External"/><Relationship Id="rId1" Type="http://schemas.openxmlformats.org/officeDocument/2006/relationships/themeOverride" Target="../theme/themeOverride2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AE_I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E_In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diaqramma.xlsx" TargetMode="External"/><Relationship Id="rId1" Type="http://schemas.openxmlformats.org/officeDocument/2006/relationships/themeOverride" Target="../theme/themeOverride1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BC034A"/>
              </a:solidFill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46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32772</c:v>
                </c:pt>
                <c:pt idx="1">
                  <c:v>46773</c:v>
                </c:pt>
                <c:pt idx="2">
                  <c:v>36666</c:v>
                </c:pt>
                <c:pt idx="3">
                  <c:v>35128</c:v>
                </c:pt>
                <c:pt idx="4">
                  <c:v>32660</c:v>
                </c:pt>
                <c:pt idx="5">
                  <c:v>35561</c:v>
                </c:pt>
                <c:pt idx="6">
                  <c:v>18413</c:v>
                </c:pt>
                <c:pt idx="7">
                  <c:v>9942</c:v>
                </c:pt>
                <c:pt idx="8">
                  <c:v>20722</c:v>
                </c:pt>
                <c:pt idx="9">
                  <c:v>40951</c:v>
                </c:pt>
                <c:pt idx="10">
                  <c:v>39316</c:v>
                </c:pt>
                <c:pt idx="11">
                  <c:v>36737</c:v>
                </c:pt>
              </c:numCache>
            </c:numRef>
          </c:val>
        </c:ser>
        <c:dLbls>
          <c:showVal val="1"/>
        </c:dLbls>
        <c:gapWidth val="75"/>
        <c:axId val="97021312"/>
        <c:axId val="97023104"/>
      </c:barChart>
      <c:catAx>
        <c:axId val="97021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023104"/>
        <c:crosses val="autoZero"/>
        <c:auto val="1"/>
        <c:lblAlgn val="ctr"/>
        <c:lblOffset val="100"/>
      </c:catAx>
      <c:valAx>
        <c:axId val="970231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7021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9">
                  <c:v>3288</c:v>
                </c:pt>
                <c:pt idx="10">
                  <c:v>8634</c:v>
                </c:pt>
                <c:pt idx="11">
                  <c:v>33675</c:v>
                </c:pt>
              </c:numCache>
            </c:numRef>
          </c:val>
        </c:ser>
        <c:dLbls>
          <c:showVal val="1"/>
        </c:dLbls>
        <c:gapWidth val="75"/>
        <c:axId val="101474688"/>
        <c:axId val="101476224"/>
      </c:barChart>
      <c:catAx>
        <c:axId val="1014746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476224"/>
        <c:crosses val="autoZero"/>
        <c:auto val="1"/>
        <c:lblAlgn val="ctr"/>
        <c:lblOffset val="100"/>
      </c:catAx>
      <c:valAx>
        <c:axId val="10147622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1474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BC034A"/>
              </a:solidFill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dLbl>
              <c:idx val="9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5056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</a:t>
                    </a:r>
                    <a:r>
                      <a:rPr lang="az-Latn-AZ" b="1">
                        <a:solidFill>
                          <a:srgbClr val="000000"/>
                        </a:solidFill>
                      </a:rPr>
                      <a:t>0227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111</a:t>
                    </a:r>
                    <a:r>
                      <a:rPr lang="az-Latn-AZ" b="1">
                        <a:solidFill>
                          <a:srgbClr val="000000"/>
                        </a:solidFill>
                      </a:rPr>
                      <a:t>2</a:t>
                    </a:r>
                    <a:r>
                      <a:rPr lang="en-US" b="1" dirty="0">
                        <a:solidFill>
                          <a:srgbClr val="000000"/>
                        </a:solidFill>
                      </a:rPr>
                      <a:t>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2416</c:v>
                </c:pt>
                <c:pt idx="1">
                  <c:v>2708</c:v>
                </c:pt>
                <c:pt idx="2">
                  <c:v>2708</c:v>
                </c:pt>
                <c:pt idx="3">
                  <c:v>2782</c:v>
                </c:pt>
                <c:pt idx="4">
                  <c:v>2296</c:v>
                </c:pt>
                <c:pt idx="5">
                  <c:v>1744</c:v>
                </c:pt>
                <c:pt idx="6">
                  <c:v>470</c:v>
                </c:pt>
                <c:pt idx="7">
                  <c:v>4</c:v>
                </c:pt>
                <c:pt idx="8">
                  <c:v>2</c:v>
                </c:pt>
                <c:pt idx="9">
                  <c:v>5056</c:v>
                </c:pt>
                <c:pt idx="10">
                  <c:v>10227</c:v>
                </c:pt>
                <c:pt idx="11">
                  <c:v>11124</c:v>
                </c:pt>
              </c:numCache>
            </c:numRef>
          </c:val>
        </c:ser>
        <c:dLbls>
          <c:showVal val="1"/>
        </c:dLbls>
        <c:gapWidth val="75"/>
        <c:axId val="102123392"/>
        <c:axId val="102124928"/>
      </c:barChart>
      <c:catAx>
        <c:axId val="102123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124928"/>
        <c:crosses val="autoZero"/>
        <c:auto val="1"/>
        <c:lblAlgn val="ctr"/>
        <c:lblOffset val="100"/>
      </c:catAx>
      <c:valAx>
        <c:axId val="1021249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2123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BC034A"/>
              </a:solidFill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4547</c:v>
                </c:pt>
                <c:pt idx="1">
                  <c:v>4778</c:v>
                </c:pt>
                <c:pt idx="2">
                  <c:v>4209</c:v>
                </c:pt>
                <c:pt idx="3">
                  <c:v>3916</c:v>
                </c:pt>
                <c:pt idx="4">
                  <c:v>4118</c:v>
                </c:pt>
                <c:pt idx="5">
                  <c:v>3483</c:v>
                </c:pt>
                <c:pt idx="6">
                  <c:v>2277</c:v>
                </c:pt>
                <c:pt idx="7">
                  <c:v>1423</c:v>
                </c:pt>
                <c:pt idx="8">
                  <c:v>2224</c:v>
                </c:pt>
                <c:pt idx="9">
                  <c:v>3416</c:v>
                </c:pt>
                <c:pt idx="10">
                  <c:v>2586</c:v>
                </c:pt>
                <c:pt idx="11">
                  <c:v>2426</c:v>
                </c:pt>
              </c:numCache>
            </c:numRef>
          </c:val>
        </c:ser>
        <c:dLbls>
          <c:showVal val="1"/>
        </c:dLbls>
        <c:gapWidth val="75"/>
        <c:axId val="104369536"/>
        <c:axId val="104371328"/>
      </c:barChart>
      <c:catAx>
        <c:axId val="1043695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371328"/>
        <c:crosses val="autoZero"/>
        <c:auto val="1"/>
        <c:lblAlgn val="ctr"/>
        <c:lblOffset val="100"/>
      </c:catAx>
      <c:valAx>
        <c:axId val="1043713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4369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rgbClr val="BC034A"/>
              </a:solidFill>
              <a:ln>
                <a:noFill/>
              </a:ln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dPt>
          <c:dPt>
            <c:idx val="4"/>
            <c:spPr>
              <a:solidFill>
                <a:srgbClr val="DFA779"/>
              </a:solidFill>
              <a:ln>
                <a:noFill/>
              </a:ln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  <a:ln>
                <a:noFill/>
              </a:ln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0"/>
            <c:spPr>
              <a:solidFill>
                <a:srgbClr val="6B8537"/>
              </a:solidFill>
              <a:ln>
                <a:noFill/>
              </a:ln>
            </c:spPr>
          </c:dPt>
          <c:dPt>
            <c:idx val="11"/>
            <c:spPr>
              <a:solidFill>
                <a:srgbClr val="FF5D61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2500</c:v>
                </c:pt>
                <c:pt idx="1">
                  <c:v>3114</c:v>
                </c:pt>
                <c:pt idx="2">
                  <c:v>2934</c:v>
                </c:pt>
                <c:pt idx="3">
                  <c:v>3715</c:v>
                </c:pt>
                <c:pt idx="4">
                  <c:v>3672</c:v>
                </c:pt>
                <c:pt idx="5">
                  <c:v>2848</c:v>
                </c:pt>
                <c:pt idx="6">
                  <c:v>1879</c:v>
                </c:pt>
                <c:pt idx="7">
                  <c:v>1089</c:v>
                </c:pt>
                <c:pt idx="8">
                  <c:v>2728</c:v>
                </c:pt>
                <c:pt idx="9">
                  <c:v>4014</c:v>
                </c:pt>
                <c:pt idx="10">
                  <c:v>4994</c:v>
                </c:pt>
                <c:pt idx="11">
                  <c:v>5155</c:v>
                </c:pt>
              </c:numCache>
            </c:numRef>
          </c:val>
        </c:ser>
        <c:dLbls>
          <c:showVal val="1"/>
        </c:dLbls>
        <c:gapWidth val="75"/>
        <c:axId val="104506496"/>
        <c:axId val="104508032"/>
      </c:barChart>
      <c:catAx>
        <c:axId val="104506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508032"/>
        <c:crosses val="autoZero"/>
        <c:auto val="1"/>
        <c:lblAlgn val="ctr"/>
        <c:lblOffset val="100"/>
      </c:catAx>
      <c:valAx>
        <c:axId val="10450803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4506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BC034A"/>
              </a:solidFill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2479</c:v>
                </c:pt>
                <c:pt idx="1">
                  <c:v>3413</c:v>
                </c:pt>
                <c:pt idx="2">
                  <c:v>2948</c:v>
                </c:pt>
                <c:pt idx="3">
                  <c:v>3699</c:v>
                </c:pt>
                <c:pt idx="4">
                  <c:v>3209</c:v>
                </c:pt>
                <c:pt idx="5">
                  <c:v>3169</c:v>
                </c:pt>
                <c:pt idx="6">
                  <c:v>1208</c:v>
                </c:pt>
                <c:pt idx="7">
                  <c:v>660</c:v>
                </c:pt>
                <c:pt idx="8">
                  <c:v>1646</c:v>
                </c:pt>
                <c:pt idx="9">
                  <c:v>2744</c:v>
                </c:pt>
                <c:pt idx="10">
                  <c:v>2418</c:v>
                </c:pt>
                <c:pt idx="11">
                  <c:v>2506</c:v>
                </c:pt>
              </c:numCache>
            </c:numRef>
          </c:val>
        </c:ser>
        <c:dLbls>
          <c:showVal val="1"/>
        </c:dLbls>
        <c:gapWidth val="75"/>
        <c:axId val="104696064"/>
        <c:axId val="104706048"/>
      </c:barChart>
      <c:catAx>
        <c:axId val="1046960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706048"/>
        <c:crosses val="autoZero"/>
        <c:auto val="1"/>
        <c:lblAlgn val="ctr"/>
        <c:lblOffset val="100"/>
      </c:catAx>
      <c:valAx>
        <c:axId val="10470604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4696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5">
                  <c:v>1905</c:v>
                </c:pt>
                <c:pt idx="6">
                  <c:v>2253</c:v>
                </c:pt>
                <c:pt idx="7">
                  <c:v>1125</c:v>
                </c:pt>
                <c:pt idx="8">
                  <c:v>2895</c:v>
                </c:pt>
                <c:pt idx="9">
                  <c:v>5806</c:v>
                </c:pt>
                <c:pt idx="10">
                  <c:v>7099</c:v>
                </c:pt>
                <c:pt idx="11">
                  <c:v>4370</c:v>
                </c:pt>
              </c:numCache>
            </c:numRef>
          </c:val>
        </c:ser>
        <c:dLbls>
          <c:showVal val="1"/>
        </c:dLbls>
        <c:gapWidth val="75"/>
        <c:axId val="104840576"/>
        <c:axId val="104842368"/>
      </c:barChart>
      <c:catAx>
        <c:axId val="104840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842368"/>
        <c:crosses val="autoZero"/>
        <c:auto val="1"/>
        <c:lblAlgn val="ctr"/>
        <c:lblOffset val="100"/>
      </c:catAx>
      <c:valAx>
        <c:axId val="1048423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4840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BC034A"/>
              </a:solidFill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2261</c:v>
                </c:pt>
                <c:pt idx="1">
                  <c:v>2430</c:v>
                </c:pt>
                <c:pt idx="2">
                  <c:v>2269</c:v>
                </c:pt>
                <c:pt idx="3">
                  <c:v>1803</c:v>
                </c:pt>
                <c:pt idx="4">
                  <c:v>1883</c:v>
                </c:pt>
                <c:pt idx="5">
                  <c:v>1461</c:v>
                </c:pt>
                <c:pt idx="6">
                  <c:v>1264</c:v>
                </c:pt>
                <c:pt idx="7">
                  <c:v>746</c:v>
                </c:pt>
                <c:pt idx="8">
                  <c:v>1631</c:v>
                </c:pt>
                <c:pt idx="9">
                  <c:v>2200</c:v>
                </c:pt>
                <c:pt idx="10">
                  <c:v>3188</c:v>
                </c:pt>
                <c:pt idx="11">
                  <c:v>3101</c:v>
                </c:pt>
              </c:numCache>
            </c:numRef>
          </c:val>
        </c:ser>
        <c:dLbls>
          <c:showVal val="1"/>
        </c:dLbls>
        <c:gapWidth val="75"/>
        <c:axId val="104965248"/>
        <c:axId val="104966784"/>
      </c:barChart>
      <c:catAx>
        <c:axId val="1049652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966784"/>
        <c:crosses val="autoZero"/>
        <c:auto val="1"/>
        <c:lblAlgn val="ctr"/>
        <c:lblOffset val="100"/>
      </c:catAx>
      <c:valAx>
        <c:axId val="10496678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4965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BC034A"/>
              </a:solidFill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1445</c:v>
                </c:pt>
                <c:pt idx="1">
                  <c:v>1671</c:v>
                </c:pt>
                <c:pt idx="2">
                  <c:v>1761</c:v>
                </c:pt>
                <c:pt idx="3">
                  <c:v>1518</c:v>
                </c:pt>
                <c:pt idx="4">
                  <c:v>1518</c:v>
                </c:pt>
                <c:pt idx="5">
                  <c:v>1673</c:v>
                </c:pt>
                <c:pt idx="6">
                  <c:v>1653</c:v>
                </c:pt>
                <c:pt idx="7">
                  <c:v>969</c:v>
                </c:pt>
                <c:pt idx="8">
                  <c:v>1696</c:v>
                </c:pt>
                <c:pt idx="9">
                  <c:v>3489</c:v>
                </c:pt>
                <c:pt idx="10">
                  <c:v>3588</c:v>
                </c:pt>
                <c:pt idx="11">
                  <c:v>2547</c:v>
                </c:pt>
              </c:numCache>
            </c:numRef>
          </c:val>
        </c:ser>
        <c:dLbls>
          <c:showVal val="1"/>
        </c:dLbls>
        <c:gapWidth val="75"/>
        <c:axId val="105097856"/>
        <c:axId val="105103744"/>
      </c:barChart>
      <c:catAx>
        <c:axId val="1050978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103744"/>
        <c:crosses val="autoZero"/>
        <c:auto val="1"/>
        <c:lblAlgn val="ctr"/>
        <c:lblOffset val="100"/>
      </c:catAx>
      <c:valAx>
        <c:axId val="10510374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5097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BC034A"/>
              </a:solidFill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620</c:v>
                </c:pt>
                <c:pt idx="1">
                  <c:v>906</c:v>
                </c:pt>
                <c:pt idx="2">
                  <c:v>967</c:v>
                </c:pt>
                <c:pt idx="3">
                  <c:v>913</c:v>
                </c:pt>
                <c:pt idx="4">
                  <c:v>1082</c:v>
                </c:pt>
                <c:pt idx="5">
                  <c:v>746</c:v>
                </c:pt>
                <c:pt idx="6">
                  <c:v>940</c:v>
                </c:pt>
                <c:pt idx="7">
                  <c:v>473</c:v>
                </c:pt>
                <c:pt idx="8">
                  <c:v>1530</c:v>
                </c:pt>
                <c:pt idx="9">
                  <c:v>1486</c:v>
                </c:pt>
                <c:pt idx="10">
                  <c:v>1504</c:v>
                </c:pt>
                <c:pt idx="11">
                  <c:v>1449</c:v>
                </c:pt>
              </c:numCache>
            </c:numRef>
          </c:val>
        </c:ser>
        <c:dLbls>
          <c:showVal val="1"/>
        </c:dLbls>
        <c:gapWidth val="75"/>
        <c:axId val="105304448"/>
        <c:axId val="105305984"/>
      </c:barChart>
      <c:catAx>
        <c:axId val="105304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305984"/>
        <c:crosses val="autoZero"/>
        <c:auto val="1"/>
        <c:lblAlgn val="ctr"/>
        <c:lblOffset val="100"/>
      </c:catAx>
      <c:valAx>
        <c:axId val="10530598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5304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9">
                  <c:v>628</c:v>
                </c:pt>
                <c:pt idx="10">
                  <c:v>7402</c:v>
                </c:pt>
                <c:pt idx="11">
                  <c:v>4069</c:v>
                </c:pt>
              </c:numCache>
            </c:numRef>
          </c:val>
        </c:ser>
        <c:dLbls>
          <c:showVal val="1"/>
        </c:dLbls>
        <c:gapWidth val="75"/>
        <c:axId val="105620992"/>
        <c:axId val="105622528"/>
      </c:barChart>
      <c:catAx>
        <c:axId val="1056209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622528"/>
        <c:crosses val="autoZero"/>
        <c:auto val="1"/>
        <c:lblAlgn val="ctr"/>
        <c:lblOffset val="100"/>
      </c:catAx>
      <c:valAx>
        <c:axId val="1056225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5620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dPt>
            <c:idx val="1"/>
            <c:spPr>
              <a:solidFill>
                <a:srgbClr val="336699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dPt>
          <c:dPt>
            <c:idx val="4"/>
            <c:spPr>
              <a:solidFill>
                <a:srgbClr val="DFA779"/>
              </a:solidFill>
              <a:ln>
                <a:noFill/>
              </a:ln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  <a:ln>
                <a:noFill/>
              </a:ln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0"/>
            <c:spPr>
              <a:solidFill>
                <a:srgbClr val="6B8537"/>
              </a:solidFill>
              <a:ln>
                <a:noFill/>
              </a:ln>
            </c:spPr>
          </c:dPt>
          <c:dPt>
            <c:idx val="11"/>
            <c:spPr>
              <a:solidFill>
                <a:srgbClr val="FF5D61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46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1">
                  <c:v>11741</c:v>
                </c:pt>
                <c:pt idx="2">
                  <c:v>16382</c:v>
                </c:pt>
                <c:pt idx="3">
                  <c:v>17408</c:v>
                </c:pt>
                <c:pt idx="4">
                  <c:v>19805</c:v>
                </c:pt>
                <c:pt idx="5">
                  <c:v>11713</c:v>
                </c:pt>
                <c:pt idx="6">
                  <c:v>10780</c:v>
                </c:pt>
                <c:pt idx="7">
                  <c:v>11183</c:v>
                </c:pt>
                <c:pt idx="8">
                  <c:v>22178</c:v>
                </c:pt>
                <c:pt idx="9">
                  <c:v>24293</c:v>
                </c:pt>
                <c:pt idx="10">
                  <c:v>33019</c:v>
                </c:pt>
                <c:pt idx="11">
                  <c:v>30282</c:v>
                </c:pt>
              </c:numCache>
            </c:numRef>
          </c:val>
        </c:ser>
        <c:dLbls>
          <c:showVal val="1"/>
        </c:dLbls>
        <c:gapWidth val="75"/>
        <c:axId val="97346304"/>
        <c:axId val="97347840"/>
      </c:barChart>
      <c:catAx>
        <c:axId val="973463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347840"/>
        <c:crosses val="autoZero"/>
        <c:auto val="1"/>
        <c:lblAlgn val="ctr"/>
        <c:lblOffset val="100"/>
      </c:catAx>
      <c:valAx>
        <c:axId val="973478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7346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1">
                  <c:v>1099</c:v>
                </c:pt>
                <c:pt idx="2">
                  <c:v>1023</c:v>
                </c:pt>
                <c:pt idx="3">
                  <c:v>1058</c:v>
                </c:pt>
                <c:pt idx="4">
                  <c:v>784</c:v>
                </c:pt>
                <c:pt idx="5">
                  <c:v>576</c:v>
                </c:pt>
                <c:pt idx="6">
                  <c:v>520</c:v>
                </c:pt>
                <c:pt idx="7">
                  <c:v>353</c:v>
                </c:pt>
                <c:pt idx="8">
                  <c:v>1796</c:v>
                </c:pt>
                <c:pt idx="9">
                  <c:v>1314</c:v>
                </c:pt>
                <c:pt idx="10">
                  <c:v>1307</c:v>
                </c:pt>
                <c:pt idx="11">
                  <c:v>985</c:v>
                </c:pt>
              </c:numCache>
            </c:numRef>
          </c:val>
        </c:ser>
        <c:dLbls>
          <c:showVal val="1"/>
        </c:dLbls>
        <c:gapWidth val="75"/>
        <c:axId val="105933440"/>
        <c:axId val="105947520"/>
      </c:barChart>
      <c:catAx>
        <c:axId val="1059334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947520"/>
        <c:crosses val="autoZero"/>
        <c:auto val="1"/>
        <c:lblAlgn val="ctr"/>
        <c:lblOffset val="100"/>
      </c:catAx>
      <c:valAx>
        <c:axId val="10594752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5933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4">
                  <c:v>1074</c:v>
                </c:pt>
                <c:pt idx="5">
                  <c:v>835</c:v>
                </c:pt>
                <c:pt idx="6">
                  <c:v>421</c:v>
                </c:pt>
                <c:pt idx="7">
                  <c:v>356</c:v>
                </c:pt>
                <c:pt idx="8">
                  <c:v>704</c:v>
                </c:pt>
                <c:pt idx="9">
                  <c:v>1958</c:v>
                </c:pt>
                <c:pt idx="10">
                  <c:v>1617</c:v>
                </c:pt>
                <c:pt idx="11">
                  <c:v>1992</c:v>
                </c:pt>
              </c:numCache>
            </c:numRef>
          </c:val>
        </c:ser>
        <c:dLbls>
          <c:showVal val="1"/>
        </c:dLbls>
        <c:gapWidth val="75"/>
        <c:axId val="106024960"/>
        <c:axId val="106026496"/>
      </c:barChart>
      <c:catAx>
        <c:axId val="106024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026496"/>
        <c:crosses val="autoZero"/>
        <c:auto val="1"/>
        <c:lblAlgn val="ctr"/>
        <c:lblOffset val="100"/>
      </c:catAx>
      <c:valAx>
        <c:axId val="10602649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6024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1">
                  <c:v>1624</c:v>
                </c:pt>
                <c:pt idx="2">
                  <c:v>1861</c:v>
                </c:pt>
                <c:pt idx="3">
                  <c:v>1033</c:v>
                </c:pt>
                <c:pt idx="4">
                  <c:v>763</c:v>
                </c:pt>
                <c:pt idx="5">
                  <c:v>444</c:v>
                </c:pt>
                <c:pt idx="6">
                  <c:v>269</c:v>
                </c:pt>
                <c:pt idx="7">
                  <c:v>316</c:v>
                </c:pt>
                <c:pt idx="8">
                  <c:v>325</c:v>
                </c:pt>
                <c:pt idx="9">
                  <c:v>452</c:v>
                </c:pt>
                <c:pt idx="10">
                  <c:v>587</c:v>
                </c:pt>
                <c:pt idx="11">
                  <c:v>330</c:v>
                </c:pt>
              </c:numCache>
            </c:numRef>
          </c:val>
        </c:ser>
        <c:dLbls>
          <c:showVal val="1"/>
        </c:dLbls>
        <c:gapWidth val="75"/>
        <c:axId val="106210432"/>
        <c:axId val="106211968"/>
      </c:barChart>
      <c:catAx>
        <c:axId val="106210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211968"/>
        <c:crosses val="autoZero"/>
        <c:auto val="1"/>
        <c:lblAlgn val="ctr"/>
        <c:lblOffset val="100"/>
      </c:catAx>
      <c:valAx>
        <c:axId val="1062119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6210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BC034A"/>
              </a:solidFill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508</c:v>
                </c:pt>
                <c:pt idx="1">
                  <c:v>550</c:v>
                </c:pt>
                <c:pt idx="2">
                  <c:v>559</c:v>
                </c:pt>
                <c:pt idx="3">
                  <c:v>491</c:v>
                </c:pt>
                <c:pt idx="4">
                  <c:v>396</c:v>
                </c:pt>
                <c:pt idx="5">
                  <c:v>351</c:v>
                </c:pt>
                <c:pt idx="6">
                  <c:v>318</c:v>
                </c:pt>
                <c:pt idx="7">
                  <c:v>204</c:v>
                </c:pt>
                <c:pt idx="8">
                  <c:v>275</c:v>
                </c:pt>
                <c:pt idx="9">
                  <c:v>410</c:v>
                </c:pt>
                <c:pt idx="10">
                  <c:v>1324</c:v>
                </c:pt>
                <c:pt idx="11">
                  <c:v>843</c:v>
                </c:pt>
              </c:numCache>
            </c:numRef>
          </c:val>
        </c:ser>
        <c:dLbls>
          <c:showVal val="1"/>
        </c:dLbls>
        <c:gapWidth val="75"/>
        <c:axId val="106412672"/>
        <c:axId val="106418560"/>
      </c:barChart>
      <c:catAx>
        <c:axId val="1064126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418560"/>
        <c:crosses val="autoZero"/>
        <c:auto val="1"/>
        <c:lblAlgn val="ctr"/>
        <c:lblOffset val="100"/>
      </c:catAx>
      <c:valAx>
        <c:axId val="10641856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6412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rgbClr val="BC034A"/>
              </a:solidFill>
              <a:ln>
                <a:noFill/>
              </a:ln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dPt>
          <c:dPt>
            <c:idx val="4"/>
            <c:spPr>
              <a:solidFill>
                <a:srgbClr val="DFA779"/>
              </a:solidFill>
              <a:ln>
                <a:noFill/>
              </a:ln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  <a:ln>
                <a:noFill/>
              </a:ln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0"/>
            <c:spPr>
              <a:solidFill>
                <a:srgbClr val="6B8537"/>
              </a:solidFill>
              <a:ln>
                <a:noFill/>
              </a:ln>
            </c:spPr>
          </c:dPt>
          <c:dPt>
            <c:idx val="11"/>
            <c:spPr>
              <a:solidFill>
                <a:srgbClr val="FF5D61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1220</c:v>
                </c:pt>
                <c:pt idx="1">
                  <c:v>420</c:v>
                </c:pt>
                <c:pt idx="2">
                  <c:v>187</c:v>
                </c:pt>
                <c:pt idx="3">
                  <c:v>199</c:v>
                </c:pt>
                <c:pt idx="4">
                  <c:v>142</c:v>
                </c:pt>
                <c:pt idx="5">
                  <c:v>174</c:v>
                </c:pt>
                <c:pt idx="6">
                  <c:v>102</c:v>
                </c:pt>
                <c:pt idx="7">
                  <c:v>67</c:v>
                </c:pt>
                <c:pt idx="8">
                  <c:v>318</c:v>
                </c:pt>
                <c:pt idx="9">
                  <c:v>432</c:v>
                </c:pt>
                <c:pt idx="10">
                  <c:v>328</c:v>
                </c:pt>
                <c:pt idx="11">
                  <c:v>214</c:v>
                </c:pt>
              </c:numCache>
            </c:numRef>
          </c:val>
        </c:ser>
        <c:dLbls>
          <c:showVal val="1"/>
        </c:dLbls>
        <c:gapWidth val="75"/>
        <c:axId val="106979712"/>
        <c:axId val="106981248"/>
      </c:barChart>
      <c:catAx>
        <c:axId val="1069797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981248"/>
        <c:crosses val="autoZero"/>
        <c:auto val="1"/>
        <c:lblAlgn val="ctr"/>
        <c:lblOffset val="100"/>
      </c:catAx>
      <c:valAx>
        <c:axId val="10698124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6979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10">
                  <c:v>669</c:v>
                </c:pt>
                <c:pt idx="11">
                  <c:v>344</c:v>
                </c:pt>
              </c:numCache>
            </c:numRef>
          </c:val>
        </c:ser>
        <c:dLbls>
          <c:showVal val="1"/>
        </c:dLbls>
        <c:gapWidth val="75"/>
        <c:axId val="112608768"/>
        <c:axId val="112610304"/>
      </c:barChart>
      <c:catAx>
        <c:axId val="1126087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610304"/>
        <c:crosses val="autoZero"/>
        <c:auto val="1"/>
        <c:lblAlgn val="ctr"/>
        <c:lblOffset val="100"/>
      </c:catAx>
      <c:valAx>
        <c:axId val="1126103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2608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>
        <c:manualLayout>
          <c:layoutTarget val="inner"/>
          <c:xMode val="edge"/>
          <c:yMode val="edge"/>
          <c:x val="8.4602415878248127E-5"/>
          <c:y val="0"/>
          <c:w val="0.99983067551475158"/>
          <c:h val="0.92402430684878001"/>
        </c:manualLayout>
      </c:layout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10">
                  <c:v>214</c:v>
                </c:pt>
                <c:pt idx="11">
                  <c:v>80</c:v>
                </c:pt>
              </c:numCache>
            </c:numRef>
          </c:val>
        </c:ser>
        <c:dLbls>
          <c:showVal val="1"/>
        </c:dLbls>
        <c:gapWidth val="75"/>
        <c:axId val="112810624"/>
        <c:axId val="112812416"/>
      </c:barChart>
      <c:catAx>
        <c:axId val="112810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812416"/>
        <c:crosses val="autoZero"/>
        <c:auto val="1"/>
        <c:lblAlgn val="ctr"/>
        <c:lblOffset val="100"/>
      </c:catAx>
      <c:valAx>
        <c:axId val="11281241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2810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dPt>
            <c:idx val="1"/>
            <c:spPr>
              <a:solidFill>
                <a:srgbClr val="336699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dPt>
          <c:dPt>
            <c:idx val="4"/>
            <c:spPr>
              <a:solidFill>
                <a:srgbClr val="DFA779"/>
              </a:solidFill>
              <a:ln>
                <a:noFill/>
              </a:ln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  <a:ln>
                <a:noFill/>
              </a:ln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0"/>
            <c:spPr>
              <a:solidFill>
                <a:srgbClr val="6B8537"/>
              </a:solidFill>
              <a:ln>
                <a:noFill/>
              </a:ln>
            </c:spPr>
          </c:dPt>
          <c:dPt>
            <c:idx val="11"/>
            <c:spPr>
              <a:solidFill>
                <a:srgbClr val="FF5D61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46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1">
                  <c:v>10104</c:v>
                </c:pt>
                <c:pt idx="2">
                  <c:v>7721</c:v>
                </c:pt>
                <c:pt idx="3">
                  <c:v>10721</c:v>
                </c:pt>
                <c:pt idx="4">
                  <c:v>12626</c:v>
                </c:pt>
                <c:pt idx="5">
                  <c:v>5698</c:v>
                </c:pt>
                <c:pt idx="6">
                  <c:v>4853</c:v>
                </c:pt>
                <c:pt idx="7">
                  <c:v>4793</c:v>
                </c:pt>
                <c:pt idx="8">
                  <c:v>6812</c:v>
                </c:pt>
                <c:pt idx="9">
                  <c:v>9341</c:v>
                </c:pt>
                <c:pt idx="10">
                  <c:v>16156</c:v>
                </c:pt>
                <c:pt idx="11">
                  <c:v>10380</c:v>
                </c:pt>
              </c:numCache>
            </c:numRef>
          </c:val>
        </c:ser>
        <c:dLbls>
          <c:showVal val="1"/>
        </c:dLbls>
        <c:gapWidth val="75"/>
        <c:axId val="97810304"/>
        <c:axId val="97811840"/>
      </c:barChart>
      <c:catAx>
        <c:axId val="978103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811840"/>
        <c:crosses val="autoZero"/>
        <c:auto val="1"/>
        <c:lblAlgn val="ctr"/>
        <c:lblOffset val="100"/>
      </c:catAx>
      <c:valAx>
        <c:axId val="978118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7810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BC034A"/>
              </a:solidFill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46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6801</c:v>
                </c:pt>
                <c:pt idx="1">
                  <c:v>8715</c:v>
                </c:pt>
                <c:pt idx="2">
                  <c:v>7500</c:v>
                </c:pt>
                <c:pt idx="3">
                  <c:v>8073</c:v>
                </c:pt>
                <c:pt idx="4">
                  <c:v>6747</c:v>
                </c:pt>
                <c:pt idx="5">
                  <c:v>6336</c:v>
                </c:pt>
                <c:pt idx="6">
                  <c:v>6728</c:v>
                </c:pt>
                <c:pt idx="7">
                  <c:v>3625</c:v>
                </c:pt>
                <c:pt idx="8">
                  <c:v>6275</c:v>
                </c:pt>
                <c:pt idx="9">
                  <c:v>9479</c:v>
                </c:pt>
                <c:pt idx="10">
                  <c:v>10459</c:v>
                </c:pt>
                <c:pt idx="11">
                  <c:v>10713</c:v>
                </c:pt>
              </c:numCache>
            </c:numRef>
          </c:val>
        </c:ser>
        <c:dLbls>
          <c:showVal val="1"/>
        </c:dLbls>
        <c:gapWidth val="75"/>
        <c:axId val="97926528"/>
        <c:axId val="97940608"/>
      </c:barChart>
      <c:catAx>
        <c:axId val="979265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940608"/>
        <c:crosses val="autoZero"/>
        <c:auto val="1"/>
        <c:lblAlgn val="ctr"/>
        <c:lblOffset val="100"/>
      </c:catAx>
      <c:valAx>
        <c:axId val="9794060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7926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rgbClr val="BC034A"/>
              </a:solidFill>
              <a:ln>
                <a:noFill/>
              </a:ln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dPt>
          <c:dPt>
            <c:idx val="4"/>
            <c:spPr>
              <a:solidFill>
                <a:srgbClr val="DFA779"/>
              </a:solidFill>
              <a:ln>
                <a:noFill/>
              </a:ln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  <a:ln>
                <a:noFill/>
              </a:ln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0"/>
            <c:spPr>
              <a:solidFill>
                <a:srgbClr val="6B8537"/>
              </a:solidFill>
              <a:ln>
                <a:noFill/>
              </a:ln>
            </c:spPr>
          </c:dPt>
          <c:dPt>
            <c:idx val="11"/>
            <c:spPr>
              <a:solidFill>
                <a:srgbClr val="FF5D61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46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945</c:v>
                </c:pt>
                <c:pt idx="1">
                  <c:v>5902</c:v>
                </c:pt>
                <c:pt idx="2">
                  <c:v>6224</c:v>
                </c:pt>
                <c:pt idx="3">
                  <c:v>7983</c:v>
                </c:pt>
                <c:pt idx="4">
                  <c:v>6976</c:v>
                </c:pt>
                <c:pt idx="5">
                  <c:v>7199</c:v>
                </c:pt>
                <c:pt idx="6">
                  <c:v>6116</c:v>
                </c:pt>
                <c:pt idx="7">
                  <c:v>9617</c:v>
                </c:pt>
                <c:pt idx="8">
                  <c:v>9711</c:v>
                </c:pt>
                <c:pt idx="9">
                  <c:v>8543</c:v>
                </c:pt>
                <c:pt idx="10">
                  <c:v>9115</c:v>
                </c:pt>
                <c:pt idx="11">
                  <c:v>12892</c:v>
                </c:pt>
              </c:numCache>
            </c:numRef>
          </c:val>
        </c:ser>
        <c:dLbls>
          <c:showVal val="1"/>
        </c:dLbls>
        <c:gapWidth val="75"/>
        <c:axId val="99034240"/>
        <c:axId val="99035776"/>
      </c:barChart>
      <c:catAx>
        <c:axId val="990342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035776"/>
        <c:crosses val="autoZero"/>
        <c:auto val="1"/>
        <c:lblAlgn val="ctr"/>
        <c:lblOffset val="100"/>
      </c:catAx>
      <c:valAx>
        <c:axId val="9903577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9034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4</c:v>
                </c:pt>
                <c:pt idx="1">
                  <c:v>10490</c:v>
                </c:pt>
                <c:pt idx="2">
                  <c:v>6431</c:v>
                </c:pt>
                <c:pt idx="3">
                  <c:v>6806</c:v>
                </c:pt>
                <c:pt idx="4">
                  <c:v>5784</c:v>
                </c:pt>
                <c:pt idx="5">
                  <c:v>7179</c:v>
                </c:pt>
                <c:pt idx="6">
                  <c:v>4710</c:v>
                </c:pt>
                <c:pt idx="7">
                  <c:v>3066</c:v>
                </c:pt>
                <c:pt idx="8">
                  <c:v>3812</c:v>
                </c:pt>
                <c:pt idx="9">
                  <c:v>10437</c:v>
                </c:pt>
                <c:pt idx="10">
                  <c:v>9435</c:v>
                </c:pt>
                <c:pt idx="11">
                  <c:v>8379</c:v>
                </c:pt>
              </c:numCache>
            </c:numRef>
          </c:val>
        </c:ser>
        <c:dLbls>
          <c:showVal val="1"/>
        </c:dLbls>
        <c:gapWidth val="75"/>
        <c:axId val="100555008"/>
        <c:axId val="100556800"/>
      </c:barChart>
      <c:catAx>
        <c:axId val="1005550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556800"/>
        <c:crosses val="autoZero"/>
        <c:auto val="1"/>
        <c:lblAlgn val="ctr"/>
        <c:lblOffset val="100"/>
      </c:catAx>
      <c:valAx>
        <c:axId val="1005568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0555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>
        <c:manualLayout>
          <c:layoutTarget val="inner"/>
          <c:xMode val="edge"/>
          <c:yMode val="edge"/>
          <c:x val="3.8951685980964254E-2"/>
          <c:y val="4.4510064308599724E-2"/>
          <c:w val="0.96104839316299928"/>
          <c:h val="0.76219263522520764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BC034A"/>
              </a:solidFill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3601</c:v>
                </c:pt>
                <c:pt idx="1">
                  <c:v>8278</c:v>
                </c:pt>
                <c:pt idx="2">
                  <c:v>5601</c:v>
                </c:pt>
                <c:pt idx="3">
                  <c:v>4587</c:v>
                </c:pt>
                <c:pt idx="4">
                  <c:v>4610</c:v>
                </c:pt>
                <c:pt idx="5">
                  <c:v>4701</c:v>
                </c:pt>
                <c:pt idx="6">
                  <c:v>2945</c:v>
                </c:pt>
                <c:pt idx="7">
                  <c:v>1975</c:v>
                </c:pt>
                <c:pt idx="8">
                  <c:v>3727</c:v>
                </c:pt>
                <c:pt idx="9">
                  <c:v>5153</c:v>
                </c:pt>
                <c:pt idx="10">
                  <c:v>6678</c:v>
                </c:pt>
                <c:pt idx="11">
                  <c:v>4270</c:v>
                </c:pt>
              </c:numCache>
            </c:numRef>
          </c:val>
        </c:ser>
        <c:dLbls>
          <c:showVal val="1"/>
        </c:dLbls>
        <c:gapWidth val="75"/>
        <c:axId val="100757504"/>
        <c:axId val="100759040"/>
      </c:barChart>
      <c:catAx>
        <c:axId val="100757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759040"/>
        <c:crosses val="autoZero"/>
        <c:auto val="1"/>
        <c:lblAlgn val="ctr"/>
        <c:lblOffset val="100"/>
      </c:catAx>
      <c:valAx>
        <c:axId val="1007590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0757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BC034A"/>
              </a:solidFill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4579</c:v>
                </c:pt>
                <c:pt idx="1">
                  <c:v>5339</c:v>
                </c:pt>
                <c:pt idx="2">
                  <c:v>3791</c:v>
                </c:pt>
                <c:pt idx="3">
                  <c:v>4852</c:v>
                </c:pt>
                <c:pt idx="4">
                  <c:v>4551</c:v>
                </c:pt>
                <c:pt idx="5">
                  <c:v>4217</c:v>
                </c:pt>
                <c:pt idx="6">
                  <c:v>2791</c:v>
                </c:pt>
                <c:pt idx="7">
                  <c:v>1134</c:v>
                </c:pt>
                <c:pt idx="8">
                  <c:v>3797</c:v>
                </c:pt>
                <c:pt idx="9">
                  <c:v>4439</c:v>
                </c:pt>
                <c:pt idx="10">
                  <c:v>6545</c:v>
                </c:pt>
                <c:pt idx="11">
                  <c:v>5786</c:v>
                </c:pt>
              </c:numCache>
            </c:numRef>
          </c:val>
        </c:ser>
        <c:dLbls>
          <c:showVal val="1"/>
        </c:dLbls>
        <c:gapWidth val="75"/>
        <c:axId val="101139968"/>
        <c:axId val="101141504"/>
      </c:barChart>
      <c:catAx>
        <c:axId val="101139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141504"/>
        <c:crosses val="autoZero"/>
        <c:auto val="1"/>
        <c:lblAlgn val="ctr"/>
        <c:lblOffset val="100"/>
      </c:catAx>
      <c:valAx>
        <c:axId val="1011415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1139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7639915054149743E-3"/>
          <c:y val="3.1746472614153989E-2"/>
          <c:w val="0.96143843737617429"/>
          <c:h val="0.87825213865126084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BC034A"/>
              </a:solidFill>
            </c:spPr>
          </c:dPt>
          <c:dPt>
            <c:idx val="1"/>
            <c:spPr>
              <a:solidFill>
                <a:srgbClr val="336699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rgbClr val="D9670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DFA779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solidFill>
                <a:srgbClr val="B6A6CA"/>
              </a:solidFill>
            </c:spPr>
          </c:dPt>
          <c:dPt>
            <c:idx val="7"/>
            <c:spPr>
              <a:solidFill>
                <a:srgbClr val="B30D25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spPr>
              <a:solidFill>
                <a:srgbClr val="6B8537"/>
              </a:solidFill>
            </c:spPr>
          </c:dPt>
          <c:dPt>
            <c:idx val="11"/>
            <c:spPr>
              <a:solidFill>
                <a:srgbClr val="FF5D61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Лист1!$A$1:$A$12</c:f>
              <c:strCache>
                <c:ptCount val="12"/>
                <c:pt idx="0">
                  <c:v>Yanvar</c:v>
                </c:pt>
                <c:pt idx="1">
                  <c:v>Fevral</c:v>
                </c:pt>
                <c:pt idx="2">
                  <c:v>Mart</c:v>
                </c:pt>
                <c:pt idx="3">
                  <c:v>Aprel</c:v>
                </c:pt>
                <c:pt idx="4">
                  <c:v>May</c:v>
                </c:pt>
                <c:pt idx="5">
                  <c:v>İyun</c:v>
                </c:pt>
                <c:pt idx="6">
                  <c:v>İyul</c:v>
                </c:pt>
                <c:pt idx="7">
                  <c:v>Avqust</c:v>
                </c:pt>
                <c:pt idx="8">
                  <c:v>Sentyabr</c:v>
                </c:pt>
                <c:pt idx="9">
                  <c:v>Oktyabr</c:v>
                </c:pt>
                <c:pt idx="10">
                  <c:v>Noyabr</c:v>
                </c:pt>
                <c:pt idx="11">
                  <c:v>Dekabr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620</c:v>
                </c:pt>
                <c:pt idx="1">
                  <c:v>906</c:v>
                </c:pt>
                <c:pt idx="2">
                  <c:v>967</c:v>
                </c:pt>
                <c:pt idx="3">
                  <c:v>913</c:v>
                </c:pt>
                <c:pt idx="4">
                  <c:v>1082</c:v>
                </c:pt>
                <c:pt idx="5">
                  <c:v>746</c:v>
                </c:pt>
                <c:pt idx="6">
                  <c:v>940</c:v>
                </c:pt>
                <c:pt idx="7">
                  <c:v>473</c:v>
                </c:pt>
                <c:pt idx="8">
                  <c:v>1530</c:v>
                </c:pt>
                <c:pt idx="9">
                  <c:v>1486</c:v>
                </c:pt>
                <c:pt idx="10">
                  <c:v>1504</c:v>
                </c:pt>
                <c:pt idx="11">
                  <c:v>1449</c:v>
                </c:pt>
              </c:numCache>
            </c:numRef>
          </c:val>
        </c:ser>
        <c:dLbls>
          <c:showVal val="1"/>
        </c:dLbls>
        <c:gapWidth val="75"/>
        <c:axId val="101346304"/>
        <c:axId val="101348096"/>
      </c:barChart>
      <c:catAx>
        <c:axId val="1013463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348096"/>
        <c:crosses val="autoZero"/>
        <c:auto val="1"/>
        <c:lblAlgn val="ctr"/>
        <c:lblOffset val="100"/>
      </c:catAx>
      <c:valAx>
        <c:axId val="10134809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1346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0.26015</cdr:x>
      <cdr:y>0.07273</cdr:y>
    </cdr:from>
    <cdr:to>
      <cdr:x>0.3907</cdr:x>
      <cdr:y>0.30361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2151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20687-4A40-42C1-8278-BF5E82FB195E}" type="datetimeFigureOut">
              <a:rPr lang="ru-RU" smtClean="0"/>
              <a:pPr/>
              <a:t>13.03.2017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AFF3C-94E3-4B0A-8D1D-84D7399A81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094045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EB69E-9D20-4547-BCE5-680D6318B918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77B70-3A1A-4433-8983-2AF18EFED3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50293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7B70-3A1A-4433-8983-2AF18EFED35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38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99E7D87-0D72-4E00-92D7-A060669BD2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981200" y="3505200"/>
            <a:ext cx="130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FDD2-E5E5-4722-9F06-DB8928BBF73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94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70491-E9E2-4E58-ABF9-68653A07ADA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45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583790E9-2041-44B0-90DE-D9D0384FFA9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56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CD58762-4ABF-430A-9216-3A61F6ADFD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455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BE685-0803-4152-81FA-6835614BA0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71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1574-858F-436C-B768-B66EB659E4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126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707ED-CBE4-4FB5-8718-D9E9A6A781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39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193D4-2268-4FC5-928E-2D383A96D9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116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056D3-5992-430D-9353-5597877C727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823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4CED7-20D7-4FED-B3B8-CD7CC281CB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495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6511D-E99B-4408-AD0E-FCA197D3E9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422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DDB9F-3D5C-4BB7-AC2E-CE029C7BF1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807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www.thmemgallery.com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4600" y="6564313"/>
            <a:ext cx="236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5848A-224F-46FD-BCD7-B52C5A3C1A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8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jpe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1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2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3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4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5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6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7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8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9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10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11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12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13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14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15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16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17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18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19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20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21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22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23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24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25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chart" Target="../charts/chart26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19.jpe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Relationship Id="rId6" Type="http://schemas.openxmlformats.org/officeDocument/2006/relationships/image" Target="../media/image19.jpe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Relationship Id="rId6" Type="http://schemas.openxmlformats.org/officeDocument/2006/relationships/image" Target="../media/image19.jpe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9.jpe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7362" y="1246900"/>
            <a:ext cx="7458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z-Latn-AZ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47256"/>
            <a:ext cx="914184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az-Latn-AZ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 smtClean="0">
              <a:solidFill>
                <a:srgbClr val="3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az-Latn-AZ" sz="2200" dirty="0" smtClean="0">
                <a:solidFill>
                  <a:srgbClr val="3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AMEA-nın </a:t>
            </a:r>
            <a:r>
              <a:rPr lang="az-Latn-AZ" sz="2200" dirty="0">
                <a:solidFill>
                  <a:srgbClr val="3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elmi müəssisə və </a:t>
            </a:r>
            <a:r>
              <a:rPr lang="az-Latn-AZ" sz="2200" dirty="0" smtClean="0">
                <a:solidFill>
                  <a:srgbClr val="3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təşkilatları arasında </a:t>
            </a:r>
            <a:endParaRPr lang="en-US" sz="2200" dirty="0">
              <a:solidFill>
                <a:srgbClr val="3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az-Latn-AZ" sz="2200" b="1" dirty="0">
                <a:solidFill>
                  <a:srgbClr val="3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“İlin ən yaxşı veb-saytı” </a:t>
            </a:r>
            <a:endParaRPr lang="en-US" sz="2200" b="1" dirty="0">
              <a:solidFill>
                <a:srgbClr val="3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az-Latn-AZ" sz="2200" dirty="0">
                <a:solidFill>
                  <a:srgbClr val="3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nominasiyası </a:t>
            </a:r>
            <a:r>
              <a:rPr lang="az-Latn-AZ" sz="2200" dirty="0" smtClean="0">
                <a:solidFill>
                  <a:srgbClr val="3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üzrə qalib saytların müəyyən olunmasına </a:t>
            </a:r>
            <a:r>
              <a:rPr lang="az-Latn-AZ" sz="2200" dirty="0">
                <a:solidFill>
                  <a:srgbClr val="3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dair aparılan </a:t>
            </a:r>
            <a:r>
              <a:rPr lang="az-Latn-AZ" sz="2200" dirty="0">
                <a:solidFill>
                  <a:srgbClr val="8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200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sz="2200" b="1" dirty="0" smtClean="0">
              <a:solidFill>
                <a:srgbClr val="3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sz="2200" b="1" dirty="0" smtClean="0">
                <a:solidFill>
                  <a:srgbClr val="3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MONİTORİNQİN </a:t>
            </a:r>
            <a:r>
              <a:rPr lang="az-Latn-AZ" sz="2200" b="1" dirty="0">
                <a:solidFill>
                  <a:srgbClr val="3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HESABATI </a:t>
            </a:r>
          </a:p>
          <a:p>
            <a:pPr algn="ctr">
              <a:lnSpc>
                <a:spcPct val="150000"/>
              </a:lnSpc>
            </a:pPr>
            <a:endParaRPr lang="az-Latn-AZ" sz="1600" b="1" dirty="0">
              <a:solidFill>
                <a:srgbClr val="3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az-Latn-AZ" sz="1600" b="1" dirty="0" smtClean="0">
              <a:solidFill>
                <a:srgbClr val="3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az-Latn-AZ" sz="1600" b="1" dirty="0">
              <a:solidFill>
                <a:srgbClr val="3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az-Latn-AZ" dirty="0" smtClean="0">
                <a:solidFill>
                  <a:srgbClr val="3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 – 2017</a:t>
            </a:r>
          </a:p>
          <a:p>
            <a:pPr algn="r">
              <a:lnSpc>
                <a:spcPct val="150000"/>
              </a:lnSpc>
            </a:pPr>
            <a:endParaRPr lang="az-Latn-AZ" dirty="0">
              <a:solidFill>
                <a:srgbClr val="3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Journalist\Desktop\PP\Ready\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58" y="356"/>
            <a:ext cx="9144000" cy="12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46" y="116988"/>
            <a:ext cx="1191368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2540000" dir="5400000" sx="96000" sy="96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9740" y="121322"/>
            <a:ext cx="1224136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2540000" dir="10560000" sx="1000" sy="1000" algn="ctr" rotWithShape="0">
              <a:srgbClr val="000000">
                <a:alpha val="0"/>
              </a:srgbClr>
            </a:outerShdw>
            <a:reflection blurRad="12700" stA="38000" endPos="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922" y="121322"/>
            <a:ext cx="1224136" cy="1006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601" y="116988"/>
            <a:ext cx="1179737" cy="101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16988"/>
            <a:ext cx="1224136" cy="1007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r="8940000" sx="1000" sy="1000" algn="ctr" rotWithShape="0">
              <a:srgbClr val="000000">
                <a:alpha val="11000"/>
              </a:srgbClr>
            </a:outerShdw>
            <a:reflection stA="38000" endPos="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7774" y="116632"/>
            <a:ext cx="1224136" cy="1010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25901" y="863263"/>
            <a:ext cx="7765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10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6825693"/>
              </p:ext>
            </p:extLst>
          </p:nvPr>
        </p:nvGraphicFramePr>
        <p:xfrm>
          <a:off x="1100893" y="677069"/>
          <a:ext cx="7704197" cy="5218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319"/>
                <a:gridCol w="3548522"/>
                <a:gridCol w="2636004"/>
                <a:gridCol w="1013352"/>
              </a:tblGrid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21.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Hüseyn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Cavidin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Ev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Muzeyi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www.huseyncavid.com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8 957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22.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Dendrologiya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www.dendrologiya.az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8 004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23.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Mikrobiologiya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www.azmbi.az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6 229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24.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az-Latn-AZ" sz="1400" dirty="0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Şərqşünaslıq </a:t>
                      </a: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www.orientalstudies.az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3 801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25.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Mərkəzi Nəbatat Bağı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u="none" strike="noStrike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www.cbg.org.az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1 013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26.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az-Latn-AZ" sz="1400" dirty="0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Ədəbiyyat </a:t>
                      </a: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www.literature.az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294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27.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Coğrafiya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www.igaz.az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28.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Torpaqşünaslıq və Aqrokimya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www.issa-azerbaijan.org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29.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Botanika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www.botany.az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30.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Memarlıq və İncəsənət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www.mii.az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31.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Fizika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www.physics.gov.az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32.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Aşqarlar Kimyası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www.ica.az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33.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Polimer Materialları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www.ipm.az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34.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Fiziologiya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www.physiology.az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35.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Fəlsəfə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www.phillaw-az.org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36.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Neft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və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Qaz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032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37</a:t>
                      </a: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Molekulyar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Biologiya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və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Biotexnologiyalar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38.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Elm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Tarixi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39.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Qafqazşünaslıq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516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40.</a:t>
                      </a:r>
                      <a:endParaRPr lang="ru-RU" sz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Biofizika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3887858"/>
              </p:ext>
            </p:extLst>
          </p:nvPr>
        </p:nvGraphicFramePr>
        <p:xfrm>
          <a:off x="1214841" y="149853"/>
          <a:ext cx="7588041" cy="46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686"/>
                <a:gridCol w="3495021"/>
                <a:gridCol w="2596260"/>
                <a:gridCol w="998074"/>
              </a:tblGrid>
              <a:tr h="468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№</a:t>
                      </a:r>
                      <a:endParaRPr lang="ru-RU" sz="1200" b="1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AMEA-nın </a:t>
                      </a:r>
                      <a:r>
                        <a:rPr lang="az-Latn-AZ" sz="1400" b="1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elmi müəssisə və təşkilatlarının adları</a:t>
                      </a:r>
                      <a:endParaRPr lang="ru-RU" sz="1400" b="1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Rəsmi</a:t>
                      </a:r>
                      <a:r>
                        <a:rPr lang="ru-RU" sz="1400" b="1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saytı</a:t>
                      </a:r>
                      <a:endParaRPr lang="ru-RU" sz="1400" b="1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Yekun nəticə</a:t>
                      </a:r>
                      <a:endParaRPr lang="ru-RU" sz="1400" b="1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022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8818" y="404664"/>
            <a:ext cx="77659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Müraciətlərin aylar üzrə statistikası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(Yanvar – dekabr, 2016)</a:t>
            </a: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ikt.az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İnformasiya Texnologiyaları </a:t>
            </a:r>
            <a:r>
              <a:rPr lang="en-US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385 641                             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google.com/analytics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/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b="1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11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3449100902"/>
              </p:ext>
            </p:extLst>
          </p:nvPr>
        </p:nvGraphicFramePr>
        <p:xfrm>
          <a:off x="1331639" y="2640509"/>
          <a:ext cx="7245557" cy="3164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133123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4959" y="469625"/>
            <a:ext cx="77659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www.nkpi.az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 </a:t>
            </a:r>
            <a:r>
              <a:rPr lang="az-Latn-AZ" dirty="0" smtClean="0">
                <a:solidFill>
                  <a:srgbClr val="74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Neft-Kimya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Prosesləri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 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208 784     </a:t>
            </a:r>
            <a:r>
              <a:rPr lang="ru-RU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  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                       </a:t>
            </a:r>
            <a:r>
              <a:rPr lang="ru-RU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       </a:t>
            </a:r>
            <a:r>
              <a:rPr lang="ru-RU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liveinternet.ru</a:t>
            </a:r>
            <a:endParaRPr lang="ru-RU" sz="1200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12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751011526"/>
              </p:ext>
            </p:extLst>
          </p:nvPr>
        </p:nvGraphicFramePr>
        <p:xfrm>
          <a:off x="1331641" y="2614157"/>
          <a:ext cx="7245556" cy="319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706671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4064" y="404664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www.azhistorymuseum.az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Milli Azərbaycan Tarixi Muzeyi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99 205       </a:t>
            </a:r>
            <a:r>
              <a:rPr lang="ru-RU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                     </a:t>
            </a:r>
            <a:r>
              <a:rPr lang="ru-RU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   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openstat.com</a:t>
            </a:r>
            <a:endParaRPr lang="ru-RU" sz="1200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13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486298771"/>
              </p:ext>
            </p:extLst>
          </p:nvPr>
        </p:nvGraphicFramePr>
        <p:xfrm>
          <a:off x="1331640" y="2307307"/>
          <a:ext cx="7282159" cy="348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644816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5793" y="404664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www.economics.com.az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İqtisadiyyat İnstitutu 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91 451                                                                            </a:t>
            </a:r>
            <a:r>
              <a:rPr lang="ru-RU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flagcounter.com</a:t>
            </a:r>
            <a:endParaRPr lang="ru-RU" sz="1200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14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1002212917"/>
              </p:ext>
            </p:extLst>
          </p:nvPr>
        </p:nvGraphicFramePr>
        <p:xfrm>
          <a:off x="1481979" y="2411246"/>
          <a:ext cx="7173549" cy="343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21624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5793" y="404664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www.seismology.az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Respublika Seysmoloji Xidmət Mərkəzi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91 223                                         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liveinternet.ru</a:t>
            </a:r>
            <a:endParaRPr lang="ru-RU" sz="1200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15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2431702917"/>
              </p:ext>
            </p:extLst>
          </p:nvPr>
        </p:nvGraphicFramePr>
        <p:xfrm>
          <a:off x="1331641" y="2397685"/>
          <a:ext cx="7245556" cy="340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453078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5793" y="404664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www.isi.az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İdarəetmə Sistemləri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76 533                                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google.com/analytics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/</a:t>
            </a:r>
            <a:endParaRPr lang="ru-RU" sz="1200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16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2531603704"/>
              </p:ext>
            </p:extLst>
          </p:nvPr>
        </p:nvGraphicFramePr>
        <p:xfrm>
          <a:off x="1331640" y="2204864"/>
          <a:ext cx="7245557" cy="355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85914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9632" y="491182"/>
            <a:ext cx="76492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www.dilcilik.org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Dilçilik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56 126                                                                                  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flagcounter.com</a:t>
            </a:r>
            <a:endParaRPr lang="ru-RU" sz="1200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17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37666767"/>
              </p:ext>
            </p:extLst>
          </p:nvPr>
        </p:nvGraphicFramePr>
        <p:xfrm>
          <a:off x="1259633" y="2379062"/>
          <a:ext cx="7317564" cy="342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94377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9632" y="491182"/>
            <a:ext cx="7649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imm.az –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Riyaziyyat və Mexanika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51 821                                                                             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flagcounter.com</a:t>
            </a:r>
            <a:endParaRPr lang="ru-RU" sz="1200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18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1818065523"/>
              </p:ext>
            </p:extLst>
          </p:nvPr>
        </p:nvGraphicFramePr>
        <p:xfrm>
          <a:off x="1259632" y="2276872"/>
          <a:ext cx="7317565" cy="356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644286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74422" y="404664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www.gia.az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−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Geologiya və Geofizika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Cəmi: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47 712                                                                     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google.com/analytics/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19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2764195866"/>
              </p:ext>
            </p:extLst>
          </p:nvPr>
        </p:nvGraphicFramePr>
        <p:xfrm>
          <a:off x="1331640" y="2242235"/>
          <a:ext cx="724555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855418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0674" y="404664"/>
            <a:ext cx="7344816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az-Latn-AZ" dirty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Monitorinq Azərbaycan Milli Elmlər Akademiyası Rəyasət Heyətinin “AMEA-nın elmi müəssisə və təşkilatlarının veb-saytlarının monitorinqi və stimullaşdırılması haqqında” 14 mart 2016-cı il tarixli sərəncamına əsasən həyata keçirilib.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az-Latn-AZ" dirty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AMEA-nın elmi müəssisə və </a:t>
            </a:r>
            <a:r>
              <a:rPr lang="az-Latn-AZ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təşkilatlarının veb-saytlarının qiymətləndirilməsi və “İlin </a:t>
            </a:r>
            <a:r>
              <a:rPr lang="az-Latn-AZ" dirty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ən yaxşı veb-saytı” nominasiyası üzrə </a:t>
            </a:r>
            <a:r>
              <a:rPr lang="az-Latn-AZ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qalib </a:t>
            </a:r>
            <a:r>
              <a:rPr lang="az-Latn-AZ" dirty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saytların müəyyən </a:t>
            </a:r>
            <a:r>
              <a:rPr lang="az-Latn-AZ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olunması</a:t>
            </a:r>
            <a:r>
              <a:rPr lang="en-US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na dair m</a:t>
            </a:r>
            <a:r>
              <a:rPr lang="az-Latn-AZ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onitorinq </a:t>
            </a:r>
            <a:r>
              <a:rPr lang="az-Latn-AZ" dirty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AMEA Rəyasət Heyəti aparatı İctimaiyyətlə </a:t>
            </a:r>
            <a:r>
              <a:rPr lang="az-Latn-AZ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əlaqələr </a:t>
            </a:r>
            <a:r>
              <a:rPr lang="az-Latn-AZ" dirty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və </a:t>
            </a:r>
            <a:r>
              <a:rPr lang="az-Latn-AZ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elmin populyarlaşdırılması idarəsi </a:t>
            </a:r>
            <a:r>
              <a:rPr lang="az-Latn-AZ" dirty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tərəfindən </a:t>
            </a:r>
            <a:r>
              <a:rPr lang="az-Latn-AZ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aparılıb.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az-Latn-AZ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az-Latn-AZ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Əsas </a:t>
            </a:r>
            <a:r>
              <a:rPr lang="az-Latn-AZ" dirty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məqsəd “İnformasiya əldə etmək haqqında” Qanunun tələbləri </a:t>
            </a:r>
            <a:r>
              <a:rPr lang="az-Latn-AZ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baxımından AMEA-nın </a:t>
            </a:r>
            <a:r>
              <a:rPr lang="az-Latn-AZ" dirty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elmi müəssisə və təşkilatlarının saytlarında </a:t>
            </a:r>
            <a:r>
              <a:rPr lang="az-Latn-AZ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informasiyaların, həmçinin müraciətlərin </a:t>
            </a:r>
            <a:r>
              <a:rPr lang="az-Latn-AZ" dirty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kəmiyyət göstəricilərini nəzərə almaqla, mövcud vəziyyəti araşdırmaq, o cümlədən saytların fəaliyyətini stimullaşdırmaq, onların yaradıcı </a:t>
            </a:r>
            <a:r>
              <a:rPr lang="az-Latn-AZ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kollektivini həvəsləndirməkdir</a:t>
            </a:r>
            <a:r>
              <a:rPr lang="az-Latn-AZ" dirty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.  </a:t>
            </a:r>
          </a:p>
          <a:p>
            <a:pPr algn="just"/>
            <a:endParaRPr lang="ru-RU" dirty="0" smtClean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az-Latn-AZ" dirty="0" smtClean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Hesabat </a:t>
            </a:r>
            <a:r>
              <a:rPr lang="az-Latn-AZ" dirty="0">
                <a:solidFill>
                  <a:srgbClr val="32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2016-cı il yanvar ayının 1-dən dekabrın 31-dək aparılan monitorinqin nəticələri əsasında hazırlanıb. </a:t>
            </a:r>
            <a:endParaRPr lang="ru-RU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781800" y="6613500"/>
            <a:ext cx="2362200" cy="244475"/>
          </a:xfrm>
        </p:spPr>
        <p:txBody>
          <a:bodyPr/>
          <a:lstStyle/>
          <a:p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2/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10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7767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4064" y="529286"/>
            <a:ext cx="77659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www.nizamimuseum.az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Milli Azərbaycan Ədəbiyyatı </a:t>
            </a:r>
            <a:r>
              <a:rPr lang="ru-RU" dirty="0" err="1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Muzeyi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45 597                                                                           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google.com/analytics/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20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3123621305"/>
              </p:ext>
            </p:extLst>
          </p:nvPr>
        </p:nvGraphicFramePr>
        <p:xfrm>
          <a:off x="1386084" y="2636912"/>
          <a:ext cx="7245556" cy="313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245317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4064" y="529286"/>
            <a:ext cx="77659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www.zoologiya.az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Zoologiya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41 537                                  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liveinternet.ru 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21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2605284"/>
              </p:ext>
            </p:extLst>
          </p:nvPr>
        </p:nvGraphicFramePr>
        <p:xfrm>
          <a:off x="1331640" y="2546859"/>
          <a:ext cx="7245557" cy="3186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459878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4064" y="404664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www.folklor.az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Folklor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Cəmi: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39 403                                                                                  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flagcounter.com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22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159493031"/>
              </p:ext>
            </p:extLst>
          </p:nvPr>
        </p:nvGraphicFramePr>
        <p:xfrm>
          <a:off x="1325875" y="2276872"/>
          <a:ext cx="7251322" cy="3513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053416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5393" y="491182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www.elyazmalarinstitutu.com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M.Füzuli adına Əlyazmalar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Cəmi: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38 642                                                                                   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liveinternet.ru</a:t>
            </a:r>
            <a:endParaRPr lang="ru-RU" sz="1200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23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1461016642"/>
              </p:ext>
            </p:extLst>
          </p:nvPr>
        </p:nvGraphicFramePr>
        <p:xfrm>
          <a:off x="1331640" y="2276872"/>
          <a:ext cx="724555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15621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5901" y="404664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www.ihr-az.org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−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Hüquq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və İnsan Haqları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30 099                                                                           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google.com/analytics/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24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2710466111"/>
              </p:ext>
            </p:extLst>
          </p:nvPr>
        </p:nvGraphicFramePr>
        <p:xfrm>
          <a:off x="1259632" y="2337014"/>
          <a:ext cx="7317565" cy="343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018627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3000" y="404664"/>
            <a:ext cx="77659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www.kqkiamea.az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−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Kataliz və Qeyri-üzvi Kimya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25 453                                                                         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google.com/analytics/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25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3845172940"/>
              </p:ext>
            </p:extLst>
          </p:nvPr>
        </p:nvGraphicFramePr>
        <p:xfrm>
          <a:off x="1331640" y="2616126"/>
          <a:ext cx="7245557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363146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55799" y="332656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www.irp.science.az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Radiasiya Problemləri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24 237                                                                       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google.com/analytics/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26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1768155370"/>
              </p:ext>
            </p:extLst>
          </p:nvPr>
        </p:nvGraphicFramePr>
        <p:xfrm>
          <a:off x="1403648" y="2175147"/>
          <a:ext cx="7173549" cy="37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66341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7259" y="404664"/>
            <a:ext cx="77659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www.genres.az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Genetik Ehtiyatlar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Cəmi: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23 528                                         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liveinternet.ru </a:t>
            </a:r>
            <a:endParaRPr lang="az-Latn-AZ" sz="1200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27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438302037"/>
              </p:ext>
            </p:extLst>
          </p:nvPr>
        </p:nvGraphicFramePr>
        <p:xfrm>
          <a:off x="1227471" y="2204864"/>
          <a:ext cx="7301087" cy="358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415263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2703" y="332656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arxeologiya.az −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Arxeologiya </a:t>
            </a:r>
            <a:r>
              <a:rPr lang="en-US" dirty="0" err="1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və</a:t>
            </a:r>
            <a:r>
              <a:rPr lang="en-US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Etnoqrafiya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Cəmi: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12 616                                                                        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google.com/analytics/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28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75164108"/>
              </p:ext>
            </p:extLst>
          </p:nvPr>
        </p:nvGraphicFramePr>
        <p:xfrm>
          <a:off x="1259632" y="2204864"/>
          <a:ext cx="7317565" cy="3513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483540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9126" y="404664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www.shao.az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−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Şamaxı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Astrofizika Rəsədxanası 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Cəmi: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12 099                                                                           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google.com/analytics/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29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4006601103"/>
              </p:ext>
            </p:extLst>
          </p:nvPr>
        </p:nvGraphicFramePr>
        <p:xfrm>
          <a:off x="1331641" y="2276872"/>
          <a:ext cx="7245556" cy="346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923275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70412" y="399177"/>
            <a:ext cx="77659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/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Monitorinqdə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akademiyanın 40 elmi müəssisə və təşkilatının rəsmi İnternet resursu analiz edilib. </a:t>
            </a:r>
          </a:p>
          <a:p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534988"/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Monitorinq 2 meyar üzrə aparılıb:</a:t>
            </a:r>
          </a:p>
          <a:p>
            <a:endParaRPr lang="ru-RU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15963" lvl="1" indent="-285750" algn="just"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müraciətlərin sayına görə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15963" lvl="1" indent="-285750" algn="just"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xəbərlərin sayına görə</a:t>
            </a:r>
          </a:p>
          <a:p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indent="541338" algn="just"/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Müraciətlərin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sayına görə monitorinq 26 institut və təşkilat üzrə aparılıb.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Digər 14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elmi müəssisə və təşkilatdan 5 elmi-tədqiqat institutu yeni yarandığı üçün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onların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veb-saytı hələ ki, yoxdur. </a:t>
            </a:r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indent="541338" algn="just"/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Neft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və Qaz İnstitutu</a:t>
            </a: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Biofizika İnstitutu</a:t>
            </a: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Elm Tarixi İnstitutu</a:t>
            </a: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Qafqazşünaslıq İnstitutu</a:t>
            </a: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Molekulyar Biologiya və Biotexnologiyalar İnstitutu </a:t>
            </a:r>
          </a:p>
          <a:p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 algn="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691645" y="6635016"/>
            <a:ext cx="2452355" cy="222984"/>
          </a:xfrm>
        </p:spPr>
        <p:txBody>
          <a:bodyPr/>
          <a:lstStyle/>
          <a:p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3/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81128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9126" y="404664"/>
            <a:ext cx="77659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www.tarix.gov.az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Tarix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10815                                                  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openstat.com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30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1278604576"/>
              </p:ext>
            </p:extLst>
          </p:nvPr>
        </p:nvGraphicFramePr>
        <p:xfrm>
          <a:off x="1182415" y="2204864"/>
          <a:ext cx="7394782" cy="358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16832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0971" y="404664"/>
            <a:ext cx="77659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www.huseyncavid.az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Hüseyn Cavidin Ev Muzeyi 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Cəmi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8957                                              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liveinternet.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ru</a:t>
            </a:r>
          </a:p>
          <a:p>
            <a:pPr algn="ctr"/>
            <a:endParaRPr lang="az-Latn-AZ" sz="1200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sz="1200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sz="1200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sz="1200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sz="1200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sz="1200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sz="1200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sz="1200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sz="1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31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2847059448"/>
              </p:ext>
            </p:extLst>
          </p:nvPr>
        </p:nvGraphicFramePr>
        <p:xfrm>
          <a:off x="1403648" y="2708919"/>
          <a:ext cx="7191480" cy="314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337198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3000" y="404664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www.dendrologiya.az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Dendrologiya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Cəmi: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8004                                           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liveinternet.ru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32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1074185194"/>
              </p:ext>
            </p:extLst>
          </p:nvPr>
        </p:nvGraphicFramePr>
        <p:xfrm>
          <a:off x="1331640" y="2276873"/>
          <a:ext cx="7226125" cy="3513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67214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06787" y="332656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www.azmbi.az 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−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Mikrobiologiya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Cəmi: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6229                                          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liveinternet.ru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33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2395484070"/>
              </p:ext>
            </p:extLst>
          </p:nvPr>
        </p:nvGraphicFramePr>
        <p:xfrm>
          <a:off x="1403648" y="2132856"/>
          <a:ext cx="714300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750063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7861" y="404664"/>
            <a:ext cx="77659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www.orientalstudies.az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−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Şərqşünaslıq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Cəmi: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3803                                           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flagcounter.com</a:t>
            </a:r>
            <a:endParaRPr lang="ru-RU" sz="12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34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3692059532"/>
              </p:ext>
            </p:extLst>
          </p:nvPr>
        </p:nvGraphicFramePr>
        <p:xfrm>
          <a:off x="1331640" y="2348880"/>
          <a:ext cx="7245557" cy="347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481171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7861" y="404664"/>
            <a:ext cx="77659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www.cbg.org.az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Mərkəzi Nəbatat Bağı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Cəmi: 1013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                                  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google.com/analytics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/</a:t>
            </a:r>
            <a:endParaRPr lang="az-Latn-AZ" sz="1200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35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2632263764"/>
              </p:ext>
            </p:extLst>
          </p:nvPr>
        </p:nvGraphicFramePr>
        <p:xfrm>
          <a:off x="1331640" y="2154042"/>
          <a:ext cx="7245557" cy="357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78933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7861" y="404664"/>
            <a:ext cx="77659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www.literature.az –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N.Gəncəvi adına Ədəbiyyat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Cəmi: 294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                                                                                </a:t>
            </a:r>
            <a:r>
              <a:rPr lang="az-Latn-AZ" sz="12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google.com/analytics</a:t>
            </a:r>
            <a:r>
              <a:rPr lang="az-Latn-AZ" sz="1200" b="1" dirty="0">
                <a:solidFill>
                  <a:srgbClr val="460000"/>
                </a:solidFill>
                <a:latin typeface="Cambria" panose="02040503050406030204" pitchFamily="18" charset="0"/>
              </a:rPr>
              <a:t>/</a:t>
            </a:r>
            <a:endParaRPr lang="az-Latn-AZ" sz="1200" b="1" dirty="0" smtClean="0">
              <a:solidFill>
                <a:srgbClr val="46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az-Latn-AZ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az-Latn-AZ" b="1" dirty="0">
                <a:latin typeface="Cambria" panose="02040503050406030204" pitchFamily="18" charset="0"/>
              </a:rPr>
              <a:t> </a:t>
            </a:r>
            <a:endParaRPr lang="ru-RU" dirty="0"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36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1824181473"/>
              </p:ext>
            </p:extLst>
          </p:nvPr>
        </p:nvGraphicFramePr>
        <p:xfrm>
          <a:off x="1403649" y="2276872"/>
          <a:ext cx="71983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70229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37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1331641" y="2102680"/>
            <a:ext cx="72455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AMEA-nın institut və təşkilatlarının veb-saytların</a:t>
            </a:r>
            <a:r>
              <a:rPr lang="en-US" b="1" dirty="0">
                <a:solidFill>
                  <a:srgbClr val="460000"/>
                </a:solidFill>
                <a:latin typeface="Cambria" panose="02040503050406030204" pitchFamily="18" charset="0"/>
              </a:rPr>
              <a:t>d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a yerləşdirilən  xəbərlərin sayına görə yekun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nəticə üzrə  </a:t>
            </a:r>
            <a:endParaRPr lang="en-US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REYTİNQ CƏDVƏLİ</a:t>
            </a:r>
            <a:endParaRPr lang="ru-RU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(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1 Yanvar – 31 Dekabr, 2016)</a:t>
            </a:r>
          </a:p>
        </p:txBody>
      </p:sp>
    </p:spTree>
    <p:extLst>
      <p:ext uri="{BB962C8B-B14F-4D97-AF65-F5344CB8AC3E}">
        <p14:creationId xmlns:p14="http://schemas.microsoft.com/office/powerpoint/2010/main" xmlns="" val="857034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38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2668896"/>
              </p:ext>
            </p:extLst>
          </p:nvPr>
        </p:nvGraphicFramePr>
        <p:xfrm>
          <a:off x="1064922" y="362700"/>
          <a:ext cx="7626185" cy="5514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120"/>
                <a:gridCol w="3491701"/>
                <a:gridCol w="2797160"/>
                <a:gridCol w="802204"/>
              </a:tblGrid>
              <a:tr h="4389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№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AMEA-nın elmi müəssisə və təşkilatlarının adları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Rəsmi saytı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Yekun nəticə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İnformasiya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Texnologiyaları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</a:t>
                      </a: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ict.az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663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Neft-Kimya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Prosesləri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www.nkpi.</a:t>
                      </a: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az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609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Milli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Azərbaycan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Tarixi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Muzeyi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www.azhistorymuseum.az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Kataliz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Qeyri-üzvi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Kimya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www.kqkiamea.az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Riyaziyyat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və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Mexanika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www.imm.az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İqtisadiyyat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www.economics.com.az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Zoologiya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www.zoologiya.az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Dilçilik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www.dilcilik.org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İdarəetmə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Sistemləri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www.isi.az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Coğrafiya 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www.igaz.az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Folklor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www.folklor.az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Geologiya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və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Geofizika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www.gia.az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Milli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Azərbaycan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Ədəbiyyatı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Muzeyi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www.nizamimuseum.az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Əlyazmalar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elyazmalarinstitutu.com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Şamaxı Astrofizika Rəsədxanası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www.shao.az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16.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Respublika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Seysmoloji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Xidmət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Mərkəzi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www.seismology.az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17.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Genetik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Ehtiyatlar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www.genres.az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Şərqşünaslıq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www.orientalstudies.az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19.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Tarix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www.tarix.gov.az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53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Hüseyn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Cavidin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Ev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Muzeyi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www.huseyncavid.com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6313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39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5075307"/>
              </p:ext>
            </p:extLst>
          </p:nvPr>
        </p:nvGraphicFramePr>
        <p:xfrm>
          <a:off x="1154298" y="309830"/>
          <a:ext cx="7755687" cy="526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207"/>
                <a:gridCol w="3550995"/>
                <a:gridCol w="2844659"/>
                <a:gridCol w="815826"/>
              </a:tblGrid>
              <a:tr h="526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№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AMEA-nın elmi müəssisə və təşkilatlarının adları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Rəsmi saytı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Yekun nəticə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9941530"/>
              </p:ext>
            </p:extLst>
          </p:nvPr>
        </p:nvGraphicFramePr>
        <p:xfrm>
          <a:off x="1365761" y="908717"/>
          <a:ext cx="7544224" cy="5152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254"/>
                <a:gridCol w="3470973"/>
                <a:gridCol w="2780555"/>
                <a:gridCol w="797442"/>
              </a:tblGrid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21.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Radiasiya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Problemləri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www.irp.science.az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22.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Arxeologiya və Etnoqrafiya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www.ar</a:t>
                      </a:r>
                      <a:r>
                        <a:rPr lang="en-US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xeo</a:t>
                      </a: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log</a:t>
                      </a:r>
                      <a:r>
                        <a:rPr lang="en-US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iya</a:t>
                      </a: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23.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Torpaqşünaslıq və Aqrokimya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www.issa-azerbaijan.org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24.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Hüquq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İnsan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Haqları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www.ihr-az.org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25.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Mərkəzi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Nəbatat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Bağı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www.cbg.org.az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26.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Botanika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www.botany.az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27.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Dendrologiya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www.dendrologiya.az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28.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Memarlıq və İncəsənət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www.mii.az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29.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Mikrobiologiya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www.azmbi.az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30.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Ədəbiyyat 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www.literature.az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31.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Fizika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www.physics.gov.az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32.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Aşqarlar Kimyası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www.ica.az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33.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Polimer Materialları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www.ipm.az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34.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Fiziologiya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www.physiology.az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35.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Fəlsəfə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www.phillaw-az.org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36.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Neft və Qaz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73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37.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Molekulyar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Biologiya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Biotexnologiyalar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38.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Elm Tarixi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Qafqazşünaslıq İnstitutu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40.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Biofizika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407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70412" y="183270"/>
            <a:ext cx="7765922" cy="625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>
              <a:lnSpc>
                <a:spcPct val="150000"/>
              </a:lnSpc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Digər 9 elmi müəssisənin saytı isə ya heç bir sayğacda qeydiyyatdan keçməyib, ya bağlanıb,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sayt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yenidən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yaradılır,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yaxud da təkmilləşdirilir. Bu institutlar aşağıdakılardır: </a:t>
            </a:r>
          </a:p>
          <a:p>
            <a:pPr indent="541338"/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Aşqarlar Kimyası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sayt deaktivdir, yenidən yaradılır</a:t>
            </a: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Botanika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heç bir sayğacda qeydiyyatdan keçməyib</a:t>
            </a: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Coğrafiya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heç bir sayğacda qeydiyyatdan keçməyib</a:t>
            </a: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Fizika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heç bir sayğacda qeydiyyatdan keçməyib</a:t>
            </a: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Polimer Materialları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sayt </a:t>
            </a:r>
            <a:r>
              <a:rPr lang="az-Latn-AZ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bağlanıb, yenidən yaradılır</a:t>
            </a:r>
            <a:endParaRPr lang="az-Latn-AZ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Fiziologiya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sayt yenidən yaradılır</a:t>
            </a: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Torpaqşünaslıq və Aqrokimya İnstitutu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yeni sayt hazırlanır</a:t>
            </a: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Memarlıq və İncəsənət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sayt təkmilləşdirilmə mərhələsindədir</a:t>
            </a:r>
          </a:p>
          <a:p>
            <a:pPr marL="715963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Fəlsəfə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sayt yenidən yaradılır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44404" y="6613525"/>
            <a:ext cx="2598420" cy="244475"/>
          </a:xfrm>
        </p:spPr>
        <p:txBody>
          <a:bodyPr/>
          <a:lstStyle/>
          <a:p>
            <a:fld id="{2534E054-D340-4AEE-89D2-8255BDAA6A03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4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8493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2"/>
            <a:ext cx="7727572" cy="248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2414" y="415792"/>
            <a:ext cx="739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600" dirty="0">
                <a:solidFill>
                  <a:srgbClr val="460000"/>
                </a:solidFill>
                <a:latin typeface="Cambria" panose="02040503050406030204" pitchFamily="18" charset="0"/>
              </a:rPr>
              <a:t>AMEA-nın Elmi Bölmələri üzrə institut və təşkilatların </a:t>
            </a:r>
            <a:endParaRPr lang="az-Latn-AZ" sz="1600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sz="16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xəbər </a:t>
            </a:r>
            <a:r>
              <a:rPr lang="az-Latn-AZ" sz="1600" dirty="0">
                <a:solidFill>
                  <a:srgbClr val="460000"/>
                </a:solidFill>
                <a:latin typeface="Cambria" panose="02040503050406030204" pitchFamily="18" charset="0"/>
              </a:rPr>
              <a:t>və müraciətlərin sayına </a:t>
            </a:r>
            <a:r>
              <a:rPr lang="az-Latn-AZ" sz="16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görə</a:t>
            </a:r>
          </a:p>
          <a:p>
            <a:pPr algn="ctr"/>
            <a:r>
              <a:rPr lang="az-Latn-AZ" sz="16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Reytinq cədvəli</a:t>
            </a:r>
            <a:endParaRPr lang="ru-RU" sz="1600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1618422"/>
              </p:ext>
            </p:extLst>
          </p:nvPr>
        </p:nvGraphicFramePr>
        <p:xfrm>
          <a:off x="1268046" y="1246787"/>
          <a:ext cx="7476337" cy="4672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204"/>
                <a:gridCol w="4946982"/>
                <a:gridCol w="2084151"/>
              </a:tblGrid>
              <a:tr h="474292">
                <a:tc gridSpan="3">
                  <a:txBody>
                    <a:bodyPr/>
                    <a:lstStyle/>
                    <a:p>
                      <a:pPr marL="18034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z-Latn-AZ" sz="16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Fizika-Riyaziyyat və Texnika Elmləri </a:t>
                      </a:r>
                      <a:r>
                        <a:rPr lang="az-Latn-AZ" sz="1600" b="1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Bölməsi</a:t>
                      </a:r>
                      <a:endParaRPr lang="az-Latn-AZ" sz="16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№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1400" b="1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AMEA-nın </a:t>
                      </a: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elmi müəssisə və </a:t>
                      </a:r>
                      <a:r>
                        <a:rPr lang="az-Latn-AZ" sz="1400" b="1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təşkilatlarının  adları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az-Latn-AZ" sz="1400" kern="1200" dirty="0" smtClean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Müraciətlərin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sayına </a:t>
                      </a: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İnformasiya Texnologiyaları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386 304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İdarəetmə Sistemləri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76 654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Riyaziyyat və Mexanika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52 033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Radiasiya Problemləri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24 276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Şamaxı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Astrofizika Rəsədxanası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12 163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Fizika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Biofizika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Xəbərlərin sayına 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İnformasiya Texnologiyaları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663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Riyaziyyat və Mexanika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212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İdarəetmə Sistemləri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121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Şamaxı 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Astrofizika Rəsədxanası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64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Radiasiya Problemləri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Fizika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Biofizika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1800" y="6613525"/>
            <a:ext cx="2362200" cy="244475"/>
          </a:xfrm>
        </p:spPr>
        <p:txBody>
          <a:bodyPr/>
          <a:lstStyle/>
          <a:p>
            <a:fld id="{0694017E-9B82-400A-9F0E-89DA2B2B8691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40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4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109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2533237"/>
              </p:ext>
            </p:extLst>
          </p:nvPr>
        </p:nvGraphicFramePr>
        <p:xfrm>
          <a:off x="1331640" y="529288"/>
          <a:ext cx="7372724" cy="4855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01"/>
                <a:gridCol w="4813783"/>
                <a:gridCol w="2116140"/>
              </a:tblGrid>
              <a:tr h="579817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z-Latn-AZ" sz="1600" kern="1200" dirty="0" smtClean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Kimya </a:t>
                      </a:r>
                      <a:r>
                        <a:rPr lang="ru-RU" sz="16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Elmləri </a:t>
                      </a:r>
                      <a:r>
                        <a:rPr lang="ru-RU" sz="16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Bölməs</a:t>
                      </a:r>
                      <a:r>
                        <a:rPr lang="az-Latn-AZ" sz="16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</a:t>
                      </a:r>
                      <a:endParaRPr lang="ru-RU" sz="16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№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AMEA-nın </a:t>
                      </a: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elmi müəssisə və təşkilatlarının </a:t>
                      </a:r>
                      <a:r>
                        <a:rPr lang="az-Latn-AZ" sz="1400" b="1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adları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z-Latn-AZ" sz="1400" kern="1200" dirty="0" smtClean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z-Latn-AZ" sz="1400" kern="1200" dirty="0" smtClean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Müraciətlərin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sayına 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Neft-Kimya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Prosesləri 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208 784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Kataliz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 Qeyri-üzvi Kimya 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25 453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Aşqarlar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Kimyası </a:t>
                      </a: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Polimer 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Materialları </a:t>
                      </a:r>
                      <a:r>
                        <a:rPr lang="ru-RU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185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Xəbərlərin sayına 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Neft-Kimya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Prosesləri 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077913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609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Kataliz və Qeyri-üzvi Kimya 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217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9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Aşqarlar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Kimyası </a:t>
                      </a: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Polimer Materialları </a:t>
                      </a:r>
                      <a:r>
                        <a:rPr lang="ru-RU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1800" y="6604573"/>
            <a:ext cx="2362200" cy="244475"/>
          </a:xfrm>
        </p:spPr>
        <p:txBody>
          <a:bodyPr/>
          <a:lstStyle/>
          <a:p>
            <a:fld id="{E5672523-FB50-463E-BB05-AD5A18E5DFCE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41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755413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5962" y="1628799"/>
            <a:ext cx="7727572" cy="248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113920"/>
              </p:ext>
            </p:extLst>
          </p:nvPr>
        </p:nvGraphicFramePr>
        <p:xfrm>
          <a:off x="1331640" y="620690"/>
          <a:ext cx="7416824" cy="4536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763"/>
                <a:gridCol w="4876829"/>
                <a:gridCol w="2088232"/>
              </a:tblGrid>
              <a:tr h="5036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Yer </a:t>
                      </a:r>
                      <a:r>
                        <a:rPr lang="ru-RU" sz="16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Elmləri </a:t>
                      </a:r>
                      <a:r>
                        <a:rPr lang="ru-RU" sz="16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Bölməsi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№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z-Latn-AZ" sz="1400" b="1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AMEA-nın </a:t>
                      </a: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elmi müəssisə və təşkilatlarının </a:t>
                      </a:r>
                      <a:r>
                        <a:rPr lang="az-Latn-AZ" sz="1400" b="1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adları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az-Latn-AZ" sz="1400" kern="1200" dirty="0" smtClean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Müraciətlərin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sayına 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Respublika Seysmoloji Xidmət Mərkəzi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91 283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Geologiya və Geofizika İnstitutu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47 712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Coğrafiya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Neft və Qaz 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1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Xəbərlərin sayına 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Coğrafiya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114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Geologiya və Geofizika İnstitutu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84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Respublika Seysmoloji Xidmət Mərkəzi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57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Neft və Qaz İnstitutu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781800" y="6637688"/>
            <a:ext cx="2362200" cy="244475"/>
          </a:xfrm>
        </p:spPr>
        <p:txBody>
          <a:bodyPr/>
          <a:lstStyle/>
          <a:p>
            <a:fld id="{73406842-B37C-42AF-9709-F2FE3FF081E2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42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480633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650" y="0"/>
            <a:ext cx="903435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934127"/>
              </p:ext>
            </p:extLst>
          </p:nvPr>
        </p:nvGraphicFramePr>
        <p:xfrm>
          <a:off x="1406824" y="162227"/>
          <a:ext cx="7365848" cy="561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656"/>
                <a:gridCol w="4804752"/>
                <a:gridCol w="2112440"/>
              </a:tblGrid>
              <a:tr h="48991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Biologiya </a:t>
                      </a:r>
                      <a:r>
                        <a:rPr lang="en-US" sz="16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6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Tibb Elmləri </a:t>
                      </a:r>
                      <a:r>
                        <a:rPr lang="en-US" sz="16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Bölməsi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0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№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AMEA-nın elmi müəssisə və təşkilatlarının adları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Müraciətlərin sayına 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Zoologiya İnstitutu</a:t>
                      </a: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41 537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Genetik Ehtiyatlar İnstitutu</a:t>
                      </a: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23 528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Dendrologiya İnstitutu</a:t>
                      </a: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8004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Mikrobiologiya İnstitutu</a:t>
                      </a: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6229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Mərkəzi Nəbatat Bağı</a:t>
                      </a: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1013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Botanika İnstitutu</a:t>
                      </a: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Fiziologiya 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Torpaqşünaslıq və Aqrokimya İnstitutu</a:t>
                      </a: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Molekulyar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Biologiya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Biotexnologiyalar 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Xəbərlərin sayına 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Zoologiya İnstitutu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142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Genetik Ehtiyatlar İnstitutu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48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Torpaqşünaslıq və Aqrokimya İnstitutu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28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Mərkəzi Nəbatat Bağı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26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Botanika İnstitutu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Dendrologiya İnstitutu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Mikrobiologiya İnstitutu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Molekulyar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Biologiya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Biotexnologiyalar 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Fiziologiya 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4537" marR="6453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1800" y="6613525"/>
            <a:ext cx="2362200" cy="244475"/>
          </a:xfrm>
        </p:spPr>
        <p:txBody>
          <a:bodyPr/>
          <a:lstStyle/>
          <a:p>
            <a:fld id="{06A7A5FC-27FA-4A4F-A04C-A5E0CC2ADB07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43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748739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4723692"/>
              </p:ext>
            </p:extLst>
          </p:nvPr>
        </p:nvGraphicFramePr>
        <p:xfrm>
          <a:off x="1259487" y="260648"/>
          <a:ext cx="7488832" cy="5605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148"/>
                <a:gridCol w="4944452"/>
                <a:gridCol w="2088232"/>
              </a:tblGrid>
              <a:tr h="47172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Humanitar </a:t>
                      </a:r>
                      <a:r>
                        <a:rPr lang="ru-RU" sz="16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Elmlər Bölməsi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45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№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AMEA-nın elmi müəssisə və təşkilatlarının adları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az-Latn-AZ" sz="1400" kern="1200" dirty="0" smtClean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az-Latn-AZ" sz="1400" kern="1200" dirty="0" smtClean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Müraciətlərin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sayına 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Nəsimi adına Dilçilik İnstitutu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56 126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Milli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Azərbaycan Ədəbiyyatı Muzeyi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45 597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Folklor İnstitutu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39 403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Əlyazmalar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38 642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Hüseyn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Cavidin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Ev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Muzeyi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8 957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Ədəbiyyat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294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Memarlıq və İncəsənət İnstitutu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0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Xəbərlərin sayına 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Nəsimi adına Dilçilik İnstitutu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124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3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Folklor İnstitutu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85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3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Milli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Azərbaycan Ədəbiyyatı Muzeyi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84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Əlyazmalar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67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Hüseyn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Cavidin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Ev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Muzeyi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41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Memarlıq və İncəsənət İnstitutu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Ədəbiyyat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1800" y="6613525"/>
            <a:ext cx="2362200" cy="244475"/>
          </a:xfrm>
        </p:spPr>
        <p:txBody>
          <a:bodyPr/>
          <a:lstStyle/>
          <a:p>
            <a:fld id="{AD6D5FE4-4C5B-467D-96F2-ADF0E08195D2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44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4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581964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1319787"/>
              </p:ext>
            </p:extLst>
          </p:nvPr>
        </p:nvGraphicFramePr>
        <p:xfrm>
          <a:off x="1356487" y="270524"/>
          <a:ext cx="7466521" cy="5615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789"/>
                <a:gridCol w="4801796"/>
                <a:gridCol w="2209936"/>
              </a:tblGrid>
              <a:tr h="460084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İctimai Elmlər Bölməsi</a:t>
                      </a: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№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b="1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AMEA-nın elmi müəssisə və təşkilatlarının adları</a:t>
                      </a:r>
                      <a:endParaRPr lang="ru-RU" sz="1400" b="1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az-Latn-AZ" sz="1400" kern="1200" dirty="0" smtClean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Müraciətlərin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sayına 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Milli Azərbaycan Tarixi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Muzeyi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99 205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İqtisadiyyat İnstitutu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91 451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Hüquq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İnsan Haqları 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30 099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Arxeologiya və Etnoqrafiya İnstitutu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12 616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Tarix 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10 815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Şərqşünaslıq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3 081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Fəlsəfə İnstitutu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Elm Tarixi İnstitutu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Qafqazşünaslıq İnstitutu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Xəbərlərin sayına 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Milli Azərbaycan Tarixi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Muzeyi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431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İqtisadiyyat İnstitutu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144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Şərqşünaslıq </a:t>
                      </a: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48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Tarix 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43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Arxeologiya və Etnoqrafiya İnstitutu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31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Hüquq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İnsan Haqları 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27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Fəlsəfə İnstitutu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Elm Tarixi İnstitutu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6532" marR="665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Qafqazşünaslıq İnstitutu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532" marR="665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70244" y="6608225"/>
            <a:ext cx="2362200" cy="244475"/>
          </a:xfrm>
        </p:spPr>
        <p:txBody>
          <a:bodyPr/>
          <a:lstStyle/>
          <a:p>
            <a:fld id="{66B7135B-F71E-482E-ABAC-67DBCA30F1DA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45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345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493"/>
            <a:ext cx="9141855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1800" y="6613525"/>
            <a:ext cx="2362200" cy="244475"/>
          </a:xfrm>
        </p:spPr>
        <p:txBody>
          <a:bodyPr/>
          <a:lstStyle/>
          <a:p>
            <a:fld id="{66B7135B-F71E-482E-ABAC-67DBCA30F1DA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46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520" y="322779"/>
            <a:ext cx="757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just"/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1403648" y="2014806"/>
            <a:ext cx="73866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AMEA-nın institut və təşkilatlarının veb-saytlarında yerləşdirilən xəbərlərin və edilən müraciətlərin sayına görə yekun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nəticə üzrə </a:t>
            </a:r>
            <a:endParaRPr lang="ru-RU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Reytinq cədvəli</a:t>
            </a:r>
            <a:endParaRPr lang="ru-RU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(1 Yanvar – 31 Dekabr, 2016)</a:t>
            </a:r>
          </a:p>
        </p:txBody>
      </p:sp>
    </p:spTree>
    <p:extLst>
      <p:ext uri="{BB962C8B-B14F-4D97-AF65-F5344CB8AC3E}">
        <p14:creationId xmlns:p14="http://schemas.microsoft.com/office/powerpoint/2010/main" xmlns="" val="1338509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493"/>
            <a:ext cx="9141855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1800" y="6613525"/>
            <a:ext cx="2362200" cy="244475"/>
          </a:xfrm>
        </p:spPr>
        <p:txBody>
          <a:bodyPr/>
          <a:lstStyle/>
          <a:p>
            <a:fld id="{66B7135B-F71E-482E-ABAC-67DBCA30F1DA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47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520" y="322779"/>
            <a:ext cx="757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just"/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987824" y="177232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9789032"/>
              </p:ext>
            </p:extLst>
          </p:nvPr>
        </p:nvGraphicFramePr>
        <p:xfrm>
          <a:off x="1210520" y="368739"/>
          <a:ext cx="7715857" cy="5656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161"/>
                <a:gridCol w="3671998"/>
                <a:gridCol w="1273633"/>
                <a:gridCol w="1273633"/>
                <a:gridCol w="1015432"/>
              </a:tblGrid>
              <a:tr h="71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№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AMEA-nın elmi müəssisə və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təşkilatları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Xəbər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sayına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Müraciətlərin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sayına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Yekun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nəticə</a:t>
                      </a:r>
                      <a:endParaRPr lang="az-Latn-AZ" sz="1400" kern="1200" dirty="0" smtClean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İnformasiya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Texnologiyaları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663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385 641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386 304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Neft-Kimya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Prosesləri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609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208 784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209 393 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Milli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Azərbaycan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Tarixi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Muzeyi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99 205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99 636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İqtisadiyyat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91 451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91 595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Respublika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Seysmoloji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Xidmət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Mərkəzi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91 283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91 340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İdarəetmə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Sistemləri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76 533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76 654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Nəsimi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adına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Dilçilik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56 126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56 250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Riyaziyyat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Mexanika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51 821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52 033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Geologiya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Geofizika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47 712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47 796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Milli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Azərbaycan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Ədəbiyyatı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Muzeyi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45 597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45 681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Zoologiya 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142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41537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41 679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Folklor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39 403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39 488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Əlyazmalar İnstitutu</a:t>
                      </a: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38 642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38 709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14.</a:t>
                      </a:r>
                      <a:r>
                        <a:rPr lang="en-US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Hüquq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İnsan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Haqları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30 099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30 126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15.</a:t>
                      </a:r>
                      <a:r>
                        <a:rPr lang="en-US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Kataliz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Qeyri-üzvi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Kimya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25 453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25 670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16.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Radiasiya Problemləri İnstitutu</a:t>
                      </a: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24 237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24 276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17.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Genetik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Ehtiyatlar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23 528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23 576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33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Arxeologiya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Etnoqrafiya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12 616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12 647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99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19.</a:t>
                      </a:r>
                      <a:r>
                        <a:rPr lang="ru-RU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N.Tusi adına Şamaxı Astrofizika Rəsədxanası</a:t>
                      </a:r>
                      <a:endParaRPr lang="ru-RU" sz="140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12 099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12 163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2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20.</a:t>
                      </a:r>
                      <a:r>
                        <a:rPr lang="en-US" sz="12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A.Bakıxanov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adına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Tarix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10 815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10 858</a:t>
                      </a: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8051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-493"/>
            <a:ext cx="9141855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1800" y="6613525"/>
            <a:ext cx="2362200" cy="244475"/>
          </a:xfrm>
        </p:spPr>
        <p:txBody>
          <a:bodyPr/>
          <a:lstStyle/>
          <a:p>
            <a:fld id="{66B7135B-F71E-482E-ABAC-67DBCA30F1DA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48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520" y="322779"/>
            <a:ext cx="757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just"/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987824" y="177232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9417027"/>
              </p:ext>
            </p:extLst>
          </p:nvPr>
        </p:nvGraphicFramePr>
        <p:xfrm>
          <a:off x="1243241" y="275929"/>
          <a:ext cx="7666745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3671998"/>
                <a:gridCol w="1273633"/>
                <a:gridCol w="1273633"/>
                <a:gridCol w="1015432"/>
              </a:tblGrid>
              <a:tr h="706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№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AMEA-nın elmi müəssisə və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təşkilatları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Xəbər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sayına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Müraciətlərin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sayına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görə</a:t>
                      </a: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Yekun</a:t>
                      </a:r>
                      <a:r>
                        <a:rPr lang="ru-RU" sz="140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nəticə</a:t>
                      </a:r>
                      <a:endParaRPr lang="az-Latn-AZ" sz="1400" kern="1200" dirty="0" smtClean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21.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Hüseyn Cavidin Ev Muzeyi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8 957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8 998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22.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Dendrologiya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8 004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8 015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23.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Mikrobiologiya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6 229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6 236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24.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Şərqşünaslıq </a:t>
                      </a: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48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3 801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3 849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25.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Mərkəzi Nəbatat Bağı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26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1 013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1 039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26.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Ədəbiyyat </a:t>
                      </a: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294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294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27.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Coğrafiya İnstitut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28.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Torpaqşünaslıq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Aqrokimya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29.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Botanika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30.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Memarlıq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İncəsənət</a:t>
                      </a: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31.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Fizika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32.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Aşqarlar Kimyası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33.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Polimer Materialları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34.</a:t>
                      </a:r>
                      <a:r>
                        <a:rPr lang="en-US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Fiziologiya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35.</a:t>
                      </a:r>
                      <a:r>
                        <a:rPr lang="en-US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Fəlsəfə İnstitutu</a:t>
                      </a:r>
                      <a:endParaRPr lang="ru-RU" sz="1400" b="0" kern="120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36.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Neft və Qaz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9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37.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Molekulyar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Biologiya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Biotexnologiyalar</a:t>
                      </a:r>
                      <a:r>
                        <a:rPr lang="en-US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İnstitutu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38.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Elm Tarixi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92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39.</a:t>
                      </a:r>
                      <a:r>
                        <a:rPr lang="ru-RU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Qafqazşünaslıq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4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z-Latn-AZ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40.</a:t>
                      </a:r>
                      <a:r>
                        <a:rPr lang="en-US" sz="1400" b="0" kern="1200" dirty="0" smtClean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rgbClr val="46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2186" marR="621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Biofizika İnstitutu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46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883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493"/>
            <a:ext cx="9141855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1800" y="6613525"/>
            <a:ext cx="2362200" cy="244475"/>
          </a:xfrm>
        </p:spPr>
        <p:txBody>
          <a:bodyPr/>
          <a:lstStyle/>
          <a:p>
            <a:fld id="{66B7135B-F71E-482E-ABAC-67DBCA30F1DA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49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520" y="322779"/>
            <a:ext cx="75797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/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AMEA-nın elmi müəssisə və təşkilatları arasında xəbər və müraciətlərin sayına görə ilk onluqda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aşağıdakı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qurumlar yer alıb: 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just"/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 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İnformasiya Texnologiyaları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460000"/>
                </a:solidFill>
                <a:latin typeface="Cambria" panose="02040503050406030204" pitchFamily="18" charset="0"/>
              </a:rPr>
              <a:t>Neft-Kimya Prosesləri İnstitutu 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460000"/>
                </a:solidFill>
                <a:latin typeface="Cambria" panose="02040503050406030204" pitchFamily="18" charset="0"/>
              </a:rPr>
              <a:t>Milli </a:t>
            </a:r>
            <a:r>
              <a:rPr lang="en-US" dirty="0">
                <a:solidFill>
                  <a:srgbClr val="460000"/>
                </a:solidFill>
                <a:latin typeface="Cambria" panose="02040503050406030204" pitchFamily="18" charset="0"/>
              </a:rPr>
              <a:t>Azərbaycan Tarixi Muzeyi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460000"/>
                </a:solidFill>
                <a:latin typeface="Cambria" panose="02040503050406030204" pitchFamily="18" charset="0"/>
              </a:rPr>
              <a:t>İqtisadiyyat İnstitutu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460000"/>
                </a:solidFill>
                <a:latin typeface="Cambria" panose="02040503050406030204" pitchFamily="18" charset="0"/>
              </a:rPr>
              <a:t>Respublika Seysmoloji Xidmət Mərkəzi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460000"/>
                </a:solidFill>
                <a:latin typeface="Cambria" panose="02040503050406030204" pitchFamily="18" charset="0"/>
              </a:rPr>
              <a:t>İdarəetmə Sistemləri İnstitutu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Dilçilik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Riyaziyyat və Mexanika İnstitutu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Geologiya və Geofizika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İnstitutu</a:t>
            </a:r>
            <a:endParaRPr lang="en-US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460000"/>
                </a:solidFill>
                <a:latin typeface="Cambria" panose="02040503050406030204" pitchFamily="18" charset="0"/>
              </a:rPr>
              <a:t>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Milli Azərbaycan Ədəbiyyatı Muzeyi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just"/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474262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2414" y="417953"/>
            <a:ext cx="7765922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/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Veb-saytlara edilən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müraciətlərin sayı institut və təşkilatların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qeydiy-yatdan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keçdikləri 4 sayğac üzrə hesablanıb: 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 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20725" lvl="1" indent="-263525"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Google Analytics (www.google.com/analytics/)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20725" lvl="1" indent="-263525"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Liveinternet (liveinternet.ru)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20725" lvl="1" indent="-263525"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Openstat (openstat.com) 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20725" lvl="1" indent="-263525">
              <a:buFont typeface="Wingdings" panose="05000000000000000000" pitchFamily="2" charset="2"/>
              <a:buChar char="ü"/>
              <a:tabLst>
                <a:tab pos="623888" algn="l"/>
              </a:tabLst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FlagCounter (flagcounter.com)  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20725" indent="-720725">
              <a:tabLst>
                <a:tab pos="623888" algn="l"/>
              </a:tabLst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 </a:t>
            </a:r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538163"/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Müraciətlərin sayı 10 elmi müəssisə və təşkilatda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Google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Analytics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sayğacı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üzrə: </a:t>
            </a:r>
          </a:p>
          <a:p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20725" lvl="1" indent="-263525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İdarəetmə </a:t>
            </a: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Sistemləri İnstitutu</a:t>
            </a:r>
          </a:p>
          <a:p>
            <a:pPr marL="720725" lvl="1" indent="-263525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Radiasiya Problemləri İnstitutu</a:t>
            </a:r>
          </a:p>
          <a:p>
            <a:pPr marL="720725" lvl="1" indent="-263525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Şamaxı </a:t>
            </a: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Astrofizika Rəsədxanası</a:t>
            </a:r>
          </a:p>
          <a:p>
            <a:pPr marL="720725" lvl="1" indent="-263525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İnformasiya Texnologiyaları İnstitutu</a:t>
            </a:r>
            <a:endParaRPr lang="az-Latn-AZ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20725" lvl="1" indent="-263525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Geologiya və Geofizika İnstitutu</a:t>
            </a:r>
          </a:p>
          <a:p>
            <a:pPr marL="720725" lvl="1" indent="-263525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Milli </a:t>
            </a: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Azərbaycan Ədəbiyyatı </a:t>
            </a:r>
            <a:r>
              <a:rPr lang="ru-RU" sz="1700" dirty="0" err="1">
                <a:solidFill>
                  <a:srgbClr val="460000"/>
                </a:solidFill>
                <a:latin typeface="Cambria" panose="02040503050406030204" pitchFamily="18" charset="0"/>
              </a:rPr>
              <a:t>Muzeyi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20725" lvl="1" indent="-263525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Nizami Gəncəvi adına Ədəbiyyat İnstitutu</a:t>
            </a:r>
            <a:endParaRPr lang="az-Latn-AZ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20725" lvl="1" indent="-263525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Hüquq və İnsan Haqları İnstitutu</a:t>
            </a:r>
            <a:endParaRPr lang="az-Latn-AZ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20725" lvl="1" indent="-263525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Arxeologiya və Etnoqrafiya İnstitutu</a:t>
            </a:r>
          </a:p>
          <a:p>
            <a:pPr marL="720725" lvl="1" indent="-263525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Mərkəzi Nəbatat Bağı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       </a:t>
            </a:r>
          </a:p>
          <a:p>
            <a:pPr lvl="0">
              <a:lnSpc>
                <a:spcPct val="150000"/>
              </a:lnSpc>
            </a:pPr>
            <a:endParaRPr lang="az-Latn-AZ" sz="1600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75291" y="6608225"/>
            <a:ext cx="2362200" cy="243157"/>
          </a:xfrm>
        </p:spPr>
        <p:txBody>
          <a:bodyPr/>
          <a:lstStyle/>
          <a:p>
            <a:fld id="{A407CBFC-2187-4E42-8096-22F96E1E08B3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5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707772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T</a:t>
            </a:r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3658" y="40466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Monitorinqin yekunu üzrə əldə olunan ümumi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nəticələr</a:t>
            </a:r>
          </a:p>
          <a:p>
            <a:endParaRPr lang="az-Latn-AZ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Müsbət tendensiyalar</a:t>
            </a:r>
            <a:endParaRPr lang="az-Latn-AZ" b="1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403485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Tx/>
              <a:buAutoNum type="arabicPeriod"/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AMEA-nın elmi müəssisə və təşkilatlarının əksəriyyəti artıq İnternet-resurslarının keyfiyyətli idarə olunmasının yüksək səviyyədə təşkili üçün daha sistemli şəkildə işlər aparmağa başlayıblar. </a:t>
            </a:r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buFontTx/>
              <a:buAutoNum type="arabicPeriod"/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Akademiyanın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fəaliyyətinin, aparılan elmi tədqiqatlar haqqında zəruri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 məlumatların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və s. ictimaiyyətə operativ çatdırılmasına görə səmərəli fəaliyyət göstərən saytlar üstünlük təşkil edir. Ümumiyyətlə,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veb-saytlarda informasiya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təminatı sahəsində müsbət dinamika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olub.</a:t>
            </a:r>
          </a:p>
          <a:p>
            <a:pPr marL="342900" indent="-342900" algn="just">
              <a:buAutoNum type="arabicPeriod"/>
            </a:pPr>
            <a:endParaRPr lang="az-Latn-AZ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Bir sıra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elmi qurumlarda informasiyaların kəmiyyətinə xüsusi diqqət yetirilməyə başlanıb. Saytlarda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gün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ərzində daha çox xəbərlərin yer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aldığı nəzərə çarpır.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Nəzərdə tutulan meyarlar üzrə rəqabət apara biləcək qurumların sayı əhəmiyyətli dərəcədə artıb.</a:t>
            </a:r>
            <a:endParaRPr lang="az-Latn-AZ" b="1" dirty="0" smtClean="0"/>
          </a:p>
          <a:p>
            <a:pPr lvl="0"/>
            <a:endParaRPr lang="az-Latn-AZ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781800" y="6613525"/>
            <a:ext cx="2362200" cy="244475"/>
          </a:xfrm>
        </p:spPr>
        <p:txBody>
          <a:bodyPr/>
          <a:lstStyle/>
          <a:p>
            <a:r>
              <a:rPr lang="en-US" b="0" dirty="0" smtClean="0">
                <a:solidFill>
                  <a:srgbClr val="000000"/>
                </a:solidFill>
              </a:rPr>
              <a:t>  </a:t>
            </a:r>
            <a:fld id="{7595E16D-4E7D-4C2E-9878-D3CF14F812BE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50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268650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T</a:t>
            </a:r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4421" y="4046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Əsas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çatışmazlıqlar</a:t>
            </a:r>
            <a:endParaRPr lang="ru-RU" b="1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3107" y="1403484"/>
            <a:ext cx="74953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Bir sıra elmi qurumlarda hələ də “İnformasiya  əldə edilməsi haqqında” Qanunun tələblərinə müvafiq olaraq informasiya təminatı sahəsində fəaliyyət qənaətbəxş deyil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Saytlarda il ərzində yerləşdirilən bütün xəbərlərin sayının hesablanması çox vaxt tələb edən və yorucu bir prosesdir. Bunun üçün müvafiq tədbirlər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görülməlidir (Tövsiyə 1.).  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İnformasiya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resurslarına edilən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müraciətlərin sayının hesablanması üçün institut və təşkilatlar müxtəlif sayğaclarda qeydiyyatdan keçiblər. Hər bir sayğacın müraciətlərin qeydə alınmasında özünün tələbləri olduğu üçün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onların sayının hesablanmasında şəffaflığın təmin olunması üçün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lazımi tədbirlərin görülməsi zəruridir.  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781800" y="6613525"/>
            <a:ext cx="2362200" cy="244475"/>
          </a:xfrm>
        </p:spPr>
        <p:txBody>
          <a:bodyPr/>
          <a:lstStyle/>
          <a:p>
            <a:r>
              <a:rPr lang="en-US" b="0" dirty="0" smtClean="0">
                <a:solidFill>
                  <a:srgbClr val="000000"/>
                </a:solidFill>
              </a:rPr>
              <a:t>  </a:t>
            </a:r>
            <a:fld id="{7595E16D-4E7D-4C2E-9878-D3CF14F812BE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51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698834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T</a:t>
            </a:r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3658" y="447055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TÖVSİYƏLƏR</a:t>
            </a:r>
            <a:endParaRPr lang="ru-RU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/>
            <a:endParaRPr lang="az-Latn-AZ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986" y="1166843"/>
            <a:ext cx="7495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AMEA-nın elmi müəssisə və təşkilatlarının rəsmi saytlarında “Xəbərlər” bölməsində il ərzində yerləşdirilən bütün xəbərlərin sayının hesablanması prosesini asanlaşdırmaq üçün xəbərlərin arxiv funksiyasının yaradılması daha məqsədəuyğundur. AMEA-nın bütün elmi müəssisə və təşkilatlarının rəsmi İnternet resurslarında da belə bir funksiyanın əlavə olunması məsləhətdir.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Riyaziyyat və Mexanika İnstitutunu buna misal çəkmək olar. (Şəkildə sol tərəfdə </a:t>
            </a:r>
            <a:r>
              <a:rPr lang="en-US" dirty="0" smtClean="0">
                <a:solidFill>
                  <a:srgbClr val="460000"/>
                </a:solidFill>
                <a:latin typeface="Cambria" panose="02040503050406030204" pitchFamily="18" charset="0"/>
              </a:rPr>
              <a:t>“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Select month</a:t>
            </a:r>
            <a:r>
              <a:rPr lang="en-US" dirty="0" smtClean="0">
                <a:solidFill>
                  <a:srgbClr val="460000"/>
                </a:solidFill>
                <a:latin typeface="Cambria" panose="02040503050406030204" pitchFamily="18" charset="0"/>
              </a:rPr>
              <a:t>”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 funksiyasında xəbərlərin aylar üzrə statistikası verilib).</a:t>
            </a:r>
            <a:endParaRPr lang="az-Latn-AZ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Bəzi institutların saytlarında “Nəşrlər” ayrıca bölmə kimi verilib. Halbuki bu bölmə də “Xəbərlər”in içərisində öz əksini tapmalıdır. Bu, xəbərlərin sayının hesablanması işini daha da asanlaşdırır. 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Veb-saytlara edilən müraciətlərin sayının daha şəffaf hesablanması üçün AMEA-nın institut və təşkilatlarının yalnız bir sayğacda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 Google Analytics (www.google.com/analytics/) sayğacında qeydiyyatdan keçməsi məsləhətdir. Çünki müxtəlif sayğaclarda rəqəmlərin sayında qismən də olsa fərqlilik olur.  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771797" y="6613525"/>
            <a:ext cx="2362200" cy="244475"/>
          </a:xfrm>
        </p:spPr>
        <p:txBody>
          <a:bodyPr/>
          <a:lstStyle/>
          <a:p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fld id="{7595E16D-4E7D-4C2E-9878-D3CF14F812BE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52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988783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T</a:t>
            </a:r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771797" y="6613525"/>
            <a:ext cx="2362200" cy="244475"/>
          </a:xfrm>
        </p:spPr>
        <p:txBody>
          <a:bodyPr/>
          <a:lstStyle/>
          <a:p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fld id="{7595E16D-4E7D-4C2E-9878-D3CF14F812BE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53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pic>
        <p:nvPicPr>
          <p:cNvPr id="1026" name="Picture 2" descr="F:\İlin-Ən-Yaxşı-Veb-Saytı-Monitorinq\RMİ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6228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0961" y="344620"/>
            <a:ext cx="1053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1600" dirty="0">
                <a:solidFill>
                  <a:srgbClr val="460000"/>
                </a:solidFill>
                <a:latin typeface="Cambria" panose="02040503050406030204" pitchFamily="18" charset="0"/>
              </a:rPr>
              <a:t>Tövsiyə 1.</a:t>
            </a:r>
            <a:endParaRPr lang="ru-RU" sz="1600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18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T</a:t>
            </a:r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9103" y="2502562"/>
            <a:ext cx="696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z-Latn-AZ" sz="2400" b="1" dirty="0">
                <a:solidFill>
                  <a:srgbClr val="460000"/>
                </a:solidFill>
                <a:latin typeface="Cambria" panose="02040503050406030204" pitchFamily="18" charset="0"/>
              </a:rPr>
              <a:t>DİQQƏTİNİZƏ GÖRƏ TƏŞƏKKÜR </a:t>
            </a:r>
            <a:r>
              <a:rPr lang="az-Latn-AZ" sz="2400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EDİRİK!</a:t>
            </a:r>
            <a:endParaRPr lang="ru-RU" sz="2400" b="1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1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35452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2414" y="417953"/>
            <a:ext cx="77659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/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9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elmi müəssisə və təşkilatda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Liveİnternet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sayğacı üzrə:</a:t>
            </a:r>
          </a:p>
          <a:p>
            <a:pPr marL="715963" lvl="1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Dendrologiya </a:t>
            </a: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İnstitutu</a:t>
            </a:r>
          </a:p>
          <a:p>
            <a:pPr marL="715963" lvl="1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Neft-Kimya </a:t>
            </a: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Prosesləri İnstitutu</a:t>
            </a:r>
          </a:p>
          <a:p>
            <a:pPr marL="715963" lvl="1" indent="-285750" algn="just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Mikrobiologiya İnstitutu</a:t>
            </a:r>
          </a:p>
          <a:p>
            <a:pPr marL="715963" lvl="1" indent="-285750" algn="just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Genetik Ehtiyatlar İnstitutu</a:t>
            </a:r>
          </a:p>
          <a:p>
            <a:pPr marL="715963" lvl="1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Əlyazmalar </a:t>
            </a: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İnstitutu</a:t>
            </a:r>
          </a:p>
          <a:p>
            <a:pPr marL="715963" lvl="1" indent="-285750" algn="just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Zoologiya İnstitutu</a:t>
            </a:r>
          </a:p>
          <a:p>
            <a:pPr marL="715963" lvl="1" indent="-285750" algn="just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Kataliz </a:t>
            </a: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və Qeyri-üzvi Kimya İnstitutu</a:t>
            </a:r>
            <a:endParaRPr lang="az-Latn-AZ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15963" lvl="1" indent="-285750" algn="just">
              <a:buFont typeface="Wingdings" panose="05000000000000000000" pitchFamily="2" charset="2"/>
              <a:buChar char="ü"/>
            </a:pPr>
            <a:r>
              <a:rPr lang="ru-RU" sz="1700" dirty="0" err="1">
                <a:solidFill>
                  <a:srgbClr val="460000"/>
                </a:solidFill>
                <a:latin typeface="Cambria" panose="02040503050406030204" pitchFamily="18" charset="0"/>
              </a:rPr>
              <a:t>Hüseyn</a:t>
            </a: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 </a:t>
            </a:r>
            <a:r>
              <a:rPr lang="ru-RU" sz="1700" dirty="0" err="1">
                <a:solidFill>
                  <a:srgbClr val="460000"/>
                </a:solidFill>
                <a:latin typeface="Cambria" panose="02040503050406030204" pitchFamily="18" charset="0"/>
              </a:rPr>
              <a:t>Cavidin</a:t>
            </a: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 Ev </a:t>
            </a:r>
            <a:r>
              <a:rPr lang="ru-RU" sz="1700" dirty="0" err="1">
                <a:solidFill>
                  <a:srgbClr val="460000"/>
                </a:solidFill>
                <a:latin typeface="Cambria" panose="02040503050406030204" pitchFamily="18" charset="0"/>
              </a:rPr>
              <a:t>Muzeyi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15963" lvl="1" indent="-285750" algn="just">
              <a:buFont typeface="Wingdings" panose="05000000000000000000" pitchFamily="2" charset="2"/>
              <a:buChar char="ü"/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Respublika Seysmoloji Xidmət Mərkəzi</a:t>
            </a:r>
          </a:p>
          <a:p>
            <a:pPr marL="0" lvl="1" indent="541338" algn="just"/>
            <a:endParaRPr lang="ru-RU" sz="16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indent="541338" algn="just"/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5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elmi müəssisə və təşkilatda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FlagCounter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 sayğacı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üzrə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:</a:t>
            </a:r>
            <a:endParaRPr lang="az-Latn-AZ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Dilçilik </a:t>
            </a: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İnstitutu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Folklor İnstitutu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İqtisadiyyat İnstitutu</a:t>
            </a:r>
            <a:endParaRPr lang="az-Latn-AZ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Riyaziyyat və Mexanika İnstitutu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Şərqşünaslıq İnstitutu</a:t>
            </a:r>
            <a:endParaRPr lang="az-Latn-AZ" sz="1700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1"/>
            <a:endParaRPr lang="ru-RU" sz="16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just"/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       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2 elmi müəssisə və təşkilatda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isə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Openstat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 sayğacı üzrə </a:t>
            </a: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hesablanıb.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Milli </a:t>
            </a:r>
            <a:r>
              <a:rPr lang="ru-RU" sz="1700" dirty="0">
                <a:solidFill>
                  <a:srgbClr val="460000"/>
                </a:solidFill>
                <a:latin typeface="Cambria" panose="02040503050406030204" pitchFamily="18" charset="0"/>
              </a:rPr>
              <a:t>Azərbaycan Tarixi </a:t>
            </a:r>
            <a:r>
              <a:rPr lang="ru-RU" sz="1700" dirty="0" err="1">
                <a:solidFill>
                  <a:srgbClr val="460000"/>
                </a:solidFill>
                <a:latin typeface="Cambria" panose="02040503050406030204" pitchFamily="18" charset="0"/>
              </a:rPr>
              <a:t>Muzeyi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Tarix İnstitutu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41496" y="6614749"/>
            <a:ext cx="2362200" cy="244475"/>
          </a:xfrm>
        </p:spPr>
        <p:txBody>
          <a:bodyPr/>
          <a:lstStyle/>
          <a:p>
            <a:fld id="{A407CBFC-2187-4E42-8096-22F96E1E08B3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6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4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442126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6214" y="380850"/>
            <a:ext cx="7765922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>
              <a:lnSpc>
                <a:spcPct val="150000"/>
              </a:lnSpc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Xəbərlərin sayına görə monitorinq 29 institut və təşkilat üzrə aparılıb.</a:t>
            </a:r>
          </a:p>
          <a:p>
            <a:pPr algn="just">
              <a:lnSpc>
                <a:spcPct val="150000"/>
              </a:lnSpc>
            </a:pP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11 institut üzrə heç bir nəticənin olmamasının səbəbi aşağıda təqdim olunub: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 </a:t>
            </a: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Fizika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xəbərlərin arxivi yoxdur, </a:t>
            </a:r>
            <a:r>
              <a:rPr lang="az-Latn-AZ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 yeni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məlumatlar                       </a:t>
            </a:r>
            <a:r>
              <a:rPr lang="az-Latn-AZ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   yerləşdiriləndən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sonra köhnə xəbərlər silinir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Aşqarlar Kimyası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sayt deaktivdir, yenidən yaradılır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Polimer Materialları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sayt </a:t>
            </a:r>
            <a:r>
              <a:rPr lang="az-Latn-AZ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bağlanıb, yenidən yaradılır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Fiziologiya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sayt yenidən yaradılır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700" dirty="0" smtClean="0">
                <a:solidFill>
                  <a:srgbClr val="460000"/>
                </a:solidFill>
                <a:latin typeface="Cambria" panose="02040503050406030204" pitchFamily="18" charset="0"/>
              </a:rPr>
              <a:t>Ədəbiyyat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sayt yenidən yaradılır</a:t>
            </a:r>
            <a:endParaRPr lang="ru-RU" sz="1700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Fəlsəfə İnstitutu 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  <a:sym typeface="Symbol"/>
              </a:rPr>
              <a:t></a:t>
            </a:r>
            <a:r>
              <a:rPr lang="az-Latn-AZ" sz="1700" dirty="0">
                <a:solidFill>
                  <a:srgbClr val="460000"/>
                </a:solidFill>
                <a:latin typeface="Cambria" panose="02040503050406030204" pitchFamily="18" charset="0"/>
              </a:rPr>
              <a:t> sayt yenidən yaradılır</a:t>
            </a:r>
          </a:p>
          <a:p>
            <a:pPr lvl="0">
              <a:lnSpc>
                <a:spcPct val="150000"/>
              </a:lnSpc>
            </a:pPr>
            <a:endParaRPr lang="az-Latn-AZ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indent="538163" algn="just">
              <a:lnSpc>
                <a:spcPct val="150000"/>
              </a:lnSpc>
            </a:pP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5 institut isə yeni yaradıldığından onların veb-saytları hələ ki, yoxdur.</a:t>
            </a: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1800" y="6625507"/>
            <a:ext cx="2362200" cy="244475"/>
          </a:xfrm>
        </p:spPr>
        <p:txBody>
          <a:bodyPr/>
          <a:lstStyle/>
          <a:p>
            <a:fld id="{5987EDFD-D2F6-4BC2-BC00-B96CF25306D1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7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050371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5901" y="863263"/>
            <a:ext cx="776592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en-US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AMEA-nın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institut və təşkilatlarının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veb-saytlarına edilən</a:t>
            </a:r>
            <a:endParaRPr lang="en-US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müraciətlərin </a:t>
            </a:r>
            <a:r>
              <a:rPr lang="az-Latn-AZ" b="1" dirty="0">
                <a:solidFill>
                  <a:srgbClr val="460000"/>
                </a:solidFill>
                <a:latin typeface="Cambria" panose="02040503050406030204" pitchFamily="18" charset="0"/>
              </a:rPr>
              <a:t>sayına görə yekun </a:t>
            </a: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nəticə üzrə </a:t>
            </a:r>
            <a:endParaRPr lang="en-US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az-Latn-AZ" b="1" dirty="0" smtClean="0">
                <a:solidFill>
                  <a:srgbClr val="460000"/>
                </a:solidFill>
                <a:latin typeface="Cambria" panose="02040503050406030204" pitchFamily="18" charset="0"/>
              </a:rPr>
              <a:t>REYTİNQ CƏDVƏLİ</a:t>
            </a:r>
            <a:endParaRPr lang="ru-RU" b="1" dirty="0" smtClean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az-Latn-AZ" dirty="0" smtClean="0">
                <a:solidFill>
                  <a:srgbClr val="460000"/>
                </a:solidFill>
                <a:latin typeface="Cambria" panose="02040503050406030204" pitchFamily="18" charset="0"/>
              </a:rPr>
              <a:t>(</a:t>
            </a:r>
            <a:r>
              <a:rPr lang="az-Latn-AZ" dirty="0">
                <a:solidFill>
                  <a:srgbClr val="460000"/>
                </a:solidFill>
                <a:latin typeface="Cambria" panose="02040503050406030204" pitchFamily="18" charset="0"/>
              </a:rPr>
              <a:t>1 Yanvar – 31 Dekabr, 2016)</a:t>
            </a: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az-Latn-AZ" b="1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8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06546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0"/>
            <a:ext cx="914501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779103" y="340242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4229" y="3537013"/>
            <a:ext cx="772757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>
              <a:solidFill>
                <a:srgbClr val="32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6260465"/>
            <a:ext cx="7893496" cy="38898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AZ1073</a:t>
            </a:r>
            <a:r>
              <a:rPr lang="az-Latn-A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Bakı ş., Hüseyn Cavid prospekti, 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 tel.: 510 35 16  fax: 4975381  pr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@science</a:t>
            </a:r>
            <a:r>
              <a:rPr lang="az-Latn-AZ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.az 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www.science.az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23091" y="5877272"/>
            <a:ext cx="708212" cy="708214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25901" y="863263"/>
            <a:ext cx="7765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rgbClr val="46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85152" y="6639916"/>
            <a:ext cx="2362200" cy="244475"/>
          </a:xfrm>
        </p:spPr>
        <p:txBody>
          <a:bodyPr/>
          <a:lstStyle/>
          <a:p>
            <a:fld id="{2AE8D935-225A-4EAC-AD3B-511DE4A404FB}" type="slidenum">
              <a:rPr lang="en-US" b="0" smtClean="0">
                <a:solidFill>
                  <a:schemeClr val="bg2">
                    <a:lumMod val="50000"/>
                  </a:schemeClr>
                </a:solidFill>
              </a:rPr>
              <a:pPr/>
              <a:t>9</a:t>
            </a:fld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az-Latn-AZ" b="0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53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210" y="0"/>
            <a:ext cx="1182414" cy="6858000"/>
            <a:chOff x="5210" y="0"/>
            <a:chExt cx="1182414" cy="6858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210" y="0"/>
              <a:ext cx="1182414" cy="6858000"/>
              <a:chOff x="0" y="0"/>
              <a:chExt cx="1182414" cy="6858000"/>
            </a:xfrm>
          </p:grpSpPr>
          <p:pic>
            <p:nvPicPr>
              <p:cNvPr id="33" name="Picture 5" descr="C:\Users\Journalist\Desktop\PP\Ready\5_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2414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49853"/>
                <a:ext cx="936104" cy="75886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5400000" sx="96000" sy="96000" algn="ctr" rotWithShape="0">
                  <a:srgbClr val="000000">
                    <a:alpha val="0"/>
                  </a:srgbClr>
                </a:outerShdw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49" y="4293097"/>
                <a:ext cx="961820" cy="79208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2540000" dir="10560000" sx="1000" sy="1000" algn="ctr" rotWithShape="0">
                  <a:srgbClr val="000000">
                    <a:alpha val="0"/>
                  </a:srgbClr>
                </a:outerShdw>
                <a:reflection blurRad="12700" stA="38000" endPos="0" dist="5000" dir="5400000" sy="-100000" algn="bl" rotWithShape="0"/>
              </a:effectLst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9650" y="5157192"/>
                <a:ext cx="93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1772816"/>
                <a:ext cx="961728" cy="7917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r="8940000" sx="1000" sy="1000" algn="ctr" rotWithShape="0">
                  <a:srgbClr val="000000">
                    <a:alpha val="11000"/>
                  </a:srgbClr>
                </a:outerShdw>
                <a:reflection stA="38000" endPos="0" dist="5000" dir="5400000" sy="-100000" algn="bl" rotWithShape="0"/>
              </a:effectLst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505" y="2636912"/>
                <a:ext cx="936103" cy="7655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0" dist="5000" dir="5400000" sy="-100000" algn="bl" rotWithShape="0"/>
              </a:effectLst>
            </p:spPr>
          </p:pic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3429000"/>
              <a:ext cx="934062" cy="792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1557453"/>
              </p:ext>
            </p:extLst>
          </p:nvPr>
        </p:nvGraphicFramePr>
        <p:xfrm>
          <a:off x="1214841" y="474117"/>
          <a:ext cx="7588041" cy="5440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686"/>
                <a:gridCol w="3495021"/>
                <a:gridCol w="2596260"/>
                <a:gridCol w="998074"/>
              </a:tblGrid>
              <a:tr h="468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b="1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№</a:t>
                      </a:r>
                      <a:endParaRPr lang="ru-RU" sz="1200" b="1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AMEA-nın </a:t>
                      </a:r>
                      <a:r>
                        <a:rPr lang="az-Latn-AZ" sz="1400" b="1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elmi müəssisə və təşkilatlarının adları</a:t>
                      </a:r>
                      <a:endParaRPr lang="ru-RU" sz="1400" b="1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Rəsmi</a:t>
                      </a:r>
                      <a:r>
                        <a:rPr lang="ru-RU" sz="1400" b="1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saytı</a:t>
                      </a:r>
                      <a:endParaRPr lang="ru-RU" sz="1400" b="1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b="1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Yekun nəticə</a:t>
                      </a:r>
                      <a:endParaRPr lang="ru-RU" sz="1400" b="1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İnformasiya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Texnologiyaları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www.ict.az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385 641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Neft-Kimya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Prosesləri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www.nkpi.</a:t>
                      </a: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208 784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Milli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Azərbaycan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Tarixi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Muzeyi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www.azhistorymuseum.az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99 205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İqtisadiyyat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www.economics.com.az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91 451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Respublika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Seysmoloji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Xidmət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Mərkəzi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www.seismology.az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91 283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İdarəetmə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Sistemləri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www.isi.az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76 533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Nəsimi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adına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Dilçilik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www.dilcilik.org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56 126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Riyaziyyat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və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Mexanika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www.imm.az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51 821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9.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Geologiya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və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Geofizika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www.gia.az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47 712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10.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Milli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Azərbaycan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Ədəbiyyatı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Muzeyi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www.nizamimuseum.az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45 597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11.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Zoologiya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</a:t>
                      </a: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zoologiya.az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41 537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12.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Folklor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www.folklor.az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39 </a:t>
                      </a:r>
                      <a:r>
                        <a:rPr lang="ru-RU" sz="1400" dirty="0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403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13.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Əlyazmalar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www.elyazmalarinstitutu.com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38 642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14.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Hüquq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və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İnsan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Haqları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www.ihr-az.org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30 099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15.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Kataliz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və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Qeyri-üzvi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Kimya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www.kqkiamea.az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25 453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16.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Radiasiya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Problemləri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www.irp.science.az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24 237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17.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Genetik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Ehtiyatlar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www.genres.az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23 528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734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18.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Arxeologiya və Etnoqrafiya 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arxeologiya</a:t>
                      </a: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lang="ru-RU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12 616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19.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Şamaxı </a:t>
                      </a:r>
                      <a:r>
                        <a:rPr lang="en-US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Astrofizika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Rəsədxanası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www.shao.az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12 099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11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200" kern="12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20.</a:t>
                      </a:r>
                      <a:endParaRPr lang="ru-RU" sz="1200" kern="12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Tarix</a:t>
                      </a:r>
                      <a:r>
                        <a:rPr lang="en-US" sz="1400" dirty="0" smtClean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  </a:t>
                      </a:r>
                      <a:r>
                        <a:rPr lang="en-US" sz="1400" dirty="0" err="1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İnstitutu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www.tarix.gov.az</a:t>
                      </a:r>
                      <a:endParaRPr lang="ru-RU" sz="140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20000"/>
                          </a:solidFill>
                          <a:effectLst/>
                          <a:latin typeface="Cambria" pitchFamily="18" charset="0"/>
                        </a:rPr>
                        <a:t>10 815</a:t>
                      </a:r>
                      <a:endParaRPr lang="ru-RU" sz="1400" dirty="0">
                        <a:solidFill>
                          <a:srgbClr val="320000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95900"/>
            <a:ext cx="665578" cy="6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931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owerPoint Template.pptx" id="{E020EE34-DE91-4D8D-8E91-EF95A679EB80}" vid="{7BA67F46-1292-4EC7-BF38-22C3038A60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10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11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12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13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14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15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16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17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18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  <a:fontScheme name="samp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2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20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21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22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23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24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25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26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27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28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  <a:fontScheme name="sampl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3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30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31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32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33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34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35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36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37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38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39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4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40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41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42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43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44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45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46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47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48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49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5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50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51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52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53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54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6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7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8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ppt/theme/themeOverride9.xml><?xml version="1.0" encoding="utf-8"?>
<a:themeOverride xmlns:a="http://schemas.openxmlformats.org/drawingml/2006/main">
  <a:clrScheme name="sample 2">
    <a:dk1>
      <a:srgbClr val="19426B"/>
    </a:dk1>
    <a:lt1>
      <a:srgbClr val="FFFFFF"/>
    </a:lt1>
    <a:dk2>
      <a:srgbClr val="008080"/>
    </a:dk2>
    <a:lt2>
      <a:srgbClr val="B2B2B2"/>
    </a:lt2>
    <a:accent1>
      <a:srgbClr val="35C9C2"/>
    </a:accent1>
    <a:accent2>
      <a:srgbClr val="398AC7"/>
    </a:accent2>
    <a:accent3>
      <a:srgbClr val="FFFFFF"/>
    </a:accent3>
    <a:accent4>
      <a:srgbClr val="14375A"/>
    </a:accent4>
    <a:accent5>
      <a:srgbClr val="AEE1DD"/>
    </a:accent5>
    <a:accent6>
      <a:srgbClr val="337DB4"/>
    </a:accent6>
    <a:hlink>
      <a:srgbClr val="8BBC00"/>
    </a:hlink>
    <a:folHlink>
      <a:srgbClr val="6D50C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2374</TotalTime>
  <Words>4268</Words>
  <Application>Microsoft Office PowerPoint</Application>
  <PresentationFormat>Экран (4:3)</PresentationFormat>
  <Paragraphs>1530</Paragraphs>
  <Slides>54</Slides>
  <Notes>53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23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serena</cp:lastModifiedBy>
  <cp:revision>384</cp:revision>
  <cp:lastPrinted>2017-02-21T07:15:26Z</cp:lastPrinted>
  <dcterms:created xsi:type="dcterms:W3CDTF">2017-01-10T08:05:18Z</dcterms:created>
  <dcterms:modified xsi:type="dcterms:W3CDTF">2017-03-13T17:17:03Z</dcterms:modified>
</cp:coreProperties>
</file>