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charts/chart3.xml" ContentType="application/vnd.openxmlformats-officedocument.drawingml.chart+xml"/>
  <Override PartName="/ppt/drawings/drawing3.xml" ContentType="application/vnd.openxmlformats-officedocument.drawingml.chartshapes+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ppt/charts/style1.xml" ContentType="application/vnd.ms-office.chartstyle+xml"/>
  <Override PartName="/ppt/charts/colors1.xml" ContentType="application/vnd.ms-office.chartcolorstyle+xml"/>
  <Override PartName="/ppt/charts/style2.xml" ContentType="application/vnd.ms-office.chartstyle+xml"/>
  <Override PartName="/ppt/charts/colors2.xml" ContentType="application/vnd.ms-office.chartcolorstyle+xml"/>
  <Override PartName="/ppt/charts/style3.xml" ContentType="application/vnd.ms-office.chartstyle+xml"/>
  <Override PartName="/ppt/charts/colors3.xml" ContentType="application/vnd.ms-office.chartcolor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80" r:id="rId8"/>
    <p:sldId id="262" r:id="rId9"/>
    <p:sldId id="281" r:id="rId10"/>
    <p:sldId id="263" r:id="rId11"/>
    <p:sldId id="282" r:id="rId12"/>
    <p:sldId id="264" r:id="rId13"/>
    <p:sldId id="265" r:id="rId14"/>
    <p:sldId id="266" r:id="rId15"/>
    <p:sldId id="268" r:id="rId16"/>
    <p:sldId id="270" r:id="rId17"/>
    <p:sldId id="271" r:id="rId18"/>
    <p:sldId id="272" r:id="rId19"/>
    <p:sldId id="273" r:id="rId20"/>
    <p:sldId id="274" r:id="rId21"/>
    <p:sldId id="292" r:id="rId22"/>
    <p:sldId id="275" r:id="rId23"/>
    <p:sldId id="276" r:id="rId24"/>
    <p:sldId id="277" r:id="rId25"/>
    <p:sldId id="278" r:id="rId26"/>
    <p:sldId id="279" r:id="rId27"/>
    <p:sldId id="284" r:id="rId28"/>
    <p:sldId id="283" r:id="rId29"/>
    <p:sldId id="293" r:id="rId30"/>
    <p:sldId id="291" r:id="rId31"/>
    <p:sldId id="285" r:id="rId32"/>
    <p:sldId id="286" r:id="rId33"/>
    <p:sldId id="294" r:id="rId34"/>
    <p:sldId id="288" r:id="rId35"/>
    <p:sldId id="289" r:id="rId36"/>
    <p:sldId id="287" r:id="rId37"/>
    <p:sldId id="290" r:id="rId3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6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FABFCF23-3B69-468F-B69F-88F6DE6A72F2}" styleName="Средний стиль 1 — акцент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Светлый стиль 3 - акцент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A111915-BE36-4E01-A7E5-04B1672EAD32}" styleName="Светлый стиль 2 - акцент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3B4B98B0-60AC-42C2-AFA5-B58CD77FA1E5}" styleName="Светлый стиль 1 - акцент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F2DE63D5-997A-4646-A377-4702673A728D}" styleName="Светлый стиль 2 - акцент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5627" autoAdjust="0"/>
    <p:restoredTop sz="94660"/>
  </p:normalViewPr>
  <p:slideViewPr>
    <p:cSldViewPr snapToGrid="0">
      <p:cViewPr varScale="1">
        <p:scale>
          <a:sx n="88" d="100"/>
          <a:sy n="88" d="100"/>
        </p:scale>
        <p:origin x="-1248"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1050;&#1085;&#1080;&#1075;&#1072;1"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1050;&#1085;&#1080;&#1075;&#1072;1"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1050;&#1085;&#1080;&#1075;&#1072;1" TargetMode="External"/></Relationships>
</file>

<file path=ppt/charts/_rels/chart4.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file:///C:\Users\user\Desktop\011_1.xls" TargetMode="External"/></Relationships>
</file>

<file path=ppt/charts/_rels/chart5.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oleObject" Target="file:///C:\Users\user\Desktop\011_1.xls" TargetMode="External"/></Relationships>
</file>

<file path=ppt/charts/_rels/chart6.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oleObject" Target="file:///C:\Users\user\Desktop\011_1.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manualLayout>
          <c:layoutTarget val="inner"/>
          <c:xMode val="edge"/>
          <c:yMode val="edge"/>
          <c:x val="0.13629011739435823"/>
          <c:y val="0.20145344855807618"/>
          <c:w val="0.84397047244094492"/>
          <c:h val="0.68921660834062404"/>
        </c:manualLayout>
      </c:layout>
      <c:barChart>
        <c:barDir val="col"/>
        <c:grouping val="clustered"/>
        <c:varyColors val="0"/>
        <c:ser>
          <c:idx val="0"/>
          <c:order val="0"/>
          <c:tx>
            <c:strRef>
              <c:f>Лист1!$F$18</c:f>
              <c:strCache>
                <c:ptCount val="1"/>
                <c:pt idx="0">
                  <c:v>Xəbərlərin sayı </c:v>
                </c:pt>
              </c:strCache>
            </c:strRef>
          </c:tx>
          <c:spPr>
            <a:solidFill>
              <a:schemeClr val="accent5">
                <a:lumMod val="75000"/>
              </a:schemeClr>
            </a:solidFill>
          </c:spPr>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Лист1!$E$19:$E$21</c:f>
              <c:strCache>
                <c:ptCount val="3"/>
                <c:pt idx="0">
                  <c:v>2015-ci ildə </c:v>
                </c:pt>
                <c:pt idx="1">
                  <c:v>2016-cı ildə </c:v>
                </c:pt>
                <c:pt idx="2">
                  <c:v>2017-ci ildə </c:v>
                </c:pt>
              </c:strCache>
            </c:strRef>
          </c:cat>
          <c:val>
            <c:numRef>
              <c:f>Лист1!$F$19:$F$21</c:f>
              <c:numCache>
                <c:formatCode>General</c:formatCode>
                <c:ptCount val="3"/>
                <c:pt idx="0">
                  <c:v>100</c:v>
                </c:pt>
                <c:pt idx="1">
                  <c:v>150</c:v>
                </c:pt>
                <c:pt idx="2">
                  <c:v>210</c:v>
                </c:pt>
              </c:numCache>
            </c:numRef>
          </c:val>
          <c:extLst xmlns:c16r2="http://schemas.microsoft.com/office/drawing/2015/06/chart">
            <c:ext xmlns:c16="http://schemas.microsoft.com/office/drawing/2014/chart" uri="{C3380CC4-5D6E-409C-BE32-E72D297353CC}">
              <c16:uniqueId val="{00000000-9428-4FD4-98CF-80B8D4F336D7}"/>
            </c:ext>
          </c:extLst>
        </c:ser>
        <c:dLbls>
          <c:showLegendKey val="0"/>
          <c:showVal val="0"/>
          <c:showCatName val="0"/>
          <c:showSerName val="0"/>
          <c:showPercent val="0"/>
          <c:showBubbleSize val="0"/>
        </c:dLbls>
        <c:gapWidth val="150"/>
        <c:axId val="118210944"/>
        <c:axId val="118212480"/>
      </c:barChart>
      <c:catAx>
        <c:axId val="118210944"/>
        <c:scaling>
          <c:orientation val="minMax"/>
        </c:scaling>
        <c:delete val="0"/>
        <c:axPos val="b"/>
        <c:numFmt formatCode="General" sourceLinked="0"/>
        <c:majorTickMark val="out"/>
        <c:minorTickMark val="none"/>
        <c:tickLblPos val="nextTo"/>
        <c:crossAx val="118212480"/>
        <c:crosses val="autoZero"/>
        <c:auto val="1"/>
        <c:lblAlgn val="ctr"/>
        <c:lblOffset val="100"/>
        <c:noMultiLvlLbl val="0"/>
      </c:catAx>
      <c:valAx>
        <c:axId val="118212480"/>
        <c:scaling>
          <c:orientation val="minMax"/>
        </c:scaling>
        <c:delete val="0"/>
        <c:axPos val="l"/>
        <c:numFmt formatCode="General" sourceLinked="1"/>
        <c:majorTickMark val="out"/>
        <c:minorTickMark val="none"/>
        <c:tickLblPos val="nextTo"/>
        <c:crossAx val="118210944"/>
        <c:crosses val="autoZero"/>
        <c:crossBetween val="between"/>
      </c:valAx>
    </c:plotArea>
    <c:plotVisOnly val="1"/>
    <c:dispBlanksAs val="gap"/>
    <c:showDLblsOverMax val="0"/>
  </c:chart>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az-Latn-AZ" dirty="0" smtClean="0"/>
              <a:t>E</a:t>
            </a:r>
            <a:r>
              <a:rPr lang="en-US" dirty="0" err="1" smtClean="0"/>
              <a:t>lektron</a:t>
            </a:r>
            <a:r>
              <a:rPr lang="en-US" dirty="0" smtClean="0"/>
              <a:t> </a:t>
            </a:r>
            <a:r>
              <a:rPr lang="en-US" dirty="0" err="1"/>
              <a:t>baza</a:t>
            </a:r>
            <a:endParaRPr lang="en-US" dirty="0"/>
          </a:p>
        </c:rich>
      </c:tx>
      <c:layout>
        <c:manualLayout>
          <c:xMode val="edge"/>
          <c:yMode val="edge"/>
          <c:x val="0.35001837270341207"/>
          <c:y val="0"/>
        </c:manualLayout>
      </c:layout>
      <c:overlay val="0"/>
    </c:title>
    <c:autoTitleDeleted val="0"/>
    <c:plotArea>
      <c:layout>
        <c:manualLayout>
          <c:layoutTarget val="inner"/>
          <c:xMode val="edge"/>
          <c:yMode val="edge"/>
          <c:x val="0.1147623213764946"/>
          <c:y val="0.11447621878375984"/>
          <c:w val="0.8444969378827647"/>
          <c:h val="0.75562633355190045"/>
        </c:manualLayout>
      </c:layout>
      <c:barChart>
        <c:barDir val="col"/>
        <c:grouping val="clustered"/>
        <c:varyColors val="0"/>
        <c:ser>
          <c:idx val="0"/>
          <c:order val="0"/>
          <c:tx>
            <c:strRef>
              <c:f>Лист1!$E$27</c:f>
              <c:strCache>
                <c:ptCount val="1"/>
                <c:pt idx="0">
                  <c:v>elektron baza</c:v>
                </c:pt>
              </c:strCache>
            </c:strRef>
          </c:tx>
          <c:spPr>
            <a:solidFill>
              <a:schemeClr val="accent5">
                <a:lumMod val="75000"/>
              </a:schemeClr>
            </a:solidFill>
          </c:spPr>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Лист1!$D$28:$D$30</c:f>
              <c:strCache>
                <c:ptCount val="3"/>
                <c:pt idx="0">
                  <c:v>2015-ci ildə </c:v>
                </c:pt>
                <c:pt idx="1">
                  <c:v>2016-cı ildə</c:v>
                </c:pt>
                <c:pt idx="2">
                  <c:v>2017-ci ildə</c:v>
                </c:pt>
              </c:strCache>
            </c:strRef>
          </c:cat>
          <c:val>
            <c:numRef>
              <c:f>Лист1!$E$28:$E$30</c:f>
              <c:numCache>
                <c:formatCode>General</c:formatCode>
                <c:ptCount val="3"/>
                <c:pt idx="0">
                  <c:v>240</c:v>
                </c:pt>
                <c:pt idx="1">
                  <c:v>260</c:v>
                </c:pt>
                <c:pt idx="2">
                  <c:v>300</c:v>
                </c:pt>
              </c:numCache>
            </c:numRef>
          </c:val>
          <c:extLst xmlns:c16r2="http://schemas.microsoft.com/office/drawing/2015/06/chart">
            <c:ext xmlns:c16="http://schemas.microsoft.com/office/drawing/2014/chart" uri="{C3380CC4-5D6E-409C-BE32-E72D297353CC}">
              <c16:uniqueId val="{00000000-604F-407E-BD7C-29359101EAB3}"/>
            </c:ext>
          </c:extLst>
        </c:ser>
        <c:dLbls>
          <c:showLegendKey val="0"/>
          <c:showVal val="0"/>
          <c:showCatName val="0"/>
          <c:showSerName val="0"/>
          <c:showPercent val="0"/>
          <c:showBubbleSize val="0"/>
        </c:dLbls>
        <c:gapWidth val="150"/>
        <c:axId val="125708928"/>
        <c:axId val="125710720"/>
      </c:barChart>
      <c:catAx>
        <c:axId val="125708928"/>
        <c:scaling>
          <c:orientation val="minMax"/>
        </c:scaling>
        <c:delete val="0"/>
        <c:axPos val="b"/>
        <c:numFmt formatCode="General" sourceLinked="0"/>
        <c:majorTickMark val="out"/>
        <c:minorTickMark val="none"/>
        <c:tickLblPos val="nextTo"/>
        <c:crossAx val="125710720"/>
        <c:crosses val="autoZero"/>
        <c:auto val="1"/>
        <c:lblAlgn val="ctr"/>
        <c:lblOffset val="100"/>
        <c:noMultiLvlLbl val="0"/>
      </c:catAx>
      <c:valAx>
        <c:axId val="125710720"/>
        <c:scaling>
          <c:orientation val="minMax"/>
        </c:scaling>
        <c:delete val="0"/>
        <c:axPos val="l"/>
        <c:numFmt formatCode="General" sourceLinked="1"/>
        <c:majorTickMark val="out"/>
        <c:minorTickMark val="none"/>
        <c:tickLblPos val="nextTo"/>
        <c:crossAx val="125708928"/>
        <c:crosses val="autoZero"/>
        <c:crossBetween val="between"/>
      </c:valAx>
      <c:spPr>
        <a:noFill/>
        <a:ln w="25400">
          <a:noFill/>
        </a:ln>
      </c:spPr>
    </c:plotArea>
    <c:plotVisOnly val="1"/>
    <c:dispBlanksAs val="gap"/>
    <c:showDLblsOverMax val="0"/>
  </c:chart>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err="1"/>
              <a:t>Sayta</a:t>
            </a:r>
            <a:r>
              <a:rPr lang="en-US" dirty="0"/>
              <a:t> </a:t>
            </a:r>
            <a:r>
              <a:rPr lang="en-US" dirty="0" err="1"/>
              <a:t>daxil</a:t>
            </a:r>
            <a:r>
              <a:rPr lang="en-US" dirty="0"/>
              <a:t> </a:t>
            </a:r>
            <a:r>
              <a:rPr lang="en-US" dirty="0" err="1"/>
              <a:t>olma</a:t>
            </a:r>
            <a:r>
              <a:rPr lang="en-US" dirty="0"/>
              <a:t> </a:t>
            </a:r>
            <a:r>
              <a:rPr lang="en-US" dirty="0" err="1"/>
              <a:t>və</a:t>
            </a:r>
            <a:r>
              <a:rPr lang="en-US" dirty="0"/>
              <a:t> </a:t>
            </a:r>
            <a:r>
              <a:rPr lang="en-US" dirty="0" err="1"/>
              <a:t>baxış</a:t>
            </a:r>
            <a:r>
              <a:rPr lang="en-US" dirty="0"/>
              <a:t> </a:t>
            </a:r>
            <a:r>
              <a:rPr lang="en-US" dirty="0" err="1"/>
              <a:t>sayı</a:t>
            </a:r>
            <a:r>
              <a:rPr lang="en-US" dirty="0"/>
              <a:t>, </a:t>
            </a:r>
            <a:r>
              <a:rPr lang="en-US" dirty="0" smtClean="0"/>
              <a:t>min</a:t>
            </a:r>
            <a:r>
              <a:rPr lang="az-Latn-AZ" dirty="0" smtClean="0"/>
              <a:t> nəfər</a:t>
            </a:r>
            <a:r>
              <a:rPr lang="en-US" dirty="0" smtClean="0"/>
              <a:t> </a:t>
            </a:r>
            <a:endParaRPr lang="en-US" dirty="0"/>
          </a:p>
        </c:rich>
      </c:tx>
      <c:layout/>
      <c:overlay val="0"/>
    </c:title>
    <c:autoTitleDeleted val="0"/>
    <c:plotArea>
      <c:layout>
        <c:manualLayout>
          <c:layoutTarget val="inner"/>
          <c:xMode val="edge"/>
          <c:yMode val="edge"/>
          <c:x val="8.6199459492768291E-2"/>
          <c:y val="0.29197914699140093"/>
          <c:w val="0.89298441509927617"/>
          <c:h val="0.58866582833435122"/>
        </c:manualLayout>
      </c:layout>
      <c:barChart>
        <c:barDir val="col"/>
        <c:grouping val="clustered"/>
        <c:varyColors val="0"/>
        <c:ser>
          <c:idx val="0"/>
          <c:order val="0"/>
          <c:tx>
            <c:strRef>
              <c:f>Лист1!$E$38</c:f>
              <c:strCache>
                <c:ptCount val="1"/>
                <c:pt idx="0">
                  <c:v>Sayta daxil olma və baxış sayı, min </c:v>
                </c:pt>
              </c:strCache>
            </c:strRef>
          </c:tx>
          <c:spPr>
            <a:solidFill>
              <a:schemeClr val="accent5">
                <a:lumMod val="75000"/>
              </a:schemeClr>
            </a:solidFill>
          </c:spPr>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Лист1!$D$39:$D$41</c:f>
              <c:strCache>
                <c:ptCount val="3"/>
                <c:pt idx="0">
                  <c:v>2015-ci ildə </c:v>
                </c:pt>
                <c:pt idx="1">
                  <c:v>2016-cı ildə</c:v>
                </c:pt>
                <c:pt idx="2">
                  <c:v>2017-ci ildə</c:v>
                </c:pt>
              </c:strCache>
            </c:strRef>
          </c:cat>
          <c:val>
            <c:numRef>
              <c:f>Лист1!$E$39:$E$41</c:f>
              <c:numCache>
                <c:formatCode>General</c:formatCode>
                <c:ptCount val="3"/>
                <c:pt idx="0">
                  <c:v>50</c:v>
                </c:pt>
                <c:pt idx="1">
                  <c:v>90</c:v>
                </c:pt>
                <c:pt idx="2">
                  <c:v>120</c:v>
                </c:pt>
              </c:numCache>
            </c:numRef>
          </c:val>
          <c:extLst xmlns:c16r2="http://schemas.microsoft.com/office/drawing/2015/06/chart">
            <c:ext xmlns:c16="http://schemas.microsoft.com/office/drawing/2014/chart" uri="{C3380CC4-5D6E-409C-BE32-E72D297353CC}">
              <c16:uniqueId val="{00000000-0C6A-4D3A-9545-5EDBF380D3D9}"/>
            </c:ext>
          </c:extLst>
        </c:ser>
        <c:dLbls>
          <c:showLegendKey val="0"/>
          <c:showVal val="0"/>
          <c:showCatName val="0"/>
          <c:showSerName val="0"/>
          <c:showPercent val="0"/>
          <c:showBubbleSize val="0"/>
        </c:dLbls>
        <c:gapWidth val="150"/>
        <c:axId val="125445248"/>
        <c:axId val="125446784"/>
      </c:barChart>
      <c:catAx>
        <c:axId val="125445248"/>
        <c:scaling>
          <c:orientation val="minMax"/>
        </c:scaling>
        <c:delete val="0"/>
        <c:axPos val="b"/>
        <c:numFmt formatCode="General" sourceLinked="0"/>
        <c:majorTickMark val="out"/>
        <c:minorTickMark val="none"/>
        <c:tickLblPos val="nextTo"/>
        <c:crossAx val="125446784"/>
        <c:crosses val="autoZero"/>
        <c:auto val="1"/>
        <c:lblAlgn val="ctr"/>
        <c:lblOffset val="100"/>
        <c:noMultiLvlLbl val="0"/>
      </c:catAx>
      <c:valAx>
        <c:axId val="125446784"/>
        <c:scaling>
          <c:orientation val="minMax"/>
        </c:scaling>
        <c:delete val="0"/>
        <c:axPos val="l"/>
        <c:numFmt formatCode="General" sourceLinked="1"/>
        <c:majorTickMark val="out"/>
        <c:minorTickMark val="none"/>
        <c:tickLblPos val="nextTo"/>
        <c:crossAx val="125445248"/>
        <c:crosses val="autoZero"/>
        <c:crossBetween val="between"/>
      </c:valAx>
    </c:plotArea>
    <c:plotVisOnly val="1"/>
    <c:dispBlanksAs val="gap"/>
    <c:showDLblsOverMax val="0"/>
  </c:chart>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az-Latn-AZ" dirty="0" smtClean="0"/>
              <a:t>Elmi</a:t>
            </a:r>
            <a:r>
              <a:rPr lang="az-Latn-AZ" baseline="0" dirty="0" smtClean="0"/>
              <a:t> əsərlərin ümuni sayı</a:t>
            </a:r>
            <a:endParaRPr lang="en-US" dirty="0"/>
          </a:p>
        </c:rich>
      </c:tx>
      <c:layout/>
      <c:overlay val="0"/>
      <c:spPr>
        <a:noFill/>
        <a:ln>
          <a:noFill/>
        </a:ln>
        <a:effectLst/>
      </c:spPr>
    </c:title>
    <c:autoTitleDeleted val="0"/>
    <c:plotArea>
      <c:layout/>
      <c:barChart>
        <c:barDir val="col"/>
        <c:grouping val="clustered"/>
        <c:varyColors val="0"/>
        <c:ser>
          <c:idx val="0"/>
          <c:order val="0"/>
          <c:tx>
            <c:strRef>
              <c:f>Лист2!$C$5:$C$11</c:f>
              <c:strCache>
                <c:ptCount val="7"/>
                <c:pt idx="0">
                  <c:v>Kitabların,</c:v>
                </c:pt>
                <c:pt idx="1">
                  <c:v>monoqrafiyaların və</c:v>
                </c:pt>
                <c:pt idx="2">
                  <c:v>məqalələrin ümumi  sayı</c:v>
                </c:pt>
              </c:strCache>
            </c:strRef>
          </c:tx>
          <c:spPr>
            <a:solidFill>
              <a:schemeClr val="accent5">
                <a:lumMod val="50000"/>
              </a:schemeClr>
            </a:solidFill>
            <a:ln w="12700" cap="flat" cmpd="sng" algn="ctr">
              <a:solidFill>
                <a:schemeClr val="accent2"/>
              </a:solidFill>
              <a:prstDash val="solid"/>
              <a:miter lim="800000"/>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Лист2!$B$12:$B$15</c:f>
              <c:numCache>
                <c:formatCode>General</c:formatCode>
                <c:ptCount val="4"/>
                <c:pt idx="0">
                  <c:v>2014</c:v>
                </c:pt>
                <c:pt idx="1">
                  <c:v>2015</c:v>
                </c:pt>
                <c:pt idx="2">
                  <c:v>2016</c:v>
                </c:pt>
                <c:pt idx="3">
                  <c:v>2017</c:v>
                </c:pt>
              </c:numCache>
            </c:numRef>
          </c:cat>
          <c:val>
            <c:numRef>
              <c:f>Лист2!$C$12:$C$15</c:f>
              <c:numCache>
                <c:formatCode>General</c:formatCode>
                <c:ptCount val="4"/>
                <c:pt idx="0">
                  <c:v>258</c:v>
                </c:pt>
                <c:pt idx="1">
                  <c:v>275</c:v>
                </c:pt>
                <c:pt idx="2">
                  <c:v>298</c:v>
                </c:pt>
                <c:pt idx="3">
                  <c:v>320</c:v>
                </c:pt>
              </c:numCache>
            </c:numRef>
          </c:val>
          <c:extLst xmlns:c16r2="http://schemas.microsoft.com/office/drawing/2015/06/chart">
            <c:ext xmlns:c16="http://schemas.microsoft.com/office/drawing/2014/chart" uri="{C3380CC4-5D6E-409C-BE32-E72D297353CC}">
              <c16:uniqueId val="{00000000-3D04-4A9D-A595-67CA961BC6D6}"/>
            </c:ext>
          </c:extLst>
        </c:ser>
        <c:dLbls>
          <c:showLegendKey val="0"/>
          <c:showVal val="0"/>
          <c:showCatName val="0"/>
          <c:showSerName val="0"/>
          <c:showPercent val="0"/>
          <c:showBubbleSize val="0"/>
        </c:dLbls>
        <c:gapWidth val="219"/>
        <c:overlap val="-27"/>
        <c:axId val="125519360"/>
        <c:axId val="125520896"/>
      </c:barChart>
      <c:catAx>
        <c:axId val="1255193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125520896"/>
        <c:crosses val="autoZero"/>
        <c:auto val="1"/>
        <c:lblAlgn val="ctr"/>
        <c:lblOffset val="100"/>
        <c:noMultiLvlLbl val="0"/>
      </c:catAx>
      <c:valAx>
        <c:axId val="125520896"/>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125519360"/>
        <c:crosses val="autoZero"/>
        <c:crossBetween val="between"/>
      </c:valAx>
      <c:spPr>
        <a:noFill/>
        <a:ln>
          <a:noFill/>
        </a:ln>
        <a:effectLst/>
      </c:spPr>
    </c:plotArea>
    <c:plotVisOnly val="1"/>
    <c:dispBlanksAs val="gap"/>
    <c:showDLblsOverMax val="0"/>
  </c:chart>
  <c:spPr>
    <a:noFill/>
    <a:ln>
      <a:solidFill>
        <a:schemeClr val="accent1"/>
      </a:solidFill>
    </a:ln>
    <a:effectLst/>
  </c:spPr>
  <c:txPr>
    <a:bodyPr/>
    <a:lstStyle/>
    <a:p>
      <a:pPr>
        <a:defRPr/>
      </a:pPr>
      <a:endParaRPr lang="ru-RU"/>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az-Latn-AZ" dirty="0" smtClean="0"/>
              <a:t>X</a:t>
            </a:r>
            <a:r>
              <a:rPr lang="en-US" dirty="0" err="1" smtClean="0"/>
              <a:t>ari</a:t>
            </a:r>
            <a:r>
              <a:rPr lang="az-Latn-AZ" dirty="0" smtClean="0"/>
              <a:t>c</a:t>
            </a:r>
            <a:r>
              <a:rPr lang="en-US" dirty="0" err="1" smtClean="0"/>
              <a:t>də</a:t>
            </a:r>
            <a:r>
              <a:rPr lang="az-Latn-AZ" dirty="0" smtClean="0"/>
              <a:t> nəşr olunan əsərlər</a:t>
            </a:r>
            <a:endParaRPr lang="en-US" dirty="0"/>
          </a:p>
        </c:rich>
      </c:tx>
      <c:layout/>
      <c:overlay val="0"/>
      <c:spPr>
        <a:noFill/>
        <a:ln>
          <a:noFill/>
        </a:ln>
        <a:effectLst/>
      </c:spPr>
    </c:title>
    <c:autoTitleDeleted val="0"/>
    <c:plotArea>
      <c:layout/>
      <c:barChart>
        <c:barDir val="col"/>
        <c:grouping val="clustered"/>
        <c:varyColors val="0"/>
        <c:ser>
          <c:idx val="0"/>
          <c:order val="0"/>
          <c:tx>
            <c:strRef>
              <c:f>Лист2!$E$21</c:f>
              <c:strCache>
                <c:ptCount val="1"/>
                <c:pt idx="0">
                  <c:v>xaridə</c:v>
                </c:pt>
              </c:strCache>
            </c:strRef>
          </c:tx>
          <c:spPr>
            <a:solidFill>
              <a:schemeClr val="accent5">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Лист2!$C$22:$C$25</c:f>
              <c:numCache>
                <c:formatCode>General</c:formatCode>
                <c:ptCount val="4"/>
                <c:pt idx="0">
                  <c:v>2014</c:v>
                </c:pt>
                <c:pt idx="1">
                  <c:v>2015</c:v>
                </c:pt>
                <c:pt idx="2">
                  <c:v>2016</c:v>
                </c:pt>
                <c:pt idx="3">
                  <c:v>2017</c:v>
                </c:pt>
              </c:numCache>
            </c:numRef>
          </c:cat>
          <c:val>
            <c:numRef>
              <c:f>Лист2!$E$22:$E$25</c:f>
              <c:numCache>
                <c:formatCode>General</c:formatCode>
                <c:ptCount val="4"/>
                <c:pt idx="0">
                  <c:v>69</c:v>
                </c:pt>
                <c:pt idx="1">
                  <c:v>72</c:v>
                </c:pt>
                <c:pt idx="2">
                  <c:v>76</c:v>
                </c:pt>
                <c:pt idx="3">
                  <c:v>80</c:v>
                </c:pt>
              </c:numCache>
            </c:numRef>
          </c:val>
          <c:extLst xmlns:c16r2="http://schemas.microsoft.com/office/drawing/2015/06/chart">
            <c:ext xmlns:c16="http://schemas.microsoft.com/office/drawing/2014/chart" uri="{C3380CC4-5D6E-409C-BE32-E72D297353CC}">
              <c16:uniqueId val="{00000000-5ADF-4680-9C5B-EC386DC73B58}"/>
            </c:ext>
          </c:extLst>
        </c:ser>
        <c:dLbls>
          <c:showLegendKey val="0"/>
          <c:showVal val="0"/>
          <c:showCatName val="0"/>
          <c:showSerName val="0"/>
          <c:showPercent val="0"/>
          <c:showBubbleSize val="0"/>
        </c:dLbls>
        <c:gapWidth val="219"/>
        <c:overlap val="-27"/>
        <c:axId val="125545856"/>
        <c:axId val="125568128"/>
      </c:barChart>
      <c:catAx>
        <c:axId val="1255458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125568128"/>
        <c:crosses val="autoZero"/>
        <c:auto val="1"/>
        <c:lblAlgn val="ctr"/>
        <c:lblOffset val="100"/>
        <c:noMultiLvlLbl val="0"/>
      </c:catAx>
      <c:valAx>
        <c:axId val="12556812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125545856"/>
        <c:crosses val="autoZero"/>
        <c:crossBetween val="between"/>
      </c:valAx>
      <c:spPr>
        <a:noFill/>
        <a:ln>
          <a:noFill/>
        </a:ln>
        <a:effectLst/>
      </c:spPr>
    </c:plotArea>
    <c:plotVisOnly val="1"/>
    <c:dispBlanksAs val="gap"/>
    <c:showDLblsOverMax val="0"/>
  </c:chart>
  <c:spPr>
    <a:noFill/>
    <a:ln>
      <a:solidFill>
        <a:schemeClr val="accent1"/>
      </a:solidFill>
    </a:ln>
    <a:effectLst/>
  </c:spPr>
  <c:txPr>
    <a:bodyPr/>
    <a:lstStyle/>
    <a:p>
      <a:pPr>
        <a:defRPr/>
      </a:pPr>
      <a:endParaRPr lang="ru-RU"/>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ru-RU"/>
        </a:p>
      </c:txPr>
    </c:title>
    <c:autoTitleDeleted val="0"/>
    <c:plotArea>
      <c:layout/>
      <c:barChart>
        <c:barDir val="col"/>
        <c:grouping val="clustered"/>
        <c:varyColors val="0"/>
        <c:ser>
          <c:idx val="0"/>
          <c:order val="0"/>
          <c:tx>
            <c:strRef>
              <c:f>Лист2!$F$21</c:f>
              <c:strCache>
                <c:ptCount val="1"/>
                <c:pt idx="0">
                  <c:v>İmpakt faktorlu jurnallarda</c:v>
                </c:pt>
              </c:strCache>
            </c:strRef>
          </c:tx>
          <c:spPr>
            <a:solidFill>
              <a:schemeClr val="accent5">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Лист2!$C$22:$C$25</c:f>
              <c:numCache>
                <c:formatCode>General</c:formatCode>
                <c:ptCount val="4"/>
                <c:pt idx="0">
                  <c:v>2014</c:v>
                </c:pt>
                <c:pt idx="1">
                  <c:v>2015</c:v>
                </c:pt>
                <c:pt idx="2">
                  <c:v>2016</c:v>
                </c:pt>
                <c:pt idx="3">
                  <c:v>2017</c:v>
                </c:pt>
              </c:numCache>
            </c:numRef>
          </c:cat>
          <c:val>
            <c:numRef>
              <c:f>Лист2!$F$22:$F$25</c:f>
              <c:numCache>
                <c:formatCode>General</c:formatCode>
                <c:ptCount val="4"/>
                <c:pt idx="0">
                  <c:v>6</c:v>
                </c:pt>
                <c:pt idx="1">
                  <c:v>7</c:v>
                </c:pt>
                <c:pt idx="2">
                  <c:v>10</c:v>
                </c:pt>
                <c:pt idx="3">
                  <c:v>12</c:v>
                </c:pt>
              </c:numCache>
            </c:numRef>
          </c:val>
          <c:extLst xmlns:c16r2="http://schemas.microsoft.com/office/drawing/2015/06/chart">
            <c:ext xmlns:c16="http://schemas.microsoft.com/office/drawing/2014/chart" uri="{C3380CC4-5D6E-409C-BE32-E72D297353CC}">
              <c16:uniqueId val="{00000000-4812-4E24-9139-56B338BA5094}"/>
            </c:ext>
          </c:extLst>
        </c:ser>
        <c:dLbls>
          <c:showLegendKey val="0"/>
          <c:showVal val="0"/>
          <c:showCatName val="0"/>
          <c:showSerName val="0"/>
          <c:showPercent val="0"/>
          <c:showBubbleSize val="0"/>
        </c:dLbls>
        <c:gapWidth val="219"/>
        <c:overlap val="-27"/>
        <c:axId val="125597184"/>
        <c:axId val="125598720"/>
      </c:barChart>
      <c:catAx>
        <c:axId val="1255971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125598720"/>
        <c:crosses val="autoZero"/>
        <c:auto val="1"/>
        <c:lblAlgn val="ctr"/>
        <c:lblOffset val="100"/>
        <c:noMultiLvlLbl val="0"/>
      </c:catAx>
      <c:valAx>
        <c:axId val="125598720"/>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125597184"/>
        <c:crosses val="autoZero"/>
        <c:crossBetween val="between"/>
      </c:valAx>
      <c:spPr>
        <a:noFill/>
        <a:ln>
          <a:noFill/>
        </a:ln>
        <a:effectLst/>
      </c:spPr>
    </c:plotArea>
    <c:plotVisOnly val="1"/>
    <c:dispBlanksAs val="gap"/>
    <c:showDLblsOverMax val="0"/>
  </c:chart>
  <c:spPr>
    <a:noFill/>
    <a:ln>
      <a:solidFill>
        <a:schemeClr val="accent1"/>
      </a:solidFill>
    </a:ln>
    <a:effectLst/>
  </c:spPr>
  <c:txPr>
    <a:bodyPr/>
    <a:lstStyle/>
    <a:p>
      <a:pPr>
        <a:defRPr/>
      </a:pPr>
      <a:endParaRPr lang="ru-RU"/>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0.17637</cdr:x>
      <cdr:y>0.22121</cdr:y>
    </cdr:from>
    <cdr:to>
      <cdr:x>0.45727</cdr:x>
      <cdr:y>0.36667</cdr:y>
    </cdr:to>
    <cdr:sp macro="" textlink="">
      <cdr:nvSpPr>
        <cdr:cNvPr id="2" name="TextBox 1"/>
        <cdr:cNvSpPr txBox="1"/>
      </cdr:nvSpPr>
      <cdr:spPr>
        <a:xfrm xmlns:a="http://schemas.openxmlformats.org/drawingml/2006/main">
          <a:off x="683476" y="529771"/>
          <a:ext cx="1088571" cy="34834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az-Latn-AZ" sz="1100" dirty="0" smtClean="0"/>
            <a:t>Cəmi 460</a:t>
          </a:r>
          <a:endParaRPr lang="ru-RU"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0.26916</cdr:x>
      <cdr:y>0.18519</cdr:y>
    </cdr:from>
    <cdr:to>
      <cdr:x>0.58662</cdr:x>
      <cdr:y>0.32741</cdr:y>
    </cdr:to>
    <cdr:sp macro="" textlink="">
      <cdr:nvSpPr>
        <cdr:cNvPr id="2" name="TextBox 1"/>
        <cdr:cNvSpPr txBox="1"/>
      </cdr:nvSpPr>
      <cdr:spPr>
        <a:xfrm xmlns:a="http://schemas.openxmlformats.org/drawingml/2006/main">
          <a:off x="922962" y="453572"/>
          <a:ext cx="1088571" cy="34834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az-Latn-AZ" sz="1100" dirty="0" smtClean="0"/>
            <a:t>Cəmi 800</a:t>
          </a:r>
          <a:endParaRPr lang="ru-RU" sz="1100" dirty="0"/>
        </a:p>
      </cdr:txBody>
    </cdr:sp>
  </cdr:relSizeAnchor>
</c:userShapes>
</file>

<file path=ppt/drawings/drawing3.xml><?xml version="1.0" encoding="utf-8"?>
<c:userShapes xmlns:c="http://schemas.openxmlformats.org/drawingml/2006/chart">
  <cdr:relSizeAnchor xmlns:cdr="http://schemas.openxmlformats.org/drawingml/2006/chartDrawing">
    <cdr:from>
      <cdr:x>0.11532</cdr:x>
      <cdr:y>0.33673</cdr:y>
    </cdr:from>
    <cdr:to>
      <cdr:x>0.38911</cdr:x>
      <cdr:y>0.5</cdr:y>
    </cdr:to>
    <cdr:sp macro="" textlink="">
      <cdr:nvSpPr>
        <cdr:cNvPr id="2" name="TextBox 1"/>
        <cdr:cNvSpPr txBox="1"/>
      </cdr:nvSpPr>
      <cdr:spPr>
        <a:xfrm xmlns:a="http://schemas.openxmlformats.org/drawingml/2006/main">
          <a:off x="458505" y="718457"/>
          <a:ext cx="1088571" cy="34834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az-Latn-AZ" sz="1100" dirty="0" smtClean="0"/>
            <a:t>Cəmi 250 min  nəfər</a:t>
          </a:r>
          <a:endParaRPr lang="ru-RU" sz="1100" dirty="0"/>
        </a:p>
      </cdr:txBody>
    </cdr: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ru-RU" smtClean="0"/>
              <a:t>Образец заголовка</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DC2BB3C0-D134-4B3C-BE53-6C4D736E363F}" type="datetimeFigureOut">
              <a:rPr lang="ru-RU" smtClean="0"/>
              <a:t>30.11.2017</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FDB3D4D2-319D-42C2-BBB0-9A86D3EB1CEC}" type="slidenum">
              <a:rPr lang="ru-RU" smtClean="0"/>
              <a:t>‹#›</a:t>
            </a:fld>
            <a:endParaRPr lang="ru-RU" dirty="0"/>
          </a:p>
        </p:txBody>
      </p:sp>
    </p:spTree>
    <p:extLst>
      <p:ext uri="{BB962C8B-B14F-4D97-AF65-F5344CB8AC3E}">
        <p14:creationId xmlns:p14="http://schemas.microsoft.com/office/powerpoint/2010/main" val="3546617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DC2BB3C0-D134-4B3C-BE53-6C4D736E363F}" type="datetimeFigureOut">
              <a:rPr lang="ru-RU" smtClean="0"/>
              <a:t>30.11.2017</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FDB3D4D2-319D-42C2-BBB0-9A86D3EB1CEC}" type="slidenum">
              <a:rPr lang="ru-RU" smtClean="0"/>
              <a:t>‹#›</a:t>
            </a:fld>
            <a:endParaRPr lang="ru-RU" dirty="0"/>
          </a:p>
        </p:txBody>
      </p:sp>
    </p:spTree>
    <p:extLst>
      <p:ext uri="{BB962C8B-B14F-4D97-AF65-F5344CB8AC3E}">
        <p14:creationId xmlns:p14="http://schemas.microsoft.com/office/powerpoint/2010/main" val="6594046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DC2BB3C0-D134-4B3C-BE53-6C4D736E363F}" type="datetimeFigureOut">
              <a:rPr lang="ru-RU" smtClean="0"/>
              <a:t>30.11.2017</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FDB3D4D2-319D-42C2-BBB0-9A86D3EB1CEC}" type="slidenum">
              <a:rPr lang="ru-RU" smtClean="0"/>
              <a:t>‹#›</a:t>
            </a:fld>
            <a:endParaRPr lang="ru-RU" dirty="0"/>
          </a:p>
        </p:txBody>
      </p:sp>
    </p:spTree>
    <p:extLst>
      <p:ext uri="{BB962C8B-B14F-4D97-AF65-F5344CB8AC3E}">
        <p14:creationId xmlns:p14="http://schemas.microsoft.com/office/powerpoint/2010/main" val="13306024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DC2BB3C0-D134-4B3C-BE53-6C4D736E363F}" type="datetimeFigureOut">
              <a:rPr lang="ru-RU" smtClean="0"/>
              <a:t>30.11.2017</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FDB3D4D2-319D-42C2-BBB0-9A86D3EB1CEC}" type="slidenum">
              <a:rPr lang="ru-RU" smtClean="0"/>
              <a:t>‹#›</a:t>
            </a:fld>
            <a:endParaRPr lang="ru-RU" dirty="0"/>
          </a:p>
        </p:txBody>
      </p:sp>
    </p:spTree>
    <p:extLst>
      <p:ext uri="{BB962C8B-B14F-4D97-AF65-F5344CB8AC3E}">
        <p14:creationId xmlns:p14="http://schemas.microsoft.com/office/powerpoint/2010/main" val="39684534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ru-RU" smtClean="0"/>
              <a:t>Образец заголовка</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DC2BB3C0-D134-4B3C-BE53-6C4D736E363F}" type="datetimeFigureOut">
              <a:rPr lang="ru-RU" smtClean="0"/>
              <a:t>30.11.2017</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FDB3D4D2-319D-42C2-BBB0-9A86D3EB1CEC}" type="slidenum">
              <a:rPr lang="ru-RU" smtClean="0"/>
              <a:t>‹#›</a:t>
            </a:fld>
            <a:endParaRPr lang="ru-RU" dirty="0"/>
          </a:p>
        </p:txBody>
      </p:sp>
    </p:spTree>
    <p:extLst>
      <p:ext uri="{BB962C8B-B14F-4D97-AF65-F5344CB8AC3E}">
        <p14:creationId xmlns:p14="http://schemas.microsoft.com/office/powerpoint/2010/main" val="1500512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DC2BB3C0-D134-4B3C-BE53-6C4D736E363F}" type="datetimeFigureOut">
              <a:rPr lang="ru-RU" smtClean="0"/>
              <a:t>30.11.2017</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FDB3D4D2-319D-42C2-BBB0-9A86D3EB1CEC}" type="slidenum">
              <a:rPr lang="ru-RU" smtClean="0"/>
              <a:t>‹#›</a:t>
            </a:fld>
            <a:endParaRPr lang="ru-RU" dirty="0"/>
          </a:p>
        </p:txBody>
      </p:sp>
    </p:spTree>
    <p:extLst>
      <p:ext uri="{BB962C8B-B14F-4D97-AF65-F5344CB8AC3E}">
        <p14:creationId xmlns:p14="http://schemas.microsoft.com/office/powerpoint/2010/main" val="26913196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29842" y="2505075"/>
            <a:ext cx="3868340"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29150" y="2505075"/>
            <a:ext cx="3887391"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DC2BB3C0-D134-4B3C-BE53-6C4D736E363F}" type="datetimeFigureOut">
              <a:rPr lang="ru-RU" smtClean="0"/>
              <a:t>30.11.2017</a:t>
            </a:fld>
            <a:endParaRPr lang="ru-RU" dirty="0"/>
          </a:p>
        </p:txBody>
      </p:sp>
      <p:sp>
        <p:nvSpPr>
          <p:cNvPr id="8" name="Footer Placeholder 7"/>
          <p:cNvSpPr>
            <a:spLocks noGrp="1"/>
          </p:cNvSpPr>
          <p:nvPr>
            <p:ph type="ftr" sz="quarter" idx="11"/>
          </p:nvPr>
        </p:nvSpPr>
        <p:spPr/>
        <p:txBody>
          <a:bodyPr/>
          <a:lstStyle/>
          <a:p>
            <a:endParaRPr lang="ru-RU" dirty="0"/>
          </a:p>
        </p:txBody>
      </p:sp>
      <p:sp>
        <p:nvSpPr>
          <p:cNvPr id="9" name="Slide Number Placeholder 8"/>
          <p:cNvSpPr>
            <a:spLocks noGrp="1"/>
          </p:cNvSpPr>
          <p:nvPr>
            <p:ph type="sldNum" sz="quarter" idx="12"/>
          </p:nvPr>
        </p:nvSpPr>
        <p:spPr/>
        <p:txBody>
          <a:bodyPr/>
          <a:lstStyle/>
          <a:p>
            <a:fld id="{FDB3D4D2-319D-42C2-BBB0-9A86D3EB1CEC}" type="slidenum">
              <a:rPr lang="ru-RU" smtClean="0"/>
              <a:t>‹#›</a:t>
            </a:fld>
            <a:endParaRPr lang="ru-RU" dirty="0"/>
          </a:p>
        </p:txBody>
      </p:sp>
    </p:spTree>
    <p:extLst>
      <p:ext uri="{BB962C8B-B14F-4D97-AF65-F5344CB8AC3E}">
        <p14:creationId xmlns:p14="http://schemas.microsoft.com/office/powerpoint/2010/main" val="3310071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DC2BB3C0-D134-4B3C-BE53-6C4D736E363F}" type="datetimeFigureOut">
              <a:rPr lang="ru-RU" smtClean="0"/>
              <a:t>30.11.2017</a:t>
            </a:fld>
            <a:endParaRPr lang="ru-RU" dirty="0"/>
          </a:p>
        </p:txBody>
      </p:sp>
      <p:sp>
        <p:nvSpPr>
          <p:cNvPr id="4" name="Footer Placeholder 3"/>
          <p:cNvSpPr>
            <a:spLocks noGrp="1"/>
          </p:cNvSpPr>
          <p:nvPr>
            <p:ph type="ftr" sz="quarter" idx="11"/>
          </p:nvPr>
        </p:nvSpPr>
        <p:spPr/>
        <p:txBody>
          <a:bodyPr/>
          <a:lstStyle/>
          <a:p>
            <a:endParaRPr lang="ru-RU" dirty="0"/>
          </a:p>
        </p:txBody>
      </p:sp>
      <p:sp>
        <p:nvSpPr>
          <p:cNvPr id="5" name="Slide Number Placeholder 4"/>
          <p:cNvSpPr>
            <a:spLocks noGrp="1"/>
          </p:cNvSpPr>
          <p:nvPr>
            <p:ph type="sldNum" sz="quarter" idx="12"/>
          </p:nvPr>
        </p:nvSpPr>
        <p:spPr/>
        <p:txBody>
          <a:bodyPr/>
          <a:lstStyle/>
          <a:p>
            <a:fld id="{FDB3D4D2-319D-42C2-BBB0-9A86D3EB1CEC}" type="slidenum">
              <a:rPr lang="ru-RU" smtClean="0"/>
              <a:t>‹#›</a:t>
            </a:fld>
            <a:endParaRPr lang="ru-RU" dirty="0"/>
          </a:p>
        </p:txBody>
      </p:sp>
    </p:spTree>
    <p:extLst>
      <p:ext uri="{BB962C8B-B14F-4D97-AF65-F5344CB8AC3E}">
        <p14:creationId xmlns:p14="http://schemas.microsoft.com/office/powerpoint/2010/main" val="34538648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2BB3C0-D134-4B3C-BE53-6C4D736E363F}" type="datetimeFigureOut">
              <a:rPr lang="ru-RU" smtClean="0"/>
              <a:t>30.11.2017</a:t>
            </a:fld>
            <a:endParaRPr lang="ru-RU" dirty="0"/>
          </a:p>
        </p:txBody>
      </p:sp>
      <p:sp>
        <p:nvSpPr>
          <p:cNvPr id="3" name="Footer Placeholder 2"/>
          <p:cNvSpPr>
            <a:spLocks noGrp="1"/>
          </p:cNvSpPr>
          <p:nvPr>
            <p:ph type="ftr" sz="quarter" idx="11"/>
          </p:nvPr>
        </p:nvSpPr>
        <p:spPr/>
        <p:txBody>
          <a:bodyPr/>
          <a:lstStyle/>
          <a:p>
            <a:endParaRPr lang="ru-RU" dirty="0"/>
          </a:p>
        </p:txBody>
      </p:sp>
      <p:sp>
        <p:nvSpPr>
          <p:cNvPr id="4" name="Slide Number Placeholder 3"/>
          <p:cNvSpPr>
            <a:spLocks noGrp="1"/>
          </p:cNvSpPr>
          <p:nvPr>
            <p:ph type="sldNum" sz="quarter" idx="12"/>
          </p:nvPr>
        </p:nvSpPr>
        <p:spPr/>
        <p:txBody>
          <a:bodyPr/>
          <a:lstStyle/>
          <a:p>
            <a:fld id="{FDB3D4D2-319D-42C2-BBB0-9A86D3EB1CEC}" type="slidenum">
              <a:rPr lang="ru-RU" smtClean="0"/>
              <a:t>‹#›</a:t>
            </a:fld>
            <a:endParaRPr lang="ru-RU" dirty="0"/>
          </a:p>
        </p:txBody>
      </p:sp>
    </p:spTree>
    <p:extLst>
      <p:ext uri="{BB962C8B-B14F-4D97-AF65-F5344CB8AC3E}">
        <p14:creationId xmlns:p14="http://schemas.microsoft.com/office/powerpoint/2010/main" val="38947678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smtClean="0"/>
              <a:t>Образец заголовка</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DC2BB3C0-D134-4B3C-BE53-6C4D736E363F}" type="datetimeFigureOut">
              <a:rPr lang="ru-RU" smtClean="0"/>
              <a:t>30.11.2017</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FDB3D4D2-319D-42C2-BBB0-9A86D3EB1CEC}" type="slidenum">
              <a:rPr lang="ru-RU" smtClean="0"/>
              <a:t>‹#›</a:t>
            </a:fld>
            <a:endParaRPr lang="ru-RU" dirty="0"/>
          </a:p>
        </p:txBody>
      </p:sp>
    </p:spTree>
    <p:extLst>
      <p:ext uri="{BB962C8B-B14F-4D97-AF65-F5344CB8AC3E}">
        <p14:creationId xmlns:p14="http://schemas.microsoft.com/office/powerpoint/2010/main" val="10264937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dirty="0" smtClean="0"/>
              <a:t>Вставка рисунка</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DC2BB3C0-D134-4B3C-BE53-6C4D736E363F}" type="datetimeFigureOut">
              <a:rPr lang="ru-RU" smtClean="0"/>
              <a:t>30.11.2017</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FDB3D4D2-319D-42C2-BBB0-9A86D3EB1CEC}" type="slidenum">
              <a:rPr lang="ru-RU" smtClean="0"/>
              <a:t>‹#›</a:t>
            </a:fld>
            <a:endParaRPr lang="ru-RU" dirty="0"/>
          </a:p>
        </p:txBody>
      </p:sp>
    </p:spTree>
    <p:extLst>
      <p:ext uri="{BB962C8B-B14F-4D97-AF65-F5344CB8AC3E}">
        <p14:creationId xmlns:p14="http://schemas.microsoft.com/office/powerpoint/2010/main" val="28514249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2BB3C0-D134-4B3C-BE53-6C4D736E363F}" type="datetimeFigureOut">
              <a:rPr lang="ru-RU" smtClean="0"/>
              <a:t>30.11.2017</a:t>
            </a:fld>
            <a:endParaRPr lang="ru-RU"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B3D4D2-319D-42C2-BBB0-9A86D3EB1CEC}" type="slidenum">
              <a:rPr lang="ru-RU" smtClean="0"/>
              <a:t>‹#›</a:t>
            </a:fld>
            <a:endParaRPr lang="ru-RU" dirty="0"/>
          </a:p>
        </p:txBody>
      </p:sp>
    </p:spTree>
    <p:extLst>
      <p:ext uri="{BB962C8B-B14F-4D97-AF65-F5344CB8AC3E}">
        <p14:creationId xmlns:p14="http://schemas.microsoft.com/office/powerpoint/2010/main" val="338348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2.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8" Type="http://schemas.openxmlformats.org/officeDocument/2006/relationships/image" Target="../media/image16.jpeg"/><Relationship Id="rId3" Type="http://schemas.microsoft.com/office/2007/relationships/hdphoto" Target="../media/hdphoto1.wdp"/><Relationship Id="rId7" Type="http://schemas.openxmlformats.org/officeDocument/2006/relationships/image" Target="../media/image15.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image" Target="../media/image13.jpeg"/><Relationship Id="rId10" Type="http://schemas.openxmlformats.org/officeDocument/2006/relationships/image" Target="../media/image18.jpeg"/><Relationship Id="rId4" Type="http://schemas.openxmlformats.org/officeDocument/2006/relationships/image" Target="../media/image2.png"/><Relationship Id="rId9" Type="http://schemas.openxmlformats.org/officeDocument/2006/relationships/image" Target="../media/image17.jpeg"/></Relationships>
</file>

<file path=ppt/slides/_rels/slide19.xml.rels><?xml version="1.0" encoding="UTF-8" standalone="yes"?>
<Relationships xmlns="http://schemas.openxmlformats.org/package/2006/relationships"><Relationship Id="rId8" Type="http://schemas.openxmlformats.org/officeDocument/2006/relationships/image" Target="../media/image22.jpeg"/><Relationship Id="rId3" Type="http://schemas.microsoft.com/office/2007/relationships/hdphoto" Target="../media/hdphoto1.wdp"/><Relationship Id="rId7" Type="http://schemas.openxmlformats.org/officeDocument/2006/relationships/image" Target="../media/image21.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8" Type="http://schemas.openxmlformats.org/officeDocument/2006/relationships/image" Target="../media/image26.jpeg"/><Relationship Id="rId3" Type="http://schemas.microsoft.com/office/2007/relationships/hdphoto" Target="../media/hdphoto1.wdp"/><Relationship Id="rId7" Type="http://schemas.openxmlformats.org/officeDocument/2006/relationships/image" Target="../media/image25.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4.jpeg"/><Relationship Id="rId5" Type="http://schemas.openxmlformats.org/officeDocument/2006/relationships/image" Target="../media/image23.jpeg"/><Relationship Id="rId10" Type="http://schemas.openxmlformats.org/officeDocument/2006/relationships/image" Target="../media/image28.jpeg"/><Relationship Id="rId4" Type="http://schemas.openxmlformats.org/officeDocument/2006/relationships/image" Target="../media/image2.png"/><Relationship Id="rId9" Type="http://schemas.openxmlformats.org/officeDocument/2006/relationships/image" Target="../media/image27.jpeg"/></Relationships>
</file>

<file path=ppt/slides/_rels/slide21.xml.rels><?xml version="1.0" encoding="UTF-8" standalone="yes"?>
<Relationships xmlns="http://schemas.openxmlformats.org/package/2006/relationships"><Relationship Id="rId8" Type="http://schemas.openxmlformats.org/officeDocument/2006/relationships/image" Target="../media/image32.jpeg"/><Relationship Id="rId3" Type="http://schemas.microsoft.com/office/2007/relationships/hdphoto" Target="../media/hdphoto1.wdp"/><Relationship Id="rId7" Type="http://schemas.openxmlformats.org/officeDocument/2006/relationships/image" Target="../media/image31.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0.jpeg"/><Relationship Id="rId5" Type="http://schemas.openxmlformats.org/officeDocument/2006/relationships/image" Target="../media/image29.jpeg"/><Relationship Id="rId10" Type="http://schemas.openxmlformats.org/officeDocument/2006/relationships/image" Target="../media/image34.jpeg"/><Relationship Id="rId4" Type="http://schemas.openxmlformats.org/officeDocument/2006/relationships/image" Target="../media/image2.png"/><Relationship Id="rId9" Type="http://schemas.openxmlformats.org/officeDocument/2006/relationships/image" Target="../media/image33.jpeg"/></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37.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8" Type="http://schemas.openxmlformats.org/officeDocument/2006/relationships/image" Target="../media/image41.jpeg"/><Relationship Id="rId3" Type="http://schemas.microsoft.com/office/2007/relationships/hdphoto" Target="../media/hdphoto1.wdp"/><Relationship Id="rId7" Type="http://schemas.openxmlformats.org/officeDocument/2006/relationships/image" Target="../media/image40.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2.png"/><Relationship Id="rId9" Type="http://schemas.openxmlformats.org/officeDocument/2006/relationships/image" Target="../media/image42.jpeg"/></Relationships>
</file>

<file path=ppt/slides/_rels/slide24.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45.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48.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8" Type="http://schemas.openxmlformats.org/officeDocument/2006/relationships/image" Target="../media/image51.png"/><Relationship Id="rId3" Type="http://schemas.microsoft.com/office/2007/relationships/hdphoto" Target="../media/hdphoto1.wdp"/><Relationship Id="rId7" Type="http://schemas.openxmlformats.org/officeDocument/2006/relationships/chart" Target="../charts/chart3.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chart" Target="../charts/chart2.xml"/><Relationship Id="rId5" Type="http://schemas.openxmlformats.org/officeDocument/2006/relationships/chart" Target="../charts/chart1.xml"/><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chart" Target="../charts/chart6.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8" Type="http://schemas.openxmlformats.org/officeDocument/2006/relationships/image" Target="../media/image54.jpeg"/><Relationship Id="rId13" Type="http://schemas.openxmlformats.org/officeDocument/2006/relationships/image" Target="../media/image58.png"/><Relationship Id="rId18" Type="http://schemas.openxmlformats.org/officeDocument/2006/relationships/image" Target="../media/image61.jpeg"/><Relationship Id="rId3" Type="http://schemas.microsoft.com/office/2007/relationships/hdphoto" Target="../media/hdphoto1.wdp"/><Relationship Id="rId7" Type="http://schemas.openxmlformats.org/officeDocument/2006/relationships/image" Target="../media/image53.jpeg"/><Relationship Id="rId12" Type="http://schemas.openxmlformats.org/officeDocument/2006/relationships/image" Target="../media/image57.jpeg"/><Relationship Id="rId17" Type="http://schemas.openxmlformats.org/officeDocument/2006/relationships/image" Target="../media/image60.jpeg"/><Relationship Id="rId2" Type="http://schemas.openxmlformats.org/officeDocument/2006/relationships/image" Target="../media/image1.png"/><Relationship Id="rId16" Type="http://schemas.openxmlformats.org/officeDocument/2006/relationships/image" Target="../media/image10.jpeg"/><Relationship Id="rId1" Type="http://schemas.openxmlformats.org/officeDocument/2006/relationships/slideLayout" Target="../slideLayouts/slideLayout1.xml"/><Relationship Id="rId6" Type="http://schemas.openxmlformats.org/officeDocument/2006/relationships/image" Target="../media/image32.jpeg"/><Relationship Id="rId11" Type="http://schemas.openxmlformats.org/officeDocument/2006/relationships/image" Target="../media/image56.jpeg"/><Relationship Id="rId5" Type="http://schemas.openxmlformats.org/officeDocument/2006/relationships/image" Target="../media/image52.jpeg"/><Relationship Id="rId15" Type="http://schemas.openxmlformats.org/officeDocument/2006/relationships/image" Target="../media/image11.jpeg"/><Relationship Id="rId10" Type="http://schemas.openxmlformats.org/officeDocument/2006/relationships/image" Target="../media/image55.jpeg"/><Relationship Id="rId4" Type="http://schemas.openxmlformats.org/officeDocument/2006/relationships/image" Target="../media/image2.png"/><Relationship Id="rId9" Type="http://schemas.openxmlformats.org/officeDocument/2006/relationships/image" Target="../media/image12.jpeg"/><Relationship Id="rId14" Type="http://schemas.openxmlformats.org/officeDocument/2006/relationships/image" Target="../media/image59.jpeg"/></Relationships>
</file>

<file path=ppt/slides/_rels/slide3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8" Type="http://schemas.openxmlformats.org/officeDocument/2006/relationships/image" Target="../media/image65.jpeg"/><Relationship Id="rId3" Type="http://schemas.microsoft.com/office/2007/relationships/hdphoto" Target="../media/hdphoto1.wdp"/><Relationship Id="rId7" Type="http://schemas.openxmlformats.org/officeDocument/2006/relationships/image" Target="../media/image64.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63.jpeg"/><Relationship Id="rId5" Type="http://schemas.openxmlformats.org/officeDocument/2006/relationships/image" Target="../media/image62.jpeg"/><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67.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2.jpeg"/><Relationship Id="rId5" Type="http://schemas.openxmlformats.org/officeDocument/2006/relationships/image" Target="../media/image66.jpeg"/><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70.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69.jpeg"/><Relationship Id="rId5" Type="http://schemas.openxmlformats.org/officeDocument/2006/relationships/image" Target="../media/image68.jpeg"/><Relationship Id="rId4" Type="http://schemas.openxmlformats.org/officeDocument/2006/relationships/image" Target="../media/image2.png"/></Relationships>
</file>

<file path=ppt/slides/_rels/slide3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Группа 3"/>
          <p:cNvGrpSpPr/>
          <p:nvPr/>
        </p:nvGrpSpPr>
        <p:grpSpPr>
          <a:xfrm>
            <a:off x="-1" y="0"/>
            <a:ext cx="9144001" cy="683849"/>
            <a:chOff x="-3854" y="5569"/>
            <a:chExt cx="9145016" cy="826949"/>
          </a:xfrm>
        </p:grpSpPr>
        <p:pic>
          <p:nvPicPr>
            <p:cNvPr id="5" name="Рисунок 4" descr="C:\Users\asus\Desktop\ScreenHunter_2.jpg"/>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72679" t="33953" r="6894" b="55220"/>
            <a:stretch/>
          </p:blipFill>
          <p:spPr bwMode="auto">
            <a:xfrm>
              <a:off x="-3854" y="5569"/>
              <a:ext cx="9145016" cy="826949"/>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53640926-AAD7-44D8-BBD7-CCE9431645EC}">
                <a14:shadowObscured xmlns:a14="http://schemas.microsoft.com/office/drawing/2010/main"/>
              </a:ext>
            </a:extLst>
          </p:spPr>
        </p:pic>
        <p:pic>
          <p:nvPicPr>
            <p:cNvPr id="6" name="Рисунок 5"/>
            <p:cNvPicPr/>
            <p:nvPr/>
          </p:nvPicPr>
          <p:blipFill>
            <a:blip r:embed="rId4" cstate="print">
              <a:extLst>
                <a:ext uri="{28A0092B-C50C-407E-A947-70E740481C1C}">
                  <a14:useLocalDpi xmlns:a14="http://schemas.microsoft.com/office/drawing/2010/main" val="0"/>
                </a:ext>
              </a:extLst>
            </a:blip>
            <a:srcRect b="34521"/>
            <a:stretch>
              <a:fillRect/>
            </a:stretch>
          </p:blipFill>
          <p:spPr bwMode="auto">
            <a:xfrm>
              <a:off x="272847" y="96530"/>
              <a:ext cx="641553" cy="671194"/>
            </a:xfrm>
            <a:prstGeom prst="rect">
              <a:avLst/>
            </a:prstGeom>
            <a:noFill/>
            <a:ln>
              <a:noFill/>
            </a:ln>
            <a:extLst/>
          </p:spPr>
        </p:pic>
        <p:sp>
          <p:nvSpPr>
            <p:cNvPr id="7" name="Поле 2"/>
            <p:cNvSpPr txBox="1">
              <a:spLocks noChangeArrowheads="1"/>
            </p:cNvSpPr>
            <p:nvPr/>
          </p:nvSpPr>
          <p:spPr bwMode="auto">
            <a:xfrm>
              <a:off x="1259632" y="96531"/>
              <a:ext cx="3602990" cy="671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rot="0" vert="horz" wrap="square" lIns="75617" tIns="37808" rIns="75617" bIns="37808" anchor="t" anchorCtr="0" upright="1">
              <a:noAutofit/>
            </a:bodyPr>
            <a:lstStyle/>
            <a:p>
              <a:pPr>
                <a:lnSpc>
                  <a:spcPct val="107000"/>
                </a:lnSpc>
              </a:pPr>
              <a:r>
                <a:rPr lang="az-Latn-AZ" sz="1323" b="1" dirty="0">
                  <a:solidFill>
                    <a:srgbClr val="FFFFFF"/>
                  </a:solidFill>
                  <a:ea typeface="Calibri" panose="020F0502020204030204" pitchFamily="34" charset="0"/>
                  <a:cs typeface="Times New Roman" panose="02020603050405020304" pitchFamily="18" charset="0"/>
                </a:rPr>
                <a:t>AMEA</a:t>
              </a:r>
              <a:endParaRPr lang="en-US" sz="910" dirty="0">
                <a:ea typeface="Calibri" panose="020F0502020204030204" pitchFamily="34" charset="0"/>
                <a:cs typeface="Times New Roman" panose="02020603050405020304" pitchFamily="18" charset="0"/>
              </a:endParaRPr>
            </a:p>
            <a:p>
              <a:pPr>
                <a:lnSpc>
                  <a:spcPct val="107000"/>
                </a:lnSpc>
              </a:pPr>
              <a:r>
                <a:rPr lang="az-Latn-AZ" sz="1323" b="1" dirty="0">
                  <a:solidFill>
                    <a:srgbClr val="FFFFFF"/>
                  </a:solidFill>
                  <a:ea typeface="Calibri" panose="020F0502020204030204" pitchFamily="34" charset="0"/>
                  <a:cs typeface="Times New Roman" panose="02020603050405020304" pitchFamily="18" charset="0"/>
                </a:rPr>
                <a:t>İQTİSADİYYAT İNSTİTUTU</a:t>
              </a:r>
              <a:endParaRPr lang="en-US" sz="910" dirty="0">
                <a:ea typeface="Calibri" panose="020F0502020204030204" pitchFamily="34" charset="0"/>
                <a:cs typeface="Times New Roman" panose="02020603050405020304" pitchFamily="18" charset="0"/>
              </a:endParaRPr>
            </a:p>
          </p:txBody>
        </p:sp>
      </p:grpSp>
      <p:sp>
        <p:nvSpPr>
          <p:cNvPr id="8" name="Заголовок 1"/>
          <p:cNvSpPr txBox="1">
            <a:spLocks/>
          </p:cNvSpPr>
          <p:nvPr/>
        </p:nvSpPr>
        <p:spPr>
          <a:xfrm>
            <a:off x="276667" y="903514"/>
            <a:ext cx="8583867" cy="5203371"/>
          </a:xfrm>
          <a:prstGeom prst="roundRect">
            <a:avLst>
              <a:gd name="adj" fmla="val 8351"/>
            </a:avLst>
          </a:prstGeom>
          <a:ln w="28575">
            <a:solidFill>
              <a:srgbClr val="C00000"/>
            </a:solidFill>
          </a:ln>
          <a:effectLst>
            <a:innerShdw blurRad="114300">
              <a:prstClr val="black"/>
            </a:innerShdw>
          </a:effectLst>
        </p:spPr>
        <p:style>
          <a:lnRef idx="2">
            <a:schemeClr val="accent2"/>
          </a:lnRef>
          <a:fillRef idx="1">
            <a:schemeClr val="lt1"/>
          </a:fillRef>
          <a:effectRef idx="0">
            <a:schemeClr val="accent2"/>
          </a:effectRef>
          <a:fontRef idx="minor">
            <a:schemeClr val="dk1"/>
          </a:fontRef>
        </p:style>
        <p:txBody>
          <a:bodyPr vert="horz" lIns="75617" tIns="37808" rIns="75617" bIns="37808" rtlCol="0" anchor="b">
            <a:noAutofit/>
            <a:scene3d>
              <a:camera prst="orthographicFront"/>
              <a:lightRig rig="harsh" dir="t"/>
            </a:scene3d>
            <a:sp3d extrusionH="57150" prstMaterial="matte">
              <a:bevelT w="63500" h="12700" prst="angle"/>
              <a:contourClr>
                <a:schemeClr val="bg1">
                  <a:lumMod val="65000"/>
                </a:schemeClr>
              </a:contourClr>
            </a:sp3d>
          </a:bodyPr>
          <a:lstStyle>
            <a:lvl1pPr algn="ctr" defTabSz="685800" rtl="0" eaLnBrk="1" latinLnBrk="0" hangingPunct="1">
              <a:lnSpc>
                <a:spcPct val="90000"/>
              </a:lnSpc>
              <a:spcBef>
                <a:spcPct val="0"/>
              </a:spcBef>
              <a:buNone/>
              <a:defRPr sz="45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nSpc>
                <a:spcPct val="107000"/>
              </a:lnSpc>
            </a:pPr>
            <a:r>
              <a:rPr lang="az-Latn-AZ" sz="2000" b="1" dirty="0" smtClean="0">
                <a:solidFill>
                  <a:srgbClr val="860000"/>
                </a:solidFill>
                <a:latin typeface="Cambria" panose="02040503050406030204" pitchFamily="18" charset="0"/>
                <a:ea typeface="Calibri" panose="020F0502020204030204" pitchFamily="34" charset="0"/>
                <a:cs typeface="Times New Roman" panose="02020603050405020304" pitchFamily="18" charset="0"/>
              </a:rPr>
              <a:t>AMEA İQTİSADİYYAT İNSTİTUTU</a:t>
            </a:r>
          </a:p>
          <a:p>
            <a:pPr>
              <a:lnSpc>
                <a:spcPct val="107000"/>
              </a:lnSpc>
            </a:pPr>
            <a:endParaRPr lang="az-Latn-AZ" sz="2000" dirty="0">
              <a:solidFill>
                <a:schemeClr val="tx1"/>
              </a:solidFill>
              <a:ea typeface="Calibri" panose="020F0502020204030204" pitchFamily="34" charset="0"/>
              <a:cs typeface="Times New Roman" panose="02020603050405020304" pitchFamily="18" charset="0"/>
            </a:endParaRPr>
          </a:p>
          <a:p>
            <a:pPr>
              <a:lnSpc>
                <a:spcPct val="107000"/>
              </a:lnSpc>
            </a:pPr>
            <a:endParaRPr lang="az-Latn-AZ" sz="2000" dirty="0" smtClean="0">
              <a:solidFill>
                <a:schemeClr val="tx1"/>
              </a:solidFill>
              <a:ea typeface="Calibri" panose="020F0502020204030204" pitchFamily="34" charset="0"/>
              <a:cs typeface="Times New Roman" panose="02020603050405020304" pitchFamily="18" charset="0"/>
            </a:endParaRPr>
          </a:p>
          <a:p>
            <a:pPr>
              <a:lnSpc>
                <a:spcPct val="107000"/>
              </a:lnSpc>
            </a:pPr>
            <a:endParaRPr lang="az-Latn-AZ" sz="2000" dirty="0">
              <a:solidFill>
                <a:schemeClr val="tx1"/>
              </a:solidFill>
              <a:ea typeface="Calibri" panose="020F0502020204030204" pitchFamily="34" charset="0"/>
              <a:cs typeface="Times New Roman" panose="02020603050405020304" pitchFamily="18" charset="0"/>
            </a:endParaRPr>
          </a:p>
          <a:p>
            <a:r>
              <a:rPr lang="az-Latn-AZ" sz="2800" b="1" dirty="0">
                <a:ln/>
                <a:solidFill>
                  <a:srgbClr val="860000"/>
                </a:solidFill>
                <a:latin typeface="Century Schoolbook" panose="02040604050505020304" pitchFamily="18" charset="0"/>
              </a:rPr>
              <a:t>2017-ci </a:t>
            </a:r>
            <a:r>
              <a:rPr lang="az-Latn-AZ" sz="2800" b="1" dirty="0" smtClean="0">
                <a:ln/>
                <a:solidFill>
                  <a:srgbClr val="860000"/>
                </a:solidFill>
                <a:latin typeface="Century Schoolbook" panose="02040604050505020304" pitchFamily="18" charset="0"/>
              </a:rPr>
              <a:t>il</a:t>
            </a:r>
            <a:r>
              <a:rPr lang="en-US" sz="2800" b="1" dirty="0" smtClean="0">
                <a:ln/>
                <a:solidFill>
                  <a:srgbClr val="860000"/>
                </a:solidFill>
                <a:latin typeface="Century Schoolbook" panose="02040604050505020304" pitchFamily="18" charset="0"/>
              </a:rPr>
              <a:t> </a:t>
            </a:r>
            <a:r>
              <a:rPr lang="az-Latn-AZ" sz="2800" b="1" dirty="0" smtClean="0">
                <a:ln/>
                <a:solidFill>
                  <a:srgbClr val="860000"/>
                </a:solidFill>
                <a:latin typeface="Century Schoolbook" panose="02040604050505020304" pitchFamily="18" charset="0"/>
              </a:rPr>
              <a:t>üçün</a:t>
            </a:r>
            <a:endParaRPr lang="az-Latn-AZ" sz="2800" b="1" dirty="0">
              <a:ln/>
              <a:solidFill>
                <a:srgbClr val="860000"/>
              </a:solidFill>
              <a:latin typeface="Century Schoolbook" panose="02040604050505020304" pitchFamily="18" charset="0"/>
            </a:endParaRPr>
          </a:p>
          <a:p>
            <a:r>
              <a:rPr lang="az-Latn-AZ" sz="4000" b="1" dirty="0" smtClean="0">
                <a:ln/>
                <a:solidFill>
                  <a:schemeClr val="accent3"/>
                </a:solidFill>
                <a:latin typeface="Century Schoolbook" panose="02040604050505020304" pitchFamily="18" charset="0"/>
              </a:rPr>
              <a:t>ELMİ-TƏŞKİLATİ FƏALİYYƏTİ HAQQINDA</a:t>
            </a:r>
          </a:p>
          <a:p>
            <a:endParaRPr lang="ru-RU" sz="4000" b="1" dirty="0" smtClean="0">
              <a:ln/>
              <a:solidFill>
                <a:schemeClr val="accent3"/>
              </a:solidFill>
              <a:latin typeface="Century Schoolbook" panose="02040604050505020304" pitchFamily="18" charset="0"/>
            </a:endParaRPr>
          </a:p>
          <a:p>
            <a:r>
              <a:rPr lang="az-Latn-AZ" sz="4000" b="1" dirty="0" smtClean="0">
                <a:ln/>
                <a:solidFill>
                  <a:srgbClr val="860000"/>
                </a:solidFill>
                <a:latin typeface="Century Schoolbook" panose="02040604050505020304" pitchFamily="18" charset="0"/>
              </a:rPr>
              <a:t>HESABAT</a:t>
            </a:r>
          </a:p>
          <a:p>
            <a:endParaRPr lang="ru-RU" sz="4000" b="1" dirty="0" smtClean="0">
              <a:ln/>
              <a:solidFill>
                <a:schemeClr val="accent3"/>
              </a:solidFill>
              <a:latin typeface="Century Schoolbook" panose="02040604050505020304" pitchFamily="18" charset="0"/>
            </a:endParaRPr>
          </a:p>
          <a:p>
            <a:endParaRPr lang="az-Latn-AZ" sz="1489" b="1" i="1" dirty="0" smtClean="0">
              <a:ln/>
              <a:solidFill>
                <a:schemeClr val="accent3"/>
              </a:solidFill>
            </a:endParaRPr>
          </a:p>
          <a:p>
            <a:endParaRPr lang="ru-RU" sz="1489" b="1" i="1" dirty="0">
              <a:ln/>
              <a:solidFill>
                <a:schemeClr val="accent3"/>
              </a:solidFill>
            </a:endParaRPr>
          </a:p>
        </p:txBody>
      </p:sp>
      <p:sp>
        <p:nvSpPr>
          <p:cNvPr id="9" name="TextBox 8"/>
          <p:cNvSpPr txBox="1"/>
          <p:nvPr/>
        </p:nvSpPr>
        <p:spPr>
          <a:xfrm>
            <a:off x="-3399" y="6581001"/>
            <a:ext cx="9144001" cy="276999"/>
          </a:xfrm>
          <a:prstGeom prst="rect">
            <a:avLst/>
          </a:prstGeom>
          <a:gradFill flip="none" rotWithShape="1">
            <a:gsLst>
              <a:gs pos="26000">
                <a:srgbClr val="6A9CCB"/>
              </a:gs>
              <a:gs pos="42000">
                <a:schemeClr val="accent5">
                  <a:lumMod val="75000"/>
                </a:schemeClr>
              </a:gs>
              <a:gs pos="0">
                <a:schemeClr val="accent5">
                  <a:lumMod val="60000"/>
                  <a:lumOff val="40000"/>
                </a:schemeClr>
              </a:gs>
              <a:gs pos="73000">
                <a:srgbClr val="00206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az-Latn-AZ" sz="1200" b="1" dirty="0">
                <a:solidFill>
                  <a:schemeClr val="tx1"/>
                </a:solidFill>
                <a:latin typeface="Cambria" panose="02040503050406030204" pitchFamily="18" charset="0"/>
              </a:rPr>
              <a:t>      </a:t>
            </a:r>
            <a:r>
              <a:rPr lang="en-US" sz="1200" b="1" dirty="0" smtClean="0">
                <a:solidFill>
                  <a:schemeClr val="tx1"/>
                </a:solidFill>
                <a:latin typeface="Cambria" panose="02040503050406030204" pitchFamily="18" charset="0"/>
              </a:rPr>
              <a:t>www.economics.com.az</a:t>
            </a:r>
            <a:r>
              <a:rPr lang="az-Latn-AZ" sz="1200" b="1" dirty="0" smtClean="0">
                <a:solidFill>
                  <a:schemeClr val="tx1"/>
                </a:solidFill>
                <a:latin typeface="Cambria" panose="02040503050406030204" pitchFamily="18" charset="0"/>
              </a:rPr>
              <a:t>                                                                                                                                                                                   </a:t>
            </a:r>
            <a:r>
              <a:rPr lang="az-Latn-AZ" sz="1200" b="1" dirty="0" smtClean="0">
                <a:solidFill>
                  <a:schemeClr val="bg1"/>
                </a:solidFill>
                <a:latin typeface="Cambria" panose="02040503050406030204" pitchFamily="18" charset="0"/>
              </a:rPr>
              <a:t>noyabr</a:t>
            </a:r>
            <a:r>
              <a:rPr lang="ru-RU" sz="1200" b="1" dirty="0" smtClean="0">
                <a:solidFill>
                  <a:schemeClr val="bg1"/>
                </a:solidFill>
                <a:latin typeface="Cambria" panose="02040503050406030204" pitchFamily="18" charset="0"/>
              </a:rPr>
              <a:t> </a:t>
            </a:r>
            <a:r>
              <a:rPr lang="az-Latn-AZ" sz="1200" b="1" dirty="0" smtClean="0">
                <a:solidFill>
                  <a:schemeClr val="bg1"/>
                </a:solidFill>
                <a:latin typeface="Cambria" panose="02040503050406030204" pitchFamily="18" charset="0"/>
              </a:rPr>
              <a:t> 201</a:t>
            </a:r>
            <a:r>
              <a:rPr lang="en-US" sz="1200" b="1" dirty="0">
                <a:solidFill>
                  <a:schemeClr val="bg1"/>
                </a:solidFill>
                <a:latin typeface="Cambria" panose="02040503050406030204" pitchFamily="18" charset="0"/>
              </a:rPr>
              <a:t>7</a:t>
            </a:r>
            <a:endParaRPr lang="ru-RU" sz="1200" b="1" dirty="0">
              <a:solidFill>
                <a:schemeClr val="bg1"/>
              </a:solidFill>
              <a:latin typeface="Cambria" panose="02040503050406030204" pitchFamily="18" charset="0"/>
            </a:endParaRPr>
          </a:p>
        </p:txBody>
      </p:sp>
    </p:spTree>
    <p:extLst>
      <p:ext uri="{BB962C8B-B14F-4D97-AF65-F5344CB8AC3E}">
        <p14:creationId xmlns:p14="http://schemas.microsoft.com/office/powerpoint/2010/main" val="221154240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Группа 3"/>
          <p:cNvGrpSpPr/>
          <p:nvPr/>
        </p:nvGrpSpPr>
        <p:grpSpPr>
          <a:xfrm>
            <a:off x="-1" y="0"/>
            <a:ext cx="9144001" cy="683849"/>
            <a:chOff x="-3854" y="5569"/>
            <a:chExt cx="9145016" cy="826949"/>
          </a:xfrm>
        </p:grpSpPr>
        <p:pic>
          <p:nvPicPr>
            <p:cNvPr id="5" name="Рисунок 4" descr="C:\Users\asus\Desktop\ScreenHunter_2.jpg"/>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72679" t="33953" r="6894" b="55220"/>
            <a:stretch/>
          </p:blipFill>
          <p:spPr bwMode="auto">
            <a:xfrm>
              <a:off x="-3854" y="5569"/>
              <a:ext cx="9145016" cy="826949"/>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53640926-AAD7-44D8-BBD7-CCE9431645EC}">
                <a14:shadowObscured xmlns:a14="http://schemas.microsoft.com/office/drawing/2010/main"/>
              </a:ext>
            </a:extLst>
          </p:spPr>
        </p:pic>
        <p:pic>
          <p:nvPicPr>
            <p:cNvPr id="6" name="Рисунок 5"/>
            <p:cNvPicPr/>
            <p:nvPr/>
          </p:nvPicPr>
          <p:blipFill>
            <a:blip r:embed="rId4" cstate="print">
              <a:extLst>
                <a:ext uri="{28A0092B-C50C-407E-A947-70E740481C1C}">
                  <a14:useLocalDpi xmlns:a14="http://schemas.microsoft.com/office/drawing/2010/main" val="0"/>
                </a:ext>
              </a:extLst>
            </a:blip>
            <a:srcRect b="34521"/>
            <a:stretch>
              <a:fillRect/>
            </a:stretch>
          </p:blipFill>
          <p:spPr bwMode="auto">
            <a:xfrm>
              <a:off x="272847" y="71915"/>
              <a:ext cx="641553" cy="695811"/>
            </a:xfrm>
            <a:prstGeom prst="rect">
              <a:avLst/>
            </a:prstGeom>
            <a:noFill/>
            <a:ln>
              <a:noFill/>
            </a:ln>
            <a:extLst/>
          </p:spPr>
        </p:pic>
        <p:sp>
          <p:nvSpPr>
            <p:cNvPr id="7" name="Поле 2"/>
            <p:cNvSpPr txBox="1">
              <a:spLocks noChangeArrowheads="1"/>
            </p:cNvSpPr>
            <p:nvPr/>
          </p:nvSpPr>
          <p:spPr bwMode="auto">
            <a:xfrm>
              <a:off x="1259632" y="96531"/>
              <a:ext cx="3602990" cy="671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rot="0" vert="horz" wrap="square" lIns="75617" tIns="37808" rIns="75617" bIns="37808" anchor="t" anchorCtr="0" upright="1">
              <a:noAutofit/>
            </a:bodyPr>
            <a:lstStyle/>
            <a:p>
              <a:pPr>
                <a:lnSpc>
                  <a:spcPct val="107000"/>
                </a:lnSpc>
              </a:pPr>
              <a:r>
                <a:rPr lang="az-Latn-AZ" sz="1323" b="1" dirty="0">
                  <a:solidFill>
                    <a:srgbClr val="FFFFFF"/>
                  </a:solidFill>
                  <a:ea typeface="Calibri" panose="020F0502020204030204" pitchFamily="34" charset="0"/>
                  <a:cs typeface="Times New Roman" panose="02020603050405020304" pitchFamily="18" charset="0"/>
                </a:rPr>
                <a:t>AMEA</a:t>
              </a:r>
              <a:endParaRPr lang="en-US" sz="910" dirty="0">
                <a:ea typeface="Calibri" panose="020F0502020204030204" pitchFamily="34" charset="0"/>
                <a:cs typeface="Times New Roman" panose="02020603050405020304" pitchFamily="18" charset="0"/>
              </a:endParaRPr>
            </a:p>
            <a:p>
              <a:pPr>
                <a:lnSpc>
                  <a:spcPct val="107000"/>
                </a:lnSpc>
              </a:pPr>
              <a:r>
                <a:rPr lang="az-Latn-AZ" sz="1323" b="1" dirty="0">
                  <a:solidFill>
                    <a:srgbClr val="FFFFFF"/>
                  </a:solidFill>
                  <a:ea typeface="Calibri" panose="020F0502020204030204" pitchFamily="34" charset="0"/>
                  <a:cs typeface="Times New Roman" panose="02020603050405020304" pitchFamily="18" charset="0"/>
                </a:rPr>
                <a:t>İQTİSADİYYAT İNSTİTUTU</a:t>
              </a:r>
              <a:endParaRPr lang="en-US" sz="910" dirty="0">
                <a:ea typeface="Calibri" panose="020F0502020204030204" pitchFamily="34" charset="0"/>
                <a:cs typeface="Times New Roman" panose="02020603050405020304" pitchFamily="18" charset="0"/>
              </a:endParaRPr>
            </a:p>
          </p:txBody>
        </p:sp>
      </p:grpSp>
      <p:sp>
        <p:nvSpPr>
          <p:cNvPr id="9" name="TextBox 8"/>
          <p:cNvSpPr txBox="1"/>
          <p:nvPr/>
        </p:nvSpPr>
        <p:spPr>
          <a:xfrm>
            <a:off x="0" y="6494182"/>
            <a:ext cx="9144001" cy="363818"/>
          </a:xfrm>
          <a:prstGeom prst="rect">
            <a:avLst/>
          </a:prstGeom>
          <a:gradFill flip="none" rotWithShape="1">
            <a:gsLst>
              <a:gs pos="26000">
                <a:srgbClr val="6A9CCB"/>
              </a:gs>
              <a:gs pos="42000">
                <a:schemeClr val="accent5">
                  <a:lumMod val="75000"/>
                </a:schemeClr>
              </a:gs>
              <a:gs pos="0">
                <a:schemeClr val="accent5">
                  <a:lumMod val="60000"/>
                  <a:lumOff val="40000"/>
                </a:schemeClr>
              </a:gs>
              <a:gs pos="73000">
                <a:srgbClr val="00206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az-Latn-AZ" sz="1764" b="1" dirty="0">
                <a:solidFill>
                  <a:schemeClr val="tx1"/>
                </a:solidFill>
                <a:latin typeface="Cambria" panose="02040503050406030204" pitchFamily="18" charset="0"/>
              </a:rPr>
              <a:t>    </a:t>
            </a:r>
            <a:r>
              <a:rPr lang="en-US" sz="1764" b="1" dirty="0" smtClean="0">
                <a:solidFill>
                  <a:schemeClr val="tx1"/>
                </a:solidFill>
                <a:latin typeface="Cambria" panose="02040503050406030204" pitchFamily="18" charset="0"/>
              </a:rPr>
              <a:t>www.economics.com.az</a:t>
            </a:r>
            <a:r>
              <a:rPr lang="az-Latn-AZ" sz="1764" b="1" dirty="0" smtClean="0">
                <a:solidFill>
                  <a:schemeClr val="tx1"/>
                </a:solidFill>
                <a:latin typeface="Cambria" panose="02040503050406030204" pitchFamily="18" charset="0"/>
              </a:rPr>
              <a:t>                                                                                                  </a:t>
            </a:r>
            <a:r>
              <a:rPr lang="az-Latn-AZ" sz="1764" b="1" dirty="0" smtClean="0">
                <a:solidFill>
                  <a:schemeClr val="bg1"/>
                </a:solidFill>
                <a:latin typeface="Cambria" panose="02040503050406030204" pitchFamily="18" charset="0"/>
              </a:rPr>
              <a:t>noyabr 201</a:t>
            </a:r>
            <a:r>
              <a:rPr lang="en-US" sz="1764" b="1" dirty="0">
                <a:solidFill>
                  <a:schemeClr val="bg1"/>
                </a:solidFill>
                <a:latin typeface="Cambria" panose="02040503050406030204" pitchFamily="18" charset="0"/>
              </a:rPr>
              <a:t>7</a:t>
            </a:r>
            <a:endParaRPr lang="ru-RU" sz="1764" b="1" dirty="0">
              <a:solidFill>
                <a:schemeClr val="bg1"/>
              </a:solidFill>
              <a:latin typeface="Cambria" panose="02040503050406030204" pitchFamily="18" charset="0"/>
            </a:endParaRPr>
          </a:p>
        </p:txBody>
      </p:sp>
      <p:sp>
        <p:nvSpPr>
          <p:cNvPr id="10" name="Скругленный прямоугольник 9"/>
          <p:cNvSpPr/>
          <p:nvPr/>
        </p:nvSpPr>
        <p:spPr>
          <a:xfrm>
            <a:off x="94932" y="754634"/>
            <a:ext cx="8911641" cy="349960"/>
          </a:xfrm>
          <a:prstGeom prst="roundRect">
            <a:avLst>
              <a:gd name="adj" fmla="val 5048"/>
            </a:avLst>
          </a:prstGeom>
          <a:solidFill>
            <a:schemeClr val="bg1"/>
          </a:solidFill>
          <a:ln w="12700">
            <a:solidFill>
              <a:srgbClr val="B40000"/>
            </a:solidFill>
          </a:ln>
          <a:effectLst>
            <a:innerShdw blurRad="114300">
              <a:prstClr val="black"/>
            </a:innerShdw>
          </a:effectLst>
        </p:spPr>
        <p:style>
          <a:lnRef idx="2">
            <a:schemeClr val="accent2"/>
          </a:lnRef>
          <a:fillRef idx="1">
            <a:schemeClr val="lt1"/>
          </a:fillRef>
          <a:effectRef idx="0">
            <a:schemeClr val="accent2"/>
          </a:effectRef>
          <a:fontRef idx="minor">
            <a:schemeClr val="dk1"/>
          </a:fontRef>
        </p:style>
        <p:txBody>
          <a:bodyPr wrap="square">
            <a:spAutoFit/>
          </a:bodyPr>
          <a:lstStyle/>
          <a:p>
            <a:pPr algn="ctr">
              <a:lnSpc>
                <a:spcPct val="115000"/>
              </a:lnSpc>
            </a:pPr>
            <a:r>
              <a:rPr lang="az-Latn-AZ" sz="1400" b="1" dirty="0" smtClean="0">
                <a:solidFill>
                  <a:srgbClr val="7E0000"/>
                </a:solidFill>
                <a:latin typeface="Calibri" panose="020F0502020204030204" pitchFamily="34" charset="0"/>
                <a:cs typeface="Calibri" panose="020F0502020204030204" pitchFamily="34" charset="0"/>
              </a:rPr>
              <a:t>III PROBLEM ÜZRƏ ƏLDƏ OLUNAN ARALIQ NƏTİCƏLƏR</a:t>
            </a:r>
            <a:endParaRPr lang="az-Latn-AZ" sz="1400" b="1" dirty="0">
              <a:solidFill>
                <a:srgbClr val="7E0000"/>
              </a:solidFill>
              <a:latin typeface="Calibri" panose="020F0502020204030204" pitchFamily="34" charset="0"/>
              <a:cs typeface="Calibri" panose="020F0502020204030204" pitchFamily="34" charset="0"/>
            </a:endParaRPr>
          </a:p>
        </p:txBody>
      </p:sp>
      <p:sp>
        <p:nvSpPr>
          <p:cNvPr id="12" name="Скругленный прямоугольник 11"/>
          <p:cNvSpPr/>
          <p:nvPr/>
        </p:nvSpPr>
        <p:spPr>
          <a:xfrm>
            <a:off x="109695" y="1175379"/>
            <a:ext cx="8924608" cy="4599146"/>
          </a:xfrm>
          <a:prstGeom prst="roundRect">
            <a:avLst>
              <a:gd name="adj" fmla="val 2543"/>
            </a:avLst>
          </a:prstGeom>
          <a:ln w="12700">
            <a:solidFill>
              <a:srgbClr val="B40000"/>
            </a:solidFill>
          </a:ln>
          <a:effectLst>
            <a:innerShdw blurRad="114300">
              <a:prstClr val="black"/>
            </a:innerShdw>
          </a:effectLst>
        </p:spPr>
        <p:style>
          <a:lnRef idx="2">
            <a:schemeClr val="accent2"/>
          </a:lnRef>
          <a:fillRef idx="1">
            <a:schemeClr val="lt1"/>
          </a:fillRef>
          <a:effectRef idx="0">
            <a:schemeClr val="accent2"/>
          </a:effectRef>
          <a:fontRef idx="minor">
            <a:schemeClr val="dk1"/>
          </a:fontRef>
        </p:style>
        <p:txBody>
          <a:bodyPr wrap="square">
            <a:spAutoFit/>
          </a:bodyPr>
          <a:lstStyle/>
          <a:p>
            <a:pPr marL="342900" indent="-342900" algn="just">
              <a:spcBef>
                <a:spcPts val="600"/>
              </a:spcBef>
              <a:spcAft>
                <a:spcPts val="600"/>
              </a:spcAft>
              <a:buAutoNum type="arabicPeriod"/>
            </a:pPr>
            <a:r>
              <a:rPr lang="az-Latn-AZ" b="1" dirty="0" smtClean="0">
                <a:solidFill>
                  <a:schemeClr val="accent5">
                    <a:lumMod val="50000"/>
                  </a:schemeClr>
                </a:solidFill>
                <a:latin typeface="Cambria" panose="02040503050406030204" pitchFamily="18" charset="0"/>
              </a:rPr>
              <a:t>Regionlar </a:t>
            </a:r>
            <a:r>
              <a:rPr lang="az-Latn-AZ" b="1" dirty="0">
                <a:solidFill>
                  <a:schemeClr val="accent5">
                    <a:lumMod val="50000"/>
                  </a:schemeClr>
                </a:solidFill>
                <a:latin typeface="Cambria" panose="02040503050406030204" pitchFamily="18" charset="0"/>
              </a:rPr>
              <a:t>arasında fərqin olması ölkə iqtisadiyyatının sosial-iqtisadi inkişafına mənfi təsir </a:t>
            </a:r>
            <a:r>
              <a:rPr lang="az-Latn-AZ" b="1" dirty="0" smtClean="0">
                <a:solidFill>
                  <a:schemeClr val="accent5">
                    <a:lumMod val="50000"/>
                  </a:schemeClr>
                </a:solidFill>
                <a:latin typeface="Cambria" panose="02040503050406030204" pitchFamily="18" charset="0"/>
              </a:rPr>
              <a:t>göstərdiyi müəyyən edilmiş, bunun əsas səbəbi kimi dövlət </a:t>
            </a:r>
            <a:r>
              <a:rPr lang="az-Latn-AZ" b="1" dirty="0">
                <a:solidFill>
                  <a:schemeClr val="accent5">
                    <a:lumMod val="50000"/>
                  </a:schemeClr>
                </a:solidFill>
                <a:latin typeface="Cambria" panose="02040503050406030204" pitchFamily="18" charset="0"/>
              </a:rPr>
              <a:t>tənzimlənməsinin regional ölçüdə aparılmasının lazımi səviyyədə olmaması </a:t>
            </a:r>
            <a:r>
              <a:rPr lang="az-Latn-AZ" b="1" dirty="0" smtClean="0">
                <a:solidFill>
                  <a:schemeClr val="accent5">
                    <a:lumMod val="50000"/>
                  </a:schemeClr>
                </a:solidFill>
                <a:latin typeface="Cambria" panose="02040503050406030204" pitchFamily="18" charset="0"/>
              </a:rPr>
              <a:t>göstərilmişdir. </a:t>
            </a:r>
          </a:p>
          <a:p>
            <a:pPr marL="342900" indent="-342900" algn="just">
              <a:spcBef>
                <a:spcPts val="600"/>
              </a:spcBef>
              <a:spcAft>
                <a:spcPts val="600"/>
              </a:spcAft>
              <a:buAutoNum type="arabicPeriod"/>
            </a:pPr>
            <a:r>
              <a:rPr lang="az-Latn-AZ" b="1" dirty="0" smtClean="0">
                <a:solidFill>
                  <a:srgbClr val="860000"/>
                </a:solidFill>
                <a:latin typeface="Cambria" panose="02040503050406030204" pitchFamily="18" charset="0"/>
              </a:rPr>
              <a:t>Regional </a:t>
            </a:r>
            <a:r>
              <a:rPr lang="az-Latn-AZ" b="1" dirty="0">
                <a:solidFill>
                  <a:srgbClr val="860000"/>
                </a:solidFill>
                <a:latin typeface="Cambria" panose="02040503050406030204" pitchFamily="18" charset="0"/>
              </a:rPr>
              <a:t>iqtisadiyyatın istehsal sahələrinin fəaliyyətini tənzimləyən vergiqoyma, investisiya, gömrük siyasəti qanunvericilikdə və normativ </a:t>
            </a:r>
            <a:r>
              <a:rPr lang="az-Latn-AZ" b="1" dirty="0" smtClean="0">
                <a:solidFill>
                  <a:srgbClr val="860000"/>
                </a:solidFill>
                <a:latin typeface="Cambria" panose="02040503050406030204" pitchFamily="18" charset="0"/>
              </a:rPr>
              <a:t>aktlardakı boşluqlar, rəqabət </a:t>
            </a:r>
            <a:r>
              <a:rPr lang="az-Latn-AZ" b="1" dirty="0">
                <a:solidFill>
                  <a:srgbClr val="860000"/>
                </a:solidFill>
                <a:latin typeface="Cambria" panose="02040503050406030204" pitchFamily="18" charset="0"/>
              </a:rPr>
              <a:t>mühitinin olmaması, </a:t>
            </a:r>
            <a:r>
              <a:rPr lang="az-Latn-AZ" b="1" dirty="0" smtClean="0">
                <a:solidFill>
                  <a:srgbClr val="860000"/>
                </a:solidFill>
                <a:latin typeface="Cambria" panose="02040503050406030204" pitchFamily="18" charset="0"/>
              </a:rPr>
              <a:t>regionlar üzrə fərqli təşviqedici mexanizmlərin olmaması regional inkişafa maneə kiki dəyərləndirilmişdir. </a:t>
            </a:r>
          </a:p>
          <a:p>
            <a:pPr marL="342900" indent="-342900">
              <a:spcBef>
                <a:spcPts val="600"/>
              </a:spcBef>
              <a:spcAft>
                <a:spcPts val="600"/>
              </a:spcAft>
              <a:buAutoNum type="arabicPeriod"/>
            </a:pPr>
            <a:r>
              <a:rPr lang="az-Latn-AZ" b="1" dirty="0" smtClean="0">
                <a:solidFill>
                  <a:schemeClr val="accent5">
                    <a:lumMod val="50000"/>
                  </a:schemeClr>
                </a:solidFill>
                <a:latin typeface="Cambria" panose="02040503050406030204" pitchFamily="18" charset="0"/>
              </a:rPr>
              <a:t>Regionlarda </a:t>
            </a:r>
            <a:r>
              <a:rPr lang="az-Latn-AZ" b="1" dirty="0">
                <a:solidFill>
                  <a:schemeClr val="accent5">
                    <a:lumMod val="50000"/>
                  </a:schemeClr>
                </a:solidFill>
                <a:latin typeface="Cambria" panose="02040503050406030204" pitchFamily="18" charset="0"/>
              </a:rPr>
              <a:t>təbii sərvətlərdən istifadənin iqtisadi-ekoloji problemlərinin </a:t>
            </a:r>
            <a:r>
              <a:rPr lang="az-Latn-AZ" b="1" dirty="0" smtClean="0">
                <a:solidFill>
                  <a:schemeClr val="accent5">
                    <a:lumMod val="50000"/>
                  </a:schemeClr>
                </a:solidFill>
                <a:latin typeface="Cambria" panose="02040503050406030204" pitchFamily="18" charset="0"/>
              </a:rPr>
              <a:t>həlli ilə bağlı işlərin  qeyri-qənaətbəxş olduğu müəyyə n edilmişdir. Bunun </a:t>
            </a:r>
            <a:r>
              <a:rPr lang="az-Latn-AZ" b="1" dirty="0">
                <a:solidFill>
                  <a:schemeClr val="accent5">
                    <a:lumMod val="50000"/>
                  </a:schemeClr>
                </a:solidFill>
                <a:latin typeface="Cambria" panose="02040503050406030204" pitchFamily="18" charset="0"/>
              </a:rPr>
              <a:t>da  neft və qazdan kompleks səmərəli istifadə edilməməsi, regionlarda torpaqların erroziyaya uğraması və meliorativ cəhətdən pisləşməsi, mineral xammaldan və alternativ enerji mənbələrindən, tikinti materialları ehtiyatlarından istifadənin lazımi səviyyədə olmaması ilə </a:t>
            </a:r>
            <a:r>
              <a:rPr lang="az-Latn-AZ" b="1" dirty="0" smtClean="0">
                <a:solidFill>
                  <a:schemeClr val="accent5">
                    <a:lumMod val="50000"/>
                  </a:schemeClr>
                </a:solidFill>
                <a:latin typeface="Cambria" panose="02040503050406030204" pitchFamily="18" charset="0"/>
              </a:rPr>
              <a:t>əlaqələndirilmişdir. </a:t>
            </a:r>
          </a:p>
        </p:txBody>
      </p:sp>
    </p:spTree>
    <p:extLst>
      <p:ext uri="{BB962C8B-B14F-4D97-AF65-F5344CB8AC3E}">
        <p14:creationId xmlns:p14="http://schemas.microsoft.com/office/powerpoint/2010/main" val="383207838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Группа 3"/>
          <p:cNvGrpSpPr/>
          <p:nvPr/>
        </p:nvGrpSpPr>
        <p:grpSpPr>
          <a:xfrm>
            <a:off x="-1" y="0"/>
            <a:ext cx="9144001" cy="683849"/>
            <a:chOff x="-3854" y="5569"/>
            <a:chExt cx="9145016" cy="826949"/>
          </a:xfrm>
        </p:grpSpPr>
        <p:pic>
          <p:nvPicPr>
            <p:cNvPr id="5" name="Рисунок 4" descr="C:\Users\asus\Desktop\ScreenHunter_2.jpg"/>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72679" t="33953" r="6894" b="55220"/>
            <a:stretch/>
          </p:blipFill>
          <p:spPr bwMode="auto">
            <a:xfrm>
              <a:off x="-3854" y="5569"/>
              <a:ext cx="9145016" cy="826949"/>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53640926-AAD7-44D8-BBD7-CCE9431645EC}">
                <a14:shadowObscured xmlns:a14="http://schemas.microsoft.com/office/drawing/2010/main"/>
              </a:ext>
            </a:extLst>
          </p:spPr>
        </p:pic>
        <p:pic>
          <p:nvPicPr>
            <p:cNvPr id="6" name="Рисунок 5"/>
            <p:cNvPicPr/>
            <p:nvPr/>
          </p:nvPicPr>
          <p:blipFill>
            <a:blip r:embed="rId4" cstate="print">
              <a:extLst>
                <a:ext uri="{28A0092B-C50C-407E-A947-70E740481C1C}">
                  <a14:useLocalDpi xmlns:a14="http://schemas.microsoft.com/office/drawing/2010/main" val="0"/>
                </a:ext>
              </a:extLst>
            </a:blip>
            <a:srcRect b="34521"/>
            <a:stretch>
              <a:fillRect/>
            </a:stretch>
          </p:blipFill>
          <p:spPr bwMode="auto">
            <a:xfrm>
              <a:off x="272847" y="71915"/>
              <a:ext cx="641553" cy="695811"/>
            </a:xfrm>
            <a:prstGeom prst="rect">
              <a:avLst/>
            </a:prstGeom>
            <a:noFill/>
            <a:ln>
              <a:noFill/>
            </a:ln>
            <a:extLst/>
          </p:spPr>
        </p:pic>
        <p:sp>
          <p:nvSpPr>
            <p:cNvPr id="7" name="Поле 2"/>
            <p:cNvSpPr txBox="1">
              <a:spLocks noChangeArrowheads="1"/>
            </p:cNvSpPr>
            <p:nvPr/>
          </p:nvSpPr>
          <p:spPr bwMode="auto">
            <a:xfrm>
              <a:off x="1259632" y="96531"/>
              <a:ext cx="3602990" cy="671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rot="0" vert="horz" wrap="square" lIns="75617" tIns="37808" rIns="75617" bIns="37808" anchor="t" anchorCtr="0" upright="1">
              <a:noAutofit/>
            </a:bodyPr>
            <a:lstStyle/>
            <a:p>
              <a:pPr>
                <a:lnSpc>
                  <a:spcPct val="107000"/>
                </a:lnSpc>
              </a:pPr>
              <a:r>
                <a:rPr lang="az-Latn-AZ" sz="1323" b="1" dirty="0">
                  <a:solidFill>
                    <a:srgbClr val="FFFFFF"/>
                  </a:solidFill>
                  <a:ea typeface="Calibri" panose="020F0502020204030204" pitchFamily="34" charset="0"/>
                  <a:cs typeface="Times New Roman" panose="02020603050405020304" pitchFamily="18" charset="0"/>
                </a:rPr>
                <a:t>AMEA</a:t>
              </a:r>
              <a:endParaRPr lang="en-US" sz="910" dirty="0">
                <a:ea typeface="Calibri" panose="020F0502020204030204" pitchFamily="34" charset="0"/>
                <a:cs typeface="Times New Roman" panose="02020603050405020304" pitchFamily="18" charset="0"/>
              </a:endParaRPr>
            </a:p>
            <a:p>
              <a:pPr>
                <a:lnSpc>
                  <a:spcPct val="107000"/>
                </a:lnSpc>
              </a:pPr>
              <a:r>
                <a:rPr lang="az-Latn-AZ" sz="1323" b="1" dirty="0">
                  <a:solidFill>
                    <a:srgbClr val="FFFFFF"/>
                  </a:solidFill>
                  <a:ea typeface="Calibri" panose="020F0502020204030204" pitchFamily="34" charset="0"/>
                  <a:cs typeface="Times New Roman" panose="02020603050405020304" pitchFamily="18" charset="0"/>
                </a:rPr>
                <a:t>İQTİSADİYYAT İNSTİTUTU</a:t>
              </a:r>
              <a:endParaRPr lang="en-US" sz="910" dirty="0">
                <a:ea typeface="Calibri" panose="020F0502020204030204" pitchFamily="34" charset="0"/>
                <a:cs typeface="Times New Roman" panose="02020603050405020304" pitchFamily="18" charset="0"/>
              </a:endParaRPr>
            </a:p>
          </p:txBody>
        </p:sp>
      </p:grpSp>
      <p:sp>
        <p:nvSpPr>
          <p:cNvPr id="9" name="TextBox 8"/>
          <p:cNvSpPr txBox="1"/>
          <p:nvPr/>
        </p:nvSpPr>
        <p:spPr>
          <a:xfrm>
            <a:off x="0" y="6494182"/>
            <a:ext cx="9144001" cy="276999"/>
          </a:xfrm>
          <a:prstGeom prst="rect">
            <a:avLst/>
          </a:prstGeom>
          <a:gradFill flip="none" rotWithShape="1">
            <a:gsLst>
              <a:gs pos="26000">
                <a:srgbClr val="6A9CCB"/>
              </a:gs>
              <a:gs pos="42000">
                <a:schemeClr val="accent5">
                  <a:lumMod val="75000"/>
                </a:schemeClr>
              </a:gs>
              <a:gs pos="0">
                <a:schemeClr val="accent5">
                  <a:lumMod val="60000"/>
                  <a:lumOff val="40000"/>
                </a:schemeClr>
              </a:gs>
              <a:gs pos="73000">
                <a:srgbClr val="00206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az-Latn-AZ" sz="1200" b="1" dirty="0">
                <a:solidFill>
                  <a:schemeClr val="tx1"/>
                </a:solidFill>
                <a:latin typeface="Cambria" panose="02040503050406030204" pitchFamily="18" charset="0"/>
              </a:rPr>
              <a:t>    </a:t>
            </a:r>
            <a:r>
              <a:rPr lang="en-US" sz="1200" b="1" dirty="0" smtClean="0">
                <a:solidFill>
                  <a:schemeClr val="tx1"/>
                </a:solidFill>
                <a:latin typeface="Cambria" panose="02040503050406030204" pitchFamily="18" charset="0"/>
              </a:rPr>
              <a:t>www.economics.com.az</a:t>
            </a:r>
            <a:r>
              <a:rPr lang="az-Latn-AZ" sz="1200" b="1" dirty="0" smtClean="0">
                <a:solidFill>
                  <a:schemeClr val="tx1"/>
                </a:solidFill>
                <a:latin typeface="Cambria" panose="02040503050406030204" pitchFamily="18" charset="0"/>
              </a:rPr>
              <a:t>                                                                                                                                                                                     </a:t>
            </a:r>
            <a:r>
              <a:rPr lang="az-Latn-AZ" sz="1200" b="1" dirty="0" smtClean="0">
                <a:solidFill>
                  <a:schemeClr val="bg1"/>
                </a:solidFill>
                <a:latin typeface="Cambria" panose="02040503050406030204" pitchFamily="18" charset="0"/>
              </a:rPr>
              <a:t>noyabr 201</a:t>
            </a:r>
            <a:r>
              <a:rPr lang="en-US" sz="1200" b="1" dirty="0">
                <a:solidFill>
                  <a:schemeClr val="bg1"/>
                </a:solidFill>
                <a:latin typeface="Cambria" panose="02040503050406030204" pitchFamily="18" charset="0"/>
              </a:rPr>
              <a:t>7</a:t>
            </a:r>
            <a:endParaRPr lang="ru-RU" sz="1200" b="1" dirty="0">
              <a:solidFill>
                <a:schemeClr val="bg1"/>
              </a:solidFill>
              <a:latin typeface="Cambria" panose="02040503050406030204" pitchFamily="18" charset="0"/>
            </a:endParaRPr>
          </a:p>
        </p:txBody>
      </p:sp>
      <p:sp>
        <p:nvSpPr>
          <p:cNvPr id="10" name="Скругленный прямоугольник 9"/>
          <p:cNvSpPr/>
          <p:nvPr/>
        </p:nvSpPr>
        <p:spPr>
          <a:xfrm>
            <a:off x="94932" y="754634"/>
            <a:ext cx="8911641" cy="334983"/>
          </a:xfrm>
          <a:prstGeom prst="roundRect">
            <a:avLst>
              <a:gd name="adj" fmla="val 5048"/>
            </a:avLst>
          </a:prstGeom>
          <a:solidFill>
            <a:schemeClr val="bg1"/>
          </a:solidFill>
          <a:ln w="12700">
            <a:solidFill>
              <a:srgbClr val="B40000"/>
            </a:solidFill>
          </a:ln>
          <a:effectLst>
            <a:innerShdw blurRad="114300">
              <a:prstClr val="black"/>
            </a:innerShdw>
          </a:effectLst>
        </p:spPr>
        <p:style>
          <a:lnRef idx="2">
            <a:schemeClr val="accent2"/>
          </a:lnRef>
          <a:fillRef idx="1">
            <a:schemeClr val="lt1"/>
          </a:fillRef>
          <a:effectRef idx="0">
            <a:schemeClr val="accent2"/>
          </a:effectRef>
          <a:fontRef idx="minor">
            <a:schemeClr val="dk1"/>
          </a:fontRef>
        </p:style>
        <p:txBody>
          <a:bodyPr wrap="square">
            <a:spAutoFit/>
          </a:bodyPr>
          <a:lstStyle/>
          <a:p>
            <a:pPr algn="ctr">
              <a:lnSpc>
                <a:spcPct val="115000"/>
              </a:lnSpc>
              <a:spcAft>
                <a:spcPts val="0"/>
              </a:spcAft>
            </a:pPr>
            <a:r>
              <a:rPr lang="az-Latn-AZ" sz="1400" b="1" dirty="0">
                <a:solidFill>
                  <a:srgbClr val="860000"/>
                </a:solidFill>
              </a:rPr>
              <a:t>PROBLEM 4. İQTİSADİYYATIN SEKTORİAL İNKİŞAFININ DÖVLƏT TƏNZIMLƏNMƏSİ PROBLEMLƏRİ</a:t>
            </a:r>
            <a:endParaRPr lang="ru-RU" sz="1200" b="1" dirty="0">
              <a:solidFill>
                <a:srgbClr val="860000"/>
              </a:solidFill>
              <a:ea typeface="Calibri"/>
              <a:cs typeface="Times New Roman"/>
            </a:endParaRPr>
          </a:p>
        </p:txBody>
      </p:sp>
      <p:graphicFrame>
        <p:nvGraphicFramePr>
          <p:cNvPr id="2" name="Таблица 1"/>
          <p:cNvGraphicFramePr>
            <a:graphicFrameLocks noGrp="1"/>
          </p:cNvGraphicFramePr>
          <p:nvPr>
            <p:extLst>
              <p:ext uri="{D42A27DB-BD31-4B8C-83A1-F6EECF244321}">
                <p14:modId xmlns:p14="http://schemas.microsoft.com/office/powerpoint/2010/main" val="2555115883"/>
              </p:ext>
            </p:extLst>
          </p:nvPr>
        </p:nvGraphicFramePr>
        <p:xfrm>
          <a:off x="367392" y="1512276"/>
          <a:ext cx="8319408" cy="4024353"/>
        </p:xfrm>
        <a:graphic>
          <a:graphicData uri="http://schemas.openxmlformats.org/drawingml/2006/table">
            <a:tbl>
              <a:tblPr firstRow="1" firstCol="1" bandRow="1">
                <a:tableStyleId>{FABFCF23-3B69-468F-B69F-88F6DE6A72F2}</a:tableStyleId>
              </a:tblPr>
              <a:tblGrid>
                <a:gridCol w="5111388">
                  <a:extLst>
                    <a:ext uri="{9D8B030D-6E8A-4147-A177-3AD203B41FA5}">
                      <a16:colId xmlns="" xmlns:a16="http://schemas.microsoft.com/office/drawing/2014/main" val="20000"/>
                    </a:ext>
                  </a:extLst>
                </a:gridCol>
                <a:gridCol w="3208020">
                  <a:extLst>
                    <a:ext uri="{9D8B030D-6E8A-4147-A177-3AD203B41FA5}">
                      <a16:colId xmlns="" xmlns:a16="http://schemas.microsoft.com/office/drawing/2014/main" val="20001"/>
                    </a:ext>
                  </a:extLst>
                </a:gridCol>
              </a:tblGrid>
              <a:tr h="339782">
                <a:tc>
                  <a:txBody>
                    <a:bodyPr/>
                    <a:lstStyle/>
                    <a:p>
                      <a:pPr>
                        <a:lnSpc>
                          <a:spcPct val="115000"/>
                        </a:lnSpc>
                        <a:spcAft>
                          <a:spcPts val="0"/>
                        </a:spcAft>
                      </a:pPr>
                      <a:r>
                        <a:rPr lang="az-Latn-AZ" sz="1000" dirty="0">
                          <a:effectLst/>
                        </a:rPr>
                        <a:t> </a:t>
                      </a:r>
                      <a:endParaRPr lang="ru-RU" sz="900" dirty="0">
                        <a:effectLst/>
                        <a:latin typeface="Calibri"/>
                        <a:ea typeface="Calibri"/>
                        <a:cs typeface="Times New Roman"/>
                      </a:endParaRPr>
                    </a:p>
                  </a:txBody>
                  <a:tcPr marL="55399" marR="553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az-Latn-AZ" sz="1000" dirty="0">
                          <a:effectLst/>
                        </a:rPr>
                        <a:t>Direktor, i.e.d., prof. Nazim Müzəffərli (İmanov)</a:t>
                      </a:r>
                      <a:endParaRPr lang="ru-RU" sz="900" dirty="0">
                        <a:effectLst/>
                        <a:latin typeface="Calibri"/>
                        <a:ea typeface="Calibri"/>
                        <a:cs typeface="Times New Roman"/>
                      </a:endParaRPr>
                    </a:p>
                  </a:txBody>
                  <a:tcPr marL="55399" marR="553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0"/>
                  </a:ext>
                </a:extLst>
              </a:tr>
              <a:tr h="339782">
                <a:tc>
                  <a:txBody>
                    <a:bodyPr/>
                    <a:lstStyle/>
                    <a:p>
                      <a:pPr>
                        <a:lnSpc>
                          <a:spcPts val="1500"/>
                        </a:lnSpc>
                        <a:spcAft>
                          <a:spcPts val="750"/>
                        </a:spcAft>
                      </a:pPr>
                      <a:r>
                        <a:rPr lang="az-Latn-AZ" sz="1000" dirty="0" smtClean="0">
                          <a:effectLst/>
                        </a:rPr>
                        <a:t>MÖVZU 14. EMAL SƏNAYESİNİN İNKİŞAFININ SOSİAL-İQTİSADİ PROBLEMLƏRİ </a:t>
                      </a:r>
                      <a:endParaRPr lang="ru-RU" sz="900" b="1" dirty="0">
                        <a:effectLst/>
                        <a:latin typeface="Calibri"/>
                        <a:ea typeface="Times New Roman"/>
                        <a:cs typeface="Times New Roman"/>
                      </a:endParaRPr>
                    </a:p>
                  </a:txBody>
                  <a:tcPr marL="55399" marR="553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az-Latn-AZ" sz="1000" u="none" strike="noStrike" dirty="0">
                          <a:effectLst/>
                        </a:rPr>
                        <a:t>“Sənaye siyasəti və investisiya problemləri” </a:t>
                      </a:r>
                      <a:r>
                        <a:rPr lang="az-Latn-AZ" sz="1000" u="none" strike="noStrike" dirty="0" smtClean="0">
                          <a:effectLst/>
                        </a:rPr>
                        <a:t>şöbəsi</a:t>
                      </a:r>
                      <a:endParaRPr lang="ru-RU" sz="900" dirty="0">
                        <a:effectLst/>
                        <a:latin typeface="Calibri"/>
                        <a:ea typeface="Calibri"/>
                        <a:cs typeface="Times New Roman"/>
                      </a:endParaRPr>
                    </a:p>
                  </a:txBody>
                  <a:tcPr marL="55399" marR="553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r h="461661">
                <a:tc>
                  <a:txBody>
                    <a:bodyPr/>
                    <a:lstStyle/>
                    <a:p>
                      <a:pPr marL="396875">
                        <a:lnSpc>
                          <a:spcPts val="1500"/>
                        </a:lnSpc>
                        <a:spcAft>
                          <a:spcPts val="750"/>
                        </a:spcAft>
                      </a:pPr>
                      <a:r>
                        <a:rPr lang="az-Latn-AZ" sz="1000" i="1" dirty="0" smtClean="0">
                          <a:effectLst/>
                        </a:rPr>
                        <a:t>İŞ 14. EMAL SƏNAYESİNİN SOSİAL-İQTİSADİ PROBLEMLƏRİNİN MÖVCUD DURUMU, DƏYƏRLƏNDİRİLMƏSİ, QANUNVERİCİLİK BAZASI VƏ BEYNƏLXALQ TƏCRÜBƏ</a:t>
                      </a:r>
                      <a:endParaRPr lang="ru-RU" sz="900" b="1" i="1" dirty="0">
                        <a:effectLst/>
                        <a:latin typeface="Calibri"/>
                        <a:ea typeface="Times New Roman"/>
                        <a:cs typeface="Times New Roman"/>
                      </a:endParaRPr>
                    </a:p>
                  </a:txBody>
                  <a:tcPr marL="55399" marR="553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r">
                        <a:lnSpc>
                          <a:spcPct val="115000"/>
                        </a:lnSpc>
                        <a:spcAft>
                          <a:spcPts val="0"/>
                        </a:spcAft>
                      </a:pPr>
                      <a:r>
                        <a:rPr lang="az-Latn-AZ" sz="1000" i="1" dirty="0">
                          <a:effectLst/>
                        </a:rPr>
                        <a:t>İcraşılar: şöbə əməkdaşları  </a:t>
                      </a:r>
                      <a:endParaRPr lang="ru-RU" sz="900" i="1" dirty="0">
                        <a:effectLst/>
                        <a:latin typeface="Calibri"/>
                        <a:ea typeface="Calibri"/>
                        <a:cs typeface="Times New Roman"/>
                      </a:endParaRPr>
                    </a:p>
                  </a:txBody>
                  <a:tcPr marL="55399" marR="553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 xmlns:a16="http://schemas.microsoft.com/office/drawing/2014/main" val="10002"/>
                  </a:ext>
                </a:extLst>
              </a:tr>
              <a:tr h="339782">
                <a:tc>
                  <a:txBody>
                    <a:bodyPr/>
                    <a:lstStyle/>
                    <a:p>
                      <a:pPr>
                        <a:lnSpc>
                          <a:spcPts val="1500"/>
                        </a:lnSpc>
                        <a:spcAft>
                          <a:spcPts val="750"/>
                        </a:spcAft>
                      </a:pPr>
                      <a:r>
                        <a:rPr lang="az-Latn-AZ" sz="1000" dirty="0" smtClean="0">
                          <a:effectLst/>
                        </a:rPr>
                        <a:t>MÖVZU 15. NƏQLİYYAT, RABİTƏ VƏ TURİZM SAHƏLƏRİNİN İNKİŞAFI İSTİQAMƏTLƏRİ </a:t>
                      </a:r>
                      <a:endParaRPr lang="ru-RU" sz="900" b="1" dirty="0">
                        <a:effectLst/>
                        <a:latin typeface="Calibri"/>
                        <a:ea typeface="Times New Roman"/>
                        <a:cs typeface="Times New Roman"/>
                      </a:endParaRPr>
                    </a:p>
                  </a:txBody>
                  <a:tcPr marL="55399" marR="553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az-Latn-AZ" sz="1000" u="none" strike="noStrike" dirty="0">
                          <a:effectLst/>
                        </a:rPr>
                        <a:t>“Xidmət sahələrinin inkişafı problemləri” </a:t>
                      </a:r>
                      <a:r>
                        <a:rPr lang="az-Latn-AZ" sz="1000" u="none" strike="noStrike" dirty="0" smtClean="0">
                          <a:effectLst/>
                        </a:rPr>
                        <a:t>şöbəsi</a:t>
                      </a:r>
                      <a:endParaRPr lang="ru-RU" sz="900" dirty="0">
                        <a:effectLst/>
                        <a:latin typeface="Calibri"/>
                        <a:ea typeface="Calibri"/>
                        <a:cs typeface="Times New Roman"/>
                      </a:endParaRPr>
                    </a:p>
                  </a:txBody>
                  <a:tcPr marL="55399" marR="553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3"/>
                  </a:ext>
                </a:extLst>
              </a:tr>
              <a:tr h="307774">
                <a:tc>
                  <a:txBody>
                    <a:bodyPr/>
                    <a:lstStyle/>
                    <a:p>
                      <a:pPr marL="396875">
                        <a:lnSpc>
                          <a:spcPts val="1500"/>
                        </a:lnSpc>
                        <a:spcAft>
                          <a:spcPts val="750"/>
                        </a:spcAft>
                      </a:pPr>
                      <a:r>
                        <a:rPr lang="az-Latn-AZ" sz="1000" dirty="0" smtClean="0">
                          <a:effectLst/>
                        </a:rPr>
                        <a:t>İŞ 15: NƏQLİYYAT, RABİTƏ VƏ TURİZM SAHƏLƏRİNİN MÜASİR VƏZİYYƏTİNİN TƏHLİLİ VƏ QİYMƏTLƏNDİRİLMƏSİ</a:t>
                      </a:r>
                      <a:endParaRPr lang="ru-RU" sz="900" b="1" dirty="0">
                        <a:effectLst/>
                        <a:latin typeface="Calibri"/>
                        <a:ea typeface="Times New Roman"/>
                        <a:cs typeface="Times New Roman"/>
                      </a:endParaRPr>
                    </a:p>
                  </a:txBody>
                  <a:tcPr marL="55399" marR="553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az-Latn-AZ" sz="1000" dirty="0">
                          <a:effectLst/>
                        </a:rPr>
                        <a:t>İcraşılar: şöbə əməkdaşları  </a:t>
                      </a:r>
                      <a:endParaRPr lang="ru-RU" sz="900" dirty="0">
                        <a:effectLst/>
                        <a:latin typeface="Calibri"/>
                        <a:ea typeface="Calibri"/>
                        <a:cs typeface="Times New Roman"/>
                      </a:endParaRPr>
                    </a:p>
                  </a:txBody>
                  <a:tcPr marL="55399" marR="553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4"/>
                  </a:ext>
                </a:extLst>
              </a:tr>
              <a:tr h="339782">
                <a:tc>
                  <a:txBody>
                    <a:bodyPr/>
                    <a:lstStyle/>
                    <a:p>
                      <a:pPr>
                        <a:lnSpc>
                          <a:spcPts val="1500"/>
                        </a:lnSpc>
                        <a:spcAft>
                          <a:spcPts val="750"/>
                        </a:spcAft>
                      </a:pPr>
                      <a:r>
                        <a:rPr lang="az-Latn-AZ" sz="1000" dirty="0" smtClean="0">
                          <a:effectLst/>
                        </a:rPr>
                        <a:t>MÖVZU 16. MƏNZİL-KOMMUNAL XİDMƏTLƏRİN DÖVLƏT TƏNZİMLƏNMƏSİ İSTİQAMƏTLƏRİ</a:t>
                      </a:r>
                      <a:endParaRPr lang="ru-RU" sz="900" b="1" dirty="0">
                        <a:effectLst/>
                        <a:latin typeface="Calibri"/>
                        <a:ea typeface="Times New Roman"/>
                        <a:cs typeface="Times New Roman"/>
                      </a:endParaRPr>
                    </a:p>
                  </a:txBody>
                  <a:tcPr marL="55399" marR="553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az-Latn-AZ" sz="1000" u="none" strike="noStrike" dirty="0">
                          <a:effectLst/>
                        </a:rPr>
                        <a:t>“Xidmət sahələrinin inkişafı problemləri” </a:t>
                      </a:r>
                      <a:r>
                        <a:rPr lang="az-Latn-AZ" sz="1000" u="none" strike="noStrike" dirty="0" smtClean="0">
                          <a:effectLst/>
                        </a:rPr>
                        <a:t>şöbəsi</a:t>
                      </a:r>
                      <a:endParaRPr lang="ru-RU" sz="900" dirty="0">
                        <a:effectLst/>
                        <a:latin typeface="Calibri"/>
                        <a:ea typeface="Calibri"/>
                        <a:cs typeface="Times New Roman"/>
                      </a:endParaRPr>
                    </a:p>
                  </a:txBody>
                  <a:tcPr marL="55399" marR="553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5"/>
                  </a:ext>
                </a:extLst>
              </a:tr>
              <a:tr h="307774">
                <a:tc>
                  <a:txBody>
                    <a:bodyPr/>
                    <a:lstStyle/>
                    <a:p>
                      <a:pPr marL="396875">
                        <a:lnSpc>
                          <a:spcPts val="1500"/>
                        </a:lnSpc>
                        <a:spcAft>
                          <a:spcPts val="750"/>
                        </a:spcAft>
                      </a:pPr>
                      <a:r>
                        <a:rPr lang="az-Latn-AZ" sz="1000" i="1" dirty="0" smtClean="0">
                          <a:effectLst/>
                        </a:rPr>
                        <a:t>İŞ 16: MƏNZİL-KOMMUNAL XİDMƏTLƏRİN DÖVLƏT TƏNZİMLƏNMƏSİNİN MÜASİR VƏZİYYƏTİNİN TƏDQİQİ</a:t>
                      </a:r>
                      <a:endParaRPr lang="ru-RU" sz="900" b="1" i="1" dirty="0">
                        <a:effectLst/>
                        <a:latin typeface="Calibri"/>
                        <a:ea typeface="Times New Roman"/>
                        <a:cs typeface="Times New Roman"/>
                      </a:endParaRPr>
                    </a:p>
                  </a:txBody>
                  <a:tcPr marL="55399" marR="553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r">
                        <a:lnSpc>
                          <a:spcPct val="115000"/>
                        </a:lnSpc>
                        <a:spcAft>
                          <a:spcPts val="0"/>
                        </a:spcAft>
                      </a:pPr>
                      <a:r>
                        <a:rPr lang="az-Latn-AZ" sz="1000" i="1" dirty="0">
                          <a:effectLst/>
                        </a:rPr>
                        <a:t>İcraşılar: şöbə əməkdaşları  </a:t>
                      </a:r>
                      <a:endParaRPr lang="ru-RU" sz="900" i="1" dirty="0">
                        <a:effectLst/>
                        <a:latin typeface="Calibri"/>
                        <a:ea typeface="Calibri"/>
                        <a:cs typeface="Times New Roman"/>
                      </a:endParaRPr>
                    </a:p>
                  </a:txBody>
                  <a:tcPr marL="55399" marR="553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 xmlns:a16="http://schemas.microsoft.com/office/drawing/2014/main" val="10006"/>
                  </a:ext>
                </a:extLst>
              </a:tr>
              <a:tr h="339782">
                <a:tc>
                  <a:txBody>
                    <a:bodyPr/>
                    <a:lstStyle/>
                    <a:p>
                      <a:pPr>
                        <a:lnSpc>
                          <a:spcPts val="1500"/>
                        </a:lnSpc>
                        <a:spcAft>
                          <a:spcPts val="750"/>
                        </a:spcAft>
                      </a:pPr>
                      <a:r>
                        <a:rPr lang="az-Latn-AZ" sz="1000" dirty="0" smtClean="0">
                          <a:effectLst/>
                        </a:rPr>
                        <a:t>MÖVZU 17. AQRAR SEKTORUN DÖVLƏT TƏNZİMLƏNMƏSİ İSTİQAMƏTLƏRİ  </a:t>
                      </a:r>
                      <a:endParaRPr lang="ru-RU" sz="900" b="1" dirty="0">
                        <a:effectLst/>
                        <a:latin typeface="Calibri"/>
                        <a:ea typeface="Times New Roman"/>
                        <a:cs typeface="Times New Roman"/>
                      </a:endParaRPr>
                    </a:p>
                  </a:txBody>
                  <a:tcPr marL="55399" marR="553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az-Latn-AZ" sz="1000" u="none" strike="noStrike" dirty="0">
                          <a:effectLst/>
                        </a:rPr>
                        <a:t>“Aqrar islahatlar və ərzaq təhlükəsizliyi” </a:t>
                      </a:r>
                      <a:r>
                        <a:rPr lang="az-Latn-AZ" sz="1000" u="none" strike="noStrike" dirty="0" smtClean="0">
                          <a:effectLst/>
                        </a:rPr>
                        <a:t>şöbəsi</a:t>
                      </a:r>
                      <a:endParaRPr lang="ru-RU" sz="900" dirty="0">
                        <a:effectLst/>
                        <a:latin typeface="Calibri"/>
                        <a:ea typeface="Calibri"/>
                        <a:cs typeface="Times New Roman"/>
                      </a:endParaRPr>
                    </a:p>
                  </a:txBody>
                  <a:tcPr marL="55399" marR="553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7"/>
                  </a:ext>
                </a:extLst>
              </a:tr>
              <a:tr h="307774">
                <a:tc>
                  <a:txBody>
                    <a:bodyPr/>
                    <a:lstStyle/>
                    <a:p>
                      <a:pPr marL="396875">
                        <a:lnSpc>
                          <a:spcPts val="1500"/>
                        </a:lnSpc>
                        <a:spcAft>
                          <a:spcPts val="750"/>
                        </a:spcAft>
                      </a:pPr>
                      <a:r>
                        <a:rPr lang="az-Latn-AZ" sz="1000" i="1" dirty="0" smtClean="0">
                          <a:effectLst/>
                        </a:rPr>
                        <a:t>İŞ 17. AQRAR SEKTORUN İNKİŞAFININ DÖVLƏT TƏNZİMLƏNMƏSİ MEXANİZMİNİN QİYMƏTLƏNDİRİLMƏSİ</a:t>
                      </a:r>
                      <a:endParaRPr lang="ru-RU" sz="900" b="1" i="1" dirty="0">
                        <a:effectLst/>
                        <a:latin typeface="Calibri"/>
                        <a:ea typeface="Times New Roman"/>
                        <a:cs typeface="Times New Roman"/>
                      </a:endParaRPr>
                    </a:p>
                  </a:txBody>
                  <a:tcPr marL="55399" marR="553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r">
                        <a:lnSpc>
                          <a:spcPct val="115000"/>
                        </a:lnSpc>
                        <a:spcAft>
                          <a:spcPts val="0"/>
                        </a:spcAft>
                      </a:pPr>
                      <a:r>
                        <a:rPr lang="az-Latn-AZ" sz="1000" i="1" dirty="0">
                          <a:effectLst/>
                        </a:rPr>
                        <a:t>İcraşılar: şöbə əməkdaşları  </a:t>
                      </a:r>
                      <a:endParaRPr lang="ru-RU" sz="900" i="1" dirty="0">
                        <a:effectLst/>
                        <a:latin typeface="Calibri"/>
                        <a:ea typeface="Calibri"/>
                        <a:cs typeface="Times New Roman"/>
                      </a:endParaRPr>
                    </a:p>
                  </a:txBody>
                  <a:tcPr marL="55399" marR="553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 xmlns:a16="http://schemas.microsoft.com/office/drawing/2014/main" val="10008"/>
                  </a:ext>
                </a:extLst>
              </a:tr>
              <a:tr h="339782">
                <a:tc>
                  <a:txBody>
                    <a:bodyPr/>
                    <a:lstStyle/>
                    <a:p>
                      <a:pPr>
                        <a:lnSpc>
                          <a:spcPts val="1500"/>
                        </a:lnSpc>
                        <a:spcAft>
                          <a:spcPts val="750"/>
                        </a:spcAft>
                      </a:pPr>
                      <a:r>
                        <a:rPr lang="az-Latn-AZ" sz="1000" dirty="0" smtClean="0">
                          <a:effectLst/>
                        </a:rPr>
                        <a:t>MÖVZU 18. ƏRZAQ TƏHLÜKSİZLİYİNİN TƏMİN EDİLMƏSİ İSTİQAMƏTLƏRİ </a:t>
                      </a:r>
                      <a:endParaRPr lang="ru-RU" sz="900" b="1" dirty="0">
                        <a:effectLst/>
                        <a:latin typeface="Calibri"/>
                        <a:ea typeface="Times New Roman"/>
                        <a:cs typeface="Times New Roman"/>
                      </a:endParaRPr>
                    </a:p>
                  </a:txBody>
                  <a:tcPr marL="55399" marR="553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az-Latn-AZ" sz="1000" u="none" strike="noStrike" dirty="0">
                          <a:effectLst/>
                        </a:rPr>
                        <a:t>“Aqrar islahatlar və ərzaq təhlükəsizliyi” </a:t>
                      </a:r>
                      <a:r>
                        <a:rPr lang="az-Latn-AZ" sz="1000" u="none" strike="noStrike" dirty="0" smtClean="0">
                          <a:effectLst/>
                        </a:rPr>
                        <a:t>şöbəsi</a:t>
                      </a:r>
                      <a:endParaRPr lang="ru-RU" sz="900" dirty="0">
                        <a:effectLst/>
                        <a:latin typeface="Calibri"/>
                        <a:ea typeface="Calibri"/>
                        <a:cs typeface="Times New Roman"/>
                      </a:endParaRPr>
                    </a:p>
                  </a:txBody>
                  <a:tcPr marL="55399" marR="553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9"/>
                  </a:ext>
                </a:extLst>
              </a:tr>
              <a:tr h="307774">
                <a:tc>
                  <a:txBody>
                    <a:bodyPr/>
                    <a:lstStyle/>
                    <a:p>
                      <a:pPr marL="486410">
                        <a:lnSpc>
                          <a:spcPts val="1500"/>
                        </a:lnSpc>
                        <a:spcAft>
                          <a:spcPts val="750"/>
                        </a:spcAft>
                      </a:pPr>
                      <a:r>
                        <a:rPr lang="az-Latn-AZ" sz="1000" i="1" spc="-10" dirty="0" smtClean="0">
                          <a:effectLst/>
                        </a:rPr>
                        <a:t>İŞ  18. AZƏRBAYCANDA ƏRZAQ TƏHLÜKƏSİZLİYİNİN TƏMİN EDİLMƏSİ İLƏ BAĞLI MÜVCUD VƏZİYYƏTİN QİYMƏTLƏNDİRİLMƏSİ</a:t>
                      </a:r>
                      <a:endParaRPr lang="ru-RU" sz="900" b="1" i="1" dirty="0">
                        <a:effectLst/>
                        <a:latin typeface="Calibri"/>
                        <a:ea typeface="Times New Roman"/>
                        <a:cs typeface="Times New Roman"/>
                      </a:endParaRPr>
                    </a:p>
                  </a:txBody>
                  <a:tcPr marL="55399" marR="553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r">
                        <a:lnSpc>
                          <a:spcPct val="115000"/>
                        </a:lnSpc>
                        <a:spcAft>
                          <a:spcPts val="0"/>
                        </a:spcAft>
                      </a:pPr>
                      <a:r>
                        <a:rPr lang="az-Latn-AZ" sz="1000" i="1" dirty="0">
                          <a:effectLst/>
                        </a:rPr>
                        <a:t>İcraşılar: şöbə əməkdaşları  </a:t>
                      </a:r>
                      <a:endParaRPr lang="ru-RU" sz="900" i="1" dirty="0">
                        <a:effectLst/>
                        <a:latin typeface="Calibri"/>
                        <a:ea typeface="Calibri"/>
                        <a:cs typeface="Times New Roman"/>
                      </a:endParaRPr>
                    </a:p>
                  </a:txBody>
                  <a:tcPr marL="55399" marR="553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 xmlns:a16="http://schemas.microsoft.com/office/drawing/2014/main" val="10010"/>
                  </a:ext>
                </a:extLst>
              </a:tr>
            </a:tbl>
          </a:graphicData>
        </a:graphic>
      </p:graphicFrame>
    </p:spTree>
    <p:extLst>
      <p:ext uri="{BB962C8B-B14F-4D97-AF65-F5344CB8AC3E}">
        <p14:creationId xmlns:p14="http://schemas.microsoft.com/office/powerpoint/2010/main" val="55293055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Группа 3"/>
          <p:cNvGrpSpPr/>
          <p:nvPr/>
        </p:nvGrpSpPr>
        <p:grpSpPr>
          <a:xfrm>
            <a:off x="-1" y="0"/>
            <a:ext cx="9144001" cy="683849"/>
            <a:chOff x="-3854" y="5569"/>
            <a:chExt cx="9145016" cy="826949"/>
          </a:xfrm>
        </p:grpSpPr>
        <p:pic>
          <p:nvPicPr>
            <p:cNvPr id="5" name="Рисунок 4" descr="C:\Users\asus\Desktop\ScreenHunter_2.jpg"/>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72679" t="33953" r="6894" b="55220"/>
            <a:stretch/>
          </p:blipFill>
          <p:spPr bwMode="auto">
            <a:xfrm>
              <a:off x="-3854" y="5569"/>
              <a:ext cx="9145016" cy="826949"/>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53640926-AAD7-44D8-BBD7-CCE9431645EC}">
                <a14:shadowObscured xmlns:a14="http://schemas.microsoft.com/office/drawing/2010/main"/>
              </a:ext>
            </a:extLst>
          </p:spPr>
        </p:pic>
        <p:pic>
          <p:nvPicPr>
            <p:cNvPr id="6" name="Рисунок 5"/>
            <p:cNvPicPr/>
            <p:nvPr/>
          </p:nvPicPr>
          <p:blipFill>
            <a:blip r:embed="rId4" cstate="print">
              <a:extLst>
                <a:ext uri="{28A0092B-C50C-407E-A947-70E740481C1C}">
                  <a14:useLocalDpi xmlns:a14="http://schemas.microsoft.com/office/drawing/2010/main" val="0"/>
                </a:ext>
              </a:extLst>
            </a:blip>
            <a:srcRect b="34521"/>
            <a:stretch>
              <a:fillRect/>
            </a:stretch>
          </p:blipFill>
          <p:spPr bwMode="auto">
            <a:xfrm>
              <a:off x="272847" y="71915"/>
              <a:ext cx="641553" cy="695811"/>
            </a:xfrm>
            <a:prstGeom prst="rect">
              <a:avLst/>
            </a:prstGeom>
            <a:noFill/>
            <a:ln>
              <a:noFill/>
            </a:ln>
            <a:extLst/>
          </p:spPr>
        </p:pic>
        <p:sp>
          <p:nvSpPr>
            <p:cNvPr id="7" name="Поле 2"/>
            <p:cNvSpPr txBox="1">
              <a:spLocks noChangeArrowheads="1"/>
            </p:cNvSpPr>
            <p:nvPr/>
          </p:nvSpPr>
          <p:spPr bwMode="auto">
            <a:xfrm>
              <a:off x="1259632" y="96531"/>
              <a:ext cx="3602990" cy="671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rot="0" vert="horz" wrap="square" lIns="75617" tIns="37808" rIns="75617" bIns="37808" anchor="t" anchorCtr="0" upright="1">
              <a:noAutofit/>
            </a:bodyPr>
            <a:lstStyle/>
            <a:p>
              <a:pPr>
                <a:lnSpc>
                  <a:spcPct val="107000"/>
                </a:lnSpc>
              </a:pPr>
              <a:r>
                <a:rPr lang="az-Latn-AZ" sz="1323" b="1" dirty="0">
                  <a:solidFill>
                    <a:srgbClr val="FFFFFF"/>
                  </a:solidFill>
                  <a:ea typeface="Calibri" panose="020F0502020204030204" pitchFamily="34" charset="0"/>
                  <a:cs typeface="Times New Roman" panose="02020603050405020304" pitchFamily="18" charset="0"/>
                </a:rPr>
                <a:t>AMEA</a:t>
              </a:r>
              <a:endParaRPr lang="en-US" sz="910" dirty="0">
                <a:ea typeface="Calibri" panose="020F0502020204030204" pitchFamily="34" charset="0"/>
                <a:cs typeface="Times New Roman" panose="02020603050405020304" pitchFamily="18" charset="0"/>
              </a:endParaRPr>
            </a:p>
            <a:p>
              <a:pPr>
                <a:lnSpc>
                  <a:spcPct val="107000"/>
                </a:lnSpc>
              </a:pPr>
              <a:r>
                <a:rPr lang="az-Latn-AZ" sz="1323" b="1" dirty="0">
                  <a:solidFill>
                    <a:srgbClr val="FFFFFF"/>
                  </a:solidFill>
                  <a:ea typeface="Calibri" panose="020F0502020204030204" pitchFamily="34" charset="0"/>
                  <a:cs typeface="Times New Roman" panose="02020603050405020304" pitchFamily="18" charset="0"/>
                </a:rPr>
                <a:t>İQTİSADİYYAT İNSTİTUTU</a:t>
              </a:r>
              <a:endParaRPr lang="en-US" sz="910" dirty="0">
                <a:ea typeface="Calibri" panose="020F0502020204030204" pitchFamily="34" charset="0"/>
                <a:cs typeface="Times New Roman" panose="02020603050405020304" pitchFamily="18" charset="0"/>
              </a:endParaRPr>
            </a:p>
          </p:txBody>
        </p:sp>
      </p:grpSp>
      <p:sp>
        <p:nvSpPr>
          <p:cNvPr id="9" name="TextBox 8"/>
          <p:cNvSpPr txBox="1"/>
          <p:nvPr/>
        </p:nvSpPr>
        <p:spPr>
          <a:xfrm>
            <a:off x="0" y="6494182"/>
            <a:ext cx="9144001" cy="363818"/>
          </a:xfrm>
          <a:prstGeom prst="rect">
            <a:avLst/>
          </a:prstGeom>
          <a:gradFill flip="none" rotWithShape="1">
            <a:gsLst>
              <a:gs pos="26000">
                <a:srgbClr val="6A9CCB"/>
              </a:gs>
              <a:gs pos="42000">
                <a:schemeClr val="accent5">
                  <a:lumMod val="75000"/>
                </a:schemeClr>
              </a:gs>
              <a:gs pos="0">
                <a:schemeClr val="accent5">
                  <a:lumMod val="60000"/>
                  <a:lumOff val="40000"/>
                </a:schemeClr>
              </a:gs>
              <a:gs pos="73000">
                <a:srgbClr val="00206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az-Latn-AZ" sz="1764" b="1" dirty="0">
                <a:solidFill>
                  <a:schemeClr val="tx1"/>
                </a:solidFill>
                <a:latin typeface="Cambria" panose="02040503050406030204" pitchFamily="18" charset="0"/>
              </a:rPr>
              <a:t>    </a:t>
            </a:r>
            <a:r>
              <a:rPr lang="en-US" sz="1764" b="1" dirty="0" smtClean="0">
                <a:solidFill>
                  <a:schemeClr val="tx1"/>
                </a:solidFill>
                <a:latin typeface="Cambria" panose="02040503050406030204" pitchFamily="18" charset="0"/>
              </a:rPr>
              <a:t>www.economics.com.az</a:t>
            </a:r>
            <a:r>
              <a:rPr lang="az-Latn-AZ" sz="1764" b="1" dirty="0" smtClean="0">
                <a:solidFill>
                  <a:schemeClr val="tx1"/>
                </a:solidFill>
                <a:latin typeface="Cambria" panose="02040503050406030204" pitchFamily="18" charset="0"/>
              </a:rPr>
              <a:t>                                                                                                  </a:t>
            </a:r>
            <a:r>
              <a:rPr lang="az-Latn-AZ" sz="1764" b="1" dirty="0" smtClean="0">
                <a:solidFill>
                  <a:schemeClr val="bg1"/>
                </a:solidFill>
                <a:latin typeface="Cambria" panose="02040503050406030204" pitchFamily="18" charset="0"/>
              </a:rPr>
              <a:t>noyabr 201</a:t>
            </a:r>
            <a:r>
              <a:rPr lang="en-US" sz="1764" b="1" dirty="0">
                <a:solidFill>
                  <a:schemeClr val="bg1"/>
                </a:solidFill>
                <a:latin typeface="Cambria" panose="02040503050406030204" pitchFamily="18" charset="0"/>
              </a:rPr>
              <a:t>7</a:t>
            </a:r>
            <a:endParaRPr lang="ru-RU" sz="1764" b="1" dirty="0">
              <a:solidFill>
                <a:schemeClr val="bg1"/>
              </a:solidFill>
              <a:latin typeface="Cambria" panose="02040503050406030204" pitchFamily="18" charset="0"/>
            </a:endParaRPr>
          </a:p>
        </p:txBody>
      </p:sp>
      <p:sp>
        <p:nvSpPr>
          <p:cNvPr id="10" name="Скругленный прямоугольник 9"/>
          <p:cNvSpPr/>
          <p:nvPr/>
        </p:nvSpPr>
        <p:spPr>
          <a:xfrm>
            <a:off x="94932" y="754634"/>
            <a:ext cx="8911641" cy="349960"/>
          </a:xfrm>
          <a:prstGeom prst="roundRect">
            <a:avLst>
              <a:gd name="adj" fmla="val 5048"/>
            </a:avLst>
          </a:prstGeom>
          <a:solidFill>
            <a:schemeClr val="bg1"/>
          </a:solidFill>
          <a:ln w="12700">
            <a:solidFill>
              <a:srgbClr val="B40000"/>
            </a:solidFill>
          </a:ln>
          <a:effectLst>
            <a:innerShdw blurRad="114300">
              <a:prstClr val="black"/>
            </a:innerShdw>
          </a:effectLst>
        </p:spPr>
        <p:style>
          <a:lnRef idx="2">
            <a:schemeClr val="accent2"/>
          </a:lnRef>
          <a:fillRef idx="1">
            <a:schemeClr val="lt1"/>
          </a:fillRef>
          <a:effectRef idx="0">
            <a:schemeClr val="accent2"/>
          </a:effectRef>
          <a:fontRef idx="minor">
            <a:schemeClr val="dk1"/>
          </a:fontRef>
        </p:style>
        <p:txBody>
          <a:bodyPr wrap="square">
            <a:spAutoFit/>
          </a:bodyPr>
          <a:lstStyle/>
          <a:p>
            <a:pPr algn="ctr">
              <a:lnSpc>
                <a:spcPct val="115000"/>
              </a:lnSpc>
            </a:pPr>
            <a:r>
              <a:rPr lang="az-Latn-AZ" sz="1400" b="1" dirty="0" smtClean="0">
                <a:solidFill>
                  <a:srgbClr val="7E0000"/>
                </a:solidFill>
                <a:latin typeface="Calibri" panose="020F0502020204030204" pitchFamily="34" charset="0"/>
                <a:cs typeface="Calibri" panose="020F0502020204030204" pitchFamily="34" charset="0"/>
              </a:rPr>
              <a:t>IV PROBLEM ÜZRƏ ƏLDƏ OLUNAN ARALIQ NƏTİCƏLƏR</a:t>
            </a:r>
            <a:endParaRPr lang="az-Latn-AZ" sz="1400" b="1" dirty="0">
              <a:solidFill>
                <a:srgbClr val="7E0000"/>
              </a:solidFill>
              <a:latin typeface="Calibri" panose="020F0502020204030204" pitchFamily="34" charset="0"/>
              <a:cs typeface="Calibri" panose="020F0502020204030204" pitchFamily="34" charset="0"/>
            </a:endParaRPr>
          </a:p>
        </p:txBody>
      </p:sp>
      <p:sp>
        <p:nvSpPr>
          <p:cNvPr id="12" name="Скругленный прямоугольник 11"/>
          <p:cNvSpPr/>
          <p:nvPr/>
        </p:nvSpPr>
        <p:spPr>
          <a:xfrm>
            <a:off x="109695" y="1175379"/>
            <a:ext cx="8924608" cy="4863286"/>
          </a:xfrm>
          <a:prstGeom prst="roundRect">
            <a:avLst>
              <a:gd name="adj" fmla="val 2543"/>
            </a:avLst>
          </a:prstGeom>
          <a:ln w="12700">
            <a:solidFill>
              <a:srgbClr val="B40000"/>
            </a:solidFill>
          </a:ln>
          <a:effectLst>
            <a:innerShdw blurRad="114300">
              <a:prstClr val="black"/>
            </a:innerShdw>
          </a:effectLst>
        </p:spPr>
        <p:style>
          <a:lnRef idx="2">
            <a:schemeClr val="accent2"/>
          </a:lnRef>
          <a:fillRef idx="1">
            <a:schemeClr val="lt1"/>
          </a:fillRef>
          <a:effectRef idx="0">
            <a:schemeClr val="accent2"/>
          </a:effectRef>
          <a:fontRef idx="minor">
            <a:schemeClr val="dk1"/>
          </a:fontRef>
        </p:style>
        <p:txBody>
          <a:bodyPr wrap="square">
            <a:spAutoFit/>
          </a:bodyPr>
          <a:lstStyle/>
          <a:p>
            <a:pPr marL="358775" lvl="0" indent="-358775">
              <a:spcBef>
                <a:spcPts val="600"/>
              </a:spcBef>
              <a:spcAft>
                <a:spcPts val="600"/>
              </a:spcAft>
              <a:buAutoNum type="arabicPeriod"/>
            </a:pPr>
            <a:r>
              <a:rPr lang="az-Latn-AZ" sz="1300" b="1" dirty="0" smtClean="0">
                <a:solidFill>
                  <a:schemeClr val="accent5">
                    <a:lumMod val="50000"/>
                  </a:schemeClr>
                </a:solidFill>
                <a:latin typeface="Cambria" panose="02040503050406030204" pitchFamily="18" charset="0"/>
              </a:rPr>
              <a:t>Ölkənin investisiya resurslarının hesablanması metodikası işlənib hazırlanmış, sənayenin, o cümlədən emal sənayesinin faktiki investisiya resursları hesablanmışdır. Hesablamarara görə, 2014-cü ildə emal sənayesinin investisiya resurslarından investisiya məqsədləri üçün 30 faizi istifadə edilmişdir.</a:t>
            </a:r>
          </a:p>
          <a:p>
            <a:pPr marL="358775" lvl="0" indent="-358775">
              <a:spcBef>
                <a:spcPts val="600"/>
              </a:spcBef>
              <a:spcAft>
                <a:spcPts val="600"/>
              </a:spcAft>
              <a:buAutoNum type="arabicPeriod"/>
            </a:pPr>
            <a:r>
              <a:rPr lang="az-Latn-AZ" sz="1300" b="1" dirty="0" smtClean="0">
                <a:solidFill>
                  <a:srgbClr val="860000"/>
                </a:solidFill>
                <a:latin typeface="Cambria" panose="02040503050406030204" pitchFamily="18" charset="0"/>
              </a:rPr>
              <a:t>Azərbaycanda əmək məhsuldarlığının artım tempi ilə əmək haqqının artim sürəti arasında nisbət ikincinin xeyrinə olmasının  qanunauyğun  olmadığı əsaslandırılmışdır. </a:t>
            </a:r>
          </a:p>
          <a:p>
            <a:pPr marL="358775" indent="-358775" algn="just">
              <a:spcBef>
                <a:spcPts val="600"/>
              </a:spcBef>
              <a:spcAft>
                <a:spcPts val="600"/>
              </a:spcAft>
              <a:buFont typeface="+mj-lt"/>
              <a:buAutoNum type="arabicPeriod"/>
            </a:pPr>
            <a:r>
              <a:rPr lang="az-Latn-AZ" sz="1300" b="1" dirty="0">
                <a:solidFill>
                  <a:schemeClr val="accent5">
                    <a:lumMod val="50000"/>
                  </a:schemeClr>
                </a:solidFill>
                <a:latin typeface="Cambria" panose="02040503050406030204" pitchFamily="18" charset="0"/>
              </a:rPr>
              <a:t>Nəqliyyat xidmətləri sektorunda sahibkarlıq fəaliyyətinin zəif inkişafı bu sahədə xidmətlərin yüksəldilməsinə əsas maneə kimi dəyərləndirilmişdir. </a:t>
            </a:r>
            <a:r>
              <a:rPr lang="az-Latn-AZ" sz="1300" b="1" dirty="0" smtClean="0">
                <a:solidFill>
                  <a:schemeClr val="accent5">
                    <a:lumMod val="50000"/>
                  </a:schemeClr>
                </a:solidFill>
                <a:latin typeface="Cambria" panose="02040503050406030204" pitchFamily="18" charset="0"/>
              </a:rPr>
              <a:t> Müəyyən edilmişdir ki, sahibkarlıq fəaliyyətinin zəif inkişafı ilə yanaşı, sektorda  ayrı-ayrı tərəflərin qarşılıqlı məsuliyyəti normativ-hüquqi sə­nəd­lərdə tam və aydın töv­sif </a:t>
            </a:r>
            <a:r>
              <a:rPr lang="az-Latn-AZ" sz="1300" b="1" dirty="0">
                <a:solidFill>
                  <a:schemeClr val="accent5">
                    <a:lumMod val="50000"/>
                  </a:schemeClr>
                </a:solidFill>
                <a:latin typeface="Cambria" panose="02040503050406030204" pitchFamily="18" charset="0"/>
              </a:rPr>
              <a:t>edilməmişdir;</a:t>
            </a:r>
            <a:endParaRPr lang="ru-RU" sz="1300" b="1" dirty="0">
              <a:solidFill>
                <a:schemeClr val="accent5">
                  <a:lumMod val="50000"/>
                </a:schemeClr>
              </a:solidFill>
              <a:latin typeface="Cambria" panose="02040503050406030204" pitchFamily="18" charset="0"/>
            </a:endParaRPr>
          </a:p>
          <a:p>
            <a:pPr marL="358775" lvl="0" indent="-358775" algn="just">
              <a:spcBef>
                <a:spcPts val="600"/>
              </a:spcBef>
              <a:spcAft>
                <a:spcPts val="600"/>
              </a:spcAft>
              <a:buFont typeface="+mj-lt"/>
              <a:buAutoNum type="arabicPeriod"/>
            </a:pPr>
            <a:r>
              <a:rPr lang="az-Latn-AZ" sz="1300" b="1" dirty="0" smtClean="0">
                <a:solidFill>
                  <a:srgbClr val="860000"/>
                </a:solidFill>
                <a:latin typeface="Cambria" panose="02040503050406030204" pitchFamily="18" charset="0"/>
              </a:rPr>
              <a:t>Turizm </a:t>
            </a:r>
            <a:r>
              <a:rPr lang="az-Latn-AZ" sz="1300" b="1" dirty="0">
                <a:solidFill>
                  <a:srgbClr val="860000"/>
                </a:solidFill>
                <a:latin typeface="Cambria" panose="02040503050406030204" pitchFamily="18" charset="0"/>
              </a:rPr>
              <a:t>xidmətlərinin qiymətinin yüksək, keyfiyyətin isə aşağı olması, eləcə də bəzi turizm növləri haqqında informasiyaların az olması ölkə­nin turizm potensi­a­lından istifadə imkanlarını məhdudlaşdırır. Xüsusilə, sağlamlıq turizmi ilə bağlı infra­strukturun, məlumatlılığın, maarifləndirmə işlərinin zəif olması turizmin inki­şafına mane törədir;</a:t>
            </a:r>
            <a:endParaRPr lang="ru-RU" sz="1300" b="1" dirty="0">
              <a:solidFill>
                <a:srgbClr val="860000"/>
              </a:solidFill>
              <a:latin typeface="Cambria" panose="02040503050406030204" pitchFamily="18" charset="0"/>
            </a:endParaRPr>
          </a:p>
          <a:p>
            <a:pPr marL="358775" indent="-358775" algn="just">
              <a:spcBef>
                <a:spcPts val="600"/>
              </a:spcBef>
              <a:spcAft>
                <a:spcPts val="600"/>
              </a:spcAft>
              <a:buFont typeface="+mj-lt"/>
              <a:buAutoNum type="arabicPeriod"/>
            </a:pPr>
            <a:r>
              <a:rPr lang="az-Latn-AZ" sz="1300" b="1" dirty="0" smtClean="0">
                <a:solidFill>
                  <a:srgbClr val="860000"/>
                </a:solidFill>
                <a:latin typeface="Cambria" panose="02040503050406030204" pitchFamily="18" charset="0"/>
              </a:rPr>
              <a:t>Kommunal </a:t>
            </a:r>
            <a:r>
              <a:rPr lang="az-Latn-AZ" sz="1300" b="1" dirty="0">
                <a:solidFill>
                  <a:srgbClr val="860000"/>
                </a:solidFill>
                <a:latin typeface="Cambria" panose="02040503050406030204" pitchFamily="18" charset="0"/>
              </a:rPr>
              <a:t>xidmət qurumları ilə istehlakçılar arasında məsuliyyətin birtərəfli olması təqdim edilən məhsulların (qaz, su, elektrik enerjisi, istilik) keyfiyyətinin aşağı olması ilə nəticələnir. </a:t>
            </a:r>
            <a:endParaRPr lang="az-Latn-AZ" sz="1300" b="1" dirty="0" smtClean="0">
              <a:solidFill>
                <a:srgbClr val="860000"/>
              </a:solidFill>
              <a:latin typeface="Cambria" panose="02040503050406030204" pitchFamily="18" charset="0"/>
            </a:endParaRPr>
          </a:p>
          <a:p>
            <a:pPr marL="358775" lvl="0" indent="-358775">
              <a:spcBef>
                <a:spcPts val="600"/>
              </a:spcBef>
              <a:spcAft>
                <a:spcPts val="600"/>
              </a:spcAft>
              <a:buAutoNum type="arabicPeriod"/>
            </a:pPr>
            <a:r>
              <a:rPr lang="az-Latn-AZ" sz="1300" b="1" dirty="0" smtClean="0">
                <a:solidFill>
                  <a:schemeClr val="accent5">
                    <a:lumMod val="50000"/>
                  </a:schemeClr>
                </a:solidFill>
                <a:latin typeface="Cambria" panose="02040503050406030204" pitchFamily="18" charset="0"/>
              </a:rPr>
              <a:t>Aqrar sferada tətbiq edilən stimullaşdırma mexanizminin iqtisadi və sosial səmərəliliyinin aşağı olduğu müəyyən edirlişdir.  </a:t>
            </a:r>
          </a:p>
          <a:p>
            <a:pPr marL="358775" lvl="0" indent="-358775" algn="just">
              <a:spcBef>
                <a:spcPts val="600"/>
              </a:spcBef>
              <a:spcAft>
                <a:spcPts val="600"/>
              </a:spcAft>
              <a:buAutoNum type="arabicPeriod"/>
            </a:pPr>
            <a:r>
              <a:rPr lang="az-Latn-AZ" sz="1300" b="1" dirty="0" smtClean="0">
                <a:solidFill>
                  <a:srgbClr val="860000"/>
                </a:solidFill>
                <a:latin typeface="Cambria" panose="02040503050406030204" pitchFamily="18" charset="0"/>
              </a:rPr>
              <a:t>Ərzaq probleminin əsaslı həllinin təkcə mülkiyyət formasının dəyişməsindən deyil, həmçinin elmi-texniki tərəqqinin nailiyyətlərinin geniş tətbiqindən də həlledici dərəcədə asılı olması əsaslandırılmışdır. </a:t>
            </a:r>
            <a:endParaRPr lang="ru-RU" sz="1300" b="1" dirty="0">
              <a:solidFill>
                <a:srgbClr val="860000"/>
              </a:solidFill>
              <a:latin typeface="Cambria" panose="020405030504060302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6596197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Группа 3"/>
          <p:cNvGrpSpPr/>
          <p:nvPr/>
        </p:nvGrpSpPr>
        <p:grpSpPr>
          <a:xfrm>
            <a:off x="-1" y="0"/>
            <a:ext cx="9144001" cy="683849"/>
            <a:chOff x="-3854" y="5569"/>
            <a:chExt cx="9145016" cy="826949"/>
          </a:xfrm>
        </p:grpSpPr>
        <p:pic>
          <p:nvPicPr>
            <p:cNvPr id="5" name="Рисунок 4" descr="C:\Users\asus\Desktop\ScreenHunter_2.jpg"/>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72679" t="33953" r="6894" b="55220"/>
            <a:stretch/>
          </p:blipFill>
          <p:spPr bwMode="auto">
            <a:xfrm>
              <a:off x="-3854" y="5569"/>
              <a:ext cx="9145016" cy="826949"/>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53640926-AAD7-44D8-BBD7-CCE9431645EC}">
                <a14:shadowObscured xmlns:a14="http://schemas.microsoft.com/office/drawing/2010/main"/>
              </a:ext>
            </a:extLst>
          </p:spPr>
        </p:pic>
        <p:pic>
          <p:nvPicPr>
            <p:cNvPr id="6" name="Рисунок 5"/>
            <p:cNvPicPr/>
            <p:nvPr/>
          </p:nvPicPr>
          <p:blipFill>
            <a:blip r:embed="rId4" cstate="print">
              <a:extLst>
                <a:ext uri="{28A0092B-C50C-407E-A947-70E740481C1C}">
                  <a14:useLocalDpi xmlns:a14="http://schemas.microsoft.com/office/drawing/2010/main" val="0"/>
                </a:ext>
              </a:extLst>
            </a:blip>
            <a:srcRect b="34521"/>
            <a:stretch>
              <a:fillRect/>
            </a:stretch>
          </p:blipFill>
          <p:spPr bwMode="auto">
            <a:xfrm>
              <a:off x="272847" y="71915"/>
              <a:ext cx="641553" cy="695811"/>
            </a:xfrm>
            <a:prstGeom prst="rect">
              <a:avLst/>
            </a:prstGeom>
            <a:noFill/>
            <a:ln>
              <a:noFill/>
            </a:ln>
            <a:extLst/>
          </p:spPr>
        </p:pic>
        <p:sp>
          <p:nvSpPr>
            <p:cNvPr id="7" name="Поле 2"/>
            <p:cNvSpPr txBox="1">
              <a:spLocks noChangeArrowheads="1"/>
            </p:cNvSpPr>
            <p:nvPr/>
          </p:nvSpPr>
          <p:spPr bwMode="auto">
            <a:xfrm>
              <a:off x="1259632" y="96531"/>
              <a:ext cx="3602990" cy="671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rot="0" vert="horz" wrap="square" lIns="75617" tIns="37808" rIns="75617" bIns="37808" anchor="t" anchorCtr="0" upright="1">
              <a:noAutofit/>
            </a:bodyPr>
            <a:lstStyle/>
            <a:p>
              <a:pPr>
                <a:lnSpc>
                  <a:spcPct val="107000"/>
                </a:lnSpc>
              </a:pPr>
              <a:r>
                <a:rPr lang="az-Latn-AZ" sz="1323" b="1" dirty="0">
                  <a:solidFill>
                    <a:srgbClr val="FFFFFF"/>
                  </a:solidFill>
                  <a:ea typeface="Calibri" panose="020F0502020204030204" pitchFamily="34" charset="0"/>
                  <a:cs typeface="Times New Roman" panose="02020603050405020304" pitchFamily="18" charset="0"/>
                </a:rPr>
                <a:t>AMEA</a:t>
              </a:r>
              <a:endParaRPr lang="en-US" sz="910" dirty="0">
                <a:ea typeface="Calibri" panose="020F0502020204030204" pitchFamily="34" charset="0"/>
                <a:cs typeface="Times New Roman" panose="02020603050405020304" pitchFamily="18" charset="0"/>
              </a:endParaRPr>
            </a:p>
            <a:p>
              <a:pPr>
                <a:lnSpc>
                  <a:spcPct val="107000"/>
                </a:lnSpc>
              </a:pPr>
              <a:r>
                <a:rPr lang="az-Latn-AZ" sz="1323" b="1" dirty="0">
                  <a:solidFill>
                    <a:srgbClr val="FFFFFF"/>
                  </a:solidFill>
                  <a:ea typeface="Calibri" panose="020F0502020204030204" pitchFamily="34" charset="0"/>
                  <a:cs typeface="Times New Roman" panose="02020603050405020304" pitchFamily="18" charset="0"/>
                </a:rPr>
                <a:t>İQTİSADİYYAT İNSTİTUTU</a:t>
              </a:r>
              <a:endParaRPr lang="en-US" sz="910" dirty="0">
                <a:ea typeface="Calibri" panose="020F0502020204030204" pitchFamily="34" charset="0"/>
                <a:cs typeface="Times New Roman" panose="02020603050405020304" pitchFamily="18" charset="0"/>
              </a:endParaRPr>
            </a:p>
          </p:txBody>
        </p:sp>
      </p:grpSp>
      <p:sp>
        <p:nvSpPr>
          <p:cNvPr id="9" name="TextBox 8"/>
          <p:cNvSpPr txBox="1"/>
          <p:nvPr/>
        </p:nvSpPr>
        <p:spPr>
          <a:xfrm>
            <a:off x="-2" y="6581001"/>
            <a:ext cx="9144001" cy="276999"/>
          </a:xfrm>
          <a:prstGeom prst="rect">
            <a:avLst/>
          </a:prstGeom>
          <a:gradFill flip="none" rotWithShape="1">
            <a:gsLst>
              <a:gs pos="26000">
                <a:srgbClr val="6A9CCB"/>
              </a:gs>
              <a:gs pos="42000">
                <a:schemeClr val="accent5">
                  <a:lumMod val="75000"/>
                </a:schemeClr>
              </a:gs>
              <a:gs pos="0">
                <a:schemeClr val="accent5">
                  <a:lumMod val="60000"/>
                  <a:lumOff val="40000"/>
                </a:schemeClr>
              </a:gs>
              <a:gs pos="73000">
                <a:srgbClr val="00206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az-Latn-AZ" sz="1200" b="1" dirty="0">
                <a:solidFill>
                  <a:schemeClr val="tx1"/>
                </a:solidFill>
                <a:latin typeface="Cambria" panose="02040503050406030204" pitchFamily="18" charset="0"/>
              </a:rPr>
              <a:t>    </a:t>
            </a:r>
            <a:r>
              <a:rPr lang="en-US" sz="1200" b="1" dirty="0" smtClean="0">
                <a:solidFill>
                  <a:schemeClr val="tx1"/>
                </a:solidFill>
                <a:latin typeface="Cambria" panose="02040503050406030204" pitchFamily="18" charset="0"/>
              </a:rPr>
              <a:t>www.economics.com.az</a:t>
            </a:r>
            <a:r>
              <a:rPr lang="az-Latn-AZ" sz="1200" b="1" dirty="0" smtClean="0">
                <a:solidFill>
                  <a:schemeClr val="tx1"/>
                </a:solidFill>
                <a:latin typeface="Cambria" panose="02040503050406030204" pitchFamily="18" charset="0"/>
              </a:rPr>
              <a:t>                                                                                                                                                                                       </a:t>
            </a:r>
            <a:r>
              <a:rPr lang="az-Latn-AZ" sz="1200" b="1" dirty="0" smtClean="0">
                <a:solidFill>
                  <a:schemeClr val="bg1"/>
                </a:solidFill>
                <a:latin typeface="Cambria" panose="02040503050406030204" pitchFamily="18" charset="0"/>
              </a:rPr>
              <a:t>noyabr 201</a:t>
            </a:r>
            <a:r>
              <a:rPr lang="en-US" sz="1200" b="1" dirty="0">
                <a:solidFill>
                  <a:schemeClr val="bg1"/>
                </a:solidFill>
                <a:latin typeface="Cambria" panose="02040503050406030204" pitchFamily="18" charset="0"/>
              </a:rPr>
              <a:t>7</a:t>
            </a:r>
            <a:endParaRPr lang="ru-RU" sz="1200" b="1" dirty="0">
              <a:solidFill>
                <a:schemeClr val="bg1"/>
              </a:solidFill>
              <a:latin typeface="Cambria" panose="02040503050406030204" pitchFamily="18" charset="0"/>
            </a:endParaRPr>
          </a:p>
        </p:txBody>
      </p:sp>
      <p:sp>
        <p:nvSpPr>
          <p:cNvPr id="11" name="Скругленный прямоугольник 10"/>
          <p:cNvSpPr/>
          <p:nvPr/>
        </p:nvSpPr>
        <p:spPr>
          <a:xfrm>
            <a:off x="217092" y="1391704"/>
            <a:ext cx="8496454" cy="2553236"/>
          </a:xfrm>
          <a:prstGeom prst="roundRect">
            <a:avLst>
              <a:gd name="adj" fmla="val 12629"/>
            </a:avLst>
          </a:prstGeom>
          <a:ln w="19050">
            <a:solidFill>
              <a:srgbClr val="7E0000"/>
            </a:solidFill>
          </a:ln>
          <a:effectLst>
            <a:innerShdw blurRad="114300">
              <a:prstClr val="black"/>
            </a:innerShdw>
          </a:effectLst>
        </p:spPr>
        <p:style>
          <a:lnRef idx="2">
            <a:schemeClr val="dk1"/>
          </a:lnRef>
          <a:fillRef idx="1">
            <a:schemeClr val="lt1"/>
          </a:fillRef>
          <a:effectRef idx="0">
            <a:schemeClr val="dk1"/>
          </a:effectRef>
          <a:fontRef idx="minor">
            <a:schemeClr val="dk1"/>
          </a:fontRef>
        </p:style>
        <p:txBody>
          <a:bodyPr wrap="square">
            <a:spAutoFit/>
          </a:bodyPr>
          <a:lstStyle/>
          <a:p>
            <a:r>
              <a:rPr lang="az-Latn-AZ" b="1" dirty="0" smtClean="0">
                <a:latin typeface="Cambria" panose="02040503050406030204" pitchFamily="18" charset="0"/>
                <a:ea typeface="Calibri" panose="020F0502020204030204" pitchFamily="34" charset="0"/>
              </a:rPr>
              <a:t>1. «İS(S)İ- 2015: </a:t>
            </a:r>
            <a:r>
              <a:rPr lang="az-Latn-AZ" b="1" dirty="0" smtClean="0">
                <a:effectLst>
                  <a:outerShdw blurRad="38100" dist="38100" dir="2700000" algn="tl">
                    <a:srgbClr val="C0C0C0"/>
                  </a:outerShdw>
                </a:effectLst>
                <a:latin typeface="Cambria" panose="02040503050406030204" pitchFamily="18" charset="0"/>
              </a:rPr>
              <a:t>62 ölkədə dövlətin iqtisadiyyatı tənzimləməsi səviyyəsinin qiymətləndirilməsi» hesabatı</a:t>
            </a:r>
            <a:endParaRPr lang="ru-RU" dirty="0" smtClean="0">
              <a:latin typeface="Cambria" panose="02040503050406030204" pitchFamily="18" charset="0"/>
            </a:endParaRPr>
          </a:p>
          <a:p>
            <a:pPr algn="just"/>
            <a:r>
              <a:rPr lang="az-Latn-AZ" sz="1600" b="1" dirty="0" smtClean="0">
                <a:solidFill>
                  <a:schemeClr val="accent5">
                    <a:lumMod val="50000"/>
                  </a:schemeClr>
                </a:solidFill>
                <a:latin typeface="Cambria" panose="02040503050406030204" pitchFamily="18" charset="0"/>
              </a:rPr>
              <a:t>İqtisadiyyatın </a:t>
            </a:r>
            <a:r>
              <a:rPr lang="az-Latn-AZ" sz="1600" b="1" dirty="0">
                <a:solidFill>
                  <a:schemeClr val="accent5">
                    <a:lumMod val="50000"/>
                  </a:schemeClr>
                </a:solidFill>
                <a:latin typeface="Cambria" panose="02040503050406030204" pitchFamily="18" charset="0"/>
              </a:rPr>
              <a:t>solluğu (sağlığı) indeksi – İS(S)İ – Azərbaycan Milli Elmlər Akademiyası İqtisadiyyat İnstitutunun 2014-cü ildən başlayaraq dərc etdiyi illik göstəricidir. Birinci mərhə­lədə İndeks Şərqi Avropa və Mərkəzi Asiya (ŞAMA) regionu dövlətləri və bir sıra inkişaf etmiş ölkələr üçün (cəmi 37 ölkə) hesablanmışdır. 2015-ci ilin Hesabatına müxtəlif inkişaf səviyyəsi­nə malik və dünyanın fərqli regionlarını əhatə edən daha 25 dövlət üzrə hesablamalar əlavə edilmiş və təhlil olunan ölkələrin sayı 62-yə çatdırılmışdır</a:t>
            </a:r>
            <a:r>
              <a:rPr lang="az-Latn-AZ" sz="1600" b="1" dirty="0" smtClean="0">
                <a:solidFill>
                  <a:schemeClr val="accent5">
                    <a:lumMod val="50000"/>
                  </a:schemeClr>
                </a:solidFill>
                <a:latin typeface="Cambria" panose="02040503050406030204" pitchFamily="18" charset="0"/>
              </a:rPr>
              <a:t>.</a:t>
            </a:r>
            <a:endParaRPr lang="ru-RU" sz="1600" b="1" dirty="0">
              <a:solidFill>
                <a:schemeClr val="accent5">
                  <a:lumMod val="50000"/>
                </a:schemeClr>
              </a:solidFill>
              <a:latin typeface="Cambria" panose="02040503050406030204" pitchFamily="18" charset="0"/>
            </a:endParaRPr>
          </a:p>
        </p:txBody>
      </p:sp>
      <p:sp>
        <p:nvSpPr>
          <p:cNvPr id="18" name="Заголовок 1"/>
          <p:cNvSpPr txBox="1">
            <a:spLocks/>
          </p:cNvSpPr>
          <p:nvPr/>
        </p:nvSpPr>
        <p:spPr>
          <a:xfrm>
            <a:off x="75763" y="740320"/>
            <a:ext cx="8995085" cy="510936"/>
          </a:xfrm>
          <a:prstGeom prst="roundRect">
            <a:avLst>
              <a:gd name="adj" fmla="val 24398"/>
            </a:avLst>
          </a:prstGeom>
          <a:solidFill>
            <a:srgbClr val="C00000"/>
          </a:solidFill>
          <a:effectLst>
            <a:innerShdw blurRad="114300">
              <a:prstClr val="black"/>
            </a:innerShdw>
          </a:effectLst>
        </p:spPr>
        <p:style>
          <a:lnRef idx="2">
            <a:schemeClr val="accent5">
              <a:shade val="50000"/>
            </a:schemeClr>
          </a:lnRef>
          <a:fillRef idx="1">
            <a:schemeClr val="accent5"/>
          </a:fillRef>
          <a:effectRef idx="0">
            <a:schemeClr val="accent5"/>
          </a:effectRef>
          <a:fontRef idx="minor">
            <a:schemeClr val="lt1"/>
          </a:fontRef>
        </p:style>
        <p:txBody>
          <a:bodyPr vert="horz" lIns="100817" tIns="50408" rIns="100817" bIns="50408" rtlCol="0" anchor="t">
            <a:noAutofit/>
          </a:bodyPr>
          <a:lstStyle>
            <a:lvl1pPr algn="l" defTabSz="457200" rtl="0" eaLnBrk="1" latinLnBrk="0" hangingPunct="1">
              <a:spcBef>
                <a:spcPct val="0"/>
              </a:spcBef>
              <a:buNone/>
              <a:defRPr sz="3600" kern="1200">
                <a:solidFill>
                  <a:schemeClr val="lt1"/>
                </a:solidFill>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pPr algn="ctr"/>
            <a:r>
              <a:rPr lang="az-Latn-AZ" sz="2205" b="1" i="1" dirty="0">
                <a:solidFill>
                  <a:schemeClr val="bg1"/>
                </a:solidFill>
                <a:latin typeface="Cambria" panose="02040503050406030204" pitchFamily="18" charset="0"/>
              </a:rPr>
              <a:t>Mühüm nəticə </a:t>
            </a:r>
            <a:endParaRPr lang="ru-RU" sz="2205" b="1" i="1" dirty="0">
              <a:solidFill>
                <a:schemeClr val="bg1"/>
              </a:solidFill>
              <a:latin typeface="Cambria" panose="02040503050406030204" pitchFamily="18" charset="0"/>
            </a:endParaRPr>
          </a:p>
        </p:txBody>
      </p:sp>
      <p:sp>
        <p:nvSpPr>
          <p:cNvPr id="19" name="Скругленный прямоугольник 18"/>
          <p:cNvSpPr/>
          <p:nvPr/>
        </p:nvSpPr>
        <p:spPr>
          <a:xfrm>
            <a:off x="217092" y="4200903"/>
            <a:ext cx="8496454" cy="1956375"/>
          </a:xfrm>
          <a:prstGeom prst="roundRect">
            <a:avLst>
              <a:gd name="adj" fmla="val 12629"/>
            </a:avLst>
          </a:prstGeom>
          <a:ln w="19050">
            <a:solidFill>
              <a:srgbClr val="7E0000"/>
            </a:solidFill>
          </a:ln>
          <a:effectLst>
            <a:innerShdw blurRad="114300">
              <a:prstClr val="black"/>
            </a:innerShdw>
          </a:effectLst>
        </p:spPr>
        <p:style>
          <a:lnRef idx="2">
            <a:schemeClr val="dk1"/>
          </a:lnRef>
          <a:fillRef idx="1">
            <a:schemeClr val="lt1"/>
          </a:fillRef>
          <a:effectRef idx="0">
            <a:schemeClr val="dk1"/>
          </a:effectRef>
          <a:fontRef idx="minor">
            <a:schemeClr val="dk1"/>
          </a:fontRef>
        </p:style>
        <p:txBody>
          <a:bodyPr wrap="square">
            <a:spAutoFit/>
          </a:bodyPr>
          <a:lstStyle/>
          <a:p>
            <a:r>
              <a:rPr lang="az-Latn-AZ" sz="1600" b="1" dirty="0" smtClean="0">
                <a:solidFill>
                  <a:schemeClr val="tx1"/>
                </a:solidFill>
                <a:latin typeface="Cambria" panose="02040503050406030204" pitchFamily="18" charset="0"/>
              </a:rPr>
              <a:t>2.Proporsional </a:t>
            </a:r>
            <a:r>
              <a:rPr lang="az-Latn-AZ" sz="1600" b="1" dirty="0">
                <a:solidFill>
                  <a:schemeClr val="tx1"/>
                </a:solidFill>
                <a:latin typeface="Cambria" panose="02040503050406030204" pitchFamily="18" charset="0"/>
              </a:rPr>
              <a:t>böyümə iqtisadiyyatında inteqral vergi </a:t>
            </a:r>
            <a:r>
              <a:rPr lang="az-Latn-AZ" sz="1600" b="1" dirty="0" smtClean="0">
                <a:solidFill>
                  <a:schemeClr val="tx1"/>
                </a:solidFill>
                <a:latin typeface="Cambria" panose="02040503050406030204" pitchFamily="18" charset="0"/>
              </a:rPr>
              <a:t>yükünün qiymətləndirilməsi.</a:t>
            </a:r>
          </a:p>
          <a:p>
            <a:pPr algn="just"/>
            <a:r>
              <a:rPr lang="az-Latn-AZ" sz="1600" b="1" dirty="0" smtClean="0">
                <a:solidFill>
                  <a:srgbClr val="860000"/>
                </a:solidFill>
                <a:latin typeface="Cambria" panose="02040503050406030204" pitchFamily="18" charset="0"/>
              </a:rPr>
              <a:t>Mövcud </a:t>
            </a:r>
            <a:r>
              <a:rPr lang="az-Latn-AZ" sz="1600" b="1" dirty="0">
                <a:solidFill>
                  <a:srgbClr val="860000"/>
                </a:solidFill>
                <a:latin typeface="Cambria" panose="02040503050406030204" pitchFamily="18" charset="0"/>
              </a:rPr>
              <a:t>yanaşmalardan fərqli olaraq</a:t>
            </a:r>
            <a:r>
              <a:rPr lang="az-Latn-AZ" sz="1600" b="1" dirty="0" smtClean="0">
                <a:solidFill>
                  <a:srgbClr val="860000"/>
                </a:solidFill>
                <a:latin typeface="Cambria" panose="02040503050406030204" pitchFamily="18" charset="0"/>
              </a:rPr>
              <a:t>, vergitutma </a:t>
            </a:r>
            <a:r>
              <a:rPr lang="az-Latn-AZ" sz="1600" b="1" dirty="0">
                <a:solidFill>
                  <a:srgbClr val="860000"/>
                </a:solidFill>
                <a:latin typeface="Cambria" panose="02040503050406030204" pitchFamily="18" charset="0"/>
              </a:rPr>
              <a:t>bazası kimi kapitalın yüklənmiş hissəsinə əsasən dəqiq</a:t>
            </a:r>
            <a:r>
              <a:rPr lang="az-Latn-AZ" sz="1600" b="1" dirty="0" smtClean="0">
                <a:solidFill>
                  <a:srgbClr val="860000"/>
                </a:solidFill>
                <a:latin typeface="Cambria" panose="02040503050406030204" pitchFamily="18" charset="0"/>
              </a:rPr>
              <a:t>, qeyri-səlis </a:t>
            </a:r>
            <a:r>
              <a:rPr lang="az-Latn-AZ" sz="1600" b="1" dirty="0">
                <a:solidFill>
                  <a:srgbClr val="860000"/>
                </a:solidFill>
                <a:latin typeface="Cambria" panose="02040503050406030204" pitchFamily="18" charset="0"/>
              </a:rPr>
              <a:t>riyazi üsul və modellərin tətbiqi ilə ikiqat ekspert qiymətləndirməsi və z ədədlər metodologiyası vasitəsilə tənzimlənmiş kölgə iqtisadiyyatının xüsusi çəkisini də nəzərə almağa imkan verən </a:t>
            </a:r>
            <a:r>
              <a:rPr lang="az-Latn-AZ" sz="1600" b="1" dirty="0" smtClean="0">
                <a:solidFill>
                  <a:srgbClr val="860000"/>
                </a:solidFill>
                <a:latin typeface="Cambria" panose="02040503050406030204" pitchFamily="18" charset="0"/>
              </a:rPr>
              <a:t>proporsional </a:t>
            </a:r>
            <a:r>
              <a:rPr lang="az-Latn-AZ" sz="1600" b="1" dirty="0">
                <a:solidFill>
                  <a:srgbClr val="860000"/>
                </a:solidFill>
                <a:latin typeface="Cambria" panose="02040503050406030204" pitchFamily="18" charset="0"/>
              </a:rPr>
              <a:t>böyümə iqtisadiyyatında inteqral vergi </a:t>
            </a:r>
            <a:r>
              <a:rPr lang="az-Latn-AZ" sz="1600" b="1" dirty="0" smtClean="0">
                <a:solidFill>
                  <a:srgbClr val="860000"/>
                </a:solidFill>
                <a:latin typeface="Cambria" panose="02040503050406030204" pitchFamily="18" charset="0"/>
              </a:rPr>
              <a:t>yükü qiymətləndirilmişdir.</a:t>
            </a:r>
          </a:p>
          <a:p>
            <a:pPr algn="just"/>
            <a:r>
              <a:rPr lang="az-Latn-AZ" sz="1600" dirty="0">
                <a:latin typeface="Cambria" panose="02040503050406030204" pitchFamily="18" charset="0"/>
              </a:rPr>
              <a:t>Qeyd olunan nəticə WEB of Science and SCOPUS bazasında indeksləşən</a:t>
            </a:r>
            <a:endParaRPr lang="ru-RU" sz="1600" b="1" dirty="0">
              <a:solidFill>
                <a:srgbClr val="860000"/>
              </a:solidFill>
              <a:latin typeface="Cambria" panose="02040503050406030204" pitchFamily="18" charset="0"/>
            </a:endParaRPr>
          </a:p>
        </p:txBody>
      </p:sp>
    </p:spTree>
    <p:extLst>
      <p:ext uri="{BB962C8B-B14F-4D97-AF65-F5344CB8AC3E}">
        <p14:creationId xmlns:p14="http://schemas.microsoft.com/office/powerpoint/2010/main" val="427064234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Группа 3"/>
          <p:cNvGrpSpPr/>
          <p:nvPr/>
        </p:nvGrpSpPr>
        <p:grpSpPr>
          <a:xfrm>
            <a:off x="-1" y="0"/>
            <a:ext cx="9144001" cy="683849"/>
            <a:chOff x="-3854" y="5569"/>
            <a:chExt cx="9145016" cy="826949"/>
          </a:xfrm>
        </p:grpSpPr>
        <p:pic>
          <p:nvPicPr>
            <p:cNvPr id="5" name="Рисунок 4" descr="C:\Users\asus\Desktop\ScreenHunter_2.jpg"/>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72679" t="33953" r="6894" b="55220"/>
            <a:stretch/>
          </p:blipFill>
          <p:spPr bwMode="auto">
            <a:xfrm>
              <a:off x="-3854" y="5569"/>
              <a:ext cx="9145016" cy="826949"/>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53640926-AAD7-44D8-BBD7-CCE9431645EC}">
                <a14:shadowObscured xmlns:a14="http://schemas.microsoft.com/office/drawing/2010/main"/>
              </a:ext>
            </a:extLst>
          </p:spPr>
        </p:pic>
        <p:pic>
          <p:nvPicPr>
            <p:cNvPr id="6" name="Рисунок 5"/>
            <p:cNvPicPr/>
            <p:nvPr/>
          </p:nvPicPr>
          <p:blipFill>
            <a:blip r:embed="rId4" cstate="print">
              <a:extLst>
                <a:ext uri="{28A0092B-C50C-407E-A947-70E740481C1C}">
                  <a14:useLocalDpi xmlns:a14="http://schemas.microsoft.com/office/drawing/2010/main" val="0"/>
                </a:ext>
              </a:extLst>
            </a:blip>
            <a:srcRect b="34521"/>
            <a:stretch>
              <a:fillRect/>
            </a:stretch>
          </p:blipFill>
          <p:spPr bwMode="auto">
            <a:xfrm>
              <a:off x="272847" y="71915"/>
              <a:ext cx="641553" cy="695811"/>
            </a:xfrm>
            <a:prstGeom prst="rect">
              <a:avLst/>
            </a:prstGeom>
            <a:noFill/>
            <a:ln>
              <a:noFill/>
            </a:ln>
            <a:extLst/>
          </p:spPr>
        </p:pic>
        <p:sp>
          <p:nvSpPr>
            <p:cNvPr id="7" name="Поле 2"/>
            <p:cNvSpPr txBox="1">
              <a:spLocks noChangeArrowheads="1"/>
            </p:cNvSpPr>
            <p:nvPr/>
          </p:nvSpPr>
          <p:spPr bwMode="auto">
            <a:xfrm>
              <a:off x="1259632" y="96531"/>
              <a:ext cx="3602990" cy="671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rot="0" vert="horz" wrap="square" lIns="75617" tIns="37808" rIns="75617" bIns="37808" anchor="t" anchorCtr="0" upright="1">
              <a:noAutofit/>
            </a:bodyPr>
            <a:lstStyle/>
            <a:p>
              <a:pPr>
                <a:lnSpc>
                  <a:spcPct val="107000"/>
                </a:lnSpc>
              </a:pPr>
              <a:r>
                <a:rPr lang="az-Latn-AZ" sz="1323" b="1" dirty="0">
                  <a:solidFill>
                    <a:srgbClr val="FFFFFF"/>
                  </a:solidFill>
                  <a:ea typeface="Calibri" panose="020F0502020204030204" pitchFamily="34" charset="0"/>
                  <a:cs typeface="Times New Roman" panose="02020603050405020304" pitchFamily="18" charset="0"/>
                </a:rPr>
                <a:t>AMEA</a:t>
              </a:r>
              <a:endParaRPr lang="en-US" sz="910" dirty="0">
                <a:ea typeface="Calibri" panose="020F0502020204030204" pitchFamily="34" charset="0"/>
                <a:cs typeface="Times New Roman" panose="02020603050405020304" pitchFamily="18" charset="0"/>
              </a:endParaRPr>
            </a:p>
            <a:p>
              <a:pPr>
                <a:lnSpc>
                  <a:spcPct val="107000"/>
                </a:lnSpc>
              </a:pPr>
              <a:r>
                <a:rPr lang="az-Latn-AZ" sz="1323" b="1" dirty="0">
                  <a:solidFill>
                    <a:srgbClr val="FFFFFF"/>
                  </a:solidFill>
                  <a:ea typeface="Calibri" panose="020F0502020204030204" pitchFamily="34" charset="0"/>
                  <a:cs typeface="Times New Roman" panose="02020603050405020304" pitchFamily="18" charset="0"/>
                </a:rPr>
                <a:t>İQTİSADİYYAT İNSTİTUTU</a:t>
              </a:r>
              <a:endParaRPr lang="en-US" sz="910" dirty="0">
                <a:ea typeface="Calibri" panose="020F0502020204030204" pitchFamily="34" charset="0"/>
                <a:cs typeface="Times New Roman" panose="02020603050405020304" pitchFamily="18" charset="0"/>
              </a:endParaRPr>
            </a:p>
          </p:txBody>
        </p:sp>
      </p:grpSp>
      <p:sp>
        <p:nvSpPr>
          <p:cNvPr id="9" name="TextBox 8"/>
          <p:cNvSpPr txBox="1"/>
          <p:nvPr/>
        </p:nvSpPr>
        <p:spPr>
          <a:xfrm>
            <a:off x="0" y="6494182"/>
            <a:ext cx="9144001" cy="276999"/>
          </a:xfrm>
          <a:prstGeom prst="rect">
            <a:avLst/>
          </a:prstGeom>
          <a:gradFill flip="none" rotWithShape="1">
            <a:gsLst>
              <a:gs pos="26000">
                <a:srgbClr val="6A9CCB"/>
              </a:gs>
              <a:gs pos="42000">
                <a:schemeClr val="accent5">
                  <a:lumMod val="75000"/>
                </a:schemeClr>
              </a:gs>
              <a:gs pos="0">
                <a:schemeClr val="accent5">
                  <a:lumMod val="60000"/>
                  <a:lumOff val="40000"/>
                </a:schemeClr>
              </a:gs>
              <a:gs pos="73000">
                <a:srgbClr val="00206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az-Latn-AZ" sz="1200" b="1" dirty="0">
                <a:solidFill>
                  <a:schemeClr val="tx1"/>
                </a:solidFill>
                <a:latin typeface="Cambria" panose="02040503050406030204" pitchFamily="18" charset="0"/>
              </a:rPr>
              <a:t>    </a:t>
            </a:r>
            <a:r>
              <a:rPr lang="en-US" sz="1200" b="1" dirty="0" smtClean="0">
                <a:solidFill>
                  <a:schemeClr val="tx1"/>
                </a:solidFill>
                <a:latin typeface="Cambria" panose="02040503050406030204" pitchFamily="18" charset="0"/>
              </a:rPr>
              <a:t>www.economics.com.az</a:t>
            </a:r>
            <a:r>
              <a:rPr lang="az-Latn-AZ" sz="1200" b="1" dirty="0" smtClean="0">
                <a:solidFill>
                  <a:schemeClr val="tx1"/>
                </a:solidFill>
                <a:latin typeface="Cambria" panose="02040503050406030204" pitchFamily="18" charset="0"/>
              </a:rPr>
              <a:t>                                                                                                                                                                                    </a:t>
            </a:r>
            <a:r>
              <a:rPr lang="az-Latn-AZ" sz="1200" b="1" dirty="0" smtClean="0">
                <a:solidFill>
                  <a:schemeClr val="bg1"/>
                </a:solidFill>
                <a:latin typeface="Cambria" panose="02040503050406030204" pitchFamily="18" charset="0"/>
              </a:rPr>
              <a:t>noyabr 201</a:t>
            </a:r>
            <a:r>
              <a:rPr lang="en-US" sz="1200" b="1" dirty="0">
                <a:solidFill>
                  <a:schemeClr val="bg1"/>
                </a:solidFill>
                <a:latin typeface="Cambria" panose="02040503050406030204" pitchFamily="18" charset="0"/>
              </a:rPr>
              <a:t>7</a:t>
            </a:r>
            <a:endParaRPr lang="ru-RU" sz="1200" b="1" dirty="0">
              <a:solidFill>
                <a:schemeClr val="bg1"/>
              </a:solidFill>
              <a:latin typeface="Cambria" panose="02040503050406030204" pitchFamily="18" charset="0"/>
            </a:endParaRPr>
          </a:p>
        </p:txBody>
      </p:sp>
      <p:sp>
        <p:nvSpPr>
          <p:cNvPr id="18" name="Заголовок 1"/>
          <p:cNvSpPr txBox="1">
            <a:spLocks/>
          </p:cNvSpPr>
          <p:nvPr/>
        </p:nvSpPr>
        <p:spPr>
          <a:xfrm>
            <a:off x="75763" y="740320"/>
            <a:ext cx="8995085" cy="510936"/>
          </a:xfrm>
          <a:prstGeom prst="roundRect">
            <a:avLst>
              <a:gd name="adj" fmla="val 24398"/>
            </a:avLst>
          </a:prstGeom>
          <a:solidFill>
            <a:srgbClr val="C00000"/>
          </a:solidFill>
          <a:effectLst>
            <a:innerShdw blurRad="114300">
              <a:prstClr val="black"/>
            </a:innerShdw>
          </a:effectLst>
        </p:spPr>
        <p:style>
          <a:lnRef idx="2">
            <a:schemeClr val="accent5">
              <a:shade val="50000"/>
            </a:schemeClr>
          </a:lnRef>
          <a:fillRef idx="1">
            <a:schemeClr val="accent5"/>
          </a:fillRef>
          <a:effectRef idx="0">
            <a:schemeClr val="accent5"/>
          </a:effectRef>
          <a:fontRef idx="minor">
            <a:schemeClr val="lt1"/>
          </a:fontRef>
        </p:style>
        <p:txBody>
          <a:bodyPr vert="horz" lIns="100817" tIns="50408" rIns="100817" bIns="50408" rtlCol="0" anchor="t">
            <a:noAutofit/>
          </a:bodyPr>
          <a:lstStyle>
            <a:lvl1pPr algn="l" defTabSz="457200" rtl="0" eaLnBrk="1" latinLnBrk="0" hangingPunct="1">
              <a:spcBef>
                <a:spcPct val="0"/>
              </a:spcBef>
              <a:buNone/>
              <a:defRPr sz="3600" kern="1200">
                <a:solidFill>
                  <a:schemeClr val="lt1"/>
                </a:solidFill>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pPr algn="ctr"/>
            <a:r>
              <a:rPr lang="az-Latn-AZ" sz="2205" b="1" i="1" dirty="0">
                <a:solidFill>
                  <a:schemeClr val="bg1"/>
                </a:solidFill>
                <a:latin typeface="Cambria" panose="02040503050406030204" pitchFamily="18" charset="0"/>
              </a:rPr>
              <a:t>Mühüm nəticə </a:t>
            </a:r>
            <a:endParaRPr lang="ru-RU" sz="2205" b="1" i="1" dirty="0">
              <a:solidFill>
                <a:schemeClr val="bg1"/>
              </a:solidFill>
              <a:latin typeface="Cambria" panose="02040503050406030204" pitchFamily="18" charset="0"/>
            </a:endParaRPr>
          </a:p>
        </p:txBody>
      </p:sp>
      <p:sp>
        <p:nvSpPr>
          <p:cNvPr id="19" name="Скругленный прямоугольник 18"/>
          <p:cNvSpPr/>
          <p:nvPr/>
        </p:nvSpPr>
        <p:spPr>
          <a:xfrm>
            <a:off x="112268" y="1311936"/>
            <a:ext cx="8818371" cy="696337"/>
          </a:xfrm>
          <a:prstGeom prst="roundRect">
            <a:avLst>
              <a:gd name="adj" fmla="val 12629"/>
            </a:avLst>
          </a:prstGeom>
          <a:ln w="28575">
            <a:solidFill>
              <a:srgbClr val="7E0000"/>
            </a:solidFill>
          </a:ln>
          <a:effectLst>
            <a:innerShdw blurRad="114300">
              <a:prstClr val="black"/>
            </a:innerShdw>
          </a:effectLst>
        </p:spPr>
        <p:style>
          <a:lnRef idx="2">
            <a:schemeClr val="dk1"/>
          </a:lnRef>
          <a:fillRef idx="1">
            <a:schemeClr val="lt1"/>
          </a:fillRef>
          <a:effectRef idx="0">
            <a:schemeClr val="dk1"/>
          </a:effectRef>
          <a:fontRef idx="minor">
            <a:schemeClr val="dk1"/>
          </a:fontRef>
        </p:style>
        <p:txBody>
          <a:bodyPr wrap="square">
            <a:spAutoFit/>
          </a:bodyPr>
          <a:lstStyle/>
          <a:p>
            <a:r>
              <a:rPr lang="en-US" b="1" dirty="0" smtClean="0">
                <a:solidFill>
                  <a:srgbClr val="860000"/>
                </a:solidFill>
                <a:latin typeface="Cambria" panose="02040503050406030204" pitchFamily="18" charset="0"/>
              </a:rPr>
              <a:t>“2018-2020-ci </a:t>
            </a:r>
            <a:r>
              <a:rPr lang="en-US" b="1" dirty="0">
                <a:solidFill>
                  <a:srgbClr val="860000"/>
                </a:solidFill>
                <a:latin typeface="Cambria" panose="02040503050406030204" pitchFamily="18" charset="0"/>
              </a:rPr>
              <a:t>illərdə Azərbaycan Respublikasında rəqəmsal ödənişlərin genişləndirilməsi üzrə Dövlət </a:t>
            </a:r>
            <a:r>
              <a:rPr lang="en-US" b="1" dirty="0" smtClean="0">
                <a:solidFill>
                  <a:srgbClr val="860000"/>
                </a:solidFill>
                <a:latin typeface="Cambria" panose="02040503050406030204" pitchFamily="18" charset="0"/>
              </a:rPr>
              <a:t>Proqramı”</a:t>
            </a:r>
            <a:r>
              <a:rPr lang="en-US" dirty="0" smtClean="0">
                <a:solidFill>
                  <a:srgbClr val="000000"/>
                </a:solidFill>
                <a:latin typeface="Cambria" panose="02040503050406030204" pitchFamily="18" charset="0"/>
              </a:rPr>
              <a:t> </a:t>
            </a:r>
            <a:r>
              <a:rPr lang="en-US" dirty="0" err="1" smtClean="0">
                <a:solidFill>
                  <a:srgbClr val="000000"/>
                </a:solidFill>
                <a:latin typeface="Cambria" panose="02040503050406030204" pitchFamily="18" charset="0"/>
              </a:rPr>
              <a:t>layihəsi</a:t>
            </a:r>
            <a:r>
              <a:rPr lang="az-Latn-AZ" dirty="0" smtClean="0">
                <a:solidFill>
                  <a:srgbClr val="000000"/>
                </a:solidFill>
                <a:latin typeface="Cambria" panose="02040503050406030204" pitchFamily="18" charset="0"/>
              </a:rPr>
              <a:t> hazırlanmışdır. </a:t>
            </a:r>
            <a:endParaRPr lang="ru-RU" dirty="0">
              <a:latin typeface="Cambria" panose="02040503050406030204" pitchFamily="18" charset="0"/>
            </a:endParaRPr>
          </a:p>
        </p:txBody>
      </p:sp>
      <p:sp>
        <p:nvSpPr>
          <p:cNvPr id="20" name="Скругленный прямоугольник 19"/>
          <p:cNvSpPr/>
          <p:nvPr/>
        </p:nvSpPr>
        <p:spPr>
          <a:xfrm>
            <a:off x="112268" y="5082977"/>
            <a:ext cx="8801537" cy="558641"/>
          </a:xfrm>
          <a:prstGeom prst="roundRect">
            <a:avLst>
              <a:gd name="adj" fmla="val 11636"/>
            </a:avLst>
          </a:prstGeom>
          <a:ln w="28575">
            <a:solidFill>
              <a:srgbClr val="7E0000"/>
            </a:solidFill>
          </a:ln>
          <a:effectLst>
            <a:innerShdw blurRad="114300">
              <a:prstClr val="black"/>
            </a:innerShdw>
          </a:effectLst>
        </p:spPr>
        <p:style>
          <a:lnRef idx="2">
            <a:schemeClr val="accent5"/>
          </a:lnRef>
          <a:fillRef idx="1">
            <a:schemeClr val="lt1"/>
          </a:fillRef>
          <a:effectRef idx="0">
            <a:schemeClr val="accent5"/>
          </a:effectRef>
          <a:fontRef idx="minor">
            <a:schemeClr val="dk1"/>
          </a:fontRef>
        </p:style>
        <p:txBody>
          <a:bodyPr wrap="square">
            <a:spAutoFit/>
          </a:bodyPr>
          <a:lstStyle/>
          <a:p>
            <a:r>
              <a:rPr lang="en-US" sz="1400" dirty="0">
                <a:solidFill>
                  <a:srgbClr val="000000"/>
                </a:solidFill>
                <a:latin typeface="Arial" panose="020B0604020202020204" pitchFamily="34" charset="0"/>
              </a:rPr>
              <a:t>Oktyabrın 31-də Azərbaycan Respublikası İqtisadi İslahatların Təhlili </a:t>
            </a:r>
            <a:r>
              <a:rPr lang="en-US" sz="1400" dirty="0" err="1">
                <a:solidFill>
                  <a:srgbClr val="000000"/>
                </a:solidFill>
                <a:latin typeface="Arial" panose="020B0604020202020204" pitchFamily="34" charset="0"/>
              </a:rPr>
              <a:t>və</a:t>
            </a:r>
            <a:r>
              <a:rPr lang="en-US" sz="1400" dirty="0">
                <a:solidFill>
                  <a:srgbClr val="000000"/>
                </a:solidFill>
                <a:latin typeface="Arial" panose="020B0604020202020204" pitchFamily="34" charset="0"/>
              </a:rPr>
              <a:t> </a:t>
            </a:r>
            <a:r>
              <a:rPr lang="en-US" sz="1400" dirty="0" err="1" smtClean="0">
                <a:solidFill>
                  <a:srgbClr val="000000"/>
                </a:solidFill>
                <a:latin typeface="Arial" panose="020B0604020202020204" pitchFamily="34" charset="0"/>
              </a:rPr>
              <a:t>Kommunikasiya</a:t>
            </a:r>
            <a:r>
              <a:rPr lang="az-Latn-AZ" sz="1400" dirty="0" smtClean="0">
                <a:solidFill>
                  <a:srgbClr val="000000"/>
                </a:solidFill>
                <a:latin typeface="Arial" panose="020B0604020202020204" pitchFamily="34" charset="0"/>
              </a:rPr>
              <a:t> Mərkəzində </a:t>
            </a:r>
            <a:r>
              <a:rPr lang="en-US" sz="1400" dirty="0" smtClean="0">
                <a:solidFill>
                  <a:srgbClr val="000000"/>
                </a:solidFill>
                <a:latin typeface="Arial" panose="020B0604020202020204" pitchFamily="34" charset="0"/>
              </a:rPr>
              <a:t> </a:t>
            </a:r>
            <a:r>
              <a:rPr lang="en-US" sz="1400" dirty="0" err="1" smtClean="0">
                <a:solidFill>
                  <a:srgbClr val="000000"/>
                </a:solidFill>
                <a:latin typeface="Arial" panose="020B0604020202020204" pitchFamily="34" charset="0"/>
              </a:rPr>
              <a:t>Dövlət</a:t>
            </a:r>
            <a:r>
              <a:rPr lang="en-US" sz="1400" dirty="0" smtClean="0">
                <a:solidFill>
                  <a:srgbClr val="000000"/>
                </a:solidFill>
                <a:latin typeface="Arial" panose="020B0604020202020204" pitchFamily="34" charset="0"/>
              </a:rPr>
              <a:t> </a:t>
            </a:r>
            <a:r>
              <a:rPr lang="en-US" sz="1400" dirty="0" err="1" smtClean="0">
                <a:solidFill>
                  <a:srgbClr val="000000"/>
                </a:solidFill>
                <a:latin typeface="Arial" panose="020B0604020202020204" pitchFamily="34" charset="0"/>
              </a:rPr>
              <a:t>Proqramı</a:t>
            </a:r>
            <a:r>
              <a:rPr lang="en-US" sz="1400" dirty="0" smtClean="0">
                <a:solidFill>
                  <a:srgbClr val="000000"/>
                </a:solidFill>
                <a:latin typeface="Arial" panose="020B0604020202020204" pitchFamily="34" charset="0"/>
              </a:rPr>
              <a:t> </a:t>
            </a:r>
            <a:r>
              <a:rPr lang="en-US" sz="1400" dirty="0">
                <a:solidFill>
                  <a:srgbClr val="000000"/>
                </a:solidFill>
                <a:latin typeface="Arial" panose="020B0604020202020204" pitchFamily="34" charset="0"/>
              </a:rPr>
              <a:t>layihəsinin ictimai müzakirəsi </a:t>
            </a:r>
            <a:r>
              <a:rPr lang="en-US" sz="1400" dirty="0" err="1">
                <a:solidFill>
                  <a:srgbClr val="000000"/>
                </a:solidFill>
                <a:latin typeface="Arial" panose="020B0604020202020204" pitchFamily="34" charset="0"/>
              </a:rPr>
              <a:t>təşkil</a:t>
            </a:r>
            <a:r>
              <a:rPr lang="en-US" sz="1400" dirty="0">
                <a:solidFill>
                  <a:srgbClr val="000000"/>
                </a:solidFill>
                <a:latin typeface="Arial" panose="020B0604020202020204" pitchFamily="34" charset="0"/>
              </a:rPr>
              <a:t> </a:t>
            </a:r>
            <a:r>
              <a:rPr lang="en-US" sz="1400" dirty="0" err="1" smtClean="0">
                <a:solidFill>
                  <a:srgbClr val="000000"/>
                </a:solidFill>
                <a:latin typeface="Arial" panose="020B0604020202020204" pitchFamily="34" charset="0"/>
              </a:rPr>
              <a:t>edil</a:t>
            </a:r>
            <a:r>
              <a:rPr lang="az-Latn-AZ" sz="1400" dirty="0" smtClean="0">
                <a:solidFill>
                  <a:srgbClr val="000000"/>
                </a:solidFill>
                <a:latin typeface="Arial" panose="020B0604020202020204" pitchFamily="34" charset="0"/>
              </a:rPr>
              <a:t>mişdir.</a:t>
            </a:r>
            <a:endParaRPr lang="ru-RU" sz="1400" dirty="0"/>
          </a:p>
        </p:txBody>
      </p:sp>
      <p:pic>
        <p:nvPicPr>
          <p:cNvPr id="21" name="Picture 2" descr="Rəqəmsal ödənişlərin genişləndirilməsi üzrə dövlət proqramının layihəsinin ictimai müzakirəsi keçirilib"/>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60301" y="2621848"/>
            <a:ext cx="3023393" cy="2159058"/>
          </a:xfrm>
          <a:prstGeom prst="rect">
            <a:avLst/>
          </a:prstGeom>
          <a:noFill/>
          <a:ln w="19050">
            <a:solidFill>
              <a:srgbClr val="860000"/>
            </a:solidFill>
          </a:ln>
          <a:effectLst>
            <a:innerShdw blurRad="114300">
              <a:prstClr val="black"/>
            </a:innerShdw>
          </a:effectLst>
          <a:extLst>
            <a:ext uri="{909E8E84-426E-40DD-AFC4-6F175D3DCCD1}">
              <a14:hiddenFill xmlns:a14="http://schemas.microsoft.com/office/drawing/2010/main">
                <a:solidFill>
                  <a:srgbClr val="FFFFFF"/>
                </a:solidFill>
              </a14:hiddenFill>
            </a:ext>
          </a:extLst>
        </p:spPr>
      </p:pic>
      <p:pic>
        <p:nvPicPr>
          <p:cNvPr id="22" name="Picture 4" descr="http://economics.com.az/images/fotos/tedbirler/2017/Proqram3.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2268" y="2621848"/>
            <a:ext cx="2851996" cy="2141340"/>
          </a:xfrm>
          <a:prstGeom prst="rect">
            <a:avLst/>
          </a:prstGeom>
          <a:noFill/>
          <a:ln w="19050">
            <a:solidFill>
              <a:srgbClr val="860000"/>
            </a:solidFill>
          </a:ln>
          <a:effectLst>
            <a:innerShdw blurRad="114300">
              <a:prstClr val="black"/>
            </a:innerShdw>
          </a:effectLst>
          <a:extLst>
            <a:ext uri="{909E8E84-426E-40DD-AFC4-6F175D3DCCD1}">
              <a14:hiddenFill xmlns:a14="http://schemas.microsoft.com/office/drawing/2010/main">
                <a:solidFill>
                  <a:srgbClr val="FFFFFF"/>
                </a:solidFill>
              </a14:hiddenFill>
            </a:ext>
          </a:extLst>
        </p:spPr>
      </p:pic>
      <p:pic>
        <p:nvPicPr>
          <p:cNvPr id="1026" name="Picture 2" descr="http://economics.com.az/images/fotos/tedbirler/2017/Proqram4.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59407" y="2621848"/>
            <a:ext cx="2717753" cy="2169516"/>
          </a:xfrm>
          <a:prstGeom prst="rect">
            <a:avLst/>
          </a:prstGeom>
          <a:noFill/>
          <a:ln w="19050">
            <a:solidFill>
              <a:srgbClr val="860000"/>
            </a:solidFill>
          </a:ln>
          <a:effectLst>
            <a:innerShdw blurRad="114300">
              <a:prstClr val="black"/>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872766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Группа 3"/>
          <p:cNvGrpSpPr/>
          <p:nvPr/>
        </p:nvGrpSpPr>
        <p:grpSpPr>
          <a:xfrm>
            <a:off x="-1" y="0"/>
            <a:ext cx="9144001" cy="683849"/>
            <a:chOff x="-3854" y="5569"/>
            <a:chExt cx="9145016" cy="826949"/>
          </a:xfrm>
        </p:grpSpPr>
        <p:pic>
          <p:nvPicPr>
            <p:cNvPr id="5" name="Рисунок 4" descr="C:\Users\asus\Desktop\ScreenHunter_2.jpg"/>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72679" t="33953" r="6894" b="55220"/>
            <a:stretch/>
          </p:blipFill>
          <p:spPr bwMode="auto">
            <a:xfrm>
              <a:off x="-3854" y="5569"/>
              <a:ext cx="9145016" cy="826949"/>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53640926-AAD7-44D8-BBD7-CCE9431645EC}">
                <a14:shadowObscured xmlns:a14="http://schemas.microsoft.com/office/drawing/2010/main"/>
              </a:ext>
            </a:extLst>
          </p:spPr>
        </p:pic>
        <p:pic>
          <p:nvPicPr>
            <p:cNvPr id="6" name="Рисунок 5"/>
            <p:cNvPicPr/>
            <p:nvPr/>
          </p:nvPicPr>
          <p:blipFill>
            <a:blip r:embed="rId4" cstate="print">
              <a:extLst>
                <a:ext uri="{28A0092B-C50C-407E-A947-70E740481C1C}">
                  <a14:useLocalDpi xmlns:a14="http://schemas.microsoft.com/office/drawing/2010/main" val="0"/>
                </a:ext>
              </a:extLst>
            </a:blip>
            <a:srcRect b="34521"/>
            <a:stretch>
              <a:fillRect/>
            </a:stretch>
          </p:blipFill>
          <p:spPr bwMode="auto">
            <a:xfrm>
              <a:off x="272847" y="71915"/>
              <a:ext cx="641553" cy="695811"/>
            </a:xfrm>
            <a:prstGeom prst="rect">
              <a:avLst/>
            </a:prstGeom>
            <a:noFill/>
            <a:ln>
              <a:noFill/>
            </a:ln>
            <a:extLst/>
          </p:spPr>
        </p:pic>
        <p:sp>
          <p:nvSpPr>
            <p:cNvPr id="7" name="Поле 2"/>
            <p:cNvSpPr txBox="1">
              <a:spLocks noChangeArrowheads="1"/>
            </p:cNvSpPr>
            <p:nvPr/>
          </p:nvSpPr>
          <p:spPr bwMode="auto">
            <a:xfrm>
              <a:off x="1259632" y="96531"/>
              <a:ext cx="3602990" cy="671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rot="0" vert="horz" wrap="square" lIns="75617" tIns="37808" rIns="75617" bIns="37808" anchor="t" anchorCtr="0" upright="1">
              <a:noAutofit/>
            </a:bodyPr>
            <a:lstStyle/>
            <a:p>
              <a:pPr>
                <a:lnSpc>
                  <a:spcPct val="107000"/>
                </a:lnSpc>
              </a:pPr>
              <a:r>
                <a:rPr lang="az-Latn-AZ" sz="1323" b="1" dirty="0">
                  <a:solidFill>
                    <a:srgbClr val="FFFFFF"/>
                  </a:solidFill>
                  <a:ea typeface="Calibri" panose="020F0502020204030204" pitchFamily="34" charset="0"/>
                  <a:cs typeface="Times New Roman" panose="02020603050405020304" pitchFamily="18" charset="0"/>
                </a:rPr>
                <a:t>AMEA</a:t>
              </a:r>
              <a:endParaRPr lang="en-US" sz="910" dirty="0">
                <a:ea typeface="Calibri" panose="020F0502020204030204" pitchFamily="34" charset="0"/>
                <a:cs typeface="Times New Roman" panose="02020603050405020304" pitchFamily="18" charset="0"/>
              </a:endParaRPr>
            </a:p>
            <a:p>
              <a:pPr>
                <a:lnSpc>
                  <a:spcPct val="107000"/>
                </a:lnSpc>
              </a:pPr>
              <a:r>
                <a:rPr lang="az-Latn-AZ" sz="1323" b="1" dirty="0">
                  <a:solidFill>
                    <a:srgbClr val="FFFFFF"/>
                  </a:solidFill>
                  <a:ea typeface="Calibri" panose="020F0502020204030204" pitchFamily="34" charset="0"/>
                  <a:cs typeface="Times New Roman" panose="02020603050405020304" pitchFamily="18" charset="0"/>
                </a:rPr>
                <a:t>İQTİSADİYYAT İNSTİTUTU</a:t>
              </a:r>
              <a:endParaRPr lang="en-US" sz="910" dirty="0">
                <a:ea typeface="Calibri" panose="020F0502020204030204" pitchFamily="34" charset="0"/>
                <a:cs typeface="Times New Roman" panose="02020603050405020304" pitchFamily="18" charset="0"/>
              </a:endParaRPr>
            </a:p>
          </p:txBody>
        </p:sp>
      </p:grpSp>
      <p:sp>
        <p:nvSpPr>
          <p:cNvPr id="9" name="TextBox 8"/>
          <p:cNvSpPr txBox="1"/>
          <p:nvPr/>
        </p:nvSpPr>
        <p:spPr>
          <a:xfrm>
            <a:off x="0" y="6494182"/>
            <a:ext cx="9144001" cy="363818"/>
          </a:xfrm>
          <a:prstGeom prst="rect">
            <a:avLst/>
          </a:prstGeom>
          <a:gradFill flip="none" rotWithShape="1">
            <a:gsLst>
              <a:gs pos="26000">
                <a:srgbClr val="6A9CCB"/>
              </a:gs>
              <a:gs pos="42000">
                <a:schemeClr val="accent5">
                  <a:lumMod val="75000"/>
                </a:schemeClr>
              </a:gs>
              <a:gs pos="0">
                <a:schemeClr val="accent5">
                  <a:lumMod val="60000"/>
                  <a:lumOff val="40000"/>
                </a:schemeClr>
              </a:gs>
              <a:gs pos="73000">
                <a:srgbClr val="00206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az-Latn-AZ" sz="1764" b="1" dirty="0">
                <a:solidFill>
                  <a:schemeClr val="tx1"/>
                </a:solidFill>
                <a:latin typeface="Cambria" panose="02040503050406030204" pitchFamily="18" charset="0"/>
              </a:rPr>
              <a:t>    </a:t>
            </a:r>
            <a:r>
              <a:rPr lang="en-US" sz="1764" b="1" dirty="0" smtClean="0">
                <a:solidFill>
                  <a:schemeClr val="tx1"/>
                </a:solidFill>
                <a:latin typeface="Cambria" panose="02040503050406030204" pitchFamily="18" charset="0"/>
              </a:rPr>
              <a:t>www.economics.com.az</a:t>
            </a:r>
            <a:r>
              <a:rPr lang="az-Latn-AZ" sz="1764" b="1" dirty="0" smtClean="0">
                <a:solidFill>
                  <a:schemeClr val="tx1"/>
                </a:solidFill>
                <a:latin typeface="Cambria" panose="02040503050406030204" pitchFamily="18" charset="0"/>
              </a:rPr>
              <a:t>                                                                                                  </a:t>
            </a:r>
            <a:r>
              <a:rPr lang="az-Latn-AZ" sz="1764" b="1" dirty="0" smtClean="0">
                <a:solidFill>
                  <a:schemeClr val="bg1"/>
                </a:solidFill>
                <a:latin typeface="Cambria" panose="02040503050406030204" pitchFamily="18" charset="0"/>
              </a:rPr>
              <a:t>noyabr 201</a:t>
            </a:r>
            <a:r>
              <a:rPr lang="en-US" sz="1764" b="1" dirty="0">
                <a:solidFill>
                  <a:schemeClr val="bg1"/>
                </a:solidFill>
                <a:latin typeface="Cambria" panose="02040503050406030204" pitchFamily="18" charset="0"/>
              </a:rPr>
              <a:t>7</a:t>
            </a:r>
            <a:endParaRPr lang="ru-RU" sz="1764" b="1" dirty="0">
              <a:solidFill>
                <a:schemeClr val="bg1"/>
              </a:solidFill>
              <a:latin typeface="Cambria" panose="02040503050406030204" pitchFamily="18" charset="0"/>
            </a:endParaRPr>
          </a:p>
        </p:txBody>
      </p:sp>
      <p:sp>
        <p:nvSpPr>
          <p:cNvPr id="18" name="Заголовок 1"/>
          <p:cNvSpPr txBox="1">
            <a:spLocks/>
          </p:cNvSpPr>
          <p:nvPr/>
        </p:nvSpPr>
        <p:spPr>
          <a:xfrm>
            <a:off x="75763" y="740320"/>
            <a:ext cx="8995085" cy="510936"/>
          </a:xfrm>
          <a:prstGeom prst="roundRect">
            <a:avLst>
              <a:gd name="adj" fmla="val 24398"/>
            </a:avLst>
          </a:prstGeom>
          <a:solidFill>
            <a:srgbClr val="C00000"/>
          </a:solidFill>
          <a:effectLst>
            <a:innerShdw blurRad="114300">
              <a:prstClr val="black"/>
            </a:innerShdw>
          </a:effectLst>
        </p:spPr>
        <p:style>
          <a:lnRef idx="2">
            <a:schemeClr val="accent5">
              <a:shade val="50000"/>
            </a:schemeClr>
          </a:lnRef>
          <a:fillRef idx="1">
            <a:schemeClr val="accent5"/>
          </a:fillRef>
          <a:effectRef idx="0">
            <a:schemeClr val="accent5"/>
          </a:effectRef>
          <a:fontRef idx="minor">
            <a:schemeClr val="lt1"/>
          </a:fontRef>
        </p:style>
        <p:txBody>
          <a:bodyPr vert="horz" lIns="100817" tIns="50408" rIns="100817" bIns="50408" rtlCol="0" anchor="t">
            <a:noAutofit/>
          </a:bodyPr>
          <a:lstStyle>
            <a:lvl1pPr algn="l" defTabSz="457200" rtl="0" eaLnBrk="1" latinLnBrk="0" hangingPunct="1">
              <a:spcBef>
                <a:spcPct val="0"/>
              </a:spcBef>
              <a:buNone/>
              <a:defRPr sz="3600" kern="1200">
                <a:solidFill>
                  <a:schemeClr val="lt1"/>
                </a:solidFill>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pPr lvl="0" algn="ctr"/>
            <a:r>
              <a:rPr lang="az-Latn-AZ" sz="1800" i="1" dirty="0" smtClean="0">
                <a:latin typeface="Cambria" panose="02040503050406030204" pitchFamily="18" charset="0"/>
              </a:rPr>
              <a:t>Müqavilələrə </a:t>
            </a:r>
            <a:r>
              <a:rPr lang="az-Latn-AZ" sz="1800" i="1" dirty="0">
                <a:latin typeface="Cambria" panose="02040503050406030204" pitchFamily="18" charset="0"/>
              </a:rPr>
              <a:t>əsasən görülmüş işlər və qrantlar</a:t>
            </a:r>
            <a:endParaRPr lang="ru-RU" sz="1800" b="1" i="1" dirty="0">
              <a:latin typeface="Cambria" panose="02040503050406030204" pitchFamily="18" charset="0"/>
            </a:endParaRPr>
          </a:p>
        </p:txBody>
      </p:sp>
      <p:pic>
        <p:nvPicPr>
          <p:cNvPr id="10" name="Picture 2" descr="Elmin İnkişaf Fondu ilə müqavilə bağlandı"/>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62273" y="1507719"/>
            <a:ext cx="4453128" cy="1908177"/>
          </a:xfrm>
          <a:prstGeom prst="rect">
            <a:avLst/>
          </a:prstGeom>
          <a:noFill/>
          <a:ln w="19050">
            <a:solidFill>
              <a:srgbClr val="B40000"/>
            </a:solidFill>
          </a:ln>
          <a:effectLst>
            <a:innerShdw blurRad="114300">
              <a:prstClr val="black"/>
            </a:innerShdw>
          </a:effectLst>
          <a:extLst>
            <a:ext uri="{909E8E84-426E-40DD-AFC4-6F175D3DCCD1}">
              <a14:hiddenFill xmlns:a14="http://schemas.microsoft.com/office/drawing/2010/main">
                <a:solidFill>
                  <a:srgbClr val="FFFFFF"/>
                </a:solidFill>
              </a14:hiddenFill>
            </a:ext>
          </a:extLst>
        </p:spPr>
      </p:pic>
      <p:sp>
        <p:nvSpPr>
          <p:cNvPr id="11" name="Прямоугольник 10"/>
          <p:cNvSpPr/>
          <p:nvPr/>
        </p:nvSpPr>
        <p:spPr>
          <a:xfrm>
            <a:off x="4462273" y="3708555"/>
            <a:ext cx="4453128" cy="2369880"/>
          </a:xfrm>
          <a:prstGeom prst="rect">
            <a:avLst/>
          </a:prstGeom>
          <a:ln w="19050">
            <a:solidFill>
              <a:srgbClr val="860000"/>
            </a:solidFill>
          </a:ln>
          <a:effectLst>
            <a:innerShdw blurRad="114300">
              <a:prstClr val="black"/>
            </a:innerShdw>
          </a:effectLst>
        </p:spPr>
        <p:style>
          <a:lnRef idx="2">
            <a:schemeClr val="accent2"/>
          </a:lnRef>
          <a:fillRef idx="1">
            <a:schemeClr val="lt1"/>
          </a:fillRef>
          <a:effectRef idx="0">
            <a:schemeClr val="accent2"/>
          </a:effectRef>
          <a:fontRef idx="minor">
            <a:schemeClr val="dk1"/>
          </a:fontRef>
        </p:style>
        <p:txBody>
          <a:bodyPr wrap="square">
            <a:spAutoFit/>
          </a:bodyPr>
          <a:lstStyle/>
          <a:p>
            <a:pPr>
              <a:spcBef>
                <a:spcPts val="600"/>
              </a:spcBef>
              <a:spcAft>
                <a:spcPts val="600"/>
              </a:spcAft>
            </a:pPr>
            <a:r>
              <a:rPr lang="en-US" sz="1600" b="1" dirty="0" smtClean="0">
                <a:solidFill>
                  <a:srgbClr val="860000"/>
                </a:solidFill>
                <a:latin typeface="Cambria" panose="02040503050406030204" pitchFamily="18" charset="0"/>
              </a:rPr>
              <a:t>Azərbaycan </a:t>
            </a:r>
            <a:r>
              <a:rPr lang="en-US" sz="1600" b="1" dirty="0">
                <a:solidFill>
                  <a:srgbClr val="860000"/>
                </a:solidFill>
                <a:latin typeface="Cambria" panose="02040503050406030204" pitchFamily="18" charset="0"/>
              </a:rPr>
              <a:t>Respublikası Prezidenti yanında Elmin İnkişf </a:t>
            </a:r>
            <a:r>
              <a:rPr lang="en-US" sz="1600" b="1" dirty="0" smtClean="0">
                <a:solidFill>
                  <a:srgbClr val="860000"/>
                </a:solidFill>
                <a:latin typeface="Cambria" panose="02040503050406030204" pitchFamily="18" charset="0"/>
              </a:rPr>
              <a:t>Fondu</a:t>
            </a:r>
            <a:r>
              <a:rPr lang="az-Latn-AZ" sz="1600" b="1" dirty="0" smtClean="0">
                <a:solidFill>
                  <a:srgbClr val="860000"/>
                </a:solidFill>
                <a:latin typeface="Cambria" panose="02040503050406030204" pitchFamily="18" charset="0"/>
              </a:rPr>
              <a:t>nun 2 qrant layihəsini yerinə yetirir. </a:t>
            </a:r>
            <a:endParaRPr lang="az-Latn-AZ" sz="1600" b="1" dirty="0">
              <a:solidFill>
                <a:srgbClr val="860000"/>
              </a:solidFill>
              <a:latin typeface="Cambria" panose="02040503050406030204" pitchFamily="18" charset="0"/>
            </a:endParaRPr>
          </a:p>
          <a:p>
            <a:pPr marL="342900" indent="-342900">
              <a:spcBef>
                <a:spcPts val="600"/>
              </a:spcBef>
              <a:spcAft>
                <a:spcPts val="600"/>
              </a:spcAft>
              <a:buAutoNum type="arabicPeriod"/>
            </a:pPr>
            <a:r>
              <a:rPr lang="en-US" sz="1600" b="1" dirty="0" smtClean="0">
                <a:solidFill>
                  <a:schemeClr val="accent5">
                    <a:lumMod val="50000"/>
                  </a:schemeClr>
                </a:solidFill>
                <a:latin typeface="Cambria" panose="02040503050406030204" pitchFamily="18" charset="0"/>
              </a:rPr>
              <a:t>“</a:t>
            </a:r>
            <a:r>
              <a:rPr lang="az-Latn-AZ" sz="1600" b="1" dirty="0" smtClean="0">
                <a:solidFill>
                  <a:schemeClr val="accent5">
                    <a:lumMod val="50000"/>
                  </a:schemeClr>
                </a:solidFill>
                <a:latin typeface="Cambria" panose="02040503050406030204" pitchFamily="18" charset="0"/>
              </a:rPr>
              <a:t>Dövlətin</a:t>
            </a:r>
            <a:r>
              <a:rPr lang="en-US" sz="1600" b="1" dirty="0" smtClean="0">
                <a:solidFill>
                  <a:schemeClr val="accent5">
                    <a:lumMod val="50000"/>
                  </a:schemeClr>
                </a:solidFill>
                <a:latin typeface="Cambria" panose="02040503050406030204" pitchFamily="18" charset="0"/>
              </a:rPr>
              <a:t> </a:t>
            </a:r>
            <a:r>
              <a:rPr lang="az-Latn-AZ" sz="1600" b="1" dirty="0" smtClean="0">
                <a:solidFill>
                  <a:schemeClr val="accent5">
                    <a:lumMod val="50000"/>
                  </a:schemeClr>
                </a:solidFill>
                <a:latin typeface="Cambria" panose="02040503050406030204" pitchFamily="18" charset="0"/>
              </a:rPr>
              <a:t>iqtisadiyyatı</a:t>
            </a:r>
            <a:r>
              <a:rPr lang="en-US" sz="1600" b="1" dirty="0" smtClean="0">
                <a:solidFill>
                  <a:schemeClr val="accent5">
                    <a:lumMod val="50000"/>
                  </a:schemeClr>
                </a:solidFill>
                <a:latin typeface="Cambria" panose="02040503050406030204" pitchFamily="18" charset="0"/>
              </a:rPr>
              <a:t> </a:t>
            </a:r>
            <a:r>
              <a:rPr lang="en-US" sz="1600" b="1" dirty="0">
                <a:solidFill>
                  <a:schemeClr val="accent5">
                    <a:lumMod val="50000"/>
                  </a:schemeClr>
                </a:solidFill>
                <a:latin typeface="Cambria" panose="02040503050406030204" pitchFamily="18" charset="0"/>
              </a:rPr>
              <a:t>tənzimləməsinin ölçülməsi metodologiyası və iqtisadi inkişaf </a:t>
            </a:r>
            <a:r>
              <a:rPr lang="en-US" sz="1600" b="1" dirty="0" err="1">
                <a:solidFill>
                  <a:schemeClr val="accent5">
                    <a:lumMod val="50000"/>
                  </a:schemeClr>
                </a:solidFill>
                <a:latin typeface="Cambria" panose="02040503050406030204" pitchFamily="18" charset="0"/>
              </a:rPr>
              <a:t>modellərinin</a:t>
            </a:r>
            <a:r>
              <a:rPr lang="en-US" sz="1600" b="1" dirty="0">
                <a:solidFill>
                  <a:schemeClr val="accent5">
                    <a:lumMod val="50000"/>
                  </a:schemeClr>
                </a:solidFill>
                <a:latin typeface="Cambria" panose="02040503050406030204" pitchFamily="18" charset="0"/>
              </a:rPr>
              <a:t> </a:t>
            </a:r>
            <a:r>
              <a:rPr lang="az-Latn-AZ" sz="1600" b="1" dirty="0" smtClean="0">
                <a:solidFill>
                  <a:schemeClr val="accent5">
                    <a:lumMod val="50000"/>
                  </a:schemeClr>
                </a:solidFill>
                <a:latin typeface="Cambria" panose="02040503050406030204" pitchFamily="18" charset="0"/>
              </a:rPr>
              <a:t>təsnifləşdirilməsi</a:t>
            </a:r>
            <a:r>
              <a:rPr lang="en-US" sz="1600" b="1" dirty="0" smtClean="0">
                <a:solidFill>
                  <a:schemeClr val="accent5">
                    <a:lumMod val="50000"/>
                  </a:schemeClr>
                </a:solidFill>
                <a:latin typeface="Cambria" panose="02040503050406030204" pitchFamily="18" charset="0"/>
              </a:rPr>
              <a:t>”.</a:t>
            </a:r>
            <a:endParaRPr lang="az-Latn-AZ" sz="1600" b="1" dirty="0" smtClean="0">
              <a:solidFill>
                <a:schemeClr val="accent5">
                  <a:lumMod val="50000"/>
                </a:schemeClr>
              </a:solidFill>
              <a:latin typeface="Cambria" panose="02040503050406030204" pitchFamily="18" charset="0"/>
            </a:endParaRPr>
          </a:p>
          <a:p>
            <a:pPr>
              <a:spcBef>
                <a:spcPts val="600"/>
              </a:spcBef>
              <a:spcAft>
                <a:spcPts val="600"/>
              </a:spcAft>
            </a:pPr>
            <a:r>
              <a:rPr lang="az-Latn-AZ" sz="1600" b="1" dirty="0" smtClean="0">
                <a:solidFill>
                  <a:schemeClr val="accent5">
                    <a:lumMod val="50000"/>
                  </a:schemeClr>
                </a:solidFill>
                <a:latin typeface="Cambria" panose="02040503050406030204" pitchFamily="18" charset="0"/>
              </a:rPr>
              <a:t>2. “Milli </a:t>
            </a:r>
            <a:r>
              <a:rPr lang="az-Latn-AZ" sz="1600" b="1" dirty="0">
                <a:solidFill>
                  <a:schemeClr val="accent5">
                    <a:lumMod val="50000"/>
                  </a:schemeClr>
                </a:solidFill>
                <a:latin typeface="Cambria" panose="02040503050406030204" pitchFamily="18" charset="0"/>
              </a:rPr>
              <a:t>valyutanın devalvasiya şəraitində makroiqtisadi sabitliyinin modelləşdirilməsi</a:t>
            </a:r>
            <a:r>
              <a:rPr lang="az-Latn-AZ" sz="1600" b="1" dirty="0" smtClean="0">
                <a:solidFill>
                  <a:schemeClr val="accent5">
                    <a:lumMod val="50000"/>
                  </a:schemeClr>
                </a:solidFill>
                <a:latin typeface="Cambria" panose="02040503050406030204" pitchFamily="18" charset="0"/>
              </a:rPr>
              <a:t>”</a:t>
            </a:r>
          </a:p>
        </p:txBody>
      </p:sp>
      <p:pic>
        <p:nvPicPr>
          <p:cNvPr id="12" name="Picture 2" descr="Картинки по запросу mastercard"/>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6041" y="1507720"/>
            <a:ext cx="3860783" cy="1908176"/>
          </a:xfrm>
          <a:prstGeom prst="rect">
            <a:avLst/>
          </a:prstGeom>
          <a:noFill/>
          <a:ln w="19050">
            <a:solidFill>
              <a:srgbClr val="860000"/>
            </a:solidFill>
          </a:ln>
          <a:effectLst>
            <a:innerShdw blurRad="114300">
              <a:prstClr val="black"/>
            </a:innerShdw>
          </a:effectLst>
          <a:extLst>
            <a:ext uri="{909E8E84-426E-40DD-AFC4-6F175D3DCCD1}">
              <a14:hiddenFill xmlns:a14="http://schemas.microsoft.com/office/drawing/2010/main">
                <a:solidFill>
                  <a:srgbClr val="FFFFFF"/>
                </a:solidFill>
              </a14:hiddenFill>
            </a:ext>
          </a:extLst>
        </p:spPr>
      </p:pic>
      <p:sp>
        <p:nvSpPr>
          <p:cNvPr id="13" name="Прямоугольник 12"/>
          <p:cNvSpPr/>
          <p:nvPr/>
        </p:nvSpPr>
        <p:spPr>
          <a:xfrm>
            <a:off x="340561" y="3732541"/>
            <a:ext cx="3966264" cy="2308324"/>
          </a:xfrm>
          <a:prstGeom prst="rect">
            <a:avLst/>
          </a:prstGeom>
          <a:ln w="19050">
            <a:solidFill>
              <a:srgbClr val="860000"/>
            </a:solidFill>
          </a:ln>
          <a:effectLst>
            <a:innerShdw blurRad="114300">
              <a:prstClr val="black"/>
            </a:innerShdw>
          </a:effectLst>
        </p:spPr>
        <p:style>
          <a:lnRef idx="2">
            <a:schemeClr val="accent2"/>
          </a:lnRef>
          <a:fillRef idx="1">
            <a:schemeClr val="lt1"/>
          </a:fillRef>
          <a:effectRef idx="0">
            <a:schemeClr val="accent2"/>
          </a:effectRef>
          <a:fontRef idx="minor">
            <a:schemeClr val="dk1"/>
          </a:fontRef>
        </p:style>
        <p:txBody>
          <a:bodyPr wrap="square">
            <a:spAutoFit/>
          </a:bodyPr>
          <a:lstStyle/>
          <a:p>
            <a:r>
              <a:rPr lang="az-Latn-AZ" sz="1600" b="1" dirty="0">
                <a:solidFill>
                  <a:schemeClr val="accent5">
                    <a:lumMod val="50000"/>
                  </a:schemeClr>
                </a:solidFill>
                <a:latin typeface="Cambria" panose="02040503050406030204" pitchFamily="18" charset="0"/>
              </a:rPr>
              <a:t>MasterCard Beynəlxalq </a:t>
            </a:r>
            <a:r>
              <a:rPr lang="az-Latn-AZ" sz="1600" b="1" dirty="0" smtClean="0">
                <a:solidFill>
                  <a:schemeClr val="accent5">
                    <a:lumMod val="50000"/>
                  </a:schemeClr>
                </a:solidFill>
                <a:latin typeface="Cambria" panose="02040503050406030204" pitchFamily="18" charset="0"/>
              </a:rPr>
              <a:t>şirkəti Mərkəzi Bankın sifarişi </a:t>
            </a:r>
            <a:r>
              <a:rPr lang="az-Latn-AZ" sz="1600" b="1" dirty="0">
                <a:solidFill>
                  <a:schemeClr val="accent5">
                    <a:lumMod val="50000"/>
                  </a:schemeClr>
                </a:solidFill>
                <a:latin typeface="Cambria" panose="02040503050406030204" pitchFamily="18" charset="0"/>
              </a:rPr>
              <a:t>ilə </a:t>
            </a:r>
            <a:r>
              <a:rPr lang="az-Latn-AZ" sz="1600" b="1" dirty="0" smtClean="0">
                <a:solidFill>
                  <a:schemeClr val="accent5">
                    <a:lumMod val="50000"/>
                  </a:schemeClr>
                </a:solidFill>
                <a:latin typeface="Cambria" panose="02040503050406030204" pitchFamily="18" charset="0"/>
              </a:rPr>
              <a:t>«</a:t>
            </a:r>
            <a:r>
              <a:rPr lang="en-US" sz="1600" b="1" dirty="0">
                <a:solidFill>
                  <a:schemeClr val="accent5">
                    <a:lumMod val="50000"/>
                  </a:schemeClr>
                </a:solidFill>
                <a:latin typeface="Cambria" panose="02040503050406030204" pitchFamily="18" charset="0"/>
              </a:rPr>
              <a:t>“2018-2020-ci illərdə Azərbaycan Respublikasında rəqəmsal ödənişlərin genişləndirilməsi üzrə Dövlət Proqramı” layihəsi</a:t>
            </a:r>
            <a:r>
              <a:rPr lang="az-Latn-AZ" sz="1600" b="1" dirty="0">
                <a:solidFill>
                  <a:schemeClr val="accent5">
                    <a:lumMod val="50000"/>
                  </a:schemeClr>
                </a:solidFill>
                <a:latin typeface="Cambria" panose="02040503050406030204" pitchFamily="18" charset="0"/>
              </a:rPr>
              <a:t> hazırlanaraq Mərkəzi Banka təqdim </a:t>
            </a:r>
            <a:r>
              <a:rPr lang="az-Latn-AZ" sz="1600" b="1" dirty="0" smtClean="0">
                <a:solidFill>
                  <a:schemeClr val="accent5">
                    <a:lumMod val="50000"/>
                  </a:schemeClr>
                </a:solidFill>
                <a:latin typeface="Cambria" panose="02040503050406030204" pitchFamily="18" charset="0"/>
              </a:rPr>
              <a:t>edilmişdir.</a:t>
            </a:r>
          </a:p>
          <a:p>
            <a:endParaRPr lang="az-Latn-AZ" sz="1600" b="1" dirty="0" smtClean="0">
              <a:solidFill>
                <a:schemeClr val="accent5">
                  <a:lumMod val="50000"/>
                </a:schemeClr>
              </a:solidFill>
              <a:latin typeface="Cambria" panose="02040503050406030204" pitchFamily="18" charset="0"/>
            </a:endParaRPr>
          </a:p>
          <a:p>
            <a:r>
              <a:rPr lang="az-Latn-AZ" sz="1600" b="1" dirty="0" smtClean="0">
                <a:solidFill>
                  <a:schemeClr val="accent5">
                    <a:lumMod val="50000"/>
                  </a:schemeClr>
                </a:solidFill>
                <a:latin typeface="Cambria" panose="02040503050406030204" pitchFamily="18" charset="0"/>
              </a:rPr>
              <a:t> </a:t>
            </a:r>
            <a:endParaRPr lang="az-Latn-AZ" sz="1600" b="1" dirty="0">
              <a:latin typeface="Cambria" panose="02040503050406030204" pitchFamily="18" charset="0"/>
            </a:endParaRPr>
          </a:p>
        </p:txBody>
      </p:sp>
    </p:spTree>
    <p:extLst>
      <p:ext uri="{BB962C8B-B14F-4D97-AF65-F5344CB8AC3E}">
        <p14:creationId xmlns:p14="http://schemas.microsoft.com/office/powerpoint/2010/main" val="1585684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Группа 3"/>
          <p:cNvGrpSpPr/>
          <p:nvPr/>
        </p:nvGrpSpPr>
        <p:grpSpPr>
          <a:xfrm>
            <a:off x="-1" y="0"/>
            <a:ext cx="9144001" cy="683849"/>
            <a:chOff x="-3854" y="5569"/>
            <a:chExt cx="9145016" cy="826949"/>
          </a:xfrm>
        </p:grpSpPr>
        <p:pic>
          <p:nvPicPr>
            <p:cNvPr id="5" name="Рисунок 4" descr="C:\Users\asus\Desktop\ScreenHunter_2.jpg"/>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72679" t="33953" r="6894" b="55220"/>
            <a:stretch/>
          </p:blipFill>
          <p:spPr bwMode="auto">
            <a:xfrm>
              <a:off x="-3854" y="5569"/>
              <a:ext cx="9145016" cy="826949"/>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53640926-AAD7-44D8-BBD7-CCE9431645EC}">
                <a14:shadowObscured xmlns:a14="http://schemas.microsoft.com/office/drawing/2010/main"/>
              </a:ext>
            </a:extLst>
          </p:spPr>
        </p:pic>
        <p:pic>
          <p:nvPicPr>
            <p:cNvPr id="6" name="Рисунок 5"/>
            <p:cNvPicPr/>
            <p:nvPr/>
          </p:nvPicPr>
          <p:blipFill>
            <a:blip r:embed="rId4" cstate="print">
              <a:extLst>
                <a:ext uri="{28A0092B-C50C-407E-A947-70E740481C1C}">
                  <a14:useLocalDpi xmlns:a14="http://schemas.microsoft.com/office/drawing/2010/main" val="0"/>
                </a:ext>
              </a:extLst>
            </a:blip>
            <a:srcRect b="34521"/>
            <a:stretch>
              <a:fillRect/>
            </a:stretch>
          </p:blipFill>
          <p:spPr bwMode="auto">
            <a:xfrm>
              <a:off x="272847" y="71915"/>
              <a:ext cx="641553" cy="695811"/>
            </a:xfrm>
            <a:prstGeom prst="rect">
              <a:avLst/>
            </a:prstGeom>
            <a:noFill/>
            <a:ln>
              <a:noFill/>
            </a:ln>
            <a:extLst/>
          </p:spPr>
        </p:pic>
        <p:sp>
          <p:nvSpPr>
            <p:cNvPr id="7" name="Поле 2"/>
            <p:cNvSpPr txBox="1">
              <a:spLocks noChangeArrowheads="1"/>
            </p:cNvSpPr>
            <p:nvPr/>
          </p:nvSpPr>
          <p:spPr bwMode="auto">
            <a:xfrm>
              <a:off x="1259632" y="96531"/>
              <a:ext cx="3602990" cy="671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rot="0" vert="horz" wrap="square" lIns="75617" tIns="37808" rIns="75617" bIns="37808" anchor="t" anchorCtr="0" upright="1">
              <a:noAutofit/>
            </a:bodyPr>
            <a:lstStyle/>
            <a:p>
              <a:pPr>
                <a:lnSpc>
                  <a:spcPct val="107000"/>
                </a:lnSpc>
              </a:pPr>
              <a:r>
                <a:rPr lang="az-Latn-AZ" sz="1323" b="1" dirty="0">
                  <a:solidFill>
                    <a:srgbClr val="FFFFFF"/>
                  </a:solidFill>
                  <a:ea typeface="Calibri" panose="020F0502020204030204" pitchFamily="34" charset="0"/>
                  <a:cs typeface="Times New Roman" panose="02020603050405020304" pitchFamily="18" charset="0"/>
                </a:rPr>
                <a:t>AMEA</a:t>
              </a:r>
              <a:endParaRPr lang="en-US" sz="910" dirty="0">
                <a:ea typeface="Calibri" panose="020F0502020204030204" pitchFamily="34" charset="0"/>
                <a:cs typeface="Times New Roman" panose="02020603050405020304" pitchFamily="18" charset="0"/>
              </a:endParaRPr>
            </a:p>
            <a:p>
              <a:pPr>
                <a:lnSpc>
                  <a:spcPct val="107000"/>
                </a:lnSpc>
              </a:pPr>
              <a:r>
                <a:rPr lang="az-Latn-AZ" sz="1323" b="1" dirty="0">
                  <a:solidFill>
                    <a:srgbClr val="FFFFFF"/>
                  </a:solidFill>
                  <a:ea typeface="Calibri" panose="020F0502020204030204" pitchFamily="34" charset="0"/>
                  <a:cs typeface="Times New Roman" panose="02020603050405020304" pitchFamily="18" charset="0"/>
                </a:rPr>
                <a:t>İQTİSADİYYAT İNSTİTUTU</a:t>
              </a:r>
              <a:endParaRPr lang="en-US" sz="910" dirty="0">
                <a:ea typeface="Calibri" panose="020F0502020204030204" pitchFamily="34" charset="0"/>
                <a:cs typeface="Times New Roman" panose="02020603050405020304" pitchFamily="18" charset="0"/>
              </a:endParaRPr>
            </a:p>
          </p:txBody>
        </p:sp>
      </p:grpSp>
      <p:sp>
        <p:nvSpPr>
          <p:cNvPr id="9" name="TextBox 8"/>
          <p:cNvSpPr txBox="1"/>
          <p:nvPr/>
        </p:nvSpPr>
        <p:spPr>
          <a:xfrm>
            <a:off x="0" y="6494182"/>
            <a:ext cx="9144001" cy="276999"/>
          </a:xfrm>
          <a:prstGeom prst="rect">
            <a:avLst/>
          </a:prstGeom>
          <a:gradFill flip="none" rotWithShape="1">
            <a:gsLst>
              <a:gs pos="26000">
                <a:srgbClr val="6A9CCB"/>
              </a:gs>
              <a:gs pos="42000">
                <a:schemeClr val="accent5">
                  <a:lumMod val="75000"/>
                </a:schemeClr>
              </a:gs>
              <a:gs pos="0">
                <a:schemeClr val="accent5">
                  <a:lumMod val="60000"/>
                  <a:lumOff val="40000"/>
                </a:schemeClr>
              </a:gs>
              <a:gs pos="73000">
                <a:srgbClr val="00206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az-Latn-AZ" sz="1200" b="1" dirty="0">
                <a:solidFill>
                  <a:schemeClr val="tx1"/>
                </a:solidFill>
                <a:latin typeface="Cambria" panose="02040503050406030204" pitchFamily="18" charset="0"/>
              </a:rPr>
              <a:t>    </a:t>
            </a:r>
            <a:r>
              <a:rPr lang="en-US" sz="1200" b="1" dirty="0" smtClean="0">
                <a:solidFill>
                  <a:schemeClr val="tx1"/>
                </a:solidFill>
                <a:latin typeface="Cambria" panose="02040503050406030204" pitchFamily="18" charset="0"/>
              </a:rPr>
              <a:t>www.economics.com.az</a:t>
            </a:r>
            <a:r>
              <a:rPr lang="az-Latn-AZ" sz="1200" b="1" dirty="0" smtClean="0">
                <a:solidFill>
                  <a:schemeClr val="tx1"/>
                </a:solidFill>
                <a:latin typeface="Cambria" panose="02040503050406030204" pitchFamily="18" charset="0"/>
              </a:rPr>
              <a:t>                                                                                                                                                                                     </a:t>
            </a:r>
            <a:r>
              <a:rPr lang="az-Latn-AZ" sz="1200" b="1" dirty="0" smtClean="0">
                <a:solidFill>
                  <a:schemeClr val="bg1"/>
                </a:solidFill>
                <a:latin typeface="Cambria" panose="02040503050406030204" pitchFamily="18" charset="0"/>
              </a:rPr>
              <a:t>noyabr 201</a:t>
            </a:r>
            <a:r>
              <a:rPr lang="en-US" sz="1200" b="1" dirty="0">
                <a:solidFill>
                  <a:schemeClr val="bg1"/>
                </a:solidFill>
                <a:latin typeface="Cambria" panose="02040503050406030204" pitchFamily="18" charset="0"/>
              </a:rPr>
              <a:t>7</a:t>
            </a:r>
            <a:endParaRPr lang="ru-RU" sz="1200" b="1" dirty="0">
              <a:solidFill>
                <a:schemeClr val="bg1"/>
              </a:solidFill>
              <a:latin typeface="Cambria" panose="02040503050406030204" pitchFamily="18" charset="0"/>
            </a:endParaRPr>
          </a:p>
        </p:txBody>
      </p:sp>
      <p:sp>
        <p:nvSpPr>
          <p:cNvPr id="18" name="Заголовок 1"/>
          <p:cNvSpPr txBox="1">
            <a:spLocks/>
          </p:cNvSpPr>
          <p:nvPr/>
        </p:nvSpPr>
        <p:spPr>
          <a:xfrm>
            <a:off x="75763" y="740320"/>
            <a:ext cx="8995085" cy="510936"/>
          </a:xfrm>
          <a:prstGeom prst="roundRect">
            <a:avLst>
              <a:gd name="adj" fmla="val 24398"/>
            </a:avLst>
          </a:prstGeom>
          <a:solidFill>
            <a:srgbClr val="C00000"/>
          </a:solidFill>
          <a:effectLst>
            <a:innerShdw blurRad="114300">
              <a:prstClr val="black"/>
            </a:innerShdw>
          </a:effectLst>
        </p:spPr>
        <p:style>
          <a:lnRef idx="2">
            <a:schemeClr val="accent5">
              <a:shade val="50000"/>
            </a:schemeClr>
          </a:lnRef>
          <a:fillRef idx="1">
            <a:schemeClr val="accent5"/>
          </a:fillRef>
          <a:effectRef idx="0">
            <a:schemeClr val="accent5"/>
          </a:effectRef>
          <a:fontRef idx="minor">
            <a:schemeClr val="lt1"/>
          </a:fontRef>
        </p:style>
        <p:txBody>
          <a:bodyPr vert="horz" lIns="100817" tIns="50408" rIns="100817" bIns="50408" rtlCol="0" anchor="t">
            <a:noAutofit/>
          </a:bodyPr>
          <a:lstStyle>
            <a:lvl1pPr algn="l" defTabSz="457200" rtl="0" eaLnBrk="1" latinLnBrk="0" hangingPunct="1">
              <a:spcBef>
                <a:spcPct val="0"/>
              </a:spcBef>
              <a:buNone/>
              <a:defRPr sz="3600" kern="1200">
                <a:solidFill>
                  <a:schemeClr val="lt1"/>
                </a:solidFill>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pPr lvl="0" algn="ctr"/>
            <a:r>
              <a:rPr lang="az-Latn-AZ" sz="1800" b="1" i="1" dirty="0" smtClean="0">
                <a:latin typeface="Cambria" panose="02040503050406030204" pitchFamily="18" charset="0"/>
              </a:rPr>
              <a:t>5. Elmi-tədqiqat </a:t>
            </a:r>
            <a:r>
              <a:rPr lang="az-Latn-AZ" sz="1800" b="1" i="1" dirty="0">
                <a:latin typeface="Cambria" panose="02040503050406030204" pitchFamily="18" charset="0"/>
              </a:rPr>
              <a:t>proqramlarının icra vəziyyəti</a:t>
            </a:r>
            <a:endParaRPr lang="ru-RU" sz="1800" b="1" i="1" dirty="0">
              <a:latin typeface="Cambria" panose="02040503050406030204" pitchFamily="18" charset="0"/>
            </a:endParaRPr>
          </a:p>
        </p:txBody>
      </p:sp>
      <p:sp>
        <p:nvSpPr>
          <p:cNvPr id="2" name="Прямоугольник 1"/>
          <p:cNvSpPr/>
          <p:nvPr/>
        </p:nvSpPr>
        <p:spPr>
          <a:xfrm>
            <a:off x="824088" y="2029864"/>
            <a:ext cx="4572000" cy="1785104"/>
          </a:xfrm>
          <a:prstGeom prst="rect">
            <a:avLst/>
          </a:prstGeom>
          <a:ln w="19050">
            <a:solidFill>
              <a:srgbClr val="860000"/>
            </a:solidFill>
          </a:ln>
          <a:effectLst>
            <a:innerShdw blurRad="114300">
              <a:prstClr val="black"/>
            </a:innerShdw>
          </a:effectLst>
        </p:spPr>
        <p:style>
          <a:lnRef idx="2">
            <a:schemeClr val="accent2"/>
          </a:lnRef>
          <a:fillRef idx="1">
            <a:schemeClr val="lt1"/>
          </a:fillRef>
          <a:effectRef idx="0">
            <a:schemeClr val="accent2"/>
          </a:effectRef>
          <a:fontRef idx="minor">
            <a:schemeClr val="dk1"/>
          </a:fontRef>
        </p:style>
        <p:txBody>
          <a:bodyPr>
            <a:spAutoFit/>
          </a:bodyPr>
          <a:lstStyle/>
          <a:p>
            <a:pPr algn="just">
              <a:spcBef>
                <a:spcPts val="600"/>
              </a:spcBef>
              <a:spcAft>
                <a:spcPts val="600"/>
              </a:spcAft>
              <a:tabLst>
                <a:tab pos="900430" algn="l"/>
              </a:tabLst>
            </a:pPr>
            <a:r>
              <a:rPr lang="az-Latn-AZ" b="1" dirty="0" smtClean="0">
                <a:solidFill>
                  <a:srgbClr val="860000"/>
                </a:solidFill>
              </a:rPr>
              <a:t>2016-2017-ci illərdə yerinə yetirilmişdir. </a:t>
            </a:r>
          </a:p>
          <a:p>
            <a:pPr algn="just">
              <a:spcBef>
                <a:spcPts val="600"/>
              </a:spcBef>
              <a:spcAft>
                <a:spcPts val="600"/>
              </a:spcAft>
              <a:tabLst>
                <a:tab pos="900430" algn="l"/>
              </a:tabLst>
            </a:pPr>
            <a:r>
              <a:rPr lang="az-Latn-AZ" b="1" dirty="0" smtClean="0">
                <a:solidFill>
                  <a:schemeClr val="accent5">
                    <a:lumMod val="50000"/>
                  </a:schemeClr>
                </a:solidFill>
              </a:rPr>
              <a:t>«Azərbaycan </a:t>
            </a:r>
            <a:r>
              <a:rPr lang="az-Latn-AZ" b="1" dirty="0">
                <a:solidFill>
                  <a:schemeClr val="accent5">
                    <a:lumMod val="50000"/>
                  </a:schemeClr>
                </a:solidFill>
              </a:rPr>
              <a:t>2020: informasiya cəmiyyətinin formalaşması və innovasiyalara əsaslanan iqtisadi inkişafin prioritetləri</a:t>
            </a:r>
            <a:r>
              <a:rPr lang="az-Latn-AZ" b="1" dirty="0" smtClean="0">
                <a:solidFill>
                  <a:schemeClr val="accent5">
                    <a:lumMod val="50000"/>
                  </a:schemeClr>
                </a:solidFill>
              </a:rPr>
              <a:t>» </a:t>
            </a:r>
          </a:p>
          <a:p>
            <a:pPr algn="just">
              <a:spcBef>
                <a:spcPts val="600"/>
              </a:spcBef>
              <a:spcAft>
                <a:spcPts val="600"/>
              </a:spcAft>
              <a:tabLst>
                <a:tab pos="900430" algn="l"/>
              </a:tabLst>
            </a:pPr>
            <a:r>
              <a:rPr lang="az-Latn-AZ" b="1" dirty="0" smtClean="0">
                <a:solidFill>
                  <a:schemeClr val="accent5">
                    <a:lumMod val="50000"/>
                  </a:schemeClr>
                </a:solidFill>
              </a:rPr>
              <a:t>AMEA İqyisadiyyat İnstitutu</a:t>
            </a:r>
            <a:endParaRPr lang="en-US" b="1" dirty="0">
              <a:solidFill>
                <a:schemeClr val="accent5">
                  <a:lumMod val="50000"/>
                </a:schemeClr>
              </a:solidFill>
              <a:ea typeface="Times New Roman" panose="02020603050405020304" pitchFamily="18" charset="0"/>
            </a:endParaRPr>
          </a:p>
        </p:txBody>
      </p:sp>
      <p:sp>
        <p:nvSpPr>
          <p:cNvPr id="3" name="Прямоугольник 2"/>
          <p:cNvSpPr/>
          <p:nvPr/>
        </p:nvSpPr>
        <p:spPr>
          <a:xfrm>
            <a:off x="807722" y="4210486"/>
            <a:ext cx="4572000" cy="1785104"/>
          </a:xfrm>
          <a:prstGeom prst="rect">
            <a:avLst/>
          </a:prstGeom>
          <a:ln w="19050">
            <a:solidFill>
              <a:srgbClr val="860000"/>
            </a:solidFill>
          </a:ln>
          <a:effectLst>
            <a:innerShdw blurRad="114300">
              <a:prstClr val="black"/>
            </a:innerShdw>
          </a:effectLst>
        </p:spPr>
        <p:style>
          <a:lnRef idx="2">
            <a:schemeClr val="accent2"/>
          </a:lnRef>
          <a:fillRef idx="1">
            <a:schemeClr val="lt1"/>
          </a:fillRef>
          <a:effectRef idx="0">
            <a:schemeClr val="accent2"/>
          </a:effectRef>
          <a:fontRef idx="minor">
            <a:schemeClr val="dk1"/>
          </a:fontRef>
        </p:style>
        <p:txBody>
          <a:bodyPr>
            <a:spAutoFit/>
          </a:bodyPr>
          <a:lstStyle/>
          <a:p>
            <a:pPr>
              <a:spcBef>
                <a:spcPts val="600"/>
              </a:spcBef>
              <a:spcAft>
                <a:spcPts val="600"/>
              </a:spcAft>
            </a:pPr>
            <a:r>
              <a:rPr lang="az-Latn-AZ" b="1" dirty="0" smtClean="0">
                <a:solidFill>
                  <a:srgbClr val="860000"/>
                </a:solidFill>
              </a:rPr>
              <a:t>2016-2017-ci illərdə yerinə yetirilmişdir. </a:t>
            </a:r>
          </a:p>
          <a:p>
            <a:pPr>
              <a:spcBef>
                <a:spcPts val="600"/>
              </a:spcBef>
              <a:spcAft>
                <a:spcPts val="600"/>
              </a:spcAft>
            </a:pPr>
            <a:r>
              <a:rPr lang="az-Latn-AZ" b="1" dirty="0" smtClean="0">
                <a:solidFill>
                  <a:schemeClr val="accent5">
                    <a:lumMod val="50000"/>
                  </a:schemeClr>
                </a:solidFill>
              </a:rPr>
              <a:t>«</a:t>
            </a:r>
            <a:r>
              <a:rPr lang="az-Latn-AZ" b="1" dirty="0">
                <a:solidFill>
                  <a:schemeClr val="accent5">
                    <a:lumMod val="50000"/>
                  </a:schemeClr>
                </a:solidFill>
              </a:rPr>
              <a:t>Qlobal  maliyyə iqtisadi böhranı prosesinin modelləşdirilməsi</a:t>
            </a:r>
            <a:r>
              <a:rPr lang="az-Latn-AZ" b="1" dirty="0" smtClean="0">
                <a:solidFill>
                  <a:schemeClr val="accent5">
                    <a:lumMod val="50000"/>
                  </a:schemeClr>
                </a:solidFill>
              </a:rPr>
              <a:t>» </a:t>
            </a:r>
          </a:p>
          <a:p>
            <a:pPr>
              <a:spcBef>
                <a:spcPts val="600"/>
              </a:spcBef>
              <a:spcAft>
                <a:spcPts val="600"/>
              </a:spcAft>
            </a:pPr>
            <a:r>
              <a:rPr lang="az-Latn-AZ" b="1" dirty="0" smtClean="0">
                <a:solidFill>
                  <a:schemeClr val="accent5">
                    <a:lumMod val="50000"/>
                  </a:schemeClr>
                </a:solidFill>
              </a:rPr>
              <a:t>AMEA İqtisadiyyat İnstitutu və İdarəütmə sistemləri institutu ilə birgə</a:t>
            </a:r>
            <a:endParaRPr lang="en-US" b="1" dirty="0">
              <a:solidFill>
                <a:schemeClr val="accent5">
                  <a:lumMod val="50000"/>
                </a:schemeClr>
              </a:solidFill>
            </a:endParaRPr>
          </a:p>
        </p:txBody>
      </p:sp>
      <p:pic>
        <p:nvPicPr>
          <p:cNvPr id="3074" name="Picture 2" descr="Фото Allahyar Muradov."/>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64486" y="1400234"/>
            <a:ext cx="2225864" cy="2420111"/>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unec.edu.az/application/uploads/2016/06/10.06.16-4.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31096"/>
          <a:stretch/>
        </p:blipFill>
        <p:spPr bwMode="auto">
          <a:xfrm>
            <a:off x="5396088" y="4069641"/>
            <a:ext cx="2362661" cy="19259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449745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Группа 3"/>
          <p:cNvGrpSpPr/>
          <p:nvPr/>
        </p:nvGrpSpPr>
        <p:grpSpPr>
          <a:xfrm>
            <a:off x="-1" y="0"/>
            <a:ext cx="9144001" cy="683849"/>
            <a:chOff x="-3854" y="5569"/>
            <a:chExt cx="9145016" cy="826949"/>
          </a:xfrm>
        </p:grpSpPr>
        <p:pic>
          <p:nvPicPr>
            <p:cNvPr id="5" name="Рисунок 4" descr="C:\Users\asus\Desktop\ScreenHunter_2.jpg"/>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72679" t="33953" r="6894" b="55220"/>
            <a:stretch/>
          </p:blipFill>
          <p:spPr bwMode="auto">
            <a:xfrm>
              <a:off x="-3854" y="5569"/>
              <a:ext cx="9145016" cy="826949"/>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53640926-AAD7-44D8-BBD7-CCE9431645EC}">
                <a14:shadowObscured xmlns:a14="http://schemas.microsoft.com/office/drawing/2010/main"/>
              </a:ext>
            </a:extLst>
          </p:spPr>
        </p:pic>
        <p:pic>
          <p:nvPicPr>
            <p:cNvPr id="6" name="Рисунок 5"/>
            <p:cNvPicPr/>
            <p:nvPr/>
          </p:nvPicPr>
          <p:blipFill>
            <a:blip r:embed="rId4" cstate="print">
              <a:extLst>
                <a:ext uri="{28A0092B-C50C-407E-A947-70E740481C1C}">
                  <a14:useLocalDpi xmlns:a14="http://schemas.microsoft.com/office/drawing/2010/main" val="0"/>
                </a:ext>
              </a:extLst>
            </a:blip>
            <a:srcRect b="34521"/>
            <a:stretch>
              <a:fillRect/>
            </a:stretch>
          </p:blipFill>
          <p:spPr bwMode="auto">
            <a:xfrm>
              <a:off x="272847" y="71915"/>
              <a:ext cx="641553" cy="695811"/>
            </a:xfrm>
            <a:prstGeom prst="rect">
              <a:avLst/>
            </a:prstGeom>
            <a:noFill/>
            <a:ln>
              <a:noFill/>
            </a:ln>
            <a:extLst/>
          </p:spPr>
        </p:pic>
        <p:sp>
          <p:nvSpPr>
            <p:cNvPr id="7" name="Поле 2"/>
            <p:cNvSpPr txBox="1">
              <a:spLocks noChangeArrowheads="1"/>
            </p:cNvSpPr>
            <p:nvPr/>
          </p:nvSpPr>
          <p:spPr bwMode="auto">
            <a:xfrm>
              <a:off x="1259632" y="96531"/>
              <a:ext cx="3602990" cy="671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rot="0" vert="horz" wrap="square" lIns="75617" tIns="37808" rIns="75617" bIns="37808" anchor="t" anchorCtr="0" upright="1">
              <a:noAutofit/>
            </a:bodyPr>
            <a:lstStyle/>
            <a:p>
              <a:pPr>
                <a:lnSpc>
                  <a:spcPct val="107000"/>
                </a:lnSpc>
              </a:pPr>
              <a:r>
                <a:rPr lang="az-Latn-AZ" sz="1323" b="1" dirty="0">
                  <a:solidFill>
                    <a:srgbClr val="FFFFFF"/>
                  </a:solidFill>
                  <a:ea typeface="Calibri" panose="020F0502020204030204" pitchFamily="34" charset="0"/>
                  <a:cs typeface="Times New Roman" panose="02020603050405020304" pitchFamily="18" charset="0"/>
                </a:rPr>
                <a:t>AMEA</a:t>
              </a:r>
              <a:endParaRPr lang="en-US" sz="910" dirty="0">
                <a:ea typeface="Calibri" panose="020F0502020204030204" pitchFamily="34" charset="0"/>
                <a:cs typeface="Times New Roman" panose="02020603050405020304" pitchFamily="18" charset="0"/>
              </a:endParaRPr>
            </a:p>
            <a:p>
              <a:pPr>
                <a:lnSpc>
                  <a:spcPct val="107000"/>
                </a:lnSpc>
              </a:pPr>
              <a:r>
                <a:rPr lang="az-Latn-AZ" sz="1323" b="1" dirty="0">
                  <a:solidFill>
                    <a:srgbClr val="FFFFFF"/>
                  </a:solidFill>
                  <a:ea typeface="Calibri" panose="020F0502020204030204" pitchFamily="34" charset="0"/>
                  <a:cs typeface="Times New Roman" panose="02020603050405020304" pitchFamily="18" charset="0"/>
                </a:rPr>
                <a:t>İQTİSADİYYAT İNSTİTUTU</a:t>
              </a:r>
              <a:endParaRPr lang="en-US" sz="910" dirty="0">
                <a:ea typeface="Calibri" panose="020F0502020204030204" pitchFamily="34" charset="0"/>
                <a:cs typeface="Times New Roman" panose="02020603050405020304" pitchFamily="18" charset="0"/>
              </a:endParaRPr>
            </a:p>
          </p:txBody>
        </p:sp>
      </p:grpSp>
      <p:sp>
        <p:nvSpPr>
          <p:cNvPr id="9" name="TextBox 8"/>
          <p:cNvSpPr txBox="1"/>
          <p:nvPr/>
        </p:nvSpPr>
        <p:spPr>
          <a:xfrm>
            <a:off x="0" y="6494182"/>
            <a:ext cx="9144001" cy="276999"/>
          </a:xfrm>
          <a:prstGeom prst="rect">
            <a:avLst/>
          </a:prstGeom>
          <a:gradFill flip="none" rotWithShape="1">
            <a:gsLst>
              <a:gs pos="26000">
                <a:srgbClr val="6A9CCB"/>
              </a:gs>
              <a:gs pos="42000">
                <a:schemeClr val="accent5">
                  <a:lumMod val="75000"/>
                </a:schemeClr>
              </a:gs>
              <a:gs pos="0">
                <a:schemeClr val="accent5">
                  <a:lumMod val="60000"/>
                  <a:lumOff val="40000"/>
                </a:schemeClr>
              </a:gs>
              <a:gs pos="73000">
                <a:srgbClr val="00206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az-Latn-AZ" sz="1200" b="1" dirty="0">
                <a:solidFill>
                  <a:schemeClr val="tx1"/>
                </a:solidFill>
                <a:latin typeface="Cambria" panose="02040503050406030204" pitchFamily="18" charset="0"/>
              </a:rPr>
              <a:t>    </a:t>
            </a:r>
            <a:r>
              <a:rPr lang="en-US" sz="1200" b="1" dirty="0" smtClean="0">
                <a:solidFill>
                  <a:schemeClr val="tx1"/>
                </a:solidFill>
                <a:latin typeface="Cambria" panose="02040503050406030204" pitchFamily="18" charset="0"/>
              </a:rPr>
              <a:t>www.economics.com.az</a:t>
            </a:r>
            <a:r>
              <a:rPr lang="az-Latn-AZ" sz="1200" b="1" dirty="0" smtClean="0">
                <a:solidFill>
                  <a:schemeClr val="tx1"/>
                </a:solidFill>
                <a:latin typeface="Cambria" panose="02040503050406030204" pitchFamily="18" charset="0"/>
              </a:rPr>
              <a:t>                                                                                                                                                                                        </a:t>
            </a:r>
            <a:r>
              <a:rPr lang="az-Latn-AZ" sz="1200" b="1" dirty="0" smtClean="0">
                <a:solidFill>
                  <a:schemeClr val="bg1"/>
                </a:solidFill>
                <a:latin typeface="Cambria" panose="02040503050406030204" pitchFamily="18" charset="0"/>
              </a:rPr>
              <a:t>noyabr 201</a:t>
            </a:r>
            <a:r>
              <a:rPr lang="en-US" sz="1200" b="1" dirty="0">
                <a:solidFill>
                  <a:schemeClr val="bg1"/>
                </a:solidFill>
                <a:latin typeface="Cambria" panose="02040503050406030204" pitchFamily="18" charset="0"/>
              </a:rPr>
              <a:t>7</a:t>
            </a:r>
            <a:endParaRPr lang="ru-RU" sz="1200" b="1" dirty="0">
              <a:solidFill>
                <a:schemeClr val="bg1"/>
              </a:solidFill>
              <a:latin typeface="Cambria" panose="02040503050406030204" pitchFamily="18" charset="0"/>
            </a:endParaRPr>
          </a:p>
        </p:txBody>
      </p:sp>
      <p:sp>
        <p:nvSpPr>
          <p:cNvPr id="18" name="Заголовок 1"/>
          <p:cNvSpPr txBox="1">
            <a:spLocks/>
          </p:cNvSpPr>
          <p:nvPr/>
        </p:nvSpPr>
        <p:spPr>
          <a:xfrm>
            <a:off x="75763" y="756919"/>
            <a:ext cx="8995085" cy="548640"/>
          </a:xfrm>
          <a:prstGeom prst="roundRect">
            <a:avLst>
              <a:gd name="adj" fmla="val 24398"/>
            </a:avLst>
          </a:prstGeom>
          <a:solidFill>
            <a:srgbClr val="C00000"/>
          </a:solidFill>
          <a:effectLst>
            <a:innerShdw blurRad="114300">
              <a:prstClr val="black"/>
            </a:innerShdw>
          </a:effectLst>
        </p:spPr>
        <p:style>
          <a:lnRef idx="2">
            <a:schemeClr val="accent5">
              <a:shade val="50000"/>
            </a:schemeClr>
          </a:lnRef>
          <a:fillRef idx="1">
            <a:schemeClr val="accent5"/>
          </a:fillRef>
          <a:effectRef idx="0">
            <a:schemeClr val="accent5"/>
          </a:effectRef>
          <a:fontRef idx="minor">
            <a:schemeClr val="lt1"/>
          </a:fontRef>
        </p:style>
        <p:txBody>
          <a:bodyPr vert="horz" lIns="100817" tIns="50408" rIns="100817" bIns="50408" rtlCol="0" anchor="t">
            <a:noAutofit/>
          </a:bodyPr>
          <a:lstStyle>
            <a:lvl1pPr algn="l" defTabSz="457200" rtl="0" eaLnBrk="1" latinLnBrk="0" hangingPunct="1">
              <a:spcBef>
                <a:spcPct val="0"/>
              </a:spcBef>
              <a:buNone/>
              <a:defRPr sz="3600" kern="1200">
                <a:solidFill>
                  <a:schemeClr val="lt1"/>
                </a:solidFill>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pPr lvl="0" algn="ctr"/>
            <a:r>
              <a:rPr lang="az-Latn-AZ" sz="2400" b="1" i="1" dirty="0" smtClean="0">
                <a:latin typeface="Cambria" panose="02040503050406030204" pitchFamily="18" charset="0"/>
              </a:rPr>
              <a:t>6. Fundamental </a:t>
            </a:r>
            <a:r>
              <a:rPr lang="az-Latn-AZ" sz="2400" b="1" i="1" dirty="0">
                <a:latin typeface="Cambria" panose="02040503050406030204" pitchFamily="18" charset="0"/>
              </a:rPr>
              <a:t>elmlə təhsilin qarşılıqlı əlaqəsi</a:t>
            </a:r>
            <a:endParaRPr lang="ru-RU" sz="2400" b="1" i="1" dirty="0">
              <a:latin typeface="Cambria" panose="02040503050406030204" pitchFamily="18" charset="0"/>
            </a:endParaRPr>
          </a:p>
        </p:txBody>
      </p:sp>
      <p:pic>
        <p:nvPicPr>
          <p:cNvPr id="2050" name="Picture 2" descr="“Tibbi coğrafiya və müasir ekologiyanın əsasları”"/>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58742" y="2171625"/>
            <a:ext cx="2189145" cy="2316919"/>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sp>
        <p:nvSpPr>
          <p:cNvPr id="8" name="Прямоугольник 7"/>
          <p:cNvSpPr/>
          <p:nvPr/>
        </p:nvSpPr>
        <p:spPr>
          <a:xfrm>
            <a:off x="6058742" y="5011496"/>
            <a:ext cx="2765217" cy="1169551"/>
          </a:xfrm>
          <a:prstGeom prst="rect">
            <a:avLst/>
          </a:prstGeom>
          <a:ln>
            <a:solidFill>
              <a:srgbClr val="860000"/>
            </a:solidFill>
          </a:ln>
          <a:effectLst>
            <a:innerShdw blurRad="114300">
              <a:prstClr val="black"/>
            </a:innerShdw>
          </a:effectLst>
        </p:spPr>
        <p:style>
          <a:lnRef idx="2">
            <a:schemeClr val="accent2"/>
          </a:lnRef>
          <a:fillRef idx="1">
            <a:schemeClr val="lt1"/>
          </a:fillRef>
          <a:effectRef idx="0">
            <a:schemeClr val="accent2"/>
          </a:effectRef>
          <a:fontRef idx="minor">
            <a:schemeClr val="dk1"/>
          </a:fontRef>
        </p:style>
        <p:txBody>
          <a:bodyPr wrap="square">
            <a:spAutoFit/>
          </a:bodyPr>
          <a:lstStyle/>
          <a:p>
            <a:r>
              <a:rPr lang="en-US" sz="1400" b="0" i="0" dirty="0" err="1" smtClean="0">
                <a:solidFill>
                  <a:srgbClr val="000000"/>
                </a:solidFill>
                <a:effectLst/>
                <a:latin typeface="Cambria" panose="02040503050406030204" pitchFamily="18" charset="0"/>
              </a:rPr>
              <a:t>Dağıstan</a:t>
            </a:r>
            <a:r>
              <a:rPr lang="en-US" sz="1400" b="0" i="0" dirty="0" smtClean="0">
                <a:solidFill>
                  <a:srgbClr val="000000"/>
                </a:solidFill>
                <a:effectLst/>
                <a:latin typeface="Cambria" panose="02040503050406030204" pitchFamily="18" charset="0"/>
              </a:rPr>
              <a:t> </a:t>
            </a:r>
            <a:r>
              <a:rPr lang="en-US" sz="1400" b="0" i="0" dirty="0" err="1" smtClean="0">
                <a:solidFill>
                  <a:srgbClr val="000000"/>
                </a:solidFill>
                <a:effectLst/>
                <a:latin typeface="Cambria" panose="02040503050406030204" pitchFamily="18" charset="0"/>
              </a:rPr>
              <a:t>Yusifovun</a:t>
            </a:r>
            <a:r>
              <a:rPr lang="en-US" sz="1400" b="0" i="0" dirty="0" smtClean="0">
                <a:solidFill>
                  <a:srgbClr val="000000"/>
                </a:solidFill>
                <a:effectLst/>
                <a:latin typeface="Cambria" panose="02040503050406030204" pitchFamily="18" charset="0"/>
              </a:rPr>
              <a:t> “</a:t>
            </a:r>
            <a:r>
              <a:rPr lang="en-US" sz="1400" b="0" i="0" dirty="0" err="1" smtClean="0">
                <a:solidFill>
                  <a:srgbClr val="000000"/>
                </a:solidFill>
                <a:effectLst/>
                <a:latin typeface="Cambria" panose="02040503050406030204" pitchFamily="18" charset="0"/>
              </a:rPr>
              <a:t>Tibbi</a:t>
            </a:r>
            <a:r>
              <a:rPr lang="en-US" sz="1400" b="0" i="0" dirty="0" smtClean="0">
                <a:solidFill>
                  <a:srgbClr val="000000"/>
                </a:solidFill>
                <a:effectLst/>
                <a:latin typeface="Cambria" panose="02040503050406030204" pitchFamily="18" charset="0"/>
              </a:rPr>
              <a:t> </a:t>
            </a:r>
            <a:r>
              <a:rPr lang="en-US" sz="1400" b="0" i="0" dirty="0" err="1" smtClean="0">
                <a:solidFill>
                  <a:srgbClr val="000000"/>
                </a:solidFill>
                <a:effectLst/>
                <a:latin typeface="Cambria" panose="02040503050406030204" pitchFamily="18" charset="0"/>
              </a:rPr>
              <a:t>coğrafiya</a:t>
            </a:r>
            <a:r>
              <a:rPr lang="en-US" sz="1400" b="0" i="0" dirty="0" smtClean="0">
                <a:solidFill>
                  <a:srgbClr val="000000"/>
                </a:solidFill>
                <a:effectLst/>
                <a:latin typeface="Cambria" panose="02040503050406030204" pitchFamily="18" charset="0"/>
              </a:rPr>
              <a:t> və </a:t>
            </a:r>
            <a:r>
              <a:rPr lang="en-US" sz="1400" b="0" i="0" dirty="0" err="1" smtClean="0">
                <a:solidFill>
                  <a:srgbClr val="000000"/>
                </a:solidFill>
                <a:effectLst/>
                <a:latin typeface="Cambria" panose="02040503050406030204" pitchFamily="18" charset="0"/>
              </a:rPr>
              <a:t>müasir</a:t>
            </a:r>
            <a:r>
              <a:rPr lang="en-US" sz="1400" b="0" i="0" dirty="0" smtClean="0">
                <a:solidFill>
                  <a:srgbClr val="000000"/>
                </a:solidFill>
                <a:effectLst/>
                <a:latin typeface="Cambria" panose="02040503050406030204" pitchFamily="18" charset="0"/>
              </a:rPr>
              <a:t> </a:t>
            </a:r>
            <a:r>
              <a:rPr lang="en-US" sz="1400" b="0" i="0" dirty="0" err="1" smtClean="0">
                <a:solidFill>
                  <a:srgbClr val="000000"/>
                </a:solidFill>
                <a:effectLst/>
                <a:latin typeface="Cambria" panose="02040503050406030204" pitchFamily="18" charset="0"/>
              </a:rPr>
              <a:t>ekologiyanın</a:t>
            </a:r>
            <a:r>
              <a:rPr lang="en-US" sz="1400" b="0" i="0" dirty="0" smtClean="0">
                <a:solidFill>
                  <a:srgbClr val="000000"/>
                </a:solidFill>
                <a:effectLst/>
                <a:latin typeface="Cambria" panose="02040503050406030204" pitchFamily="18" charset="0"/>
              </a:rPr>
              <a:t> </a:t>
            </a:r>
            <a:r>
              <a:rPr lang="en-US" sz="1400" b="0" i="0" dirty="0" err="1" smtClean="0">
                <a:solidFill>
                  <a:srgbClr val="000000"/>
                </a:solidFill>
                <a:effectLst/>
                <a:latin typeface="Cambria" panose="02040503050406030204" pitchFamily="18" charset="0"/>
              </a:rPr>
              <a:t>əsasları</a:t>
            </a:r>
            <a:r>
              <a:rPr lang="en-US" sz="1400" b="0" i="0" dirty="0" smtClean="0">
                <a:solidFill>
                  <a:srgbClr val="000000"/>
                </a:solidFill>
                <a:effectLst/>
                <a:latin typeface="Cambria" panose="02040503050406030204" pitchFamily="18" charset="0"/>
              </a:rPr>
              <a:t>” </a:t>
            </a:r>
            <a:r>
              <a:rPr lang="en-US" sz="1400" b="0" i="0" dirty="0" err="1" smtClean="0">
                <a:solidFill>
                  <a:srgbClr val="000000"/>
                </a:solidFill>
                <a:effectLst/>
                <a:latin typeface="Cambria" panose="02040503050406030204" pitchFamily="18" charset="0"/>
              </a:rPr>
              <a:t>dərs</a:t>
            </a:r>
            <a:r>
              <a:rPr lang="en-US" sz="1400" b="0" i="0" dirty="0" smtClean="0">
                <a:solidFill>
                  <a:srgbClr val="000000"/>
                </a:solidFill>
                <a:effectLst/>
                <a:latin typeface="Cambria" panose="02040503050406030204" pitchFamily="18" charset="0"/>
              </a:rPr>
              <a:t> </a:t>
            </a:r>
            <a:r>
              <a:rPr lang="en-US" sz="1400" b="0" i="0" dirty="0" err="1" smtClean="0">
                <a:solidFill>
                  <a:srgbClr val="000000"/>
                </a:solidFill>
                <a:effectLst/>
                <a:latin typeface="Cambria" panose="02040503050406030204" pitchFamily="18" charset="0"/>
              </a:rPr>
              <a:t>vəsaiti</a:t>
            </a:r>
            <a:r>
              <a:rPr lang="en-US" sz="1400" b="0" i="0" dirty="0" smtClean="0">
                <a:solidFill>
                  <a:srgbClr val="000000"/>
                </a:solidFill>
                <a:effectLst/>
                <a:latin typeface="Cambria" panose="02040503050406030204" pitchFamily="18" charset="0"/>
              </a:rPr>
              <a:t> </a:t>
            </a:r>
            <a:r>
              <a:rPr lang="en-US" sz="1400" b="0" i="0" dirty="0" err="1" smtClean="0">
                <a:solidFill>
                  <a:srgbClr val="000000"/>
                </a:solidFill>
                <a:effectLst/>
                <a:latin typeface="Cambria" panose="02040503050406030204" pitchFamily="18" charset="0"/>
              </a:rPr>
              <a:t>çapdan</a:t>
            </a:r>
            <a:r>
              <a:rPr lang="en-US" sz="1400" b="0" i="0" dirty="0" smtClean="0">
                <a:solidFill>
                  <a:srgbClr val="000000"/>
                </a:solidFill>
                <a:effectLst/>
                <a:latin typeface="Cambria" panose="02040503050406030204" pitchFamily="18" charset="0"/>
              </a:rPr>
              <a:t> </a:t>
            </a:r>
            <a:r>
              <a:rPr lang="en-US" sz="1400" b="0" i="0" dirty="0" err="1" smtClean="0">
                <a:solidFill>
                  <a:srgbClr val="000000"/>
                </a:solidFill>
                <a:effectLst/>
                <a:latin typeface="Cambria" panose="02040503050406030204" pitchFamily="18" charset="0"/>
              </a:rPr>
              <a:t>çıxıb</a:t>
            </a:r>
            <a:r>
              <a:rPr lang="en-US" sz="1400" b="0" i="0" dirty="0" smtClean="0">
                <a:solidFill>
                  <a:srgbClr val="000000"/>
                </a:solidFill>
                <a:effectLst/>
                <a:latin typeface="Cambria" panose="02040503050406030204" pitchFamily="18" charset="0"/>
              </a:rPr>
              <a:t> (</a:t>
            </a:r>
            <a:r>
              <a:rPr lang="en-US" sz="1400" b="0" i="0" dirty="0" err="1" smtClean="0">
                <a:solidFill>
                  <a:srgbClr val="000000"/>
                </a:solidFill>
                <a:effectLst/>
                <a:latin typeface="Cambria" panose="02040503050406030204" pitchFamily="18" charset="0"/>
              </a:rPr>
              <a:t>Bakı</a:t>
            </a:r>
            <a:r>
              <a:rPr lang="en-US" sz="1400" b="0" i="0" dirty="0" smtClean="0">
                <a:solidFill>
                  <a:srgbClr val="000000"/>
                </a:solidFill>
                <a:effectLst/>
                <a:latin typeface="Cambria" panose="02040503050406030204" pitchFamily="18" charset="0"/>
              </a:rPr>
              <a:t>, “</a:t>
            </a:r>
            <a:r>
              <a:rPr lang="en-US" sz="1400" b="0" i="0" dirty="0" err="1" smtClean="0">
                <a:solidFill>
                  <a:srgbClr val="000000"/>
                </a:solidFill>
                <a:effectLst/>
                <a:latin typeface="Cambria" panose="02040503050406030204" pitchFamily="18" charset="0"/>
              </a:rPr>
              <a:t>Avropa</a:t>
            </a:r>
            <a:r>
              <a:rPr lang="en-US" sz="1400" b="0" i="0" dirty="0" smtClean="0">
                <a:solidFill>
                  <a:srgbClr val="000000"/>
                </a:solidFill>
                <a:effectLst/>
                <a:latin typeface="Cambria" panose="02040503050406030204" pitchFamily="18" charset="0"/>
              </a:rPr>
              <a:t>” </a:t>
            </a:r>
            <a:r>
              <a:rPr lang="en-US" sz="1400" b="0" i="0" dirty="0" err="1" smtClean="0">
                <a:solidFill>
                  <a:srgbClr val="000000"/>
                </a:solidFill>
                <a:effectLst/>
                <a:latin typeface="Cambria" panose="02040503050406030204" pitchFamily="18" charset="0"/>
              </a:rPr>
              <a:t>nəşriyyatı</a:t>
            </a:r>
            <a:r>
              <a:rPr lang="en-US" sz="1400" b="0" i="0" dirty="0" smtClean="0">
                <a:solidFill>
                  <a:srgbClr val="000000"/>
                </a:solidFill>
                <a:effectLst/>
                <a:latin typeface="Cambria" panose="02040503050406030204" pitchFamily="18" charset="0"/>
              </a:rPr>
              <a:t>, 2017, 320 </a:t>
            </a:r>
            <a:r>
              <a:rPr lang="en-US" sz="1400" b="0" i="0" dirty="0" err="1" smtClean="0">
                <a:solidFill>
                  <a:srgbClr val="000000"/>
                </a:solidFill>
                <a:effectLst/>
                <a:latin typeface="Cambria" panose="02040503050406030204" pitchFamily="18" charset="0"/>
              </a:rPr>
              <a:t>səh</a:t>
            </a:r>
            <a:r>
              <a:rPr lang="en-US" sz="1400" b="0" i="0" dirty="0" smtClean="0">
                <a:solidFill>
                  <a:srgbClr val="000000"/>
                </a:solidFill>
                <a:effectLst/>
                <a:latin typeface="Cambria" panose="02040503050406030204" pitchFamily="18" charset="0"/>
              </a:rPr>
              <a:t>.).</a:t>
            </a:r>
            <a:endParaRPr lang="ru-RU" sz="1400" dirty="0">
              <a:latin typeface="Cambria" panose="02040503050406030204" pitchFamily="18" charset="0"/>
            </a:endParaRPr>
          </a:p>
        </p:txBody>
      </p:sp>
      <p:sp>
        <p:nvSpPr>
          <p:cNvPr id="10" name="Прямоугольник 9"/>
          <p:cNvSpPr/>
          <p:nvPr/>
        </p:nvSpPr>
        <p:spPr>
          <a:xfrm>
            <a:off x="2882088" y="5011496"/>
            <a:ext cx="3079800" cy="1200329"/>
          </a:xfrm>
          <a:prstGeom prst="rect">
            <a:avLst/>
          </a:prstGeom>
          <a:effectLst>
            <a:innerShdw blurRad="114300">
              <a:prstClr val="black"/>
            </a:innerShdw>
          </a:effectLst>
        </p:spPr>
        <p:style>
          <a:lnRef idx="2">
            <a:schemeClr val="accent2"/>
          </a:lnRef>
          <a:fillRef idx="1">
            <a:schemeClr val="lt1"/>
          </a:fillRef>
          <a:effectRef idx="0">
            <a:schemeClr val="accent2"/>
          </a:effectRef>
          <a:fontRef idx="minor">
            <a:schemeClr val="dk1"/>
          </a:fontRef>
        </p:style>
        <p:txBody>
          <a:bodyPr wrap="square">
            <a:spAutoFit/>
          </a:bodyPr>
          <a:lstStyle/>
          <a:p>
            <a:r>
              <a:rPr lang="en-US" sz="1200" dirty="0" err="1" smtClean="0">
                <a:solidFill>
                  <a:srgbClr val="000000"/>
                </a:solidFill>
                <a:latin typeface="Cambria" panose="02040503050406030204" pitchFamily="18" charset="0"/>
              </a:rPr>
              <a:t>Azərbaycan</a:t>
            </a:r>
            <a:r>
              <a:rPr lang="en-US" sz="1200" dirty="0" smtClean="0">
                <a:solidFill>
                  <a:srgbClr val="000000"/>
                </a:solidFill>
                <a:latin typeface="Cambria" panose="02040503050406030204" pitchFamily="18" charset="0"/>
              </a:rPr>
              <a:t> </a:t>
            </a:r>
            <a:r>
              <a:rPr lang="en-US" sz="1200" dirty="0" err="1">
                <a:solidFill>
                  <a:srgbClr val="000000"/>
                </a:solidFill>
                <a:latin typeface="Cambria" panose="02040503050406030204" pitchFamily="18" charset="0"/>
              </a:rPr>
              <a:t>Universitetinin</a:t>
            </a:r>
            <a:r>
              <a:rPr lang="en-US" sz="1200" dirty="0">
                <a:solidFill>
                  <a:srgbClr val="000000"/>
                </a:solidFill>
                <a:latin typeface="Cambria" panose="02040503050406030204" pitchFamily="18" charset="0"/>
              </a:rPr>
              <a:t> </a:t>
            </a:r>
            <a:r>
              <a:rPr lang="en-US" sz="1200" dirty="0" err="1">
                <a:solidFill>
                  <a:srgbClr val="000000"/>
                </a:solidFill>
                <a:latin typeface="Cambria" panose="02040503050406030204" pitchFamily="18" charset="0"/>
              </a:rPr>
              <a:t>Metodiki</a:t>
            </a:r>
            <a:r>
              <a:rPr lang="en-US" sz="1200" dirty="0">
                <a:solidFill>
                  <a:srgbClr val="000000"/>
                </a:solidFill>
                <a:latin typeface="Cambria" panose="02040503050406030204" pitchFamily="18" charset="0"/>
              </a:rPr>
              <a:t> </a:t>
            </a:r>
            <a:r>
              <a:rPr lang="en-US" sz="1200" dirty="0" err="1">
                <a:solidFill>
                  <a:srgbClr val="000000"/>
                </a:solidFill>
                <a:latin typeface="Cambria" panose="02040503050406030204" pitchFamily="18" charset="0"/>
              </a:rPr>
              <a:t>Şurasının</a:t>
            </a:r>
            <a:r>
              <a:rPr lang="en-US" sz="1200" dirty="0">
                <a:solidFill>
                  <a:srgbClr val="000000"/>
                </a:solidFill>
                <a:latin typeface="Cambria" panose="02040503050406030204" pitchFamily="18" charset="0"/>
              </a:rPr>
              <a:t> </a:t>
            </a:r>
            <a:r>
              <a:rPr lang="en-US" sz="1200" dirty="0" err="1">
                <a:solidFill>
                  <a:srgbClr val="000000"/>
                </a:solidFill>
                <a:latin typeface="Cambria" panose="02040503050406030204" pitchFamily="18" charset="0"/>
              </a:rPr>
              <a:t>qərarı</a:t>
            </a:r>
            <a:r>
              <a:rPr lang="en-US" sz="1200" dirty="0">
                <a:solidFill>
                  <a:srgbClr val="000000"/>
                </a:solidFill>
                <a:latin typeface="Cambria" panose="02040503050406030204" pitchFamily="18" charset="0"/>
              </a:rPr>
              <a:t> </a:t>
            </a:r>
            <a:r>
              <a:rPr lang="az-Latn-AZ" sz="1200" dirty="0" smtClean="0">
                <a:solidFill>
                  <a:srgbClr val="000000"/>
                </a:solidFill>
                <a:latin typeface="Cambria" panose="02040503050406030204" pitchFamily="18" charset="0"/>
              </a:rPr>
              <a:t>ilə</a:t>
            </a:r>
            <a:endParaRPr lang="ru-RU" sz="1200" dirty="0">
              <a:latin typeface="Cambria" panose="02040503050406030204" pitchFamily="18" charset="0"/>
            </a:endParaRPr>
          </a:p>
          <a:p>
            <a:r>
              <a:rPr lang="en-US" sz="1200" b="0" i="0" dirty="0" err="1" smtClean="0">
                <a:solidFill>
                  <a:srgbClr val="000000"/>
                </a:solidFill>
                <a:effectLst/>
                <a:latin typeface="Cambria" panose="02040503050406030204" pitchFamily="18" charset="0"/>
              </a:rPr>
              <a:t>i.f.d</a:t>
            </a:r>
            <a:r>
              <a:rPr lang="en-US" sz="1200" b="0" i="0" dirty="0" smtClean="0">
                <a:solidFill>
                  <a:srgbClr val="000000"/>
                </a:solidFill>
                <a:effectLst/>
                <a:latin typeface="Cambria" panose="02040503050406030204" pitchFamily="18" charset="0"/>
              </a:rPr>
              <a:t>. </a:t>
            </a:r>
            <a:r>
              <a:rPr lang="en-US" sz="1200" b="0" i="0" dirty="0" err="1" smtClean="0">
                <a:solidFill>
                  <a:srgbClr val="000000"/>
                </a:solidFill>
                <a:effectLst/>
                <a:latin typeface="Cambria" panose="02040503050406030204" pitchFamily="18" charset="0"/>
              </a:rPr>
              <a:t>Aqil</a:t>
            </a:r>
            <a:r>
              <a:rPr lang="en-US" sz="1200" b="0" i="0" dirty="0" smtClean="0">
                <a:solidFill>
                  <a:srgbClr val="000000"/>
                </a:solidFill>
                <a:effectLst/>
                <a:latin typeface="Cambria" panose="02040503050406030204" pitchFamily="18" charset="0"/>
              </a:rPr>
              <a:t> </a:t>
            </a:r>
            <a:r>
              <a:rPr lang="en-US" sz="1200" b="0" i="0" dirty="0" err="1" smtClean="0">
                <a:solidFill>
                  <a:srgbClr val="000000"/>
                </a:solidFill>
                <a:effectLst/>
                <a:latin typeface="Cambria" panose="02040503050406030204" pitchFamily="18" charset="0"/>
              </a:rPr>
              <a:t>Əsədov</a:t>
            </a:r>
            <a:r>
              <a:rPr lang="az-Latn-AZ" sz="1200" b="0" i="0" dirty="0" smtClean="0">
                <a:solidFill>
                  <a:srgbClr val="000000"/>
                </a:solidFill>
                <a:effectLst/>
                <a:latin typeface="Cambria" panose="02040503050406030204" pitchFamily="18" charset="0"/>
              </a:rPr>
              <a:t>, </a:t>
            </a:r>
            <a:r>
              <a:rPr lang="en-US" sz="1200" b="0" i="0" dirty="0" err="1" smtClean="0">
                <a:solidFill>
                  <a:srgbClr val="000000"/>
                </a:solidFill>
                <a:effectLst/>
                <a:latin typeface="Cambria" panose="02040503050406030204" pitchFamily="18" charset="0"/>
              </a:rPr>
              <a:t>Ə.M.Əsədov</a:t>
            </a:r>
            <a:r>
              <a:rPr lang="az-Latn-AZ" sz="1200" b="0" i="0" dirty="0" smtClean="0">
                <a:solidFill>
                  <a:srgbClr val="000000"/>
                </a:solidFill>
                <a:effectLst/>
                <a:latin typeface="Cambria" panose="02040503050406030204" pitchFamily="18" charset="0"/>
              </a:rPr>
              <a:t>un </a:t>
            </a:r>
            <a:r>
              <a:rPr lang="en-US" sz="1200" b="0" i="0" dirty="0" smtClean="0">
                <a:solidFill>
                  <a:srgbClr val="000000"/>
                </a:solidFill>
                <a:effectLst/>
                <a:latin typeface="Cambria" panose="02040503050406030204" pitchFamily="18" charset="0"/>
              </a:rPr>
              <a:t>“</a:t>
            </a:r>
            <a:r>
              <a:rPr lang="en-US" sz="1200" b="0" i="0" dirty="0" err="1" smtClean="0">
                <a:solidFill>
                  <a:srgbClr val="000000"/>
                </a:solidFill>
                <a:effectLst/>
                <a:latin typeface="Cambria" panose="02040503050406030204" pitchFamily="18" charset="0"/>
              </a:rPr>
              <a:t>Elektron</a:t>
            </a:r>
            <a:r>
              <a:rPr lang="en-US" sz="1200" b="0" i="0" dirty="0" smtClean="0">
                <a:solidFill>
                  <a:srgbClr val="000000"/>
                </a:solidFill>
                <a:effectLst/>
                <a:latin typeface="Cambria" panose="02040503050406030204" pitchFamily="18" charset="0"/>
              </a:rPr>
              <a:t> </a:t>
            </a:r>
            <a:r>
              <a:rPr lang="en-US" sz="1200" b="0" i="0" dirty="0" err="1" smtClean="0">
                <a:solidFill>
                  <a:srgbClr val="000000"/>
                </a:solidFill>
                <a:effectLst/>
                <a:latin typeface="Cambria" panose="02040503050406030204" pitchFamily="18" charset="0"/>
              </a:rPr>
              <a:t>xidmətlərin</a:t>
            </a:r>
            <a:r>
              <a:rPr lang="en-US" sz="1200" b="0" i="0" dirty="0" smtClean="0">
                <a:solidFill>
                  <a:srgbClr val="000000"/>
                </a:solidFill>
                <a:effectLst/>
                <a:latin typeface="Cambria" panose="02040503050406030204" pitchFamily="18" charset="0"/>
              </a:rPr>
              <a:t> </a:t>
            </a:r>
            <a:r>
              <a:rPr lang="en-US" sz="1200" b="0" i="0" dirty="0" err="1" smtClean="0">
                <a:solidFill>
                  <a:srgbClr val="000000"/>
                </a:solidFill>
                <a:effectLst/>
                <a:latin typeface="Cambria" panose="02040503050406030204" pitchFamily="18" charset="0"/>
              </a:rPr>
              <a:t>təşkili</a:t>
            </a:r>
            <a:r>
              <a:rPr lang="en-US" sz="1200" b="0" i="0" dirty="0" smtClean="0">
                <a:solidFill>
                  <a:srgbClr val="000000"/>
                </a:solidFill>
                <a:effectLst/>
                <a:latin typeface="Cambria" panose="02040503050406030204" pitchFamily="18" charset="0"/>
              </a:rPr>
              <a:t>: </a:t>
            </a:r>
            <a:r>
              <a:rPr lang="en-US" sz="1200" b="0" i="0" dirty="0" err="1" smtClean="0">
                <a:solidFill>
                  <a:srgbClr val="000000"/>
                </a:solidFill>
                <a:effectLst/>
                <a:latin typeface="Cambria" panose="02040503050406030204" pitchFamily="18" charset="0"/>
              </a:rPr>
              <a:t>reallıqlar</a:t>
            </a:r>
            <a:r>
              <a:rPr lang="en-US" sz="1200" b="0" i="0" dirty="0" smtClean="0">
                <a:solidFill>
                  <a:srgbClr val="000000"/>
                </a:solidFill>
                <a:effectLst/>
                <a:latin typeface="Cambria" panose="02040503050406030204" pitchFamily="18" charset="0"/>
              </a:rPr>
              <a:t> və </a:t>
            </a:r>
            <a:r>
              <a:rPr lang="en-US" sz="1200" b="0" i="0" dirty="0" err="1" smtClean="0">
                <a:solidFill>
                  <a:srgbClr val="000000"/>
                </a:solidFill>
                <a:effectLst/>
                <a:latin typeface="Cambria" panose="02040503050406030204" pitchFamily="18" charset="0"/>
              </a:rPr>
              <a:t>perspektivlər</a:t>
            </a:r>
            <a:r>
              <a:rPr lang="en-US" sz="1200" b="0" i="0" dirty="0" smtClean="0">
                <a:solidFill>
                  <a:srgbClr val="000000"/>
                </a:solidFill>
                <a:effectLst/>
                <a:latin typeface="Cambria" panose="02040503050406030204" pitchFamily="18" charset="0"/>
              </a:rPr>
              <a:t>” </a:t>
            </a:r>
            <a:r>
              <a:rPr lang="en-US" sz="1200" b="0" i="0" dirty="0" err="1" smtClean="0">
                <a:solidFill>
                  <a:srgbClr val="000000"/>
                </a:solidFill>
                <a:effectLst/>
                <a:latin typeface="Cambria" panose="02040503050406030204" pitchFamily="18" charset="0"/>
              </a:rPr>
              <a:t>adlı</a:t>
            </a:r>
            <a:r>
              <a:rPr lang="en-US" sz="1200" b="0" i="0" dirty="0" smtClean="0">
                <a:solidFill>
                  <a:srgbClr val="000000"/>
                </a:solidFill>
                <a:effectLst/>
                <a:latin typeface="Cambria" panose="02040503050406030204" pitchFamily="18" charset="0"/>
              </a:rPr>
              <a:t> </a:t>
            </a:r>
            <a:r>
              <a:rPr lang="en-US" sz="1200" b="0" i="0" dirty="0" err="1" smtClean="0">
                <a:solidFill>
                  <a:srgbClr val="000000"/>
                </a:solidFill>
                <a:effectLst/>
                <a:latin typeface="Cambria" panose="02040503050406030204" pitchFamily="18" charset="0"/>
              </a:rPr>
              <a:t>dərs</a:t>
            </a:r>
            <a:r>
              <a:rPr lang="en-US" sz="1200" b="0" i="0" dirty="0" smtClean="0">
                <a:solidFill>
                  <a:srgbClr val="000000"/>
                </a:solidFill>
                <a:effectLst/>
                <a:latin typeface="Cambria" panose="02040503050406030204" pitchFamily="18" charset="0"/>
              </a:rPr>
              <a:t> </a:t>
            </a:r>
            <a:r>
              <a:rPr lang="en-US" sz="1200" b="0" i="0" dirty="0" err="1" smtClean="0">
                <a:solidFill>
                  <a:srgbClr val="000000"/>
                </a:solidFill>
                <a:effectLst/>
                <a:latin typeface="Cambria" panose="02040503050406030204" pitchFamily="18" charset="0"/>
              </a:rPr>
              <a:t>vəsaiti</a:t>
            </a:r>
            <a:r>
              <a:rPr lang="en-US" sz="1200" b="0" i="0" dirty="0" smtClean="0">
                <a:solidFill>
                  <a:srgbClr val="000000"/>
                </a:solidFill>
                <a:effectLst/>
                <a:latin typeface="Cambria" panose="02040503050406030204" pitchFamily="18" charset="0"/>
              </a:rPr>
              <a:t> </a:t>
            </a:r>
            <a:r>
              <a:rPr lang="en-US" sz="1200" b="0" i="0" dirty="0" err="1" smtClean="0">
                <a:solidFill>
                  <a:srgbClr val="000000"/>
                </a:solidFill>
                <a:effectLst/>
                <a:latin typeface="Cambria" panose="02040503050406030204" pitchFamily="18" charset="0"/>
              </a:rPr>
              <a:t>çapdan</a:t>
            </a:r>
            <a:r>
              <a:rPr lang="en-US" sz="1200" b="0" i="0" dirty="0" smtClean="0">
                <a:solidFill>
                  <a:srgbClr val="000000"/>
                </a:solidFill>
                <a:effectLst/>
                <a:latin typeface="Cambria" panose="02040503050406030204" pitchFamily="18" charset="0"/>
              </a:rPr>
              <a:t> </a:t>
            </a:r>
            <a:r>
              <a:rPr lang="en-US" sz="1200" b="0" i="0" dirty="0" err="1" smtClean="0">
                <a:solidFill>
                  <a:srgbClr val="000000"/>
                </a:solidFill>
                <a:effectLst/>
                <a:latin typeface="Cambria" panose="02040503050406030204" pitchFamily="18" charset="0"/>
              </a:rPr>
              <a:t>çıxıb</a:t>
            </a:r>
            <a:r>
              <a:rPr lang="en-US" sz="1200" b="0" i="0" dirty="0" smtClean="0">
                <a:solidFill>
                  <a:srgbClr val="000000"/>
                </a:solidFill>
                <a:effectLst/>
                <a:latin typeface="Cambria" panose="02040503050406030204" pitchFamily="18" charset="0"/>
              </a:rPr>
              <a:t> (</a:t>
            </a:r>
            <a:r>
              <a:rPr lang="en-US" sz="1200" b="0" i="0" dirty="0" err="1" smtClean="0">
                <a:solidFill>
                  <a:srgbClr val="000000"/>
                </a:solidFill>
                <a:effectLst/>
                <a:latin typeface="Cambria" panose="02040503050406030204" pitchFamily="18" charset="0"/>
              </a:rPr>
              <a:t>Bakı</a:t>
            </a:r>
            <a:r>
              <a:rPr lang="en-US" sz="1200" b="0" i="0" dirty="0" smtClean="0">
                <a:solidFill>
                  <a:srgbClr val="000000"/>
                </a:solidFill>
                <a:effectLst/>
                <a:latin typeface="Cambria" panose="02040503050406030204" pitchFamily="18" charset="0"/>
              </a:rPr>
              <a:t>, “</a:t>
            </a:r>
            <a:r>
              <a:rPr lang="en-US" sz="1200" b="0" i="0" dirty="0" err="1" smtClean="0">
                <a:solidFill>
                  <a:srgbClr val="000000"/>
                </a:solidFill>
                <a:effectLst/>
                <a:latin typeface="Cambria" panose="02040503050406030204" pitchFamily="18" charset="0"/>
              </a:rPr>
              <a:t>Avropa</a:t>
            </a:r>
            <a:r>
              <a:rPr lang="en-US" sz="1200" b="0" i="0" dirty="0" smtClean="0">
                <a:solidFill>
                  <a:srgbClr val="000000"/>
                </a:solidFill>
                <a:effectLst/>
                <a:latin typeface="Cambria" panose="02040503050406030204" pitchFamily="18" charset="0"/>
              </a:rPr>
              <a:t>” </a:t>
            </a:r>
            <a:r>
              <a:rPr lang="en-US" sz="1200" b="0" i="0" dirty="0" err="1" smtClean="0">
                <a:solidFill>
                  <a:srgbClr val="000000"/>
                </a:solidFill>
                <a:effectLst/>
                <a:latin typeface="Cambria" panose="02040503050406030204" pitchFamily="18" charset="0"/>
              </a:rPr>
              <a:t>nəşriyyatı</a:t>
            </a:r>
            <a:r>
              <a:rPr lang="en-US" sz="1200" b="0" i="0" dirty="0" smtClean="0">
                <a:solidFill>
                  <a:srgbClr val="000000"/>
                </a:solidFill>
                <a:effectLst/>
                <a:latin typeface="Cambria" panose="02040503050406030204" pitchFamily="18" charset="0"/>
              </a:rPr>
              <a:t>, 2017, -192 </a:t>
            </a:r>
            <a:r>
              <a:rPr lang="en-US" sz="1200" b="0" i="0" dirty="0" err="1" smtClean="0">
                <a:solidFill>
                  <a:srgbClr val="000000"/>
                </a:solidFill>
                <a:effectLst/>
                <a:latin typeface="Cambria" panose="02040503050406030204" pitchFamily="18" charset="0"/>
              </a:rPr>
              <a:t>səh</a:t>
            </a:r>
            <a:r>
              <a:rPr lang="en-US" sz="1200" b="0" i="0" dirty="0" smtClean="0">
                <a:solidFill>
                  <a:srgbClr val="000000"/>
                </a:solidFill>
                <a:effectLst/>
                <a:latin typeface="Cambria" panose="02040503050406030204" pitchFamily="18" charset="0"/>
              </a:rPr>
              <a:t>.)</a:t>
            </a:r>
            <a:endParaRPr lang="ru-RU" sz="1200" dirty="0">
              <a:latin typeface="Cambria" panose="02040503050406030204" pitchFamily="18" charset="0"/>
            </a:endParaRPr>
          </a:p>
        </p:txBody>
      </p:sp>
      <p:pic>
        <p:nvPicPr>
          <p:cNvPr id="2052" name="Picture 4" descr="“Elektron xidmətlərin təşkili: reallıqlar və perspektivlə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68259" y="2152736"/>
            <a:ext cx="2318141" cy="2316919"/>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pic>
        <p:nvPicPr>
          <p:cNvPr id="2054" name="Picture 6" descr="“Azərbaycan multikulturalizmi” adlı ali məktəblər üçün dərslik"/>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3618" y="2171624"/>
            <a:ext cx="2268470" cy="2316919"/>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sp>
        <p:nvSpPr>
          <p:cNvPr id="11" name="Прямоугольник 10"/>
          <p:cNvSpPr/>
          <p:nvPr/>
        </p:nvSpPr>
        <p:spPr>
          <a:xfrm>
            <a:off x="163834" y="5011496"/>
            <a:ext cx="2621400" cy="1200329"/>
          </a:xfrm>
          <a:prstGeom prst="rect">
            <a:avLst/>
          </a:prstGeom>
          <a:ln>
            <a:solidFill>
              <a:srgbClr val="860000"/>
            </a:solidFill>
          </a:ln>
          <a:effectLst>
            <a:innerShdw blurRad="114300">
              <a:prstClr val="black"/>
            </a:innerShdw>
          </a:effectLst>
        </p:spPr>
        <p:style>
          <a:lnRef idx="2">
            <a:schemeClr val="accent2"/>
          </a:lnRef>
          <a:fillRef idx="1">
            <a:schemeClr val="lt1"/>
          </a:fillRef>
          <a:effectRef idx="0">
            <a:schemeClr val="accent2"/>
          </a:effectRef>
          <a:fontRef idx="minor">
            <a:schemeClr val="dk1"/>
          </a:fontRef>
        </p:style>
        <p:txBody>
          <a:bodyPr wrap="square">
            <a:spAutoFit/>
          </a:bodyPr>
          <a:lstStyle/>
          <a:p>
            <a:r>
              <a:rPr lang="en-US" sz="1200" dirty="0" err="1">
                <a:solidFill>
                  <a:srgbClr val="000000"/>
                </a:solidFill>
                <a:latin typeface="Cambria" panose="02040503050406030204" pitchFamily="18" charset="0"/>
              </a:rPr>
              <a:t>Azərbaycan</a:t>
            </a:r>
            <a:r>
              <a:rPr lang="en-US" sz="1200" dirty="0">
                <a:solidFill>
                  <a:srgbClr val="000000"/>
                </a:solidFill>
                <a:latin typeface="Cambria" panose="02040503050406030204" pitchFamily="18" charset="0"/>
              </a:rPr>
              <a:t> </a:t>
            </a:r>
            <a:r>
              <a:rPr lang="en-US" sz="1200" dirty="0" err="1">
                <a:solidFill>
                  <a:srgbClr val="000000"/>
                </a:solidFill>
                <a:latin typeface="Cambria" panose="02040503050406030204" pitchFamily="18" charset="0"/>
              </a:rPr>
              <a:t>Dillər</a:t>
            </a:r>
            <a:r>
              <a:rPr lang="en-US" sz="1200" dirty="0">
                <a:solidFill>
                  <a:srgbClr val="000000"/>
                </a:solidFill>
                <a:latin typeface="Cambria" panose="02040503050406030204" pitchFamily="18" charset="0"/>
              </a:rPr>
              <a:t> </a:t>
            </a:r>
            <a:r>
              <a:rPr lang="en-US" sz="1200" dirty="0" err="1">
                <a:solidFill>
                  <a:srgbClr val="000000"/>
                </a:solidFill>
                <a:latin typeface="Cambria" panose="02040503050406030204" pitchFamily="18" charset="0"/>
              </a:rPr>
              <a:t>Universitetinin</a:t>
            </a:r>
            <a:r>
              <a:rPr lang="en-US" sz="1200" dirty="0">
                <a:solidFill>
                  <a:srgbClr val="000000"/>
                </a:solidFill>
                <a:latin typeface="Cambria" panose="02040503050406030204" pitchFamily="18" charset="0"/>
              </a:rPr>
              <a:t> </a:t>
            </a:r>
            <a:r>
              <a:rPr lang="en-US" sz="1200" dirty="0" err="1">
                <a:solidFill>
                  <a:srgbClr val="000000"/>
                </a:solidFill>
                <a:latin typeface="Cambria" panose="02040503050406030204" pitchFamily="18" charset="0"/>
              </a:rPr>
              <a:t>Elmi</a:t>
            </a:r>
            <a:r>
              <a:rPr lang="en-US" sz="1200" dirty="0">
                <a:solidFill>
                  <a:srgbClr val="000000"/>
                </a:solidFill>
                <a:latin typeface="Cambria" panose="02040503050406030204" pitchFamily="18" charset="0"/>
              </a:rPr>
              <a:t> </a:t>
            </a:r>
            <a:r>
              <a:rPr lang="en-US" sz="1200" dirty="0" err="1">
                <a:solidFill>
                  <a:srgbClr val="000000"/>
                </a:solidFill>
                <a:latin typeface="Cambria" panose="02040503050406030204" pitchFamily="18" charset="0"/>
              </a:rPr>
              <a:t>Şurasının</a:t>
            </a:r>
            <a:r>
              <a:rPr lang="en-US" sz="1200" dirty="0">
                <a:solidFill>
                  <a:srgbClr val="000000"/>
                </a:solidFill>
                <a:latin typeface="Cambria" panose="02040503050406030204" pitchFamily="18" charset="0"/>
              </a:rPr>
              <a:t> </a:t>
            </a:r>
            <a:r>
              <a:rPr lang="en-US" sz="1200" dirty="0" err="1">
                <a:solidFill>
                  <a:srgbClr val="000000"/>
                </a:solidFill>
                <a:latin typeface="Cambria" panose="02040503050406030204" pitchFamily="18" charset="0"/>
              </a:rPr>
              <a:t>tövsiyəsi</a:t>
            </a:r>
            <a:r>
              <a:rPr lang="en-US" sz="1200" dirty="0">
                <a:solidFill>
                  <a:srgbClr val="000000"/>
                </a:solidFill>
                <a:latin typeface="Cambria" panose="02040503050406030204" pitchFamily="18" charset="0"/>
              </a:rPr>
              <a:t> </a:t>
            </a:r>
            <a:r>
              <a:rPr lang="en-US" sz="1200" dirty="0" err="1">
                <a:solidFill>
                  <a:srgbClr val="000000"/>
                </a:solidFill>
                <a:latin typeface="Cambria" panose="02040503050406030204" pitchFamily="18" charset="0"/>
              </a:rPr>
              <a:t>ilə</a:t>
            </a:r>
            <a:r>
              <a:rPr lang="en-US" sz="1200" dirty="0">
                <a:solidFill>
                  <a:srgbClr val="000000"/>
                </a:solidFill>
                <a:latin typeface="Cambria" panose="02040503050406030204" pitchFamily="18" charset="0"/>
              </a:rPr>
              <a:t> </a:t>
            </a:r>
            <a:r>
              <a:rPr lang="az-Latn-AZ" sz="1200" dirty="0" smtClean="0">
                <a:solidFill>
                  <a:srgbClr val="000000"/>
                </a:solidFill>
                <a:latin typeface="Cambria" panose="02040503050406030204" pitchFamily="18" charset="0"/>
              </a:rPr>
              <a:t>A.Eyvazovun </a:t>
            </a:r>
            <a:r>
              <a:rPr lang="en-US" sz="1200" b="0" i="0" dirty="0" smtClean="0">
                <a:solidFill>
                  <a:srgbClr val="000000"/>
                </a:solidFill>
                <a:effectLst/>
                <a:latin typeface="Cambria" panose="02040503050406030204" pitchFamily="18" charset="0"/>
              </a:rPr>
              <a:t>“</a:t>
            </a:r>
            <a:r>
              <a:rPr lang="en-US" sz="1200" b="0" i="0" dirty="0" err="1" smtClean="0">
                <a:solidFill>
                  <a:srgbClr val="000000"/>
                </a:solidFill>
                <a:effectLst/>
                <a:latin typeface="Cambria" panose="02040503050406030204" pitchFamily="18" charset="0"/>
              </a:rPr>
              <a:t>Azərbaycan</a:t>
            </a:r>
            <a:r>
              <a:rPr lang="en-US" sz="1200" b="0" i="0" dirty="0" smtClean="0">
                <a:solidFill>
                  <a:srgbClr val="000000"/>
                </a:solidFill>
                <a:effectLst/>
                <a:latin typeface="Cambria" panose="02040503050406030204" pitchFamily="18" charset="0"/>
              </a:rPr>
              <a:t> </a:t>
            </a:r>
            <a:r>
              <a:rPr lang="en-US" sz="1200" b="0" i="0" dirty="0" err="1" smtClean="0">
                <a:solidFill>
                  <a:srgbClr val="000000"/>
                </a:solidFill>
                <a:effectLst/>
                <a:latin typeface="Cambria" panose="02040503050406030204" pitchFamily="18" charset="0"/>
              </a:rPr>
              <a:t>multikulturalizmi</a:t>
            </a:r>
            <a:r>
              <a:rPr lang="en-US" sz="1200" b="0" i="0" dirty="0" smtClean="0">
                <a:solidFill>
                  <a:srgbClr val="000000"/>
                </a:solidFill>
                <a:effectLst/>
                <a:latin typeface="Cambria" panose="02040503050406030204" pitchFamily="18" charset="0"/>
              </a:rPr>
              <a:t>”</a:t>
            </a:r>
            <a:r>
              <a:rPr lang="az-Latn-AZ" sz="1200" b="0" i="0" dirty="0" smtClean="0">
                <a:solidFill>
                  <a:srgbClr val="000000"/>
                </a:solidFill>
                <a:effectLst/>
                <a:latin typeface="Cambria" panose="02040503050406030204" pitchFamily="18" charset="0"/>
              </a:rPr>
              <a:t> adlı </a:t>
            </a:r>
            <a:r>
              <a:rPr lang="en-US" sz="1200" b="0" i="0" dirty="0" smtClean="0">
                <a:solidFill>
                  <a:srgbClr val="000000"/>
                </a:solidFill>
                <a:effectLst/>
                <a:latin typeface="Cambria" panose="02040503050406030204" pitchFamily="18" charset="0"/>
              </a:rPr>
              <a:t> </a:t>
            </a:r>
            <a:r>
              <a:rPr lang="en-US" sz="1200" b="0" i="0" dirty="0" err="1" smtClean="0">
                <a:solidFill>
                  <a:srgbClr val="000000"/>
                </a:solidFill>
                <a:effectLst/>
                <a:latin typeface="Cambria" panose="02040503050406030204" pitchFamily="18" charset="0"/>
              </a:rPr>
              <a:t>ali</a:t>
            </a:r>
            <a:r>
              <a:rPr lang="en-US" sz="1200" b="0" i="0" dirty="0" smtClean="0">
                <a:solidFill>
                  <a:srgbClr val="000000"/>
                </a:solidFill>
                <a:effectLst/>
                <a:latin typeface="Cambria" panose="02040503050406030204" pitchFamily="18" charset="0"/>
              </a:rPr>
              <a:t> </a:t>
            </a:r>
            <a:r>
              <a:rPr lang="en-US" sz="1200" b="0" i="0" dirty="0" err="1" smtClean="0">
                <a:solidFill>
                  <a:srgbClr val="000000"/>
                </a:solidFill>
                <a:effectLst/>
                <a:latin typeface="Cambria" panose="02040503050406030204" pitchFamily="18" charset="0"/>
              </a:rPr>
              <a:t>məktəblər</a:t>
            </a:r>
            <a:r>
              <a:rPr lang="en-US" sz="1200" b="0" i="0" dirty="0" smtClean="0">
                <a:solidFill>
                  <a:srgbClr val="000000"/>
                </a:solidFill>
                <a:effectLst/>
                <a:latin typeface="Cambria" panose="02040503050406030204" pitchFamily="18" charset="0"/>
              </a:rPr>
              <a:t> </a:t>
            </a:r>
            <a:r>
              <a:rPr lang="en-US" sz="1200" b="0" i="0" dirty="0" err="1" smtClean="0">
                <a:solidFill>
                  <a:srgbClr val="000000"/>
                </a:solidFill>
                <a:effectLst/>
                <a:latin typeface="Cambria" panose="02040503050406030204" pitchFamily="18" charset="0"/>
              </a:rPr>
              <a:t>üçün</a:t>
            </a:r>
            <a:r>
              <a:rPr lang="en-US" sz="1200" b="0" i="0" dirty="0" smtClean="0">
                <a:solidFill>
                  <a:srgbClr val="000000"/>
                </a:solidFill>
                <a:effectLst/>
                <a:latin typeface="Cambria" panose="02040503050406030204" pitchFamily="18" charset="0"/>
              </a:rPr>
              <a:t> </a:t>
            </a:r>
            <a:r>
              <a:rPr lang="en-US" sz="1200" b="0" i="0" dirty="0" err="1" smtClean="0">
                <a:solidFill>
                  <a:srgbClr val="000000"/>
                </a:solidFill>
                <a:effectLst/>
                <a:latin typeface="Cambria" panose="02040503050406030204" pitchFamily="18" charset="0"/>
              </a:rPr>
              <a:t>dərslik</a:t>
            </a:r>
            <a:r>
              <a:rPr lang="en-US" sz="1200" b="0" i="0" dirty="0" smtClean="0">
                <a:solidFill>
                  <a:srgbClr val="000000"/>
                </a:solidFill>
                <a:effectLst/>
                <a:latin typeface="Cambria" panose="02040503050406030204" pitchFamily="18" charset="0"/>
              </a:rPr>
              <a:t> (BBMM, </a:t>
            </a:r>
            <a:r>
              <a:rPr lang="en-US" sz="1200" b="0" i="0" dirty="0" err="1" smtClean="0">
                <a:solidFill>
                  <a:srgbClr val="000000"/>
                </a:solidFill>
                <a:effectLst/>
                <a:latin typeface="Cambria" panose="02040503050406030204" pitchFamily="18" charset="0"/>
              </a:rPr>
              <a:t>Bakı</a:t>
            </a:r>
            <a:r>
              <a:rPr lang="en-US" sz="1200" b="0" i="0" dirty="0" smtClean="0">
                <a:solidFill>
                  <a:srgbClr val="000000"/>
                </a:solidFill>
                <a:effectLst/>
                <a:latin typeface="Cambria" panose="02040503050406030204" pitchFamily="18" charset="0"/>
              </a:rPr>
              <a:t>, 2017. – 416 </a:t>
            </a:r>
            <a:r>
              <a:rPr lang="en-US" sz="1200" b="0" i="0" dirty="0" err="1" smtClean="0">
                <a:solidFill>
                  <a:srgbClr val="000000"/>
                </a:solidFill>
                <a:effectLst/>
                <a:latin typeface="Cambria" panose="02040503050406030204" pitchFamily="18" charset="0"/>
              </a:rPr>
              <a:t>səh</a:t>
            </a:r>
            <a:r>
              <a:rPr lang="en-US" sz="1200" b="0" i="0" dirty="0" smtClean="0">
                <a:solidFill>
                  <a:srgbClr val="000000"/>
                </a:solidFill>
                <a:effectLst/>
                <a:latin typeface="Cambria" panose="02040503050406030204" pitchFamily="18" charset="0"/>
              </a:rPr>
              <a:t>.)</a:t>
            </a:r>
            <a:r>
              <a:rPr lang="az-Latn-AZ" sz="1200" b="0" i="0" dirty="0" smtClean="0">
                <a:solidFill>
                  <a:srgbClr val="000000"/>
                </a:solidFill>
                <a:effectLst/>
                <a:latin typeface="Cambria" panose="02040503050406030204" pitchFamily="18" charset="0"/>
              </a:rPr>
              <a:t> çap olunub</a:t>
            </a:r>
            <a:r>
              <a:rPr lang="en-US" sz="1200" b="0" i="0" dirty="0" smtClean="0">
                <a:solidFill>
                  <a:srgbClr val="000000"/>
                </a:solidFill>
                <a:effectLst/>
                <a:latin typeface="Cambria" panose="02040503050406030204" pitchFamily="18" charset="0"/>
              </a:rPr>
              <a:t>. </a:t>
            </a:r>
            <a:endParaRPr lang="ru-RU" sz="1200" dirty="0">
              <a:latin typeface="Cambria" panose="02040503050406030204" pitchFamily="18" charset="0"/>
            </a:endParaRPr>
          </a:p>
        </p:txBody>
      </p:sp>
      <p:sp>
        <p:nvSpPr>
          <p:cNvPr id="14" name="Прямоугольник 13"/>
          <p:cNvSpPr/>
          <p:nvPr/>
        </p:nvSpPr>
        <p:spPr>
          <a:xfrm>
            <a:off x="163834" y="1409893"/>
            <a:ext cx="8740679" cy="584775"/>
          </a:xfrm>
          <a:prstGeom prst="rect">
            <a:avLst/>
          </a:prstGeom>
          <a:ln/>
          <a:effectLst>
            <a:innerShdw blurRad="114300">
              <a:prstClr val="black"/>
            </a:innerShdw>
          </a:effectLst>
        </p:spPr>
        <p:style>
          <a:lnRef idx="2">
            <a:schemeClr val="accent2"/>
          </a:lnRef>
          <a:fillRef idx="1">
            <a:schemeClr val="lt1"/>
          </a:fillRef>
          <a:effectRef idx="0">
            <a:schemeClr val="accent2"/>
          </a:effectRef>
          <a:fontRef idx="minor">
            <a:schemeClr val="dk1"/>
          </a:fontRef>
        </p:style>
        <p:txBody>
          <a:bodyPr wrap="square">
            <a:spAutoFit/>
          </a:bodyPr>
          <a:lstStyle/>
          <a:p>
            <a:r>
              <a:rPr lang="az-Latn-AZ" sz="1600" b="1" i="0" dirty="0" smtClean="0">
                <a:solidFill>
                  <a:srgbClr val="860000"/>
                </a:solidFill>
                <a:effectLst/>
                <a:latin typeface="Cambria" panose="02040503050406030204" pitchFamily="18" charset="0"/>
              </a:rPr>
              <a:t>İnstitut </a:t>
            </a:r>
            <a:r>
              <a:rPr lang="az-Latn-AZ" sz="1600" b="1" i="0" dirty="0" smtClean="0">
                <a:solidFill>
                  <a:srgbClr val="860000"/>
                </a:solidFill>
                <a:effectLst/>
                <a:latin typeface="Cambria" panose="02040503050406030204" pitchFamily="18" charset="0"/>
              </a:rPr>
              <a:t>əməkdaşları univerisitetlərdə tədris fəaliyyət göstərməklə fundamental elmlə təhsilin qarşılıqlı əlaqəsində iştirak edirlər. </a:t>
            </a:r>
            <a:endParaRPr lang="ru-RU" sz="1600" b="1" dirty="0">
              <a:solidFill>
                <a:srgbClr val="860000"/>
              </a:solidFill>
              <a:latin typeface="Cambria" panose="02040503050406030204" pitchFamily="18" charset="0"/>
            </a:endParaRPr>
          </a:p>
        </p:txBody>
      </p:sp>
    </p:spTree>
    <p:extLst>
      <p:ext uri="{BB962C8B-B14F-4D97-AF65-F5344CB8AC3E}">
        <p14:creationId xmlns:p14="http://schemas.microsoft.com/office/powerpoint/2010/main" val="412448857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Группа 3"/>
          <p:cNvGrpSpPr/>
          <p:nvPr/>
        </p:nvGrpSpPr>
        <p:grpSpPr>
          <a:xfrm>
            <a:off x="-1" y="0"/>
            <a:ext cx="9144001" cy="683849"/>
            <a:chOff x="-3854" y="5569"/>
            <a:chExt cx="9145016" cy="826949"/>
          </a:xfrm>
        </p:grpSpPr>
        <p:pic>
          <p:nvPicPr>
            <p:cNvPr id="5" name="Рисунок 4" descr="C:\Users\asus\Desktop\ScreenHunter_2.jpg"/>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72679" t="33953" r="6894" b="55220"/>
            <a:stretch/>
          </p:blipFill>
          <p:spPr bwMode="auto">
            <a:xfrm>
              <a:off x="-3854" y="5569"/>
              <a:ext cx="9145016" cy="826949"/>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53640926-AAD7-44D8-BBD7-CCE9431645EC}">
                <a14:shadowObscured xmlns:a14="http://schemas.microsoft.com/office/drawing/2010/main"/>
              </a:ext>
            </a:extLst>
          </p:spPr>
        </p:pic>
        <p:pic>
          <p:nvPicPr>
            <p:cNvPr id="6" name="Рисунок 5"/>
            <p:cNvPicPr/>
            <p:nvPr/>
          </p:nvPicPr>
          <p:blipFill>
            <a:blip r:embed="rId4" cstate="print">
              <a:extLst>
                <a:ext uri="{28A0092B-C50C-407E-A947-70E740481C1C}">
                  <a14:useLocalDpi xmlns:a14="http://schemas.microsoft.com/office/drawing/2010/main" val="0"/>
                </a:ext>
              </a:extLst>
            </a:blip>
            <a:srcRect b="34521"/>
            <a:stretch>
              <a:fillRect/>
            </a:stretch>
          </p:blipFill>
          <p:spPr bwMode="auto">
            <a:xfrm>
              <a:off x="272847" y="71915"/>
              <a:ext cx="641553" cy="695811"/>
            </a:xfrm>
            <a:prstGeom prst="rect">
              <a:avLst/>
            </a:prstGeom>
            <a:noFill/>
            <a:ln>
              <a:noFill/>
            </a:ln>
            <a:extLst/>
          </p:spPr>
        </p:pic>
        <p:sp>
          <p:nvSpPr>
            <p:cNvPr id="7" name="Поле 2"/>
            <p:cNvSpPr txBox="1">
              <a:spLocks noChangeArrowheads="1"/>
            </p:cNvSpPr>
            <p:nvPr/>
          </p:nvSpPr>
          <p:spPr bwMode="auto">
            <a:xfrm>
              <a:off x="1259632" y="96531"/>
              <a:ext cx="3602990" cy="671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rot="0" vert="horz" wrap="square" lIns="75617" tIns="37808" rIns="75617" bIns="37808" anchor="t" anchorCtr="0" upright="1">
              <a:noAutofit/>
            </a:bodyPr>
            <a:lstStyle/>
            <a:p>
              <a:pPr>
                <a:lnSpc>
                  <a:spcPct val="107000"/>
                </a:lnSpc>
              </a:pPr>
              <a:r>
                <a:rPr lang="az-Latn-AZ" sz="1323" b="1" dirty="0">
                  <a:solidFill>
                    <a:srgbClr val="FFFFFF"/>
                  </a:solidFill>
                  <a:ea typeface="Calibri" panose="020F0502020204030204" pitchFamily="34" charset="0"/>
                  <a:cs typeface="Times New Roman" panose="02020603050405020304" pitchFamily="18" charset="0"/>
                </a:rPr>
                <a:t>AMEA</a:t>
              </a:r>
              <a:endParaRPr lang="en-US" sz="910" dirty="0">
                <a:ea typeface="Calibri" panose="020F0502020204030204" pitchFamily="34" charset="0"/>
                <a:cs typeface="Times New Roman" panose="02020603050405020304" pitchFamily="18" charset="0"/>
              </a:endParaRPr>
            </a:p>
            <a:p>
              <a:pPr>
                <a:lnSpc>
                  <a:spcPct val="107000"/>
                </a:lnSpc>
              </a:pPr>
              <a:r>
                <a:rPr lang="az-Latn-AZ" sz="1323" b="1" dirty="0">
                  <a:solidFill>
                    <a:srgbClr val="FFFFFF"/>
                  </a:solidFill>
                  <a:ea typeface="Calibri" panose="020F0502020204030204" pitchFamily="34" charset="0"/>
                  <a:cs typeface="Times New Roman" panose="02020603050405020304" pitchFamily="18" charset="0"/>
                </a:rPr>
                <a:t>İQTİSADİYYAT İNSTİTUTU</a:t>
              </a:r>
              <a:endParaRPr lang="en-US" sz="910" dirty="0">
                <a:ea typeface="Calibri" panose="020F0502020204030204" pitchFamily="34" charset="0"/>
                <a:cs typeface="Times New Roman" panose="02020603050405020304" pitchFamily="18" charset="0"/>
              </a:endParaRPr>
            </a:p>
          </p:txBody>
        </p:sp>
      </p:grpSp>
      <p:sp>
        <p:nvSpPr>
          <p:cNvPr id="9" name="TextBox 8"/>
          <p:cNvSpPr txBox="1"/>
          <p:nvPr/>
        </p:nvSpPr>
        <p:spPr>
          <a:xfrm>
            <a:off x="0" y="6494182"/>
            <a:ext cx="9144001" cy="363818"/>
          </a:xfrm>
          <a:prstGeom prst="rect">
            <a:avLst/>
          </a:prstGeom>
          <a:gradFill flip="none" rotWithShape="1">
            <a:gsLst>
              <a:gs pos="26000">
                <a:srgbClr val="6A9CCB"/>
              </a:gs>
              <a:gs pos="42000">
                <a:schemeClr val="accent5">
                  <a:lumMod val="75000"/>
                </a:schemeClr>
              </a:gs>
              <a:gs pos="0">
                <a:schemeClr val="accent5">
                  <a:lumMod val="60000"/>
                  <a:lumOff val="40000"/>
                </a:schemeClr>
              </a:gs>
              <a:gs pos="73000">
                <a:srgbClr val="00206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az-Latn-AZ" sz="1764" b="1" dirty="0">
                <a:solidFill>
                  <a:schemeClr val="tx1"/>
                </a:solidFill>
                <a:latin typeface="Cambria" panose="02040503050406030204" pitchFamily="18" charset="0"/>
              </a:rPr>
              <a:t>    </a:t>
            </a:r>
            <a:r>
              <a:rPr lang="en-US" sz="1764" b="1" dirty="0" smtClean="0">
                <a:solidFill>
                  <a:schemeClr val="tx1"/>
                </a:solidFill>
                <a:latin typeface="Cambria" panose="02040503050406030204" pitchFamily="18" charset="0"/>
              </a:rPr>
              <a:t>www.economics.com.az</a:t>
            </a:r>
            <a:r>
              <a:rPr lang="az-Latn-AZ" sz="1764" b="1" dirty="0" smtClean="0">
                <a:solidFill>
                  <a:schemeClr val="tx1"/>
                </a:solidFill>
                <a:latin typeface="Cambria" panose="02040503050406030204" pitchFamily="18" charset="0"/>
              </a:rPr>
              <a:t>                                                                                                  </a:t>
            </a:r>
            <a:r>
              <a:rPr lang="az-Latn-AZ" sz="1764" b="1" dirty="0" smtClean="0">
                <a:solidFill>
                  <a:schemeClr val="bg1"/>
                </a:solidFill>
                <a:latin typeface="Cambria" panose="02040503050406030204" pitchFamily="18" charset="0"/>
              </a:rPr>
              <a:t>noyabr 201</a:t>
            </a:r>
            <a:r>
              <a:rPr lang="en-US" sz="1764" b="1" dirty="0">
                <a:solidFill>
                  <a:schemeClr val="bg1"/>
                </a:solidFill>
                <a:latin typeface="Cambria" panose="02040503050406030204" pitchFamily="18" charset="0"/>
              </a:rPr>
              <a:t>7</a:t>
            </a:r>
            <a:endParaRPr lang="ru-RU" sz="1764" b="1" dirty="0">
              <a:solidFill>
                <a:schemeClr val="bg1"/>
              </a:solidFill>
              <a:latin typeface="Cambria" panose="02040503050406030204" pitchFamily="18" charset="0"/>
            </a:endParaRPr>
          </a:p>
        </p:txBody>
      </p:sp>
      <p:sp>
        <p:nvSpPr>
          <p:cNvPr id="18" name="Заголовок 1"/>
          <p:cNvSpPr txBox="1">
            <a:spLocks/>
          </p:cNvSpPr>
          <p:nvPr/>
        </p:nvSpPr>
        <p:spPr>
          <a:xfrm>
            <a:off x="75763" y="756919"/>
            <a:ext cx="8995085" cy="548640"/>
          </a:xfrm>
          <a:prstGeom prst="roundRect">
            <a:avLst>
              <a:gd name="adj" fmla="val 24398"/>
            </a:avLst>
          </a:prstGeom>
          <a:solidFill>
            <a:srgbClr val="C00000"/>
          </a:solidFill>
          <a:effectLst>
            <a:innerShdw blurRad="114300">
              <a:prstClr val="black"/>
            </a:innerShdw>
          </a:effectLst>
        </p:spPr>
        <p:style>
          <a:lnRef idx="2">
            <a:schemeClr val="accent5">
              <a:shade val="50000"/>
            </a:schemeClr>
          </a:lnRef>
          <a:fillRef idx="1">
            <a:schemeClr val="accent5"/>
          </a:fillRef>
          <a:effectRef idx="0">
            <a:schemeClr val="accent5"/>
          </a:effectRef>
          <a:fontRef idx="minor">
            <a:schemeClr val="lt1"/>
          </a:fontRef>
        </p:style>
        <p:txBody>
          <a:bodyPr vert="horz" lIns="100817" tIns="50408" rIns="100817" bIns="50408" rtlCol="0" anchor="t">
            <a:noAutofit/>
          </a:bodyPr>
          <a:lstStyle>
            <a:lvl1pPr algn="l" defTabSz="457200" rtl="0" eaLnBrk="1" latinLnBrk="0" hangingPunct="1">
              <a:spcBef>
                <a:spcPct val="0"/>
              </a:spcBef>
              <a:buNone/>
              <a:defRPr sz="3600" kern="1200">
                <a:solidFill>
                  <a:schemeClr val="lt1"/>
                </a:solidFill>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pPr algn="ctr"/>
            <a:r>
              <a:rPr lang="az-Latn-AZ" sz="1800" b="1" i="1" dirty="0" smtClean="0">
                <a:latin typeface="Cambria" panose="02040503050406030204" pitchFamily="18" charset="0"/>
              </a:rPr>
              <a:t>7. </a:t>
            </a:r>
            <a:r>
              <a:rPr lang="az-Latn-AZ" sz="1800" b="1" i="1" dirty="0">
                <a:latin typeface="Cambria" panose="02040503050406030204" pitchFamily="18" charset="0"/>
              </a:rPr>
              <a:t>Keçirilmiş konfranslar, sessiyalar, seminarlar və yubileylər</a:t>
            </a:r>
            <a:endParaRPr lang="ru-RU" sz="1800" b="1" i="1" dirty="0">
              <a:latin typeface="Cambria" panose="02040503050406030204" pitchFamily="18" charset="0"/>
            </a:endParaRPr>
          </a:p>
          <a:p>
            <a:pPr lvl="0" algn="ctr"/>
            <a:endParaRPr lang="ru-RU" sz="1800" i="1" dirty="0">
              <a:latin typeface="Cambria" panose="02040503050406030204" pitchFamily="18" charset="0"/>
            </a:endParaRPr>
          </a:p>
        </p:txBody>
      </p:sp>
      <p:sp>
        <p:nvSpPr>
          <p:cNvPr id="2" name="Прямоугольник 1"/>
          <p:cNvSpPr/>
          <p:nvPr/>
        </p:nvSpPr>
        <p:spPr>
          <a:xfrm>
            <a:off x="242978" y="5293199"/>
            <a:ext cx="8658042" cy="92333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az-Latn-AZ" b="1" i="1" dirty="0" smtClean="0">
                <a:solidFill>
                  <a:srgbClr val="111111"/>
                </a:solidFill>
                <a:effectLst/>
                <a:latin typeface="Cambria" panose="02040503050406030204" pitchFamily="18" charset="0"/>
              </a:rPr>
              <a:t>AMEA </a:t>
            </a:r>
            <a:r>
              <a:rPr lang="en-US" b="1" i="1" dirty="0" err="1" smtClean="0">
                <a:solidFill>
                  <a:srgbClr val="111111"/>
                </a:solidFill>
                <a:effectLst/>
                <a:latin typeface="Cambria" panose="02040503050406030204" pitchFamily="18" charset="0"/>
              </a:rPr>
              <a:t>İqtisadiyyat</a:t>
            </a:r>
            <a:r>
              <a:rPr lang="en-US" b="1" i="1" dirty="0" smtClean="0">
                <a:solidFill>
                  <a:srgbClr val="111111"/>
                </a:solidFill>
                <a:effectLst/>
                <a:latin typeface="Cambria" panose="02040503050406030204" pitchFamily="18" charset="0"/>
              </a:rPr>
              <a:t> </a:t>
            </a:r>
            <a:r>
              <a:rPr lang="en-US" b="1" i="1" dirty="0" err="1" smtClean="0">
                <a:solidFill>
                  <a:srgbClr val="111111"/>
                </a:solidFill>
                <a:effectLst/>
                <a:latin typeface="Cambria" panose="02040503050406030204" pitchFamily="18" charset="0"/>
              </a:rPr>
              <a:t>İnstitutu</a:t>
            </a:r>
            <a:r>
              <a:rPr lang="en-US" b="1" i="1" dirty="0" smtClean="0">
                <a:solidFill>
                  <a:srgbClr val="111111"/>
                </a:solidFill>
                <a:effectLst/>
                <a:latin typeface="Cambria" panose="02040503050406030204" pitchFamily="18" charset="0"/>
              </a:rPr>
              <a:t> və </a:t>
            </a:r>
            <a:r>
              <a:rPr lang="en-US" b="1" i="1" dirty="0" err="1" smtClean="0">
                <a:solidFill>
                  <a:srgbClr val="111111"/>
                </a:solidFill>
                <a:effectLst/>
                <a:latin typeface="Cambria" panose="02040503050406030204" pitchFamily="18" charset="0"/>
              </a:rPr>
              <a:t>Çin</a:t>
            </a:r>
            <a:r>
              <a:rPr lang="en-US" b="1" i="1" dirty="0" smtClean="0">
                <a:solidFill>
                  <a:srgbClr val="111111"/>
                </a:solidFill>
                <a:effectLst/>
                <a:latin typeface="Cambria" panose="02040503050406030204" pitchFamily="18" charset="0"/>
              </a:rPr>
              <a:t> </a:t>
            </a:r>
            <a:r>
              <a:rPr lang="en-US" b="1" i="1" dirty="0" err="1" smtClean="0">
                <a:solidFill>
                  <a:srgbClr val="111111"/>
                </a:solidFill>
                <a:effectLst/>
                <a:latin typeface="Cambria" panose="02040503050406030204" pitchFamily="18" charset="0"/>
              </a:rPr>
              <a:t>Sosial</a:t>
            </a:r>
            <a:r>
              <a:rPr lang="en-US" b="1" i="1" dirty="0" smtClean="0">
                <a:solidFill>
                  <a:srgbClr val="111111"/>
                </a:solidFill>
                <a:effectLst/>
                <a:latin typeface="Cambria" panose="02040503050406030204" pitchFamily="18" charset="0"/>
              </a:rPr>
              <a:t> </a:t>
            </a:r>
            <a:r>
              <a:rPr lang="en-US" b="1" i="1" dirty="0" err="1" smtClean="0">
                <a:solidFill>
                  <a:srgbClr val="111111"/>
                </a:solidFill>
                <a:effectLst/>
                <a:latin typeface="Cambria" panose="02040503050406030204" pitchFamily="18" charset="0"/>
              </a:rPr>
              <a:t>Elmlər</a:t>
            </a:r>
            <a:r>
              <a:rPr lang="en-US" b="1" i="1" dirty="0" smtClean="0">
                <a:solidFill>
                  <a:srgbClr val="111111"/>
                </a:solidFill>
                <a:effectLst/>
                <a:latin typeface="Cambria" panose="02040503050406030204" pitchFamily="18" charset="0"/>
              </a:rPr>
              <a:t> </a:t>
            </a:r>
            <a:r>
              <a:rPr lang="en-US" b="1" i="1" dirty="0" err="1" smtClean="0">
                <a:solidFill>
                  <a:srgbClr val="111111"/>
                </a:solidFill>
                <a:effectLst/>
                <a:latin typeface="Cambria" panose="02040503050406030204" pitchFamily="18" charset="0"/>
              </a:rPr>
              <a:t>Akademiyası</a:t>
            </a:r>
            <a:r>
              <a:rPr lang="en-US" b="1" i="1" dirty="0" smtClean="0">
                <a:solidFill>
                  <a:srgbClr val="111111"/>
                </a:solidFill>
                <a:effectLst/>
                <a:latin typeface="Cambria" panose="02040503050406030204" pitchFamily="18" charset="0"/>
              </a:rPr>
              <a:t> (ÇSEA) </a:t>
            </a:r>
            <a:r>
              <a:rPr lang="en-US" b="1" i="1" dirty="0" err="1" smtClean="0">
                <a:solidFill>
                  <a:srgbClr val="111111"/>
                </a:solidFill>
                <a:effectLst/>
                <a:latin typeface="Cambria" panose="02040503050406030204" pitchFamily="18" charset="0"/>
              </a:rPr>
              <a:t>İqtisadiyyat</a:t>
            </a:r>
            <a:r>
              <a:rPr lang="en-US" b="1" i="1" dirty="0" smtClean="0">
                <a:solidFill>
                  <a:srgbClr val="111111"/>
                </a:solidFill>
                <a:effectLst/>
                <a:latin typeface="Cambria" panose="02040503050406030204" pitchFamily="18" charset="0"/>
              </a:rPr>
              <a:t> </a:t>
            </a:r>
            <a:r>
              <a:rPr lang="en-US" b="1" i="1" dirty="0" err="1" smtClean="0">
                <a:solidFill>
                  <a:srgbClr val="111111"/>
                </a:solidFill>
                <a:effectLst/>
                <a:latin typeface="Cambria" panose="02040503050406030204" pitchFamily="18" charset="0"/>
              </a:rPr>
              <a:t>İnstitutunun</a:t>
            </a:r>
            <a:r>
              <a:rPr lang="en-US" b="1" i="1" dirty="0" smtClean="0">
                <a:solidFill>
                  <a:srgbClr val="111111"/>
                </a:solidFill>
                <a:effectLst/>
                <a:latin typeface="Cambria" panose="02040503050406030204" pitchFamily="18" charset="0"/>
              </a:rPr>
              <a:t> </a:t>
            </a:r>
            <a:r>
              <a:rPr lang="en-US" b="1" i="1" dirty="0" err="1" smtClean="0">
                <a:solidFill>
                  <a:srgbClr val="111111"/>
                </a:solidFill>
                <a:effectLst/>
                <a:latin typeface="Cambria" panose="02040503050406030204" pitchFamily="18" charset="0"/>
              </a:rPr>
              <a:t>birgə</a:t>
            </a:r>
            <a:r>
              <a:rPr lang="en-US" b="1" i="1" dirty="0" smtClean="0">
                <a:solidFill>
                  <a:srgbClr val="111111"/>
                </a:solidFill>
                <a:effectLst/>
                <a:latin typeface="Cambria" panose="02040503050406030204" pitchFamily="18" charset="0"/>
              </a:rPr>
              <a:t> </a:t>
            </a:r>
            <a:r>
              <a:rPr lang="en-US" b="1" i="1" dirty="0" err="1" smtClean="0">
                <a:solidFill>
                  <a:srgbClr val="111111"/>
                </a:solidFill>
                <a:effectLst/>
                <a:latin typeface="Cambria" panose="02040503050406030204" pitchFamily="18" charset="0"/>
              </a:rPr>
              <a:t>təşkilatçılığı</a:t>
            </a:r>
            <a:r>
              <a:rPr lang="en-US" b="1" i="1" dirty="0" smtClean="0">
                <a:solidFill>
                  <a:srgbClr val="111111"/>
                </a:solidFill>
                <a:effectLst/>
                <a:latin typeface="Cambria" panose="02040503050406030204" pitchFamily="18" charset="0"/>
              </a:rPr>
              <a:t> </a:t>
            </a:r>
            <a:r>
              <a:rPr lang="en-US" b="1" i="1" dirty="0" err="1" smtClean="0">
                <a:solidFill>
                  <a:srgbClr val="111111"/>
                </a:solidFill>
                <a:effectLst/>
                <a:latin typeface="Cambria" panose="02040503050406030204" pitchFamily="18" charset="0"/>
              </a:rPr>
              <a:t>ilə</a:t>
            </a:r>
            <a:r>
              <a:rPr lang="en-US" b="1" i="1" dirty="0" smtClean="0">
                <a:solidFill>
                  <a:srgbClr val="111111"/>
                </a:solidFill>
                <a:effectLst/>
                <a:latin typeface="Cambria" panose="02040503050406030204" pitchFamily="18" charset="0"/>
              </a:rPr>
              <a:t> “</a:t>
            </a:r>
            <a:r>
              <a:rPr lang="en-US" b="1" i="1" dirty="0" err="1" smtClean="0">
                <a:solidFill>
                  <a:srgbClr val="111111"/>
                </a:solidFill>
                <a:effectLst/>
                <a:latin typeface="Cambria" panose="02040503050406030204" pitchFamily="18" charset="0"/>
              </a:rPr>
              <a:t>Azərbaycan-Çin</a:t>
            </a:r>
            <a:r>
              <a:rPr lang="en-US" b="1" i="1" dirty="0" smtClean="0">
                <a:solidFill>
                  <a:srgbClr val="111111"/>
                </a:solidFill>
                <a:effectLst/>
                <a:latin typeface="Cambria" panose="02040503050406030204" pitchFamily="18" charset="0"/>
              </a:rPr>
              <a:t> </a:t>
            </a:r>
            <a:r>
              <a:rPr lang="en-US" b="1" i="1" dirty="0" err="1" smtClean="0">
                <a:solidFill>
                  <a:srgbClr val="111111"/>
                </a:solidFill>
                <a:effectLst/>
                <a:latin typeface="Cambria" panose="02040503050406030204" pitchFamily="18" charset="0"/>
              </a:rPr>
              <a:t>iqtisadi</a:t>
            </a:r>
            <a:r>
              <a:rPr lang="en-US" b="1" i="1" dirty="0" smtClean="0">
                <a:solidFill>
                  <a:srgbClr val="111111"/>
                </a:solidFill>
                <a:effectLst/>
                <a:latin typeface="Cambria" panose="02040503050406030204" pitchFamily="18" charset="0"/>
              </a:rPr>
              <a:t> </a:t>
            </a:r>
            <a:r>
              <a:rPr lang="en-US" b="1" i="1" dirty="0" err="1" smtClean="0">
                <a:solidFill>
                  <a:srgbClr val="111111"/>
                </a:solidFill>
                <a:effectLst/>
                <a:latin typeface="Cambria" panose="02040503050406030204" pitchFamily="18" charset="0"/>
              </a:rPr>
              <a:t>əməkdaşlığı</a:t>
            </a:r>
            <a:r>
              <a:rPr lang="en-US" b="1" i="1" dirty="0" smtClean="0">
                <a:solidFill>
                  <a:srgbClr val="111111"/>
                </a:solidFill>
                <a:effectLst/>
                <a:latin typeface="Cambria" panose="02040503050406030204" pitchFamily="18" charset="0"/>
              </a:rPr>
              <a:t>” </a:t>
            </a:r>
            <a:r>
              <a:rPr lang="en-US" b="1" i="1" dirty="0" err="1" smtClean="0">
                <a:solidFill>
                  <a:srgbClr val="111111"/>
                </a:solidFill>
                <a:effectLst/>
                <a:latin typeface="Cambria" panose="02040503050406030204" pitchFamily="18" charset="0"/>
              </a:rPr>
              <a:t>mövzusunda</a:t>
            </a:r>
            <a:r>
              <a:rPr lang="en-US" b="1" i="1" dirty="0" smtClean="0">
                <a:solidFill>
                  <a:srgbClr val="111111"/>
                </a:solidFill>
                <a:effectLst/>
                <a:latin typeface="Cambria" panose="02040503050406030204" pitchFamily="18" charset="0"/>
              </a:rPr>
              <a:t> </a:t>
            </a:r>
            <a:r>
              <a:rPr lang="az-Latn-AZ" b="1" i="1" dirty="0" smtClean="0">
                <a:solidFill>
                  <a:srgbClr val="111111"/>
                </a:solidFill>
                <a:effectLst/>
                <a:latin typeface="Cambria" panose="02040503050406030204" pitchFamily="18" charset="0"/>
              </a:rPr>
              <a:t>beynəlxalq </a:t>
            </a:r>
            <a:r>
              <a:rPr lang="en-US" b="1" i="1" dirty="0" err="1" smtClean="0">
                <a:solidFill>
                  <a:srgbClr val="111111"/>
                </a:solidFill>
                <a:effectLst/>
                <a:latin typeface="Cambria" panose="02040503050406030204" pitchFamily="18" charset="0"/>
              </a:rPr>
              <a:t>elmi-praktik</a:t>
            </a:r>
            <a:r>
              <a:rPr lang="en-US" b="1" i="1" dirty="0" smtClean="0">
                <a:solidFill>
                  <a:srgbClr val="111111"/>
                </a:solidFill>
                <a:effectLst/>
                <a:latin typeface="Cambria" panose="02040503050406030204" pitchFamily="18" charset="0"/>
              </a:rPr>
              <a:t> </a:t>
            </a:r>
            <a:r>
              <a:rPr lang="en-US" b="1" i="1" dirty="0" err="1" smtClean="0">
                <a:solidFill>
                  <a:srgbClr val="111111"/>
                </a:solidFill>
                <a:effectLst/>
                <a:latin typeface="Cambria" panose="02040503050406030204" pitchFamily="18" charset="0"/>
              </a:rPr>
              <a:t>konfrans</a:t>
            </a:r>
            <a:r>
              <a:rPr lang="az-Latn-AZ" b="1" i="1" dirty="0" smtClean="0">
                <a:solidFill>
                  <a:srgbClr val="111111"/>
                </a:solidFill>
                <a:effectLst/>
                <a:latin typeface="Cambria" panose="02040503050406030204" pitchFamily="18" charset="0"/>
              </a:rPr>
              <a:t>. 21 sentyabr 2017</a:t>
            </a:r>
            <a:endParaRPr lang="ru-RU" dirty="0">
              <a:latin typeface="Cambria" panose="02040503050406030204" pitchFamily="18" charset="0"/>
            </a:endParaRPr>
          </a:p>
        </p:txBody>
      </p:sp>
      <p:pic>
        <p:nvPicPr>
          <p:cNvPr id="7170" name="Picture 2" descr="http://economics.com.az/media/k2/items/cache/a6922ff8cfad5d7f36649c0f9c77253b_XL.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4373" y="1399995"/>
            <a:ext cx="2986671" cy="2005140"/>
          </a:xfrm>
          <a:prstGeom prst="rect">
            <a:avLst/>
          </a:prstGeom>
          <a:noFill/>
          <a:ln w="19050">
            <a:solidFill>
              <a:srgbClr val="860000"/>
            </a:solidFill>
          </a:ln>
          <a:effectLst>
            <a:innerShdw blurRad="114300">
              <a:prstClr val="black"/>
            </a:innerShdw>
          </a:effectLst>
          <a:extLst>
            <a:ext uri="{909E8E84-426E-40DD-AFC4-6F175D3DCCD1}">
              <a14:hiddenFill xmlns:a14="http://schemas.microsoft.com/office/drawing/2010/main">
                <a:solidFill>
                  <a:srgbClr val="FFFFFF"/>
                </a:solidFill>
              </a14:hiddenFill>
            </a:ext>
          </a:extLst>
        </p:spPr>
      </p:pic>
      <p:pic>
        <p:nvPicPr>
          <p:cNvPr id="7172" name="Picture 4" descr="http://economics.com.az/images/fotos/konfranslar/2017/Cin_konfrans/Cin2017_2.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58468" y="1400366"/>
            <a:ext cx="2779127" cy="2004116"/>
          </a:xfrm>
          <a:prstGeom prst="rect">
            <a:avLst/>
          </a:prstGeom>
          <a:noFill/>
          <a:ln w="19050">
            <a:solidFill>
              <a:srgbClr val="860000"/>
            </a:solidFill>
          </a:ln>
          <a:effectLst>
            <a:innerShdw blurRad="114300">
              <a:prstClr val="black"/>
            </a:innerShdw>
          </a:effectLst>
          <a:extLst>
            <a:ext uri="{909E8E84-426E-40DD-AFC4-6F175D3DCCD1}">
              <a14:hiddenFill xmlns:a14="http://schemas.microsoft.com/office/drawing/2010/main">
                <a:solidFill>
                  <a:srgbClr val="FFFFFF"/>
                </a:solidFill>
              </a14:hiddenFill>
            </a:ext>
          </a:extLst>
        </p:spPr>
      </p:pic>
      <p:pic>
        <p:nvPicPr>
          <p:cNvPr id="7174" name="Picture 6" descr="http://economics.com.az/images/fotos/konfranslar/2017/Cin_konfrans/Cin2017_3.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45052" y="1401391"/>
            <a:ext cx="2858553" cy="2003090"/>
          </a:xfrm>
          <a:prstGeom prst="rect">
            <a:avLst/>
          </a:prstGeom>
          <a:noFill/>
          <a:ln w="19050">
            <a:solidFill>
              <a:srgbClr val="860000"/>
            </a:solidFill>
          </a:ln>
          <a:effectLst>
            <a:innerShdw blurRad="114300">
              <a:prstClr val="black"/>
            </a:innerShdw>
          </a:effectLst>
          <a:extLst>
            <a:ext uri="{909E8E84-426E-40DD-AFC4-6F175D3DCCD1}">
              <a14:hiddenFill xmlns:a14="http://schemas.microsoft.com/office/drawing/2010/main">
                <a:solidFill>
                  <a:srgbClr val="FFFFFF"/>
                </a:solidFill>
              </a14:hiddenFill>
            </a:ext>
          </a:extLst>
        </p:spPr>
      </p:pic>
      <p:pic>
        <p:nvPicPr>
          <p:cNvPr id="7176" name="Picture 8" descr="http://economics.com.az/images/fotos/konfranslar/2017/Cin_konfrans/Cin2017_20.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4373" y="3476289"/>
            <a:ext cx="2986671" cy="1717993"/>
          </a:xfrm>
          <a:prstGeom prst="rect">
            <a:avLst/>
          </a:prstGeom>
          <a:noFill/>
          <a:ln w="19050">
            <a:solidFill>
              <a:srgbClr val="860000"/>
            </a:solidFill>
          </a:ln>
          <a:effectLst>
            <a:innerShdw blurRad="114300">
              <a:prstClr val="black"/>
            </a:innerShdw>
          </a:effectLst>
          <a:extLst>
            <a:ext uri="{909E8E84-426E-40DD-AFC4-6F175D3DCCD1}">
              <a14:hiddenFill xmlns:a14="http://schemas.microsoft.com/office/drawing/2010/main">
                <a:solidFill>
                  <a:srgbClr val="FFFFFF"/>
                </a:solidFill>
              </a14:hiddenFill>
            </a:ext>
          </a:extLst>
        </p:spPr>
      </p:pic>
      <p:pic>
        <p:nvPicPr>
          <p:cNvPr id="7178" name="Picture 10" descr="http://economics.com.az/images/fotos/konfranslar/2017/Cin_konfrans/Cin2017_4.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66250" y="3476289"/>
            <a:ext cx="2837355" cy="1730705"/>
          </a:xfrm>
          <a:prstGeom prst="rect">
            <a:avLst/>
          </a:prstGeom>
          <a:noFill/>
          <a:ln w="19050">
            <a:solidFill>
              <a:srgbClr val="860000"/>
            </a:solidFill>
          </a:ln>
          <a:effectLst>
            <a:innerShdw blurRad="114300">
              <a:prstClr val="black"/>
            </a:innerShdw>
          </a:effectLst>
          <a:extLst>
            <a:ext uri="{909E8E84-426E-40DD-AFC4-6F175D3DCCD1}">
              <a14:hiddenFill xmlns:a14="http://schemas.microsoft.com/office/drawing/2010/main">
                <a:solidFill>
                  <a:srgbClr val="FFFFFF"/>
                </a:solidFill>
              </a14:hiddenFill>
            </a:ext>
          </a:extLst>
        </p:spPr>
      </p:pic>
      <p:pic>
        <p:nvPicPr>
          <p:cNvPr id="7180" name="Picture 12" descr="http://economics.com.az/images/fotos/konfranslar/2017/Cin_konfrans/Cin2017_7.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143087" y="3476289"/>
            <a:ext cx="2757932" cy="1701704"/>
          </a:xfrm>
          <a:prstGeom prst="rect">
            <a:avLst/>
          </a:prstGeom>
          <a:noFill/>
          <a:ln w="19050">
            <a:solidFill>
              <a:srgbClr val="860000"/>
            </a:solidFill>
          </a:ln>
          <a:effectLst>
            <a:innerShdw blurRad="114300">
              <a:prstClr val="black"/>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223527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Группа 3"/>
          <p:cNvGrpSpPr/>
          <p:nvPr/>
        </p:nvGrpSpPr>
        <p:grpSpPr>
          <a:xfrm>
            <a:off x="-1" y="0"/>
            <a:ext cx="9144001" cy="683849"/>
            <a:chOff x="-3854" y="5569"/>
            <a:chExt cx="9145016" cy="826949"/>
          </a:xfrm>
        </p:grpSpPr>
        <p:pic>
          <p:nvPicPr>
            <p:cNvPr id="5" name="Рисунок 4" descr="C:\Users\asus\Desktop\ScreenHunter_2.jpg"/>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72679" t="33953" r="6894" b="55220"/>
            <a:stretch/>
          </p:blipFill>
          <p:spPr bwMode="auto">
            <a:xfrm>
              <a:off x="-3854" y="5569"/>
              <a:ext cx="9145016" cy="826949"/>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53640926-AAD7-44D8-BBD7-CCE9431645EC}">
                <a14:shadowObscured xmlns:a14="http://schemas.microsoft.com/office/drawing/2010/main"/>
              </a:ext>
            </a:extLst>
          </p:spPr>
        </p:pic>
        <p:pic>
          <p:nvPicPr>
            <p:cNvPr id="6" name="Рисунок 5"/>
            <p:cNvPicPr/>
            <p:nvPr/>
          </p:nvPicPr>
          <p:blipFill>
            <a:blip r:embed="rId4" cstate="print">
              <a:extLst>
                <a:ext uri="{28A0092B-C50C-407E-A947-70E740481C1C}">
                  <a14:useLocalDpi xmlns:a14="http://schemas.microsoft.com/office/drawing/2010/main" val="0"/>
                </a:ext>
              </a:extLst>
            </a:blip>
            <a:srcRect b="34521"/>
            <a:stretch>
              <a:fillRect/>
            </a:stretch>
          </p:blipFill>
          <p:spPr bwMode="auto">
            <a:xfrm>
              <a:off x="272847" y="71915"/>
              <a:ext cx="641553" cy="695811"/>
            </a:xfrm>
            <a:prstGeom prst="rect">
              <a:avLst/>
            </a:prstGeom>
            <a:noFill/>
            <a:ln>
              <a:noFill/>
            </a:ln>
            <a:extLst/>
          </p:spPr>
        </p:pic>
        <p:sp>
          <p:nvSpPr>
            <p:cNvPr id="7" name="Поле 2"/>
            <p:cNvSpPr txBox="1">
              <a:spLocks noChangeArrowheads="1"/>
            </p:cNvSpPr>
            <p:nvPr/>
          </p:nvSpPr>
          <p:spPr bwMode="auto">
            <a:xfrm>
              <a:off x="1259632" y="96531"/>
              <a:ext cx="3602990" cy="671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rot="0" vert="horz" wrap="square" lIns="75617" tIns="37808" rIns="75617" bIns="37808" anchor="t" anchorCtr="0" upright="1">
              <a:noAutofit/>
            </a:bodyPr>
            <a:lstStyle/>
            <a:p>
              <a:pPr>
                <a:lnSpc>
                  <a:spcPct val="107000"/>
                </a:lnSpc>
              </a:pPr>
              <a:r>
                <a:rPr lang="az-Latn-AZ" sz="1323" b="1" dirty="0">
                  <a:solidFill>
                    <a:srgbClr val="FFFFFF"/>
                  </a:solidFill>
                  <a:ea typeface="Calibri" panose="020F0502020204030204" pitchFamily="34" charset="0"/>
                  <a:cs typeface="Times New Roman" panose="02020603050405020304" pitchFamily="18" charset="0"/>
                </a:rPr>
                <a:t>AMEA</a:t>
              </a:r>
              <a:endParaRPr lang="en-US" sz="910" dirty="0">
                <a:ea typeface="Calibri" panose="020F0502020204030204" pitchFamily="34" charset="0"/>
                <a:cs typeface="Times New Roman" panose="02020603050405020304" pitchFamily="18" charset="0"/>
              </a:endParaRPr>
            </a:p>
            <a:p>
              <a:pPr>
                <a:lnSpc>
                  <a:spcPct val="107000"/>
                </a:lnSpc>
              </a:pPr>
              <a:r>
                <a:rPr lang="az-Latn-AZ" sz="1323" b="1" dirty="0">
                  <a:solidFill>
                    <a:srgbClr val="FFFFFF"/>
                  </a:solidFill>
                  <a:ea typeface="Calibri" panose="020F0502020204030204" pitchFamily="34" charset="0"/>
                  <a:cs typeface="Times New Roman" panose="02020603050405020304" pitchFamily="18" charset="0"/>
                </a:rPr>
                <a:t>İQTİSADİYYAT İNSTİTUTU</a:t>
              </a:r>
              <a:endParaRPr lang="en-US" sz="910" dirty="0">
                <a:ea typeface="Calibri" panose="020F0502020204030204" pitchFamily="34" charset="0"/>
                <a:cs typeface="Times New Roman" panose="02020603050405020304" pitchFamily="18" charset="0"/>
              </a:endParaRPr>
            </a:p>
          </p:txBody>
        </p:sp>
      </p:grpSp>
      <p:sp>
        <p:nvSpPr>
          <p:cNvPr id="9" name="TextBox 8"/>
          <p:cNvSpPr txBox="1"/>
          <p:nvPr/>
        </p:nvSpPr>
        <p:spPr>
          <a:xfrm>
            <a:off x="0" y="6494182"/>
            <a:ext cx="9144001" cy="363818"/>
          </a:xfrm>
          <a:prstGeom prst="rect">
            <a:avLst/>
          </a:prstGeom>
          <a:gradFill flip="none" rotWithShape="1">
            <a:gsLst>
              <a:gs pos="26000">
                <a:srgbClr val="6A9CCB"/>
              </a:gs>
              <a:gs pos="42000">
                <a:schemeClr val="accent5">
                  <a:lumMod val="75000"/>
                </a:schemeClr>
              </a:gs>
              <a:gs pos="0">
                <a:schemeClr val="accent5">
                  <a:lumMod val="60000"/>
                  <a:lumOff val="40000"/>
                </a:schemeClr>
              </a:gs>
              <a:gs pos="73000">
                <a:srgbClr val="00206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az-Latn-AZ" sz="1764" b="1" dirty="0">
                <a:solidFill>
                  <a:schemeClr val="tx1"/>
                </a:solidFill>
                <a:latin typeface="Cambria" panose="02040503050406030204" pitchFamily="18" charset="0"/>
              </a:rPr>
              <a:t>    </a:t>
            </a:r>
            <a:r>
              <a:rPr lang="en-US" sz="1764" b="1" dirty="0" smtClean="0">
                <a:solidFill>
                  <a:schemeClr val="tx1"/>
                </a:solidFill>
                <a:latin typeface="Cambria" panose="02040503050406030204" pitchFamily="18" charset="0"/>
              </a:rPr>
              <a:t>www.economics.com.az</a:t>
            </a:r>
            <a:r>
              <a:rPr lang="az-Latn-AZ" sz="1764" b="1" dirty="0" smtClean="0">
                <a:solidFill>
                  <a:schemeClr val="tx1"/>
                </a:solidFill>
                <a:latin typeface="Cambria" panose="02040503050406030204" pitchFamily="18" charset="0"/>
              </a:rPr>
              <a:t>                                                                                                  </a:t>
            </a:r>
            <a:r>
              <a:rPr lang="az-Latn-AZ" sz="1764" b="1" dirty="0" smtClean="0">
                <a:solidFill>
                  <a:schemeClr val="bg1"/>
                </a:solidFill>
                <a:latin typeface="Cambria" panose="02040503050406030204" pitchFamily="18" charset="0"/>
              </a:rPr>
              <a:t>noyabr 201</a:t>
            </a:r>
            <a:r>
              <a:rPr lang="en-US" sz="1764" b="1" dirty="0">
                <a:solidFill>
                  <a:schemeClr val="bg1"/>
                </a:solidFill>
                <a:latin typeface="Cambria" panose="02040503050406030204" pitchFamily="18" charset="0"/>
              </a:rPr>
              <a:t>7</a:t>
            </a:r>
            <a:endParaRPr lang="ru-RU" sz="1764" b="1" dirty="0">
              <a:solidFill>
                <a:schemeClr val="bg1"/>
              </a:solidFill>
              <a:latin typeface="Cambria" panose="02040503050406030204" pitchFamily="18" charset="0"/>
            </a:endParaRPr>
          </a:p>
        </p:txBody>
      </p:sp>
      <p:sp>
        <p:nvSpPr>
          <p:cNvPr id="18" name="Заголовок 1"/>
          <p:cNvSpPr txBox="1">
            <a:spLocks/>
          </p:cNvSpPr>
          <p:nvPr/>
        </p:nvSpPr>
        <p:spPr>
          <a:xfrm>
            <a:off x="75763" y="756919"/>
            <a:ext cx="8995085" cy="526935"/>
          </a:xfrm>
          <a:prstGeom prst="roundRect">
            <a:avLst>
              <a:gd name="adj" fmla="val 24398"/>
            </a:avLst>
          </a:prstGeom>
          <a:solidFill>
            <a:srgbClr val="C00000"/>
          </a:solidFill>
          <a:effectLst>
            <a:innerShdw blurRad="114300">
              <a:prstClr val="black"/>
            </a:innerShdw>
          </a:effectLst>
        </p:spPr>
        <p:style>
          <a:lnRef idx="2">
            <a:schemeClr val="accent5">
              <a:shade val="50000"/>
            </a:schemeClr>
          </a:lnRef>
          <a:fillRef idx="1">
            <a:schemeClr val="accent5"/>
          </a:fillRef>
          <a:effectRef idx="0">
            <a:schemeClr val="accent5"/>
          </a:effectRef>
          <a:fontRef idx="minor">
            <a:schemeClr val="lt1"/>
          </a:fontRef>
        </p:style>
        <p:txBody>
          <a:bodyPr vert="horz" lIns="100817" tIns="50408" rIns="100817" bIns="50408" rtlCol="0" anchor="t">
            <a:noAutofit/>
          </a:bodyPr>
          <a:lstStyle>
            <a:lvl1pPr algn="l" defTabSz="457200" rtl="0" eaLnBrk="1" latinLnBrk="0" hangingPunct="1">
              <a:spcBef>
                <a:spcPct val="0"/>
              </a:spcBef>
              <a:buNone/>
              <a:defRPr sz="3600" kern="1200">
                <a:solidFill>
                  <a:schemeClr val="lt1"/>
                </a:solidFill>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pPr algn="ctr"/>
            <a:r>
              <a:rPr lang="az-Latn-AZ" sz="2400" b="1" i="1" dirty="0" smtClean="0">
                <a:latin typeface="Cambria" panose="02040503050406030204" pitchFamily="18" charset="0"/>
              </a:rPr>
              <a:t>7. </a:t>
            </a:r>
            <a:r>
              <a:rPr lang="az-Latn-AZ" sz="2400" b="1" i="1" dirty="0">
                <a:latin typeface="Cambria" panose="02040503050406030204" pitchFamily="18" charset="0"/>
              </a:rPr>
              <a:t>Keçirilmiş konfranslar, sessiyalar, seminarlar və yubileylər</a:t>
            </a:r>
            <a:endParaRPr lang="ru-RU" sz="2400" b="1" i="1" dirty="0">
              <a:latin typeface="Cambria" panose="02040503050406030204" pitchFamily="18" charset="0"/>
            </a:endParaRPr>
          </a:p>
          <a:p>
            <a:pPr lvl="0" algn="ctr"/>
            <a:endParaRPr lang="ru-RU" sz="2400" i="1" dirty="0">
              <a:latin typeface="Cambria" panose="02040503050406030204" pitchFamily="18" charset="0"/>
            </a:endParaRPr>
          </a:p>
        </p:txBody>
      </p:sp>
      <p:sp>
        <p:nvSpPr>
          <p:cNvPr id="2" name="Прямоугольник 1"/>
          <p:cNvSpPr/>
          <p:nvPr/>
        </p:nvSpPr>
        <p:spPr>
          <a:xfrm>
            <a:off x="276669" y="5587963"/>
            <a:ext cx="8658042" cy="92333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b="1" i="1" dirty="0" smtClean="0"/>
              <a:t>AMEA-da </a:t>
            </a:r>
            <a:r>
              <a:rPr lang="en-US" b="1" i="1" dirty="0" err="1"/>
              <a:t>İqtisadiyyat</a:t>
            </a:r>
            <a:r>
              <a:rPr lang="en-US" b="1" i="1" dirty="0"/>
              <a:t> </a:t>
            </a:r>
            <a:r>
              <a:rPr lang="en-US" b="1" i="1" dirty="0" err="1"/>
              <a:t>İnstitutunun</a:t>
            </a:r>
            <a:r>
              <a:rPr lang="en-US" b="1" i="1" dirty="0"/>
              <a:t> </a:t>
            </a:r>
            <a:r>
              <a:rPr lang="en-US" b="1" i="1" dirty="0" err="1"/>
              <a:t>baş</a:t>
            </a:r>
            <a:r>
              <a:rPr lang="en-US" b="1" i="1" dirty="0"/>
              <a:t> </a:t>
            </a:r>
            <a:r>
              <a:rPr lang="en-US" b="1" i="1" dirty="0" err="1"/>
              <a:t>elmi</a:t>
            </a:r>
            <a:r>
              <a:rPr lang="en-US" b="1" i="1" dirty="0"/>
              <a:t> </a:t>
            </a:r>
            <a:r>
              <a:rPr lang="en-US" b="1" i="1" dirty="0" err="1"/>
              <a:t>işçisi</a:t>
            </a:r>
            <a:r>
              <a:rPr lang="en-US" b="1" i="1" dirty="0"/>
              <a:t>, professor </a:t>
            </a:r>
            <a:r>
              <a:rPr lang="en-US" b="1" i="1" dirty="0" err="1"/>
              <a:t>Tərbiz</a:t>
            </a:r>
            <a:r>
              <a:rPr lang="en-US" b="1" i="1" dirty="0"/>
              <a:t> </a:t>
            </a:r>
            <a:r>
              <a:rPr lang="en-US" b="1" i="1" dirty="0" err="1"/>
              <a:t>Əliyevin</a:t>
            </a:r>
            <a:r>
              <a:rPr lang="en-US" b="1" i="1" dirty="0"/>
              <a:t> </a:t>
            </a:r>
            <a:r>
              <a:rPr lang="en-US" b="1" i="1" dirty="0" err="1"/>
              <a:t>anadan</a:t>
            </a:r>
            <a:r>
              <a:rPr lang="en-US" b="1" i="1" dirty="0"/>
              <a:t> </a:t>
            </a:r>
            <a:r>
              <a:rPr lang="en-US" b="1" i="1" dirty="0" err="1"/>
              <a:t>olmasının</a:t>
            </a:r>
            <a:r>
              <a:rPr lang="en-US" b="1" i="1" dirty="0"/>
              <a:t> 70, </a:t>
            </a:r>
            <a:r>
              <a:rPr lang="en-US" b="1" i="1" dirty="0" err="1"/>
              <a:t>elmi-pedoqoji</a:t>
            </a:r>
            <a:r>
              <a:rPr lang="en-US" b="1" i="1" dirty="0"/>
              <a:t> </a:t>
            </a:r>
            <a:r>
              <a:rPr lang="en-US" b="1" i="1" dirty="0" err="1"/>
              <a:t>fəaliyyətinin</a:t>
            </a:r>
            <a:r>
              <a:rPr lang="en-US" b="1" i="1" dirty="0"/>
              <a:t> 45 </a:t>
            </a:r>
            <a:r>
              <a:rPr lang="en-US" b="1" i="1" dirty="0" err="1"/>
              <a:t>illiyinə</a:t>
            </a:r>
            <a:r>
              <a:rPr lang="en-US" b="1" i="1" dirty="0"/>
              <a:t> həsr </a:t>
            </a:r>
            <a:r>
              <a:rPr lang="en-US" b="1" i="1" dirty="0" err="1"/>
              <a:t>olunan</a:t>
            </a:r>
            <a:r>
              <a:rPr lang="en-US" b="1" i="1" dirty="0"/>
              <a:t> </a:t>
            </a:r>
            <a:r>
              <a:rPr lang="en-US" b="1" i="1" dirty="0" err="1"/>
              <a:t>elmi</a:t>
            </a:r>
            <a:r>
              <a:rPr lang="en-US" b="1" i="1" dirty="0"/>
              <a:t> </a:t>
            </a:r>
            <a:r>
              <a:rPr lang="en-US" b="1" i="1" dirty="0" err="1"/>
              <a:t>sessiya</a:t>
            </a:r>
            <a:r>
              <a:rPr lang="en-US" b="1" i="1" dirty="0"/>
              <a:t> </a:t>
            </a:r>
            <a:r>
              <a:rPr lang="en-US" b="1" i="1" dirty="0" err="1" smtClean="0"/>
              <a:t>keçiril</a:t>
            </a:r>
            <a:r>
              <a:rPr lang="az-Latn-AZ" b="1" i="1" dirty="0" smtClean="0"/>
              <a:t>mişdir</a:t>
            </a:r>
            <a:r>
              <a:rPr lang="en-US" b="1" i="1" dirty="0" smtClean="0"/>
              <a:t>.</a:t>
            </a:r>
            <a:r>
              <a:rPr lang="az-Latn-AZ" b="1" i="1" dirty="0" smtClean="0"/>
              <a:t> (9 iyun 2017)</a:t>
            </a:r>
            <a:endParaRPr lang="ru-RU" dirty="0">
              <a:latin typeface="Cambria" panose="02040503050406030204" pitchFamily="18" charset="0"/>
            </a:endParaRPr>
          </a:p>
        </p:txBody>
      </p:sp>
      <p:pic>
        <p:nvPicPr>
          <p:cNvPr id="8194" name="Picture 2" descr="http://economics.com.az/images/fotos/tedbirler/2017/Terbiz_konfrans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65935" y="3662930"/>
            <a:ext cx="3465186" cy="1896016"/>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Professor Tərbiz Əliyevin yubileyinə həsr olunmuş elmi sessiya keçirilib"/>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65935" y="1394372"/>
            <a:ext cx="3460342" cy="2187056"/>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http://economics.com.az/images/fotos/tedbirler/2017/Terbiz_konfrans3.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8151" y="3693836"/>
            <a:ext cx="3538216" cy="1781719"/>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descr="Tərbiz Əliyev Rusiya Təbiət Elmləri Akademiyasının akademiki seçilib"/>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18151" y="1394372"/>
            <a:ext cx="3538216" cy="22160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212776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Группа 3"/>
          <p:cNvGrpSpPr/>
          <p:nvPr/>
        </p:nvGrpSpPr>
        <p:grpSpPr>
          <a:xfrm>
            <a:off x="-1" y="0"/>
            <a:ext cx="9144001" cy="683849"/>
            <a:chOff x="-3854" y="5569"/>
            <a:chExt cx="9145016" cy="826949"/>
          </a:xfrm>
        </p:grpSpPr>
        <p:pic>
          <p:nvPicPr>
            <p:cNvPr id="5" name="Рисунок 4" descr="C:\Users\asus\Desktop\ScreenHunter_2.jpg"/>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72679" t="33953" r="6894" b="55220"/>
            <a:stretch/>
          </p:blipFill>
          <p:spPr bwMode="auto">
            <a:xfrm>
              <a:off x="-3854" y="5569"/>
              <a:ext cx="9145016" cy="826949"/>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53640926-AAD7-44D8-BBD7-CCE9431645EC}">
                <a14:shadowObscured xmlns:a14="http://schemas.microsoft.com/office/drawing/2010/main"/>
              </a:ext>
            </a:extLst>
          </p:spPr>
        </p:pic>
        <p:pic>
          <p:nvPicPr>
            <p:cNvPr id="6" name="Рисунок 5"/>
            <p:cNvPicPr/>
            <p:nvPr/>
          </p:nvPicPr>
          <p:blipFill>
            <a:blip r:embed="rId4" cstate="print">
              <a:extLst>
                <a:ext uri="{28A0092B-C50C-407E-A947-70E740481C1C}">
                  <a14:useLocalDpi xmlns:a14="http://schemas.microsoft.com/office/drawing/2010/main" val="0"/>
                </a:ext>
              </a:extLst>
            </a:blip>
            <a:srcRect b="34521"/>
            <a:stretch>
              <a:fillRect/>
            </a:stretch>
          </p:blipFill>
          <p:spPr bwMode="auto">
            <a:xfrm>
              <a:off x="272847" y="51049"/>
              <a:ext cx="641553" cy="735986"/>
            </a:xfrm>
            <a:prstGeom prst="rect">
              <a:avLst/>
            </a:prstGeom>
            <a:noFill/>
            <a:ln>
              <a:noFill/>
            </a:ln>
            <a:extLst/>
          </p:spPr>
        </p:pic>
        <p:sp>
          <p:nvSpPr>
            <p:cNvPr id="7" name="Поле 2"/>
            <p:cNvSpPr txBox="1">
              <a:spLocks noChangeArrowheads="1"/>
            </p:cNvSpPr>
            <p:nvPr/>
          </p:nvSpPr>
          <p:spPr bwMode="auto">
            <a:xfrm>
              <a:off x="1259632" y="96531"/>
              <a:ext cx="3602990" cy="671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rot="0" vert="horz" wrap="square" lIns="75617" tIns="37808" rIns="75617" bIns="37808" anchor="t" anchorCtr="0" upright="1">
              <a:noAutofit/>
            </a:bodyPr>
            <a:lstStyle/>
            <a:p>
              <a:pPr>
                <a:lnSpc>
                  <a:spcPct val="107000"/>
                </a:lnSpc>
              </a:pPr>
              <a:r>
                <a:rPr lang="az-Latn-AZ" sz="1323" b="1" dirty="0">
                  <a:solidFill>
                    <a:srgbClr val="FFFFFF"/>
                  </a:solidFill>
                  <a:ea typeface="Calibri" panose="020F0502020204030204" pitchFamily="34" charset="0"/>
                  <a:cs typeface="Times New Roman" panose="02020603050405020304" pitchFamily="18" charset="0"/>
                </a:rPr>
                <a:t>AMEA</a:t>
              </a:r>
              <a:endParaRPr lang="en-US" sz="910" dirty="0">
                <a:ea typeface="Calibri" panose="020F0502020204030204" pitchFamily="34" charset="0"/>
                <a:cs typeface="Times New Roman" panose="02020603050405020304" pitchFamily="18" charset="0"/>
              </a:endParaRPr>
            </a:p>
            <a:p>
              <a:pPr>
                <a:lnSpc>
                  <a:spcPct val="107000"/>
                </a:lnSpc>
              </a:pPr>
              <a:r>
                <a:rPr lang="az-Latn-AZ" sz="1323" b="1" dirty="0">
                  <a:solidFill>
                    <a:srgbClr val="FFFFFF"/>
                  </a:solidFill>
                  <a:ea typeface="Calibri" panose="020F0502020204030204" pitchFamily="34" charset="0"/>
                  <a:cs typeface="Times New Roman" panose="02020603050405020304" pitchFamily="18" charset="0"/>
                </a:rPr>
                <a:t>İQTİSADİYYAT İNSTİTUTU</a:t>
              </a:r>
              <a:endParaRPr lang="en-US" sz="910" dirty="0">
                <a:ea typeface="Calibri" panose="020F0502020204030204" pitchFamily="34" charset="0"/>
                <a:cs typeface="Times New Roman" panose="02020603050405020304" pitchFamily="18" charset="0"/>
              </a:endParaRPr>
            </a:p>
          </p:txBody>
        </p:sp>
      </p:grpSp>
      <p:sp>
        <p:nvSpPr>
          <p:cNvPr id="9" name="TextBox 8"/>
          <p:cNvSpPr txBox="1"/>
          <p:nvPr/>
        </p:nvSpPr>
        <p:spPr>
          <a:xfrm>
            <a:off x="-2" y="6581001"/>
            <a:ext cx="9144001" cy="276999"/>
          </a:xfrm>
          <a:prstGeom prst="rect">
            <a:avLst/>
          </a:prstGeom>
          <a:gradFill flip="none" rotWithShape="1">
            <a:gsLst>
              <a:gs pos="26000">
                <a:srgbClr val="6A9CCB"/>
              </a:gs>
              <a:gs pos="42000">
                <a:schemeClr val="accent5">
                  <a:lumMod val="75000"/>
                </a:schemeClr>
              </a:gs>
              <a:gs pos="0">
                <a:schemeClr val="accent5">
                  <a:lumMod val="60000"/>
                  <a:lumOff val="40000"/>
                </a:schemeClr>
              </a:gs>
              <a:gs pos="73000">
                <a:srgbClr val="00206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az-Latn-AZ" sz="1200" b="1" dirty="0">
                <a:solidFill>
                  <a:schemeClr val="tx1"/>
                </a:solidFill>
                <a:latin typeface="Cambria" panose="02040503050406030204" pitchFamily="18" charset="0"/>
              </a:rPr>
              <a:t>      </a:t>
            </a:r>
            <a:r>
              <a:rPr lang="en-US" sz="1200" b="1" dirty="0" smtClean="0">
                <a:solidFill>
                  <a:schemeClr val="tx1"/>
                </a:solidFill>
                <a:latin typeface="Cambria" panose="02040503050406030204" pitchFamily="18" charset="0"/>
              </a:rPr>
              <a:t>www.economics.com.az</a:t>
            </a:r>
            <a:r>
              <a:rPr lang="az-Latn-AZ" sz="1200" b="1" dirty="0" smtClean="0">
                <a:solidFill>
                  <a:schemeClr val="tx1"/>
                </a:solidFill>
                <a:latin typeface="Cambria" panose="02040503050406030204" pitchFamily="18" charset="0"/>
              </a:rPr>
              <a:t>                                                                                                                                                                                        </a:t>
            </a:r>
            <a:r>
              <a:rPr lang="az-Latn-AZ" sz="1200" b="1" dirty="0" smtClean="0">
                <a:solidFill>
                  <a:schemeClr val="bg1"/>
                </a:solidFill>
                <a:latin typeface="Cambria" panose="02040503050406030204" pitchFamily="18" charset="0"/>
              </a:rPr>
              <a:t>noyabr 201</a:t>
            </a:r>
            <a:r>
              <a:rPr lang="en-US" sz="1200" b="1" dirty="0">
                <a:solidFill>
                  <a:schemeClr val="bg1"/>
                </a:solidFill>
                <a:latin typeface="Cambria" panose="02040503050406030204" pitchFamily="18" charset="0"/>
              </a:rPr>
              <a:t>7</a:t>
            </a:r>
            <a:endParaRPr lang="ru-RU" sz="1200" b="1" dirty="0">
              <a:solidFill>
                <a:schemeClr val="bg1"/>
              </a:solidFill>
              <a:latin typeface="Cambria" panose="02040503050406030204" pitchFamily="18" charset="0"/>
            </a:endParaRPr>
          </a:p>
        </p:txBody>
      </p:sp>
      <p:sp>
        <p:nvSpPr>
          <p:cNvPr id="10" name="Заголовок 1"/>
          <p:cNvSpPr txBox="1">
            <a:spLocks/>
          </p:cNvSpPr>
          <p:nvPr/>
        </p:nvSpPr>
        <p:spPr>
          <a:xfrm>
            <a:off x="276669" y="630270"/>
            <a:ext cx="8327835" cy="5487066"/>
          </a:xfrm>
          <a:prstGeom prst="roundRect">
            <a:avLst>
              <a:gd name="adj" fmla="val 5371"/>
            </a:avLst>
          </a:prstGeom>
          <a:ln w="28575">
            <a:solidFill>
              <a:srgbClr val="C00000"/>
            </a:solidFill>
          </a:ln>
          <a:effectLst>
            <a:innerShdw blurRad="114300">
              <a:prstClr val="black"/>
            </a:innerShdw>
          </a:effectLst>
        </p:spPr>
        <p:style>
          <a:lnRef idx="2">
            <a:schemeClr val="accent2"/>
          </a:lnRef>
          <a:fillRef idx="1">
            <a:schemeClr val="lt1"/>
          </a:fillRef>
          <a:effectRef idx="0">
            <a:schemeClr val="accent2"/>
          </a:effectRef>
          <a:fontRef idx="minor">
            <a:schemeClr val="dk1"/>
          </a:fontRef>
        </p:style>
        <p:txBody>
          <a:bodyPr vert="horz" lIns="75617" tIns="37808" rIns="75617" bIns="37808" rtlCol="0" anchor="b">
            <a:noAutofit/>
          </a:bodyPr>
          <a:lstStyle>
            <a:lvl1pPr algn="ctr" defTabSz="685800" rtl="0" eaLnBrk="1" latinLnBrk="0" hangingPunct="1">
              <a:lnSpc>
                <a:spcPct val="90000"/>
              </a:lnSpc>
              <a:spcBef>
                <a:spcPct val="0"/>
              </a:spcBef>
              <a:buNone/>
              <a:defRPr sz="45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lvl="0"/>
            <a:r>
              <a:rPr lang="az-Latn-AZ" sz="1800" b="1" dirty="0">
                <a:solidFill>
                  <a:srgbClr val="7E0000"/>
                </a:solidFill>
                <a:latin typeface="Cambria" panose="02040503050406030204" pitchFamily="18" charset="0"/>
              </a:rPr>
              <a:t>MÜNDƏRİCAT </a:t>
            </a:r>
          </a:p>
          <a:p>
            <a:pPr marL="342945" indent="-342945" algn="just">
              <a:buFont typeface="+mj-lt"/>
              <a:buAutoNum type="arabicPeriod"/>
            </a:pPr>
            <a:r>
              <a:rPr lang="az-Latn-AZ" sz="1800" dirty="0">
                <a:latin typeface="Cambria" panose="02040503050406030204" pitchFamily="18" charset="0"/>
              </a:rPr>
              <a:t>Azərbaycan Respublikası Prezidentinin fərman və sərəncamlarının icrası</a:t>
            </a:r>
            <a:endParaRPr lang="ru-RU" sz="1800" b="1" dirty="0">
              <a:latin typeface="Cambria" panose="02040503050406030204" pitchFamily="18" charset="0"/>
            </a:endParaRPr>
          </a:p>
          <a:p>
            <a:pPr marL="342945" indent="-342945" algn="just">
              <a:buFont typeface="+mj-lt"/>
              <a:buAutoNum type="arabicPeriod"/>
            </a:pPr>
            <a:r>
              <a:rPr lang="az-Latn-AZ" sz="1800" dirty="0">
                <a:latin typeface="Cambria" panose="02040503050406030204" pitchFamily="18" charset="0"/>
              </a:rPr>
              <a:t>Elmi-tədqiqat planlarının yerinə yetirilməsi vəziyyəti</a:t>
            </a:r>
            <a:endParaRPr lang="ru-RU" sz="1800" b="1" dirty="0">
              <a:latin typeface="Cambria" panose="02040503050406030204" pitchFamily="18" charset="0"/>
            </a:endParaRPr>
          </a:p>
          <a:p>
            <a:pPr marL="342945" indent="-342945" algn="just">
              <a:buFont typeface="+mj-lt"/>
              <a:buAutoNum type="arabicPeriod"/>
            </a:pPr>
            <a:r>
              <a:rPr lang="az-Latn-AZ" sz="1800" dirty="0">
                <a:latin typeface="Cambria" panose="02040503050406030204" pitchFamily="18" charset="0"/>
              </a:rPr>
              <a:t>Təsərrüfat müqavilələrinə əsasən görülmüş işlər və qrantlar</a:t>
            </a:r>
            <a:endParaRPr lang="ru-RU" sz="1800" b="1" dirty="0">
              <a:latin typeface="Cambria" panose="02040503050406030204" pitchFamily="18" charset="0"/>
            </a:endParaRPr>
          </a:p>
          <a:p>
            <a:pPr marL="342945" indent="-342945" algn="just">
              <a:buFont typeface="+mj-lt"/>
              <a:buAutoNum type="arabicPeriod"/>
            </a:pPr>
            <a:r>
              <a:rPr lang="az-Latn-AZ" sz="1800" dirty="0">
                <a:latin typeface="Cambria" panose="02040503050406030204" pitchFamily="18" charset="0"/>
              </a:rPr>
              <a:t>Elmi-tədqiqat proqramlarının icra vəziyyəti</a:t>
            </a:r>
            <a:endParaRPr lang="ru-RU" sz="1800" b="1" dirty="0">
              <a:latin typeface="Cambria" panose="02040503050406030204" pitchFamily="18" charset="0"/>
            </a:endParaRPr>
          </a:p>
          <a:p>
            <a:pPr marL="342945" indent="-342945" algn="just">
              <a:buFont typeface="+mj-lt"/>
              <a:buAutoNum type="arabicPeriod"/>
            </a:pPr>
            <a:r>
              <a:rPr lang="az-Latn-AZ" sz="1800" dirty="0">
                <a:latin typeface="Cambria" panose="02040503050406030204" pitchFamily="18" charset="0"/>
              </a:rPr>
              <a:t>Fundamental elmlə təhsilin qarşılıqlı əlaqəsi</a:t>
            </a:r>
            <a:endParaRPr lang="ru-RU" sz="1800" b="1" dirty="0">
              <a:latin typeface="Cambria" panose="02040503050406030204" pitchFamily="18" charset="0"/>
            </a:endParaRPr>
          </a:p>
          <a:p>
            <a:pPr marL="342945" indent="-342945" algn="just">
              <a:buFont typeface="+mj-lt"/>
              <a:buAutoNum type="arabicPeriod"/>
            </a:pPr>
            <a:r>
              <a:rPr lang="az-Latn-AZ" sz="1800" dirty="0">
                <a:latin typeface="Cambria" panose="02040503050406030204" pitchFamily="18" charset="0"/>
              </a:rPr>
              <a:t>Keçirilmiş konfranslar, sessiyalar, seminarlar və yubileylər</a:t>
            </a:r>
          </a:p>
          <a:p>
            <a:pPr marL="342945" indent="-342945" algn="just">
              <a:buFont typeface="+mj-lt"/>
              <a:buAutoNum type="arabicPeriod"/>
            </a:pPr>
            <a:r>
              <a:rPr lang="az-Latn-AZ" sz="1800" dirty="0">
                <a:latin typeface="Cambria" panose="02040503050406030204" pitchFamily="18" charset="0"/>
              </a:rPr>
              <a:t>Beynəlxalq əlaqələr </a:t>
            </a:r>
          </a:p>
          <a:p>
            <a:pPr marL="342945" indent="-342945" algn="just">
              <a:buFont typeface="+mj-lt"/>
              <a:buAutoNum type="arabicPeriod"/>
            </a:pPr>
            <a:r>
              <a:rPr lang="az-Latn-AZ" sz="1800" dirty="0">
                <a:latin typeface="Cambria" panose="02040503050406030204" pitchFamily="18" charset="0"/>
              </a:rPr>
              <a:t>Elektron elmin vəziyyəti (saytın fəaliyyəti)</a:t>
            </a:r>
          </a:p>
          <a:p>
            <a:pPr marL="342945" indent="-342945" algn="just">
              <a:buFont typeface="+mj-lt"/>
              <a:buAutoNum type="arabicPeriod"/>
            </a:pPr>
            <a:r>
              <a:rPr lang="az-Latn-AZ" sz="1800" dirty="0">
                <a:latin typeface="Cambria" panose="02040503050406030204" pitchFamily="18" charset="0"/>
              </a:rPr>
              <a:t>Nəşriyyat fəaliyyəti</a:t>
            </a:r>
            <a:endParaRPr lang="ru-RU" sz="1800" b="1" dirty="0">
              <a:latin typeface="Cambria" panose="02040503050406030204" pitchFamily="18" charset="0"/>
            </a:endParaRPr>
          </a:p>
          <a:p>
            <a:pPr marL="342945" indent="-342945" algn="just">
              <a:buFont typeface="+mj-lt"/>
              <a:buAutoNum type="arabicPeriod"/>
            </a:pPr>
            <a:r>
              <a:rPr lang="az-Latn-AZ" sz="1800" dirty="0" smtClean="0">
                <a:latin typeface="Cambria" panose="02040503050406030204" pitchFamily="18" charset="0"/>
              </a:rPr>
              <a:t>Elmi </a:t>
            </a:r>
            <a:r>
              <a:rPr lang="az-Latn-AZ" sz="1800" dirty="0">
                <a:latin typeface="Cambria" panose="02040503050406030204" pitchFamily="18" charset="0"/>
              </a:rPr>
              <a:t>kadrların hazırlanması</a:t>
            </a:r>
            <a:endParaRPr lang="ru-RU" sz="1800" b="1" dirty="0">
              <a:latin typeface="Cambria" panose="02040503050406030204" pitchFamily="18" charset="0"/>
            </a:endParaRPr>
          </a:p>
          <a:p>
            <a:pPr marL="342945" indent="-342945" algn="just">
              <a:buFont typeface="+mj-lt"/>
              <a:buAutoNum type="arabicPeriod"/>
            </a:pPr>
            <a:r>
              <a:rPr lang="az-Latn-AZ" sz="1800" dirty="0">
                <a:latin typeface="Cambria" panose="02040503050406030204" pitchFamily="18" charset="0"/>
              </a:rPr>
              <a:t>İnstitutun kadr potensialı</a:t>
            </a:r>
          </a:p>
          <a:p>
            <a:pPr marL="342945" indent="-342945" algn="just">
              <a:buFont typeface="+mj-lt"/>
              <a:buAutoNum type="arabicPeriod"/>
            </a:pPr>
            <a:r>
              <a:rPr lang="az-Latn-AZ" sz="1800" dirty="0">
                <a:latin typeface="Cambria" panose="02040503050406030204" pitchFamily="18" charset="0"/>
              </a:rPr>
              <a:t>Maddi-texniki təchizat və </a:t>
            </a:r>
            <a:r>
              <a:rPr lang="az-Latn-AZ" sz="1800" dirty="0" smtClean="0">
                <a:latin typeface="Cambria" panose="02040503050406030204" pitchFamily="18" charset="0"/>
              </a:rPr>
              <a:t>və sosial fəaliyyət</a:t>
            </a:r>
            <a:endParaRPr lang="ru-RU" sz="1800" b="1" dirty="0">
              <a:latin typeface="Cambria" panose="02040503050406030204" pitchFamily="18" charset="0"/>
            </a:endParaRPr>
          </a:p>
          <a:p>
            <a:pPr marL="342945" indent="-342945" algn="just">
              <a:buFont typeface="+mj-lt"/>
              <a:buAutoNum type="arabicPeriod"/>
            </a:pPr>
            <a:r>
              <a:rPr lang="az-Latn-AZ" sz="1800" dirty="0">
                <a:latin typeface="Cambria" panose="02040503050406030204" pitchFamily="18" charset="0"/>
              </a:rPr>
              <a:t>Həmkarlar </a:t>
            </a:r>
            <a:r>
              <a:rPr lang="az-Latn-AZ" sz="1800" dirty="0" smtClean="0">
                <a:latin typeface="Cambria" panose="02040503050406030204" pitchFamily="18" charset="0"/>
              </a:rPr>
              <a:t>təşkilatının fəaliyyəti</a:t>
            </a:r>
            <a:endParaRPr lang="ru-RU" sz="1800" b="1" dirty="0">
              <a:latin typeface="Cambria" panose="02040503050406030204" pitchFamily="18" charset="0"/>
            </a:endParaRPr>
          </a:p>
          <a:p>
            <a:pPr marL="342945" indent="-342945" algn="just">
              <a:buFont typeface="+mj-lt"/>
              <a:buAutoNum type="arabicPeriod"/>
            </a:pPr>
            <a:r>
              <a:rPr lang="az-Latn-AZ" sz="1800" dirty="0" smtClean="0">
                <a:latin typeface="Cambria" panose="02040503050406030204" pitchFamily="18" charset="0"/>
              </a:rPr>
              <a:t>Təltiflər </a:t>
            </a:r>
            <a:r>
              <a:rPr lang="az-Latn-AZ" sz="1800" dirty="0">
                <a:latin typeface="Cambria" panose="02040503050406030204" pitchFamily="18" charset="0"/>
              </a:rPr>
              <a:t>və mükafatlar</a:t>
            </a:r>
            <a:endParaRPr lang="ru-RU" sz="1800" b="1" i="1" spc="41" dirty="0">
              <a:ln w="0"/>
              <a:solidFill>
                <a:schemeClr val="accent4"/>
              </a:solidFill>
              <a:effectLst>
                <a:innerShdw blurRad="63500" dist="50800" dir="13500000">
                  <a:srgbClr val="000000">
                    <a:alpha val="50000"/>
                  </a:srgbClr>
                </a:innerShdw>
              </a:effectLst>
              <a:latin typeface="Cambria" panose="02040503050406030204" pitchFamily="18" charset="0"/>
            </a:endParaRPr>
          </a:p>
        </p:txBody>
      </p:sp>
    </p:spTree>
    <p:extLst>
      <p:ext uri="{BB962C8B-B14F-4D97-AF65-F5344CB8AC3E}">
        <p14:creationId xmlns:p14="http://schemas.microsoft.com/office/powerpoint/2010/main" val="114810942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Группа 3"/>
          <p:cNvGrpSpPr/>
          <p:nvPr/>
        </p:nvGrpSpPr>
        <p:grpSpPr>
          <a:xfrm>
            <a:off x="-1" y="0"/>
            <a:ext cx="9144001" cy="683849"/>
            <a:chOff x="-3854" y="5569"/>
            <a:chExt cx="9145016" cy="826949"/>
          </a:xfrm>
        </p:grpSpPr>
        <p:pic>
          <p:nvPicPr>
            <p:cNvPr id="5" name="Рисунок 4" descr="C:\Users\asus\Desktop\ScreenHunter_2.jpg"/>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72679" t="33953" r="6894" b="55220"/>
            <a:stretch/>
          </p:blipFill>
          <p:spPr bwMode="auto">
            <a:xfrm>
              <a:off x="-3854" y="5569"/>
              <a:ext cx="9145016" cy="826949"/>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53640926-AAD7-44D8-BBD7-CCE9431645EC}">
                <a14:shadowObscured xmlns:a14="http://schemas.microsoft.com/office/drawing/2010/main"/>
              </a:ext>
            </a:extLst>
          </p:spPr>
        </p:pic>
        <p:pic>
          <p:nvPicPr>
            <p:cNvPr id="6" name="Рисунок 5"/>
            <p:cNvPicPr/>
            <p:nvPr/>
          </p:nvPicPr>
          <p:blipFill>
            <a:blip r:embed="rId4" cstate="print">
              <a:extLst>
                <a:ext uri="{28A0092B-C50C-407E-A947-70E740481C1C}">
                  <a14:useLocalDpi xmlns:a14="http://schemas.microsoft.com/office/drawing/2010/main" val="0"/>
                </a:ext>
              </a:extLst>
            </a:blip>
            <a:srcRect b="34521"/>
            <a:stretch>
              <a:fillRect/>
            </a:stretch>
          </p:blipFill>
          <p:spPr bwMode="auto">
            <a:xfrm>
              <a:off x="272847" y="71915"/>
              <a:ext cx="641553" cy="695811"/>
            </a:xfrm>
            <a:prstGeom prst="rect">
              <a:avLst/>
            </a:prstGeom>
            <a:noFill/>
            <a:ln>
              <a:noFill/>
            </a:ln>
            <a:extLst/>
          </p:spPr>
        </p:pic>
        <p:sp>
          <p:nvSpPr>
            <p:cNvPr id="7" name="Поле 2"/>
            <p:cNvSpPr txBox="1">
              <a:spLocks noChangeArrowheads="1"/>
            </p:cNvSpPr>
            <p:nvPr/>
          </p:nvSpPr>
          <p:spPr bwMode="auto">
            <a:xfrm>
              <a:off x="1259632" y="96531"/>
              <a:ext cx="3602990" cy="671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rot="0" vert="horz" wrap="square" lIns="75617" tIns="37808" rIns="75617" bIns="37808" anchor="t" anchorCtr="0" upright="1">
              <a:noAutofit/>
            </a:bodyPr>
            <a:lstStyle/>
            <a:p>
              <a:pPr>
                <a:lnSpc>
                  <a:spcPct val="107000"/>
                </a:lnSpc>
              </a:pPr>
              <a:r>
                <a:rPr lang="az-Latn-AZ" sz="1323" b="1" dirty="0">
                  <a:solidFill>
                    <a:srgbClr val="FFFFFF"/>
                  </a:solidFill>
                  <a:ea typeface="Calibri" panose="020F0502020204030204" pitchFamily="34" charset="0"/>
                  <a:cs typeface="Times New Roman" panose="02020603050405020304" pitchFamily="18" charset="0"/>
                </a:rPr>
                <a:t>AMEA</a:t>
              </a:r>
              <a:endParaRPr lang="en-US" sz="910" dirty="0">
                <a:ea typeface="Calibri" panose="020F0502020204030204" pitchFamily="34" charset="0"/>
                <a:cs typeface="Times New Roman" panose="02020603050405020304" pitchFamily="18" charset="0"/>
              </a:endParaRPr>
            </a:p>
            <a:p>
              <a:pPr>
                <a:lnSpc>
                  <a:spcPct val="107000"/>
                </a:lnSpc>
              </a:pPr>
              <a:r>
                <a:rPr lang="az-Latn-AZ" sz="1323" b="1" dirty="0">
                  <a:solidFill>
                    <a:srgbClr val="FFFFFF"/>
                  </a:solidFill>
                  <a:ea typeface="Calibri" panose="020F0502020204030204" pitchFamily="34" charset="0"/>
                  <a:cs typeface="Times New Roman" panose="02020603050405020304" pitchFamily="18" charset="0"/>
                </a:rPr>
                <a:t>İQTİSADİYYAT İNSTİTUTU</a:t>
              </a:r>
              <a:endParaRPr lang="en-US" sz="910" dirty="0">
                <a:ea typeface="Calibri" panose="020F0502020204030204" pitchFamily="34" charset="0"/>
                <a:cs typeface="Times New Roman" panose="02020603050405020304" pitchFamily="18" charset="0"/>
              </a:endParaRPr>
            </a:p>
          </p:txBody>
        </p:sp>
      </p:grpSp>
      <p:sp>
        <p:nvSpPr>
          <p:cNvPr id="9" name="TextBox 8"/>
          <p:cNvSpPr txBox="1"/>
          <p:nvPr/>
        </p:nvSpPr>
        <p:spPr>
          <a:xfrm>
            <a:off x="0" y="6494182"/>
            <a:ext cx="9144001" cy="276999"/>
          </a:xfrm>
          <a:prstGeom prst="rect">
            <a:avLst/>
          </a:prstGeom>
          <a:gradFill flip="none" rotWithShape="1">
            <a:gsLst>
              <a:gs pos="26000">
                <a:srgbClr val="6A9CCB"/>
              </a:gs>
              <a:gs pos="42000">
                <a:schemeClr val="accent5">
                  <a:lumMod val="75000"/>
                </a:schemeClr>
              </a:gs>
              <a:gs pos="0">
                <a:schemeClr val="accent5">
                  <a:lumMod val="60000"/>
                  <a:lumOff val="40000"/>
                </a:schemeClr>
              </a:gs>
              <a:gs pos="73000">
                <a:srgbClr val="00206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az-Latn-AZ" sz="1200" b="1" dirty="0">
                <a:solidFill>
                  <a:schemeClr val="tx1"/>
                </a:solidFill>
                <a:latin typeface="Cambria" panose="02040503050406030204" pitchFamily="18" charset="0"/>
              </a:rPr>
              <a:t>    </a:t>
            </a:r>
            <a:r>
              <a:rPr lang="en-US" sz="1200" b="1" dirty="0" smtClean="0">
                <a:solidFill>
                  <a:schemeClr val="tx1"/>
                </a:solidFill>
                <a:latin typeface="Cambria" panose="02040503050406030204" pitchFamily="18" charset="0"/>
              </a:rPr>
              <a:t>www.economics.com.az</a:t>
            </a:r>
            <a:r>
              <a:rPr lang="az-Latn-AZ" sz="1200" b="1" dirty="0" smtClean="0">
                <a:solidFill>
                  <a:schemeClr val="tx1"/>
                </a:solidFill>
                <a:latin typeface="Cambria" panose="02040503050406030204" pitchFamily="18" charset="0"/>
              </a:rPr>
              <a:t>                                                                                                                                                                                  </a:t>
            </a:r>
            <a:r>
              <a:rPr lang="az-Latn-AZ" sz="1200" b="1" dirty="0" smtClean="0">
                <a:solidFill>
                  <a:schemeClr val="bg1"/>
                </a:solidFill>
                <a:latin typeface="Cambria" panose="02040503050406030204" pitchFamily="18" charset="0"/>
              </a:rPr>
              <a:t>noyabr 201</a:t>
            </a:r>
            <a:r>
              <a:rPr lang="en-US" sz="1200" b="1" dirty="0">
                <a:solidFill>
                  <a:schemeClr val="bg1"/>
                </a:solidFill>
                <a:latin typeface="Cambria" panose="02040503050406030204" pitchFamily="18" charset="0"/>
              </a:rPr>
              <a:t>7</a:t>
            </a:r>
            <a:endParaRPr lang="ru-RU" sz="1200" b="1" dirty="0">
              <a:solidFill>
                <a:schemeClr val="bg1"/>
              </a:solidFill>
              <a:latin typeface="Cambria" panose="02040503050406030204" pitchFamily="18" charset="0"/>
            </a:endParaRPr>
          </a:p>
        </p:txBody>
      </p:sp>
      <p:sp>
        <p:nvSpPr>
          <p:cNvPr id="18" name="Заголовок 1"/>
          <p:cNvSpPr txBox="1">
            <a:spLocks/>
          </p:cNvSpPr>
          <p:nvPr/>
        </p:nvSpPr>
        <p:spPr>
          <a:xfrm>
            <a:off x="75763" y="756919"/>
            <a:ext cx="8995085" cy="548640"/>
          </a:xfrm>
          <a:prstGeom prst="roundRect">
            <a:avLst>
              <a:gd name="adj" fmla="val 24398"/>
            </a:avLst>
          </a:prstGeom>
          <a:solidFill>
            <a:srgbClr val="C00000"/>
          </a:solidFill>
          <a:effectLst>
            <a:innerShdw blurRad="114300">
              <a:prstClr val="black"/>
            </a:innerShdw>
          </a:effectLst>
        </p:spPr>
        <p:style>
          <a:lnRef idx="2">
            <a:schemeClr val="accent5">
              <a:shade val="50000"/>
            </a:schemeClr>
          </a:lnRef>
          <a:fillRef idx="1">
            <a:schemeClr val="accent5"/>
          </a:fillRef>
          <a:effectRef idx="0">
            <a:schemeClr val="accent5"/>
          </a:effectRef>
          <a:fontRef idx="minor">
            <a:schemeClr val="lt1"/>
          </a:fontRef>
        </p:style>
        <p:txBody>
          <a:bodyPr vert="horz" lIns="100817" tIns="50408" rIns="100817" bIns="50408" rtlCol="0" anchor="t">
            <a:noAutofit/>
          </a:bodyPr>
          <a:lstStyle>
            <a:lvl1pPr algn="l" defTabSz="457200" rtl="0" eaLnBrk="1" latinLnBrk="0" hangingPunct="1">
              <a:spcBef>
                <a:spcPct val="0"/>
              </a:spcBef>
              <a:buNone/>
              <a:defRPr sz="3600" kern="1200">
                <a:solidFill>
                  <a:schemeClr val="lt1"/>
                </a:solidFill>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pPr algn="ctr"/>
            <a:r>
              <a:rPr lang="az-Latn-AZ" sz="2400" b="1" i="1" dirty="0" smtClean="0">
                <a:latin typeface="Cambria" panose="02040503050406030204" pitchFamily="18" charset="0"/>
              </a:rPr>
              <a:t>7. </a:t>
            </a:r>
            <a:r>
              <a:rPr lang="az-Latn-AZ" sz="2400" b="1" i="1" dirty="0">
                <a:latin typeface="Cambria" panose="02040503050406030204" pitchFamily="18" charset="0"/>
              </a:rPr>
              <a:t>Keçirilmiş konfranslar, sessiyalar, seminarlar və yubileylər</a:t>
            </a:r>
            <a:endParaRPr lang="ru-RU" sz="2400" b="1" i="1" dirty="0">
              <a:latin typeface="Cambria" panose="02040503050406030204" pitchFamily="18" charset="0"/>
            </a:endParaRPr>
          </a:p>
          <a:p>
            <a:pPr lvl="0" algn="ctr"/>
            <a:endParaRPr lang="ru-RU" sz="2400" i="1" dirty="0">
              <a:latin typeface="Cambria" panose="02040503050406030204" pitchFamily="18" charset="0"/>
            </a:endParaRPr>
          </a:p>
        </p:txBody>
      </p:sp>
      <p:sp>
        <p:nvSpPr>
          <p:cNvPr id="2" name="Прямоугольник 1"/>
          <p:cNvSpPr/>
          <p:nvPr/>
        </p:nvSpPr>
        <p:spPr>
          <a:xfrm>
            <a:off x="147818" y="5293199"/>
            <a:ext cx="8753202" cy="107721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sz="1600" b="1" i="1" dirty="0" smtClean="0">
                <a:latin typeface="Cambria" panose="02040503050406030204" pitchFamily="18" charset="0"/>
              </a:rPr>
              <a:t>AMEA-nın </a:t>
            </a:r>
            <a:r>
              <a:rPr lang="en-US" sz="1600" b="1" i="1" dirty="0">
                <a:latin typeface="Cambria" panose="02040503050406030204" pitchFamily="18" charset="0"/>
              </a:rPr>
              <a:t>müxbir üzvü, iqtisad elmləri doktoru, professor </a:t>
            </a:r>
            <a:r>
              <a:rPr lang="en-US" sz="1600" b="1" i="1" dirty="0" err="1">
                <a:latin typeface="Cambria" panose="02040503050406030204" pitchFamily="18" charset="0"/>
              </a:rPr>
              <a:t>Akif</a:t>
            </a:r>
            <a:r>
              <a:rPr lang="en-US" sz="1600" b="1" i="1" dirty="0">
                <a:latin typeface="Cambria" panose="02040503050406030204" pitchFamily="18" charset="0"/>
              </a:rPr>
              <a:t> </a:t>
            </a:r>
            <a:r>
              <a:rPr lang="en-US" sz="1600" b="1" i="1" dirty="0" err="1">
                <a:latin typeface="Cambria" panose="02040503050406030204" pitchFamily="18" charset="0"/>
              </a:rPr>
              <a:t>Musayevin</a:t>
            </a:r>
            <a:r>
              <a:rPr lang="en-US" sz="1600" b="1" i="1" dirty="0">
                <a:latin typeface="Cambria" panose="02040503050406030204" pitchFamily="18" charset="0"/>
              </a:rPr>
              <a:t> </a:t>
            </a:r>
            <a:r>
              <a:rPr lang="en-US" sz="1600" b="1" i="1" dirty="0" err="1">
                <a:latin typeface="Cambria" panose="02040503050406030204" pitchFamily="18" charset="0"/>
              </a:rPr>
              <a:t>anadan</a:t>
            </a:r>
            <a:r>
              <a:rPr lang="en-US" sz="1600" b="1" i="1" dirty="0">
                <a:latin typeface="Cambria" panose="02040503050406030204" pitchFamily="18" charset="0"/>
              </a:rPr>
              <a:t> </a:t>
            </a:r>
            <a:r>
              <a:rPr lang="en-US" sz="1600" b="1" i="1" dirty="0" err="1">
                <a:latin typeface="Cambria" panose="02040503050406030204" pitchFamily="18" charset="0"/>
              </a:rPr>
              <a:t>olmasının</a:t>
            </a:r>
            <a:r>
              <a:rPr lang="en-US" sz="1600" b="1" i="1" dirty="0">
                <a:latin typeface="Cambria" panose="02040503050406030204" pitchFamily="18" charset="0"/>
              </a:rPr>
              <a:t> 70, </a:t>
            </a:r>
            <a:r>
              <a:rPr lang="en-US" sz="1600" b="1" i="1" dirty="0" err="1">
                <a:latin typeface="Cambria" panose="02040503050406030204" pitchFamily="18" charset="0"/>
              </a:rPr>
              <a:t>elmi-pedaqoji</a:t>
            </a:r>
            <a:r>
              <a:rPr lang="en-US" sz="1600" b="1" i="1" dirty="0">
                <a:latin typeface="Cambria" panose="02040503050406030204" pitchFamily="18" charset="0"/>
              </a:rPr>
              <a:t> </a:t>
            </a:r>
            <a:r>
              <a:rPr lang="en-US" sz="1600" b="1" i="1" dirty="0" err="1">
                <a:latin typeface="Cambria" panose="02040503050406030204" pitchFamily="18" charset="0"/>
              </a:rPr>
              <a:t>fəaliyyətinin</a:t>
            </a:r>
            <a:r>
              <a:rPr lang="en-US" sz="1600" b="1" i="1" dirty="0">
                <a:latin typeface="Cambria" panose="02040503050406030204" pitchFamily="18" charset="0"/>
              </a:rPr>
              <a:t> 50 illik yubileyinə həsr olunmuş "</a:t>
            </a:r>
            <a:r>
              <a:rPr lang="en-US" sz="1600" b="1" i="1" dirty="0" err="1">
                <a:latin typeface="Cambria" panose="02040503050406030204" pitchFamily="18" charset="0"/>
              </a:rPr>
              <a:t>Strateji</a:t>
            </a:r>
            <a:r>
              <a:rPr lang="en-US" sz="1600" b="1" i="1" dirty="0">
                <a:latin typeface="Cambria" panose="02040503050406030204" pitchFamily="18" charset="0"/>
              </a:rPr>
              <a:t> </a:t>
            </a:r>
            <a:r>
              <a:rPr lang="en-US" sz="1600" b="1" i="1" dirty="0" err="1">
                <a:latin typeface="Cambria" panose="02040503050406030204" pitchFamily="18" charset="0"/>
              </a:rPr>
              <a:t>iqtisadi</a:t>
            </a:r>
            <a:r>
              <a:rPr lang="en-US" sz="1600" b="1" i="1" dirty="0">
                <a:latin typeface="Cambria" panose="02040503050406030204" pitchFamily="18" charset="0"/>
              </a:rPr>
              <a:t> </a:t>
            </a:r>
            <a:r>
              <a:rPr lang="en-US" sz="1600" b="1" i="1" dirty="0" err="1">
                <a:latin typeface="Cambria" panose="02040503050406030204" pitchFamily="18" charset="0"/>
              </a:rPr>
              <a:t>islahatlar</a:t>
            </a:r>
            <a:r>
              <a:rPr lang="en-US" sz="1600" b="1" i="1" dirty="0">
                <a:latin typeface="Cambria" panose="02040503050406030204" pitchFamily="18" charset="0"/>
              </a:rPr>
              <a:t>: </a:t>
            </a:r>
            <a:r>
              <a:rPr lang="en-US" sz="1600" b="1" i="1" dirty="0" err="1">
                <a:latin typeface="Cambria" panose="02040503050406030204" pitchFamily="18" charset="0"/>
              </a:rPr>
              <a:t>qabaqlayıcı</a:t>
            </a:r>
            <a:r>
              <a:rPr lang="en-US" sz="1600" b="1" i="1" dirty="0">
                <a:latin typeface="Cambria" panose="02040503050406030204" pitchFamily="18" charset="0"/>
              </a:rPr>
              <a:t> </a:t>
            </a:r>
            <a:r>
              <a:rPr lang="en-US" sz="1600" b="1" i="1" dirty="0" err="1">
                <a:latin typeface="Cambria" panose="02040503050406030204" pitchFamily="18" charset="0"/>
              </a:rPr>
              <a:t>vergi</a:t>
            </a:r>
            <a:r>
              <a:rPr lang="en-US" sz="1600" b="1" i="1" dirty="0">
                <a:latin typeface="Cambria" panose="02040503050406030204" pitchFamily="18" charset="0"/>
              </a:rPr>
              <a:t> </a:t>
            </a:r>
            <a:r>
              <a:rPr lang="en-US" sz="1600" b="1" i="1" dirty="0" err="1">
                <a:latin typeface="Cambria" panose="02040503050406030204" pitchFamily="18" charset="0"/>
              </a:rPr>
              <a:t>siyasəti</a:t>
            </a:r>
            <a:r>
              <a:rPr lang="en-US" sz="1600" b="1" i="1" dirty="0">
                <a:latin typeface="Cambria" panose="02040503050406030204" pitchFamily="18" charset="0"/>
              </a:rPr>
              <a:t>" </a:t>
            </a:r>
            <a:r>
              <a:rPr lang="en-US" sz="1600" b="1" i="1" dirty="0" err="1">
                <a:latin typeface="Cambria" panose="02040503050406030204" pitchFamily="18" charset="0"/>
              </a:rPr>
              <a:t>mövzusunda</a:t>
            </a:r>
            <a:r>
              <a:rPr lang="en-US" sz="1600" b="1" i="1" dirty="0">
                <a:latin typeface="Cambria" panose="02040503050406030204" pitchFamily="18" charset="0"/>
              </a:rPr>
              <a:t> </a:t>
            </a:r>
            <a:r>
              <a:rPr lang="en-US" sz="1600" b="1" i="1" dirty="0" err="1">
                <a:latin typeface="Cambria" panose="02040503050406030204" pitchFamily="18" charset="0"/>
              </a:rPr>
              <a:t>beynəlxalq</a:t>
            </a:r>
            <a:r>
              <a:rPr lang="en-US" sz="1600" b="1" i="1" dirty="0">
                <a:latin typeface="Cambria" panose="02040503050406030204" pitchFamily="18" charset="0"/>
              </a:rPr>
              <a:t> </a:t>
            </a:r>
            <a:r>
              <a:rPr lang="en-US" sz="1600" b="1" i="1" dirty="0" err="1">
                <a:latin typeface="Cambria" panose="02040503050406030204" pitchFamily="18" charset="0"/>
              </a:rPr>
              <a:t>elmi-praktik</a:t>
            </a:r>
            <a:r>
              <a:rPr lang="en-US" sz="1600" b="1" i="1" dirty="0">
                <a:latin typeface="Cambria" panose="02040503050406030204" pitchFamily="18" charset="0"/>
              </a:rPr>
              <a:t> </a:t>
            </a:r>
            <a:r>
              <a:rPr lang="en-US" sz="1600" b="1" i="1" dirty="0" err="1">
                <a:latin typeface="Cambria" panose="02040503050406030204" pitchFamily="18" charset="0"/>
              </a:rPr>
              <a:t>konfrans</a:t>
            </a:r>
            <a:r>
              <a:rPr lang="en-US" sz="1600" b="1" i="1" dirty="0">
                <a:latin typeface="Cambria" panose="02040503050406030204" pitchFamily="18" charset="0"/>
              </a:rPr>
              <a:t> </a:t>
            </a:r>
            <a:r>
              <a:rPr lang="en-US" sz="1600" b="1" i="1" dirty="0" err="1" smtClean="0">
                <a:latin typeface="Cambria" panose="02040503050406030204" pitchFamily="18" charset="0"/>
              </a:rPr>
              <a:t>keçiril</a:t>
            </a:r>
            <a:r>
              <a:rPr lang="az-Latn-AZ" sz="1600" b="1" i="1" dirty="0" smtClean="0">
                <a:latin typeface="Cambria" panose="02040503050406030204" pitchFamily="18" charset="0"/>
              </a:rPr>
              <a:t>mişdir</a:t>
            </a:r>
            <a:r>
              <a:rPr lang="en-US" sz="1600" b="1" i="1" dirty="0" smtClean="0">
                <a:latin typeface="Cambria" panose="02040503050406030204" pitchFamily="18" charset="0"/>
              </a:rPr>
              <a:t>.</a:t>
            </a:r>
            <a:r>
              <a:rPr lang="az-Latn-AZ" sz="1600" b="1" i="1" dirty="0" smtClean="0">
                <a:latin typeface="Cambria" panose="02040503050406030204" pitchFamily="18" charset="0"/>
              </a:rPr>
              <a:t> (12 oktyabr 2017)</a:t>
            </a:r>
            <a:endParaRPr lang="ru-RU" sz="1600" dirty="0">
              <a:latin typeface="Cambria" panose="02040503050406030204" pitchFamily="18" charset="0"/>
            </a:endParaRPr>
          </a:p>
        </p:txBody>
      </p:sp>
      <p:pic>
        <p:nvPicPr>
          <p:cNvPr id="9218" name="Picture 2" descr="Professor Akif Musayevin 70 illik yubileyinə həsr olunmuş konfrans keçirildi"/>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44434" y="1431261"/>
            <a:ext cx="2860133" cy="1912547"/>
          </a:xfrm>
          <a:prstGeom prst="rect">
            <a:avLst/>
          </a:prstGeom>
          <a:noFill/>
          <a:ln w="19050">
            <a:solidFill>
              <a:srgbClr val="860000"/>
            </a:solidFill>
          </a:ln>
          <a:effectLst>
            <a:innerShdw blurRad="114300">
              <a:prstClr val="black"/>
            </a:innerShdw>
          </a:effectLst>
          <a:extLst>
            <a:ext uri="{909E8E84-426E-40DD-AFC4-6F175D3DCCD1}">
              <a14:hiddenFill xmlns:a14="http://schemas.microsoft.com/office/drawing/2010/main">
                <a:solidFill>
                  <a:srgbClr val="FFFFFF"/>
                </a:solidFill>
              </a14:hiddenFill>
            </a:ext>
          </a:extLst>
        </p:spPr>
      </p:pic>
      <p:pic>
        <p:nvPicPr>
          <p:cNvPr id="9220" name="Picture 4" descr="http://economics.com.az/images/fotos/gallery/akif_musayev/Akif_Musayev2.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43600" y="3422074"/>
            <a:ext cx="2774061" cy="1732298"/>
          </a:xfrm>
          <a:prstGeom prst="rect">
            <a:avLst/>
          </a:prstGeom>
          <a:noFill/>
          <a:ln w="19050">
            <a:solidFill>
              <a:srgbClr val="860000"/>
            </a:solidFill>
          </a:ln>
          <a:effectLst>
            <a:innerShdw blurRad="114300">
              <a:prstClr val="black"/>
            </a:innerShdw>
          </a:effectLst>
          <a:extLst>
            <a:ext uri="{909E8E84-426E-40DD-AFC4-6F175D3DCCD1}">
              <a14:hiddenFill xmlns:a14="http://schemas.microsoft.com/office/drawing/2010/main">
                <a:solidFill>
                  <a:srgbClr val="FFFFFF"/>
                </a:solidFill>
              </a14:hiddenFill>
            </a:ext>
          </a:extLst>
        </p:spPr>
      </p:pic>
      <p:pic>
        <p:nvPicPr>
          <p:cNvPr id="9222" name="Picture 6" descr="http://economics.com.az/images/fotos/gallery/akif_musayev/Akif_Musayev1_2.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47818" y="3422075"/>
            <a:ext cx="2732542" cy="1732298"/>
          </a:xfrm>
          <a:prstGeom prst="rect">
            <a:avLst/>
          </a:prstGeom>
          <a:noFill/>
          <a:ln w="19050">
            <a:solidFill>
              <a:srgbClr val="860000"/>
            </a:solidFill>
          </a:ln>
          <a:effectLst>
            <a:innerShdw blurRad="114300">
              <a:prstClr val="black"/>
            </a:innerShdw>
          </a:effectLst>
          <a:extLst>
            <a:ext uri="{909E8E84-426E-40DD-AFC4-6F175D3DCCD1}">
              <a14:hiddenFill xmlns:a14="http://schemas.microsoft.com/office/drawing/2010/main">
                <a:solidFill>
                  <a:srgbClr val="FFFFFF"/>
                </a:solidFill>
              </a14:hiddenFill>
            </a:ext>
          </a:extLst>
        </p:spPr>
      </p:pic>
      <p:pic>
        <p:nvPicPr>
          <p:cNvPr id="9224" name="Picture 8" descr="http://economics.com.az/images/fotos/gallery/akif_musayev/Akif_Musayev8.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944434" y="3400754"/>
            <a:ext cx="2860133" cy="1774061"/>
          </a:xfrm>
          <a:prstGeom prst="rect">
            <a:avLst/>
          </a:prstGeom>
          <a:noFill/>
          <a:extLst>
            <a:ext uri="{909E8E84-426E-40DD-AFC4-6F175D3DCCD1}">
              <a14:hiddenFill xmlns:a14="http://schemas.microsoft.com/office/drawing/2010/main">
                <a:solidFill>
                  <a:srgbClr val="FFFFFF"/>
                </a:solidFill>
              </a14:hiddenFill>
            </a:ext>
          </a:extLst>
        </p:spPr>
      </p:pic>
      <p:pic>
        <p:nvPicPr>
          <p:cNvPr id="9226" name="Picture 10" descr="http://economics.com.az/images/fotos/gallery/akif_musayev/Akif_Musayev20.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943600" y="1434151"/>
            <a:ext cx="2774061" cy="1901037"/>
          </a:xfrm>
          <a:prstGeom prst="rect">
            <a:avLst/>
          </a:prstGeom>
          <a:noFill/>
          <a:ln w="19050">
            <a:solidFill>
              <a:srgbClr val="860000"/>
            </a:solidFill>
          </a:ln>
          <a:effectLst>
            <a:innerShdw blurRad="114300">
              <a:prstClr val="black"/>
            </a:innerShdw>
          </a:effectLst>
          <a:extLst>
            <a:ext uri="{909E8E84-426E-40DD-AFC4-6F175D3DCCD1}">
              <a14:hiddenFill xmlns:a14="http://schemas.microsoft.com/office/drawing/2010/main">
                <a:solidFill>
                  <a:srgbClr val="FFFFFF"/>
                </a:solidFill>
              </a14:hiddenFill>
            </a:ext>
          </a:extLst>
        </p:spPr>
      </p:pic>
      <p:pic>
        <p:nvPicPr>
          <p:cNvPr id="17" name="Picture 2" descr="Professor Akif Musayevin 70 illik yubileyi münasibətilə elmi sessiya keçiriləcək"/>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69731" y="1458830"/>
            <a:ext cx="2635670" cy="18763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538173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Группа 3"/>
          <p:cNvGrpSpPr/>
          <p:nvPr/>
        </p:nvGrpSpPr>
        <p:grpSpPr>
          <a:xfrm>
            <a:off x="-1" y="0"/>
            <a:ext cx="9144001" cy="683849"/>
            <a:chOff x="-3854" y="5569"/>
            <a:chExt cx="9145016" cy="826949"/>
          </a:xfrm>
        </p:grpSpPr>
        <p:pic>
          <p:nvPicPr>
            <p:cNvPr id="5" name="Рисунок 4" descr="C:\Users\asus\Desktop\ScreenHunter_2.jpg"/>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72679" t="33953" r="6894" b="55220"/>
            <a:stretch/>
          </p:blipFill>
          <p:spPr bwMode="auto">
            <a:xfrm>
              <a:off x="-3854" y="5569"/>
              <a:ext cx="9145016" cy="826949"/>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53640926-AAD7-44D8-BBD7-CCE9431645EC}">
                <a14:shadowObscured xmlns:a14="http://schemas.microsoft.com/office/drawing/2010/main"/>
              </a:ext>
            </a:extLst>
          </p:spPr>
        </p:pic>
        <p:pic>
          <p:nvPicPr>
            <p:cNvPr id="6" name="Рисунок 5"/>
            <p:cNvPicPr/>
            <p:nvPr/>
          </p:nvPicPr>
          <p:blipFill>
            <a:blip r:embed="rId4" cstate="print">
              <a:extLst>
                <a:ext uri="{28A0092B-C50C-407E-A947-70E740481C1C}">
                  <a14:useLocalDpi xmlns:a14="http://schemas.microsoft.com/office/drawing/2010/main" val="0"/>
                </a:ext>
              </a:extLst>
            </a:blip>
            <a:srcRect b="34521"/>
            <a:stretch>
              <a:fillRect/>
            </a:stretch>
          </p:blipFill>
          <p:spPr bwMode="auto">
            <a:xfrm>
              <a:off x="272847" y="71915"/>
              <a:ext cx="641553" cy="695811"/>
            </a:xfrm>
            <a:prstGeom prst="rect">
              <a:avLst/>
            </a:prstGeom>
            <a:noFill/>
            <a:ln>
              <a:noFill/>
            </a:ln>
            <a:extLst/>
          </p:spPr>
        </p:pic>
        <p:sp>
          <p:nvSpPr>
            <p:cNvPr id="7" name="Поле 2"/>
            <p:cNvSpPr txBox="1">
              <a:spLocks noChangeArrowheads="1"/>
            </p:cNvSpPr>
            <p:nvPr/>
          </p:nvSpPr>
          <p:spPr bwMode="auto">
            <a:xfrm>
              <a:off x="1259632" y="96531"/>
              <a:ext cx="3602990" cy="671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rot="0" vert="horz" wrap="square" lIns="75617" tIns="37808" rIns="75617" bIns="37808" anchor="t" anchorCtr="0" upright="1">
              <a:noAutofit/>
            </a:bodyPr>
            <a:lstStyle/>
            <a:p>
              <a:pPr>
                <a:lnSpc>
                  <a:spcPct val="107000"/>
                </a:lnSpc>
              </a:pPr>
              <a:r>
                <a:rPr lang="az-Latn-AZ" sz="1323" b="1" dirty="0">
                  <a:solidFill>
                    <a:srgbClr val="FFFFFF"/>
                  </a:solidFill>
                  <a:ea typeface="Calibri" panose="020F0502020204030204" pitchFamily="34" charset="0"/>
                  <a:cs typeface="Times New Roman" panose="02020603050405020304" pitchFamily="18" charset="0"/>
                </a:rPr>
                <a:t>AMEA</a:t>
              </a:r>
              <a:endParaRPr lang="en-US" sz="910" dirty="0">
                <a:ea typeface="Calibri" panose="020F0502020204030204" pitchFamily="34" charset="0"/>
                <a:cs typeface="Times New Roman" panose="02020603050405020304" pitchFamily="18" charset="0"/>
              </a:endParaRPr>
            </a:p>
            <a:p>
              <a:pPr>
                <a:lnSpc>
                  <a:spcPct val="107000"/>
                </a:lnSpc>
              </a:pPr>
              <a:r>
                <a:rPr lang="az-Latn-AZ" sz="1323" b="1" dirty="0">
                  <a:solidFill>
                    <a:srgbClr val="FFFFFF"/>
                  </a:solidFill>
                  <a:ea typeface="Calibri" panose="020F0502020204030204" pitchFamily="34" charset="0"/>
                  <a:cs typeface="Times New Roman" panose="02020603050405020304" pitchFamily="18" charset="0"/>
                </a:rPr>
                <a:t>İQTİSADİYYAT İNSTİTUTU</a:t>
              </a:r>
              <a:endParaRPr lang="en-US" sz="910" dirty="0">
                <a:ea typeface="Calibri" panose="020F0502020204030204" pitchFamily="34" charset="0"/>
                <a:cs typeface="Times New Roman" panose="02020603050405020304" pitchFamily="18" charset="0"/>
              </a:endParaRPr>
            </a:p>
          </p:txBody>
        </p:sp>
      </p:grpSp>
      <p:sp>
        <p:nvSpPr>
          <p:cNvPr id="9" name="TextBox 8"/>
          <p:cNvSpPr txBox="1"/>
          <p:nvPr/>
        </p:nvSpPr>
        <p:spPr>
          <a:xfrm>
            <a:off x="-17814" y="6606320"/>
            <a:ext cx="9144001" cy="276999"/>
          </a:xfrm>
          <a:prstGeom prst="rect">
            <a:avLst/>
          </a:prstGeom>
          <a:gradFill flip="none" rotWithShape="1">
            <a:gsLst>
              <a:gs pos="26000">
                <a:srgbClr val="6A9CCB"/>
              </a:gs>
              <a:gs pos="42000">
                <a:schemeClr val="accent5">
                  <a:lumMod val="75000"/>
                </a:schemeClr>
              </a:gs>
              <a:gs pos="0">
                <a:schemeClr val="accent5">
                  <a:lumMod val="60000"/>
                  <a:lumOff val="40000"/>
                </a:schemeClr>
              </a:gs>
              <a:gs pos="73000">
                <a:srgbClr val="00206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az-Latn-AZ" sz="1200" b="1" dirty="0">
                <a:solidFill>
                  <a:schemeClr val="tx1"/>
                </a:solidFill>
                <a:latin typeface="Cambria" panose="02040503050406030204" pitchFamily="18" charset="0"/>
              </a:rPr>
              <a:t>    </a:t>
            </a:r>
            <a:r>
              <a:rPr lang="en-US" sz="1200" b="1" dirty="0" smtClean="0">
                <a:solidFill>
                  <a:schemeClr val="tx1"/>
                </a:solidFill>
                <a:latin typeface="Cambria" panose="02040503050406030204" pitchFamily="18" charset="0"/>
              </a:rPr>
              <a:t>www.economics.com.az</a:t>
            </a:r>
            <a:r>
              <a:rPr lang="az-Latn-AZ" sz="1200" b="1" dirty="0" smtClean="0">
                <a:solidFill>
                  <a:schemeClr val="tx1"/>
                </a:solidFill>
                <a:latin typeface="Cambria" panose="02040503050406030204" pitchFamily="18" charset="0"/>
              </a:rPr>
              <a:t>                                                                                                                                                                                     </a:t>
            </a:r>
            <a:r>
              <a:rPr lang="az-Latn-AZ" sz="1200" b="1" dirty="0" smtClean="0">
                <a:solidFill>
                  <a:schemeClr val="bg1"/>
                </a:solidFill>
                <a:latin typeface="Cambria" panose="02040503050406030204" pitchFamily="18" charset="0"/>
              </a:rPr>
              <a:t>noyabr 201</a:t>
            </a:r>
            <a:r>
              <a:rPr lang="en-US" sz="1200" b="1" dirty="0">
                <a:solidFill>
                  <a:schemeClr val="bg1"/>
                </a:solidFill>
                <a:latin typeface="Cambria" panose="02040503050406030204" pitchFamily="18" charset="0"/>
              </a:rPr>
              <a:t>7</a:t>
            </a:r>
            <a:endParaRPr lang="ru-RU" sz="1200" b="1" dirty="0">
              <a:solidFill>
                <a:schemeClr val="bg1"/>
              </a:solidFill>
              <a:latin typeface="Cambria" panose="02040503050406030204" pitchFamily="18" charset="0"/>
            </a:endParaRPr>
          </a:p>
        </p:txBody>
      </p:sp>
      <p:sp>
        <p:nvSpPr>
          <p:cNvPr id="18" name="Заголовок 1"/>
          <p:cNvSpPr txBox="1">
            <a:spLocks/>
          </p:cNvSpPr>
          <p:nvPr/>
        </p:nvSpPr>
        <p:spPr>
          <a:xfrm>
            <a:off x="75763" y="756919"/>
            <a:ext cx="8995085" cy="548640"/>
          </a:xfrm>
          <a:prstGeom prst="roundRect">
            <a:avLst>
              <a:gd name="adj" fmla="val 24398"/>
            </a:avLst>
          </a:prstGeom>
          <a:solidFill>
            <a:srgbClr val="C00000"/>
          </a:solidFill>
          <a:effectLst>
            <a:innerShdw blurRad="114300">
              <a:prstClr val="black"/>
            </a:innerShdw>
          </a:effectLst>
        </p:spPr>
        <p:style>
          <a:lnRef idx="2">
            <a:schemeClr val="accent5">
              <a:shade val="50000"/>
            </a:schemeClr>
          </a:lnRef>
          <a:fillRef idx="1">
            <a:schemeClr val="accent5"/>
          </a:fillRef>
          <a:effectRef idx="0">
            <a:schemeClr val="accent5"/>
          </a:effectRef>
          <a:fontRef idx="minor">
            <a:schemeClr val="lt1"/>
          </a:fontRef>
        </p:style>
        <p:txBody>
          <a:bodyPr vert="horz" lIns="100817" tIns="50408" rIns="100817" bIns="50408" rtlCol="0" anchor="t">
            <a:noAutofit/>
          </a:bodyPr>
          <a:lstStyle>
            <a:lvl1pPr algn="l" defTabSz="457200" rtl="0" eaLnBrk="1" latinLnBrk="0" hangingPunct="1">
              <a:spcBef>
                <a:spcPct val="0"/>
              </a:spcBef>
              <a:buNone/>
              <a:defRPr sz="3600" kern="1200">
                <a:solidFill>
                  <a:schemeClr val="lt1"/>
                </a:solidFill>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pPr algn="ctr"/>
            <a:r>
              <a:rPr lang="az-Latn-AZ" sz="2400" b="1" i="1" dirty="0" smtClean="0">
                <a:latin typeface="Cambria" panose="02040503050406030204" pitchFamily="18" charset="0"/>
              </a:rPr>
              <a:t>7. </a:t>
            </a:r>
            <a:r>
              <a:rPr lang="az-Latn-AZ" sz="2400" b="1" i="1" dirty="0">
                <a:latin typeface="Cambria" panose="02040503050406030204" pitchFamily="18" charset="0"/>
              </a:rPr>
              <a:t>Keçirilmiş konfranslar, sessiyalar, seminarlar və yubileylər</a:t>
            </a:r>
            <a:endParaRPr lang="ru-RU" sz="2400" b="1" i="1" dirty="0">
              <a:latin typeface="Cambria" panose="02040503050406030204" pitchFamily="18" charset="0"/>
            </a:endParaRPr>
          </a:p>
          <a:p>
            <a:pPr lvl="0" algn="ctr"/>
            <a:endParaRPr lang="ru-RU" sz="2400" i="1" dirty="0">
              <a:latin typeface="Cambria" panose="02040503050406030204" pitchFamily="18" charset="0"/>
            </a:endParaRPr>
          </a:p>
        </p:txBody>
      </p:sp>
      <p:sp>
        <p:nvSpPr>
          <p:cNvPr id="15" name="Прямоугольник 14"/>
          <p:cNvSpPr/>
          <p:nvPr/>
        </p:nvSpPr>
        <p:spPr>
          <a:xfrm>
            <a:off x="75764" y="1398788"/>
            <a:ext cx="8956846" cy="307777"/>
          </a:xfrm>
          <a:prstGeom prst="rect">
            <a:avLst/>
          </a:prstGeom>
          <a:ln w="19050">
            <a:solidFill>
              <a:srgbClr val="7E0000"/>
            </a:solidFill>
          </a:ln>
          <a:effectLst>
            <a:innerShdw blurRad="114300">
              <a:prstClr val="black"/>
            </a:innerShdw>
          </a:effectLst>
        </p:spPr>
        <p:style>
          <a:lnRef idx="2">
            <a:schemeClr val="accent5"/>
          </a:lnRef>
          <a:fillRef idx="1">
            <a:schemeClr val="lt1"/>
          </a:fillRef>
          <a:effectRef idx="0">
            <a:schemeClr val="accent5"/>
          </a:effectRef>
          <a:fontRef idx="minor">
            <a:schemeClr val="dk1"/>
          </a:fontRef>
        </p:style>
        <p:txBody>
          <a:bodyPr wrap="square">
            <a:spAutoFit/>
          </a:bodyPr>
          <a:lstStyle/>
          <a:p>
            <a:r>
              <a:rPr lang="en-US" sz="1400" b="1" dirty="0">
                <a:latin typeface="Cambria" panose="02040503050406030204" pitchFamily="18" charset="0"/>
              </a:rPr>
              <a:t>“İS(S)İ - 2015: İqtisadiyyatın liberallıq potensialı” </a:t>
            </a:r>
            <a:r>
              <a:rPr lang="en-US" sz="1400" dirty="0">
                <a:latin typeface="Cambria" panose="02040503050406030204" pitchFamily="18" charset="0"/>
              </a:rPr>
              <a:t>kitabının təqdimat</a:t>
            </a:r>
            <a:r>
              <a:rPr lang="az-Latn-AZ" sz="1400" dirty="0">
                <a:latin typeface="Cambria" panose="02040503050406030204" pitchFamily="18" charset="0"/>
              </a:rPr>
              <a:t>ı</a:t>
            </a:r>
            <a:r>
              <a:rPr lang="en-US" sz="1400" dirty="0">
                <a:latin typeface="Cambria" panose="02040503050406030204" pitchFamily="18" charset="0"/>
              </a:rPr>
              <a:t> </a:t>
            </a:r>
            <a:r>
              <a:rPr lang="en-US" sz="1400" dirty="0" err="1" smtClean="0">
                <a:latin typeface="Cambria" panose="02040503050406030204" pitchFamily="18" charset="0"/>
              </a:rPr>
              <a:t>keçiril</a:t>
            </a:r>
            <a:r>
              <a:rPr lang="az-Latn-AZ" sz="1400" dirty="0" smtClean="0">
                <a:latin typeface="Cambria" panose="02040503050406030204" pitchFamily="18" charset="0"/>
              </a:rPr>
              <a:t>mişdir.</a:t>
            </a:r>
            <a:endParaRPr lang="en-US" sz="1400" dirty="0">
              <a:latin typeface="Cambria" panose="02040503050406030204" pitchFamily="18" charset="0"/>
            </a:endParaRPr>
          </a:p>
        </p:txBody>
      </p:sp>
      <p:pic>
        <p:nvPicPr>
          <p:cNvPr id="16" name="Picture 4" descr="“İS(S)İ - 2015: İqtisadiyyatın liberallıq potensialı” kitabının təqdimat mərasimi keçirildi"/>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4690" r="8021"/>
          <a:stretch/>
        </p:blipFill>
        <p:spPr bwMode="auto">
          <a:xfrm>
            <a:off x="4732857" y="1929106"/>
            <a:ext cx="2369840" cy="1906941"/>
          </a:xfrm>
          <a:prstGeom prst="rect">
            <a:avLst/>
          </a:prstGeom>
          <a:noFill/>
          <a:ln w="19050">
            <a:solidFill>
              <a:srgbClr val="B40000"/>
            </a:solid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9" name="Picture 6" descr="http://economics.com.az/images/fotos/gallery/kitab_Nazim/kitab1.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r="26069"/>
          <a:stretch/>
        </p:blipFill>
        <p:spPr bwMode="auto">
          <a:xfrm>
            <a:off x="147928" y="1908178"/>
            <a:ext cx="2594558" cy="1885957"/>
          </a:xfrm>
          <a:prstGeom prst="rect">
            <a:avLst/>
          </a:prstGeom>
          <a:noFill/>
          <a:ln w="19050">
            <a:solidFill>
              <a:srgbClr val="B40000"/>
            </a:solid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0" name="Picture 2" descr="http://economics.com.az/images/fotos/gallery/kitab_Nazim/kitab2.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786988" y="2630430"/>
            <a:ext cx="1886791" cy="2706197"/>
          </a:xfrm>
          <a:prstGeom prst="rect">
            <a:avLst/>
          </a:prstGeom>
          <a:noFill/>
          <a:extLst>
            <a:ext uri="{909E8E84-426E-40DD-AFC4-6F175D3DCCD1}">
              <a14:hiddenFill xmlns:a14="http://schemas.microsoft.com/office/drawing/2010/main">
                <a:solidFill>
                  <a:srgbClr val="FFFFFF"/>
                </a:solidFill>
              </a14:hiddenFill>
            </a:ext>
          </a:extLst>
        </p:spPr>
      </p:pic>
      <p:pic>
        <p:nvPicPr>
          <p:cNvPr id="21" name="Рисунок 20"/>
          <p:cNvPicPr/>
          <p:nvPr/>
        </p:nvPicPr>
        <p:blipFill>
          <a:blip r:embed="rId8" cstate="print">
            <a:extLst>
              <a:ext uri="{28A0092B-C50C-407E-A947-70E740481C1C}">
                <a14:useLocalDpi xmlns:a14="http://schemas.microsoft.com/office/drawing/2010/main" val="0"/>
              </a:ext>
            </a:extLst>
          </a:blip>
          <a:stretch>
            <a:fillRect/>
          </a:stretch>
        </p:blipFill>
        <p:spPr>
          <a:xfrm>
            <a:off x="7161775" y="2630430"/>
            <a:ext cx="1801368" cy="2719160"/>
          </a:xfrm>
          <a:prstGeom prst="rect">
            <a:avLst/>
          </a:prstGeom>
        </p:spPr>
      </p:pic>
      <p:pic>
        <p:nvPicPr>
          <p:cNvPr id="1026" name="Picture 2" descr="http://economics.com.az/images/fotos/gallery/kitab_Nazim/kitab4.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5763" y="4085319"/>
            <a:ext cx="2666723" cy="1787153"/>
          </a:xfrm>
          <a:prstGeom prst="rect">
            <a:avLst/>
          </a:prstGeom>
          <a:noFill/>
          <a:ln w="19050">
            <a:solidFill>
              <a:srgbClr val="860000"/>
            </a:solidFill>
          </a:ln>
          <a:extLst>
            <a:ext uri="{909E8E84-426E-40DD-AFC4-6F175D3DCCD1}">
              <a14:hiddenFill xmlns:a14="http://schemas.microsoft.com/office/drawing/2010/main">
                <a:solidFill>
                  <a:srgbClr val="FFFFFF"/>
                </a:solidFill>
              </a14:hiddenFill>
            </a:ext>
          </a:extLst>
        </p:spPr>
      </p:pic>
      <p:pic>
        <p:nvPicPr>
          <p:cNvPr id="1028" name="Picture 4" descr="http://economics.com.az/images/fotos/gallery/kitab_Nazim/kitab8.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752489" y="4042139"/>
            <a:ext cx="2379747" cy="1792299"/>
          </a:xfrm>
          <a:prstGeom prst="rect">
            <a:avLst/>
          </a:prstGeom>
          <a:noFill/>
          <a:ln w="19050">
            <a:solidFill>
              <a:srgbClr val="860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598597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Группа 3"/>
          <p:cNvGrpSpPr/>
          <p:nvPr/>
        </p:nvGrpSpPr>
        <p:grpSpPr>
          <a:xfrm>
            <a:off x="-1" y="0"/>
            <a:ext cx="9144001" cy="683849"/>
            <a:chOff x="-3854" y="5569"/>
            <a:chExt cx="9145016" cy="826949"/>
          </a:xfrm>
        </p:grpSpPr>
        <p:pic>
          <p:nvPicPr>
            <p:cNvPr id="5" name="Рисунок 4" descr="C:\Users\asus\Desktop\ScreenHunter_2.jpg"/>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72679" t="33953" r="6894" b="55220"/>
            <a:stretch/>
          </p:blipFill>
          <p:spPr bwMode="auto">
            <a:xfrm>
              <a:off x="-3854" y="5569"/>
              <a:ext cx="9145016" cy="826949"/>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53640926-AAD7-44D8-BBD7-CCE9431645EC}">
                <a14:shadowObscured xmlns:a14="http://schemas.microsoft.com/office/drawing/2010/main"/>
              </a:ext>
            </a:extLst>
          </p:spPr>
        </p:pic>
        <p:pic>
          <p:nvPicPr>
            <p:cNvPr id="6" name="Рисунок 5"/>
            <p:cNvPicPr/>
            <p:nvPr/>
          </p:nvPicPr>
          <p:blipFill>
            <a:blip r:embed="rId4" cstate="print">
              <a:extLst>
                <a:ext uri="{28A0092B-C50C-407E-A947-70E740481C1C}">
                  <a14:useLocalDpi xmlns:a14="http://schemas.microsoft.com/office/drawing/2010/main" val="0"/>
                </a:ext>
              </a:extLst>
            </a:blip>
            <a:srcRect b="34521"/>
            <a:stretch>
              <a:fillRect/>
            </a:stretch>
          </p:blipFill>
          <p:spPr bwMode="auto">
            <a:xfrm>
              <a:off x="272847" y="71915"/>
              <a:ext cx="641553" cy="695811"/>
            </a:xfrm>
            <a:prstGeom prst="rect">
              <a:avLst/>
            </a:prstGeom>
            <a:noFill/>
            <a:ln>
              <a:noFill/>
            </a:ln>
            <a:extLst/>
          </p:spPr>
        </p:pic>
        <p:sp>
          <p:nvSpPr>
            <p:cNvPr id="7" name="Поле 2"/>
            <p:cNvSpPr txBox="1">
              <a:spLocks noChangeArrowheads="1"/>
            </p:cNvSpPr>
            <p:nvPr/>
          </p:nvSpPr>
          <p:spPr bwMode="auto">
            <a:xfrm>
              <a:off x="1259632" y="96531"/>
              <a:ext cx="3602990" cy="671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rot="0" vert="horz" wrap="square" lIns="75617" tIns="37808" rIns="75617" bIns="37808" anchor="t" anchorCtr="0" upright="1">
              <a:noAutofit/>
            </a:bodyPr>
            <a:lstStyle/>
            <a:p>
              <a:pPr>
                <a:lnSpc>
                  <a:spcPct val="107000"/>
                </a:lnSpc>
              </a:pPr>
              <a:r>
                <a:rPr lang="az-Latn-AZ" sz="1323" b="1" dirty="0">
                  <a:solidFill>
                    <a:srgbClr val="FFFFFF"/>
                  </a:solidFill>
                  <a:ea typeface="Calibri" panose="020F0502020204030204" pitchFamily="34" charset="0"/>
                  <a:cs typeface="Times New Roman" panose="02020603050405020304" pitchFamily="18" charset="0"/>
                </a:rPr>
                <a:t>AMEA</a:t>
              </a:r>
              <a:endParaRPr lang="en-US" sz="910" dirty="0">
                <a:ea typeface="Calibri" panose="020F0502020204030204" pitchFamily="34" charset="0"/>
                <a:cs typeface="Times New Roman" panose="02020603050405020304" pitchFamily="18" charset="0"/>
              </a:endParaRPr>
            </a:p>
            <a:p>
              <a:pPr>
                <a:lnSpc>
                  <a:spcPct val="107000"/>
                </a:lnSpc>
              </a:pPr>
              <a:r>
                <a:rPr lang="az-Latn-AZ" sz="1323" b="1" dirty="0">
                  <a:solidFill>
                    <a:srgbClr val="FFFFFF"/>
                  </a:solidFill>
                  <a:ea typeface="Calibri" panose="020F0502020204030204" pitchFamily="34" charset="0"/>
                  <a:cs typeface="Times New Roman" panose="02020603050405020304" pitchFamily="18" charset="0"/>
                </a:rPr>
                <a:t>İQTİSADİYYAT İNSTİTUTU</a:t>
              </a:r>
              <a:endParaRPr lang="en-US" sz="910" dirty="0">
                <a:ea typeface="Calibri" panose="020F0502020204030204" pitchFamily="34" charset="0"/>
                <a:cs typeface="Times New Roman" panose="02020603050405020304" pitchFamily="18" charset="0"/>
              </a:endParaRPr>
            </a:p>
          </p:txBody>
        </p:sp>
      </p:grpSp>
      <p:sp>
        <p:nvSpPr>
          <p:cNvPr id="9" name="TextBox 8"/>
          <p:cNvSpPr txBox="1"/>
          <p:nvPr/>
        </p:nvSpPr>
        <p:spPr>
          <a:xfrm>
            <a:off x="0" y="6494182"/>
            <a:ext cx="9144001" cy="363818"/>
          </a:xfrm>
          <a:prstGeom prst="rect">
            <a:avLst/>
          </a:prstGeom>
          <a:gradFill flip="none" rotWithShape="1">
            <a:gsLst>
              <a:gs pos="26000">
                <a:srgbClr val="6A9CCB"/>
              </a:gs>
              <a:gs pos="42000">
                <a:schemeClr val="accent5">
                  <a:lumMod val="75000"/>
                </a:schemeClr>
              </a:gs>
              <a:gs pos="0">
                <a:schemeClr val="accent5">
                  <a:lumMod val="60000"/>
                  <a:lumOff val="40000"/>
                </a:schemeClr>
              </a:gs>
              <a:gs pos="73000">
                <a:srgbClr val="00206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az-Latn-AZ" sz="1764" b="1" dirty="0">
                <a:solidFill>
                  <a:schemeClr val="tx1"/>
                </a:solidFill>
                <a:latin typeface="Cambria" panose="02040503050406030204" pitchFamily="18" charset="0"/>
              </a:rPr>
              <a:t>    </a:t>
            </a:r>
            <a:r>
              <a:rPr lang="en-US" sz="1764" b="1" dirty="0" smtClean="0">
                <a:solidFill>
                  <a:schemeClr val="tx1"/>
                </a:solidFill>
                <a:latin typeface="Cambria" panose="02040503050406030204" pitchFamily="18" charset="0"/>
              </a:rPr>
              <a:t>www.economics.com.az</a:t>
            </a:r>
            <a:r>
              <a:rPr lang="az-Latn-AZ" sz="1764" b="1" dirty="0" smtClean="0">
                <a:solidFill>
                  <a:schemeClr val="tx1"/>
                </a:solidFill>
                <a:latin typeface="Cambria" panose="02040503050406030204" pitchFamily="18" charset="0"/>
              </a:rPr>
              <a:t>                                                                                                  </a:t>
            </a:r>
            <a:r>
              <a:rPr lang="az-Latn-AZ" sz="1764" b="1" dirty="0" smtClean="0">
                <a:solidFill>
                  <a:schemeClr val="bg1"/>
                </a:solidFill>
                <a:latin typeface="Cambria" panose="02040503050406030204" pitchFamily="18" charset="0"/>
              </a:rPr>
              <a:t>noyabr 201</a:t>
            </a:r>
            <a:r>
              <a:rPr lang="en-US" sz="1764" b="1" dirty="0">
                <a:solidFill>
                  <a:schemeClr val="bg1"/>
                </a:solidFill>
                <a:latin typeface="Cambria" panose="02040503050406030204" pitchFamily="18" charset="0"/>
              </a:rPr>
              <a:t>7</a:t>
            </a:r>
            <a:endParaRPr lang="ru-RU" sz="1764" b="1" dirty="0">
              <a:solidFill>
                <a:schemeClr val="bg1"/>
              </a:solidFill>
              <a:latin typeface="Cambria" panose="02040503050406030204" pitchFamily="18" charset="0"/>
            </a:endParaRPr>
          </a:p>
        </p:txBody>
      </p:sp>
      <p:sp>
        <p:nvSpPr>
          <p:cNvPr id="18" name="Заголовок 1"/>
          <p:cNvSpPr txBox="1">
            <a:spLocks/>
          </p:cNvSpPr>
          <p:nvPr/>
        </p:nvSpPr>
        <p:spPr>
          <a:xfrm>
            <a:off x="75763" y="756919"/>
            <a:ext cx="8995085" cy="548640"/>
          </a:xfrm>
          <a:prstGeom prst="roundRect">
            <a:avLst>
              <a:gd name="adj" fmla="val 24398"/>
            </a:avLst>
          </a:prstGeom>
          <a:solidFill>
            <a:srgbClr val="C00000"/>
          </a:solidFill>
          <a:effectLst>
            <a:innerShdw blurRad="114300">
              <a:prstClr val="black"/>
            </a:innerShdw>
          </a:effectLst>
        </p:spPr>
        <p:style>
          <a:lnRef idx="2">
            <a:schemeClr val="accent5">
              <a:shade val="50000"/>
            </a:schemeClr>
          </a:lnRef>
          <a:fillRef idx="1">
            <a:schemeClr val="accent5"/>
          </a:fillRef>
          <a:effectRef idx="0">
            <a:schemeClr val="accent5"/>
          </a:effectRef>
          <a:fontRef idx="minor">
            <a:schemeClr val="lt1"/>
          </a:fontRef>
        </p:style>
        <p:txBody>
          <a:bodyPr vert="horz" lIns="100817" tIns="50408" rIns="100817" bIns="50408" rtlCol="0" anchor="t">
            <a:noAutofit/>
          </a:bodyPr>
          <a:lstStyle>
            <a:lvl1pPr algn="l" defTabSz="457200" rtl="0" eaLnBrk="1" latinLnBrk="0" hangingPunct="1">
              <a:spcBef>
                <a:spcPct val="0"/>
              </a:spcBef>
              <a:buNone/>
              <a:defRPr sz="3600" kern="1200">
                <a:solidFill>
                  <a:schemeClr val="lt1"/>
                </a:solidFill>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pPr algn="ctr"/>
            <a:r>
              <a:rPr lang="az-Latn-AZ" sz="2000" b="1" i="1" dirty="0" smtClean="0">
                <a:latin typeface="Cambria" panose="02040503050406030204" pitchFamily="18" charset="0"/>
              </a:rPr>
              <a:t> «Kreativ iqtisadiyyat» </a:t>
            </a:r>
            <a:r>
              <a:rPr lang="az-Latn-AZ" sz="2000" b="1" i="1" dirty="0">
                <a:latin typeface="Cambria" panose="02040503050406030204" pitchFamily="18" charset="0"/>
              </a:rPr>
              <a:t>D</a:t>
            </a:r>
            <a:r>
              <a:rPr lang="az-Latn-AZ" sz="2000" b="1" i="1" dirty="0" smtClean="0">
                <a:latin typeface="Cambria" panose="02040503050406030204" pitchFamily="18" charset="0"/>
              </a:rPr>
              <a:t>iskussiya Klubunda elmi sessiyalar </a:t>
            </a:r>
            <a:endParaRPr lang="ru-RU" sz="2000" i="1" dirty="0">
              <a:latin typeface="Cambria" panose="02040503050406030204" pitchFamily="18" charset="0"/>
            </a:endParaRPr>
          </a:p>
        </p:txBody>
      </p:sp>
      <p:sp>
        <p:nvSpPr>
          <p:cNvPr id="15" name="Прямоугольник 14"/>
          <p:cNvSpPr/>
          <p:nvPr/>
        </p:nvSpPr>
        <p:spPr>
          <a:xfrm>
            <a:off x="325159" y="4573084"/>
            <a:ext cx="2591777" cy="1169551"/>
          </a:xfrm>
          <a:prstGeom prst="rect">
            <a:avLst/>
          </a:prstGeom>
          <a:ln w="19050">
            <a:solidFill>
              <a:srgbClr val="860000"/>
            </a:solidFill>
          </a:ln>
          <a:effectLst>
            <a:outerShdw blurRad="63500" sx="102000" sy="102000" algn="ctr" rotWithShape="0">
              <a:prstClr val="black">
                <a:alpha val="40000"/>
              </a:prstClr>
            </a:outerShdw>
          </a:effectLst>
        </p:spPr>
        <p:txBody>
          <a:bodyPr wrap="square">
            <a:spAutoFit/>
          </a:bodyPr>
          <a:lstStyle/>
          <a:p>
            <a:pPr algn="just"/>
            <a:r>
              <a:rPr lang="en-US" sz="1400" dirty="0" smtClean="0">
                <a:latin typeface="Cambria" panose="02040503050406030204" pitchFamily="18" charset="0"/>
              </a:rPr>
              <a:t>AMEA </a:t>
            </a:r>
            <a:r>
              <a:rPr lang="en-US" sz="1400" dirty="0" err="1">
                <a:latin typeface="Cambria" panose="02040503050406030204" pitchFamily="18" charset="0"/>
              </a:rPr>
              <a:t>Fəlsəfə</a:t>
            </a:r>
            <a:r>
              <a:rPr lang="en-US" sz="1400" dirty="0">
                <a:latin typeface="Cambria" panose="02040503050406030204" pitchFamily="18" charset="0"/>
              </a:rPr>
              <a:t> </a:t>
            </a:r>
            <a:r>
              <a:rPr lang="en-US" sz="1400" dirty="0" err="1">
                <a:latin typeface="Cambria" panose="02040503050406030204" pitchFamily="18" charset="0"/>
              </a:rPr>
              <a:t>İnstitutunun</a:t>
            </a:r>
            <a:r>
              <a:rPr lang="en-US" sz="1400" dirty="0">
                <a:latin typeface="Cambria" panose="02040503050406030204" pitchFamily="18" charset="0"/>
              </a:rPr>
              <a:t> </a:t>
            </a:r>
            <a:r>
              <a:rPr lang="en-US" sz="1400" dirty="0" err="1">
                <a:latin typeface="Cambria" panose="02040503050406030204" pitchFamily="18" charset="0"/>
              </a:rPr>
              <a:t>əməkdaşı</a:t>
            </a:r>
            <a:r>
              <a:rPr lang="en-US" sz="1400" dirty="0">
                <a:latin typeface="Cambria" panose="02040503050406030204" pitchFamily="18" charset="0"/>
              </a:rPr>
              <a:t>, iqtisad </a:t>
            </a:r>
            <a:r>
              <a:rPr lang="en-US" sz="1400" dirty="0" err="1">
                <a:latin typeface="Cambria" panose="02040503050406030204" pitchFamily="18" charset="0"/>
              </a:rPr>
              <a:t>üzrə</a:t>
            </a:r>
            <a:r>
              <a:rPr lang="en-US" sz="1400" dirty="0">
                <a:latin typeface="Cambria" panose="02040503050406030204" pitchFamily="18" charset="0"/>
              </a:rPr>
              <a:t> </a:t>
            </a:r>
            <a:r>
              <a:rPr lang="en-US" sz="1400" dirty="0" err="1">
                <a:latin typeface="Cambria" panose="02040503050406030204" pitchFamily="18" charset="0"/>
              </a:rPr>
              <a:t>fəlsəfə</a:t>
            </a:r>
            <a:r>
              <a:rPr lang="en-US" sz="1400" dirty="0">
                <a:latin typeface="Cambria" panose="02040503050406030204" pitchFamily="18" charset="0"/>
              </a:rPr>
              <a:t> doktoru </a:t>
            </a:r>
            <a:r>
              <a:rPr lang="en-US" sz="1400" dirty="0" err="1">
                <a:latin typeface="Cambria" panose="02040503050406030204" pitchFamily="18" charset="0"/>
              </a:rPr>
              <a:t>Əhməd</a:t>
            </a:r>
            <a:r>
              <a:rPr lang="en-US" sz="1400" dirty="0">
                <a:latin typeface="Cambria" panose="02040503050406030204" pitchFamily="18" charset="0"/>
              </a:rPr>
              <a:t> </a:t>
            </a:r>
            <a:r>
              <a:rPr lang="en-US" sz="1400" dirty="0" err="1" smtClean="0">
                <a:latin typeface="Cambria" panose="02040503050406030204" pitchFamily="18" charset="0"/>
              </a:rPr>
              <a:t>Qəşəmoğlunu</a:t>
            </a:r>
            <a:r>
              <a:rPr lang="az-Latn-AZ" sz="1400" dirty="0" smtClean="0">
                <a:latin typeface="Cambria" panose="02040503050406030204" pitchFamily="18" charset="0"/>
              </a:rPr>
              <a:t>n çıxışı </a:t>
            </a:r>
            <a:r>
              <a:rPr lang="en-US" sz="1400" dirty="0" smtClean="0">
                <a:latin typeface="Cambria" panose="02040503050406030204" pitchFamily="18" charset="0"/>
              </a:rPr>
              <a:t> </a:t>
            </a:r>
            <a:r>
              <a:rPr lang="en-US" sz="1400" dirty="0" err="1">
                <a:latin typeface="Cambria" panose="02040503050406030204" pitchFamily="18" charset="0"/>
              </a:rPr>
              <a:t>təqdim</a:t>
            </a:r>
            <a:r>
              <a:rPr lang="en-US" sz="1400" dirty="0">
                <a:latin typeface="Cambria" panose="02040503050406030204" pitchFamily="18" charset="0"/>
              </a:rPr>
              <a:t> </a:t>
            </a:r>
            <a:r>
              <a:rPr lang="en-US" sz="1400" dirty="0" err="1">
                <a:latin typeface="Cambria" panose="02040503050406030204" pitchFamily="18" charset="0"/>
              </a:rPr>
              <a:t>etdi</a:t>
            </a:r>
            <a:r>
              <a:rPr lang="en-US" sz="1400" dirty="0" smtClean="0">
                <a:latin typeface="Cambria" panose="02040503050406030204" pitchFamily="18" charset="0"/>
              </a:rPr>
              <a:t>.</a:t>
            </a:r>
            <a:r>
              <a:rPr lang="az-Latn-AZ" sz="1400" dirty="0" smtClean="0">
                <a:latin typeface="Cambria" panose="02040503050406030204" pitchFamily="18" charset="0"/>
              </a:rPr>
              <a:t> 19 may, 2017</a:t>
            </a:r>
            <a:endParaRPr lang="en-US" sz="1400" dirty="0">
              <a:latin typeface="Cambria" panose="02040503050406030204" pitchFamily="18" charset="0"/>
            </a:endParaRPr>
          </a:p>
        </p:txBody>
      </p:sp>
      <p:pic>
        <p:nvPicPr>
          <p:cNvPr id="19" name="Picture 4" descr="http://economics.com.az/images/fotos/klublar/2017/Ehmed_Qesemoqlu_3.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7410" y="1420282"/>
            <a:ext cx="2443456" cy="2716237"/>
          </a:xfrm>
          <a:prstGeom prst="rect">
            <a:avLst/>
          </a:prstGeom>
          <a:noFill/>
          <a:extLst>
            <a:ext uri="{909E8E84-426E-40DD-AFC4-6F175D3DCCD1}">
              <a14:hiddenFill xmlns:a14="http://schemas.microsoft.com/office/drawing/2010/main">
                <a:solidFill>
                  <a:srgbClr val="FFFFFF"/>
                </a:solidFill>
              </a14:hiddenFill>
            </a:ext>
          </a:extLst>
        </p:spPr>
      </p:pic>
      <p:sp>
        <p:nvSpPr>
          <p:cNvPr id="20" name="Прямоугольник 19"/>
          <p:cNvSpPr/>
          <p:nvPr/>
        </p:nvSpPr>
        <p:spPr>
          <a:xfrm>
            <a:off x="3040866" y="4573083"/>
            <a:ext cx="2699592" cy="1169551"/>
          </a:xfrm>
          <a:prstGeom prst="rect">
            <a:avLst/>
          </a:prstGeom>
          <a:ln>
            <a:solidFill>
              <a:srgbClr val="860000"/>
            </a:solidFill>
          </a:ln>
          <a:effectLst>
            <a:innerShdw blurRad="114300">
              <a:prstClr val="black"/>
            </a:innerShdw>
          </a:effectLst>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az-Latn-AZ" sz="1400" dirty="0" err="1">
                <a:solidFill>
                  <a:srgbClr val="000000"/>
                </a:solidFill>
                <a:latin typeface="Cambria" panose="02040503050406030204" pitchFamily="18" charset="0"/>
              </a:rPr>
              <a:t>F</a:t>
            </a:r>
            <a:r>
              <a:rPr lang="en-US" sz="1400" dirty="0" err="1" smtClean="0">
                <a:solidFill>
                  <a:srgbClr val="000000"/>
                </a:solidFill>
                <a:latin typeface="Cambria" panose="02040503050406030204" pitchFamily="18" charset="0"/>
              </a:rPr>
              <a:t>izika-riyaziyyat</a:t>
            </a:r>
            <a:r>
              <a:rPr lang="en-US" sz="1400" dirty="0" smtClean="0">
                <a:solidFill>
                  <a:srgbClr val="000000"/>
                </a:solidFill>
                <a:latin typeface="Cambria" panose="02040503050406030204" pitchFamily="18" charset="0"/>
              </a:rPr>
              <a:t> </a:t>
            </a:r>
            <a:r>
              <a:rPr lang="en-US" sz="1400" dirty="0">
                <a:solidFill>
                  <a:srgbClr val="000000"/>
                </a:solidFill>
                <a:latin typeface="Cambria" panose="02040503050406030204" pitchFamily="18" charset="0"/>
              </a:rPr>
              <a:t>elmləri doktoru, professor </a:t>
            </a:r>
            <a:r>
              <a:rPr lang="en-US" sz="1400" dirty="0" err="1">
                <a:solidFill>
                  <a:srgbClr val="000000"/>
                </a:solidFill>
                <a:latin typeface="Cambria" panose="02040503050406030204" pitchFamily="18" charset="0"/>
              </a:rPr>
              <a:t>Şahlar</a:t>
            </a:r>
            <a:r>
              <a:rPr lang="en-US" sz="1400" dirty="0">
                <a:solidFill>
                  <a:srgbClr val="000000"/>
                </a:solidFill>
                <a:latin typeface="Cambria" panose="02040503050406030204" pitchFamily="18" charset="0"/>
              </a:rPr>
              <a:t> </a:t>
            </a:r>
            <a:r>
              <a:rPr lang="en-US" sz="1400" dirty="0" err="1">
                <a:solidFill>
                  <a:srgbClr val="000000"/>
                </a:solidFill>
                <a:latin typeface="Cambria" panose="02040503050406030204" pitchFamily="18" charset="0"/>
              </a:rPr>
              <a:t>Əsgərov</a:t>
            </a:r>
            <a:r>
              <a:rPr lang="en-US" sz="1400" dirty="0">
                <a:solidFill>
                  <a:srgbClr val="000000"/>
                </a:solidFill>
                <a:latin typeface="Cambria" panose="02040503050406030204" pitchFamily="18" charset="0"/>
              </a:rPr>
              <a:t> "</a:t>
            </a:r>
            <a:r>
              <a:rPr lang="en-US" sz="1400" dirty="0" err="1">
                <a:solidFill>
                  <a:srgbClr val="000000"/>
                </a:solidFill>
                <a:latin typeface="Cambria" panose="02040503050406030204" pitchFamily="18" charset="0"/>
              </a:rPr>
              <a:t>Ekonofizika</a:t>
            </a:r>
            <a:r>
              <a:rPr lang="en-US" sz="1400" dirty="0">
                <a:solidFill>
                  <a:srgbClr val="000000"/>
                </a:solidFill>
                <a:latin typeface="Cambria" panose="02040503050406030204" pitchFamily="18" charset="0"/>
              </a:rPr>
              <a:t>" </a:t>
            </a:r>
            <a:r>
              <a:rPr lang="en-US" sz="1400" dirty="0" err="1">
                <a:solidFill>
                  <a:srgbClr val="000000"/>
                </a:solidFill>
                <a:latin typeface="Cambria" panose="02040503050406030204" pitchFamily="18" charset="0"/>
              </a:rPr>
              <a:t>mövzusunda</a:t>
            </a:r>
            <a:r>
              <a:rPr lang="en-US" sz="1400" dirty="0">
                <a:solidFill>
                  <a:srgbClr val="000000"/>
                </a:solidFill>
                <a:latin typeface="Cambria" panose="02040503050406030204" pitchFamily="18" charset="0"/>
              </a:rPr>
              <a:t> </a:t>
            </a:r>
            <a:r>
              <a:rPr lang="en-US" sz="1400" dirty="0" err="1" smtClean="0">
                <a:solidFill>
                  <a:srgbClr val="000000"/>
                </a:solidFill>
                <a:latin typeface="Cambria" panose="02040503050406030204" pitchFamily="18" charset="0"/>
              </a:rPr>
              <a:t>məruzə</a:t>
            </a:r>
            <a:r>
              <a:rPr lang="az-Latn-AZ" sz="1400" dirty="0" smtClean="0">
                <a:solidFill>
                  <a:srgbClr val="000000"/>
                </a:solidFill>
                <a:latin typeface="Cambria" panose="02040503050406030204" pitchFamily="18" charset="0"/>
              </a:rPr>
              <a:t>si </a:t>
            </a:r>
            <a:r>
              <a:rPr lang="en-US" sz="1400" dirty="0" smtClean="0">
                <a:solidFill>
                  <a:srgbClr val="000000"/>
                </a:solidFill>
                <a:latin typeface="Cambria" panose="02040503050406030204" pitchFamily="18" charset="0"/>
              </a:rPr>
              <a:t>.</a:t>
            </a:r>
            <a:r>
              <a:rPr lang="az-Latn-AZ" sz="1400" dirty="0" smtClean="0">
                <a:solidFill>
                  <a:srgbClr val="000000"/>
                </a:solidFill>
                <a:latin typeface="Cambria" panose="02040503050406030204" pitchFamily="18" charset="0"/>
              </a:rPr>
              <a:t> 3 mart 2017</a:t>
            </a:r>
            <a:endParaRPr lang="ru-RU" sz="1400" dirty="0">
              <a:latin typeface="Cambria" panose="02040503050406030204" pitchFamily="18" charset="0"/>
            </a:endParaRPr>
          </a:p>
        </p:txBody>
      </p:sp>
      <p:pic>
        <p:nvPicPr>
          <p:cNvPr id="21" name="Picture 6" descr="http://economics.com.az/images/fotos/klublar/2017/Sahlar2.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0669" r="19454"/>
          <a:stretch/>
        </p:blipFill>
        <p:spPr bwMode="auto">
          <a:xfrm>
            <a:off x="3327117" y="1378630"/>
            <a:ext cx="2221770" cy="2716236"/>
          </a:xfrm>
          <a:prstGeom prst="rect">
            <a:avLst/>
          </a:prstGeom>
          <a:noFill/>
          <a:extLst>
            <a:ext uri="{909E8E84-426E-40DD-AFC4-6F175D3DCCD1}">
              <a14:hiddenFill xmlns:a14="http://schemas.microsoft.com/office/drawing/2010/main">
                <a:solidFill>
                  <a:srgbClr val="FFFFFF"/>
                </a:solidFill>
              </a14:hiddenFill>
            </a:ext>
          </a:extLst>
        </p:spPr>
      </p:pic>
      <p:sp>
        <p:nvSpPr>
          <p:cNvPr id="23" name="Прямоугольник 22"/>
          <p:cNvSpPr/>
          <p:nvPr/>
        </p:nvSpPr>
        <p:spPr>
          <a:xfrm>
            <a:off x="5864388" y="4573083"/>
            <a:ext cx="3069300" cy="1244893"/>
          </a:xfrm>
          <a:prstGeom prst="rect">
            <a:avLst/>
          </a:prstGeom>
          <a:ln>
            <a:solidFill>
              <a:srgbClr val="860000"/>
            </a:solidFill>
          </a:ln>
          <a:effectLst>
            <a:innerShdw blurRad="114300">
              <a:prstClr val="black"/>
            </a:innerShdw>
          </a:effectLst>
        </p:spPr>
        <p:style>
          <a:lnRef idx="2">
            <a:schemeClr val="accent2"/>
          </a:lnRef>
          <a:fillRef idx="1">
            <a:schemeClr val="lt1"/>
          </a:fillRef>
          <a:effectRef idx="0">
            <a:schemeClr val="accent2"/>
          </a:effectRef>
          <a:fontRef idx="minor">
            <a:schemeClr val="dk1"/>
          </a:fontRef>
        </p:style>
        <p:txBody>
          <a:bodyPr wrap="square">
            <a:spAutoFit/>
          </a:bodyPr>
          <a:lstStyle/>
          <a:p>
            <a:pPr algn="just">
              <a:lnSpc>
                <a:spcPct val="107000"/>
              </a:lnSpc>
              <a:spcAft>
                <a:spcPts val="882"/>
              </a:spcAft>
            </a:pPr>
            <a:r>
              <a:rPr lang="ru-RU" sz="1400" dirty="0" smtClean="0">
                <a:solidFill>
                  <a:srgbClr val="111111"/>
                </a:solidFill>
                <a:latin typeface="Cambria" panose="02040503050406030204" pitchFamily="18" charset="0"/>
                <a:ea typeface="Calibri" panose="020F0502020204030204" pitchFamily="34" charset="0"/>
                <a:cs typeface="Times New Roman" panose="02020603050405020304" pitchFamily="18" charset="0"/>
              </a:rPr>
              <a:t>AMEA </a:t>
            </a:r>
            <a:r>
              <a:rPr lang="ru-RU" sz="1400" dirty="0" err="1">
                <a:solidFill>
                  <a:srgbClr val="111111"/>
                </a:solidFill>
                <a:latin typeface="Cambria" panose="02040503050406030204" pitchFamily="18" charset="0"/>
                <a:ea typeface="Calibri" panose="020F0502020204030204" pitchFamily="34" charset="0"/>
                <a:cs typeface="Times New Roman" panose="02020603050405020304" pitchFamily="18" charset="0"/>
              </a:rPr>
              <a:t>Fəlsəfə</a:t>
            </a:r>
            <a:r>
              <a:rPr lang="ru-RU" sz="1400" dirty="0">
                <a:solidFill>
                  <a:srgbClr val="111111"/>
                </a:solidFill>
                <a:latin typeface="Cambria" panose="02040503050406030204" pitchFamily="18" charset="0"/>
                <a:ea typeface="Calibri" panose="020F0502020204030204" pitchFamily="34" charset="0"/>
                <a:cs typeface="Times New Roman" panose="02020603050405020304" pitchFamily="18" charset="0"/>
              </a:rPr>
              <a:t> </a:t>
            </a:r>
            <a:r>
              <a:rPr lang="ru-RU" sz="1400" dirty="0" err="1">
                <a:solidFill>
                  <a:srgbClr val="111111"/>
                </a:solidFill>
                <a:latin typeface="Cambria" panose="02040503050406030204" pitchFamily="18" charset="0"/>
                <a:ea typeface="Calibri" panose="020F0502020204030204" pitchFamily="34" charset="0"/>
                <a:cs typeface="Times New Roman" panose="02020603050405020304" pitchFamily="18" charset="0"/>
              </a:rPr>
              <a:t>İnstitutunun</a:t>
            </a:r>
            <a:r>
              <a:rPr lang="ru-RU" sz="1400" dirty="0">
                <a:solidFill>
                  <a:srgbClr val="111111"/>
                </a:solidFill>
                <a:latin typeface="Cambria" panose="02040503050406030204" pitchFamily="18" charset="0"/>
                <a:ea typeface="Calibri" panose="020F0502020204030204" pitchFamily="34" charset="0"/>
                <a:cs typeface="Times New Roman" panose="02020603050405020304" pitchFamily="18" charset="0"/>
              </a:rPr>
              <a:t> </a:t>
            </a:r>
            <a:r>
              <a:rPr lang="ru-RU" sz="1400" dirty="0" err="1" smtClean="0">
                <a:solidFill>
                  <a:srgbClr val="111111"/>
                </a:solidFill>
                <a:latin typeface="Cambria" panose="02040503050406030204" pitchFamily="18" charset="0"/>
                <a:ea typeface="Calibri" panose="020F0502020204030204" pitchFamily="34" charset="0"/>
                <a:cs typeface="Times New Roman" panose="02020603050405020304" pitchFamily="18" charset="0"/>
              </a:rPr>
              <a:t>şöbə</a:t>
            </a:r>
            <a:r>
              <a:rPr lang="ru-RU" sz="1400" dirty="0" smtClean="0">
                <a:solidFill>
                  <a:srgbClr val="111111"/>
                </a:solidFill>
                <a:latin typeface="Cambria" panose="02040503050406030204" pitchFamily="18" charset="0"/>
                <a:ea typeface="Calibri" panose="020F0502020204030204" pitchFamily="34" charset="0"/>
                <a:cs typeface="Times New Roman" panose="02020603050405020304" pitchFamily="18" charset="0"/>
              </a:rPr>
              <a:t> </a:t>
            </a:r>
            <a:r>
              <a:rPr lang="ru-RU" sz="1400" dirty="0" err="1">
                <a:solidFill>
                  <a:srgbClr val="111111"/>
                </a:solidFill>
                <a:latin typeface="Cambria" panose="02040503050406030204" pitchFamily="18" charset="0"/>
                <a:ea typeface="Calibri" panose="020F0502020204030204" pitchFamily="34" charset="0"/>
                <a:cs typeface="Times New Roman" panose="02020603050405020304" pitchFamily="18" charset="0"/>
              </a:rPr>
              <a:t>müdiri</a:t>
            </a:r>
            <a:r>
              <a:rPr lang="ru-RU" sz="1400" dirty="0">
                <a:solidFill>
                  <a:srgbClr val="111111"/>
                </a:solidFill>
                <a:latin typeface="Cambria" panose="02040503050406030204" pitchFamily="18" charset="0"/>
                <a:ea typeface="Calibri" panose="020F0502020204030204" pitchFamily="34" charset="0"/>
                <a:cs typeface="Times New Roman" panose="02020603050405020304" pitchFamily="18" charset="0"/>
              </a:rPr>
              <a:t>,</a:t>
            </a:r>
            <a:r>
              <a:rPr lang="ru-RU" sz="1400" dirty="0">
                <a:solidFill>
                  <a:srgbClr val="000000"/>
                </a:solidFill>
                <a:latin typeface="Cambria" panose="02040503050406030204" pitchFamily="18" charset="0"/>
                <a:ea typeface="Calibri" panose="020F0502020204030204" pitchFamily="34" charset="0"/>
                <a:cs typeface="Times New Roman" panose="02020603050405020304" pitchFamily="18" charset="0"/>
              </a:rPr>
              <a:t> </a:t>
            </a:r>
            <a:r>
              <a:rPr lang="ru-RU" sz="1400" dirty="0" smtClean="0">
                <a:solidFill>
                  <a:srgbClr val="111111"/>
                </a:solidFill>
                <a:latin typeface="Cambria" panose="02040503050406030204" pitchFamily="18" charset="0"/>
                <a:ea typeface="Calibri" panose="020F0502020204030204" pitchFamily="34" charset="0"/>
                <a:cs typeface="Times New Roman" panose="02020603050405020304" pitchFamily="18" charset="0"/>
              </a:rPr>
              <a:t>f</a:t>
            </a:r>
            <a:r>
              <a:rPr lang="az-Latn-AZ" sz="1400" dirty="0" smtClean="0">
                <a:solidFill>
                  <a:srgbClr val="111111"/>
                </a:solidFill>
                <a:latin typeface="Cambria" panose="02040503050406030204" pitchFamily="18" charset="0"/>
                <a:ea typeface="Calibri" panose="020F0502020204030204" pitchFamily="34" charset="0"/>
                <a:cs typeface="Times New Roman" panose="02020603050405020304" pitchFamily="18" charset="0"/>
              </a:rPr>
              <a:t>.</a:t>
            </a:r>
            <a:r>
              <a:rPr lang="ru-RU" sz="1400" dirty="0" smtClean="0">
                <a:solidFill>
                  <a:srgbClr val="111111"/>
                </a:solidFill>
                <a:latin typeface="Cambria" panose="02040503050406030204" pitchFamily="18" charset="0"/>
                <a:ea typeface="Calibri" panose="020F0502020204030204" pitchFamily="34" charset="0"/>
                <a:cs typeface="Times New Roman" panose="02020603050405020304" pitchFamily="18" charset="0"/>
              </a:rPr>
              <a:t>e</a:t>
            </a:r>
            <a:r>
              <a:rPr lang="az-Latn-AZ" sz="1400" dirty="0" smtClean="0">
                <a:solidFill>
                  <a:srgbClr val="111111"/>
                </a:solidFill>
                <a:latin typeface="Cambria" panose="02040503050406030204" pitchFamily="18" charset="0"/>
                <a:ea typeface="Calibri" panose="020F0502020204030204" pitchFamily="34" charset="0"/>
                <a:cs typeface="Times New Roman" panose="02020603050405020304" pitchFamily="18" charset="0"/>
              </a:rPr>
              <a:t>.</a:t>
            </a:r>
            <a:r>
              <a:rPr lang="ru-RU" sz="1400" dirty="0" smtClean="0">
                <a:solidFill>
                  <a:srgbClr val="111111"/>
                </a:solidFill>
                <a:latin typeface="Cambria" panose="02040503050406030204" pitchFamily="18" charset="0"/>
                <a:ea typeface="Calibri" panose="020F0502020204030204" pitchFamily="34" charset="0"/>
                <a:cs typeface="Times New Roman" panose="02020603050405020304" pitchFamily="18" charset="0"/>
              </a:rPr>
              <a:t>d</a:t>
            </a:r>
            <a:r>
              <a:rPr lang="az-Latn-AZ" sz="1400" dirty="0" smtClean="0">
                <a:solidFill>
                  <a:srgbClr val="111111"/>
                </a:solidFill>
                <a:latin typeface="Cambria" panose="02040503050406030204" pitchFamily="18" charset="0"/>
                <a:ea typeface="Calibri" panose="020F0502020204030204" pitchFamily="34" charset="0"/>
                <a:cs typeface="Times New Roman" panose="02020603050405020304" pitchFamily="18" charset="0"/>
              </a:rPr>
              <a:t>. </a:t>
            </a:r>
            <a:r>
              <a:rPr lang="ru-RU" sz="1400" dirty="0" err="1" smtClean="0">
                <a:solidFill>
                  <a:srgbClr val="111111"/>
                </a:solidFill>
                <a:latin typeface="Cambria" panose="02040503050406030204" pitchFamily="18" charset="0"/>
                <a:ea typeface="Calibri" panose="020F0502020204030204" pitchFamily="34" charset="0"/>
                <a:cs typeface="Times New Roman" panose="02020603050405020304" pitchFamily="18" charset="0"/>
              </a:rPr>
              <a:t>Füzuli</a:t>
            </a:r>
            <a:r>
              <a:rPr lang="ru-RU" sz="1400" dirty="0" smtClean="0">
                <a:solidFill>
                  <a:srgbClr val="111111"/>
                </a:solidFill>
                <a:latin typeface="Cambria" panose="02040503050406030204" pitchFamily="18" charset="0"/>
                <a:ea typeface="Calibri" panose="020F0502020204030204" pitchFamily="34" charset="0"/>
                <a:cs typeface="Times New Roman" panose="02020603050405020304" pitchFamily="18" charset="0"/>
              </a:rPr>
              <a:t> </a:t>
            </a:r>
            <a:r>
              <a:rPr lang="ru-RU" sz="1400" dirty="0" err="1">
                <a:solidFill>
                  <a:srgbClr val="111111"/>
                </a:solidFill>
                <a:latin typeface="Cambria" panose="02040503050406030204" pitchFamily="18" charset="0"/>
                <a:ea typeface="Calibri" panose="020F0502020204030204" pitchFamily="34" charset="0"/>
                <a:cs typeface="Times New Roman" panose="02020603050405020304" pitchFamily="18" charset="0"/>
              </a:rPr>
              <a:t>Qurbanov</a:t>
            </a:r>
            <a:r>
              <a:rPr lang="ru-RU" sz="1400" dirty="0">
                <a:solidFill>
                  <a:srgbClr val="111111"/>
                </a:solidFill>
                <a:latin typeface="Cambria" panose="02040503050406030204" pitchFamily="18" charset="0"/>
                <a:ea typeface="Calibri" panose="020F0502020204030204" pitchFamily="34" charset="0"/>
                <a:cs typeface="Times New Roman" panose="02020603050405020304" pitchFamily="18" charset="0"/>
              </a:rPr>
              <a:t> “2017-ci </a:t>
            </a:r>
            <a:r>
              <a:rPr lang="ru-RU" sz="1400" dirty="0" err="1">
                <a:solidFill>
                  <a:srgbClr val="111111"/>
                </a:solidFill>
                <a:latin typeface="Cambria" panose="02040503050406030204" pitchFamily="18" charset="0"/>
                <a:ea typeface="Calibri" panose="020F0502020204030204" pitchFamily="34" charset="0"/>
                <a:cs typeface="Times New Roman" panose="02020603050405020304" pitchFamily="18" charset="0"/>
              </a:rPr>
              <a:t>ilin</a:t>
            </a:r>
            <a:r>
              <a:rPr lang="ru-RU" sz="1400" dirty="0">
                <a:solidFill>
                  <a:srgbClr val="111111"/>
                </a:solidFill>
                <a:latin typeface="Cambria" panose="02040503050406030204" pitchFamily="18" charset="0"/>
                <a:ea typeface="Calibri" panose="020F0502020204030204" pitchFamily="34" charset="0"/>
                <a:cs typeface="Times New Roman" panose="02020603050405020304" pitchFamily="18" charset="0"/>
              </a:rPr>
              <a:t> </a:t>
            </a:r>
            <a:r>
              <a:rPr lang="ru-RU" sz="1400" dirty="0" err="1">
                <a:solidFill>
                  <a:srgbClr val="111111"/>
                </a:solidFill>
                <a:latin typeface="Cambria" panose="02040503050406030204" pitchFamily="18" charset="0"/>
                <a:ea typeface="Calibri" panose="020F0502020204030204" pitchFamily="34" charset="0"/>
                <a:cs typeface="Times New Roman" panose="02020603050405020304" pitchFamily="18" charset="0"/>
              </a:rPr>
              <a:t>qlobal</a:t>
            </a:r>
            <a:r>
              <a:rPr lang="ru-RU" sz="1400" dirty="0">
                <a:solidFill>
                  <a:srgbClr val="111111"/>
                </a:solidFill>
                <a:latin typeface="Cambria" panose="02040503050406030204" pitchFamily="18" charset="0"/>
                <a:ea typeface="Calibri" panose="020F0502020204030204" pitchFamily="34" charset="0"/>
                <a:cs typeface="Times New Roman" panose="02020603050405020304" pitchFamily="18" charset="0"/>
              </a:rPr>
              <a:t> </a:t>
            </a:r>
            <a:r>
              <a:rPr lang="ru-RU" sz="1400" dirty="0" err="1">
                <a:solidFill>
                  <a:srgbClr val="111111"/>
                </a:solidFill>
                <a:latin typeface="Cambria" panose="02040503050406030204" pitchFamily="18" charset="0"/>
                <a:ea typeface="Calibri" panose="020F0502020204030204" pitchFamily="34" charset="0"/>
                <a:cs typeface="Times New Roman" panose="02020603050405020304" pitchFamily="18" charset="0"/>
              </a:rPr>
              <a:t>riskləri</a:t>
            </a:r>
            <a:r>
              <a:rPr lang="ru-RU" sz="1400" dirty="0">
                <a:solidFill>
                  <a:srgbClr val="111111"/>
                </a:solidFill>
                <a:latin typeface="Cambria" panose="02040503050406030204" pitchFamily="18" charset="0"/>
                <a:ea typeface="Calibri" panose="020F0502020204030204" pitchFamily="34" charset="0"/>
                <a:cs typeface="Times New Roman" panose="02020603050405020304" pitchFamily="18" charset="0"/>
              </a:rPr>
              <a:t>: </a:t>
            </a:r>
            <a:r>
              <a:rPr lang="ru-RU" sz="1400" dirty="0" err="1">
                <a:solidFill>
                  <a:srgbClr val="111111"/>
                </a:solidFill>
                <a:latin typeface="Cambria" panose="02040503050406030204" pitchFamily="18" charset="0"/>
                <a:ea typeface="Calibri" panose="020F0502020204030204" pitchFamily="34" charset="0"/>
                <a:cs typeface="Times New Roman" panose="02020603050405020304" pitchFamily="18" charset="0"/>
              </a:rPr>
              <a:t>fəlsəfi</a:t>
            </a:r>
            <a:r>
              <a:rPr lang="ru-RU" sz="1400" dirty="0">
                <a:solidFill>
                  <a:srgbClr val="111111"/>
                </a:solidFill>
                <a:latin typeface="Cambria" panose="02040503050406030204" pitchFamily="18" charset="0"/>
                <a:ea typeface="Calibri" panose="020F0502020204030204" pitchFamily="34" charset="0"/>
                <a:cs typeface="Times New Roman" panose="02020603050405020304" pitchFamily="18" charset="0"/>
              </a:rPr>
              <a:t> </a:t>
            </a:r>
            <a:r>
              <a:rPr lang="ru-RU" sz="1400" dirty="0" err="1">
                <a:solidFill>
                  <a:srgbClr val="111111"/>
                </a:solidFill>
                <a:latin typeface="Cambria" panose="02040503050406030204" pitchFamily="18" charset="0"/>
                <a:ea typeface="Calibri" panose="020F0502020204030204" pitchFamily="34" charset="0"/>
                <a:cs typeface="Times New Roman" panose="02020603050405020304" pitchFamily="18" charset="0"/>
              </a:rPr>
              <a:t>baxış</a:t>
            </a:r>
            <a:r>
              <a:rPr lang="ru-RU" sz="1400" dirty="0" smtClean="0">
                <a:solidFill>
                  <a:srgbClr val="111111"/>
                </a:solidFill>
                <a:latin typeface="Cambria" panose="02040503050406030204" pitchFamily="18" charset="0"/>
                <a:ea typeface="Calibri" panose="020F0502020204030204" pitchFamily="34" charset="0"/>
                <a:cs typeface="Times New Roman" panose="02020603050405020304" pitchFamily="18" charset="0"/>
              </a:rPr>
              <a:t>”</a:t>
            </a:r>
            <a:r>
              <a:rPr lang="az-Latn-AZ" sz="1400" dirty="0" smtClean="0">
                <a:solidFill>
                  <a:srgbClr val="111111"/>
                </a:solidFill>
                <a:latin typeface="Cambria" panose="02040503050406030204" pitchFamily="18" charset="0"/>
                <a:ea typeface="Calibri" panose="020F0502020204030204" pitchFamily="34" charset="0"/>
                <a:cs typeface="Times New Roman" panose="02020603050405020304" pitchFamily="18" charset="0"/>
              </a:rPr>
              <a:t> </a:t>
            </a:r>
            <a:r>
              <a:rPr lang="ru-RU" sz="1400" dirty="0" err="1" smtClean="0">
                <a:solidFill>
                  <a:srgbClr val="000000"/>
                </a:solidFill>
                <a:latin typeface="Cambria" panose="02040503050406030204" pitchFamily="18" charset="0"/>
                <a:ea typeface="Calibri" panose="020F0502020204030204" pitchFamily="34" charset="0"/>
                <a:cs typeface="Times New Roman" panose="02020603050405020304" pitchFamily="18" charset="0"/>
              </a:rPr>
              <a:t>mövzusunda</a:t>
            </a:r>
            <a:r>
              <a:rPr lang="ru-RU" sz="1400" dirty="0" smtClean="0">
                <a:solidFill>
                  <a:srgbClr val="000000"/>
                </a:solidFill>
                <a:latin typeface="Cambria" panose="02040503050406030204" pitchFamily="18" charset="0"/>
                <a:ea typeface="Calibri" panose="020F0502020204030204" pitchFamily="34" charset="0"/>
                <a:cs typeface="Times New Roman" panose="02020603050405020304" pitchFamily="18" charset="0"/>
              </a:rPr>
              <a:t> </a:t>
            </a:r>
            <a:r>
              <a:rPr lang="ru-RU" sz="1400" dirty="0" err="1" smtClean="0">
                <a:solidFill>
                  <a:srgbClr val="000000"/>
                </a:solidFill>
                <a:latin typeface="Cambria" panose="02040503050406030204" pitchFamily="18" charset="0"/>
                <a:ea typeface="Calibri" panose="020F0502020204030204" pitchFamily="34" charset="0"/>
                <a:cs typeface="Times New Roman" panose="02020603050405020304" pitchFamily="18" charset="0"/>
              </a:rPr>
              <a:t>məruzə</a:t>
            </a:r>
            <a:r>
              <a:rPr lang="az-Latn-AZ" sz="1400" dirty="0" smtClean="0">
                <a:solidFill>
                  <a:srgbClr val="000000"/>
                </a:solidFill>
                <a:latin typeface="Cambria" panose="02040503050406030204" pitchFamily="18" charset="0"/>
                <a:ea typeface="Calibri" panose="020F0502020204030204" pitchFamily="34" charset="0"/>
                <a:cs typeface="Times New Roman" panose="02020603050405020304" pitchFamily="18" charset="0"/>
              </a:rPr>
              <a:t>si. 24 fevral 2017</a:t>
            </a:r>
            <a:endParaRPr lang="ru-RU" sz="900" dirty="0">
              <a:latin typeface="Cambria" panose="02040503050406030204" pitchFamily="18" charset="0"/>
              <a:ea typeface="Calibri" panose="020F0502020204030204" pitchFamily="34" charset="0"/>
              <a:cs typeface="Times New Roman" panose="02020603050405020304" pitchFamily="18" charset="0"/>
            </a:endParaRPr>
          </a:p>
        </p:txBody>
      </p:sp>
      <p:pic>
        <p:nvPicPr>
          <p:cNvPr id="10242" name="Picture 2" descr="http://economics.com.az/media/k2/items/cache/0a47a31ecf1649c40be3821bbc214aed_XL.jpg"/>
          <p:cNvPicPr>
            <a:picLocks noChangeAspect="1" noChangeArrowheads="1"/>
          </p:cNvPicPr>
          <p:nvPr/>
        </p:nvPicPr>
        <p:blipFill rotWithShape="1">
          <a:blip r:embed="rId7">
            <a:extLst>
              <a:ext uri="{28A0092B-C50C-407E-A947-70E740481C1C}">
                <a14:useLocalDpi xmlns:a14="http://schemas.microsoft.com/office/drawing/2010/main" val="0"/>
              </a:ext>
            </a:extLst>
          </a:blip>
          <a:srcRect r="55202"/>
          <a:stretch/>
        </p:blipFill>
        <p:spPr bwMode="auto">
          <a:xfrm>
            <a:off x="6291072" y="1367327"/>
            <a:ext cx="2348278" cy="27388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673681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Группа 3"/>
          <p:cNvGrpSpPr/>
          <p:nvPr/>
        </p:nvGrpSpPr>
        <p:grpSpPr>
          <a:xfrm>
            <a:off x="-1" y="0"/>
            <a:ext cx="9144001" cy="683849"/>
            <a:chOff x="-3854" y="5569"/>
            <a:chExt cx="9145016" cy="826949"/>
          </a:xfrm>
        </p:grpSpPr>
        <p:pic>
          <p:nvPicPr>
            <p:cNvPr id="5" name="Рисунок 4" descr="C:\Users\asus\Desktop\ScreenHunter_2.jpg"/>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72679" t="33953" r="6894" b="55220"/>
            <a:stretch/>
          </p:blipFill>
          <p:spPr bwMode="auto">
            <a:xfrm>
              <a:off x="-3854" y="5569"/>
              <a:ext cx="9145016" cy="826949"/>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53640926-AAD7-44D8-BBD7-CCE9431645EC}">
                <a14:shadowObscured xmlns:a14="http://schemas.microsoft.com/office/drawing/2010/main"/>
              </a:ext>
            </a:extLst>
          </p:spPr>
        </p:pic>
        <p:pic>
          <p:nvPicPr>
            <p:cNvPr id="6" name="Рисунок 5"/>
            <p:cNvPicPr/>
            <p:nvPr/>
          </p:nvPicPr>
          <p:blipFill>
            <a:blip r:embed="rId4" cstate="print">
              <a:extLst>
                <a:ext uri="{28A0092B-C50C-407E-A947-70E740481C1C}">
                  <a14:useLocalDpi xmlns:a14="http://schemas.microsoft.com/office/drawing/2010/main" val="0"/>
                </a:ext>
              </a:extLst>
            </a:blip>
            <a:srcRect b="34521"/>
            <a:stretch>
              <a:fillRect/>
            </a:stretch>
          </p:blipFill>
          <p:spPr bwMode="auto">
            <a:xfrm>
              <a:off x="272847" y="71915"/>
              <a:ext cx="641553" cy="695811"/>
            </a:xfrm>
            <a:prstGeom prst="rect">
              <a:avLst/>
            </a:prstGeom>
            <a:noFill/>
            <a:ln>
              <a:noFill/>
            </a:ln>
            <a:extLst/>
          </p:spPr>
        </p:pic>
        <p:sp>
          <p:nvSpPr>
            <p:cNvPr id="7" name="Поле 2"/>
            <p:cNvSpPr txBox="1">
              <a:spLocks noChangeArrowheads="1"/>
            </p:cNvSpPr>
            <p:nvPr/>
          </p:nvSpPr>
          <p:spPr bwMode="auto">
            <a:xfrm>
              <a:off x="1259632" y="96531"/>
              <a:ext cx="3602990" cy="671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rot="0" vert="horz" wrap="square" lIns="75617" tIns="37808" rIns="75617" bIns="37808" anchor="t" anchorCtr="0" upright="1">
              <a:noAutofit/>
            </a:bodyPr>
            <a:lstStyle/>
            <a:p>
              <a:pPr>
                <a:lnSpc>
                  <a:spcPct val="107000"/>
                </a:lnSpc>
              </a:pPr>
              <a:r>
                <a:rPr lang="az-Latn-AZ" sz="1323" b="1" dirty="0">
                  <a:solidFill>
                    <a:srgbClr val="FFFFFF"/>
                  </a:solidFill>
                  <a:ea typeface="Calibri" panose="020F0502020204030204" pitchFamily="34" charset="0"/>
                  <a:cs typeface="Times New Roman" panose="02020603050405020304" pitchFamily="18" charset="0"/>
                </a:rPr>
                <a:t>AMEA</a:t>
              </a:r>
              <a:endParaRPr lang="en-US" sz="910" dirty="0">
                <a:ea typeface="Calibri" panose="020F0502020204030204" pitchFamily="34" charset="0"/>
                <a:cs typeface="Times New Roman" panose="02020603050405020304" pitchFamily="18" charset="0"/>
              </a:endParaRPr>
            </a:p>
            <a:p>
              <a:pPr>
                <a:lnSpc>
                  <a:spcPct val="107000"/>
                </a:lnSpc>
              </a:pPr>
              <a:r>
                <a:rPr lang="az-Latn-AZ" sz="1323" b="1" dirty="0">
                  <a:solidFill>
                    <a:srgbClr val="FFFFFF"/>
                  </a:solidFill>
                  <a:ea typeface="Calibri" panose="020F0502020204030204" pitchFamily="34" charset="0"/>
                  <a:cs typeface="Times New Roman" panose="02020603050405020304" pitchFamily="18" charset="0"/>
                </a:rPr>
                <a:t>İQTİSADİYYAT İNSTİTUTU</a:t>
              </a:r>
              <a:endParaRPr lang="en-US" sz="910" dirty="0">
                <a:ea typeface="Calibri" panose="020F0502020204030204" pitchFamily="34" charset="0"/>
                <a:cs typeface="Times New Roman" panose="02020603050405020304" pitchFamily="18" charset="0"/>
              </a:endParaRPr>
            </a:p>
          </p:txBody>
        </p:sp>
      </p:grpSp>
      <p:sp>
        <p:nvSpPr>
          <p:cNvPr id="9" name="TextBox 8"/>
          <p:cNvSpPr txBox="1"/>
          <p:nvPr/>
        </p:nvSpPr>
        <p:spPr>
          <a:xfrm>
            <a:off x="0" y="6494182"/>
            <a:ext cx="9144001" cy="276999"/>
          </a:xfrm>
          <a:prstGeom prst="rect">
            <a:avLst/>
          </a:prstGeom>
          <a:gradFill flip="none" rotWithShape="1">
            <a:gsLst>
              <a:gs pos="26000">
                <a:srgbClr val="6A9CCB"/>
              </a:gs>
              <a:gs pos="42000">
                <a:schemeClr val="accent5">
                  <a:lumMod val="75000"/>
                </a:schemeClr>
              </a:gs>
              <a:gs pos="0">
                <a:schemeClr val="accent5">
                  <a:lumMod val="60000"/>
                  <a:lumOff val="40000"/>
                </a:schemeClr>
              </a:gs>
              <a:gs pos="73000">
                <a:srgbClr val="00206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az-Latn-AZ" sz="1200" b="1" dirty="0">
                <a:solidFill>
                  <a:schemeClr val="tx1"/>
                </a:solidFill>
                <a:latin typeface="Cambria" panose="02040503050406030204" pitchFamily="18" charset="0"/>
              </a:rPr>
              <a:t>    </a:t>
            </a:r>
            <a:r>
              <a:rPr lang="en-US" sz="1200" b="1" dirty="0" smtClean="0">
                <a:solidFill>
                  <a:schemeClr val="tx1"/>
                </a:solidFill>
                <a:latin typeface="Cambria" panose="02040503050406030204" pitchFamily="18" charset="0"/>
              </a:rPr>
              <a:t>www.economics.com.az</a:t>
            </a:r>
            <a:r>
              <a:rPr lang="az-Latn-AZ" sz="1200" b="1" dirty="0" smtClean="0">
                <a:solidFill>
                  <a:schemeClr val="tx1"/>
                </a:solidFill>
                <a:latin typeface="Cambria" panose="02040503050406030204" pitchFamily="18" charset="0"/>
              </a:rPr>
              <a:t>                                                                                                                                                                                      </a:t>
            </a:r>
            <a:r>
              <a:rPr lang="az-Latn-AZ" sz="1200" b="1" dirty="0" smtClean="0">
                <a:solidFill>
                  <a:schemeClr val="bg1"/>
                </a:solidFill>
                <a:latin typeface="Cambria" panose="02040503050406030204" pitchFamily="18" charset="0"/>
              </a:rPr>
              <a:t>noyabr 201</a:t>
            </a:r>
            <a:r>
              <a:rPr lang="en-US" sz="1200" b="1" dirty="0">
                <a:solidFill>
                  <a:schemeClr val="bg1"/>
                </a:solidFill>
                <a:latin typeface="Cambria" panose="02040503050406030204" pitchFamily="18" charset="0"/>
              </a:rPr>
              <a:t>7</a:t>
            </a:r>
            <a:endParaRPr lang="ru-RU" sz="1200" b="1" dirty="0">
              <a:solidFill>
                <a:schemeClr val="bg1"/>
              </a:solidFill>
              <a:latin typeface="Cambria" panose="02040503050406030204" pitchFamily="18" charset="0"/>
            </a:endParaRPr>
          </a:p>
        </p:txBody>
      </p:sp>
      <p:sp>
        <p:nvSpPr>
          <p:cNvPr id="18" name="Заголовок 1"/>
          <p:cNvSpPr txBox="1">
            <a:spLocks/>
          </p:cNvSpPr>
          <p:nvPr/>
        </p:nvSpPr>
        <p:spPr>
          <a:xfrm>
            <a:off x="75763" y="756919"/>
            <a:ext cx="8995085" cy="548640"/>
          </a:xfrm>
          <a:prstGeom prst="roundRect">
            <a:avLst>
              <a:gd name="adj" fmla="val 24398"/>
            </a:avLst>
          </a:prstGeom>
          <a:solidFill>
            <a:srgbClr val="C00000"/>
          </a:solidFill>
          <a:effectLst>
            <a:innerShdw blurRad="114300">
              <a:prstClr val="black"/>
            </a:innerShdw>
          </a:effectLst>
        </p:spPr>
        <p:style>
          <a:lnRef idx="2">
            <a:schemeClr val="accent5">
              <a:shade val="50000"/>
            </a:schemeClr>
          </a:lnRef>
          <a:fillRef idx="1">
            <a:schemeClr val="accent5"/>
          </a:fillRef>
          <a:effectRef idx="0">
            <a:schemeClr val="accent5"/>
          </a:effectRef>
          <a:fontRef idx="minor">
            <a:schemeClr val="lt1"/>
          </a:fontRef>
        </p:style>
        <p:txBody>
          <a:bodyPr vert="horz" lIns="100817" tIns="50408" rIns="100817" bIns="50408" rtlCol="0" anchor="t">
            <a:noAutofit/>
          </a:bodyPr>
          <a:lstStyle>
            <a:lvl1pPr algn="l" defTabSz="457200" rtl="0" eaLnBrk="1" latinLnBrk="0" hangingPunct="1">
              <a:spcBef>
                <a:spcPct val="0"/>
              </a:spcBef>
              <a:buNone/>
              <a:defRPr sz="3600" kern="1200">
                <a:solidFill>
                  <a:schemeClr val="lt1"/>
                </a:solidFill>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pPr algn="ctr"/>
            <a:r>
              <a:rPr lang="az-Latn-AZ" sz="2400" b="1" i="1" dirty="0" smtClean="0">
                <a:latin typeface="Cambria" panose="02040503050406030204" pitchFamily="18" charset="0"/>
              </a:rPr>
              <a:t>7. «Gənc Alimlər» Diskussiya Klubunda elmi müzakirələr</a:t>
            </a:r>
            <a:endParaRPr lang="ru-RU" sz="2400" i="1" dirty="0">
              <a:latin typeface="Cambria" panose="02040503050406030204" pitchFamily="18" charset="0"/>
            </a:endParaRPr>
          </a:p>
        </p:txBody>
      </p:sp>
      <p:pic>
        <p:nvPicPr>
          <p:cNvPr id="11266" name="Picture 2" descr="http://economics.com.az/media/k2/items/cache/01d8b43f4f3fa760f12ff89aa5d9028b_XL.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1095" y="1477712"/>
            <a:ext cx="3862140" cy="2111303"/>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http://economics.com.az/media/k2/items/cache/ddbd51c6174319adf1ea9a6d30392812_XL.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03092" y="1468298"/>
            <a:ext cx="3862140" cy="2111303"/>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http://economics.com.az/media/k2/items/cache/4b40c73d585255a6299314146674b253_XL.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43824" y="4024992"/>
            <a:ext cx="2976499" cy="2023800"/>
          </a:xfrm>
          <a:prstGeom prst="rect">
            <a:avLst/>
          </a:prstGeom>
          <a:noFill/>
          <a:extLst>
            <a:ext uri="{909E8E84-426E-40DD-AFC4-6F175D3DCCD1}">
              <a14:hiddenFill xmlns:a14="http://schemas.microsoft.com/office/drawing/2010/main">
                <a:solidFill>
                  <a:srgbClr val="FFFFFF"/>
                </a:solidFill>
              </a14:hiddenFill>
            </a:ext>
          </a:extLst>
        </p:spPr>
      </p:pic>
      <p:pic>
        <p:nvPicPr>
          <p:cNvPr id="11274" name="Picture 10" descr="http://economics.com.az/images/fotos/klublar/Genc_alimler/IMG_5800.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66963" y="4005590"/>
            <a:ext cx="3072257" cy="2043202"/>
          </a:xfrm>
          <a:prstGeom prst="rect">
            <a:avLst/>
          </a:prstGeom>
          <a:noFill/>
          <a:extLst>
            <a:ext uri="{909E8E84-426E-40DD-AFC4-6F175D3DCCD1}">
              <a14:hiddenFill xmlns:a14="http://schemas.microsoft.com/office/drawing/2010/main">
                <a:solidFill>
                  <a:srgbClr val="FFFFFF"/>
                </a:solidFill>
              </a14:hiddenFill>
            </a:ext>
          </a:extLst>
        </p:spPr>
      </p:pic>
      <p:pic>
        <p:nvPicPr>
          <p:cNvPr id="11276" name="Picture 12" descr="http://economics.com.az/media/k2/items/cache/33e2c7a4f18f997a0fbcf33ef09e1b42_XL.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285860" y="4024991"/>
            <a:ext cx="2634747" cy="20004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89321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Группа 3"/>
          <p:cNvGrpSpPr/>
          <p:nvPr/>
        </p:nvGrpSpPr>
        <p:grpSpPr>
          <a:xfrm>
            <a:off x="-1" y="0"/>
            <a:ext cx="9144001" cy="683849"/>
            <a:chOff x="-3854" y="5569"/>
            <a:chExt cx="9145016" cy="826949"/>
          </a:xfrm>
        </p:grpSpPr>
        <p:pic>
          <p:nvPicPr>
            <p:cNvPr id="5" name="Рисунок 4" descr="C:\Users\asus\Desktop\ScreenHunter_2.jpg"/>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72679" t="33953" r="6894" b="55220"/>
            <a:stretch/>
          </p:blipFill>
          <p:spPr bwMode="auto">
            <a:xfrm>
              <a:off x="-3854" y="5569"/>
              <a:ext cx="9145016" cy="826949"/>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53640926-AAD7-44D8-BBD7-CCE9431645EC}">
                <a14:shadowObscured xmlns:a14="http://schemas.microsoft.com/office/drawing/2010/main"/>
              </a:ext>
            </a:extLst>
          </p:spPr>
        </p:pic>
        <p:pic>
          <p:nvPicPr>
            <p:cNvPr id="6" name="Рисунок 5"/>
            <p:cNvPicPr/>
            <p:nvPr/>
          </p:nvPicPr>
          <p:blipFill>
            <a:blip r:embed="rId4" cstate="print">
              <a:extLst>
                <a:ext uri="{28A0092B-C50C-407E-A947-70E740481C1C}">
                  <a14:useLocalDpi xmlns:a14="http://schemas.microsoft.com/office/drawing/2010/main" val="0"/>
                </a:ext>
              </a:extLst>
            </a:blip>
            <a:srcRect b="34521"/>
            <a:stretch>
              <a:fillRect/>
            </a:stretch>
          </p:blipFill>
          <p:spPr bwMode="auto">
            <a:xfrm>
              <a:off x="272847" y="71915"/>
              <a:ext cx="641553" cy="695811"/>
            </a:xfrm>
            <a:prstGeom prst="rect">
              <a:avLst/>
            </a:prstGeom>
            <a:noFill/>
            <a:ln>
              <a:noFill/>
            </a:ln>
            <a:extLst/>
          </p:spPr>
        </p:pic>
        <p:sp>
          <p:nvSpPr>
            <p:cNvPr id="7" name="Поле 2"/>
            <p:cNvSpPr txBox="1">
              <a:spLocks noChangeArrowheads="1"/>
            </p:cNvSpPr>
            <p:nvPr/>
          </p:nvSpPr>
          <p:spPr bwMode="auto">
            <a:xfrm>
              <a:off x="1259632" y="96531"/>
              <a:ext cx="3602990" cy="671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rot="0" vert="horz" wrap="square" lIns="75617" tIns="37808" rIns="75617" bIns="37808" anchor="t" anchorCtr="0" upright="1">
              <a:noAutofit/>
            </a:bodyPr>
            <a:lstStyle/>
            <a:p>
              <a:pPr>
                <a:lnSpc>
                  <a:spcPct val="107000"/>
                </a:lnSpc>
              </a:pPr>
              <a:r>
                <a:rPr lang="az-Latn-AZ" sz="1323" b="1" dirty="0">
                  <a:solidFill>
                    <a:srgbClr val="FFFFFF"/>
                  </a:solidFill>
                  <a:ea typeface="Calibri" panose="020F0502020204030204" pitchFamily="34" charset="0"/>
                  <a:cs typeface="Times New Roman" panose="02020603050405020304" pitchFamily="18" charset="0"/>
                </a:rPr>
                <a:t>AMEA</a:t>
              </a:r>
              <a:endParaRPr lang="en-US" sz="910" dirty="0">
                <a:ea typeface="Calibri" panose="020F0502020204030204" pitchFamily="34" charset="0"/>
                <a:cs typeface="Times New Roman" panose="02020603050405020304" pitchFamily="18" charset="0"/>
              </a:endParaRPr>
            </a:p>
            <a:p>
              <a:pPr>
                <a:lnSpc>
                  <a:spcPct val="107000"/>
                </a:lnSpc>
              </a:pPr>
              <a:r>
                <a:rPr lang="az-Latn-AZ" sz="1323" b="1" dirty="0">
                  <a:solidFill>
                    <a:srgbClr val="FFFFFF"/>
                  </a:solidFill>
                  <a:ea typeface="Calibri" panose="020F0502020204030204" pitchFamily="34" charset="0"/>
                  <a:cs typeface="Times New Roman" panose="02020603050405020304" pitchFamily="18" charset="0"/>
                </a:rPr>
                <a:t>İQTİSADİYYAT İNSTİTUTU</a:t>
              </a:r>
              <a:endParaRPr lang="en-US" sz="910" dirty="0">
                <a:ea typeface="Calibri" panose="020F0502020204030204" pitchFamily="34" charset="0"/>
                <a:cs typeface="Times New Roman" panose="02020603050405020304" pitchFamily="18" charset="0"/>
              </a:endParaRPr>
            </a:p>
          </p:txBody>
        </p:sp>
      </p:grpSp>
      <p:sp>
        <p:nvSpPr>
          <p:cNvPr id="9" name="TextBox 8"/>
          <p:cNvSpPr txBox="1"/>
          <p:nvPr/>
        </p:nvSpPr>
        <p:spPr>
          <a:xfrm>
            <a:off x="0" y="6494182"/>
            <a:ext cx="9144001" cy="363818"/>
          </a:xfrm>
          <a:prstGeom prst="rect">
            <a:avLst/>
          </a:prstGeom>
          <a:gradFill flip="none" rotWithShape="1">
            <a:gsLst>
              <a:gs pos="26000">
                <a:srgbClr val="6A9CCB"/>
              </a:gs>
              <a:gs pos="42000">
                <a:schemeClr val="accent5">
                  <a:lumMod val="75000"/>
                </a:schemeClr>
              </a:gs>
              <a:gs pos="0">
                <a:schemeClr val="accent5">
                  <a:lumMod val="60000"/>
                  <a:lumOff val="40000"/>
                </a:schemeClr>
              </a:gs>
              <a:gs pos="73000">
                <a:srgbClr val="00206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az-Latn-AZ" sz="1764" b="1" dirty="0">
                <a:solidFill>
                  <a:schemeClr val="tx1"/>
                </a:solidFill>
                <a:latin typeface="Cambria" panose="02040503050406030204" pitchFamily="18" charset="0"/>
              </a:rPr>
              <a:t>    </a:t>
            </a:r>
            <a:r>
              <a:rPr lang="en-US" sz="1764" b="1" dirty="0" smtClean="0">
                <a:solidFill>
                  <a:schemeClr val="tx1"/>
                </a:solidFill>
                <a:latin typeface="Cambria" panose="02040503050406030204" pitchFamily="18" charset="0"/>
              </a:rPr>
              <a:t>www.economics.com.az</a:t>
            </a:r>
            <a:r>
              <a:rPr lang="az-Latn-AZ" sz="1764" b="1" dirty="0" smtClean="0">
                <a:solidFill>
                  <a:schemeClr val="tx1"/>
                </a:solidFill>
                <a:latin typeface="Cambria" panose="02040503050406030204" pitchFamily="18" charset="0"/>
              </a:rPr>
              <a:t>                                                                                                  </a:t>
            </a:r>
            <a:r>
              <a:rPr lang="az-Latn-AZ" sz="1764" b="1" dirty="0" smtClean="0">
                <a:solidFill>
                  <a:schemeClr val="bg1"/>
                </a:solidFill>
                <a:latin typeface="Cambria" panose="02040503050406030204" pitchFamily="18" charset="0"/>
              </a:rPr>
              <a:t>noyabr 201</a:t>
            </a:r>
            <a:r>
              <a:rPr lang="en-US" sz="1764" b="1" dirty="0">
                <a:solidFill>
                  <a:schemeClr val="bg1"/>
                </a:solidFill>
                <a:latin typeface="Cambria" panose="02040503050406030204" pitchFamily="18" charset="0"/>
              </a:rPr>
              <a:t>7</a:t>
            </a:r>
            <a:endParaRPr lang="ru-RU" sz="1764" b="1" dirty="0">
              <a:solidFill>
                <a:schemeClr val="bg1"/>
              </a:solidFill>
              <a:latin typeface="Cambria" panose="02040503050406030204" pitchFamily="18" charset="0"/>
            </a:endParaRPr>
          </a:p>
        </p:txBody>
      </p:sp>
      <p:sp>
        <p:nvSpPr>
          <p:cNvPr id="18" name="Заголовок 1"/>
          <p:cNvSpPr txBox="1">
            <a:spLocks/>
          </p:cNvSpPr>
          <p:nvPr/>
        </p:nvSpPr>
        <p:spPr>
          <a:xfrm>
            <a:off x="75763" y="756919"/>
            <a:ext cx="8995085" cy="548640"/>
          </a:xfrm>
          <a:prstGeom prst="roundRect">
            <a:avLst>
              <a:gd name="adj" fmla="val 24398"/>
            </a:avLst>
          </a:prstGeom>
          <a:solidFill>
            <a:srgbClr val="C00000"/>
          </a:solidFill>
          <a:effectLst>
            <a:innerShdw blurRad="114300">
              <a:prstClr val="black"/>
            </a:innerShdw>
          </a:effectLst>
        </p:spPr>
        <p:style>
          <a:lnRef idx="2">
            <a:schemeClr val="accent5">
              <a:shade val="50000"/>
            </a:schemeClr>
          </a:lnRef>
          <a:fillRef idx="1">
            <a:schemeClr val="accent5"/>
          </a:fillRef>
          <a:effectRef idx="0">
            <a:schemeClr val="accent5"/>
          </a:effectRef>
          <a:fontRef idx="minor">
            <a:schemeClr val="lt1"/>
          </a:fontRef>
        </p:style>
        <p:txBody>
          <a:bodyPr vert="horz" lIns="100817" tIns="50408" rIns="100817" bIns="50408" rtlCol="0" anchor="t">
            <a:noAutofit/>
          </a:bodyPr>
          <a:lstStyle>
            <a:lvl1pPr algn="l" defTabSz="457200" rtl="0" eaLnBrk="1" latinLnBrk="0" hangingPunct="1">
              <a:spcBef>
                <a:spcPct val="0"/>
              </a:spcBef>
              <a:buNone/>
              <a:defRPr sz="3600" kern="1200">
                <a:solidFill>
                  <a:schemeClr val="lt1"/>
                </a:solidFill>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pPr algn="ctr"/>
            <a:r>
              <a:rPr lang="az-Latn-AZ" sz="2000" b="1" i="1" dirty="0" smtClean="0">
                <a:latin typeface="Cambria" panose="02040503050406030204" pitchFamily="18" charset="0"/>
              </a:rPr>
              <a:t>8. Elmi əməkdaşlıq </a:t>
            </a:r>
            <a:endParaRPr lang="ru-RU" sz="2000" i="1" dirty="0">
              <a:latin typeface="Cambria" panose="02040503050406030204" pitchFamily="18" charset="0"/>
            </a:endParaRPr>
          </a:p>
        </p:txBody>
      </p:sp>
      <p:sp>
        <p:nvSpPr>
          <p:cNvPr id="13" name="Скругленный прямоугольник 12"/>
          <p:cNvSpPr/>
          <p:nvPr/>
        </p:nvSpPr>
        <p:spPr>
          <a:xfrm>
            <a:off x="3624943" y="1811451"/>
            <a:ext cx="5186846" cy="1012627"/>
          </a:xfrm>
          <a:prstGeom prst="roundRect">
            <a:avLst>
              <a:gd name="adj" fmla="val 16134"/>
            </a:avLst>
          </a:prstGeom>
          <a:ln w="28575">
            <a:solidFill>
              <a:srgbClr val="C00000"/>
            </a:solidFill>
          </a:ln>
          <a:effectLst>
            <a:outerShdw blurRad="63500" sx="102000" sy="102000" algn="ctr" rotWithShape="0">
              <a:prstClr val="black">
                <a:alpha val="40000"/>
              </a:prstClr>
            </a:outerShdw>
          </a:effectLst>
        </p:spPr>
        <p:txBody>
          <a:bodyPr wrap="square">
            <a:spAutoFit/>
          </a:bodyPr>
          <a:lstStyle/>
          <a:p>
            <a:r>
              <a:rPr lang="az-Latn-AZ" dirty="0">
                <a:solidFill>
                  <a:srgbClr val="000000"/>
                </a:solidFill>
                <a:latin typeface="Cambria" panose="02040503050406030204" pitchFamily="18" charset="0"/>
              </a:rPr>
              <a:t>İ</a:t>
            </a:r>
            <a:r>
              <a:rPr lang="en-US" dirty="0" err="1">
                <a:solidFill>
                  <a:srgbClr val="000000"/>
                </a:solidFill>
                <a:latin typeface="Cambria" panose="02040503050406030204" pitchFamily="18" charset="0"/>
              </a:rPr>
              <a:t>yunun</a:t>
            </a:r>
            <a:r>
              <a:rPr lang="en-US" dirty="0">
                <a:solidFill>
                  <a:srgbClr val="000000"/>
                </a:solidFill>
                <a:latin typeface="Cambria" panose="02040503050406030204" pitchFamily="18" charset="0"/>
              </a:rPr>
              <a:t> 15-də </a:t>
            </a:r>
            <a:r>
              <a:rPr lang="en-US" dirty="0" err="1">
                <a:solidFill>
                  <a:srgbClr val="000000"/>
                </a:solidFill>
                <a:latin typeface="Cambria" panose="02040503050406030204" pitchFamily="18" charset="0"/>
              </a:rPr>
              <a:t>Çin</a:t>
            </a:r>
            <a:r>
              <a:rPr lang="en-US" dirty="0">
                <a:solidFill>
                  <a:srgbClr val="000000"/>
                </a:solidFill>
                <a:latin typeface="Cambria" panose="02040503050406030204" pitchFamily="18" charset="0"/>
              </a:rPr>
              <a:t> </a:t>
            </a:r>
            <a:r>
              <a:rPr lang="en-US" dirty="0" err="1">
                <a:solidFill>
                  <a:srgbClr val="000000"/>
                </a:solidFill>
                <a:latin typeface="Cambria" panose="02040503050406030204" pitchFamily="18" charset="0"/>
              </a:rPr>
              <a:t>İctimai</a:t>
            </a:r>
            <a:r>
              <a:rPr lang="en-US" dirty="0">
                <a:solidFill>
                  <a:srgbClr val="000000"/>
                </a:solidFill>
                <a:latin typeface="Cambria" panose="02040503050406030204" pitchFamily="18" charset="0"/>
              </a:rPr>
              <a:t> </a:t>
            </a:r>
            <a:r>
              <a:rPr lang="en-US" dirty="0" err="1">
                <a:solidFill>
                  <a:srgbClr val="000000"/>
                </a:solidFill>
                <a:latin typeface="Cambria" panose="02040503050406030204" pitchFamily="18" charset="0"/>
              </a:rPr>
              <a:t>Elmlər</a:t>
            </a:r>
            <a:r>
              <a:rPr lang="en-US" dirty="0">
                <a:solidFill>
                  <a:srgbClr val="000000"/>
                </a:solidFill>
                <a:latin typeface="Cambria" panose="02040503050406030204" pitchFamily="18" charset="0"/>
              </a:rPr>
              <a:t> </a:t>
            </a:r>
            <a:r>
              <a:rPr lang="en-US" dirty="0" err="1">
                <a:solidFill>
                  <a:srgbClr val="000000"/>
                </a:solidFill>
                <a:latin typeface="Cambria" panose="02040503050406030204" pitchFamily="18" charset="0"/>
              </a:rPr>
              <a:t>Akademiyasının</a:t>
            </a:r>
            <a:r>
              <a:rPr lang="en-US" dirty="0">
                <a:solidFill>
                  <a:srgbClr val="000000"/>
                </a:solidFill>
                <a:latin typeface="Cambria" panose="02040503050406030204" pitchFamily="18" charset="0"/>
              </a:rPr>
              <a:t> </a:t>
            </a:r>
            <a:r>
              <a:rPr lang="en-US" dirty="0" err="1">
                <a:solidFill>
                  <a:srgbClr val="000000"/>
                </a:solidFill>
                <a:latin typeface="Cambria" panose="02040503050406030204" pitchFamily="18" charset="0"/>
              </a:rPr>
              <a:t>İqtisadiyyat</a:t>
            </a:r>
            <a:r>
              <a:rPr lang="en-US" dirty="0">
                <a:solidFill>
                  <a:srgbClr val="000000"/>
                </a:solidFill>
                <a:latin typeface="Cambria" panose="02040503050406030204" pitchFamily="18" charset="0"/>
              </a:rPr>
              <a:t> </a:t>
            </a:r>
            <a:r>
              <a:rPr lang="en-US" dirty="0" err="1">
                <a:solidFill>
                  <a:srgbClr val="000000"/>
                </a:solidFill>
                <a:latin typeface="Cambria" panose="02040503050406030204" pitchFamily="18" charset="0"/>
              </a:rPr>
              <a:t>İnstitutunun</a:t>
            </a:r>
            <a:r>
              <a:rPr lang="en-US" dirty="0">
                <a:solidFill>
                  <a:srgbClr val="000000"/>
                </a:solidFill>
                <a:latin typeface="Cambria" panose="02040503050406030204" pitchFamily="18" charset="0"/>
              </a:rPr>
              <a:t> </a:t>
            </a:r>
            <a:r>
              <a:rPr lang="en-US" dirty="0" err="1">
                <a:solidFill>
                  <a:srgbClr val="000000"/>
                </a:solidFill>
                <a:latin typeface="Cambria" panose="02040503050406030204" pitchFamily="18" charset="0"/>
              </a:rPr>
              <a:t>direktoru</a:t>
            </a:r>
            <a:r>
              <a:rPr lang="az-Latn-AZ" dirty="0">
                <a:solidFill>
                  <a:srgbClr val="000000"/>
                </a:solidFill>
                <a:latin typeface="Cambria" panose="02040503050406030204" pitchFamily="18" charset="0"/>
              </a:rPr>
              <a:t> və elmi işlər üzrə direktor müavini İnstitutda olmuşdur. </a:t>
            </a:r>
          </a:p>
        </p:txBody>
      </p:sp>
      <p:pic>
        <p:nvPicPr>
          <p:cNvPr id="14" name="Picture 2" descr="http://economics.com.az/images/fotos/news/2017/Cin1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68636" y="3339728"/>
            <a:ext cx="2193853" cy="2920705"/>
          </a:xfrm>
          <a:prstGeom prst="rect">
            <a:avLst/>
          </a:prstGeom>
          <a:ln w="19050">
            <a:solidFill>
              <a:srgbClr val="C00000"/>
            </a:solid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5" name="Picture 4" descr="http://economics.com.az/images/fotos/news/2017/Cin4.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62490" y="3333013"/>
            <a:ext cx="3407774" cy="2920706"/>
          </a:xfrm>
          <a:prstGeom prst="rect">
            <a:avLst/>
          </a:prstGeom>
          <a:noFill/>
          <a:ln w="19050">
            <a:solidFill>
              <a:srgbClr val="C00000"/>
            </a:solidFill>
          </a:ln>
          <a:effectLst>
            <a:outerShdw blurRad="63500" sx="102000" sy="102000" algn="ctr" rotWithShape="0">
              <a:srgbClr val="B40000">
                <a:alpha val="40000"/>
              </a:srgbClr>
            </a:outerShdw>
          </a:effectLst>
          <a:extLst>
            <a:ext uri="{909E8E84-426E-40DD-AFC4-6F175D3DCCD1}">
              <a14:hiddenFill xmlns:a14="http://schemas.microsoft.com/office/drawing/2010/main">
                <a:solidFill>
                  <a:srgbClr val="FFFFFF"/>
                </a:solidFill>
              </a14:hiddenFill>
            </a:ext>
          </a:extLst>
        </p:spPr>
      </p:pic>
      <p:sp>
        <p:nvSpPr>
          <p:cNvPr id="16" name="Скругленный прямоугольник 15"/>
          <p:cNvSpPr/>
          <p:nvPr/>
        </p:nvSpPr>
        <p:spPr>
          <a:xfrm>
            <a:off x="172044" y="3762599"/>
            <a:ext cx="2872907" cy="2281476"/>
          </a:xfrm>
          <a:prstGeom prst="roundRect">
            <a:avLst/>
          </a:prstGeom>
          <a:ln w="28575">
            <a:solidFill>
              <a:srgbClr val="C00000"/>
            </a:solidFill>
          </a:ln>
          <a:effectLst>
            <a:outerShdw blurRad="63500" sx="102000" sy="102000" algn="ctr" rotWithShape="0">
              <a:prstClr val="black">
                <a:alpha val="40000"/>
              </a:prstClr>
            </a:outerShdw>
          </a:effectLst>
        </p:spPr>
        <p:txBody>
          <a:bodyPr wrap="square">
            <a:spAutoFit/>
          </a:bodyPr>
          <a:lstStyle/>
          <a:p>
            <a:r>
              <a:rPr lang="en-US" sz="1600" dirty="0" err="1">
                <a:solidFill>
                  <a:srgbClr val="000000"/>
                </a:solidFill>
                <a:latin typeface="Cambria" panose="02040503050406030204" pitchFamily="18" charset="0"/>
              </a:rPr>
              <a:t>İnstitutun</a:t>
            </a:r>
            <a:r>
              <a:rPr lang="en-US" sz="1600" dirty="0">
                <a:solidFill>
                  <a:srgbClr val="000000"/>
                </a:solidFill>
                <a:latin typeface="Cambria" panose="02040503050406030204" pitchFamily="18" charset="0"/>
              </a:rPr>
              <a:t> </a:t>
            </a:r>
            <a:r>
              <a:rPr lang="en-US" sz="1600" dirty="0" err="1">
                <a:solidFill>
                  <a:srgbClr val="000000"/>
                </a:solidFill>
                <a:latin typeface="Cambria" panose="02040503050406030204" pitchFamily="18" charset="0"/>
              </a:rPr>
              <a:t>əməkdaşlarının</a:t>
            </a:r>
            <a:r>
              <a:rPr lang="en-US" sz="1600" dirty="0">
                <a:solidFill>
                  <a:srgbClr val="000000"/>
                </a:solidFill>
                <a:latin typeface="Cambria" panose="02040503050406030204" pitchFamily="18" charset="0"/>
              </a:rPr>
              <a:t>, </a:t>
            </a:r>
            <a:r>
              <a:rPr lang="en-US" sz="1600" dirty="0" err="1">
                <a:solidFill>
                  <a:srgbClr val="000000"/>
                </a:solidFill>
                <a:latin typeface="Cambria" panose="02040503050406030204" pitchFamily="18" charset="0"/>
              </a:rPr>
              <a:t>Azərbaycan</a:t>
            </a:r>
            <a:r>
              <a:rPr lang="en-US" sz="1600" dirty="0">
                <a:solidFill>
                  <a:srgbClr val="000000"/>
                </a:solidFill>
                <a:latin typeface="Cambria" panose="02040503050406030204" pitchFamily="18" charset="0"/>
              </a:rPr>
              <a:t> </a:t>
            </a:r>
            <a:r>
              <a:rPr lang="en-US" sz="1600" dirty="0" err="1">
                <a:solidFill>
                  <a:srgbClr val="000000"/>
                </a:solidFill>
                <a:latin typeface="Cambria" panose="02040503050406030204" pitchFamily="18" charset="0"/>
              </a:rPr>
              <a:t>Dövlət</a:t>
            </a:r>
            <a:r>
              <a:rPr lang="en-US" sz="1600" dirty="0">
                <a:solidFill>
                  <a:srgbClr val="000000"/>
                </a:solidFill>
                <a:latin typeface="Cambria" panose="02040503050406030204" pitchFamily="18" charset="0"/>
              </a:rPr>
              <a:t> </a:t>
            </a:r>
            <a:r>
              <a:rPr lang="en-US" sz="1600" dirty="0" err="1">
                <a:solidFill>
                  <a:srgbClr val="000000"/>
                </a:solidFill>
                <a:latin typeface="Cambria" panose="02040503050406030204" pitchFamily="18" charset="0"/>
              </a:rPr>
              <a:t>İqtisad</a:t>
            </a:r>
            <a:r>
              <a:rPr lang="en-US" sz="1600" dirty="0">
                <a:solidFill>
                  <a:srgbClr val="000000"/>
                </a:solidFill>
                <a:latin typeface="Cambria" panose="02040503050406030204" pitchFamily="18" charset="0"/>
              </a:rPr>
              <a:t> </a:t>
            </a:r>
            <a:r>
              <a:rPr lang="en-US" sz="1600" dirty="0" err="1">
                <a:solidFill>
                  <a:srgbClr val="000000"/>
                </a:solidFill>
                <a:latin typeface="Cambria" panose="02040503050406030204" pitchFamily="18" charset="0"/>
              </a:rPr>
              <a:t>Universitetinin</a:t>
            </a:r>
            <a:r>
              <a:rPr lang="en-US" sz="1600" dirty="0">
                <a:solidFill>
                  <a:srgbClr val="000000"/>
                </a:solidFill>
                <a:latin typeface="Cambria" panose="02040503050406030204" pitchFamily="18" charset="0"/>
              </a:rPr>
              <a:t>, </a:t>
            </a:r>
            <a:r>
              <a:rPr lang="en-US" sz="1600" dirty="0" err="1">
                <a:solidFill>
                  <a:srgbClr val="000000"/>
                </a:solidFill>
                <a:latin typeface="Cambria" panose="02040503050406030204" pitchFamily="18" charset="0"/>
              </a:rPr>
              <a:t>Azərbaycan</a:t>
            </a:r>
            <a:r>
              <a:rPr lang="en-US" sz="1600" dirty="0">
                <a:solidFill>
                  <a:srgbClr val="000000"/>
                </a:solidFill>
                <a:latin typeface="Cambria" panose="02040503050406030204" pitchFamily="18" charset="0"/>
              </a:rPr>
              <a:t> </a:t>
            </a:r>
            <a:r>
              <a:rPr lang="en-US" sz="1600" dirty="0" err="1">
                <a:solidFill>
                  <a:srgbClr val="000000"/>
                </a:solidFill>
                <a:latin typeface="Cambria" panose="02040503050406030204" pitchFamily="18" charset="0"/>
              </a:rPr>
              <a:t>Kooperasiya</a:t>
            </a:r>
            <a:r>
              <a:rPr lang="en-US" sz="1600" dirty="0">
                <a:solidFill>
                  <a:srgbClr val="000000"/>
                </a:solidFill>
                <a:latin typeface="Cambria" panose="02040503050406030204" pitchFamily="18" charset="0"/>
              </a:rPr>
              <a:t> </a:t>
            </a:r>
            <a:r>
              <a:rPr lang="en-US" sz="1600" dirty="0" err="1">
                <a:solidFill>
                  <a:srgbClr val="000000"/>
                </a:solidFill>
                <a:latin typeface="Cambria" panose="02040503050406030204" pitchFamily="18" charset="0"/>
              </a:rPr>
              <a:t>Universitetinin</a:t>
            </a:r>
            <a:r>
              <a:rPr lang="en-US" sz="1600" dirty="0">
                <a:solidFill>
                  <a:srgbClr val="000000"/>
                </a:solidFill>
                <a:latin typeface="Cambria" panose="02040503050406030204" pitchFamily="18" charset="0"/>
              </a:rPr>
              <a:t> </a:t>
            </a:r>
            <a:r>
              <a:rPr lang="en-US" sz="1600" dirty="0" err="1">
                <a:solidFill>
                  <a:srgbClr val="000000"/>
                </a:solidFill>
                <a:latin typeface="Cambria" panose="02040503050406030204" pitchFamily="18" charset="0"/>
              </a:rPr>
              <a:t>alimlərinin</a:t>
            </a:r>
            <a:r>
              <a:rPr lang="en-US" sz="1600" dirty="0">
                <a:solidFill>
                  <a:srgbClr val="000000"/>
                </a:solidFill>
                <a:latin typeface="Cambria" panose="02040503050406030204" pitchFamily="18" charset="0"/>
              </a:rPr>
              <a:t> </a:t>
            </a:r>
            <a:r>
              <a:rPr lang="en-US" sz="1600" dirty="0" err="1">
                <a:solidFill>
                  <a:srgbClr val="000000"/>
                </a:solidFill>
                <a:latin typeface="Cambria" panose="02040503050406030204" pitchFamily="18" charset="0"/>
              </a:rPr>
              <a:t>də</a:t>
            </a:r>
            <a:r>
              <a:rPr lang="en-US" sz="1600" dirty="0">
                <a:solidFill>
                  <a:srgbClr val="000000"/>
                </a:solidFill>
                <a:latin typeface="Cambria" panose="02040503050406030204" pitchFamily="18" charset="0"/>
              </a:rPr>
              <a:t> </a:t>
            </a:r>
            <a:r>
              <a:rPr lang="en-US" sz="1600" dirty="0" err="1">
                <a:solidFill>
                  <a:srgbClr val="000000"/>
                </a:solidFill>
                <a:latin typeface="Cambria" panose="02040503050406030204" pitchFamily="18" charset="0"/>
              </a:rPr>
              <a:t>iştirakı</a:t>
            </a:r>
            <a:r>
              <a:rPr lang="en-US" sz="1600" dirty="0">
                <a:solidFill>
                  <a:srgbClr val="000000"/>
                </a:solidFill>
                <a:latin typeface="Cambria" panose="02040503050406030204" pitchFamily="18" charset="0"/>
              </a:rPr>
              <a:t> </a:t>
            </a:r>
            <a:r>
              <a:rPr lang="en-US" sz="1600" dirty="0" err="1">
                <a:solidFill>
                  <a:srgbClr val="000000"/>
                </a:solidFill>
                <a:latin typeface="Cambria" panose="02040503050406030204" pitchFamily="18" charset="0"/>
              </a:rPr>
              <a:t>ilə</a:t>
            </a:r>
            <a:r>
              <a:rPr lang="en-US" sz="1600" dirty="0">
                <a:solidFill>
                  <a:srgbClr val="000000"/>
                </a:solidFill>
                <a:latin typeface="Cambria" panose="02040503050406030204" pitchFamily="18" charset="0"/>
              </a:rPr>
              <a:t> </a:t>
            </a:r>
            <a:r>
              <a:rPr lang="az-Latn-AZ" sz="1600" dirty="0">
                <a:solidFill>
                  <a:srgbClr val="000000"/>
                </a:solidFill>
                <a:latin typeface="Cambria" panose="02040503050406030204" pitchFamily="18" charset="0"/>
              </a:rPr>
              <a:t>«Çin iqtisadiyyatı» mövzusunda elmi sessiya keçirilmişdir.</a:t>
            </a:r>
            <a:endParaRPr lang="ru-RU" sz="1600" dirty="0">
              <a:latin typeface="Cambria" panose="02040503050406030204" pitchFamily="18" charset="0"/>
            </a:endParaRPr>
          </a:p>
        </p:txBody>
      </p:sp>
      <p:pic>
        <p:nvPicPr>
          <p:cNvPr id="17" name="Picture 6" descr="http://economics.com.az/images/fotos/news/2017/Cin2.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r="24894"/>
          <a:stretch/>
        </p:blipFill>
        <p:spPr bwMode="auto">
          <a:xfrm>
            <a:off x="137046" y="1725796"/>
            <a:ext cx="3196591" cy="2036803"/>
          </a:xfrm>
          <a:prstGeom prst="rect">
            <a:avLst/>
          </a:prstGeom>
          <a:noFill/>
          <a:ln w="19050">
            <a:solidFill>
              <a:srgbClr val="B40000"/>
            </a:solid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263063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Группа 3"/>
          <p:cNvGrpSpPr/>
          <p:nvPr/>
        </p:nvGrpSpPr>
        <p:grpSpPr>
          <a:xfrm>
            <a:off x="-1" y="0"/>
            <a:ext cx="9144001" cy="683849"/>
            <a:chOff x="-3854" y="5569"/>
            <a:chExt cx="9145016" cy="826949"/>
          </a:xfrm>
        </p:grpSpPr>
        <p:pic>
          <p:nvPicPr>
            <p:cNvPr id="5" name="Рисунок 4" descr="C:\Users\asus\Desktop\ScreenHunter_2.jpg"/>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72679" t="33953" r="6894" b="55220"/>
            <a:stretch/>
          </p:blipFill>
          <p:spPr bwMode="auto">
            <a:xfrm>
              <a:off x="-3854" y="5569"/>
              <a:ext cx="9145016" cy="826949"/>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53640926-AAD7-44D8-BBD7-CCE9431645EC}">
                <a14:shadowObscured xmlns:a14="http://schemas.microsoft.com/office/drawing/2010/main"/>
              </a:ext>
            </a:extLst>
          </p:spPr>
        </p:pic>
        <p:pic>
          <p:nvPicPr>
            <p:cNvPr id="6" name="Рисунок 5"/>
            <p:cNvPicPr/>
            <p:nvPr/>
          </p:nvPicPr>
          <p:blipFill>
            <a:blip r:embed="rId4" cstate="print">
              <a:extLst>
                <a:ext uri="{28A0092B-C50C-407E-A947-70E740481C1C}">
                  <a14:useLocalDpi xmlns:a14="http://schemas.microsoft.com/office/drawing/2010/main" val="0"/>
                </a:ext>
              </a:extLst>
            </a:blip>
            <a:srcRect b="34521"/>
            <a:stretch>
              <a:fillRect/>
            </a:stretch>
          </p:blipFill>
          <p:spPr bwMode="auto">
            <a:xfrm>
              <a:off x="272847" y="71915"/>
              <a:ext cx="641553" cy="695811"/>
            </a:xfrm>
            <a:prstGeom prst="rect">
              <a:avLst/>
            </a:prstGeom>
            <a:noFill/>
            <a:ln>
              <a:noFill/>
            </a:ln>
            <a:extLst/>
          </p:spPr>
        </p:pic>
        <p:sp>
          <p:nvSpPr>
            <p:cNvPr id="7" name="Поле 2"/>
            <p:cNvSpPr txBox="1">
              <a:spLocks noChangeArrowheads="1"/>
            </p:cNvSpPr>
            <p:nvPr/>
          </p:nvSpPr>
          <p:spPr bwMode="auto">
            <a:xfrm>
              <a:off x="1259632" y="96531"/>
              <a:ext cx="3602990" cy="671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rot="0" vert="horz" wrap="square" lIns="75617" tIns="37808" rIns="75617" bIns="37808" anchor="t" anchorCtr="0" upright="1">
              <a:noAutofit/>
            </a:bodyPr>
            <a:lstStyle/>
            <a:p>
              <a:pPr>
                <a:lnSpc>
                  <a:spcPct val="107000"/>
                </a:lnSpc>
              </a:pPr>
              <a:r>
                <a:rPr lang="az-Latn-AZ" sz="1323" b="1" dirty="0">
                  <a:solidFill>
                    <a:srgbClr val="FFFFFF"/>
                  </a:solidFill>
                  <a:ea typeface="Calibri" panose="020F0502020204030204" pitchFamily="34" charset="0"/>
                  <a:cs typeface="Times New Roman" panose="02020603050405020304" pitchFamily="18" charset="0"/>
                </a:rPr>
                <a:t>AMEA</a:t>
              </a:r>
              <a:endParaRPr lang="en-US" sz="910" dirty="0">
                <a:ea typeface="Calibri" panose="020F0502020204030204" pitchFamily="34" charset="0"/>
                <a:cs typeface="Times New Roman" panose="02020603050405020304" pitchFamily="18" charset="0"/>
              </a:endParaRPr>
            </a:p>
            <a:p>
              <a:pPr>
                <a:lnSpc>
                  <a:spcPct val="107000"/>
                </a:lnSpc>
              </a:pPr>
              <a:r>
                <a:rPr lang="az-Latn-AZ" sz="1323" b="1" dirty="0">
                  <a:solidFill>
                    <a:srgbClr val="FFFFFF"/>
                  </a:solidFill>
                  <a:ea typeface="Calibri" panose="020F0502020204030204" pitchFamily="34" charset="0"/>
                  <a:cs typeface="Times New Roman" panose="02020603050405020304" pitchFamily="18" charset="0"/>
                </a:rPr>
                <a:t>İQTİSADİYYAT İNSTİTUTU</a:t>
              </a:r>
              <a:endParaRPr lang="en-US" sz="910" dirty="0">
                <a:ea typeface="Calibri" panose="020F0502020204030204" pitchFamily="34" charset="0"/>
                <a:cs typeface="Times New Roman" panose="02020603050405020304" pitchFamily="18" charset="0"/>
              </a:endParaRPr>
            </a:p>
          </p:txBody>
        </p:sp>
      </p:grpSp>
      <p:sp>
        <p:nvSpPr>
          <p:cNvPr id="9" name="TextBox 8"/>
          <p:cNvSpPr txBox="1"/>
          <p:nvPr/>
        </p:nvSpPr>
        <p:spPr>
          <a:xfrm>
            <a:off x="0" y="6632595"/>
            <a:ext cx="9144001" cy="307777"/>
          </a:xfrm>
          <a:prstGeom prst="rect">
            <a:avLst/>
          </a:prstGeom>
          <a:gradFill flip="none" rotWithShape="1">
            <a:gsLst>
              <a:gs pos="26000">
                <a:srgbClr val="6A9CCB"/>
              </a:gs>
              <a:gs pos="42000">
                <a:schemeClr val="accent5">
                  <a:lumMod val="75000"/>
                </a:schemeClr>
              </a:gs>
              <a:gs pos="0">
                <a:schemeClr val="accent5">
                  <a:lumMod val="60000"/>
                  <a:lumOff val="40000"/>
                </a:schemeClr>
              </a:gs>
              <a:gs pos="73000">
                <a:srgbClr val="00206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az-Latn-AZ" sz="1400" b="1" dirty="0">
                <a:solidFill>
                  <a:schemeClr val="tx1"/>
                </a:solidFill>
                <a:latin typeface="Cambria" panose="02040503050406030204" pitchFamily="18" charset="0"/>
              </a:rPr>
              <a:t>    </a:t>
            </a:r>
            <a:r>
              <a:rPr lang="en-US" sz="1400" b="1" dirty="0" smtClean="0">
                <a:solidFill>
                  <a:schemeClr val="tx1"/>
                </a:solidFill>
                <a:latin typeface="Cambria" panose="02040503050406030204" pitchFamily="18" charset="0"/>
              </a:rPr>
              <a:t>www.economics.com.az</a:t>
            </a:r>
            <a:r>
              <a:rPr lang="az-Latn-AZ" sz="1400" b="1" dirty="0" smtClean="0">
                <a:solidFill>
                  <a:schemeClr val="tx1"/>
                </a:solidFill>
                <a:latin typeface="Cambria" panose="02040503050406030204" pitchFamily="18" charset="0"/>
              </a:rPr>
              <a:t>                                                                                                                                              </a:t>
            </a:r>
            <a:r>
              <a:rPr lang="az-Latn-AZ" sz="1400" b="1" dirty="0" smtClean="0">
                <a:solidFill>
                  <a:schemeClr val="bg1"/>
                </a:solidFill>
                <a:latin typeface="Cambria" panose="02040503050406030204" pitchFamily="18" charset="0"/>
              </a:rPr>
              <a:t>noyabr 201</a:t>
            </a:r>
            <a:r>
              <a:rPr lang="en-US" sz="1400" b="1" dirty="0">
                <a:solidFill>
                  <a:schemeClr val="bg1"/>
                </a:solidFill>
                <a:latin typeface="Cambria" panose="02040503050406030204" pitchFamily="18" charset="0"/>
              </a:rPr>
              <a:t>7</a:t>
            </a:r>
            <a:endParaRPr lang="ru-RU" sz="1400" b="1" dirty="0">
              <a:solidFill>
                <a:schemeClr val="bg1"/>
              </a:solidFill>
              <a:latin typeface="Cambria" panose="02040503050406030204" pitchFamily="18" charset="0"/>
            </a:endParaRPr>
          </a:p>
        </p:txBody>
      </p:sp>
      <p:sp>
        <p:nvSpPr>
          <p:cNvPr id="18" name="Заголовок 1"/>
          <p:cNvSpPr txBox="1">
            <a:spLocks/>
          </p:cNvSpPr>
          <p:nvPr/>
        </p:nvSpPr>
        <p:spPr>
          <a:xfrm>
            <a:off x="75763" y="756919"/>
            <a:ext cx="8995085" cy="548640"/>
          </a:xfrm>
          <a:prstGeom prst="roundRect">
            <a:avLst>
              <a:gd name="adj" fmla="val 24398"/>
            </a:avLst>
          </a:prstGeom>
          <a:solidFill>
            <a:srgbClr val="C00000"/>
          </a:solidFill>
          <a:effectLst>
            <a:innerShdw blurRad="114300">
              <a:prstClr val="black"/>
            </a:innerShdw>
          </a:effectLst>
        </p:spPr>
        <p:style>
          <a:lnRef idx="2">
            <a:schemeClr val="accent5">
              <a:shade val="50000"/>
            </a:schemeClr>
          </a:lnRef>
          <a:fillRef idx="1">
            <a:schemeClr val="accent5"/>
          </a:fillRef>
          <a:effectRef idx="0">
            <a:schemeClr val="accent5"/>
          </a:effectRef>
          <a:fontRef idx="minor">
            <a:schemeClr val="lt1"/>
          </a:fontRef>
        </p:style>
        <p:txBody>
          <a:bodyPr vert="horz" lIns="100817" tIns="50408" rIns="100817" bIns="50408" rtlCol="0" anchor="t">
            <a:noAutofit/>
          </a:bodyPr>
          <a:lstStyle>
            <a:lvl1pPr algn="l" defTabSz="457200" rtl="0" eaLnBrk="1" latinLnBrk="0" hangingPunct="1">
              <a:spcBef>
                <a:spcPct val="0"/>
              </a:spcBef>
              <a:buNone/>
              <a:defRPr sz="3600" kern="1200">
                <a:solidFill>
                  <a:schemeClr val="lt1"/>
                </a:solidFill>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pPr algn="ctr"/>
            <a:r>
              <a:rPr lang="az-Latn-AZ" sz="2000" b="1" i="1" dirty="0" smtClean="0">
                <a:latin typeface="Cambria" panose="02040503050406030204" pitchFamily="18" charset="0"/>
              </a:rPr>
              <a:t>7. Elmi əməkdaşlıq</a:t>
            </a:r>
            <a:endParaRPr lang="ru-RU" sz="2000" i="1" dirty="0">
              <a:latin typeface="Cambria" panose="02040503050406030204" pitchFamily="18" charset="0"/>
            </a:endParaRPr>
          </a:p>
        </p:txBody>
      </p:sp>
      <p:sp>
        <p:nvSpPr>
          <p:cNvPr id="21" name="Прямоугольник 20"/>
          <p:cNvSpPr/>
          <p:nvPr/>
        </p:nvSpPr>
        <p:spPr>
          <a:xfrm>
            <a:off x="6389914" y="4142366"/>
            <a:ext cx="2680933" cy="1569660"/>
          </a:xfrm>
          <a:prstGeom prst="rect">
            <a:avLst/>
          </a:prstGeom>
          <a:ln/>
          <a:effectLst>
            <a:innerShdw blurRad="114300">
              <a:prstClr val="black"/>
            </a:innerShdw>
          </a:effectLst>
        </p:spPr>
        <p:style>
          <a:lnRef idx="2">
            <a:schemeClr val="accent2"/>
          </a:lnRef>
          <a:fillRef idx="1">
            <a:schemeClr val="lt1"/>
          </a:fillRef>
          <a:effectRef idx="0">
            <a:schemeClr val="accent2"/>
          </a:effectRef>
          <a:fontRef idx="minor">
            <a:schemeClr val="dk1"/>
          </a:fontRef>
        </p:style>
        <p:txBody>
          <a:bodyPr wrap="square">
            <a:spAutoFit/>
          </a:bodyPr>
          <a:lstStyle/>
          <a:p>
            <a:r>
              <a:rPr lang="en-US" sz="1600" dirty="0" smtClean="0">
                <a:latin typeface="Cambria" panose="02040503050406030204" pitchFamily="18" charset="0"/>
              </a:rPr>
              <a:t>Ç</a:t>
            </a:r>
            <a:r>
              <a:rPr lang="az-Latn-AZ" sz="1600" dirty="0" smtClean="0">
                <a:latin typeface="Cambria" panose="02040503050406030204" pitchFamily="18" charset="0"/>
              </a:rPr>
              <a:t>XR-</a:t>
            </a:r>
            <a:r>
              <a:rPr lang="en-US" sz="1600" dirty="0" err="1" smtClean="0">
                <a:latin typeface="Cambria" panose="02040503050406030204" pitchFamily="18" charset="0"/>
              </a:rPr>
              <a:t>də</a:t>
            </a:r>
            <a:r>
              <a:rPr lang="en-US" sz="1600" dirty="0" smtClean="0">
                <a:latin typeface="Cambria" panose="02040503050406030204" pitchFamily="18" charset="0"/>
              </a:rPr>
              <a:t> </a:t>
            </a:r>
            <a:r>
              <a:rPr lang="en-US" sz="1600" dirty="0">
                <a:latin typeface="Cambria" panose="02040503050406030204" pitchFamily="18" charset="0"/>
              </a:rPr>
              <a:t>“</a:t>
            </a:r>
            <a:r>
              <a:rPr lang="en-US" sz="1600" dirty="0" err="1">
                <a:latin typeface="Cambria" panose="02040503050406030204" pitchFamily="18" charset="0"/>
              </a:rPr>
              <a:t>İpək</a:t>
            </a:r>
            <a:r>
              <a:rPr lang="en-US" sz="1600" dirty="0">
                <a:latin typeface="Cambria" panose="02040503050406030204" pitchFamily="18" charset="0"/>
              </a:rPr>
              <a:t> </a:t>
            </a:r>
            <a:r>
              <a:rPr lang="en-US" sz="1600" dirty="0" err="1">
                <a:latin typeface="Cambria" panose="02040503050406030204" pitchFamily="18" charset="0"/>
              </a:rPr>
              <a:t>Yolu</a:t>
            </a:r>
            <a:r>
              <a:rPr lang="en-US" sz="1600" dirty="0">
                <a:latin typeface="Cambria" panose="02040503050406030204" pitchFamily="18" charset="0"/>
              </a:rPr>
              <a:t> </a:t>
            </a:r>
            <a:r>
              <a:rPr lang="en-US" sz="1600" dirty="0" err="1">
                <a:latin typeface="Cambria" panose="02040503050406030204" pitchFamily="18" charset="0"/>
              </a:rPr>
              <a:t>Akademiyası”nın</a:t>
            </a:r>
            <a:r>
              <a:rPr lang="en-US" sz="1600" dirty="0">
                <a:latin typeface="Cambria" panose="02040503050406030204" pitchFamily="18" charset="0"/>
              </a:rPr>
              <a:t> </a:t>
            </a:r>
            <a:r>
              <a:rPr lang="en-US" sz="1600" dirty="0" err="1">
                <a:latin typeface="Cambria" panose="02040503050406030204" pitchFamily="18" charset="0"/>
              </a:rPr>
              <a:t>və</a:t>
            </a:r>
            <a:r>
              <a:rPr lang="en-US" sz="1600" dirty="0">
                <a:latin typeface="Cambria" panose="02040503050406030204" pitchFamily="18" charset="0"/>
              </a:rPr>
              <a:t> “</a:t>
            </a:r>
            <a:r>
              <a:rPr lang="en-US" sz="1600" dirty="0" err="1">
                <a:latin typeface="Cambria" panose="02040503050406030204" pitchFamily="18" charset="0"/>
              </a:rPr>
              <a:t>Bir</a:t>
            </a:r>
            <a:r>
              <a:rPr lang="en-US" sz="1600" dirty="0">
                <a:latin typeface="Cambria" panose="02040503050406030204" pitchFamily="18" charset="0"/>
              </a:rPr>
              <a:t> </a:t>
            </a:r>
            <a:r>
              <a:rPr lang="en-US" sz="1600" dirty="0" err="1">
                <a:latin typeface="Cambria" panose="02040503050406030204" pitchFamily="18" charset="0"/>
              </a:rPr>
              <a:t>kəmər</a:t>
            </a:r>
            <a:r>
              <a:rPr lang="en-US" sz="1600" dirty="0">
                <a:latin typeface="Cambria" panose="02040503050406030204" pitchFamily="18" charset="0"/>
              </a:rPr>
              <a:t> - </a:t>
            </a:r>
            <a:r>
              <a:rPr lang="en-US" sz="1600" dirty="0" err="1">
                <a:latin typeface="Cambria" panose="02040503050406030204" pitchFamily="18" charset="0"/>
              </a:rPr>
              <a:t>bir</a:t>
            </a:r>
            <a:r>
              <a:rPr lang="en-US" sz="1600" dirty="0">
                <a:latin typeface="Cambria" panose="02040503050406030204" pitchFamily="18" charset="0"/>
              </a:rPr>
              <a:t> </a:t>
            </a:r>
            <a:r>
              <a:rPr lang="en-US" sz="1600" dirty="0" err="1">
                <a:latin typeface="Cambria" panose="02040503050406030204" pitchFamily="18" charset="0"/>
              </a:rPr>
              <a:t>yol</a:t>
            </a:r>
            <a:r>
              <a:rPr lang="en-US" sz="1600" dirty="0">
                <a:latin typeface="Cambria" panose="02040503050406030204" pitchFamily="18" charset="0"/>
              </a:rPr>
              <a:t>” (One belt one road) </a:t>
            </a:r>
            <a:r>
              <a:rPr lang="en-US" sz="1600" dirty="0" err="1">
                <a:latin typeface="Cambria" panose="02040503050406030204" pitchFamily="18" charset="0"/>
              </a:rPr>
              <a:t>adlı</a:t>
            </a:r>
            <a:r>
              <a:rPr lang="en-US" sz="1600" dirty="0">
                <a:latin typeface="Cambria" panose="02040503050406030204" pitchFamily="18" charset="0"/>
              </a:rPr>
              <a:t> </a:t>
            </a:r>
            <a:r>
              <a:rPr lang="en-US" sz="1600" dirty="0" err="1">
                <a:latin typeface="Cambria" panose="02040503050406030204" pitchFamily="18" charset="0"/>
              </a:rPr>
              <a:t>birinci</a:t>
            </a:r>
            <a:r>
              <a:rPr lang="en-US" sz="1600" dirty="0">
                <a:latin typeface="Cambria" panose="02040503050406030204" pitchFamily="18" charset="0"/>
              </a:rPr>
              <a:t> </a:t>
            </a:r>
            <a:r>
              <a:rPr lang="en-US" sz="1600" dirty="0" err="1">
                <a:latin typeface="Cambria" panose="02040503050406030204" pitchFamily="18" charset="0"/>
              </a:rPr>
              <a:t>beynəlxalq</a:t>
            </a:r>
            <a:r>
              <a:rPr lang="en-US" sz="1600" dirty="0">
                <a:latin typeface="Cambria" panose="02040503050406030204" pitchFamily="18" charset="0"/>
              </a:rPr>
              <a:t> </a:t>
            </a:r>
            <a:r>
              <a:rPr lang="en-US" sz="1600" dirty="0" err="1">
                <a:latin typeface="Cambria" panose="02040503050406030204" pitchFamily="18" charset="0"/>
              </a:rPr>
              <a:t>seminarın</a:t>
            </a:r>
            <a:r>
              <a:rPr lang="az-Latn-AZ" sz="1600" dirty="0">
                <a:latin typeface="Cambria" panose="02040503050406030204" pitchFamily="18" charset="0"/>
              </a:rPr>
              <a:t>da </a:t>
            </a:r>
            <a:r>
              <a:rPr lang="az-Latn-AZ" sz="1600" dirty="0" smtClean="0">
                <a:latin typeface="Cambria" panose="02040503050406030204" pitchFamily="18" charset="0"/>
              </a:rPr>
              <a:t>iştirak. </a:t>
            </a:r>
            <a:r>
              <a:rPr lang="en-US" sz="1600" dirty="0" smtClean="0">
                <a:latin typeface="Cambria" panose="02040503050406030204" pitchFamily="18" charset="0"/>
              </a:rPr>
              <a:t> </a:t>
            </a:r>
            <a:r>
              <a:rPr lang="az-Latn-AZ" sz="1600" dirty="0" smtClean="0">
                <a:latin typeface="Cambria" panose="02040503050406030204" pitchFamily="18" charset="0"/>
              </a:rPr>
              <a:t>(17 </a:t>
            </a:r>
            <a:r>
              <a:rPr lang="en-US" sz="1600" dirty="0" err="1" smtClean="0">
                <a:latin typeface="Cambria" panose="02040503050406030204" pitchFamily="18" charset="0"/>
              </a:rPr>
              <a:t>Aprel</a:t>
            </a:r>
            <a:r>
              <a:rPr lang="az-Latn-AZ" sz="1600" dirty="0" smtClean="0">
                <a:latin typeface="Cambria" panose="02040503050406030204" pitchFamily="18" charset="0"/>
              </a:rPr>
              <a:t> 20</a:t>
            </a:r>
            <a:r>
              <a:rPr lang="en-US" sz="1600" dirty="0" smtClean="0">
                <a:latin typeface="Cambria" panose="02040503050406030204" pitchFamily="18" charset="0"/>
              </a:rPr>
              <a:t>17</a:t>
            </a:r>
            <a:r>
              <a:rPr lang="az-Latn-AZ" sz="1600" dirty="0" smtClean="0">
                <a:latin typeface="Cambria" panose="02040503050406030204" pitchFamily="18" charset="0"/>
              </a:rPr>
              <a:t>)</a:t>
            </a:r>
            <a:endParaRPr lang="en-US" sz="1600" dirty="0">
              <a:latin typeface="Cambria" panose="02040503050406030204" pitchFamily="18" charset="0"/>
            </a:endParaRPr>
          </a:p>
        </p:txBody>
      </p:sp>
      <p:pic>
        <p:nvPicPr>
          <p:cNvPr id="22" name="Picture 6" descr="AMEA İqtisadiyyat İnstitutunun əməkdaşı Çində beynəlxalq seminarda iştirak edi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03989" y="1655801"/>
            <a:ext cx="2766859" cy="2362895"/>
          </a:xfrm>
          <a:prstGeom prst="rect">
            <a:avLst/>
          </a:prstGeom>
          <a:noFill/>
          <a:extLst>
            <a:ext uri="{909E8E84-426E-40DD-AFC4-6F175D3DCCD1}">
              <a14:hiddenFill xmlns:a14="http://schemas.microsoft.com/office/drawing/2010/main">
                <a:solidFill>
                  <a:srgbClr val="FFFFFF"/>
                </a:solidFill>
              </a14:hiddenFill>
            </a:ext>
          </a:extLst>
        </p:spPr>
      </p:pic>
      <p:sp>
        <p:nvSpPr>
          <p:cNvPr id="23" name="Прямоугольник 22"/>
          <p:cNvSpPr/>
          <p:nvPr/>
        </p:nvSpPr>
        <p:spPr>
          <a:xfrm>
            <a:off x="147836" y="4169726"/>
            <a:ext cx="3179066" cy="1589538"/>
          </a:xfrm>
          <a:prstGeom prst="rect">
            <a:avLst/>
          </a:prstGeom>
          <a:ln/>
          <a:effectLst>
            <a:innerShdw blurRad="114300">
              <a:prstClr val="black"/>
            </a:innerShdw>
          </a:effectLst>
        </p:spPr>
        <p:style>
          <a:lnRef idx="2">
            <a:schemeClr val="accent2"/>
          </a:lnRef>
          <a:fillRef idx="1">
            <a:schemeClr val="lt1"/>
          </a:fillRef>
          <a:effectRef idx="0">
            <a:schemeClr val="accent2"/>
          </a:effectRef>
          <a:fontRef idx="minor">
            <a:schemeClr val="dk1"/>
          </a:fontRef>
        </p:style>
        <p:txBody>
          <a:bodyPr wrap="square">
            <a:spAutoFit/>
          </a:bodyPr>
          <a:lstStyle/>
          <a:p>
            <a:pPr algn="just">
              <a:lnSpc>
                <a:spcPct val="107000"/>
              </a:lnSpc>
              <a:spcBef>
                <a:spcPts val="827"/>
              </a:spcBef>
              <a:spcAft>
                <a:spcPts val="827"/>
              </a:spcAft>
            </a:pPr>
            <a:r>
              <a:rPr lang="en-US" sz="1600" dirty="0" err="1" smtClean="0">
                <a:solidFill>
                  <a:srgbClr val="000000"/>
                </a:solidFill>
                <a:latin typeface="Cambria" panose="02040503050406030204" pitchFamily="18" charset="0"/>
                <a:ea typeface="Times New Roman" panose="02020603050405020304" pitchFamily="18" charset="0"/>
                <a:cs typeface="Times New Roman" panose="02020603050405020304" pitchFamily="18" charset="0"/>
              </a:rPr>
              <a:t>Dubayda</a:t>
            </a:r>
            <a:r>
              <a:rPr lang="en-US" sz="1600" dirty="0" smtClean="0">
                <a:solidFill>
                  <a:srgbClr val="000000"/>
                </a:solidFill>
                <a:latin typeface="Cambria" panose="02040503050406030204" pitchFamily="18" charset="0"/>
                <a:ea typeface="Times New Roman" panose="02020603050405020304" pitchFamily="18" charset="0"/>
                <a:cs typeface="Times New Roman" panose="02020603050405020304" pitchFamily="18" charset="0"/>
              </a:rPr>
              <a:t> </a:t>
            </a:r>
            <a:r>
              <a:rPr lang="en-US" sz="1600" dirty="0">
                <a:solidFill>
                  <a:srgbClr val="000000"/>
                </a:solidFill>
                <a:latin typeface="Cambria" panose="02040503050406030204" pitchFamily="18" charset="0"/>
                <a:ea typeface="Times New Roman" panose="02020603050405020304" pitchFamily="18" charset="0"/>
                <a:cs typeface="Times New Roman" panose="02020603050405020304" pitchFamily="18" charset="0"/>
              </a:rPr>
              <a:t>V </a:t>
            </a:r>
            <a:r>
              <a:rPr lang="en-US" sz="1600" dirty="0" err="1">
                <a:solidFill>
                  <a:srgbClr val="000000"/>
                </a:solidFill>
                <a:latin typeface="Cambria" panose="02040503050406030204" pitchFamily="18" charset="0"/>
                <a:ea typeface="Times New Roman" panose="02020603050405020304" pitchFamily="18" charset="0"/>
                <a:cs typeface="Times New Roman" panose="02020603050405020304" pitchFamily="18" charset="0"/>
              </a:rPr>
              <a:t>Dünya</a:t>
            </a:r>
            <a:r>
              <a:rPr lang="en-US" sz="1600" dirty="0">
                <a:solidFill>
                  <a:srgbClr val="000000"/>
                </a:solidFill>
                <a:latin typeface="Cambria" panose="02040503050406030204" pitchFamily="18" charset="0"/>
                <a:ea typeface="Times New Roman" panose="02020603050405020304" pitchFamily="18" charset="0"/>
                <a:cs typeface="Times New Roman" panose="02020603050405020304" pitchFamily="18" charset="0"/>
              </a:rPr>
              <a:t> </a:t>
            </a:r>
            <a:r>
              <a:rPr lang="en-US" sz="1600" dirty="0" err="1">
                <a:solidFill>
                  <a:srgbClr val="000000"/>
                </a:solidFill>
                <a:latin typeface="Cambria" panose="02040503050406030204" pitchFamily="18" charset="0"/>
                <a:ea typeface="Times New Roman" panose="02020603050405020304" pitchFamily="18" charset="0"/>
                <a:cs typeface="Times New Roman" panose="02020603050405020304" pitchFamily="18" charset="0"/>
              </a:rPr>
              <a:t>Hökumətlər</a:t>
            </a:r>
            <a:r>
              <a:rPr lang="en-US" sz="1600" dirty="0">
                <a:solidFill>
                  <a:srgbClr val="000000"/>
                </a:solidFill>
                <a:latin typeface="Cambria" panose="02040503050406030204" pitchFamily="18" charset="0"/>
                <a:ea typeface="Times New Roman" panose="02020603050405020304" pitchFamily="18" charset="0"/>
                <a:cs typeface="Times New Roman" panose="02020603050405020304" pitchFamily="18" charset="0"/>
              </a:rPr>
              <a:t> </a:t>
            </a:r>
            <a:r>
              <a:rPr lang="en-US" sz="1600" dirty="0" err="1">
                <a:solidFill>
                  <a:srgbClr val="000000"/>
                </a:solidFill>
                <a:latin typeface="Cambria" panose="02040503050406030204" pitchFamily="18" charset="0"/>
                <a:ea typeface="Times New Roman" panose="02020603050405020304" pitchFamily="18" charset="0"/>
                <a:cs typeface="Times New Roman" panose="02020603050405020304" pitchFamily="18" charset="0"/>
              </a:rPr>
              <a:t>Sammiti</a:t>
            </a:r>
            <a:r>
              <a:rPr lang="az-Latn-AZ" sz="1600" dirty="0">
                <a:solidFill>
                  <a:srgbClr val="000000"/>
                </a:solidFill>
                <a:latin typeface="Cambria" panose="02040503050406030204" pitchFamily="18" charset="0"/>
                <a:ea typeface="Times New Roman" panose="02020603050405020304" pitchFamily="18" charset="0"/>
                <a:cs typeface="Times New Roman" panose="02020603050405020304" pitchFamily="18" charset="0"/>
              </a:rPr>
              <a:t>ndə</a:t>
            </a:r>
            <a:r>
              <a:rPr lang="en-US" sz="1600" dirty="0">
                <a:solidFill>
                  <a:srgbClr val="000000"/>
                </a:solidFill>
                <a:latin typeface="Cambria" panose="02040503050406030204" pitchFamily="18" charset="0"/>
                <a:ea typeface="Times New Roman" panose="02020603050405020304" pitchFamily="18" charset="0"/>
                <a:cs typeface="Times New Roman" panose="02020603050405020304" pitchFamily="18" charset="0"/>
              </a:rPr>
              <a:t> (World Government Summit</a:t>
            </a:r>
            <a:r>
              <a:rPr lang="en-US" sz="1600" dirty="0" smtClean="0">
                <a:solidFill>
                  <a:srgbClr val="000000"/>
                </a:solidFill>
                <a:latin typeface="Cambria" panose="02040503050406030204" pitchFamily="18" charset="0"/>
                <a:ea typeface="Times New Roman" panose="02020603050405020304" pitchFamily="18" charset="0"/>
                <a:cs typeface="Times New Roman" panose="02020603050405020304" pitchFamily="18" charset="0"/>
              </a:rPr>
              <a:t>)</a:t>
            </a:r>
            <a:r>
              <a:rPr lang="az-Latn-AZ" sz="1600" dirty="0" smtClean="0">
                <a:solidFill>
                  <a:srgbClr val="000000"/>
                </a:solidFill>
                <a:latin typeface="Cambria" panose="02040503050406030204" pitchFamily="18" charset="0"/>
                <a:ea typeface="Times New Roman" panose="02020603050405020304" pitchFamily="18" charset="0"/>
                <a:cs typeface="Times New Roman" panose="02020603050405020304" pitchFamily="18" charset="0"/>
              </a:rPr>
              <a:t> iştirak. (</a:t>
            </a:r>
            <a:r>
              <a:rPr lang="en-US" sz="1600" dirty="0" err="1" smtClean="0">
                <a:solidFill>
                  <a:srgbClr val="000000"/>
                </a:solidFill>
                <a:latin typeface="Cambria" panose="02040503050406030204" pitchFamily="18" charset="0"/>
                <a:ea typeface="Times New Roman" panose="02020603050405020304" pitchFamily="18" charset="0"/>
                <a:cs typeface="Times New Roman" panose="02020603050405020304" pitchFamily="18" charset="0"/>
              </a:rPr>
              <a:t>Fevral</a:t>
            </a:r>
            <a:r>
              <a:rPr lang="az-Latn-AZ" sz="1600" dirty="0" smtClean="0">
                <a:solidFill>
                  <a:srgbClr val="000000"/>
                </a:solidFill>
                <a:latin typeface="Cambria" panose="02040503050406030204" pitchFamily="18" charset="0"/>
                <a:ea typeface="Times New Roman" panose="02020603050405020304" pitchFamily="18" charset="0"/>
                <a:cs typeface="Times New Roman" panose="02020603050405020304" pitchFamily="18" charset="0"/>
              </a:rPr>
              <a:t>, 2017)</a:t>
            </a:r>
          </a:p>
          <a:p>
            <a:pPr algn="just">
              <a:lnSpc>
                <a:spcPct val="107000"/>
              </a:lnSpc>
              <a:spcBef>
                <a:spcPts val="827"/>
              </a:spcBef>
              <a:spcAft>
                <a:spcPts val="827"/>
              </a:spcAft>
            </a:pPr>
            <a:endParaRPr lang="az-Latn-AZ" sz="700" dirty="0" smtClean="0">
              <a:solidFill>
                <a:srgbClr val="000000"/>
              </a:solidFill>
              <a:latin typeface="Cambria" panose="02040503050406030204" pitchFamily="18" charset="0"/>
              <a:ea typeface="Times New Roman" panose="02020603050405020304" pitchFamily="18" charset="0"/>
              <a:cs typeface="Times New Roman" panose="02020603050405020304" pitchFamily="18" charset="0"/>
            </a:endParaRPr>
          </a:p>
          <a:p>
            <a:pPr algn="just">
              <a:lnSpc>
                <a:spcPct val="107000"/>
              </a:lnSpc>
              <a:spcBef>
                <a:spcPts val="827"/>
              </a:spcBef>
              <a:spcAft>
                <a:spcPts val="827"/>
              </a:spcAft>
            </a:pPr>
            <a:endParaRPr lang="ru-RU" sz="1100" dirty="0">
              <a:latin typeface="Cambria" panose="02040503050406030204" pitchFamily="18" charset="0"/>
              <a:ea typeface="Calibri" panose="020F0502020204030204" pitchFamily="34" charset="0"/>
              <a:cs typeface="Times New Roman" panose="02020603050405020304" pitchFamily="18" charset="0"/>
            </a:endParaRPr>
          </a:p>
        </p:txBody>
      </p:sp>
      <p:pic>
        <p:nvPicPr>
          <p:cNvPr id="24" name="Picture 10" descr="V Dünya Hökumətlər Sammiti"/>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0245" y="1636409"/>
            <a:ext cx="3069411" cy="238228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economics.com.az/images/fotos/tedbirler/2017/Rusiay_Gur13.10.17_4.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26902" y="1655800"/>
            <a:ext cx="2977087" cy="2362895"/>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3326902" y="4167664"/>
            <a:ext cx="2977087" cy="1569660"/>
          </a:xfrm>
          <a:prstGeom prst="rect">
            <a:avLst/>
          </a:prstGeom>
          <a:ln/>
          <a:effectLst>
            <a:innerShdw blurRad="114300">
              <a:prstClr val="black"/>
            </a:innerShdw>
          </a:effectLst>
        </p:spPr>
        <p:style>
          <a:lnRef idx="2">
            <a:schemeClr val="accent2"/>
          </a:lnRef>
          <a:fillRef idx="1">
            <a:schemeClr val="lt1"/>
          </a:fillRef>
          <a:effectRef idx="0">
            <a:schemeClr val="accent2"/>
          </a:effectRef>
          <a:fontRef idx="minor">
            <a:schemeClr val="dk1"/>
          </a:fontRef>
        </p:style>
        <p:txBody>
          <a:bodyPr wrap="square">
            <a:spAutoFit/>
          </a:bodyPr>
          <a:lstStyle/>
          <a:p>
            <a:r>
              <a:rPr lang="en-US" sz="1600" dirty="0" err="1" smtClean="0">
                <a:latin typeface="Cambria" panose="02040503050406030204" pitchFamily="18" charset="0"/>
              </a:rPr>
              <a:t>Elmi</a:t>
            </a:r>
            <a:r>
              <a:rPr lang="en-US" sz="1600" dirty="0" smtClean="0">
                <a:latin typeface="Cambria" panose="02040503050406030204" pitchFamily="18" charset="0"/>
              </a:rPr>
              <a:t> </a:t>
            </a:r>
            <a:r>
              <a:rPr lang="en-US" sz="1600" dirty="0" err="1">
                <a:latin typeface="Cambria" panose="02040503050406030204" pitchFamily="18" charset="0"/>
              </a:rPr>
              <a:t>Şuranın</a:t>
            </a:r>
            <a:r>
              <a:rPr lang="en-US" sz="1600" dirty="0">
                <a:latin typeface="Cambria" panose="02040503050406030204" pitchFamily="18" charset="0"/>
              </a:rPr>
              <a:t> </a:t>
            </a:r>
            <a:r>
              <a:rPr lang="en-US" sz="1600" dirty="0" err="1">
                <a:latin typeface="Cambria" panose="02040503050406030204" pitchFamily="18" charset="0"/>
              </a:rPr>
              <a:t>üzvlərinin</a:t>
            </a:r>
            <a:r>
              <a:rPr lang="en-US" sz="1600" dirty="0">
                <a:latin typeface="Cambria" panose="02040503050406030204" pitchFamily="18" charset="0"/>
              </a:rPr>
              <a:t> </a:t>
            </a:r>
            <a:r>
              <a:rPr lang="en-US" sz="1600" dirty="0" err="1">
                <a:latin typeface="Cambria" panose="02040503050406030204" pitchFamily="18" charset="0"/>
              </a:rPr>
              <a:t>və</a:t>
            </a:r>
            <a:r>
              <a:rPr lang="en-US" sz="1600" dirty="0">
                <a:latin typeface="Cambria" panose="02040503050406030204" pitchFamily="18" charset="0"/>
              </a:rPr>
              <a:t> </a:t>
            </a:r>
            <a:r>
              <a:rPr lang="en-US" sz="1600" dirty="0" err="1">
                <a:latin typeface="Cambria" panose="02040503050406030204" pitchFamily="18" charset="0"/>
              </a:rPr>
              <a:t>elmi</a:t>
            </a:r>
            <a:r>
              <a:rPr lang="en-US" sz="1600" dirty="0">
                <a:latin typeface="Cambria" panose="02040503050406030204" pitchFamily="18" charset="0"/>
              </a:rPr>
              <a:t> </a:t>
            </a:r>
            <a:r>
              <a:rPr lang="en-US" sz="1600" dirty="0" err="1">
                <a:latin typeface="Cambria" panose="02040503050406030204" pitchFamily="18" charset="0"/>
              </a:rPr>
              <a:t>əməkdaşların</a:t>
            </a:r>
            <a:r>
              <a:rPr lang="en-US" sz="1600" dirty="0">
                <a:latin typeface="Cambria" panose="02040503050406030204" pitchFamily="18" charset="0"/>
              </a:rPr>
              <a:t> </a:t>
            </a:r>
            <a:r>
              <a:rPr lang="en-US" sz="1600" dirty="0" err="1">
                <a:latin typeface="Cambria" panose="02040503050406030204" pitchFamily="18" charset="0"/>
              </a:rPr>
              <a:t>iştirakı</a:t>
            </a:r>
            <a:r>
              <a:rPr lang="en-US" sz="1600" dirty="0">
                <a:latin typeface="Cambria" panose="02040503050406030204" pitchFamily="18" charset="0"/>
              </a:rPr>
              <a:t> </a:t>
            </a:r>
            <a:r>
              <a:rPr lang="en-US" sz="1600" dirty="0" err="1">
                <a:latin typeface="Cambria" panose="02040503050406030204" pitchFamily="18" charset="0"/>
              </a:rPr>
              <a:t>ilə</a:t>
            </a:r>
            <a:r>
              <a:rPr lang="en-US" sz="1600" dirty="0">
                <a:latin typeface="Cambria" panose="02040503050406030204" pitchFamily="18" charset="0"/>
              </a:rPr>
              <a:t> </a:t>
            </a:r>
            <a:r>
              <a:rPr lang="en-US" sz="1600" dirty="0" err="1">
                <a:latin typeface="Cambria" panose="02040503050406030204" pitchFamily="18" charset="0"/>
              </a:rPr>
              <a:t>Rusiya</a:t>
            </a:r>
            <a:r>
              <a:rPr lang="en-US" sz="1600" dirty="0">
                <a:latin typeface="Cambria" panose="02040503050406030204" pitchFamily="18" charset="0"/>
              </a:rPr>
              <a:t> </a:t>
            </a:r>
            <a:r>
              <a:rPr lang="en-US" sz="1600" dirty="0" err="1">
                <a:latin typeface="Cambria" panose="02040503050406030204" pitchFamily="18" charset="0"/>
              </a:rPr>
              <a:t>və</a:t>
            </a:r>
            <a:r>
              <a:rPr lang="en-US" sz="1600" dirty="0">
                <a:latin typeface="Cambria" panose="02040503050406030204" pitchFamily="18" charset="0"/>
              </a:rPr>
              <a:t> </a:t>
            </a:r>
            <a:r>
              <a:rPr lang="en-US" sz="1600" dirty="0" err="1">
                <a:latin typeface="Cambria" panose="02040503050406030204" pitchFamily="18" charset="0"/>
              </a:rPr>
              <a:t>Gürcüstandan</a:t>
            </a:r>
            <a:r>
              <a:rPr lang="en-US" sz="1600" dirty="0">
                <a:latin typeface="Cambria" panose="02040503050406030204" pitchFamily="18" charset="0"/>
              </a:rPr>
              <a:t> </a:t>
            </a:r>
            <a:r>
              <a:rPr lang="en-US" sz="1600" dirty="0" err="1">
                <a:latin typeface="Cambria" panose="02040503050406030204" pitchFamily="18" charset="0"/>
              </a:rPr>
              <a:t>gəlmiş</a:t>
            </a:r>
            <a:r>
              <a:rPr lang="en-US" sz="1600" dirty="0">
                <a:latin typeface="Cambria" panose="02040503050406030204" pitchFamily="18" charset="0"/>
              </a:rPr>
              <a:t> </a:t>
            </a:r>
            <a:r>
              <a:rPr lang="en-US" sz="1600" dirty="0" err="1">
                <a:latin typeface="Cambria" panose="02040503050406030204" pitchFamily="18" charset="0"/>
              </a:rPr>
              <a:t>bir</a:t>
            </a:r>
            <a:r>
              <a:rPr lang="en-US" sz="1600" dirty="0">
                <a:latin typeface="Cambria" panose="02040503050406030204" pitchFamily="18" charset="0"/>
              </a:rPr>
              <a:t> </a:t>
            </a:r>
            <a:r>
              <a:rPr lang="en-US" sz="1600" dirty="0" err="1">
                <a:latin typeface="Cambria" panose="02040503050406030204" pitchFamily="18" charset="0"/>
              </a:rPr>
              <a:t>qrup</a:t>
            </a:r>
            <a:r>
              <a:rPr lang="en-US" sz="1600" dirty="0">
                <a:latin typeface="Cambria" panose="02040503050406030204" pitchFamily="18" charset="0"/>
              </a:rPr>
              <a:t> </a:t>
            </a:r>
            <a:r>
              <a:rPr lang="en-US" sz="1600" dirty="0" err="1">
                <a:latin typeface="Cambria" panose="02040503050406030204" pitchFamily="18" charset="0"/>
              </a:rPr>
              <a:t>tanınmış</a:t>
            </a:r>
            <a:r>
              <a:rPr lang="en-US" sz="1600" dirty="0">
                <a:latin typeface="Cambria" panose="02040503050406030204" pitchFamily="18" charset="0"/>
              </a:rPr>
              <a:t> </a:t>
            </a:r>
            <a:r>
              <a:rPr lang="en-US" sz="1600" dirty="0" err="1">
                <a:latin typeface="Cambria" panose="02040503050406030204" pitchFamily="18" charset="0"/>
              </a:rPr>
              <a:t>iqtisadçı</a:t>
            </a:r>
            <a:r>
              <a:rPr lang="en-US" sz="1600" dirty="0">
                <a:latin typeface="Cambria" panose="02040503050406030204" pitchFamily="18" charset="0"/>
              </a:rPr>
              <a:t> </a:t>
            </a:r>
            <a:r>
              <a:rPr lang="en-US" sz="1600" dirty="0" err="1">
                <a:latin typeface="Cambria" panose="02040503050406030204" pitchFamily="18" charset="0"/>
              </a:rPr>
              <a:t>alimlə</a:t>
            </a:r>
            <a:r>
              <a:rPr lang="en-US" sz="1600" dirty="0">
                <a:latin typeface="Cambria" panose="02040503050406030204" pitchFamily="18" charset="0"/>
              </a:rPr>
              <a:t> </a:t>
            </a:r>
            <a:r>
              <a:rPr lang="en-US" sz="1600" dirty="0" err="1">
                <a:latin typeface="Cambria" panose="02040503050406030204" pitchFamily="18" charset="0"/>
              </a:rPr>
              <a:t>görüş</a:t>
            </a:r>
            <a:r>
              <a:rPr lang="en-US" sz="1600" dirty="0">
                <a:latin typeface="Cambria" panose="02040503050406030204" pitchFamily="18" charset="0"/>
              </a:rPr>
              <a:t> </a:t>
            </a:r>
            <a:r>
              <a:rPr lang="en-US" sz="1600" dirty="0" err="1" smtClean="0">
                <a:latin typeface="Cambria" panose="02040503050406030204" pitchFamily="18" charset="0"/>
              </a:rPr>
              <a:t>keçiril</a:t>
            </a:r>
            <a:r>
              <a:rPr lang="az-Latn-AZ" sz="1600" dirty="0" smtClean="0">
                <a:latin typeface="Cambria" panose="02040503050406030204" pitchFamily="18" charset="0"/>
              </a:rPr>
              <a:t>mişdir. (13 o</a:t>
            </a:r>
            <a:r>
              <a:rPr lang="en-US" sz="1600" dirty="0" err="1" smtClean="0"/>
              <a:t>ktyabr</a:t>
            </a:r>
            <a:r>
              <a:rPr lang="en-US" sz="1600" dirty="0" smtClean="0"/>
              <a:t> </a:t>
            </a:r>
            <a:r>
              <a:rPr lang="az-Latn-AZ" sz="1600" dirty="0" smtClean="0"/>
              <a:t> 2017</a:t>
            </a:r>
            <a:r>
              <a:rPr lang="az-Latn-AZ" sz="1600" dirty="0" smtClean="0">
                <a:latin typeface="Cambria" panose="02040503050406030204" pitchFamily="18" charset="0"/>
              </a:rPr>
              <a:t>)</a:t>
            </a:r>
            <a:endParaRPr lang="ru-RU" sz="1600" dirty="0">
              <a:latin typeface="Cambria" panose="02040503050406030204" pitchFamily="18" charset="0"/>
            </a:endParaRPr>
          </a:p>
        </p:txBody>
      </p:sp>
    </p:spTree>
    <p:extLst>
      <p:ext uri="{BB962C8B-B14F-4D97-AF65-F5344CB8AC3E}">
        <p14:creationId xmlns:p14="http://schemas.microsoft.com/office/powerpoint/2010/main" val="12695477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Группа 3"/>
          <p:cNvGrpSpPr/>
          <p:nvPr/>
        </p:nvGrpSpPr>
        <p:grpSpPr>
          <a:xfrm>
            <a:off x="-1" y="0"/>
            <a:ext cx="9144001" cy="683849"/>
            <a:chOff x="-3854" y="5569"/>
            <a:chExt cx="9145016" cy="826949"/>
          </a:xfrm>
        </p:grpSpPr>
        <p:pic>
          <p:nvPicPr>
            <p:cNvPr id="5" name="Рисунок 4" descr="C:\Users\asus\Desktop\ScreenHunter_2.jpg"/>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72679" t="33953" r="6894" b="55220"/>
            <a:stretch/>
          </p:blipFill>
          <p:spPr bwMode="auto">
            <a:xfrm>
              <a:off x="-3854" y="5569"/>
              <a:ext cx="9145016" cy="826949"/>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53640926-AAD7-44D8-BBD7-CCE9431645EC}">
                <a14:shadowObscured xmlns:a14="http://schemas.microsoft.com/office/drawing/2010/main"/>
              </a:ext>
            </a:extLst>
          </p:spPr>
        </p:pic>
        <p:pic>
          <p:nvPicPr>
            <p:cNvPr id="6" name="Рисунок 5"/>
            <p:cNvPicPr/>
            <p:nvPr/>
          </p:nvPicPr>
          <p:blipFill>
            <a:blip r:embed="rId4" cstate="print">
              <a:extLst>
                <a:ext uri="{28A0092B-C50C-407E-A947-70E740481C1C}">
                  <a14:useLocalDpi xmlns:a14="http://schemas.microsoft.com/office/drawing/2010/main" val="0"/>
                </a:ext>
              </a:extLst>
            </a:blip>
            <a:srcRect b="34521"/>
            <a:stretch>
              <a:fillRect/>
            </a:stretch>
          </p:blipFill>
          <p:spPr bwMode="auto">
            <a:xfrm>
              <a:off x="272847" y="71915"/>
              <a:ext cx="641553" cy="695811"/>
            </a:xfrm>
            <a:prstGeom prst="rect">
              <a:avLst/>
            </a:prstGeom>
            <a:noFill/>
            <a:ln>
              <a:noFill/>
            </a:ln>
            <a:extLst/>
          </p:spPr>
        </p:pic>
        <p:sp>
          <p:nvSpPr>
            <p:cNvPr id="7" name="Поле 2"/>
            <p:cNvSpPr txBox="1">
              <a:spLocks noChangeArrowheads="1"/>
            </p:cNvSpPr>
            <p:nvPr/>
          </p:nvSpPr>
          <p:spPr bwMode="auto">
            <a:xfrm>
              <a:off x="1259632" y="96531"/>
              <a:ext cx="3602990" cy="671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rot="0" vert="horz" wrap="square" lIns="75617" tIns="37808" rIns="75617" bIns="37808" anchor="t" anchorCtr="0" upright="1">
              <a:noAutofit/>
            </a:bodyPr>
            <a:lstStyle/>
            <a:p>
              <a:pPr>
                <a:lnSpc>
                  <a:spcPct val="107000"/>
                </a:lnSpc>
              </a:pPr>
              <a:r>
                <a:rPr lang="az-Latn-AZ" sz="1323" b="1" dirty="0">
                  <a:solidFill>
                    <a:srgbClr val="FFFFFF"/>
                  </a:solidFill>
                  <a:ea typeface="Calibri" panose="020F0502020204030204" pitchFamily="34" charset="0"/>
                  <a:cs typeface="Times New Roman" panose="02020603050405020304" pitchFamily="18" charset="0"/>
                </a:rPr>
                <a:t>AMEA</a:t>
              </a:r>
              <a:endParaRPr lang="en-US" sz="910" dirty="0">
                <a:ea typeface="Calibri" panose="020F0502020204030204" pitchFamily="34" charset="0"/>
                <a:cs typeface="Times New Roman" panose="02020603050405020304" pitchFamily="18" charset="0"/>
              </a:endParaRPr>
            </a:p>
            <a:p>
              <a:pPr>
                <a:lnSpc>
                  <a:spcPct val="107000"/>
                </a:lnSpc>
              </a:pPr>
              <a:r>
                <a:rPr lang="az-Latn-AZ" sz="1323" b="1" dirty="0">
                  <a:solidFill>
                    <a:srgbClr val="FFFFFF"/>
                  </a:solidFill>
                  <a:ea typeface="Calibri" panose="020F0502020204030204" pitchFamily="34" charset="0"/>
                  <a:cs typeface="Times New Roman" panose="02020603050405020304" pitchFamily="18" charset="0"/>
                </a:rPr>
                <a:t>İQTİSADİYYAT İNSTİTUTU</a:t>
              </a:r>
              <a:endParaRPr lang="en-US" sz="910" dirty="0">
                <a:ea typeface="Calibri" panose="020F0502020204030204" pitchFamily="34" charset="0"/>
                <a:cs typeface="Times New Roman" panose="02020603050405020304" pitchFamily="18" charset="0"/>
              </a:endParaRPr>
            </a:p>
          </p:txBody>
        </p:sp>
      </p:grpSp>
      <p:sp>
        <p:nvSpPr>
          <p:cNvPr id="9" name="TextBox 8"/>
          <p:cNvSpPr txBox="1"/>
          <p:nvPr/>
        </p:nvSpPr>
        <p:spPr>
          <a:xfrm>
            <a:off x="0" y="6494182"/>
            <a:ext cx="9144001" cy="363818"/>
          </a:xfrm>
          <a:prstGeom prst="rect">
            <a:avLst/>
          </a:prstGeom>
          <a:gradFill flip="none" rotWithShape="1">
            <a:gsLst>
              <a:gs pos="26000">
                <a:srgbClr val="6A9CCB"/>
              </a:gs>
              <a:gs pos="42000">
                <a:schemeClr val="accent5">
                  <a:lumMod val="75000"/>
                </a:schemeClr>
              </a:gs>
              <a:gs pos="0">
                <a:schemeClr val="accent5">
                  <a:lumMod val="60000"/>
                  <a:lumOff val="40000"/>
                </a:schemeClr>
              </a:gs>
              <a:gs pos="73000">
                <a:srgbClr val="00206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az-Latn-AZ" sz="1764" b="1" dirty="0">
                <a:solidFill>
                  <a:schemeClr val="tx1"/>
                </a:solidFill>
                <a:latin typeface="Cambria" panose="02040503050406030204" pitchFamily="18" charset="0"/>
              </a:rPr>
              <a:t>    </a:t>
            </a:r>
            <a:r>
              <a:rPr lang="en-US" sz="1764" b="1" dirty="0" smtClean="0">
                <a:solidFill>
                  <a:schemeClr val="tx1"/>
                </a:solidFill>
                <a:latin typeface="Cambria" panose="02040503050406030204" pitchFamily="18" charset="0"/>
              </a:rPr>
              <a:t>www.economics.com.az</a:t>
            </a:r>
            <a:r>
              <a:rPr lang="az-Latn-AZ" sz="1764" b="1" dirty="0" smtClean="0">
                <a:solidFill>
                  <a:schemeClr val="tx1"/>
                </a:solidFill>
                <a:latin typeface="Cambria" panose="02040503050406030204" pitchFamily="18" charset="0"/>
              </a:rPr>
              <a:t>                                                                                                  </a:t>
            </a:r>
            <a:r>
              <a:rPr lang="az-Latn-AZ" sz="1764" b="1" dirty="0" smtClean="0">
                <a:solidFill>
                  <a:schemeClr val="bg1"/>
                </a:solidFill>
                <a:latin typeface="Cambria" panose="02040503050406030204" pitchFamily="18" charset="0"/>
              </a:rPr>
              <a:t>noyabr 201</a:t>
            </a:r>
            <a:r>
              <a:rPr lang="en-US" sz="1764" b="1" dirty="0">
                <a:solidFill>
                  <a:schemeClr val="bg1"/>
                </a:solidFill>
                <a:latin typeface="Cambria" panose="02040503050406030204" pitchFamily="18" charset="0"/>
              </a:rPr>
              <a:t>7</a:t>
            </a:r>
            <a:endParaRPr lang="ru-RU" sz="1764" b="1" dirty="0">
              <a:solidFill>
                <a:schemeClr val="bg1"/>
              </a:solidFill>
              <a:latin typeface="Cambria" panose="02040503050406030204" pitchFamily="18" charset="0"/>
            </a:endParaRPr>
          </a:p>
        </p:txBody>
      </p:sp>
      <p:sp>
        <p:nvSpPr>
          <p:cNvPr id="18" name="Заголовок 1"/>
          <p:cNvSpPr txBox="1">
            <a:spLocks/>
          </p:cNvSpPr>
          <p:nvPr/>
        </p:nvSpPr>
        <p:spPr>
          <a:xfrm>
            <a:off x="75763" y="756919"/>
            <a:ext cx="8995085" cy="548640"/>
          </a:xfrm>
          <a:prstGeom prst="roundRect">
            <a:avLst>
              <a:gd name="adj" fmla="val 24398"/>
            </a:avLst>
          </a:prstGeom>
          <a:solidFill>
            <a:srgbClr val="C00000"/>
          </a:solidFill>
          <a:effectLst>
            <a:innerShdw blurRad="114300">
              <a:prstClr val="black"/>
            </a:innerShdw>
          </a:effectLst>
        </p:spPr>
        <p:style>
          <a:lnRef idx="2">
            <a:schemeClr val="accent5">
              <a:shade val="50000"/>
            </a:schemeClr>
          </a:lnRef>
          <a:fillRef idx="1">
            <a:schemeClr val="accent5"/>
          </a:fillRef>
          <a:effectRef idx="0">
            <a:schemeClr val="accent5"/>
          </a:effectRef>
          <a:fontRef idx="minor">
            <a:schemeClr val="lt1"/>
          </a:fontRef>
        </p:style>
        <p:txBody>
          <a:bodyPr vert="horz" lIns="100817" tIns="50408" rIns="100817" bIns="50408" rtlCol="0" anchor="t">
            <a:noAutofit/>
          </a:bodyPr>
          <a:lstStyle>
            <a:lvl1pPr algn="l" defTabSz="457200" rtl="0" eaLnBrk="1" latinLnBrk="0" hangingPunct="1">
              <a:spcBef>
                <a:spcPct val="0"/>
              </a:spcBef>
              <a:buNone/>
              <a:defRPr sz="3600" kern="1200">
                <a:solidFill>
                  <a:schemeClr val="lt1"/>
                </a:solidFill>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pPr algn="ctr"/>
            <a:r>
              <a:rPr lang="az-Latn-AZ" sz="2400" b="1" i="1" dirty="0" smtClean="0">
                <a:latin typeface="Cambria" panose="02040503050406030204" pitchFamily="18" charset="0"/>
              </a:rPr>
              <a:t>7. Elmi əməkdaşlıq</a:t>
            </a:r>
            <a:endParaRPr lang="ru-RU" sz="2400" i="1" dirty="0">
              <a:latin typeface="Cambria" panose="02040503050406030204" pitchFamily="18" charset="0"/>
            </a:endParaRPr>
          </a:p>
        </p:txBody>
      </p:sp>
      <p:pic>
        <p:nvPicPr>
          <p:cNvPr id="4098" name="Picture 2" descr="http://economics.com.az/images/fotos/konfranslar/2017/nesimi4.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57515" y="1458686"/>
            <a:ext cx="3218736" cy="2253116"/>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257800" y="3718679"/>
            <a:ext cx="3429000" cy="1615827"/>
          </a:xfrm>
          <a:prstGeom prst="rect">
            <a:avLst/>
          </a:prstGeom>
        </p:spPr>
        <p:txBody>
          <a:bodyPr wrap="square">
            <a:spAutoFit/>
          </a:bodyPr>
          <a:lstStyle/>
          <a:p>
            <a:r>
              <a:rPr lang="en-US" sz="1100" i="1" dirty="0"/>
              <a:t>5-dən 18-ə </a:t>
            </a:r>
            <a:r>
              <a:rPr lang="en-US" sz="1100" i="1" dirty="0" err="1"/>
              <a:t>qədər</a:t>
            </a:r>
            <a:r>
              <a:rPr lang="en-US" sz="1100" i="1" dirty="0"/>
              <a:t> </a:t>
            </a:r>
            <a:r>
              <a:rPr lang="en-US" sz="1100" i="1" dirty="0" err="1"/>
              <a:t>Çinin</a:t>
            </a:r>
            <a:r>
              <a:rPr lang="en-US" sz="1100" i="1" dirty="0"/>
              <a:t> </a:t>
            </a:r>
            <a:r>
              <a:rPr lang="en-US" sz="1100" i="1" dirty="0" err="1"/>
              <a:t>paytaxtı</a:t>
            </a:r>
            <a:r>
              <a:rPr lang="en-US" sz="1100" i="1" dirty="0"/>
              <a:t> Pekin </a:t>
            </a:r>
            <a:r>
              <a:rPr lang="en-US" sz="1100" i="1" dirty="0" err="1"/>
              <a:t>şəhərində</a:t>
            </a:r>
            <a:r>
              <a:rPr lang="en-US" sz="1100" i="1" dirty="0"/>
              <a:t> </a:t>
            </a:r>
            <a:r>
              <a:rPr lang="en-US" sz="1100" i="1" dirty="0" err="1"/>
              <a:t>Çin</a:t>
            </a:r>
            <a:r>
              <a:rPr lang="en-US" sz="1100" i="1" dirty="0"/>
              <a:t> </a:t>
            </a:r>
            <a:r>
              <a:rPr lang="en-US" sz="1100" i="1" dirty="0" err="1"/>
              <a:t>Sosial</a:t>
            </a:r>
            <a:r>
              <a:rPr lang="en-US" sz="1100" i="1" dirty="0"/>
              <a:t> </a:t>
            </a:r>
            <a:r>
              <a:rPr lang="en-US" sz="1100" i="1" dirty="0" err="1"/>
              <a:t>Elmlər</a:t>
            </a:r>
            <a:r>
              <a:rPr lang="en-US" sz="1100" i="1" dirty="0"/>
              <a:t> </a:t>
            </a:r>
            <a:r>
              <a:rPr lang="en-US" sz="1100" i="1" dirty="0" err="1"/>
              <a:t>Akademiyasının</a:t>
            </a:r>
            <a:r>
              <a:rPr lang="en-US" sz="1100" i="1" dirty="0"/>
              <a:t> </a:t>
            </a:r>
            <a:r>
              <a:rPr lang="en-US" sz="1100" i="1" dirty="0" err="1"/>
              <a:t>İpək</a:t>
            </a:r>
            <a:r>
              <a:rPr lang="en-US" sz="1100" i="1" dirty="0"/>
              <a:t> </a:t>
            </a:r>
            <a:r>
              <a:rPr lang="en-US" sz="1100" i="1" dirty="0" err="1"/>
              <a:t>Yolu</a:t>
            </a:r>
            <a:r>
              <a:rPr lang="en-US" sz="1100" i="1" dirty="0"/>
              <a:t> </a:t>
            </a:r>
            <a:r>
              <a:rPr lang="en-US" sz="1100" i="1" dirty="0" err="1"/>
              <a:t>İnstitutu</a:t>
            </a:r>
            <a:r>
              <a:rPr lang="en-US" sz="1100" i="1" dirty="0"/>
              <a:t> </a:t>
            </a:r>
            <a:r>
              <a:rPr lang="en-US" sz="1100" i="1" dirty="0" err="1"/>
              <a:t>və</a:t>
            </a:r>
            <a:r>
              <a:rPr lang="en-US" sz="1100" i="1" dirty="0"/>
              <a:t> </a:t>
            </a:r>
            <a:r>
              <a:rPr lang="en-US" sz="1100" i="1" dirty="0" err="1"/>
              <a:t>Çin</a:t>
            </a:r>
            <a:r>
              <a:rPr lang="en-US" sz="1100" i="1" dirty="0"/>
              <a:t> </a:t>
            </a:r>
            <a:r>
              <a:rPr lang="en-US" sz="1100" i="1" dirty="0" err="1"/>
              <a:t>Sosial</a:t>
            </a:r>
            <a:r>
              <a:rPr lang="en-US" sz="1100" i="1" dirty="0"/>
              <a:t> </a:t>
            </a:r>
            <a:r>
              <a:rPr lang="en-US" sz="1100" i="1" dirty="0" err="1"/>
              <a:t>Elmlər</a:t>
            </a:r>
            <a:r>
              <a:rPr lang="en-US" sz="1100" i="1" dirty="0"/>
              <a:t> </a:t>
            </a:r>
            <a:r>
              <a:rPr lang="en-US" sz="1100" i="1" dirty="0" err="1"/>
              <a:t>Akademiyasının</a:t>
            </a:r>
            <a:r>
              <a:rPr lang="en-US" sz="1100" i="1" dirty="0"/>
              <a:t> </a:t>
            </a:r>
            <a:r>
              <a:rPr lang="en-US" sz="1100" i="1" dirty="0" err="1"/>
              <a:t>Kəmiyyət</a:t>
            </a:r>
            <a:r>
              <a:rPr lang="en-US" sz="1100" i="1" dirty="0"/>
              <a:t> </a:t>
            </a:r>
            <a:r>
              <a:rPr lang="en-US" sz="1100" i="1" dirty="0" err="1"/>
              <a:t>və</a:t>
            </a:r>
            <a:r>
              <a:rPr lang="en-US" sz="1100" i="1" dirty="0"/>
              <a:t> </a:t>
            </a:r>
            <a:r>
              <a:rPr lang="en-US" sz="1100" i="1" dirty="0" err="1"/>
              <a:t>Texniki</a:t>
            </a:r>
            <a:r>
              <a:rPr lang="en-US" sz="1100" i="1" dirty="0"/>
              <a:t> </a:t>
            </a:r>
            <a:r>
              <a:rPr lang="en-US" sz="1100" i="1" dirty="0" err="1"/>
              <a:t>İqtisadiyyat</a:t>
            </a:r>
            <a:r>
              <a:rPr lang="en-US" sz="1100" i="1" dirty="0"/>
              <a:t> </a:t>
            </a:r>
            <a:r>
              <a:rPr lang="en-US" sz="1100" i="1" dirty="0" err="1"/>
              <a:t>İnstitutu</a:t>
            </a:r>
            <a:r>
              <a:rPr lang="en-US" sz="1100" i="1" dirty="0"/>
              <a:t> </a:t>
            </a:r>
            <a:r>
              <a:rPr lang="en-US" sz="1100" i="1" dirty="0" err="1"/>
              <a:t>tərəfindən</a:t>
            </a:r>
            <a:r>
              <a:rPr lang="en-US" sz="1100" i="1" dirty="0"/>
              <a:t> </a:t>
            </a:r>
            <a:r>
              <a:rPr lang="en-US" sz="1100" i="1" dirty="0" err="1"/>
              <a:t>təşkil</a:t>
            </a:r>
            <a:r>
              <a:rPr lang="en-US" sz="1100" i="1" dirty="0"/>
              <a:t> </a:t>
            </a:r>
            <a:r>
              <a:rPr lang="en-US" sz="1100" i="1" dirty="0" err="1"/>
              <a:t>olunan</a:t>
            </a:r>
            <a:r>
              <a:rPr lang="en-US" sz="1100" i="1" dirty="0"/>
              <a:t> </a:t>
            </a:r>
            <a:r>
              <a:rPr lang="en-US" sz="1100" i="1" dirty="0" err="1"/>
              <a:t>və</a:t>
            </a:r>
            <a:r>
              <a:rPr lang="en-US" sz="1100" i="1" dirty="0"/>
              <a:t>  </a:t>
            </a:r>
            <a:r>
              <a:rPr lang="en-US" sz="1100" i="1" dirty="0" err="1"/>
              <a:t>Beynəlxalq</a:t>
            </a:r>
            <a:r>
              <a:rPr lang="en-US" sz="1100" i="1" dirty="0"/>
              <a:t> </a:t>
            </a:r>
            <a:r>
              <a:rPr lang="en-US" sz="1100" i="1" dirty="0" err="1"/>
              <a:t>Enerji</a:t>
            </a:r>
            <a:r>
              <a:rPr lang="en-US" sz="1100" i="1" dirty="0"/>
              <a:t> </a:t>
            </a:r>
            <a:r>
              <a:rPr lang="en-US" sz="1100" i="1" dirty="0" err="1"/>
              <a:t>Forumu</a:t>
            </a:r>
            <a:r>
              <a:rPr lang="en-US" sz="1100" i="1" dirty="0"/>
              <a:t> </a:t>
            </a:r>
            <a:r>
              <a:rPr lang="en-US" sz="1100" i="1" dirty="0" err="1"/>
              <a:t>tərəfindən</a:t>
            </a:r>
            <a:r>
              <a:rPr lang="en-US" sz="1100" i="1" dirty="0"/>
              <a:t> </a:t>
            </a:r>
            <a:r>
              <a:rPr lang="en-US" sz="1100" i="1" dirty="0" err="1"/>
              <a:t>dəstəklənən</a:t>
            </a:r>
            <a:r>
              <a:rPr lang="en-US" sz="1100" i="1" dirty="0"/>
              <a:t> “</a:t>
            </a:r>
            <a:r>
              <a:rPr lang="en-US" sz="1100" i="1" dirty="0" err="1"/>
              <a:t>Bir</a:t>
            </a:r>
            <a:r>
              <a:rPr lang="en-US" sz="1100" i="1" dirty="0"/>
              <a:t> </a:t>
            </a:r>
            <a:r>
              <a:rPr lang="en-US" sz="1100" i="1" dirty="0" err="1"/>
              <a:t>qurşaq</a:t>
            </a:r>
            <a:r>
              <a:rPr lang="en-US" sz="1100" i="1" dirty="0"/>
              <a:t> - </a:t>
            </a:r>
            <a:r>
              <a:rPr lang="en-US" sz="1100" i="1" dirty="0" err="1"/>
              <a:t>bir</a:t>
            </a:r>
            <a:r>
              <a:rPr lang="en-US" sz="1100" i="1" dirty="0"/>
              <a:t> </a:t>
            </a:r>
            <a:r>
              <a:rPr lang="en-US" sz="1100" i="1" dirty="0" err="1"/>
              <a:t>yol</a:t>
            </a:r>
            <a:r>
              <a:rPr lang="en-US" sz="1100" i="1" dirty="0"/>
              <a:t> </a:t>
            </a:r>
            <a:r>
              <a:rPr lang="en-US" sz="1100" i="1" dirty="0" err="1"/>
              <a:t>təşəbbüsü</a:t>
            </a:r>
            <a:r>
              <a:rPr lang="en-US" sz="1100" i="1" dirty="0"/>
              <a:t> </a:t>
            </a:r>
            <a:r>
              <a:rPr lang="en-US" sz="1100" i="1" dirty="0" err="1"/>
              <a:t>və</a:t>
            </a:r>
            <a:r>
              <a:rPr lang="en-US" sz="1100" i="1" dirty="0"/>
              <a:t> </a:t>
            </a:r>
            <a:r>
              <a:rPr lang="en-US" sz="1100" i="1" dirty="0" err="1"/>
              <a:t>qlobal</a:t>
            </a:r>
            <a:r>
              <a:rPr lang="en-US" sz="1100" i="1" dirty="0"/>
              <a:t> </a:t>
            </a:r>
            <a:r>
              <a:rPr lang="en-US" sz="1100" i="1" dirty="0" err="1"/>
              <a:t>enerji</a:t>
            </a:r>
            <a:r>
              <a:rPr lang="en-US" sz="1100" i="1" dirty="0"/>
              <a:t> </a:t>
            </a:r>
            <a:r>
              <a:rPr lang="en-US" sz="1100" i="1" dirty="0" err="1"/>
              <a:t>əlaqələrinin</a:t>
            </a:r>
            <a:r>
              <a:rPr lang="en-US" sz="1100" i="1" dirty="0"/>
              <a:t> </a:t>
            </a:r>
            <a:r>
              <a:rPr lang="en-US" sz="1100" i="1" dirty="0" err="1"/>
              <a:t>inkişafı</a:t>
            </a:r>
            <a:r>
              <a:rPr lang="en-US" sz="1100" i="1" dirty="0"/>
              <a:t> </a:t>
            </a:r>
            <a:r>
              <a:rPr lang="en-US" sz="1100" i="1" dirty="0" err="1"/>
              <a:t>üzrə</a:t>
            </a:r>
            <a:r>
              <a:rPr lang="en-US" sz="1100" i="1" dirty="0"/>
              <a:t> 1-ci </a:t>
            </a:r>
            <a:r>
              <a:rPr lang="en-US" sz="1100" i="1" dirty="0" err="1"/>
              <a:t>beynəlxalq</a:t>
            </a:r>
            <a:r>
              <a:rPr lang="en-US" sz="1100" i="1" dirty="0"/>
              <a:t> </a:t>
            </a:r>
            <a:r>
              <a:rPr lang="en-US" sz="1100" i="1" dirty="0" err="1"/>
              <a:t>seminarda</a:t>
            </a:r>
            <a:r>
              <a:rPr lang="en-US" sz="1100" i="1" dirty="0"/>
              <a:t> AMEA </a:t>
            </a:r>
            <a:r>
              <a:rPr lang="en-US" sz="1100" i="1" dirty="0" err="1"/>
              <a:t>İqtisadiyyat</a:t>
            </a:r>
            <a:r>
              <a:rPr lang="en-US" sz="1100" i="1" dirty="0"/>
              <a:t> </a:t>
            </a:r>
            <a:r>
              <a:rPr lang="en-US" sz="1100" i="1" dirty="0" err="1"/>
              <a:t>İnstitutunun</a:t>
            </a:r>
            <a:r>
              <a:rPr lang="en-US" sz="1100" i="1" dirty="0"/>
              <a:t> </a:t>
            </a:r>
            <a:r>
              <a:rPr lang="en-US" sz="1100" i="1" dirty="0" err="1"/>
              <a:t>böyük</a:t>
            </a:r>
            <a:r>
              <a:rPr lang="en-US" sz="1100" i="1" dirty="0"/>
              <a:t> </a:t>
            </a:r>
            <a:r>
              <a:rPr lang="en-US" sz="1100" i="1" dirty="0" err="1"/>
              <a:t>elmi</a:t>
            </a:r>
            <a:r>
              <a:rPr lang="en-US" sz="1100" i="1" dirty="0"/>
              <a:t> </a:t>
            </a:r>
            <a:r>
              <a:rPr lang="en-US" sz="1100" i="1" dirty="0" err="1"/>
              <a:t>işçisi</a:t>
            </a:r>
            <a:r>
              <a:rPr lang="en-US" sz="1100" i="1" dirty="0"/>
              <a:t>, </a:t>
            </a:r>
            <a:r>
              <a:rPr lang="en-US" sz="1100" i="1" dirty="0" err="1"/>
              <a:t>iqtisad</a:t>
            </a:r>
            <a:r>
              <a:rPr lang="en-US" sz="1100" i="1" dirty="0"/>
              <a:t> </a:t>
            </a:r>
            <a:r>
              <a:rPr lang="en-US" sz="1100" i="1" dirty="0" err="1"/>
              <a:t>üzrə</a:t>
            </a:r>
            <a:r>
              <a:rPr lang="en-US" sz="1100" i="1" dirty="0"/>
              <a:t> </a:t>
            </a:r>
            <a:r>
              <a:rPr lang="en-US" sz="1100" i="1" dirty="0" err="1"/>
              <a:t>fəlsəfə</a:t>
            </a:r>
            <a:r>
              <a:rPr lang="en-US" sz="1100" i="1" dirty="0"/>
              <a:t> </a:t>
            </a:r>
            <a:r>
              <a:rPr lang="en-US" sz="1100" i="1" dirty="0" err="1"/>
              <a:t>doktoru</a:t>
            </a:r>
            <a:r>
              <a:rPr lang="en-US" sz="1100" i="1" dirty="0"/>
              <a:t> </a:t>
            </a:r>
            <a:r>
              <a:rPr lang="en-US" sz="1100" i="1" dirty="0" err="1"/>
              <a:t>Nəsimi</a:t>
            </a:r>
            <a:r>
              <a:rPr lang="en-US" sz="1100" i="1" dirty="0"/>
              <a:t> </a:t>
            </a:r>
            <a:r>
              <a:rPr lang="en-US" sz="1100" i="1" dirty="0" err="1"/>
              <a:t>Əhmədov</a:t>
            </a:r>
            <a:r>
              <a:rPr lang="en-US" sz="1100" i="1" dirty="0"/>
              <a:t> da </a:t>
            </a:r>
            <a:r>
              <a:rPr lang="en-US" sz="1100" i="1" dirty="0" err="1"/>
              <a:t>iştirak</a:t>
            </a:r>
            <a:r>
              <a:rPr lang="en-US" sz="1100" i="1" dirty="0"/>
              <a:t> </a:t>
            </a:r>
            <a:r>
              <a:rPr lang="en-US" sz="1100" i="1" dirty="0" err="1"/>
              <a:t>edib</a:t>
            </a:r>
            <a:endParaRPr lang="ru-RU" sz="1100" dirty="0"/>
          </a:p>
        </p:txBody>
      </p:sp>
      <p:pic>
        <p:nvPicPr>
          <p:cNvPr id="5122" name="Picture 2" descr="Mərkəzi Asiya Regional İqtisadi Əməkdaşlıq Təşkilatının II Forumu keçirilib"/>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6669" y="1393677"/>
            <a:ext cx="4836501" cy="2236883"/>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76669" y="3949511"/>
            <a:ext cx="4572000" cy="1384995"/>
          </a:xfrm>
          <a:prstGeom prst="rect">
            <a:avLst/>
          </a:prstGeom>
        </p:spPr>
        <p:txBody>
          <a:bodyPr>
            <a:spAutoFit/>
          </a:bodyPr>
          <a:lstStyle/>
          <a:p>
            <a:r>
              <a:rPr lang="en-US" sz="1200" dirty="0" err="1">
                <a:solidFill>
                  <a:srgbClr val="000000"/>
                </a:solidFill>
                <a:latin typeface="Arial" panose="020B0604020202020204" pitchFamily="34" charset="0"/>
              </a:rPr>
              <a:t>Sentyabrın</a:t>
            </a:r>
            <a:r>
              <a:rPr lang="en-US" sz="1200" dirty="0">
                <a:solidFill>
                  <a:srgbClr val="000000"/>
                </a:solidFill>
                <a:latin typeface="Arial" panose="020B0604020202020204" pitchFamily="34" charset="0"/>
              </a:rPr>
              <a:t> 7-8-də </a:t>
            </a:r>
            <a:r>
              <a:rPr lang="en-US" sz="1200" dirty="0" err="1">
                <a:solidFill>
                  <a:srgbClr val="000000"/>
                </a:solidFill>
                <a:latin typeface="Arial" panose="020B0604020202020204" pitchFamily="34" charset="0"/>
              </a:rPr>
              <a:t>Çinin</a:t>
            </a:r>
            <a:r>
              <a:rPr lang="en-US" sz="1200" dirty="0">
                <a:solidFill>
                  <a:srgbClr val="000000"/>
                </a:solidFill>
                <a:latin typeface="Arial" panose="020B0604020202020204" pitchFamily="34" charset="0"/>
              </a:rPr>
              <a:t> </a:t>
            </a:r>
            <a:r>
              <a:rPr lang="en-US" sz="1200" dirty="0" err="1">
                <a:solidFill>
                  <a:srgbClr val="000000"/>
                </a:solidFill>
                <a:latin typeface="Arial" panose="020B0604020202020204" pitchFamily="34" charset="0"/>
              </a:rPr>
              <a:t>Urumçi</a:t>
            </a:r>
            <a:r>
              <a:rPr lang="en-US" sz="1200" dirty="0">
                <a:solidFill>
                  <a:srgbClr val="000000"/>
                </a:solidFill>
                <a:latin typeface="Arial" panose="020B0604020202020204" pitchFamily="34" charset="0"/>
              </a:rPr>
              <a:t> </a:t>
            </a:r>
            <a:r>
              <a:rPr lang="en-US" sz="1200" dirty="0" err="1">
                <a:solidFill>
                  <a:srgbClr val="000000"/>
                </a:solidFill>
                <a:latin typeface="Arial" panose="020B0604020202020204" pitchFamily="34" charset="0"/>
              </a:rPr>
              <a:t>şəhərində</a:t>
            </a:r>
            <a:r>
              <a:rPr lang="en-US" sz="1200" dirty="0">
                <a:solidFill>
                  <a:srgbClr val="000000"/>
                </a:solidFill>
                <a:latin typeface="Arial" panose="020B0604020202020204" pitchFamily="34" charset="0"/>
              </a:rPr>
              <a:t> </a:t>
            </a:r>
            <a:r>
              <a:rPr lang="en-US" sz="1200" dirty="0" err="1">
                <a:solidFill>
                  <a:srgbClr val="000000"/>
                </a:solidFill>
                <a:latin typeface="Arial" panose="020B0604020202020204" pitchFamily="34" charset="0"/>
              </a:rPr>
              <a:t>Asiya</a:t>
            </a:r>
            <a:r>
              <a:rPr lang="en-US" sz="1200" dirty="0">
                <a:solidFill>
                  <a:srgbClr val="000000"/>
                </a:solidFill>
                <a:latin typeface="Arial" panose="020B0604020202020204" pitchFamily="34" charset="0"/>
              </a:rPr>
              <a:t> İnkişaf </a:t>
            </a:r>
            <a:r>
              <a:rPr lang="en-US" sz="1200" dirty="0" err="1">
                <a:solidFill>
                  <a:srgbClr val="000000"/>
                </a:solidFill>
                <a:latin typeface="Arial" panose="020B0604020202020204" pitchFamily="34" charset="0"/>
              </a:rPr>
              <a:t>Bankının</a:t>
            </a:r>
            <a:r>
              <a:rPr lang="en-US" sz="1200" dirty="0">
                <a:solidFill>
                  <a:srgbClr val="000000"/>
                </a:solidFill>
                <a:latin typeface="Arial" panose="020B0604020202020204" pitchFamily="34" charset="0"/>
              </a:rPr>
              <a:t> </a:t>
            </a:r>
            <a:r>
              <a:rPr lang="en-US" sz="1200" dirty="0" err="1">
                <a:solidFill>
                  <a:srgbClr val="000000"/>
                </a:solidFill>
                <a:latin typeface="Arial" panose="020B0604020202020204" pitchFamily="34" charset="0"/>
              </a:rPr>
              <a:t>təşkilatçılığı</a:t>
            </a:r>
            <a:r>
              <a:rPr lang="en-US" sz="1200" dirty="0">
                <a:solidFill>
                  <a:srgbClr val="000000"/>
                </a:solidFill>
                <a:latin typeface="Arial" panose="020B0604020202020204" pitchFamily="34" charset="0"/>
              </a:rPr>
              <a:t> </a:t>
            </a:r>
            <a:r>
              <a:rPr lang="en-US" sz="1200" dirty="0" err="1">
                <a:solidFill>
                  <a:srgbClr val="000000"/>
                </a:solidFill>
                <a:latin typeface="Arial" panose="020B0604020202020204" pitchFamily="34" charset="0"/>
              </a:rPr>
              <a:t>ilə</a:t>
            </a:r>
            <a:r>
              <a:rPr lang="en-US" sz="1200" dirty="0">
                <a:solidFill>
                  <a:srgbClr val="000000"/>
                </a:solidFill>
                <a:latin typeface="Arial" panose="020B0604020202020204" pitchFamily="34" charset="0"/>
              </a:rPr>
              <a:t> </a:t>
            </a:r>
            <a:r>
              <a:rPr lang="en-US" sz="1200" dirty="0" err="1">
                <a:solidFill>
                  <a:srgbClr val="000000"/>
                </a:solidFill>
                <a:latin typeface="Arial" panose="020B0604020202020204" pitchFamily="34" charset="0"/>
              </a:rPr>
              <a:t>Mərkəzi</a:t>
            </a:r>
            <a:r>
              <a:rPr lang="en-US" sz="1200" dirty="0">
                <a:solidFill>
                  <a:srgbClr val="000000"/>
                </a:solidFill>
                <a:latin typeface="Arial" panose="020B0604020202020204" pitchFamily="34" charset="0"/>
              </a:rPr>
              <a:t> </a:t>
            </a:r>
            <a:r>
              <a:rPr lang="en-US" sz="1200" dirty="0" err="1">
                <a:solidFill>
                  <a:srgbClr val="000000"/>
                </a:solidFill>
                <a:latin typeface="Arial" panose="020B0604020202020204" pitchFamily="34" charset="0"/>
              </a:rPr>
              <a:t>Asiya</a:t>
            </a:r>
            <a:r>
              <a:rPr lang="en-US" sz="1200" dirty="0">
                <a:solidFill>
                  <a:srgbClr val="000000"/>
                </a:solidFill>
                <a:latin typeface="Arial" panose="020B0604020202020204" pitchFamily="34" charset="0"/>
              </a:rPr>
              <a:t> Regional </a:t>
            </a:r>
            <a:r>
              <a:rPr lang="en-US" sz="1200" dirty="0" err="1">
                <a:solidFill>
                  <a:srgbClr val="000000"/>
                </a:solidFill>
                <a:latin typeface="Arial" panose="020B0604020202020204" pitchFamily="34" charset="0"/>
              </a:rPr>
              <a:t>İqtisadi</a:t>
            </a:r>
            <a:r>
              <a:rPr lang="en-US" sz="1200" dirty="0">
                <a:solidFill>
                  <a:srgbClr val="000000"/>
                </a:solidFill>
                <a:latin typeface="Arial" panose="020B0604020202020204" pitchFamily="34" charset="0"/>
              </a:rPr>
              <a:t> </a:t>
            </a:r>
            <a:r>
              <a:rPr lang="en-US" sz="1200" dirty="0" err="1">
                <a:solidFill>
                  <a:srgbClr val="000000"/>
                </a:solidFill>
                <a:latin typeface="Arial" panose="020B0604020202020204" pitchFamily="34" charset="0"/>
              </a:rPr>
              <a:t>Əməkdaşlıq</a:t>
            </a:r>
            <a:r>
              <a:rPr lang="en-US" sz="1200" dirty="0">
                <a:solidFill>
                  <a:srgbClr val="000000"/>
                </a:solidFill>
                <a:latin typeface="Arial" panose="020B0604020202020204" pitchFamily="34" charset="0"/>
              </a:rPr>
              <a:t> </a:t>
            </a:r>
            <a:r>
              <a:rPr lang="en-US" sz="1200" dirty="0" err="1">
                <a:solidFill>
                  <a:srgbClr val="000000"/>
                </a:solidFill>
                <a:latin typeface="Arial" panose="020B0604020202020204" pitchFamily="34" charset="0"/>
              </a:rPr>
              <a:t>Təşkilatının</a:t>
            </a:r>
            <a:r>
              <a:rPr lang="en-US" sz="1200" dirty="0">
                <a:solidFill>
                  <a:srgbClr val="000000"/>
                </a:solidFill>
                <a:latin typeface="Arial" panose="020B0604020202020204" pitchFamily="34" charset="0"/>
              </a:rPr>
              <a:t> (CAREC) II </a:t>
            </a:r>
            <a:r>
              <a:rPr lang="en-US" sz="1200" dirty="0" err="1">
                <a:solidFill>
                  <a:srgbClr val="000000"/>
                </a:solidFill>
                <a:latin typeface="Arial" panose="020B0604020202020204" pitchFamily="34" charset="0"/>
              </a:rPr>
              <a:t>forumu</a:t>
            </a:r>
            <a:r>
              <a:rPr lang="en-US" sz="1200" dirty="0">
                <a:solidFill>
                  <a:srgbClr val="000000"/>
                </a:solidFill>
                <a:latin typeface="Arial" panose="020B0604020202020204" pitchFamily="34" charset="0"/>
              </a:rPr>
              <a:t> </a:t>
            </a:r>
            <a:r>
              <a:rPr lang="en-US" sz="1200" dirty="0" err="1">
                <a:solidFill>
                  <a:srgbClr val="000000"/>
                </a:solidFill>
                <a:latin typeface="Arial" panose="020B0604020202020204" pitchFamily="34" charset="0"/>
              </a:rPr>
              <a:t>keçirilib</a:t>
            </a:r>
            <a:r>
              <a:rPr lang="en-US" sz="1200" dirty="0">
                <a:solidFill>
                  <a:srgbClr val="000000"/>
                </a:solidFill>
                <a:latin typeface="Arial" panose="020B0604020202020204" pitchFamily="34" charset="0"/>
              </a:rPr>
              <a:t>. 2001-ci </a:t>
            </a:r>
            <a:r>
              <a:rPr lang="en-US" sz="1200" dirty="0" err="1">
                <a:solidFill>
                  <a:srgbClr val="000000"/>
                </a:solidFill>
                <a:latin typeface="Arial" panose="020B0604020202020204" pitchFamily="34" charset="0"/>
              </a:rPr>
              <a:t>ildə</a:t>
            </a:r>
            <a:r>
              <a:rPr lang="en-US" sz="1200" dirty="0">
                <a:solidFill>
                  <a:srgbClr val="000000"/>
                </a:solidFill>
                <a:latin typeface="Arial" panose="020B0604020202020204" pitchFamily="34" charset="0"/>
              </a:rPr>
              <a:t> </a:t>
            </a:r>
            <a:r>
              <a:rPr lang="en-US" sz="1200" dirty="0" err="1">
                <a:solidFill>
                  <a:srgbClr val="000000"/>
                </a:solidFill>
                <a:latin typeface="Arial" panose="020B0604020202020204" pitchFamily="34" charset="0"/>
              </a:rPr>
              <a:t>yaradılan</a:t>
            </a:r>
            <a:r>
              <a:rPr lang="en-US" sz="1200" dirty="0">
                <a:solidFill>
                  <a:srgbClr val="000000"/>
                </a:solidFill>
                <a:latin typeface="Arial" panose="020B0604020202020204" pitchFamily="34" charset="0"/>
              </a:rPr>
              <a:t> və 11 </a:t>
            </a:r>
            <a:r>
              <a:rPr lang="en-US" sz="1200" dirty="0" err="1">
                <a:solidFill>
                  <a:srgbClr val="000000"/>
                </a:solidFill>
                <a:latin typeface="Arial" panose="020B0604020202020204" pitchFamily="34" charset="0"/>
              </a:rPr>
              <a:t>ölkənin</a:t>
            </a:r>
            <a:r>
              <a:rPr lang="en-US" sz="1200" dirty="0">
                <a:solidFill>
                  <a:srgbClr val="000000"/>
                </a:solidFill>
                <a:latin typeface="Arial" panose="020B0604020202020204" pitchFamily="34" charset="0"/>
              </a:rPr>
              <a:t> (</a:t>
            </a:r>
            <a:r>
              <a:rPr lang="en-US" sz="1200" dirty="0" err="1">
                <a:solidFill>
                  <a:srgbClr val="000000"/>
                </a:solidFill>
                <a:latin typeface="Arial" panose="020B0604020202020204" pitchFamily="34" charset="0"/>
              </a:rPr>
              <a:t>Çin</a:t>
            </a:r>
            <a:r>
              <a:rPr lang="en-US" sz="1200" dirty="0">
                <a:solidFill>
                  <a:srgbClr val="000000"/>
                </a:solidFill>
                <a:latin typeface="Arial" panose="020B0604020202020204" pitchFamily="34" charset="0"/>
              </a:rPr>
              <a:t>, </a:t>
            </a:r>
            <a:r>
              <a:rPr lang="en-US" sz="1200" dirty="0" err="1">
                <a:solidFill>
                  <a:srgbClr val="000000"/>
                </a:solidFill>
                <a:latin typeface="Arial" panose="020B0604020202020204" pitchFamily="34" charset="0"/>
              </a:rPr>
              <a:t>Yaponiya</a:t>
            </a:r>
            <a:r>
              <a:rPr lang="en-US" sz="1200" dirty="0">
                <a:solidFill>
                  <a:srgbClr val="000000"/>
                </a:solidFill>
                <a:latin typeface="Arial" panose="020B0604020202020204" pitchFamily="34" charset="0"/>
              </a:rPr>
              <a:t>, </a:t>
            </a:r>
            <a:r>
              <a:rPr lang="en-US" sz="1200" dirty="0" err="1">
                <a:solidFill>
                  <a:srgbClr val="000000"/>
                </a:solidFill>
                <a:latin typeface="Arial" panose="020B0604020202020204" pitchFamily="34" charset="0"/>
              </a:rPr>
              <a:t>Monqolustan</a:t>
            </a:r>
            <a:r>
              <a:rPr lang="en-US" sz="1200" dirty="0">
                <a:solidFill>
                  <a:srgbClr val="000000"/>
                </a:solidFill>
                <a:latin typeface="Arial" panose="020B0604020202020204" pitchFamily="34" charset="0"/>
              </a:rPr>
              <a:t>, Pakistan, </a:t>
            </a:r>
            <a:r>
              <a:rPr lang="en-US" sz="1200" dirty="0" err="1">
                <a:solidFill>
                  <a:srgbClr val="000000"/>
                </a:solidFill>
                <a:latin typeface="Arial" panose="020B0604020202020204" pitchFamily="34" charset="0"/>
              </a:rPr>
              <a:t>Azərbaycan</a:t>
            </a:r>
            <a:r>
              <a:rPr lang="en-US" sz="1200" dirty="0">
                <a:solidFill>
                  <a:srgbClr val="000000"/>
                </a:solidFill>
                <a:latin typeface="Arial" panose="020B0604020202020204" pitchFamily="34" charset="0"/>
              </a:rPr>
              <a:t>, </a:t>
            </a:r>
            <a:r>
              <a:rPr lang="en-US" sz="1200" dirty="0" err="1">
                <a:solidFill>
                  <a:srgbClr val="000000"/>
                </a:solidFill>
                <a:latin typeface="Arial" panose="020B0604020202020204" pitchFamily="34" charset="0"/>
              </a:rPr>
              <a:t>Gürcüstan</a:t>
            </a:r>
            <a:r>
              <a:rPr lang="en-US" sz="1200" dirty="0">
                <a:solidFill>
                  <a:srgbClr val="000000"/>
                </a:solidFill>
                <a:latin typeface="Arial" panose="020B0604020202020204" pitchFamily="34" charset="0"/>
              </a:rPr>
              <a:t>, </a:t>
            </a:r>
            <a:r>
              <a:rPr lang="en-US" sz="1200" dirty="0" err="1">
                <a:solidFill>
                  <a:srgbClr val="000000"/>
                </a:solidFill>
                <a:latin typeface="Arial" panose="020B0604020202020204" pitchFamily="34" charset="0"/>
              </a:rPr>
              <a:t>Qazaxıstan</a:t>
            </a:r>
            <a:r>
              <a:rPr lang="en-US" sz="1200" dirty="0">
                <a:solidFill>
                  <a:srgbClr val="000000"/>
                </a:solidFill>
                <a:latin typeface="Arial" panose="020B0604020202020204" pitchFamily="34" charset="0"/>
              </a:rPr>
              <a:t>, </a:t>
            </a:r>
            <a:r>
              <a:rPr lang="en-US" sz="1200" dirty="0" err="1">
                <a:solidFill>
                  <a:srgbClr val="000000"/>
                </a:solidFill>
                <a:latin typeface="Arial" panose="020B0604020202020204" pitchFamily="34" charset="0"/>
              </a:rPr>
              <a:t>Qırğızıstan</a:t>
            </a:r>
            <a:r>
              <a:rPr lang="en-US" sz="1200" dirty="0">
                <a:solidFill>
                  <a:srgbClr val="000000"/>
                </a:solidFill>
                <a:latin typeface="Arial" panose="020B0604020202020204" pitchFamily="34" charset="0"/>
              </a:rPr>
              <a:t>, </a:t>
            </a:r>
            <a:r>
              <a:rPr lang="en-US" sz="1200" dirty="0" err="1">
                <a:solidFill>
                  <a:srgbClr val="000000"/>
                </a:solidFill>
                <a:latin typeface="Arial" panose="020B0604020202020204" pitchFamily="34" charset="0"/>
              </a:rPr>
              <a:t>Tacikistan</a:t>
            </a:r>
            <a:r>
              <a:rPr lang="en-US" sz="1200" dirty="0">
                <a:solidFill>
                  <a:srgbClr val="000000"/>
                </a:solidFill>
                <a:latin typeface="Arial" panose="020B0604020202020204" pitchFamily="34" charset="0"/>
              </a:rPr>
              <a:t>, </a:t>
            </a:r>
            <a:r>
              <a:rPr lang="en-US" sz="1200" dirty="0" err="1">
                <a:solidFill>
                  <a:srgbClr val="000000"/>
                </a:solidFill>
                <a:latin typeface="Arial" panose="020B0604020202020204" pitchFamily="34" charset="0"/>
              </a:rPr>
              <a:t>Özbəkistan</a:t>
            </a:r>
            <a:r>
              <a:rPr lang="en-US" sz="1200" dirty="0">
                <a:solidFill>
                  <a:srgbClr val="000000"/>
                </a:solidFill>
                <a:latin typeface="Arial" panose="020B0604020202020204" pitchFamily="34" charset="0"/>
              </a:rPr>
              <a:t> və </a:t>
            </a:r>
            <a:r>
              <a:rPr lang="en-US" sz="1200" dirty="0" err="1">
                <a:solidFill>
                  <a:srgbClr val="000000"/>
                </a:solidFill>
                <a:latin typeface="Arial" panose="020B0604020202020204" pitchFamily="34" charset="0"/>
              </a:rPr>
              <a:t>Türkmənistan</a:t>
            </a:r>
            <a:r>
              <a:rPr lang="en-US" sz="1200" dirty="0">
                <a:solidFill>
                  <a:srgbClr val="000000"/>
                </a:solidFill>
                <a:latin typeface="Arial" panose="020B0604020202020204" pitchFamily="34" charset="0"/>
              </a:rPr>
              <a:t>) </a:t>
            </a:r>
            <a:r>
              <a:rPr lang="en-US" sz="1200" dirty="0" err="1">
                <a:solidFill>
                  <a:srgbClr val="000000"/>
                </a:solidFill>
                <a:latin typeface="Arial" panose="020B0604020202020204" pitchFamily="34" charset="0"/>
              </a:rPr>
              <a:t>daxil</a:t>
            </a:r>
            <a:r>
              <a:rPr lang="en-US" sz="1200" dirty="0">
                <a:solidFill>
                  <a:srgbClr val="000000"/>
                </a:solidFill>
                <a:latin typeface="Arial" panose="020B0604020202020204" pitchFamily="34" charset="0"/>
              </a:rPr>
              <a:t> </a:t>
            </a:r>
            <a:r>
              <a:rPr lang="en-US" sz="1200" dirty="0" err="1">
                <a:solidFill>
                  <a:srgbClr val="000000"/>
                </a:solidFill>
                <a:latin typeface="Arial" panose="020B0604020202020204" pitchFamily="34" charset="0"/>
              </a:rPr>
              <a:t>olduğu</a:t>
            </a:r>
            <a:r>
              <a:rPr lang="en-US" sz="1200" dirty="0">
                <a:solidFill>
                  <a:srgbClr val="000000"/>
                </a:solidFill>
                <a:latin typeface="Arial" panose="020B0604020202020204" pitchFamily="34" charset="0"/>
              </a:rPr>
              <a:t> CAREC-in I </a:t>
            </a:r>
            <a:r>
              <a:rPr lang="en-US" sz="1200" dirty="0" err="1">
                <a:solidFill>
                  <a:srgbClr val="000000"/>
                </a:solidFill>
                <a:latin typeface="Arial" panose="020B0604020202020204" pitchFamily="34" charset="0"/>
              </a:rPr>
              <a:t>forumu</a:t>
            </a:r>
            <a:r>
              <a:rPr lang="en-US" sz="1200" dirty="0">
                <a:solidFill>
                  <a:srgbClr val="000000"/>
                </a:solidFill>
                <a:latin typeface="Arial" panose="020B0604020202020204" pitchFamily="34" charset="0"/>
              </a:rPr>
              <a:t> 2016-cı </a:t>
            </a:r>
            <a:r>
              <a:rPr lang="en-US" sz="1200" dirty="0" err="1">
                <a:solidFill>
                  <a:srgbClr val="000000"/>
                </a:solidFill>
                <a:latin typeface="Arial" panose="020B0604020202020204" pitchFamily="34" charset="0"/>
              </a:rPr>
              <a:t>ildə</a:t>
            </a:r>
            <a:r>
              <a:rPr lang="en-US" sz="1200" dirty="0">
                <a:solidFill>
                  <a:srgbClr val="000000"/>
                </a:solidFill>
                <a:latin typeface="Arial" panose="020B0604020202020204" pitchFamily="34" charset="0"/>
              </a:rPr>
              <a:t> </a:t>
            </a:r>
            <a:r>
              <a:rPr lang="en-US" sz="1200" dirty="0" err="1">
                <a:solidFill>
                  <a:srgbClr val="000000"/>
                </a:solidFill>
                <a:latin typeface="Arial" panose="020B0604020202020204" pitchFamily="34" charset="0"/>
              </a:rPr>
              <a:t>baş</a:t>
            </a:r>
            <a:r>
              <a:rPr lang="en-US" sz="1200" dirty="0">
                <a:solidFill>
                  <a:srgbClr val="000000"/>
                </a:solidFill>
                <a:latin typeface="Arial" panose="020B0604020202020204" pitchFamily="34" charset="0"/>
              </a:rPr>
              <a:t> </a:t>
            </a:r>
            <a:r>
              <a:rPr lang="en-US" sz="1200" dirty="0" err="1">
                <a:solidFill>
                  <a:srgbClr val="000000"/>
                </a:solidFill>
                <a:latin typeface="Arial" panose="020B0604020202020204" pitchFamily="34" charset="0"/>
              </a:rPr>
              <a:t>tutub</a:t>
            </a:r>
            <a:r>
              <a:rPr lang="en-US" sz="1200" dirty="0">
                <a:solidFill>
                  <a:srgbClr val="000000"/>
                </a:solidFill>
                <a:latin typeface="Arial" panose="020B0604020202020204" pitchFamily="34" charset="0"/>
              </a:rPr>
              <a:t>.</a:t>
            </a:r>
            <a:endParaRPr lang="ru-RU" sz="1200" dirty="0"/>
          </a:p>
        </p:txBody>
      </p:sp>
    </p:spTree>
    <p:extLst>
      <p:ext uri="{BB962C8B-B14F-4D97-AF65-F5344CB8AC3E}">
        <p14:creationId xmlns:p14="http://schemas.microsoft.com/office/powerpoint/2010/main" val="120347924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Группа 3"/>
          <p:cNvGrpSpPr/>
          <p:nvPr/>
        </p:nvGrpSpPr>
        <p:grpSpPr>
          <a:xfrm>
            <a:off x="-1" y="0"/>
            <a:ext cx="9144001" cy="683849"/>
            <a:chOff x="-3854" y="5569"/>
            <a:chExt cx="9145016" cy="826949"/>
          </a:xfrm>
        </p:grpSpPr>
        <p:pic>
          <p:nvPicPr>
            <p:cNvPr id="5" name="Рисунок 4" descr="C:\Users\asus\Desktop\ScreenHunter_2.jpg"/>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72679" t="33953" r="6894" b="55220"/>
            <a:stretch/>
          </p:blipFill>
          <p:spPr bwMode="auto">
            <a:xfrm>
              <a:off x="-3854" y="5569"/>
              <a:ext cx="9145016" cy="826949"/>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53640926-AAD7-44D8-BBD7-CCE9431645EC}">
                <a14:shadowObscured xmlns:a14="http://schemas.microsoft.com/office/drawing/2010/main"/>
              </a:ext>
            </a:extLst>
          </p:spPr>
        </p:pic>
        <p:pic>
          <p:nvPicPr>
            <p:cNvPr id="6" name="Рисунок 5"/>
            <p:cNvPicPr/>
            <p:nvPr/>
          </p:nvPicPr>
          <p:blipFill>
            <a:blip r:embed="rId4" cstate="print">
              <a:extLst>
                <a:ext uri="{28A0092B-C50C-407E-A947-70E740481C1C}">
                  <a14:useLocalDpi xmlns:a14="http://schemas.microsoft.com/office/drawing/2010/main" val="0"/>
                </a:ext>
              </a:extLst>
            </a:blip>
            <a:srcRect b="34521"/>
            <a:stretch>
              <a:fillRect/>
            </a:stretch>
          </p:blipFill>
          <p:spPr bwMode="auto">
            <a:xfrm>
              <a:off x="272847" y="71915"/>
              <a:ext cx="641553" cy="695811"/>
            </a:xfrm>
            <a:prstGeom prst="rect">
              <a:avLst/>
            </a:prstGeom>
            <a:noFill/>
            <a:ln>
              <a:noFill/>
            </a:ln>
            <a:extLst/>
          </p:spPr>
        </p:pic>
        <p:sp>
          <p:nvSpPr>
            <p:cNvPr id="7" name="Поле 2"/>
            <p:cNvSpPr txBox="1">
              <a:spLocks noChangeArrowheads="1"/>
            </p:cNvSpPr>
            <p:nvPr/>
          </p:nvSpPr>
          <p:spPr bwMode="auto">
            <a:xfrm>
              <a:off x="1259632" y="96531"/>
              <a:ext cx="3602990" cy="671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rot="0" vert="horz" wrap="square" lIns="75617" tIns="37808" rIns="75617" bIns="37808" anchor="t" anchorCtr="0" upright="1">
              <a:noAutofit/>
            </a:bodyPr>
            <a:lstStyle/>
            <a:p>
              <a:pPr>
                <a:lnSpc>
                  <a:spcPct val="107000"/>
                </a:lnSpc>
              </a:pPr>
              <a:r>
                <a:rPr lang="az-Latn-AZ" sz="1323" b="1" dirty="0">
                  <a:solidFill>
                    <a:srgbClr val="FFFFFF"/>
                  </a:solidFill>
                  <a:ea typeface="Calibri" panose="020F0502020204030204" pitchFamily="34" charset="0"/>
                  <a:cs typeface="Times New Roman" panose="02020603050405020304" pitchFamily="18" charset="0"/>
                </a:rPr>
                <a:t>AMEA</a:t>
              </a:r>
              <a:endParaRPr lang="en-US" sz="910" dirty="0">
                <a:ea typeface="Calibri" panose="020F0502020204030204" pitchFamily="34" charset="0"/>
                <a:cs typeface="Times New Roman" panose="02020603050405020304" pitchFamily="18" charset="0"/>
              </a:endParaRPr>
            </a:p>
            <a:p>
              <a:pPr>
                <a:lnSpc>
                  <a:spcPct val="107000"/>
                </a:lnSpc>
              </a:pPr>
              <a:r>
                <a:rPr lang="az-Latn-AZ" sz="1323" b="1" dirty="0">
                  <a:solidFill>
                    <a:srgbClr val="FFFFFF"/>
                  </a:solidFill>
                  <a:ea typeface="Calibri" panose="020F0502020204030204" pitchFamily="34" charset="0"/>
                  <a:cs typeface="Times New Roman" panose="02020603050405020304" pitchFamily="18" charset="0"/>
                </a:rPr>
                <a:t>İQTİSADİYYAT İNSTİTUTU</a:t>
              </a:r>
              <a:endParaRPr lang="en-US" sz="910" dirty="0">
                <a:ea typeface="Calibri" panose="020F0502020204030204" pitchFamily="34" charset="0"/>
                <a:cs typeface="Times New Roman" panose="02020603050405020304" pitchFamily="18" charset="0"/>
              </a:endParaRPr>
            </a:p>
          </p:txBody>
        </p:sp>
      </p:grpSp>
      <p:sp>
        <p:nvSpPr>
          <p:cNvPr id="9" name="TextBox 8"/>
          <p:cNvSpPr txBox="1"/>
          <p:nvPr/>
        </p:nvSpPr>
        <p:spPr>
          <a:xfrm>
            <a:off x="0" y="6494182"/>
            <a:ext cx="9144001" cy="363818"/>
          </a:xfrm>
          <a:prstGeom prst="rect">
            <a:avLst/>
          </a:prstGeom>
          <a:gradFill flip="none" rotWithShape="1">
            <a:gsLst>
              <a:gs pos="26000">
                <a:srgbClr val="6A9CCB"/>
              </a:gs>
              <a:gs pos="42000">
                <a:schemeClr val="accent5">
                  <a:lumMod val="75000"/>
                </a:schemeClr>
              </a:gs>
              <a:gs pos="0">
                <a:schemeClr val="accent5">
                  <a:lumMod val="60000"/>
                  <a:lumOff val="40000"/>
                </a:schemeClr>
              </a:gs>
              <a:gs pos="73000">
                <a:srgbClr val="00206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az-Latn-AZ" sz="1764" b="1" dirty="0">
                <a:solidFill>
                  <a:schemeClr val="tx1"/>
                </a:solidFill>
                <a:latin typeface="Cambria" panose="02040503050406030204" pitchFamily="18" charset="0"/>
              </a:rPr>
              <a:t>    </a:t>
            </a:r>
            <a:r>
              <a:rPr lang="en-US" sz="1764" b="1" dirty="0" smtClean="0">
                <a:solidFill>
                  <a:schemeClr val="tx1"/>
                </a:solidFill>
                <a:latin typeface="Cambria" panose="02040503050406030204" pitchFamily="18" charset="0"/>
              </a:rPr>
              <a:t>www.economics.com.az</a:t>
            </a:r>
            <a:r>
              <a:rPr lang="az-Latn-AZ" sz="1764" b="1" dirty="0" smtClean="0">
                <a:solidFill>
                  <a:schemeClr val="tx1"/>
                </a:solidFill>
                <a:latin typeface="Cambria" panose="02040503050406030204" pitchFamily="18" charset="0"/>
              </a:rPr>
              <a:t>                                                                                                  </a:t>
            </a:r>
            <a:r>
              <a:rPr lang="az-Latn-AZ" sz="1764" b="1" dirty="0" smtClean="0">
                <a:solidFill>
                  <a:schemeClr val="bg1"/>
                </a:solidFill>
                <a:latin typeface="Cambria" panose="02040503050406030204" pitchFamily="18" charset="0"/>
              </a:rPr>
              <a:t>noyabr 201</a:t>
            </a:r>
            <a:r>
              <a:rPr lang="en-US" sz="1764" b="1" dirty="0">
                <a:solidFill>
                  <a:schemeClr val="bg1"/>
                </a:solidFill>
                <a:latin typeface="Cambria" panose="02040503050406030204" pitchFamily="18" charset="0"/>
              </a:rPr>
              <a:t>7</a:t>
            </a:r>
            <a:endParaRPr lang="ru-RU" sz="1764" b="1" dirty="0">
              <a:solidFill>
                <a:schemeClr val="bg1"/>
              </a:solidFill>
              <a:latin typeface="Cambria" panose="02040503050406030204" pitchFamily="18" charset="0"/>
            </a:endParaRPr>
          </a:p>
        </p:txBody>
      </p:sp>
      <p:sp>
        <p:nvSpPr>
          <p:cNvPr id="18" name="Заголовок 1"/>
          <p:cNvSpPr txBox="1">
            <a:spLocks/>
          </p:cNvSpPr>
          <p:nvPr/>
        </p:nvSpPr>
        <p:spPr>
          <a:xfrm>
            <a:off x="75763" y="756919"/>
            <a:ext cx="8995085" cy="462281"/>
          </a:xfrm>
          <a:prstGeom prst="roundRect">
            <a:avLst>
              <a:gd name="adj" fmla="val 24398"/>
            </a:avLst>
          </a:prstGeom>
          <a:solidFill>
            <a:srgbClr val="C00000"/>
          </a:solidFill>
          <a:effectLst>
            <a:innerShdw blurRad="114300">
              <a:prstClr val="black"/>
            </a:innerShdw>
          </a:effectLst>
        </p:spPr>
        <p:style>
          <a:lnRef idx="2">
            <a:schemeClr val="accent5">
              <a:shade val="50000"/>
            </a:schemeClr>
          </a:lnRef>
          <a:fillRef idx="1">
            <a:schemeClr val="accent5"/>
          </a:fillRef>
          <a:effectRef idx="0">
            <a:schemeClr val="accent5"/>
          </a:effectRef>
          <a:fontRef idx="minor">
            <a:schemeClr val="lt1"/>
          </a:fontRef>
        </p:style>
        <p:txBody>
          <a:bodyPr vert="horz" lIns="100817" tIns="50408" rIns="100817" bIns="50408" rtlCol="0" anchor="t">
            <a:noAutofit/>
          </a:bodyPr>
          <a:lstStyle>
            <a:lvl1pPr algn="l" defTabSz="457200" rtl="0" eaLnBrk="1" latinLnBrk="0" hangingPunct="1">
              <a:spcBef>
                <a:spcPct val="0"/>
              </a:spcBef>
              <a:buNone/>
              <a:defRPr sz="3600" kern="1200">
                <a:solidFill>
                  <a:schemeClr val="lt1"/>
                </a:solidFill>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pPr algn="ctr"/>
            <a:r>
              <a:rPr lang="az-Latn-AZ" sz="1800" b="1" i="1" dirty="0" smtClean="0">
                <a:latin typeface="Cambria" panose="02040503050406030204" pitchFamily="18" charset="0"/>
              </a:rPr>
              <a:t>7. Elektron elmin vəziyyəti</a:t>
            </a:r>
            <a:endParaRPr lang="ru-RU" sz="1800" i="1" dirty="0">
              <a:latin typeface="Cambria" panose="02040503050406030204" pitchFamily="18" charset="0"/>
            </a:endParaRPr>
          </a:p>
        </p:txBody>
      </p:sp>
      <p:graphicFrame>
        <p:nvGraphicFramePr>
          <p:cNvPr id="10" name="Диаграмма 9"/>
          <p:cNvGraphicFramePr>
            <a:graphicFrameLocks/>
          </p:cNvGraphicFramePr>
          <p:nvPr>
            <p:extLst>
              <p:ext uri="{D42A27DB-BD31-4B8C-83A1-F6EECF244321}">
                <p14:modId xmlns:p14="http://schemas.microsoft.com/office/powerpoint/2010/main" val="546266548"/>
              </p:ext>
            </p:extLst>
          </p:nvPr>
        </p:nvGraphicFramePr>
        <p:xfrm>
          <a:off x="381002" y="1480458"/>
          <a:ext cx="3875314" cy="212271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1" name="Диаграмма 10"/>
          <p:cNvGraphicFramePr>
            <a:graphicFrameLocks/>
          </p:cNvGraphicFramePr>
          <p:nvPr>
            <p:extLst>
              <p:ext uri="{D42A27DB-BD31-4B8C-83A1-F6EECF244321}">
                <p14:modId xmlns:p14="http://schemas.microsoft.com/office/powerpoint/2010/main" val="1245951175"/>
              </p:ext>
            </p:extLst>
          </p:nvPr>
        </p:nvGraphicFramePr>
        <p:xfrm>
          <a:off x="4953021" y="1393370"/>
          <a:ext cx="3656295" cy="2449286"/>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2" name="Диаграмма 11"/>
          <p:cNvGraphicFramePr>
            <a:graphicFrameLocks/>
          </p:cNvGraphicFramePr>
          <p:nvPr>
            <p:extLst>
              <p:ext uri="{D42A27DB-BD31-4B8C-83A1-F6EECF244321}">
                <p14:modId xmlns:p14="http://schemas.microsoft.com/office/powerpoint/2010/main" val="1343932526"/>
              </p:ext>
            </p:extLst>
          </p:nvPr>
        </p:nvGraphicFramePr>
        <p:xfrm>
          <a:off x="597410" y="3973286"/>
          <a:ext cx="3745990" cy="2133601"/>
        </p:xfrm>
        <a:graphic>
          <a:graphicData uri="http://schemas.openxmlformats.org/drawingml/2006/chart">
            <c:chart xmlns:c="http://schemas.openxmlformats.org/drawingml/2006/chart" xmlns:r="http://schemas.openxmlformats.org/officeDocument/2006/relationships" r:id="rId7"/>
          </a:graphicData>
        </a:graphic>
      </p:graphicFrame>
      <p:pic>
        <p:nvPicPr>
          <p:cNvPr id="13" name="Рисунок 12"/>
          <p:cNvPicPr/>
          <p:nvPr/>
        </p:nvPicPr>
        <p:blipFill rotWithShape="1">
          <a:blip r:embed="rId8"/>
          <a:srcRect l="20174" t="28610" r="37256" b="43185"/>
          <a:stretch/>
        </p:blipFill>
        <p:spPr bwMode="auto">
          <a:xfrm>
            <a:off x="4397829" y="3744686"/>
            <a:ext cx="4591797" cy="254725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2667760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Группа 3"/>
          <p:cNvGrpSpPr/>
          <p:nvPr/>
        </p:nvGrpSpPr>
        <p:grpSpPr>
          <a:xfrm>
            <a:off x="-1" y="0"/>
            <a:ext cx="9144001" cy="683849"/>
            <a:chOff x="-3854" y="5569"/>
            <a:chExt cx="9145016" cy="826949"/>
          </a:xfrm>
        </p:grpSpPr>
        <p:pic>
          <p:nvPicPr>
            <p:cNvPr id="5" name="Рисунок 4" descr="C:\Users\asus\Desktop\ScreenHunter_2.jpg"/>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72679" t="33953" r="6894" b="55220"/>
            <a:stretch/>
          </p:blipFill>
          <p:spPr bwMode="auto">
            <a:xfrm>
              <a:off x="-3854" y="5569"/>
              <a:ext cx="9145016" cy="826949"/>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53640926-AAD7-44D8-BBD7-CCE9431645EC}">
                <a14:shadowObscured xmlns:a14="http://schemas.microsoft.com/office/drawing/2010/main"/>
              </a:ext>
            </a:extLst>
          </p:spPr>
        </p:pic>
        <p:pic>
          <p:nvPicPr>
            <p:cNvPr id="6" name="Рисунок 5"/>
            <p:cNvPicPr/>
            <p:nvPr/>
          </p:nvPicPr>
          <p:blipFill>
            <a:blip r:embed="rId4" cstate="print">
              <a:extLst>
                <a:ext uri="{28A0092B-C50C-407E-A947-70E740481C1C}">
                  <a14:useLocalDpi xmlns:a14="http://schemas.microsoft.com/office/drawing/2010/main" val="0"/>
                </a:ext>
              </a:extLst>
            </a:blip>
            <a:srcRect b="34521"/>
            <a:stretch>
              <a:fillRect/>
            </a:stretch>
          </p:blipFill>
          <p:spPr bwMode="auto">
            <a:xfrm>
              <a:off x="272847" y="71915"/>
              <a:ext cx="641553" cy="695811"/>
            </a:xfrm>
            <a:prstGeom prst="rect">
              <a:avLst/>
            </a:prstGeom>
            <a:noFill/>
            <a:ln>
              <a:noFill/>
            </a:ln>
            <a:extLst/>
          </p:spPr>
        </p:pic>
        <p:sp>
          <p:nvSpPr>
            <p:cNvPr id="7" name="Поле 2"/>
            <p:cNvSpPr txBox="1">
              <a:spLocks noChangeArrowheads="1"/>
            </p:cNvSpPr>
            <p:nvPr/>
          </p:nvSpPr>
          <p:spPr bwMode="auto">
            <a:xfrm>
              <a:off x="1259632" y="96531"/>
              <a:ext cx="3602990" cy="671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rot="0" vert="horz" wrap="square" lIns="75617" tIns="37808" rIns="75617" bIns="37808" anchor="t" anchorCtr="0" upright="1">
              <a:noAutofit/>
            </a:bodyPr>
            <a:lstStyle/>
            <a:p>
              <a:pPr>
                <a:lnSpc>
                  <a:spcPct val="107000"/>
                </a:lnSpc>
              </a:pPr>
              <a:r>
                <a:rPr lang="az-Latn-AZ" sz="1323" b="1" dirty="0">
                  <a:solidFill>
                    <a:srgbClr val="FFFFFF"/>
                  </a:solidFill>
                  <a:ea typeface="Calibri" panose="020F0502020204030204" pitchFamily="34" charset="0"/>
                  <a:cs typeface="Times New Roman" panose="02020603050405020304" pitchFamily="18" charset="0"/>
                </a:rPr>
                <a:t>AMEA</a:t>
              </a:r>
              <a:endParaRPr lang="en-US" sz="910" dirty="0">
                <a:ea typeface="Calibri" panose="020F0502020204030204" pitchFamily="34" charset="0"/>
                <a:cs typeface="Times New Roman" panose="02020603050405020304" pitchFamily="18" charset="0"/>
              </a:endParaRPr>
            </a:p>
            <a:p>
              <a:pPr>
                <a:lnSpc>
                  <a:spcPct val="107000"/>
                </a:lnSpc>
              </a:pPr>
              <a:r>
                <a:rPr lang="az-Latn-AZ" sz="1323" b="1" dirty="0">
                  <a:solidFill>
                    <a:srgbClr val="FFFFFF"/>
                  </a:solidFill>
                  <a:ea typeface="Calibri" panose="020F0502020204030204" pitchFamily="34" charset="0"/>
                  <a:cs typeface="Times New Roman" panose="02020603050405020304" pitchFamily="18" charset="0"/>
                </a:rPr>
                <a:t>İQTİSADİYYAT İNSTİTUTU</a:t>
              </a:r>
              <a:endParaRPr lang="en-US" sz="910" dirty="0">
                <a:ea typeface="Calibri" panose="020F0502020204030204" pitchFamily="34" charset="0"/>
                <a:cs typeface="Times New Roman" panose="02020603050405020304" pitchFamily="18" charset="0"/>
              </a:endParaRPr>
            </a:p>
          </p:txBody>
        </p:sp>
      </p:grpSp>
      <p:sp>
        <p:nvSpPr>
          <p:cNvPr id="9" name="TextBox 8"/>
          <p:cNvSpPr txBox="1"/>
          <p:nvPr/>
        </p:nvSpPr>
        <p:spPr>
          <a:xfrm>
            <a:off x="0" y="6581001"/>
            <a:ext cx="9144001" cy="276999"/>
          </a:xfrm>
          <a:prstGeom prst="rect">
            <a:avLst/>
          </a:prstGeom>
          <a:gradFill flip="none" rotWithShape="1">
            <a:gsLst>
              <a:gs pos="26000">
                <a:srgbClr val="6A9CCB"/>
              </a:gs>
              <a:gs pos="42000">
                <a:schemeClr val="accent5">
                  <a:lumMod val="75000"/>
                </a:schemeClr>
              </a:gs>
              <a:gs pos="0">
                <a:schemeClr val="accent5">
                  <a:lumMod val="60000"/>
                  <a:lumOff val="40000"/>
                </a:schemeClr>
              </a:gs>
              <a:gs pos="73000">
                <a:srgbClr val="00206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az-Latn-AZ" sz="1200" b="1" dirty="0">
                <a:solidFill>
                  <a:schemeClr val="tx1"/>
                </a:solidFill>
                <a:latin typeface="Cambria" panose="02040503050406030204" pitchFamily="18" charset="0"/>
              </a:rPr>
              <a:t>    </a:t>
            </a:r>
            <a:r>
              <a:rPr lang="en-US" sz="1200" b="1" dirty="0" smtClean="0">
                <a:solidFill>
                  <a:schemeClr val="tx1"/>
                </a:solidFill>
                <a:latin typeface="Cambria" panose="02040503050406030204" pitchFamily="18" charset="0"/>
              </a:rPr>
              <a:t>www.economics.com.az</a:t>
            </a:r>
            <a:r>
              <a:rPr lang="az-Latn-AZ" sz="1200" b="1" dirty="0" smtClean="0">
                <a:solidFill>
                  <a:schemeClr val="tx1"/>
                </a:solidFill>
                <a:latin typeface="Cambria" panose="02040503050406030204" pitchFamily="18" charset="0"/>
              </a:rPr>
              <a:t>                                                                                                  </a:t>
            </a:r>
            <a:r>
              <a:rPr lang="az-Latn-AZ" sz="1200" b="1" dirty="0" smtClean="0">
                <a:solidFill>
                  <a:schemeClr val="bg1"/>
                </a:solidFill>
                <a:latin typeface="Cambria" panose="02040503050406030204" pitchFamily="18" charset="0"/>
              </a:rPr>
              <a:t>noyabr 201</a:t>
            </a:r>
            <a:r>
              <a:rPr lang="en-US" sz="1200" b="1" dirty="0">
                <a:solidFill>
                  <a:schemeClr val="bg1"/>
                </a:solidFill>
                <a:latin typeface="Cambria" panose="02040503050406030204" pitchFamily="18" charset="0"/>
              </a:rPr>
              <a:t>7</a:t>
            </a:r>
            <a:endParaRPr lang="ru-RU" sz="1200" b="1" dirty="0">
              <a:solidFill>
                <a:schemeClr val="bg1"/>
              </a:solidFill>
              <a:latin typeface="Cambria" panose="02040503050406030204" pitchFamily="18" charset="0"/>
            </a:endParaRPr>
          </a:p>
        </p:txBody>
      </p:sp>
      <p:sp>
        <p:nvSpPr>
          <p:cNvPr id="18" name="Заголовок 1"/>
          <p:cNvSpPr txBox="1">
            <a:spLocks/>
          </p:cNvSpPr>
          <p:nvPr/>
        </p:nvSpPr>
        <p:spPr>
          <a:xfrm>
            <a:off x="75763" y="756919"/>
            <a:ext cx="8995085" cy="349505"/>
          </a:xfrm>
          <a:prstGeom prst="roundRect">
            <a:avLst>
              <a:gd name="adj" fmla="val 24398"/>
            </a:avLst>
          </a:prstGeom>
          <a:solidFill>
            <a:srgbClr val="C00000"/>
          </a:solidFill>
          <a:effectLst>
            <a:innerShdw blurRad="114300">
              <a:prstClr val="black"/>
            </a:innerShdw>
          </a:effectLst>
        </p:spPr>
        <p:style>
          <a:lnRef idx="2">
            <a:schemeClr val="accent5">
              <a:shade val="50000"/>
            </a:schemeClr>
          </a:lnRef>
          <a:fillRef idx="1">
            <a:schemeClr val="accent5"/>
          </a:fillRef>
          <a:effectRef idx="0">
            <a:schemeClr val="accent5"/>
          </a:effectRef>
          <a:fontRef idx="minor">
            <a:schemeClr val="lt1"/>
          </a:fontRef>
        </p:style>
        <p:txBody>
          <a:bodyPr vert="horz" lIns="100817" tIns="50408" rIns="100817" bIns="50408" rtlCol="0" anchor="t">
            <a:noAutofit/>
          </a:bodyPr>
          <a:lstStyle>
            <a:lvl1pPr algn="l" defTabSz="457200" rtl="0" eaLnBrk="1" latinLnBrk="0" hangingPunct="1">
              <a:spcBef>
                <a:spcPct val="0"/>
              </a:spcBef>
              <a:buNone/>
              <a:defRPr sz="3600" kern="1200">
                <a:solidFill>
                  <a:schemeClr val="lt1"/>
                </a:solidFill>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pPr lvl="0" algn="ctr"/>
            <a:r>
              <a:rPr lang="az-Latn-AZ" sz="1600" b="1" i="1" dirty="0" smtClean="0">
                <a:latin typeface="Cambria" panose="02040503050406030204" pitchFamily="18" charset="0"/>
              </a:rPr>
              <a:t>7. </a:t>
            </a:r>
            <a:r>
              <a:rPr lang="az-Latn-AZ" sz="1600" dirty="0"/>
              <a:t>Nəşriyyat fəaliyyəti</a:t>
            </a:r>
            <a:endParaRPr lang="ru-RU" sz="1600" dirty="0"/>
          </a:p>
          <a:p>
            <a:pPr algn="ctr"/>
            <a:endParaRPr lang="ru-RU" sz="1600" i="1" dirty="0">
              <a:latin typeface="Cambria" panose="02040503050406030204" pitchFamily="18" charset="0"/>
            </a:endParaRPr>
          </a:p>
        </p:txBody>
      </p:sp>
      <p:graphicFrame>
        <p:nvGraphicFramePr>
          <p:cNvPr id="3" name="Таблица 2"/>
          <p:cNvGraphicFramePr>
            <a:graphicFrameLocks noGrp="1"/>
          </p:cNvGraphicFramePr>
          <p:nvPr>
            <p:extLst>
              <p:ext uri="{D42A27DB-BD31-4B8C-83A1-F6EECF244321}">
                <p14:modId xmlns:p14="http://schemas.microsoft.com/office/powerpoint/2010/main" val="1275984816"/>
              </p:ext>
            </p:extLst>
          </p:nvPr>
        </p:nvGraphicFramePr>
        <p:xfrm>
          <a:off x="75765" y="1179494"/>
          <a:ext cx="8964353" cy="5326355"/>
        </p:xfrm>
        <a:graphic>
          <a:graphicData uri="http://schemas.openxmlformats.org/drawingml/2006/table">
            <a:tbl>
              <a:tblPr firstRow="1" firstCol="1" lastRow="1" lastCol="1" bandRow="1" bandCol="1">
                <a:tableStyleId>{5940675A-B579-460E-94D1-54222C63F5DA}</a:tableStyleId>
              </a:tblPr>
              <a:tblGrid>
                <a:gridCol w="2978161">
                  <a:extLst>
                    <a:ext uri="{9D8B030D-6E8A-4147-A177-3AD203B41FA5}">
                      <a16:colId xmlns="" xmlns:a16="http://schemas.microsoft.com/office/drawing/2014/main" val="20000"/>
                    </a:ext>
                  </a:extLst>
                </a:gridCol>
                <a:gridCol w="594530">
                  <a:extLst>
                    <a:ext uri="{9D8B030D-6E8A-4147-A177-3AD203B41FA5}">
                      <a16:colId xmlns="" xmlns:a16="http://schemas.microsoft.com/office/drawing/2014/main" val="20001"/>
                    </a:ext>
                  </a:extLst>
                </a:gridCol>
                <a:gridCol w="731520">
                  <a:extLst>
                    <a:ext uri="{9D8B030D-6E8A-4147-A177-3AD203B41FA5}">
                      <a16:colId xmlns="" xmlns:a16="http://schemas.microsoft.com/office/drawing/2014/main" val="20002"/>
                    </a:ext>
                  </a:extLst>
                </a:gridCol>
                <a:gridCol w="259662">
                  <a:extLst>
                    <a:ext uri="{9D8B030D-6E8A-4147-A177-3AD203B41FA5}">
                      <a16:colId xmlns="" xmlns:a16="http://schemas.microsoft.com/office/drawing/2014/main" val="20003"/>
                    </a:ext>
                  </a:extLst>
                </a:gridCol>
                <a:gridCol w="339814">
                  <a:extLst>
                    <a:ext uri="{9D8B030D-6E8A-4147-A177-3AD203B41FA5}">
                      <a16:colId xmlns="" xmlns:a16="http://schemas.microsoft.com/office/drawing/2014/main" val="20004"/>
                    </a:ext>
                  </a:extLst>
                </a:gridCol>
                <a:gridCol w="349523">
                  <a:extLst>
                    <a:ext uri="{9D8B030D-6E8A-4147-A177-3AD203B41FA5}">
                      <a16:colId xmlns="" xmlns:a16="http://schemas.microsoft.com/office/drawing/2014/main" val="20005"/>
                    </a:ext>
                  </a:extLst>
                </a:gridCol>
                <a:gridCol w="349523">
                  <a:extLst>
                    <a:ext uri="{9D8B030D-6E8A-4147-A177-3AD203B41FA5}">
                      <a16:colId xmlns="" xmlns:a16="http://schemas.microsoft.com/office/drawing/2014/main" val="20006"/>
                    </a:ext>
                  </a:extLst>
                </a:gridCol>
                <a:gridCol w="932062">
                  <a:extLst>
                    <a:ext uri="{9D8B030D-6E8A-4147-A177-3AD203B41FA5}">
                      <a16:colId xmlns="" xmlns:a16="http://schemas.microsoft.com/office/drawing/2014/main" val="20007"/>
                    </a:ext>
                  </a:extLst>
                </a:gridCol>
                <a:gridCol w="349523">
                  <a:extLst>
                    <a:ext uri="{9D8B030D-6E8A-4147-A177-3AD203B41FA5}">
                      <a16:colId xmlns="" xmlns:a16="http://schemas.microsoft.com/office/drawing/2014/main" val="20008"/>
                    </a:ext>
                  </a:extLst>
                </a:gridCol>
                <a:gridCol w="320396">
                  <a:extLst>
                    <a:ext uri="{9D8B030D-6E8A-4147-A177-3AD203B41FA5}">
                      <a16:colId xmlns="" xmlns:a16="http://schemas.microsoft.com/office/drawing/2014/main" val="20009"/>
                    </a:ext>
                  </a:extLst>
                </a:gridCol>
                <a:gridCol w="300978">
                  <a:extLst>
                    <a:ext uri="{9D8B030D-6E8A-4147-A177-3AD203B41FA5}">
                      <a16:colId xmlns="" xmlns:a16="http://schemas.microsoft.com/office/drawing/2014/main" val="20010"/>
                    </a:ext>
                  </a:extLst>
                </a:gridCol>
                <a:gridCol w="592248">
                  <a:extLst>
                    <a:ext uri="{9D8B030D-6E8A-4147-A177-3AD203B41FA5}">
                      <a16:colId xmlns="" xmlns:a16="http://schemas.microsoft.com/office/drawing/2014/main" val="20011"/>
                    </a:ext>
                  </a:extLst>
                </a:gridCol>
                <a:gridCol w="407777">
                  <a:extLst>
                    <a:ext uri="{9D8B030D-6E8A-4147-A177-3AD203B41FA5}">
                      <a16:colId xmlns="" xmlns:a16="http://schemas.microsoft.com/office/drawing/2014/main" val="20012"/>
                    </a:ext>
                  </a:extLst>
                </a:gridCol>
                <a:gridCol w="458636">
                  <a:extLst>
                    <a:ext uri="{9D8B030D-6E8A-4147-A177-3AD203B41FA5}">
                      <a16:colId xmlns="" xmlns:a16="http://schemas.microsoft.com/office/drawing/2014/main" val="20013"/>
                    </a:ext>
                  </a:extLst>
                </a:gridCol>
              </a:tblGrid>
              <a:tr h="404737">
                <a:tc rowSpan="2">
                  <a:txBody>
                    <a:bodyPr/>
                    <a:lstStyle/>
                    <a:p>
                      <a:pPr algn="l"/>
                      <a:endParaRPr lang="ru-RU" sz="1000" b="1" dirty="0">
                        <a:solidFill>
                          <a:schemeClr val="tx1"/>
                        </a:solidFill>
                        <a:effectLst/>
                        <a:latin typeface="Cambria" panose="02040503050406030204" pitchFamily="18" charset="0"/>
                        <a:ea typeface="MS Mincho"/>
                        <a:cs typeface="Arial"/>
                      </a:endParaRPr>
                    </a:p>
                  </a:txBody>
                  <a:tcPr marL="62284" marR="62284" marT="0" marB="0"/>
                </a:tc>
                <a:tc rowSpan="2">
                  <a:txBody>
                    <a:bodyPr/>
                    <a:lstStyle/>
                    <a:p>
                      <a:pPr algn="ctr">
                        <a:lnSpc>
                          <a:spcPct val="80000"/>
                        </a:lnSpc>
                        <a:spcAft>
                          <a:spcPts val="0"/>
                        </a:spcAft>
                        <a:tabLst>
                          <a:tab pos="900430" algn="l"/>
                        </a:tabLst>
                      </a:pPr>
                      <a:r>
                        <a:rPr lang="az-Latn-AZ" sz="1000" b="1" dirty="0">
                          <a:solidFill>
                            <a:schemeClr val="tx1"/>
                          </a:solidFill>
                          <a:effectLst/>
                          <a:latin typeface="Cambria" panose="02040503050406030204" pitchFamily="18" charset="0"/>
                        </a:rPr>
                        <a:t>Kitabların, monoqrafiyaların və</a:t>
                      </a:r>
                      <a:endParaRPr lang="ru-RU" sz="1000" b="1" dirty="0">
                        <a:solidFill>
                          <a:schemeClr val="tx1"/>
                        </a:solidFill>
                        <a:effectLst/>
                        <a:latin typeface="Cambria" panose="02040503050406030204" pitchFamily="18" charset="0"/>
                      </a:endParaRPr>
                    </a:p>
                    <a:p>
                      <a:pPr algn="ctr">
                        <a:lnSpc>
                          <a:spcPct val="80000"/>
                        </a:lnSpc>
                        <a:spcAft>
                          <a:spcPts val="0"/>
                        </a:spcAft>
                        <a:tabLst>
                          <a:tab pos="900430" algn="l"/>
                        </a:tabLst>
                      </a:pPr>
                      <a:r>
                        <a:rPr lang="az-Latn-AZ" sz="1000" b="1" dirty="0">
                          <a:solidFill>
                            <a:schemeClr val="tx1"/>
                          </a:solidFill>
                          <a:effectLst/>
                          <a:latin typeface="Cambria" panose="02040503050406030204" pitchFamily="18" charset="0"/>
                        </a:rPr>
                        <a:t>məqalələrin ümumi  sayı</a:t>
                      </a:r>
                      <a:endParaRPr lang="ru-RU" sz="1000" b="1" dirty="0">
                        <a:solidFill>
                          <a:schemeClr val="tx1"/>
                        </a:solidFill>
                        <a:effectLst/>
                        <a:latin typeface="Cambria" panose="02040503050406030204" pitchFamily="18" charset="0"/>
                        <a:ea typeface="Calibri"/>
                        <a:cs typeface="Times New Roman"/>
                      </a:endParaRPr>
                    </a:p>
                  </a:txBody>
                  <a:tcPr marL="62284" marR="62284" marT="0" marB="0" vert="vert270"/>
                </a:tc>
                <a:tc gridSpan="5">
                  <a:txBody>
                    <a:bodyPr/>
                    <a:lstStyle/>
                    <a:p>
                      <a:pPr algn="ctr">
                        <a:lnSpc>
                          <a:spcPct val="115000"/>
                        </a:lnSpc>
                        <a:spcAft>
                          <a:spcPts val="0"/>
                        </a:spcAft>
                      </a:pPr>
                      <a:r>
                        <a:rPr lang="az-Latn-AZ" sz="1000" b="1">
                          <a:solidFill>
                            <a:schemeClr val="tx1"/>
                          </a:solidFill>
                          <a:effectLst/>
                          <a:latin typeface="Cambria" panose="02040503050406030204" pitchFamily="18" charset="0"/>
                        </a:rPr>
                        <a:t>O cümlədən ölkədə nəşr olunmuşdur</a:t>
                      </a:r>
                      <a:endParaRPr lang="ru-RU" sz="1000" b="1">
                        <a:solidFill>
                          <a:schemeClr val="tx1"/>
                        </a:solidFill>
                        <a:effectLst/>
                        <a:latin typeface="Cambria" panose="02040503050406030204" pitchFamily="18" charset="0"/>
                        <a:ea typeface="Calibri"/>
                        <a:cs typeface="Times New Roman"/>
                      </a:endParaRPr>
                    </a:p>
                  </a:txBody>
                  <a:tcPr marL="62284" marR="62284" marT="0" marB="0"/>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gridSpan="5">
                  <a:txBody>
                    <a:bodyPr/>
                    <a:lstStyle/>
                    <a:p>
                      <a:pPr algn="ctr">
                        <a:lnSpc>
                          <a:spcPct val="115000"/>
                        </a:lnSpc>
                        <a:spcAft>
                          <a:spcPts val="0"/>
                        </a:spcAft>
                        <a:tabLst>
                          <a:tab pos="900430" algn="l"/>
                        </a:tabLst>
                      </a:pPr>
                      <a:r>
                        <a:rPr lang="az-Latn-AZ" sz="1000" b="1">
                          <a:solidFill>
                            <a:schemeClr val="tx1"/>
                          </a:solidFill>
                          <a:effectLst/>
                          <a:latin typeface="Cambria" panose="02040503050406030204" pitchFamily="18" charset="0"/>
                        </a:rPr>
                        <a:t>O cümlədən xaricdə dərc</a:t>
                      </a:r>
                      <a:endParaRPr lang="ru-RU" sz="1000" b="1">
                        <a:solidFill>
                          <a:schemeClr val="tx1"/>
                        </a:solidFill>
                        <a:effectLst/>
                        <a:latin typeface="Cambria" panose="02040503050406030204" pitchFamily="18" charset="0"/>
                      </a:endParaRPr>
                    </a:p>
                    <a:p>
                      <a:pPr algn="ctr">
                        <a:lnSpc>
                          <a:spcPct val="115000"/>
                        </a:lnSpc>
                        <a:spcAft>
                          <a:spcPts val="0"/>
                        </a:spcAft>
                        <a:tabLst>
                          <a:tab pos="900430" algn="l"/>
                        </a:tabLst>
                      </a:pPr>
                      <a:r>
                        <a:rPr lang="az-Latn-AZ" sz="1000" b="1">
                          <a:solidFill>
                            <a:schemeClr val="tx1"/>
                          </a:solidFill>
                          <a:effectLst/>
                          <a:latin typeface="Cambria" panose="02040503050406030204" pitchFamily="18" charset="0"/>
                        </a:rPr>
                        <a:t>olunmuşdur</a:t>
                      </a:r>
                      <a:endParaRPr lang="ru-RU" sz="1000" b="1">
                        <a:solidFill>
                          <a:schemeClr val="tx1"/>
                        </a:solidFill>
                        <a:effectLst/>
                        <a:latin typeface="Cambria" panose="02040503050406030204" pitchFamily="18" charset="0"/>
                        <a:ea typeface="Calibri"/>
                        <a:cs typeface="Times New Roman"/>
                      </a:endParaRPr>
                    </a:p>
                  </a:txBody>
                  <a:tcPr marL="62284" marR="62284" marT="0" marB="0"/>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rowSpan="2">
                  <a:txBody>
                    <a:bodyPr/>
                    <a:lstStyle/>
                    <a:p>
                      <a:pPr algn="ctr">
                        <a:lnSpc>
                          <a:spcPct val="80000"/>
                        </a:lnSpc>
                        <a:spcAft>
                          <a:spcPts val="0"/>
                        </a:spcAft>
                        <a:tabLst>
                          <a:tab pos="900430" algn="l"/>
                        </a:tabLst>
                      </a:pPr>
                      <a:r>
                        <a:rPr lang="az-Latn-AZ" sz="1000" b="1">
                          <a:solidFill>
                            <a:schemeClr val="tx1"/>
                          </a:solidFill>
                          <a:effectLst/>
                          <a:latin typeface="Cambria" panose="02040503050406030204" pitchFamily="18" charset="0"/>
                        </a:rPr>
                        <a:t>Dərsliklər və elmi-kütləvi nəşrlər</a:t>
                      </a:r>
                      <a:endParaRPr lang="ru-RU" sz="1000" b="1">
                        <a:solidFill>
                          <a:schemeClr val="tx1"/>
                        </a:solidFill>
                        <a:effectLst/>
                        <a:latin typeface="Cambria" panose="02040503050406030204" pitchFamily="18" charset="0"/>
                      </a:endParaRPr>
                    </a:p>
                    <a:p>
                      <a:pPr algn="ctr">
                        <a:lnSpc>
                          <a:spcPct val="80000"/>
                        </a:lnSpc>
                        <a:spcAft>
                          <a:spcPts val="0"/>
                        </a:spcAft>
                        <a:tabLst>
                          <a:tab pos="900430" algn="l"/>
                        </a:tabLst>
                      </a:pPr>
                      <a:r>
                        <a:rPr lang="az-Latn-AZ" sz="1000" b="1">
                          <a:solidFill>
                            <a:schemeClr val="tx1"/>
                          </a:solidFill>
                          <a:effectLst/>
                          <a:latin typeface="Cambria" panose="02040503050406030204" pitchFamily="18" charset="0"/>
                        </a:rPr>
                        <a:t> </a:t>
                      </a:r>
                      <a:endParaRPr lang="ru-RU" sz="1000" b="1">
                        <a:solidFill>
                          <a:schemeClr val="tx1"/>
                        </a:solidFill>
                        <a:effectLst/>
                        <a:latin typeface="Cambria" panose="02040503050406030204" pitchFamily="18" charset="0"/>
                      </a:endParaRPr>
                    </a:p>
                    <a:p>
                      <a:pPr algn="ctr">
                        <a:lnSpc>
                          <a:spcPct val="80000"/>
                        </a:lnSpc>
                        <a:spcAft>
                          <a:spcPts val="0"/>
                        </a:spcAft>
                        <a:tabLst>
                          <a:tab pos="900430" algn="l"/>
                        </a:tabLst>
                      </a:pPr>
                      <a:r>
                        <a:rPr lang="az-Latn-AZ" sz="1000" b="1">
                          <a:solidFill>
                            <a:schemeClr val="tx1"/>
                          </a:solidFill>
                          <a:effectLst/>
                          <a:latin typeface="Cambria" panose="02040503050406030204" pitchFamily="18" charset="0"/>
                        </a:rPr>
                        <a:t> </a:t>
                      </a:r>
                      <a:endParaRPr lang="ru-RU" sz="1000" b="1">
                        <a:solidFill>
                          <a:schemeClr val="tx1"/>
                        </a:solidFill>
                        <a:effectLst/>
                        <a:latin typeface="Cambria" panose="02040503050406030204" pitchFamily="18" charset="0"/>
                      </a:endParaRPr>
                    </a:p>
                    <a:p>
                      <a:pPr algn="ctr">
                        <a:lnSpc>
                          <a:spcPct val="80000"/>
                        </a:lnSpc>
                        <a:spcAft>
                          <a:spcPts val="0"/>
                        </a:spcAft>
                        <a:tabLst>
                          <a:tab pos="900430" algn="l"/>
                        </a:tabLst>
                      </a:pPr>
                      <a:r>
                        <a:rPr lang="az-Latn-AZ" sz="1000" b="1">
                          <a:solidFill>
                            <a:schemeClr val="tx1"/>
                          </a:solidFill>
                          <a:effectLst/>
                          <a:latin typeface="Cambria" panose="02040503050406030204" pitchFamily="18" charset="0"/>
                        </a:rPr>
                        <a:t> </a:t>
                      </a:r>
                      <a:endParaRPr lang="ru-RU" sz="1000" b="1">
                        <a:solidFill>
                          <a:schemeClr val="tx1"/>
                        </a:solidFill>
                        <a:effectLst/>
                        <a:latin typeface="Cambria" panose="02040503050406030204" pitchFamily="18" charset="0"/>
                      </a:endParaRPr>
                    </a:p>
                    <a:p>
                      <a:pPr algn="ctr">
                        <a:lnSpc>
                          <a:spcPct val="80000"/>
                        </a:lnSpc>
                        <a:spcAft>
                          <a:spcPts val="0"/>
                        </a:spcAft>
                        <a:tabLst>
                          <a:tab pos="900430" algn="l"/>
                        </a:tabLst>
                      </a:pPr>
                      <a:r>
                        <a:rPr lang="az-Latn-AZ" sz="1000" b="1">
                          <a:solidFill>
                            <a:schemeClr val="tx1"/>
                          </a:solidFill>
                          <a:effectLst/>
                          <a:latin typeface="Cambria" panose="02040503050406030204" pitchFamily="18" charset="0"/>
                        </a:rPr>
                        <a:t> </a:t>
                      </a:r>
                      <a:endParaRPr lang="ru-RU" sz="1000" b="1">
                        <a:solidFill>
                          <a:schemeClr val="tx1"/>
                        </a:solidFill>
                        <a:effectLst/>
                        <a:latin typeface="Cambria" panose="02040503050406030204" pitchFamily="18" charset="0"/>
                      </a:endParaRPr>
                    </a:p>
                    <a:p>
                      <a:pPr algn="ctr">
                        <a:lnSpc>
                          <a:spcPct val="80000"/>
                        </a:lnSpc>
                        <a:spcAft>
                          <a:spcPts val="0"/>
                        </a:spcAft>
                        <a:tabLst>
                          <a:tab pos="900430" algn="l"/>
                        </a:tabLst>
                      </a:pPr>
                      <a:r>
                        <a:rPr lang="az-Latn-AZ" sz="1000" b="1">
                          <a:solidFill>
                            <a:schemeClr val="tx1"/>
                          </a:solidFill>
                          <a:effectLst/>
                          <a:latin typeface="Cambria" panose="02040503050406030204" pitchFamily="18" charset="0"/>
                        </a:rPr>
                        <a:t> </a:t>
                      </a:r>
                      <a:endParaRPr lang="ru-RU" sz="1000" b="1">
                        <a:solidFill>
                          <a:schemeClr val="tx1"/>
                        </a:solidFill>
                        <a:effectLst/>
                        <a:latin typeface="Cambria" panose="02040503050406030204" pitchFamily="18" charset="0"/>
                      </a:endParaRPr>
                    </a:p>
                    <a:p>
                      <a:pPr algn="ctr">
                        <a:lnSpc>
                          <a:spcPct val="80000"/>
                        </a:lnSpc>
                        <a:spcAft>
                          <a:spcPts val="0"/>
                        </a:spcAft>
                        <a:tabLst>
                          <a:tab pos="900430" algn="l"/>
                        </a:tabLst>
                      </a:pPr>
                      <a:r>
                        <a:rPr lang="az-Latn-AZ" sz="1000" b="1">
                          <a:solidFill>
                            <a:schemeClr val="tx1"/>
                          </a:solidFill>
                          <a:effectLst/>
                          <a:latin typeface="Cambria" panose="02040503050406030204" pitchFamily="18" charset="0"/>
                        </a:rPr>
                        <a:t> </a:t>
                      </a:r>
                      <a:endParaRPr lang="ru-RU" sz="1000" b="1">
                        <a:solidFill>
                          <a:schemeClr val="tx1"/>
                        </a:solidFill>
                        <a:effectLst/>
                        <a:latin typeface="Cambria" panose="02040503050406030204" pitchFamily="18" charset="0"/>
                        <a:ea typeface="Calibri"/>
                        <a:cs typeface="Times New Roman"/>
                      </a:endParaRPr>
                    </a:p>
                  </a:txBody>
                  <a:tcPr marL="62284" marR="62284" marT="0" marB="0" vert="vert270"/>
                </a:tc>
                <a:tc rowSpan="2">
                  <a:txBody>
                    <a:bodyPr/>
                    <a:lstStyle/>
                    <a:p>
                      <a:pPr algn="ctr">
                        <a:lnSpc>
                          <a:spcPct val="80000"/>
                        </a:lnSpc>
                        <a:spcAft>
                          <a:spcPts val="0"/>
                        </a:spcAft>
                        <a:tabLst>
                          <a:tab pos="900430" algn="l"/>
                        </a:tabLst>
                      </a:pPr>
                      <a:r>
                        <a:rPr lang="az-Latn-AZ" sz="1000" b="1">
                          <a:solidFill>
                            <a:schemeClr val="tx1"/>
                          </a:solidFill>
                          <a:effectLst/>
                          <a:latin typeface="Cambria" panose="02040503050406030204" pitchFamily="18" charset="0"/>
                        </a:rPr>
                        <a:t>Elmi işçilərin  əsərlərinə olan istinadlar</a:t>
                      </a:r>
                      <a:endParaRPr lang="ru-RU" sz="1000" b="1">
                        <a:solidFill>
                          <a:schemeClr val="tx1"/>
                        </a:solidFill>
                        <a:effectLst/>
                        <a:latin typeface="Cambria" panose="02040503050406030204" pitchFamily="18" charset="0"/>
                        <a:ea typeface="Calibri"/>
                        <a:cs typeface="Times New Roman"/>
                      </a:endParaRPr>
                    </a:p>
                  </a:txBody>
                  <a:tcPr marL="62284" marR="62284" marT="0" marB="0" vert="vert270"/>
                </a:tc>
                <a:extLst>
                  <a:ext uri="{0D108BD9-81ED-4DB2-BD59-A6C34878D82A}">
                    <a16:rowId xmlns="" xmlns:a16="http://schemas.microsoft.com/office/drawing/2014/main" val="10000"/>
                  </a:ext>
                </a:extLst>
              </a:tr>
              <a:tr h="1174351">
                <a:tc vMerge="1">
                  <a:txBody>
                    <a:bodyPr/>
                    <a:lstStyle/>
                    <a:p>
                      <a:endParaRPr lang="ru-RU"/>
                    </a:p>
                  </a:txBody>
                  <a:tcPr/>
                </a:tc>
                <a:tc vMerge="1">
                  <a:txBody>
                    <a:bodyPr/>
                    <a:lstStyle/>
                    <a:p>
                      <a:endParaRPr lang="ru-RU"/>
                    </a:p>
                  </a:txBody>
                  <a:tcPr/>
                </a:tc>
                <a:tc>
                  <a:txBody>
                    <a:bodyPr/>
                    <a:lstStyle/>
                    <a:p>
                      <a:pPr marL="71755" marR="71755" algn="ctr">
                        <a:lnSpc>
                          <a:spcPct val="80000"/>
                        </a:lnSpc>
                        <a:spcAft>
                          <a:spcPts val="0"/>
                        </a:spcAft>
                        <a:tabLst>
                          <a:tab pos="900430" algn="l"/>
                        </a:tabLst>
                      </a:pPr>
                      <a:r>
                        <a:rPr lang="az-Latn-AZ" sz="1000" b="1" dirty="0">
                          <a:solidFill>
                            <a:schemeClr val="tx1"/>
                          </a:solidFill>
                          <a:effectLst/>
                          <a:latin typeface="Cambria" panose="02040503050406030204" pitchFamily="18" charset="0"/>
                        </a:rPr>
                        <a:t>Kitabların, monoqrafiyaların və</a:t>
                      </a:r>
                      <a:endParaRPr lang="ru-RU" sz="1000" b="1" dirty="0">
                        <a:solidFill>
                          <a:schemeClr val="tx1"/>
                        </a:solidFill>
                        <a:effectLst/>
                        <a:latin typeface="Cambria" panose="02040503050406030204" pitchFamily="18" charset="0"/>
                      </a:endParaRPr>
                    </a:p>
                    <a:p>
                      <a:pPr marL="71755" marR="71755" algn="ctr">
                        <a:lnSpc>
                          <a:spcPct val="80000"/>
                        </a:lnSpc>
                        <a:spcAft>
                          <a:spcPts val="0"/>
                        </a:spcAft>
                        <a:tabLst>
                          <a:tab pos="900430" algn="l"/>
                        </a:tabLst>
                      </a:pPr>
                      <a:r>
                        <a:rPr lang="az-Latn-AZ" sz="1000" b="1" dirty="0">
                          <a:solidFill>
                            <a:schemeClr val="tx1"/>
                          </a:solidFill>
                          <a:effectLst/>
                          <a:latin typeface="Cambria" panose="02040503050406030204" pitchFamily="18" charset="0"/>
                        </a:rPr>
                        <a:t>məqalə lərin ümumi  sayı</a:t>
                      </a:r>
                      <a:endParaRPr lang="ru-RU" sz="1000" b="1" dirty="0">
                        <a:solidFill>
                          <a:schemeClr val="tx1"/>
                        </a:solidFill>
                        <a:effectLst/>
                        <a:latin typeface="Cambria" panose="02040503050406030204" pitchFamily="18" charset="0"/>
                        <a:ea typeface="Calibri"/>
                        <a:cs typeface="Times New Roman"/>
                      </a:endParaRPr>
                    </a:p>
                  </a:txBody>
                  <a:tcPr marL="62284" marR="62284" marT="0" marB="0" vert="vert270"/>
                </a:tc>
                <a:tc>
                  <a:txBody>
                    <a:bodyPr/>
                    <a:lstStyle/>
                    <a:p>
                      <a:pPr marL="71755" marR="71755" algn="ctr">
                        <a:lnSpc>
                          <a:spcPct val="80000"/>
                        </a:lnSpc>
                        <a:spcAft>
                          <a:spcPts val="0"/>
                        </a:spcAft>
                        <a:tabLst>
                          <a:tab pos="900430" algn="l"/>
                        </a:tabLst>
                      </a:pPr>
                      <a:r>
                        <a:rPr lang="az-Latn-AZ" sz="1000" b="1" dirty="0">
                          <a:solidFill>
                            <a:schemeClr val="tx1"/>
                          </a:solidFill>
                          <a:effectLst/>
                          <a:latin typeface="Cambria" panose="02040503050406030204" pitchFamily="18" charset="0"/>
                        </a:rPr>
                        <a:t>Dərsliklər</a:t>
                      </a:r>
                      <a:endParaRPr lang="ru-RU" sz="1000" b="1" dirty="0">
                        <a:solidFill>
                          <a:schemeClr val="tx1"/>
                        </a:solidFill>
                        <a:effectLst/>
                        <a:latin typeface="Cambria" panose="02040503050406030204" pitchFamily="18" charset="0"/>
                        <a:ea typeface="Calibri"/>
                        <a:cs typeface="Times New Roman"/>
                      </a:endParaRPr>
                    </a:p>
                  </a:txBody>
                  <a:tcPr marL="62284" marR="62284" marT="0" marB="0" vert="vert270"/>
                </a:tc>
                <a:tc>
                  <a:txBody>
                    <a:bodyPr/>
                    <a:lstStyle/>
                    <a:p>
                      <a:pPr marL="71755" marR="71755" algn="ctr">
                        <a:lnSpc>
                          <a:spcPct val="80000"/>
                        </a:lnSpc>
                        <a:spcAft>
                          <a:spcPts val="0"/>
                        </a:spcAft>
                        <a:tabLst>
                          <a:tab pos="900430" algn="l"/>
                        </a:tabLst>
                      </a:pPr>
                      <a:r>
                        <a:rPr lang="az-Latn-AZ" sz="1000" b="1" dirty="0">
                          <a:solidFill>
                            <a:schemeClr val="tx1"/>
                          </a:solidFill>
                          <a:effectLst/>
                          <a:latin typeface="Cambria" panose="02040503050406030204" pitchFamily="18" charset="0"/>
                        </a:rPr>
                        <a:t>Monoqrafiyalar</a:t>
                      </a:r>
                      <a:endParaRPr lang="ru-RU" sz="1000" b="1" dirty="0">
                        <a:solidFill>
                          <a:schemeClr val="tx1"/>
                        </a:solidFill>
                        <a:effectLst/>
                        <a:latin typeface="Cambria" panose="02040503050406030204" pitchFamily="18" charset="0"/>
                        <a:ea typeface="Calibri"/>
                        <a:cs typeface="Times New Roman"/>
                      </a:endParaRPr>
                    </a:p>
                  </a:txBody>
                  <a:tcPr marL="62284" marR="62284" marT="0" marB="0" vert="vert270"/>
                </a:tc>
                <a:tc>
                  <a:txBody>
                    <a:bodyPr/>
                    <a:lstStyle/>
                    <a:p>
                      <a:pPr marL="71755" marR="71755" algn="ctr">
                        <a:lnSpc>
                          <a:spcPct val="80000"/>
                        </a:lnSpc>
                        <a:spcAft>
                          <a:spcPts val="0"/>
                        </a:spcAft>
                        <a:tabLst>
                          <a:tab pos="900430" algn="l"/>
                        </a:tabLst>
                      </a:pPr>
                      <a:r>
                        <a:rPr lang="az-Latn-AZ" sz="1000" b="1" dirty="0">
                          <a:solidFill>
                            <a:schemeClr val="tx1"/>
                          </a:solidFill>
                          <a:effectLst/>
                          <a:latin typeface="Cambria" panose="02040503050406030204" pitchFamily="18" charset="0"/>
                        </a:rPr>
                        <a:t>Məqalələr</a:t>
                      </a:r>
                      <a:endParaRPr lang="ru-RU" sz="1000" b="1" dirty="0">
                        <a:solidFill>
                          <a:schemeClr val="tx1"/>
                        </a:solidFill>
                        <a:effectLst/>
                        <a:latin typeface="Cambria" panose="02040503050406030204" pitchFamily="18" charset="0"/>
                        <a:ea typeface="Calibri"/>
                        <a:cs typeface="Times New Roman"/>
                      </a:endParaRPr>
                    </a:p>
                  </a:txBody>
                  <a:tcPr marL="62284" marR="62284" marT="0" marB="0" vert="vert270"/>
                </a:tc>
                <a:tc>
                  <a:txBody>
                    <a:bodyPr/>
                    <a:lstStyle/>
                    <a:p>
                      <a:pPr marL="71755" marR="71755" algn="ctr">
                        <a:lnSpc>
                          <a:spcPct val="80000"/>
                        </a:lnSpc>
                        <a:spcAft>
                          <a:spcPts val="0"/>
                        </a:spcAft>
                        <a:tabLst>
                          <a:tab pos="900430" algn="l"/>
                        </a:tabLst>
                      </a:pPr>
                      <a:r>
                        <a:rPr lang="az-Latn-AZ" sz="1000" b="1" dirty="0">
                          <a:solidFill>
                            <a:schemeClr val="tx1"/>
                          </a:solidFill>
                          <a:effectLst/>
                          <a:latin typeface="Cambria" panose="02040503050406030204" pitchFamily="18" charset="0"/>
                        </a:rPr>
                        <a:t>Tezislər</a:t>
                      </a:r>
                      <a:endParaRPr lang="ru-RU" sz="1000" b="1" dirty="0">
                        <a:solidFill>
                          <a:schemeClr val="tx1"/>
                        </a:solidFill>
                        <a:effectLst/>
                        <a:latin typeface="Cambria" panose="02040503050406030204" pitchFamily="18" charset="0"/>
                        <a:ea typeface="Calibri"/>
                        <a:cs typeface="Times New Roman"/>
                      </a:endParaRPr>
                    </a:p>
                  </a:txBody>
                  <a:tcPr marL="62284" marR="62284" marT="0" marB="0" vert="vert270"/>
                </a:tc>
                <a:tc>
                  <a:txBody>
                    <a:bodyPr/>
                    <a:lstStyle/>
                    <a:p>
                      <a:pPr marL="71755" marR="71755">
                        <a:lnSpc>
                          <a:spcPct val="80000"/>
                        </a:lnSpc>
                        <a:spcAft>
                          <a:spcPts val="0"/>
                        </a:spcAft>
                        <a:tabLst>
                          <a:tab pos="900430" algn="l"/>
                        </a:tabLst>
                      </a:pPr>
                      <a:r>
                        <a:rPr lang="az-Latn-AZ" sz="1000" b="1" dirty="0">
                          <a:solidFill>
                            <a:schemeClr val="tx1"/>
                          </a:solidFill>
                          <a:effectLst/>
                          <a:latin typeface="Cambria" panose="02040503050406030204" pitchFamily="18" charset="0"/>
                        </a:rPr>
                        <a:t>Xaricdə nəşr olunan kitabların, </a:t>
                      </a:r>
                      <a:r>
                        <a:rPr lang="az-Latn-AZ" sz="1000" b="1" dirty="0" smtClean="0">
                          <a:solidFill>
                            <a:schemeClr val="tx1"/>
                          </a:solidFill>
                          <a:effectLst/>
                          <a:latin typeface="Cambria" panose="02040503050406030204" pitchFamily="18" charset="0"/>
                        </a:rPr>
                        <a:t>monoqrafi-yaların </a:t>
                      </a:r>
                      <a:r>
                        <a:rPr lang="az-Latn-AZ" sz="1000" b="1" dirty="0">
                          <a:solidFill>
                            <a:schemeClr val="tx1"/>
                          </a:solidFill>
                          <a:effectLst/>
                          <a:latin typeface="Cambria" panose="02040503050406030204" pitchFamily="18" charset="0"/>
                        </a:rPr>
                        <a:t>və məqalələrin ümumi  sayı</a:t>
                      </a:r>
                      <a:endParaRPr lang="ru-RU" sz="1000" b="1" dirty="0">
                        <a:solidFill>
                          <a:schemeClr val="tx1"/>
                        </a:solidFill>
                        <a:effectLst/>
                        <a:latin typeface="Cambria" panose="02040503050406030204" pitchFamily="18" charset="0"/>
                        <a:ea typeface="Calibri"/>
                        <a:cs typeface="Times New Roman"/>
                      </a:endParaRPr>
                    </a:p>
                  </a:txBody>
                  <a:tcPr marL="62284" marR="62284" marT="0" marB="0" vert="vert270"/>
                </a:tc>
                <a:tc>
                  <a:txBody>
                    <a:bodyPr/>
                    <a:lstStyle/>
                    <a:p>
                      <a:pPr marL="71755" marR="71755" algn="ctr">
                        <a:lnSpc>
                          <a:spcPct val="80000"/>
                        </a:lnSpc>
                        <a:spcAft>
                          <a:spcPts val="0"/>
                        </a:spcAft>
                        <a:tabLst>
                          <a:tab pos="900430" algn="l"/>
                        </a:tabLst>
                      </a:pPr>
                      <a:r>
                        <a:rPr lang="az-Latn-AZ" sz="1000" b="1" dirty="0">
                          <a:solidFill>
                            <a:schemeClr val="tx1"/>
                          </a:solidFill>
                          <a:effectLst/>
                          <a:latin typeface="Cambria" panose="02040503050406030204" pitchFamily="18" charset="0"/>
                        </a:rPr>
                        <a:t>Monoqrafiyalar</a:t>
                      </a:r>
                      <a:endParaRPr lang="ru-RU" sz="1000" b="1" dirty="0">
                        <a:solidFill>
                          <a:schemeClr val="tx1"/>
                        </a:solidFill>
                        <a:effectLst/>
                        <a:latin typeface="Cambria" panose="02040503050406030204" pitchFamily="18" charset="0"/>
                        <a:ea typeface="Calibri"/>
                        <a:cs typeface="Times New Roman"/>
                      </a:endParaRPr>
                    </a:p>
                  </a:txBody>
                  <a:tcPr marL="62284" marR="62284" marT="0" marB="0" vert="vert270"/>
                </a:tc>
                <a:tc>
                  <a:txBody>
                    <a:bodyPr/>
                    <a:lstStyle/>
                    <a:p>
                      <a:pPr marL="71755" marR="71755" algn="ctr">
                        <a:lnSpc>
                          <a:spcPct val="80000"/>
                        </a:lnSpc>
                        <a:spcAft>
                          <a:spcPts val="0"/>
                        </a:spcAft>
                        <a:tabLst>
                          <a:tab pos="900430" algn="l"/>
                        </a:tabLst>
                      </a:pPr>
                      <a:r>
                        <a:rPr lang="az-Latn-AZ" sz="1000" b="1" dirty="0">
                          <a:solidFill>
                            <a:schemeClr val="tx1"/>
                          </a:solidFill>
                          <a:effectLst/>
                          <a:latin typeface="Cambria" panose="02040503050406030204" pitchFamily="18" charset="0"/>
                        </a:rPr>
                        <a:t>Məqalələr</a:t>
                      </a:r>
                      <a:endParaRPr lang="ru-RU" sz="1000" b="1" dirty="0">
                        <a:solidFill>
                          <a:schemeClr val="tx1"/>
                        </a:solidFill>
                        <a:effectLst/>
                        <a:latin typeface="Cambria" panose="02040503050406030204" pitchFamily="18" charset="0"/>
                        <a:ea typeface="Calibri"/>
                        <a:cs typeface="Times New Roman"/>
                      </a:endParaRPr>
                    </a:p>
                  </a:txBody>
                  <a:tcPr marL="62284" marR="62284" marT="0" marB="0" vert="vert270"/>
                </a:tc>
                <a:tc>
                  <a:txBody>
                    <a:bodyPr/>
                    <a:lstStyle/>
                    <a:p>
                      <a:pPr marL="71755" marR="71755" algn="ctr">
                        <a:lnSpc>
                          <a:spcPct val="80000"/>
                        </a:lnSpc>
                        <a:spcAft>
                          <a:spcPts val="0"/>
                        </a:spcAft>
                        <a:tabLst>
                          <a:tab pos="900430" algn="l"/>
                        </a:tabLst>
                      </a:pPr>
                      <a:r>
                        <a:rPr lang="az-Latn-AZ" sz="1000" b="1" dirty="0">
                          <a:solidFill>
                            <a:schemeClr val="tx1"/>
                          </a:solidFill>
                          <a:effectLst/>
                          <a:latin typeface="Cambria" panose="02040503050406030204" pitchFamily="18" charset="0"/>
                        </a:rPr>
                        <a:t>Tezislər</a:t>
                      </a:r>
                      <a:endParaRPr lang="ru-RU" sz="1000" b="1" dirty="0">
                        <a:solidFill>
                          <a:schemeClr val="tx1"/>
                        </a:solidFill>
                        <a:effectLst/>
                        <a:latin typeface="Cambria" panose="02040503050406030204" pitchFamily="18" charset="0"/>
                        <a:ea typeface="Calibri"/>
                        <a:cs typeface="Times New Roman"/>
                      </a:endParaRPr>
                    </a:p>
                  </a:txBody>
                  <a:tcPr marL="62284" marR="62284" marT="0" marB="0" vert="vert270"/>
                </a:tc>
                <a:tc>
                  <a:txBody>
                    <a:bodyPr/>
                    <a:lstStyle/>
                    <a:p>
                      <a:pPr marL="71755" marR="71755" algn="ctr">
                        <a:lnSpc>
                          <a:spcPct val="80000"/>
                        </a:lnSpc>
                        <a:spcAft>
                          <a:spcPts val="0"/>
                        </a:spcAft>
                        <a:tabLst>
                          <a:tab pos="900430" algn="l"/>
                        </a:tabLst>
                      </a:pPr>
                      <a:r>
                        <a:rPr lang="az-Latn-AZ" sz="1000" b="1" dirty="0">
                          <a:solidFill>
                            <a:schemeClr val="tx1"/>
                          </a:solidFill>
                          <a:effectLst/>
                          <a:latin typeface="Cambria" panose="02040503050406030204" pitchFamily="18" charset="0"/>
                        </a:rPr>
                        <a:t> İmpakt Faktorlu jurnallarda dərc olunmuşdur</a:t>
                      </a:r>
                      <a:endParaRPr lang="ru-RU" sz="1000" b="1" dirty="0">
                        <a:solidFill>
                          <a:schemeClr val="tx1"/>
                        </a:solidFill>
                        <a:effectLst/>
                        <a:latin typeface="Cambria" panose="02040503050406030204" pitchFamily="18" charset="0"/>
                        <a:ea typeface="Calibri"/>
                        <a:cs typeface="Times New Roman"/>
                      </a:endParaRPr>
                    </a:p>
                  </a:txBody>
                  <a:tcPr marL="62284" marR="62284" marT="0" marB="0" vert="vert270"/>
                </a:tc>
                <a:tc vMerge="1">
                  <a:txBody>
                    <a:bodyPr/>
                    <a:lstStyle/>
                    <a:p>
                      <a:endParaRPr lang="ru-RU"/>
                    </a:p>
                  </a:txBody>
                  <a:tcPr/>
                </a:tc>
                <a:tc vMerge="1">
                  <a:txBody>
                    <a:bodyPr/>
                    <a:lstStyle/>
                    <a:p>
                      <a:endParaRPr lang="ru-RU"/>
                    </a:p>
                  </a:txBody>
                  <a:tcPr/>
                </a:tc>
                <a:extLst>
                  <a:ext uri="{0D108BD9-81ED-4DB2-BD59-A6C34878D82A}">
                    <a16:rowId xmlns="" xmlns:a16="http://schemas.microsoft.com/office/drawing/2014/main" val="10001"/>
                  </a:ext>
                </a:extLst>
              </a:tr>
              <a:tr h="173736">
                <a:tc>
                  <a:txBody>
                    <a:bodyPr/>
                    <a:lstStyle/>
                    <a:p>
                      <a:pPr algn="l">
                        <a:lnSpc>
                          <a:spcPct val="115000"/>
                        </a:lnSpc>
                        <a:spcAft>
                          <a:spcPts val="0"/>
                        </a:spcAft>
                        <a:tabLst>
                          <a:tab pos="900430" algn="l"/>
                        </a:tabLst>
                      </a:pPr>
                      <a:r>
                        <a:rPr lang="az-Latn-AZ" sz="1000" b="1" kern="1200" dirty="0" smtClean="0">
                          <a:solidFill>
                            <a:srgbClr val="C00000"/>
                          </a:solidFill>
                          <a:effectLst/>
                          <a:latin typeface="Cambria" panose="02040503050406030204" pitchFamily="18" charset="0"/>
                          <a:ea typeface="+mn-ea"/>
                          <a:cs typeface="+mn-cs"/>
                        </a:rPr>
                        <a:t>İqtisadi siyasətin nəzəri əsasları</a:t>
                      </a:r>
                      <a:r>
                        <a:rPr lang="az-Latn-AZ" sz="1000" b="1" kern="1200" baseline="0" dirty="0" smtClean="0">
                          <a:solidFill>
                            <a:srgbClr val="C00000"/>
                          </a:solidFill>
                          <a:effectLst/>
                          <a:latin typeface="Cambria" panose="02040503050406030204" pitchFamily="18" charset="0"/>
                          <a:ea typeface="+mn-ea"/>
                          <a:cs typeface="+mn-cs"/>
                        </a:rPr>
                        <a:t> və iqtisadi fikir tarixi</a:t>
                      </a:r>
                      <a:endParaRPr lang="ru-RU" sz="1000" b="1" dirty="0">
                        <a:solidFill>
                          <a:srgbClr val="C00000"/>
                        </a:solidFill>
                        <a:effectLst/>
                        <a:latin typeface="Cambria" panose="02040503050406030204" pitchFamily="18" charset="0"/>
                        <a:ea typeface="Calibri"/>
                        <a:cs typeface="Times New Roman"/>
                      </a:endParaRPr>
                    </a:p>
                  </a:txBody>
                  <a:tcPr marL="62284" marR="62284" marT="0" marB="0"/>
                </a:tc>
                <a:tc>
                  <a:txBody>
                    <a:bodyPr/>
                    <a:lstStyle/>
                    <a:p>
                      <a:pPr algn="r">
                        <a:lnSpc>
                          <a:spcPct val="115000"/>
                        </a:lnSpc>
                        <a:spcAft>
                          <a:spcPts val="0"/>
                        </a:spcAft>
                      </a:pPr>
                      <a:r>
                        <a:rPr lang="ru-RU" sz="1000" b="1" dirty="0" smtClean="0">
                          <a:solidFill>
                            <a:srgbClr val="C00000"/>
                          </a:solidFill>
                          <a:effectLst/>
                          <a:latin typeface="Cambria" panose="02040503050406030204" pitchFamily="18" charset="0"/>
                        </a:rPr>
                        <a:t>42</a:t>
                      </a:r>
                      <a:endParaRPr lang="ru-RU" sz="1000" b="1" dirty="0">
                        <a:solidFill>
                          <a:srgbClr val="C00000"/>
                        </a:solidFill>
                        <a:effectLst/>
                        <a:latin typeface="Cambria" panose="02040503050406030204" pitchFamily="18" charset="0"/>
                        <a:ea typeface="Calibri"/>
                        <a:cs typeface="Times New Roman"/>
                      </a:endParaRPr>
                    </a:p>
                  </a:txBody>
                  <a:tcPr marL="62284" marR="62284" marT="0" marB="0"/>
                </a:tc>
                <a:tc>
                  <a:txBody>
                    <a:bodyPr/>
                    <a:lstStyle/>
                    <a:p>
                      <a:pPr algn="r">
                        <a:lnSpc>
                          <a:spcPct val="115000"/>
                        </a:lnSpc>
                        <a:spcAft>
                          <a:spcPts val="0"/>
                        </a:spcAft>
                      </a:pPr>
                      <a:r>
                        <a:rPr lang="az-Latn-AZ" sz="1000" b="1" dirty="0" smtClean="0">
                          <a:solidFill>
                            <a:srgbClr val="C00000"/>
                          </a:solidFill>
                          <a:effectLst/>
                          <a:latin typeface="Cambria" panose="02040503050406030204" pitchFamily="18" charset="0"/>
                          <a:ea typeface="Calibri"/>
                          <a:cs typeface="Times New Roman"/>
                        </a:rPr>
                        <a:t>37</a:t>
                      </a:r>
                      <a:endParaRPr lang="ru-RU" sz="1000" b="1" dirty="0">
                        <a:solidFill>
                          <a:srgbClr val="C00000"/>
                        </a:solidFill>
                        <a:effectLst/>
                        <a:latin typeface="Cambria" panose="02040503050406030204" pitchFamily="18" charset="0"/>
                        <a:ea typeface="Calibri"/>
                        <a:cs typeface="Times New Roman"/>
                      </a:endParaRPr>
                    </a:p>
                  </a:txBody>
                  <a:tcPr marL="62284" marR="62284" marT="0" marB="0"/>
                </a:tc>
                <a:tc>
                  <a:txBody>
                    <a:bodyPr/>
                    <a:lstStyle/>
                    <a:p>
                      <a:pPr algn="r">
                        <a:lnSpc>
                          <a:spcPct val="115000"/>
                        </a:lnSpc>
                        <a:spcAft>
                          <a:spcPts val="0"/>
                        </a:spcAft>
                      </a:pPr>
                      <a:r>
                        <a:rPr lang="az-Latn-AZ" sz="1000" b="1" dirty="0">
                          <a:solidFill>
                            <a:srgbClr val="C00000"/>
                          </a:solidFill>
                          <a:effectLst/>
                          <a:latin typeface="Cambria" panose="02040503050406030204" pitchFamily="18" charset="0"/>
                        </a:rPr>
                        <a:t>1</a:t>
                      </a:r>
                      <a:endParaRPr lang="ru-RU" sz="1000" b="1" dirty="0">
                        <a:solidFill>
                          <a:srgbClr val="C00000"/>
                        </a:solidFill>
                        <a:effectLst/>
                        <a:latin typeface="Cambria" panose="02040503050406030204" pitchFamily="18" charset="0"/>
                        <a:ea typeface="Calibri"/>
                        <a:cs typeface="Times New Roman"/>
                      </a:endParaRPr>
                    </a:p>
                  </a:txBody>
                  <a:tcPr marL="62284" marR="62284" marT="0" marB="0"/>
                </a:tc>
                <a:tc>
                  <a:txBody>
                    <a:bodyPr/>
                    <a:lstStyle/>
                    <a:p>
                      <a:pPr algn="r">
                        <a:lnSpc>
                          <a:spcPct val="115000"/>
                        </a:lnSpc>
                        <a:spcAft>
                          <a:spcPts val="0"/>
                        </a:spcAft>
                      </a:pPr>
                      <a:r>
                        <a:rPr lang="az-Latn-AZ" sz="1000" b="1" dirty="0">
                          <a:solidFill>
                            <a:srgbClr val="C00000"/>
                          </a:solidFill>
                          <a:effectLst/>
                          <a:latin typeface="Cambria" panose="02040503050406030204" pitchFamily="18" charset="0"/>
                        </a:rPr>
                        <a:t>2</a:t>
                      </a:r>
                      <a:endParaRPr lang="ru-RU" sz="1000" b="1" dirty="0">
                        <a:solidFill>
                          <a:srgbClr val="C00000"/>
                        </a:solidFill>
                        <a:effectLst/>
                        <a:latin typeface="Cambria" panose="02040503050406030204" pitchFamily="18" charset="0"/>
                        <a:ea typeface="Calibri"/>
                        <a:cs typeface="Times New Roman"/>
                      </a:endParaRPr>
                    </a:p>
                  </a:txBody>
                  <a:tcPr marL="62284" marR="62284" marT="0" marB="0"/>
                </a:tc>
                <a:tc>
                  <a:txBody>
                    <a:bodyPr/>
                    <a:lstStyle/>
                    <a:p>
                      <a:pPr algn="r">
                        <a:lnSpc>
                          <a:spcPct val="115000"/>
                        </a:lnSpc>
                        <a:spcAft>
                          <a:spcPts val="0"/>
                        </a:spcAft>
                      </a:pPr>
                      <a:r>
                        <a:rPr lang="ru-RU" sz="1000" b="1" dirty="0" smtClean="0">
                          <a:solidFill>
                            <a:srgbClr val="C00000"/>
                          </a:solidFill>
                          <a:effectLst/>
                          <a:latin typeface="Cambria" panose="02040503050406030204" pitchFamily="18" charset="0"/>
                        </a:rPr>
                        <a:t>28</a:t>
                      </a:r>
                      <a:endParaRPr lang="ru-RU" sz="1000" b="1" dirty="0">
                        <a:solidFill>
                          <a:srgbClr val="C00000"/>
                        </a:solidFill>
                        <a:effectLst/>
                        <a:latin typeface="Cambria" panose="02040503050406030204" pitchFamily="18" charset="0"/>
                        <a:ea typeface="Calibri"/>
                        <a:cs typeface="Times New Roman"/>
                      </a:endParaRPr>
                    </a:p>
                  </a:txBody>
                  <a:tcPr marL="62284" marR="62284" marT="0" marB="0"/>
                </a:tc>
                <a:tc>
                  <a:txBody>
                    <a:bodyPr/>
                    <a:lstStyle/>
                    <a:p>
                      <a:pPr algn="r">
                        <a:lnSpc>
                          <a:spcPct val="115000"/>
                        </a:lnSpc>
                        <a:spcAft>
                          <a:spcPts val="0"/>
                        </a:spcAft>
                      </a:pPr>
                      <a:r>
                        <a:rPr lang="az-Latn-AZ" sz="1000" b="1">
                          <a:solidFill>
                            <a:srgbClr val="C00000"/>
                          </a:solidFill>
                          <a:effectLst/>
                          <a:latin typeface="Cambria" panose="02040503050406030204" pitchFamily="18" charset="0"/>
                        </a:rPr>
                        <a:t>6</a:t>
                      </a:r>
                      <a:endParaRPr lang="ru-RU" sz="1000" b="1">
                        <a:solidFill>
                          <a:srgbClr val="C00000"/>
                        </a:solidFill>
                        <a:effectLst/>
                        <a:latin typeface="Cambria" panose="02040503050406030204" pitchFamily="18" charset="0"/>
                        <a:ea typeface="Calibri"/>
                        <a:cs typeface="Times New Roman"/>
                      </a:endParaRPr>
                    </a:p>
                  </a:txBody>
                  <a:tcPr marL="62284" marR="62284" marT="0" marB="0"/>
                </a:tc>
                <a:tc>
                  <a:txBody>
                    <a:bodyPr/>
                    <a:lstStyle/>
                    <a:p>
                      <a:pPr algn="r">
                        <a:lnSpc>
                          <a:spcPct val="115000"/>
                        </a:lnSpc>
                        <a:spcAft>
                          <a:spcPts val="0"/>
                        </a:spcAft>
                      </a:pPr>
                      <a:r>
                        <a:rPr lang="en-US" sz="1000" b="1" dirty="0" smtClean="0">
                          <a:solidFill>
                            <a:srgbClr val="C00000"/>
                          </a:solidFill>
                          <a:effectLst/>
                          <a:latin typeface="Cambria" panose="02040503050406030204" pitchFamily="18" charset="0"/>
                        </a:rPr>
                        <a:t>9</a:t>
                      </a:r>
                      <a:endParaRPr lang="ru-RU" sz="1000" b="1" dirty="0">
                        <a:solidFill>
                          <a:srgbClr val="C00000"/>
                        </a:solidFill>
                        <a:effectLst/>
                        <a:latin typeface="Cambria" panose="02040503050406030204" pitchFamily="18" charset="0"/>
                        <a:ea typeface="Calibri"/>
                        <a:cs typeface="Times New Roman"/>
                      </a:endParaRPr>
                    </a:p>
                  </a:txBody>
                  <a:tcPr marL="62284" marR="62284" marT="0" marB="0"/>
                </a:tc>
                <a:tc>
                  <a:txBody>
                    <a:bodyPr/>
                    <a:lstStyle/>
                    <a:p>
                      <a:pPr algn="r">
                        <a:lnSpc>
                          <a:spcPct val="115000"/>
                        </a:lnSpc>
                        <a:spcAft>
                          <a:spcPts val="0"/>
                        </a:spcAft>
                      </a:pPr>
                      <a:r>
                        <a:rPr lang="az-Latn-AZ" sz="1000" b="1">
                          <a:solidFill>
                            <a:srgbClr val="C00000"/>
                          </a:solidFill>
                          <a:effectLst/>
                          <a:latin typeface="Cambria" panose="02040503050406030204" pitchFamily="18" charset="0"/>
                        </a:rPr>
                        <a:t>-</a:t>
                      </a:r>
                      <a:endParaRPr lang="ru-RU" sz="1000" b="1">
                        <a:solidFill>
                          <a:srgbClr val="C00000"/>
                        </a:solidFill>
                        <a:effectLst/>
                        <a:latin typeface="Cambria" panose="02040503050406030204" pitchFamily="18" charset="0"/>
                        <a:ea typeface="Calibri"/>
                        <a:cs typeface="Times New Roman"/>
                      </a:endParaRPr>
                    </a:p>
                  </a:txBody>
                  <a:tcPr marL="62284" marR="62284" marT="0" marB="0"/>
                </a:tc>
                <a:tc>
                  <a:txBody>
                    <a:bodyPr/>
                    <a:lstStyle/>
                    <a:p>
                      <a:pPr algn="r">
                        <a:lnSpc>
                          <a:spcPct val="115000"/>
                        </a:lnSpc>
                        <a:spcAft>
                          <a:spcPts val="0"/>
                        </a:spcAft>
                      </a:pPr>
                      <a:r>
                        <a:rPr lang="ru-RU" sz="1000" b="1" dirty="0" smtClean="0">
                          <a:solidFill>
                            <a:srgbClr val="C00000"/>
                          </a:solidFill>
                          <a:effectLst/>
                          <a:latin typeface="Cambria" panose="02040503050406030204" pitchFamily="18" charset="0"/>
                        </a:rPr>
                        <a:t>3</a:t>
                      </a:r>
                      <a:endParaRPr lang="ru-RU" sz="1000" b="1" dirty="0">
                        <a:solidFill>
                          <a:srgbClr val="C00000"/>
                        </a:solidFill>
                        <a:effectLst/>
                        <a:latin typeface="Cambria" panose="02040503050406030204" pitchFamily="18" charset="0"/>
                        <a:ea typeface="Calibri"/>
                        <a:cs typeface="Times New Roman"/>
                      </a:endParaRPr>
                    </a:p>
                  </a:txBody>
                  <a:tcPr marL="62284" marR="62284" marT="0" marB="0"/>
                </a:tc>
                <a:tc>
                  <a:txBody>
                    <a:bodyPr/>
                    <a:lstStyle/>
                    <a:p>
                      <a:pPr algn="r">
                        <a:lnSpc>
                          <a:spcPct val="115000"/>
                        </a:lnSpc>
                        <a:spcAft>
                          <a:spcPts val="0"/>
                        </a:spcAft>
                      </a:pPr>
                      <a:r>
                        <a:rPr lang="ru-RU" sz="1000" b="1" dirty="0" smtClean="0">
                          <a:solidFill>
                            <a:srgbClr val="C00000"/>
                          </a:solidFill>
                          <a:effectLst/>
                          <a:latin typeface="Cambria" panose="02040503050406030204" pitchFamily="18" charset="0"/>
                        </a:rPr>
                        <a:t>4</a:t>
                      </a:r>
                      <a:endParaRPr lang="ru-RU" sz="1000" b="1" dirty="0">
                        <a:solidFill>
                          <a:srgbClr val="C00000"/>
                        </a:solidFill>
                        <a:effectLst/>
                        <a:latin typeface="Cambria" panose="02040503050406030204" pitchFamily="18" charset="0"/>
                        <a:ea typeface="Calibri"/>
                        <a:cs typeface="Times New Roman"/>
                      </a:endParaRPr>
                    </a:p>
                  </a:txBody>
                  <a:tcPr marL="62284" marR="62284" marT="0" marB="0"/>
                </a:tc>
                <a:tc>
                  <a:txBody>
                    <a:bodyPr/>
                    <a:lstStyle/>
                    <a:p>
                      <a:pPr algn="r">
                        <a:lnSpc>
                          <a:spcPct val="115000"/>
                        </a:lnSpc>
                        <a:spcAft>
                          <a:spcPts val="0"/>
                        </a:spcAft>
                      </a:pPr>
                      <a:r>
                        <a:rPr lang="az-Latn-AZ" sz="1000" b="1" dirty="0">
                          <a:solidFill>
                            <a:srgbClr val="C00000"/>
                          </a:solidFill>
                          <a:effectLst/>
                          <a:latin typeface="Cambria" panose="02040503050406030204" pitchFamily="18" charset="0"/>
                        </a:rPr>
                        <a:t> </a:t>
                      </a:r>
                      <a:r>
                        <a:rPr lang="ru-RU" sz="1000" b="1" dirty="0" smtClean="0">
                          <a:solidFill>
                            <a:srgbClr val="C00000"/>
                          </a:solidFill>
                          <a:effectLst/>
                          <a:latin typeface="Cambria" panose="02040503050406030204" pitchFamily="18" charset="0"/>
                        </a:rPr>
                        <a:t>-</a:t>
                      </a:r>
                      <a:endParaRPr lang="ru-RU" sz="1000" b="1" dirty="0">
                        <a:solidFill>
                          <a:srgbClr val="C00000"/>
                        </a:solidFill>
                        <a:effectLst/>
                        <a:latin typeface="Cambria" panose="02040503050406030204" pitchFamily="18" charset="0"/>
                        <a:ea typeface="Calibri"/>
                        <a:cs typeface="Times New Roman"/>
                      </a:endParaRPr>
                    </a:p>
                  </a:txBody>
                  <a:tcPr marL="62284" marR="62284" marT="0" marB="0"/>
                </a:tc>
                <a:tc>
                  <a:txBody>
                    <a:bodyPr/>
                    <a:lstStyle/>
                    <a:p>
                      <a:pPr algn="r">
                        <a:lnSpc>
                          <a:spcPct val="115000"/>
                        </a:lnSpc>
                        <a:spcAft>
                          <a:spcPts val="0"/>
                        </a:spcAft>
                      </a:pPr>
                      <a:endParaRPr lang="ru-RU" sz="1000" b="1" dirty="0">
                        <a:solidFill>
                          <a:srgbClr val="C00000"/>
                        </a:solidFill>
                        <a:effectLst/>
                        <a:latin typeface="Cambria" panose="02040503050406030204" pitchFamily="18" charset="0"/>
                        <a:ea typeface="Calibri"/>
                        <a:cs typeface="Times New Roman"/>
                      </a:endParaRPr>
                    </a:p>
                  </a:txBody>
                  <a:tcPr marL="62284" marR="62284" marT="0" marB="0"/>
                </a:tc>
                <a:tc>
                  <a:txBody>
                    <a:bodyPr/>
                    <a:lstStyle/>
                    <a:p>
                      <a:pPr algn="r"/>
                      <a:endParaRPr lang="ru-RU" sz="1000" b="1" dirty="0">
                        <a:solidFill>
                          <a:srgbClr val="C00000"/>
                        </a:solidFill>
                        <a:effectLst/>
                        <a:latin typeface="Cambria" panose="02040503050406030204" pitchFamily="18" charset="0"/>
                        <a:ea typeface="MS Mincho"/>
                        <a:cs typeface="Arial"/>
                      </a:endParaRPr>
                    </a:p>
                  </a:txBody>
                  <a:tcPr marL="62284" marR="62284" marT="0" marB="0"/>
                </a:tc>
                <a:extLst>
                  <a:ext uri="{0D108BD9-81ED-4DB2-BD59-A6C34878D82A}">
                    <a16:rowId xmlns="" xmlns:a16="http://schemas.microsoft.com/office/drawing/2014/main" val="10002"/>
                  </a:ext>
                </a:extLst>
              </a:tr>
              <a:tr h="444548">
                <a:tc>
                  <a:txBody>
                    <a:bodyPr/>
                    <a:lstStyle/>
                    <a:p>
                      <a:pPr algn="l">
                        <a:lnSpc>
                          <a:spcPct val="115000"/>
                        </a:lnSpc>
                        <a:spcAft>
                          <a:spcPts val="0"/>
                        </a:spcAft>
                        <a:tabLst>
                          <a:tab pos="900430" algn="l"/>
                        </a:tabLst>
                      </a:pPr>
                      <a:r>
                        <a:rPr lang="ru-RU" sz="1000" b="1" kern="1200" dirty="0" err="1" smtClean="0">
                          <a:solidFill>
                            <a:schemeClr val="tx1"/>
                          </a:solidFill>
                          <a:effectLst/>
                          <a:latin typeface="Cambria" panose="02040503050406030204" pitchFamily="18" charset="0"/>
                          <a:ea typeface="+mn-ea"/>
                          <a:cs typeface="+mn-cs"/>
                        </a:rPr>
                        <a:t>İqtisadiyyatın</a:t>
                      </a:r>
                      <a:r>
                        <a:rPr lang="ru-RU" sz="1000" b="1" kern="1200" dirty="0" smtClean="0">
                          <a:solidFill>
                            <a:schemeClr val="tx1"/>
                          </a:solidFill>
                          <a:effectLst/>
                          <a:latin typeface="Cambria" panose="02040503050406030204" pitchFamily="18" charset="0"/>
                          <a:ea typeface="+mn-ea"/>
                          <a:cs typeface="+mn-cs"/>
                        </a:rPr>
                        <a:t> </a:t>
                      </a:r>
                      <a:r>
                        <a:rPr lang="ru-RU" sz="1000" b="1" kern="1200" dirty="0" err="1" smtClean="0">
                          <a:solidFill>
                            <a:schemeClr val="tx1"/>
                          </a:solidFill>
                          <a:effectLst/>
                          <a:latin typeface="Cambria" panose="02040503050406030204" pitchFamily="18" charset="0"/>
                          <a:ea typeface="+mn-ea"/>
                          <a:cs typeface="+mn-cs"/>
                        </a:rPr>
                        <a:t>dövlət</a:t>
                      </a:r>
                      <a:r>
                        <a:rPr lang="ru-RU" sz="1000" b="1" kern="1200" dirty="0" smtClean="0">
                          <a:solidFill>
                            <a:schemeClr val="tx1"/>
                          </a:solidFill>
                          <a:effectLst/>
                          <a:latin typeface="Cambria" panose="02040503050406030204" pitchFamily="18" charset="0"/>
                          <a:ea typeface="+mn-ea"/>
                          <a:cs typeface="+mn-cs"/>
                        </a:rPr>
                        <a:t> </a:t>
                      </a:r>
                      <a:r>
                        <a:rPr lang="ru-RU" sz="1000" b="1" kern="1200" dirty="0" err="1" smtClean="0">
                          <a:solidFill>
                            <a:schemeClr val="tx1"/>
                          </a:solidFill>
                          <a:effectLst/>
                          <a:latin typeface="Cambria" panose="02040503050406030204" pitchFamily="18" charset="0"/>
                          <a:ea typeface="+mn-ea"/>
                          <a:cs typeface="+mn-cs"/>
                        </a:rPr>
                        <a:t>tənzimlənməsinin</a:t>
                      </a:r>
                      <a:r>
                        <a:rPr lang="ru-RU" sz="1000" b="1" kern="1200" dirty="0" smtClean="0">
                          <a:solidFill>
                            <a:schemeClr val="tx1"/>
                          </a:solidFill>
                          <a:effectLst/>
                          <a:latin typeface="Cambria" panose="02040503050406030204" pitchFamily="18" charset="0"/>
                          <a:ea typeface="+mn-ea"/>
                          <a:cs typeface="+mn-cs"/>
                        </a:rPr>
                        <a:t> </a:t>
                      </a:r>
                      <a:r>
                        <a:rPr lang="ru-RU" sz="1000" b="1" kern="1200" dirty="0" err="1" smtClean="0">
                          <a:solidFill>
                            <a:schemeClr val="tx1"/>
                          </a:solidFill>
                          <a:effectLst/>
                          <a:latin typeface="Cambria" panose="02040503050406030204" pitchFamily="18" charset="0"/>
                          <a:ea typeface="+mn-ea"/>
                          <a:cs typeface="+mn-cs"/>
                        </a:rPr>
                        <a:t>metodoloji</a:t>
                      </a:r>
                      <a:r>
                        <a:rPr lang="ru-RU" sz="1000" b="1" kern="1200" dirty="0" smtClean="0">
                          <a:solidFill>
                            <a:schemeClr val="tx1"/>
                          </a:solidFill>
                          <a:effectLst/>
                          <a:latin typeface="Cambria" panose="02040503050406030204" pitchFamily="18" charset="0"/>
                          <a:ea typeface="+mn-ea"/>
                          <a:cs typeface="+mn-cs"/>
                        </a:rPr>
                        <a:t> və </a:t>
                      </a:r>
                      <a:r>
                        <a:rPr lang="ru-RU" sz="1000" b="1" kern="1200" dirty="0" err="1" smtClean="0">
                          <a:solidFill>
                            <a:schemeClr val="tx1"/>
                          </a:solidFill>
                          <a:effectLst/>
                          <a:latin typeface="Cambria" panose="02040503050406030204" pitchFamily="18" charset="0"/>
                          <a:ea typeface="+mn-ea"/>
                          <a:cs typeface="+mn-cs"/>
                        </a:rPr>
                        <a:t>ekonometrik</a:t>
                      </a:r>
                      <a:r>
                        <a:rPr lang="ru-RU" sz="1000" b="1" kern="1200" dirty="0" smtClean="0">
                          <a:solidFill>
                            <a:schemeClr val="tx1"/>
                          </a:solidFill>
                          <a:effectLst/>
                          <a:latin typeface="Cambria" panose="02040503050406030204" pitchFamily="18" charset="0"/>
                          <a:ea typeface="+mn-ea"/>
                          <a:cs typeface="+mn-cs"/>
                        </a:rPr>
                        <a:t> </a:t>
                      </a:r>
                      <a:r>
                        <a:rPr lang="ru-RU" sz="1000" b="1" kern="1200" dirty="0" err="1" smtClean="0">
                          <a:solidFill>
                            <a:schemeClr val="tx1"/>
                          </a:solidFill>
                          <a:effectLst/>
                          <a:latin typeface="Cambria" panose="02040503050406030204" pitchFamily="18" charset="0"/>
                          <a:ea typeface="+mn-ea"/>
                          <a:cs typeface="+mn-cs"/>
                        </a:rPr>
                        <a:t>problemləri</a:t>
                      </a:r>
                      <a:endParaRPr lang="ru-RU" sz="1000" b="1" dirty="0">
                        <a:solidFill>
                          <a:schemeClr val="tx1"/>
                        </a:solidFill>
                        <a:effectLst/>
                        <a:latin typeface="Cambria" panose="02040503050406030204" pitchFamily="18" charset="0"/>
                        <a:ea typeface="Calibri"/>
                        <a:cs typeface="Times New Roman"/>
                      </a:endParaRPr>
                    </a:p>
                  </a:txBody>
                  <a:tcPr marL="62284" marR="62284" marT="0" marB="0"/>
                </a:tc>
                <a:tc>
                  <a:txBody>
                    <a:bodyPr/>
                    <a:lstStyle/>
                    <a:p>
                      <a:pPr algn="r">
                        <a:lnSpc>
                          <a:spcPct val="150000"/>
                        </a:lnSpc>
                        <a:spcAft>
                          <a:spcPts val="0"/>
                        </a:spcAft>
                      </a:pPr>
                      <a:r>
                        <a:rPr lang="az-Latn-AZ" sz="1000" b="1" dirty="0" smtClean="0">
                          <a:solidFill>
                            <a:schemeClr val="tx1"/>
                          </a:solidFill>
                          <a:effectLst/>
                          <a:latin typeface="Cambria" panose="02040503050406030204" pitchFamily="18" charset="0"/>
                          <a:ea typeface="Times New Roman" panose="02020603050405020304" pitchFamily="18" charset="0"/>
                          <a:cs typeface="Arial" panose="020B0604020202020204" pitchFamily="34" charset="0"/>
                        </a:rPr>
                        <a:t>20</a:t>
                      </a:r>
                      <a:endParaRPr lang="ru-RU" sz="1000" b="1" dirty="0">
                        <a:solidFill>
                          <a:schemeClr val="tx1"/>
                        </a:solidFill>
                        <a:effectLst/>
                        <a:latin typeface="Cambria" panose="02040503050406030204" pitchFamily="18" charset="0"/>
                        <a:ea typeface="Times New Roman" panose="02020603050405020304" pitchFamily="18" charset="0"/>
                        <a:cs typeface="Arial" panose="020B0604020202020204" pitchFamily="34" charset="0"/>
                      </a:endParaRPr>
                    </a:p>
                  </a:txBody>
                  <a:tcPr marL="68580" marR="68580" marT="0" marB="0"/>
                </a:tc>
                <a:tc>
                  <a:txBody>
                    <a:bodyPr/>
                    <a:lstStyle/>
                    <a:p>
                      <a:pPr algn="r">
                        <a:lnSpc>
                          <a:spcPct val="150000"/>
                        </a:lnSpc>
                        <a:spcAft>
                          <a:spcPts val="0"/>
                        </a:spcAft>
                      </a:pPr>
                      <a:r>
                        <a:rPr lang="az-Latn-AZ" sz="1000" b="1" dirty="0" smtClean="0">
                          <a:solidFill>
                            <a:schemeClr val="tx1"/>
                          </a:solidFill>
                          <a:effectLst/>
                          <a:latin typeface="Cambria" panose="02040503050406030204" pitchFamily="18" charset="0"/>
                          <a:ea typeface="Times New Roman" panose="02020603050405020304" pitchFamily="18" charset="0"/>
                          <a:cs typeface="Arial" panose="020B0604020202020204" pitchFamily="34" charset="0"/>
                        </a:rPr>
                        <a:t>16</a:t>
                      </a:r>
                      <a:endParaRPr lang="ru-RU" sz="1000" b="1" dirty="0">
                        <a:solidFill>
                          <a:schemeClr val="tx1"/>
                        </a:solidFill>
                        <a:effectLst/>
                        <a:latin typeface="Cambria" panose="02040503050406030204" pitchFamily="18" charset="0"/>
                        <a:ea typeface="Times New Roman" panose="02020603050405020304" pitchFamily="18" charset="0"/>
                        <a:cs typeface="Arial" panose="020B0604020202020204" pitchFamily="34" charset="0"/>
                      </a:endParaRPr>
                    </a:p>
                  </a:txBody>
                  <a:tcPr marL="68580" marR="68580" marT="0" marB="0"/>
                </a:tc>
                <a:tc>
                  <a:txBody>
                    <a:bodyPr/>
                    <a:lstStyle/>
                    <a:p>
                      <a:pPr algn="r">
                        <a:lnSpc>
                          <a:spcPct val="150000"/>
                        </a:lnSpc>
                        <a:spcAft>
                          <a:spcPts val="0"/>
                        </a:spcAft>
                      </a:pPr>
                      <a:r>
                        <a:rPr lang="az-Latn-AZ" sz="1000" b="1">
                          <a:solidFill>
                            <a:schemeClr val="tx1"/>
                          </a:solidFill>
                          <a:effectLst/>
                          <a:latin typeface="Cambria" panose="02040503050406030204" pitchFamily="18" charset="0"/>
                          <a:ea typeface="Times New Roman" panose="02020603050405020304" pitchFamily="18" charset="0"/>
                          <a:cs typeface="Arial" panose="020B0604020202020204" pitchFamily="34" charset="0"/>
                        </a:rPr>
                        <a:t>-</a:t>
                      </a:r>
                      <a:endParaRPr lang="ru-RU" sz="1000" b="1">
                        <a:solidFill>
                          <a:schemeClr val="tx1"/>
                        </a:solidFill>
                        <a:effectLst/>
                        <a:latin typeface="Cambria" panose="02040503050406030204" pitchFamily="18" charset="0"/>
                        <a:ea typeface="Times New Roman" panose="02020603050405020304" pitchFamily="18" charset="0"/>
                        <a:cs typeface="Arial" panose="020B0604020202020204" pitchFamily="34" charset="0"/>
                      </a:endParaRPr>
                    </a:p>
                  </a:txBody>
                  <a:tcPr marL="68580" marR="68580" marT="0" marB="0"/>
                </a:tc>
                <a:tc>
                  <a:txBody>
                    <a:bodyPr/>
                    <a:lstStyle/>
                    <a:p>
                      <a:pPr algn="r">
                        <a:lnSpc>
                          <a:spcPct val="150000"/>
                        </a:lnSpc>
                        <a:spcAft>
                          <a:spcPts val="0"/>
                        </a:spcAft>
                      </a:pPr>
                      <a:r>
                        <a:rPr lang="az-Latn-AZ" sz="1000" b="1">
                          <a:solidFill>
                            <a:schemeClr val="tx1"/>
                          </a:solidFill>
                          <a:effectLst/>
                          <a:latin typeface="Cambria" panose="02040503050406030204" pitchFamily="18" charset="0"/>
                          <a:ea typeface="Times New Roman" panose="02020603050405020304" pitchFamily="18" charset="0"/>
                          <a:cs typeface="Arial" panose="020B0604020202020204" pitchFamily="34" charset="0"/>
                        </a:rPr>
                        <a:t>1</a:t>
                      </a:r>
                      <a:endParaRPr lang="ru-RU" sz="1000" b="1">
                        <a:solidFill>
                          <a:schemeClr val="tx1"/>
                        </a:solidFill>
                        <a:effectLst/>
                        <a:latin typeface="Cambria" panose="02040503050406030204" pitchFamily="18" charset="0"/>
                        <a:ea typeface="Times New Roman" panose="02020603050405020304" pitchFamily="18" charset="0"/>
                        <a:cs typeface="Arial" panose="020B0604020202020204" pitchFamily="34" charset="0"/>
                      </a:endParaRPr>
                    </a:p>
                  </a:txBody>
                  <a:tcPr marL="68580" marR="68580" marT="0" marB="0"/>
                </a:tc>
                <a:tc>
                  <a:txBody>
                    <a:bodyPr/>
                    <a:lstStyle/>
                    <a:p>
                      <a:pPr algn="r">
                        <a:lnSpc>
                          <a:spcPct val="150000"/>
                        </a:lnSpc>
                        <a:spcAft>
                          <a:spcPts val="0"/>
                        </a:spcAft>
                      </a:pPr>
                      <a:r>
                        <a:rPr lang="az-Latn-AZ" sz="1000" b="1" dirty="0">
                          <a:solidFill>
                            <a:schemeClr val="tx1"/>
                          </a:solidFill>
                          <a:effectLst/>
                          <a:latin typeface="Cambria" panose="02040503050406030204" pitchFamily="18" charset="0"/>
                          <a:ea typeface="Times New Roman" panose="02020603050405020304" pitchFamily="18" charset="0"/>
                          <a:cs typeface="Arial" panose="020B0604020202020204" pitchFamily="34" charset="0"/>
                        </a:rPr>
                        <a:t>10</a:t>
                      </a:r>
                      <a:endParaRPr lang="ru-RU" sz="1000" b="1" dirty="0">
                        <a:solidFill>
                          <a:schemeClr val="tx1"/>
                        </a:solidFill>
                        <a:effectLst/>
                        <a:latin typeface="Cambria" panose="02040503050406030204" pitchFamily="18" charset="0"/>
                        <a:ea typeface="Times New Roman" panose="02020603050405020304" pitchFamily="18" charset="0"/>
                        <a:cs typeface="Arial" panose="020B0604020202020204" pitchFamily="34" charset="0"/>
                      </a:endParaRPr>
                    </a:p>
                  </a:txBody>
                  <a:tcPr marL="68580" marR="68580" marT="0" marB="0"/>
                </a:tc>
                <a:tc>
                  <a:txBody>
                    <a:bodyPr/>
                    <a:lstStyle/>
                    <a:p>
                      <a:pPr algn="r">
                        <a:lnSpc>
                          <a:spcPct val="150000"/>
                        </a:lnSpc>
                        <a:spcAft>
                          <a:spcPts val="0"/>
                        </a:spcAft>
                      </a:pPr>
                      <a:r>
                        <a:rPr lang="az-Latn-AZ" sz="1000" b="1">
                          <a:solidFill>
                            <a:schemeClr val="tx1"/>
                          </a:solidFill>
                          <a:effectLst/>
                          <a:latin typeface="Cambria" panose="02040503050406030204" pitchFamily="18" charset="0"/>
                          <a:ea typeface="Times New Roman" panose="02020603050405020304" pitchFamily="18" charset="0"/>
                          <a:cs typeface="Arial" panose="020B0604020202020204" pitchFamily="34" charset="0"/>
                        </a:rPr>
                        <a:t>5</a:t>
                      </a:r>
                      <a:endParaRPr lang="ru-RU" sz="1000" b="1">
                        <a:solidFill>
                          <a:schemeClr val="tx1"/>
                        </a:solidFill>
                        <a:effectLst/>
                        <a:latin typeface="Cambria" panose="02040503050406030204" pitchFamily="18" charset="0"/>
                        <a:ea typeface="Times New Roman" panose="02020603050405020304" pitchFamily="18" charset="0"/>
                        <a:cs typeface="Arial" panose="020B0604020202020204" pitchFamily="34" charset="0"/>
                      </a:endParaRPr>
                    </a:p>
                  </a:txBody>
                  <a:tcPr marL="68580" marR="68580" marT="0" marB="0"/>
                </a:tc>
                <a:tc>
                  <a:txBody>
                    <a:bodyPr/>
                    <a:lstStyle/>
                    <a:p>
                      <a:pPr algn="r">
                        <a:lnSpc>
                          <a:spcPct val="150000"/>
                        </a:lnSpc>
                        <a:spcAft>
                          <a:spcPts val="0"/>
                        </a:spcAft>
                      </a:pPr>
                      <a:r>
                        <a:rPr lang="az-Latn-AZ" sz="1000" b="1" dirty="0">
                          <a:solidFill>
                            <a:schemeClr val="tx1"/>
                          </a:solidFill>
                          <a:effectLst/>
                          <a:latin typeface="Cambria" panose="02040503050406030204" pitchFamily="18" charset="0"/>
                          <a:ea typeface="Times New Roman" panose="02020603050405020304" pitchFamily="18" charset="0"/>
                          <a:cs typeface="Arial" panose="020B0604020202020204" pitchFamily="34" charset="0"/>
                        </a:rPr>
                        <a:t> </a:t>
                      </a:r>
                      <a:r>
                        <a:rPr lang="az-Latn-AZ" sz="1000" b="1" dirty="0" smtClean="0">
                          <a:solidFill>
                            <a:schemeClr val="tx1"/>
                          </a:solidFill>
                          <a:effectLst/>
                          <a:latin typeface="Cambria" panose="02040503050406030204" pitchFamily="18" charset="0"/>
                          <a:ea typeface="Times New Roman" panose="02020603050405020304" pitchFamily="18" charset="0"/>
                          <a:cs typeface="Arial" panose="020B0604020202020204" pitchFamily="34" charset="0"/>
                        </a:rPr>
                        <a:t>4</a:t>
                      </a:r>
                      <a:endParaRPr lang="ru-RU" sz="1000" b="1" dirty="0">
                        <a:solidFill>
                          <a:schemeClr val="tx1"/>
                        </a:solidFill>
                        <a:effectLst/>
                        <a:latin typeface="Cambria" panose="02040503050406030204" pitchFamily="18" charset="0"/>
                        <a:ea typeface="Times New Roman" panose="02020603050405020304" pitchFamily="18" charset="0"/>
                        <a:cs typeface="Arial" panose="020B0604020202020204" pitchFamily="34" charset="0"/>
                      </a:endParaRPr>
                    </a:p>
                  </a:txBody>
                  <a:tcPr marL="68580" marR="68580" marT="0" marB="0"/>
                </a:tc>
                <a:tc>
                  <a:txBody>
                    <a:bodyPr/>
                    <a:lstStyle/>
                    <a:p>
                      <a:pPr algn="r">
                        <a:lnSpc>
                          <a:spcPct val="150000"/>
                        </a:lnSpc>
                        <a:spcAft>
                          <a:spcPts val="0"/>
                        </a:spcAft>
                      </a:pPr>
                      <a:r>
                        <a:rPr lang="az-Latn-AZ" sz="1000" b="1">
                          <a:solidFill>
                            <a:schemeClr val="tx1"/>
                          </a:solidFill>
                          <a:effectLst/>
                          <a:latin typeface="Cambria" panose="02040503050406030204" pitchFamily="18" charset="0"/>
                          <a:ea typeface="Times New Roman" panose="02020603050405020304" pitchFamily="18" charset="0"/>
                          <a:cs typeface="Arial" panose="020B0604020202020204" pitchFamily="34" charset="0"/>
                        </a:rPr>
                        <a:t> </a:t>
                      </a:r>
                      <a:endParaRPr lang="ru-RU" sz="1000" b="1">
                        <a:solidFill>
                          <a:schemeClr val="tx1"/>
                        </a:solidFill>
                        <a:effectLst/>
                        <a:latin typeface="Cambria" panose="02040503050406030204" pitchFamily="18" charset="0"/>
                        <a:ea typeface="Times New Roman" panose="02020603050405020304" pitchFamily="18" charset="0"/>
                        <a:cs typeface="Arial" panose="020B0604020202020204" pitchFamily="34" charset="0"/>
                      </a:endParaRPr>
                    </a:p>
                  </a:txBody>
                  <a:tcPr marL="68580" marR="68580" marT="0" marB="0"/>
                </a:tc>
                <a:tc>
                  <a:txBody>
                    <a:bodyPr/>
                    <a:lstStyle/>
                    <a:p>
                      <a:pPr algn="r">
                        <a:lnSpc>
                          <a:spcPct val="150000"/>
                        </a:lnSpc>
                        <a:spcAft>
                          <a:spcPts val="0"/>
                        </a:spcAft>
                      </a:pPr>
                      <a:r>
                        <a:rPr lang="az-Latn-AZ" sz="1000" b="1">
                          <a:solidFill>
                            <a:schemeClr val="tx1"/>
                          </a:solidFill>
                          <a:effectLst/>
                          <a:latin typeface="Cambria" panose="02040503050406030204" pitchFamily="18" charset="0"/>
                          <a:ea typeface="Times New Roman" panose="02020603050405020304" pitchFamily="18" charset="0"/>
                          <a:cs typeface="Arial" panose="020B0604020202020204" pitchFamily="34" charset="0"/>
                        </a:rPr>
                        <a:t>4</a:t>
                      </a:r>
                      <a:endParaRPr lang="ru-RU" sz="1000" b="1">
                        <a:solidFill>
                          <a:schemeClr val="tx1"/>
                        </a:solidFill>
                        <a:effectLst/>
                        <a:latin typeface="Cambria" panose="02040503050406030204" pitchFamily="18" charset="0"/>
                        <a:ea typeface="Times New Roman" panose="02020603050405020304" pitchFamily="18" charset="0"/>
                        <a:cs typeface="Arial" panose="020B0604020202020204" pitchFamily="34" charset="0"/>
                      </a:endParaRPr>
                    </a:p>
                  </a:txBody>
                  <a:tcPr marL="68580" marR="68580" marT="0" marB="0"/>
                </a:tc>
                <a:tc>
                  <a:txBody>
                    <a:bodyPr/>
                    <a:lstStyle/>
                    <a:p>
                      <a:pPr algn="r">
                        <a:lnSpc>
                          <a:spcPct val="150000"/>
                        </a:lnSpc>
                        <a:spcAft>
                          <a:spcPts val="0"/>
                        </a:spcAft>
                      </a:pPr>
                      <a:r>
                        <a:rPr lang="az-Latn-AZ" sz="1000" b="1">
                          <a:solidFill>
                            <a:schemeClr val="tx1"/>
                          </a:solidFill>
                          <a:effectLst/>
                          <a:latin typeface="Cambria" panose="02040503050406030204" pitchFamily="18" charset="0"/>
                          <a:ea typeface="Times New Roman" panose="02020603050405020304" pitchFamily="18" charset="0"/>
                          <a:cs typeface="Arial" panose="020B0604020202020204" pitchFamily="34" charset="0"/>
                        </a:rPr>
                        <a:t>-</a:t>
                      </a:r>
                      <a:endParaRPr lang="ru-RU" sz="1000" b="1">
                        <a:solidFill>
                          <a:schemeClr val="tx1"/>
                        </a:solidFill>
                        <a:effectLst/>
                        <a:latin typeface="Cambria" panose="02040503050406030204" pitchFamily="18" charset="0"/>
                        <a:ea typeface="Times New Roman" panose="02020603050405020304" pitchFamily="18" charset="0"/>
                        <a:cs typeface="Arial" panose="020B0604020202020204" pitchFamily="34" charset="0"/>
                      </a:endParaRPr>
                    </a:p>
                  </a:txBody>
                  <a:tcPr marL="68580" marR="68580" marT="0" marB="0"/>
                </a:tc>
                <a:tc>
                  <a:txBody>
                    <a:bodyPr/>
                    <a:lstStyle/>
                    <a:p>
                      <a:pPr algn="r">
                        <a:lnSpc>
                          <a:spcPct val="150000"/>
                        </a:lnSpc>
                        <a:spcAft>
                          <a:spcPts val="0"/>
                        </a:spcAft>
                      </a:pPr>
                      <a:r>
                        <a:rPr lang="az-Latn-AZ" sz="1000" b="1">
                          <a:solidFill>
                            <a:schemeClr val="tx1"/>
                          </a:solidFill>
                          <a:effectLst/>
                          <a:latin typeface="Cambria" panose="02040503050406030204" pitchFamily="18" charset="0"/>
                          <a:ea typeface="Times New Roman" panose="02020603050405020304" pitchFamily="18" charset="0"/>
                          <a:cs typeface="Arial" panose="020B0604020202020204" pitchFamily="34" charset="0"/>
                        </a:rPr>
                        <a:t>4</a:t>
                      </a:r>
                      <a:endParaRPr lang="ru-RU" sz="1000" b="1">
                        <a:solidFill>
                          <a:schemeClr val="tx1"/>
                        </a:solidFill>
                        <a:effectLst/>
                        <a:latin typeface="Cambria" panose="02040503050406030204" pitchFamily="18" charset="0"/>
                        <a:ea typeface="Times New Roman" panose="02020603050405020304" pitchFamily="18" charset="0"/>
                        <a:cs typeface="Arial" panose="020B0604020202020204" pitchFamily="34" charset="0"/>
                      </a:endParaRPr>
                    </a:p>
                  </a:txBody>
                  <a:tcPr marL="68580" marR="68580" marT="0" marB="0"/>
                </a:tc>
                <a:tc>
                  <a:txBody>
                    <a:bodyPr/>
                    <a:lstStyle/>
                    <a:p>
                      <a:pPr algn="r">
                        <a:lnSpc>
                          <a:spcPct val="150000"/>
                        </a:lnSpc>
                        <a:spcAft>
                          <a:spcPts val="0"/>
                        </a:spcAft>
                      </a:pPr>
                      <a:r>
                        <a:rPr lang="az-Latn-AZ" sz="1000" b="1">
                          <a:solidFill>
                            <a:schemeClr val="tx1"/>
                          </a:solidFill>
                          <a:effectLst/>
                          <a:latin typeface="Cambria" panose="02040503050406030204" pitchFamily="18" charset="0"/>
                          <a:ea typeface="Times New Roman" panose="02020603050405020304" pitchFamily="18" charset="0"/>
                          <a:cs typeface="Arial" panose="020B0604020202020204" pitchFamily="34" charset="0"/>
                        </a:rPr>
                        <a:t>-</a:t>
                      </a:r>
                      <a:endParaRPr lang="ru-RU" sz="1000" b="1">
                        <a:solidFill>
                          <a:schemeClr val="tx1"/>
                        </a:solidFill>
                        <a:effectLst/>
                        <a:latin typeface="Cambria" panose="02040503050406030204" pitchFamily="18" charset="0"/>
                        <a:ea typeface="Times New Roman" panose="02020603050405020304" pitchFamily="18" charset="0"/>
                        <a:cs typeface="Arial" panose="020B0604020202020204" pitchFamily="34" charset="0"/>
                      </a:endParaRPr>
                    </a:p>
                  </a:txBody>
                  <a:tcPr marL="68580" marR="68580" marT="0" marB="0"/>
                </a:tc>
                <a:tc>
                  <a:txBody>
                    <a:bodyPr/>
                    <a:lstStyle/>
                    <a:p>
                      <a:pPr algn="r">
                        <a:lnSpc>
                          <a:spcPct val="150000"/>
                        </a:lnSpc>
                        <a:spcAft>
                          <a:spcPts val="0"/>
                        </a:spcAft>
                      </a:pPr>
                      <a:r>
                        <a:rPr lang="az-Latn-AZ" sz="1000" b="1" dirty="0">
                          <a:solidFill>
                            <a:schemeClr val="tx1"/>
                          </a:solidFill>
                          <a:effectLst/>
                          <a:latin typeface="Cambria" panose="02040503050406030204" pitchFamily="18" charset="0"/>
                          <a:ea typeface="Times New Roman" panose="02020603050405020304" pitchFamily="18" charset="0"/>
                          <a:cs typeface="Arial" panose="020B0604020202020204" pitchFamily="34" charset="0"/>
                        </a:rPr>
                        <a:t>7</a:t>
                      </a:r>
                      <a:endParaRPr lang="ru-RU" sz="1000" b="1" dirty="0">
                        <a:solidFill>
                          <a:schemeClr val="tx1"/>
                        </a:solidFill>
                        <a:effectLst/>
                        <a:latin typeface="Cambria" panose="02040503050406030204" pitchFamily="18"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 xmlns:a16="http://schemas.microsoft.com/office/drawing/2014/main" val="10003"/>
                  </a:ext>
                </a:extLst>
              </a:tr>
              <a:tr h="168999">
                <a:tc>
                  <a:txBody>
                    <a:bodyPr/>
                    <a:lstStyle/>
                    <a:p>
                      <a:pPr algn="l">
                        <a:lnSpc>
                          <a:spcPct val="115000"/>
                        </a:lnSpc>
                        <a:spcAft>
                          <a:spcPts val="0"/>
                        </a:spcAft>
                        <a:tabLst>
                          <a:tab pos="900430" algn="l"/>
                        </a:tabLst>
                      </a:pPr>
                      <a:r>
                        <a:rPr lang="ru-RU" sz="1000" b="1" kern="1200" dirty="0" err="1" smtClean="0">
                          <a:solidFill>
                            <a:srgbClr val="860000"/>
                          </a:solidFill>
                          <a:effectLst/>
                          <a:latin typeface="Cambria" panose="02040503050406030204" pitchFamily="18" charset="0"/>
                          <a:ea typeface="+mn-ea"/>
                          <a:cs typeface="+mn-cs"/>
                        </a:rPr>
                        <a:t>Sahibkarlıq</a:t>
                      </a:r>
                      <a:r>
                        <a:rPr lang="ru-RU" sz="1000" b="1" kern="1200" dirty="0" smtClean="0">
                          <a:solidFill>
                            <a:srgbClr val="860000"/>
                          </a:solidFill>
                          <a:effectLst/>
                          <a:latin typeface="Cambria" panose="02040503050406030204" pitchFamily="18" charset="0"/>
                          <a:ea typeface="+mn-ea"/>
                          <a:cs typeface="+mn-cs"/>
                        </a:rPr>
                        <a:t> və </a:t>
                      </a:r>
                      <a:r>
                        <a:rPr lang="ru-RU" sz="1000" b="1" kern="1200" dirty="0" err="1" smtClean="0">
                          <a:solidFill>
                            <a:srgbClr val="860000"/>
                          </a:solidFill>
                          <a:effectLst/>
                          <a:latin typeface="Cambria" panose="02040503050406030204" pitchFamily="18" charset="0"/>
                          <a:ea typeface="+mn-ea"/>
                          <a:cs typeface="+mn-cs"/>
                        </a:rPr>
                        <a:t>inhisarçılığın</a:t>
                      </a:r>
                      <a:r>
                        <a:rPr lang="ru-RU" sz="1000" b="1" kern="1200" dirty="0" smtClean="0">
                          <a:solidFill>
                            <a:srgbClr val="860000"/>
                          </a:solidFill>
                          <a:effectLst/>
                          <a:latin typeface="Cambria" panose="02040503050406030204" pitchFamily="18" charset="0"/>
                          <a:ea typeface="+mn-ea"/>
                          <a:cs typeface="+mn-cs"/>
                        </a:rPr>
                        <a:t> </a:t>
                      </a:r>
                      <a:r>
                        <a:rPr lang="ru-RU" sz="1000" b="1" kern="1200" dirty="0" err="1" smtClean="0">
                          <a:solidFill>
                            <a:srgbClr val="860000"/>
                          </a:solidFill>
                          <a:effectLst/>
                          <a:latin typeface="Cambria" panose="02040503050406030204" pitchFamily="18" charset="0"/>
                          <a:ea typeface="+mn-ea"/>
                          <a:cs typeface="+mn-cs"/>
                        </a:rPr>
                        <a:t>tənzimlənməsi</a:t>
                      </a:r>
                      <a:r>
                        <a:rPr lang="ru-RU" sz="1000" b="1" kern="1200" dirty="0" smtClean="0">
                          <a:solidFill>
                            <a:srgbClr val="860000"/>
                          </a:solidFill>
                          <a:effectLst/>
                          <a:latin typeface="Cambria" panose="02040503050406030204" pitchFamily="18" charset="0"/>
                          <a:ea typeface="+mn-ea"/>
                          <a:cs typeface="+mn-cs"/>
                        </a:rPr>
                        <a:t> </a:t>
                      </a:r>
                      <a:r>
                        <a:rPr lang="ru-RU" sz="1000" b="1" kern="1200" dirty="0" err="1" smtClean="0">
                          <a:solidFill>
                            <a:srgbClr val="860000"/>
                          </a:solidFill>
                          <a:effectLst/>
                          <a:latin typeface="Cambria" panose="02040503050406030204" pitchFamily="18" charset="0"/>
                          <a:ea typeface="+mn-ea"/>
                          <a:cs typeface="+mn-cs"/>
                        </a:rPr>
                        <a:t>problemləri</a:t>
                      </a:r>
                      <a:endParaRPr lang="ru-RU" sz="1000" b="1" dirty="0">
                        <a:solidFill>
                          <a:srgbClr val="860000"/>
                        </a:solidFill>
                        <a:effectLst/>
                        <a:latin typeface="Cambria" panose="02040503050406030204" pitchFamily="18" charset="0"/>
                        <a:ea typeface="Calibri"/>
                        <a:cs typeface="Times New Roman"/>
                      </a:endParaRPr>
                    </a:p>
                  </a:txBody>
                  <a:tcPr marL="62284" marR="62284" marT="0" marB="0">
                    <a:solidFill>
                      <a:schemeClr val="bg1">
                        <a:lumMod val="85000"/>
                      </a:schemeClr>
                    </a:solidFill>
                  </a:tcPr>
                </a:tc>
                <a:tc>
                  <a:txBody>
                    <a:bodyPr/>
                    <a:lstStyle/>
                    <a:p>
                      <a:pPr algn="r">
                        <a:spcAft>
                          <a:spcPts val="0"/>
                        </a:spcAft>
                      </a:pPr>
                      <a:r>
                        <a:rPr lang="az-Latn-AZ" sz="1000" b="1" dirty="0">
                          <a:solidFill>
                            <a:srgbClr val="860000"/>
                          </a:solidFill>
                          <a:effectLst/>
                          <a:latin typeface="Cambria" panose="02040503050406030204" pitchFamily="18" charset="0"/>
                          <a:ea typeface="Times New Roman" panose="02020603050405020304" pitchFamily="18" charset="0"/>
                          <a:cs typeface="Arial" panose="020B0604020202020204" pitchFamily="34" charset="0"/>
                        </a:rPr>
                        <a:t>46</a:t>
                      </a:r>
                      <a:endParaRPr lang="ru-RU" sz="1000" b="1" dirty="0">
                        <a:solidFill>
                          <a:srgbClr val="860000"/>
                        </a:solidFill>
                        <a:effectLst/>
                        <a:latin typeface="Cambria" panose="02040503050406030204" pitchFamily="18" charset="0"/>
                        <a:ea typeface="Times New Roman" panose="02020603050405020304" pitchFamily="18" charset="0"/>
                        <a:cs typeface="Arial" panose="020B0604020202020204" pitchFamily="34" charset="0"/>
                      </a:endParaRPr>
                    </a:p>
                  </a:txBody>
                  <a:tcPr marL="68580" marR="68580" marT="0" marB="0">
                    <a:solidFill>
                      <a:schemeClr val="bg1">
                        <a:lumMod val="85000"/>
                      </a:schemeClr>
                    </a:solidFill>
                  </a:tcPr>
                </a:tc>
                <a:tc>
                  <a:txBody>
                    <a:bodyPr/>
                    <a:lstStyle/>
                    <a:p>
                      <a:pPr algn="r">
                        <a:spcAft>
                          <a:spcPts val="0"/>
                        </a:spcAft>
                      </a:pPr>
                      <a:r>
                        <a:rPr lang="az-Latn-AZ" sz="1000" b="1" dirty="0">
                          <a:solidFill>
                            <a:srgbClr val="860000"/>
                          </a:solidFill>
                          <a:effectLst/>
                          <a:latin typeface="Cambria" panose="02040503050406030204" pitchFamily="18" charset="0"/>
                          <a:ea typeface="Times New Roman" panose="02020603050405020304" pitchFamily="18" charset="0"/>
                          <a:cs typeface="Arial" panose="020B0604020202020204" pitchFamily="34" charset="0"/>
                        </a:rPr>
                        <a:t>32</a:t>
                      </a:r>
                      <a:endParaRPr lang="ru-RU" sz="1000" b="1" dirty="0">
                        <a:solidFill>
                          <a:srgbClr val="860000"/>
                        </a:solidFill>
                        <a:effectLst/>
                        <a:latin typeface="Cambria" panose="02040503050406030204" pitchFamily="18" charset="0"/>
                        <a:ea typeface="Times New Roman" panose="02020603050405020304" pitchFamily="18" charset="0"/>
                        <a:cs typeface="Arial" panose="020B0604020202020204" pitchFamily="34" charset="0"/>
                      </a:endParaRPr>
                    </a:p>
                  </a:txBody>
                  <a:tcPr marL="68580" marR="68580" marT="0" marB="0">
                    <a:solidFill>
                      <a:schemeClr val="bg1">
                        <a:lumMod val="85000"/>
                      </a:schemeClr>
                    </a:solidFill>
                  </a:tcPr>
                </a:tc>
                <a:tc>
                  <a:txBody>
                    <a:bodyPr/>
                    <a:lstStyle/>
                    <a:p>
                      <a:pPr algn="r">
                        <a:spcAft>
                          <a:spcPts val="0"/>
                        </a:spcAft>
                      </a:pPr>
                      <a:r>
                        <a:rPr lang="az-Latn-AZ" sz="1000" b="1" dirty="0">
                          <a:solidFill>
                            <a:srgbClr val="860000"/>
                          </a:solidFill>
                          <a:effectLst/>
                          <a:latin typeface="Cambria" panose="02040503050406030204" pitchFamily="18" charset="0"/>
                          <a:ea typeface="Times New Roman" panose="02020603050405020304" pitchFamily="18" charset="0"/>
                          <a:cs typeface="Arial" panose="020B0604020202020204" pitchFamily="34" charset="0"/>
                        </a:rPr>
                        <a:t>1</a:t>
                      </a:r>
                      <a:endParaRPr lang="ru-RU" sz="1000" b="1" dirty="0">
                        <a:solidFill>
                          <a:srgbClr val="860000"/>
                        </a:solidFill>
                        <a:effectLst/>
                        <a:latin typeface="Cambria" panose="02040503050406030204" pitchFamily="18" charset="0"/>
                        <a:ea typeface="Times New Roman" panose="02020603050405020304" pitchFamily="18" charset="0"/>
                        <a:cs typeface="Arial" panose="020B0604020202020204" pitchFamily="34" charset="0"/>
                      </a:endParaRPr>
                    </a:p>
                  </a:txBody>
                  <a:tcPr marL="68580" marR="68580" marT="0" marB="0">
                    <a:solidFill>
                      <a:schemeClr val="bg1">
                        <a:lumMod val="85000"/>
                      </a:schemeClr>
                    </a:solidFill>
                  </a:tcPr>
                </a:tc>
                <a:tc>
                  <a:txBody>
                    <a:bodyPr/>
                    <a:lstStyle/>
                    <a:p>
                      <a:pPr algn="r">
                        <a:spcAft>
                          <a:spcPts val="0"/>
                        </a:spcAft>
                      </a:pPr>
                      <a:r>
                        <a:rPr lang="az-Latn-AZ" sz="1000" b="1" dirty="0">
                          <a:solidFill>
                            <a:srgbClr val="860000"/>
                          </a:solidFill>
                          <a:effectLst/>
                          <a:latin typeface="Cambria" panose="02040503050406030204" pitchFamily="18" charset="0"/>
                          <a:ea typeface="Times New Roman" panose="02020603050405020304" pitchFamily="18" charset="0"/>
                          <a:cs typeface="Arial" panose="020B0604020202020204" pitchFamily="34" charset="0"/>
                        </a:rPr>
                        <a:t>2</a:t>
                      </a:r>
                      <a:endParaRPr lang="ru-RU" sz="1000" b="1" dirty="0">
                        <a:solidFill>
                          <a:srgbClr val="860000"/>
                        </a:solidFill>
                        <a:effectLst/>
                        <a:latin typeface="Cambria" panose="02040503050406030204" pitchFamily="18" charset="0"/>
                        <a:ea typeface="Times New Roman" panose="02020603050405020304" pitchFamily="18" charset="0"/>
                        <a:cs typeface="Arial" panose="020B0604020202020204" pitchFamily="34" charset="0"/>
                      </a:endParaRPr>
                    </a:p>
                  </a:txBody>
                  <a:tcPr marL="68580" marR="68580" marT="0" marB="0">
                    <a:solidFill>
                      <a:schemeClr val="bg1">
                        <a:lumMod val="85000"/>
                      </a:schemeClr>
                    </a:solidFill>
                  </a:tcPr>
                </a:tc>
                <a:tc>
                  <a:txBody>
                    <a:bodyPr/>
                    <a:lstStyle/>
                    <a:p>
                      <a:pPr algn="r">
                        <a:spcAft>
                          <a:spcPts val="0"/>
                        </a:spcAft>
                      </a:pPr>
                      <a:r>
                        <a:rPr lang="az-Latn-AZ" sz="1000" b="1" dirty="0">
                          <a:solidFill>
                            <a:srgbClr val="860000"/>
                          </a:solidFill>
                          <a:effectLst/>
                          <a:latin typeface="Cambria" panose="02040503050406030204" pitchFamily="18" charset="0"/>
                          <a:ea typeface="Times New Roman" panose="02020603050405020304" pitchFamily="18" charset="0"/>
                          <a:cs typeface="Arial" panose="020B0604020202020204" pitchFamily="34" charset="0"/>
                        </a:rPr>
                        <a:t>23</a:t>
                      </a:r>
                      <a:endParaRPr lang="ru-RU" sz="1000" b="1" dirty="0">
                        <a:solidFill>
                          <a:srgbClr val="860000"/>
                        </a:solidFill>
                        <a:effectLst/>
                        <a:latin typeface="Cambria" panose="02040503050406030204" pitchFamily="18" charset="0"/>
                        <a:ea typeface="Times New Roman" panose="02020603050405020304" pitchFamily="18" charset="0"/>
                        <a:cs typeface="Arial" panose="020B0604020202020204" pitchFamily="34" charset="0"/>
                      </a:endParaRPr>
                    </a:p>
                  </a:txBody>
                  <a:tcPr marL="68580" marR="68580" marT="0" marB="0">
                    <a:solidFill>
                      <a:schemeClr val="bg1">
                        <a:lumMod val="85000"/>
                      </a:schemeClr>
                    </a:solidFill>
                  </a:tcPr>
                </a:tc>
                <a:tc>
                  <a:txBody>
                    <a:bodyPr/>
                    <a:lstStyle/>
                    <a:p>
                      <a:pPr algn="r">
                        <a:spcAft>
                          <a:spcPts val="0"/>
                        </a:spcAft>
                      </a:pPr>
                      <a:r>
                        <a:rPr lang="az-Latn-AZ" sz="1000" b="1" dirty="0">
                          <a:solidFill>
                            <a:srgbClr val="860000"/>
                          </a:solidFill>
                          <a:effectLst/>
                          <a:latin typeface="Cambria" panose="02040503050406030204" pitchFamily="18" charset="0"/>
                          <a:ea typeface="Times New Roman" panose="02020603050405020304" pitchFamily="18" charset="0"/>
                          <a:cs typeface="Arial" panose="020B0604020202020204" pitchFamily="34" charset="0"/>
                        </a:rPr>
                        <a:t>6</a:t>
                      </a:r>
                      <a:endParaRPr lang="ru-RU" sz="1000" b="1" dirty="0">
                        <a:solidFill>
                          <a:srgbClr val="860000"/>
                        </a:solidFill>
                        <a:effectLst/>
                        <a:latin typeface="Cambria" panose="02040503050406030204" pitchFamily="18" charset="0"/>
                        <a:ea typeface="Times New Roman" panose="02020603050405020304" pitchFamily="18" charset="0"/>
                        <a:cs typeface="Arial" panose="020B0604020202020204" pitchFamily="34" charset="0"/>
                      </a:endParaRPr>
                    </a:p>
                  </a:txBody>
                  <a:tcPr marL="68580" marR="68580" marT="0" marB="0">
                    <a:solidFill>
                      <a:schemeClr val="bg1">
                        <a:lumMod val="85000"/>
                      </a:schemeClr>
                    </a:solidFill>
                  </a:tcPr>
                </a:tc>
                <a:tc>
                  <a:txBody>
                    <a:bodyPr/>
                    <a:lstStyle/>
                    <a:p>
                      <a:pPr algn="r">
                        <a:spcAft>
                          <a:spcPts val="0"/>
                        </a:spcAft>
                      </a:pPr>
                      <a:r>
                        <a:rPr lang="az-Latn-AZ" sz="1000" b="1" dirty="0">
                          <a:solidFill>
                            <a:srgbClr val="860000"/>
                          </a:solidFill>
                          <a:effectLst/>
                          <a:latin typeface="Cambria" panose="02040503050406030204" pitchFamily="18" charset="0"/>
                          <a:ea typeface="Times New Roman" panose="02020603050405020304" pitchFamily="18" charset="0"/>
                          <a:cs typeface="Arial" panose="020B0604020202020204" pitchFamily="34" charset="0"/>
                        </a:rPr>
                        <a:t>9</a:t>
                      </a:r>
                      <a:endParaRPr lang="ru-RU" sz="1000" b="1" dirty="0">
                        <a:solidFill>
                          <a:srgbClr val="860000"/>
                        </a:solidFill>
                        <a:effectLst/>
                        <a:latin typeface="Cambria" panose="02040503050406030204" pitchFamily="18" charset="0"/>
                        <a:ea typeface="Times New Roman" panose="02020603050405020304" pitchFamily="18" charset="0"/>
                        <a:cs typeface="Arial" panose="020B0604020202020204" pitchFamily="34" charset="0"/>
                      </a:endParaRPr>
                    </a:p>
                  </a:txBody>
                  <a:tcPr marL="68580" marR="68580" marT="0" marB="0">
                    <a:solidFill>
                      <a:schemeClr val="bg1">
                        <a:lumMod val="85000"/>
                      </a:schemeClr>
                    </a:solidFill>
                  </a:tcPr>
                </a:tc>
                <a:tc>
                  <a:txBody>
                    <a:bodyPr/>
                    <a:lstStyle/>
                    <a:p>
                      <a:pPr algn="r">
                        <a:spcAft>
                          <a:spcPts val="0"/>
                        </a:spcAft>
                      </a:pPr>
                      <a:r>
                        <a:rPr lang="az-Latn-AZ" sz="1000" b="1" dirty="0">
                          <a:solidFill>
                            <a:srgbClr val="860000"/>
                          </a:solidFill>
                          <a:effectLst/>
                          <a:latin typeface="Cambria" panose="02040503050406030204" pitchFamily="18" charset="0"/>
                          <a:ea typeface="Times New Roman" panose="02020603050405020304" pitchFamily="18" charset="0"/>
                          <a:cs typeface="Arial" panose="020B0604020202020204" pitchFamily="34" charset="0"/>
                        </a:rPr>
                        <a:t>-</a:t>
                      </a:r>
                      <a:endParaRPr lang="ru-RU" sz="1000" b="1" dirty="0">
                        <a:solidFill>
                          <a:srgbClr val="860000"/>
                        </a:solidFill>
                        <a:effectLst/>
                        <a:latin typeface="Cambria" panose="02040503050406030204" pitchFamily="18" charset="0"/>
                        <a:ea typeface="Times New Roman" panose="02020603050405020304" pitchFamily="18" charset="0"/>
                        <a:cs typeface="Arial" panose="020B0604020202020204" pitchFamily="34" charset="0"/>
                      </a:endParaRPr>
                    </a:p>
                  </a:txBody>
                  <a:tcPr marL="68580" marR="68580" marT="0" marB="0">
                    <a:solidFill>
                      <a:schemeClr val="bg1">
                        <a:lumMod val="85000"/>
                      </a:schemeClr>
                    </a:solidFill>
                  </a:tcPr>
                </a:tc>
                <a:tc>
                  <a:txBody>
                    <a:bodyPr/>
                    <a:lstStyle/>
                    <a:p>
                      <a:pPr algn="r">
                        <a:spcAft>
                          <a:spcPts val="0"/>
                        </a:spcAft>
                      </a:pPr>
                      <a:r>
                        <a:rPr lang="az-Latn-AZ" sz="1000" b="1" dirty="0">
                          <a:solidFill>
                            <a:srgbClr val="860000"/>
                          </a:solidFill>
                          <a:effectLst/>
                          <a:latin typeface="Cambria" panose="02040503050406030204" pitchFamily="18" charset="0"/>
                          <a:ea typeface="Times New Roman" panose="02020603050405020304" pitchFamily="18" charset="0"/>
                          <a:cs typeface="Arial" panose="020B0604020202020204" pitchFamily="34" charset="0"/>
                        </a:rPr>
                        <a:t>9</a:t>
                      </a:r>
                      <a:endParaRPr lang="ru-RU" sz="1000" b="1" dirty="0">
                        <a:solidFill>
                          <a:srgbClr val="860000"/>
                        </a:solidFill>
                        <a:effectLst/>
                        <a:latin typeface="Cambria" panose="02040503050406030204" pitchFamily="18" charset="0"/>
                        <a:ea typeface="Times New Roman" panose="02020603050405020304" pitchFamily="18" charset="0"/>
                        <a:cs typeface="Arial" panose="020B0604020202020204" pitchFamily="34" charset="0"/>
                      </a:endParaRPr>
                    </a:p>
                  </a:txBody>
                  <a:tcPr marL="68580" marR="68580" marT="0" marB="0">
                    <a:solidFill>
                      <a:schemeClr val="bg1">
                        <a:lumMod val="85000"/>
                      </a:schemeClr>
                    </a:solidFill>
                  </a:tcPr>
                </a:tc>
                <a:tc>
                  <a:txBody>
                    <a:bodyPr/>
                    <a:lstStyle/>
                    <a:p>
                      <a:pPr algn="r">
                        <a:spcAft>
                          <a:spcPts val="0"/>
                        </a:spcAft>
                      </a:pPr>
                      <a:r>
                        <a:rPr lang="az-Latn-AZ" sz="1000" b="1" dirty="0">
                          <a:solidFill>
                            <a:srgbClr val="860000"/>
                          </a:solidFill>
                          <a:effectLst/>
                          <a:latin typeface="Cambria" panose="02040503050406030204" pitchFamily="18" charset="0"/>
                          <a:ea typeface="Times New Roman" panose="02020603050405020304" pitchFamily="18" charset="0"/>
                          <a:cs typeface="Arial" panose="020B0604020202020204" pitchFamily="34" charset="0"/>
                        </a:rPr>
                        <a:t>-</a:t>
                      </a:r>
                      <a:endParaRPr lang="ru-RU" sz="1000" b="1" dirty="0">
                        <a:solidFill>
                          <a:srgbClr val="860000"/>
                        </a:solidFill>
                        <a:effectLst/>
                        <a:latin typeface="Cambria" panose="02040503050406030204" pitchFamily="18" charset="0"/>
                        <a:ea typeface="Times New Roman" panose="02020603050405020304" pitchFamily="18" charset="0"/>
                        <a:cs typeface="Arial" panose="020B0604020202020204" pitchFamily="34" charset="0"/>
                      </a:endParaRPr>
                    </a:p>
                  </a:txBody>
                  <a:tcPr marL="68580" marR="68580" marT="0" marB="0">
                    <a:solidFill>
                      <a:schemeClr val="bg1">
                        <a:lumMod val="85000"/>
                      </a:schemeClr>
                    </a:solidFill>
                  </a:tcPr>
                </a:tc>
                <a:tc>
                  <a:txBody>
                    <a:bodyPr/>
                    <a:lstStyle/>
                    <a:p>
                      <a:pPr algn="r">
                        <a:spcAft>
                          <a:spcPts val="0"/>
                        </a:spcAft>
                      </a:pPr>
                      <a:r>
                        <a:rPr lang="az-Latn-AZ" sz="1000" b="1" dirty="0">
                          <a:solidFill>
                            <a:srgbClr val="860000"/>
                          </a:solidFill>
                          <a:effectLst/>
                          <a:latin typeface="Cambria" panose="02040503050406030204" pitchFamily="18" charset="0"/>
                          <a:ea typeface="Times New Roman" panose="02020603050405020304" pitchFamily="18" charset="0"/>
                          <a:cs typeface="Arial" panose="020B0604020202020204" pitchFamily="34" charset="0"/>
                        </a:rPr>
                        <a:t> </a:t>
                      </a:r>
                      <a:endParaRPr lang="ru-RU" sz="1000" b="1" dirty="0">
                        <a:solidFill>
                          <a:srgbClr val="860000"/>
                        </a:solidFill>
                        <a:effectLst/>
                        <a:latin typeface="Cambria" panose="02040503050406030204" pitchFamily="18" charset="0"/>
                        <a:ea typeface="Times New Roman" panose="02020603050405020304" pitchFamily="18" charset="0"/>
                        <a:cs typeface="Arial" panose="020B0604020202020204" pitchFamily="34" charset="0"/>
                      </a:endParaRPr>
                    </a:p>
                  </a:txBody>
                  <a:tcPr marL="68580" marR="68580" marT="0" marB="0">
                    <a:solidFill>
                      <a:schemeClr val="bg1">
                        <a:lumMod val="85000"/>
                      </a:schemeClr>
                    </a:solidFill>
                  </a:tcPr>
                </a:tc>
                <a:tc>
                  <a:txBody>
                    <a:bodyPr/>
                    <a:lstStyle/>
                    <a:p>
                      <a:pPr algn="r">
                        <a:spcAft>
                          <a:spcPts val="0"/>
                        </a:spcAft>
                      </a:pPr>
                      <a:endParaRPr lang="ru-RU" sz="1000" b="1" dirty="0">
                        <a:solidFill>
                          <a:srgbClr val="860000"/>
                        </a:solidFill>
                        <a:effectLst/>
                        <a:latin typeface="Cambria" panose="02040503050406030204" pitchFamily="18" charset="0"/>
                        <a:ea typeface="Times New Roman" panose="02020603050405020304" pitchFamily="18" charset="0"/>
                        <a:cs typeface="Arial" panose="020B0604020202020204" pitchFamily="34" charset="0"/>
                      </a:endParaRPr>
                    </a:p>
                  </a:txBody>
                  <a:tcPr marL="68580" marR="68580" marT="0" marB="0">
                    <a:solidFill>
                      <a:schemeClr val="bg1">
                        <a:lumMod val="85000"/>
                      </a:schemeClr>
                    </a:solidFill>
                  </a:tcPr>
                </a:tc>
                <a:tc>
                  <a:txBody>
                    <a:bodyPr/>
                    <a:lstStyle/>
                    <a:p>
                      <a:pPr algn="r"/>
                      <a:endParaRPr lang="ru-RU" sz="1000" b="1" dirty="0">
                        <a:solidFill>
                          <a:srgbClr val="860000"/>
                        </a:solidFill>
                        <a:effectLst/>
                        <a:latin typeface="Cambria" panose="02040503050406030204" pitchFamily="18" charset="0"/>
                        <a:ea typeface="MS Mincho"/>
                        <a:cs typeface="Arial"/>
                      </a:endParaRPr>
                    </a:p>
                  </a:txBody>
                  <a:tcPr marL="62284" marR="62284" marT="0" marB="0">
                    <a:solidFill>
                      <a:schemeClr val="bg1">
                        <a:lumMod val="85000"/>
                      </a:schemeClr>
                    </a:solidFill>
                  </a:tcPr>
                </a:tc>
                <a:extLst>
                  <a:ext uri="{0D108BD9-81ED-4DB2-BD59-A6C34878D82A}">
                    <a16:rowId xmlns="" xmlns:a16="http://schemas.microsoft.com/office/drawing/2014/main" val="10004"/>
                  </a:ext>
                </a:extLst>
              </a:tr>
              <a:tr h="112634">
                <a:tc>
                  <a:txBody>
                    <a:bodyPr/>
                    <a:lstStyle/>
                    <a:p>
                      <a:pPr algn="l">
                        <a:lnSpc>
                          <a:spcPct val="115000"/>
                        </a:lnSpc>
                        <a:spcAft>
                          <a:spcPts val="0"/>
                        </a:spcAft>
                        <a:tabLst>
                          <a:tab pos="900430" algn="l"/>
                        </a:tabLst>
                      </a:pPr>
                      <a:r>
                        <a:rPr lang="ru-RU" sz="1000" b="1" kern="1200" dirty="0" err="1" smtClean="0">
                          <a:solidFill>
                            <a:srgbClr val="C00000"/>
                          </a:solidFill>
                          <a:effectLst/>
                          <a:latin typeface="Cambria" panose="02040503050406030204" pitchFamily="18" charset="0"/>
                          <a:ea typeface="+mn-ea"/>
                          <a:cs typeface="+mn-cs"/>
                        </a:rPr>
                        <a:t>Maliyyə</a:t>
                      </a:r>
                      <a:r>
                        <a:rPr lang="ru-RU" sz="1000" b="1" kern="1200" dirty="0" smtClean="0">
                          <a:solidFill>
                            <a:srgbClr val="C00000"/>
                          </a:solidFill>
                          <a:effectLst/>
                          <a:latin typeface="Cambria" panose="02040503050406030204" pitchFamily="18" charset="0"/>
                          <a:ea typeface="+mn-ea"/>
                          <a:cs typeface="+mn-cs"/>
                        </a:rPr>
                        <a:t>, </a:t>
                      </a:r>
                      <a:r>
                        <a:rPr lang="ru-RU" sz="1000" b="1" kern="1200" dirty="0" err="1" smtClean="0">
                          <a:solidFill>
                            <a:srgbClr val="C00000"/>
                          </a:solidFill>
                          <a:effectLst/>
                          <a:latin typeface="Cambria" panose="02040503050406030204" pitchFamily="18" charset="0"/>
                          <a:ea typeface="+mn-ea"/>
                          <a:cs typeface="+mn-cs"/>
                        </a:rPr>
                        <a:t>pul-kredit</a:t>
                      </a:r>
                      <a:r>
                        <a:rPr lang="ru-RU" sz="1000" b="1" kern="1200" dirty="0" smtClean="0">
                          <a:solidFill>
                            <a:srgbClr val="C00000"/>
                          </a:solidFill>
                          <a:effectLst/>
                          <a:latin typeface="Cambria" panose="02040503050406030204" pitchFamily="18" charset="0"/>
                          <a:ea typeface="+mn-ea"/>
                          <a:cs typeface="+mn-cs"/>
                        </a:rPr>
                        <a:t> </a:t>
                      </a:r>
                      <a:r>
                        <a:rPr lang="ru-RU" sz="1000" b="1" kern="1200" dirty="0" err="1" smtClean="0">
                          <a:solidFill>
                            <a:srgbClr val="C00000"/>
                          </a:solidFill>
                          <a:effectLst/>
                          <a:latin typeface="Cambria" panose="02040503050406030204" pitchFamily="18" charset="0"/>
                          <a:ea typeface="+mn-ea"/>
                          <a:cs typeface="+mn-cs"/>
                        </a:rPr>
                        <a:t>siyasəti</a:t>
                      </a:r>
                      <a:endParaRPr lang="ru-RU" sz="1000" b="1" dirty="0">
                        <a:solidFill>
                          <a:srgbClr val="C00000"/>
                        </a:solidFill>
                        <a:effectLst/>
                        <a:latin typeface="Cambria" panose="02040503050406030204" pitchFamily="18" charset="0"/>
                        <a:ea typeface="Calibri"/>
                        <a:cs typeface="Times New Roman"/>
                      </a:endParaRPr>
                    </a:p>
                  </a:txBody>
                  <a:tcPr marL="62284" marR="62284" marT="0" marB="0">
                    <a:solidFill>
                      <a:schemeClr val="bg1">
                        <a:lumMod val="75000"/>
                      </a:schemeClr>
                    </a:solidFill>
                  </a:tcPr>
                </a:tc>
                <a:tc>
                  <a:txBody>
                    <a:bodyPr/>
                    <a:lstStyle/>
                    <a:p>
                      <a:pPr algn="r">
                        <a:spcAft>
                          <a:spcPts val="0"/>
                        </a:spcAft>
                      </a:pPr>
                      <a:r>
                        <a:rPr lang="az-Latn-AZ" sz="1000" b="1" dirty="0" smtClean="0">
                          <a:solidFill>
                            <a:srgbClr val="C00000"/>
                          </a:solidFill>
                          <a:effectLst/>
                          <a:latin typeface="Cambria" panose="02040503050406030204" pitchFamily="18" charset="0"/>
                          <a:ea typeface="Times New Roman" panose="02020603050405020304" pitchFamily="18" charset="0"/>
                          <a:cs typeface="Arial" panose="020B0604020202020204" pitchFamily="34" charset="0"/>
                        </a:rPr>
                        <a:t>35</a:t>
                      </a:r>
                      <a:endParaRPr lang="ru-RU" sz="1000" b="1" dirty="0">
                        <a:solidFill>
                          <a:srgbClr val="C00000"/>
                        </a:solidFill>
                        <a:effectLst/>
                        <a:latin typeface="Cambria" panose="02040503050406030204" pitchFamily="18" charset="0"/>
                        <a:ea typeface="Times New Roman" panose="02020603050405020304" pitchFamily="18" charset="0"/>
                        <a:cs typeface="Arial" panose="020B0604020202020204" pitchFamily="34" charset="0"/>
                      </a:endParaRPr>
                    </a:p>
                  </a:txBody>
                  <a:tcPr marL="68580" marR="68580" marT="0" marB="0">
                    <a:solidFill>
                      <a:schemeClr val="bg1">
                        <a:lumMod val="75000"/>
                      </a:scheme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az-Latn-AZ" sz="1000" b="1" dirty="0" smtClean="0">
                          <a:solidFill>
                            <a:srgbClr val="C00000"/>
                          </a:solidFill>
                          <a:effectLst/>
                          <a:latin typeface="Cambria" panose="02040503050406030204" pitchFamily="18" charset="0"/>
                          <a:ea typeface="Times New Roman" panose="02020603050405020304" pitchFamily="18" charset="0"/>
                          <a:cs typeface="Arial" panose="020B0604020202020204" pitchFamily="34" charset="0"/>
                        </a:rPr>
                        <a:t>30</a:t>
                      </a:r>
                      <a:endParaRPr lang="ru-RU" sz="1000" b="1" dirty="0" smtClean="0">
                        <a:solidFill>
                          <a:srgbClr val="C00000"/>
                        </a:solidFill>
                        <a:effectLst/>
                        <a:latin typeface="Cambria" panose="02040503050406030204" pitchFamily="18" charset="0"/>
                        <a:ea typeface="Times New Roman" panose="02020603050405020304" pitchFamily="18" charset="0"/>
                        <a:cs typeface="Arial" panose="020B0604020202020204" pitchFamily="34" charset="0"/>
                      </a:endParaRPr>
                    </a:p>
                  </a:txBody>
                  <a:tcPr marL="68580" marR="68580" marT="0" marB="0">
                    <a:solidFill>
                      <a:schemeClr val="bg1">
                        <a:lumMod val="75000"/>
                      </a:schemeClr>
                    </a:solidFill>
                  </a:tcPr>
                </a:tc>
                <a:tc>
                  <a:txBody>
                    <a:bodyPr/>
                    <a:lstStyle/>
                    <a:p>
                      <a:pPr algn="r">
                        <a:spcAft>
                          <a:spcPts val="0"/>
                        </a:spcAft>
                      </a:pPr>
                      <a:r>
                        <a:rPr lang="az-Latn-AZ" sz="1000" b="1" dirty="0" smtClean="0">
                          <a:solidFill>
                            <a:srgbClr val="C00000"/>
                          </a:solidFill>
                          <a:effectLst/>
                          <a:latin typeface="Cambria" panose="02040503050406030204" pitchFamily="18" charset="0"/>
                          <a:ea typeface="Times New Roman" panose="02020603050405020304" pitchFamily="18" charset="0"/>
                          <a:cs typeface="Arial" panose="020B0604020202020204" pitchFamily="34" charset="0"/>
                        </a:rPr>
                        <a:t>-</a:t>
                      </a:r>
                      <a:endParaRPr lang="ru-RU" sz="1000" b="1" dirty="0">
                        <a:solidFill>
                          <a:srgbClr val="C00000"/>
                        </a:solidFill>
                        <a:effectLst/>
                        <a:latin typeface="Cambria" panose="02040503050406030204" pitchFamily="18" charset="0"/>
                        <a:ea typeface="Times New Roman" panose="02020603050405020304" pitchFamily="18" charset="0"/>
                        <a:cs typeface="Arial" panose="020B0604020202020204" pitchFamily="34" charset="0"/>
                      </a:endParaRPr>
                    </a:p>
                  </a:txBody>
                  <a:tcPr marL="68580" marR="68580" marT="0" marB="0">
                    <a:solidFill>
                      <a:schemeClr val="bg1">
                        <a:lumMod val="75000"/>
                      </a:scheme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az-Latn-AZ" sz="1000" b="1" dirty="0" smtClean="0">
                          <a:solidFill>
                            <a:srgbClr val="C00000"/>
                          </a:solidFill>
                          <a:effectLst/>
                          <a:latin typeface="Cambria" panose="02040503050406030204" pitchFamily="18" charset="0"/>
                          <a:ea typeface="Times New Roman" panose="02020603050405020304" pitchFamily="18" charset="0"/>
                          <a:cs typeface="Arial" panose="020B0604020202020204" pitchFamily="34" charset="0"/>
                        </a:rPr>
                        <a:t>1</a:t>
                      </a:r>
                      <a:endParaRPr lang="ru-RU" sz="1000" b="1" dirty="0" smtClean="0">
                        <a:solidFill>
                          <a:srgbClr val="C00000"/>
                        </a:solidFill>
                        <a:effectLst/>
                        <a:latin typeface="Cambria" panose="02040503050406030204" pitchFamily="18" charset="0"/>
                        <a:ea typeface="Times New Roman" panose="02020603050405020304" pitchFamily="18" charset="0"/>
                        <a:cs typeface="Arial" panose="020B0604020202020204" pitchFamily="34" charset="0"/>
                      </a:endParaRPr>
                    </a:p>
                  </a:txBody>
                  <a:tcPr marL="68580" marR="68580" marT="0" marB="0">
                    <a:solidFill>
                      <a:schemeClr val="bg1">
                        <a:lumMod val="75000"/>
                      </a:schemeClr>
                    </a:solidFill>
                  </a:tcPr>
                </a:tc>
                <a:tc>
                  <a:txBody>
                    <a:bodyPr/>
                    <a:lstStyle/>
                    <a:p>
                      <a:pPr algn="r">
                        <a:spcAft>
                          <a:spcPts val="0"/>
                        </a:spcAft>
                      </a:pPr>
                      <a:r>
                        <a:rPr lang="az-Latn-AZ" sz="1000" b="1" dirty="0">
                          <a:solidFill>
                            <a:srgbClr val="C00000"/>
                          </a:solidFill>
                          <a:effectLst/>
                          <a:latin typeface="Cambria" panose="02040503050406030204" pitchFamily="18" charset="0"/>
                          <a:ea typeface="Times New Roman" panose="02020603050405020304" pitchFamily="18" charset="0"/>
                          <a:cs typeface="Arial" panose="020B0604020202020204" pitchFamily="34" charset="0"/>
                        </a:rPr>
                        <a:t>22</a:t>
                      </a:r>
                      <a:endParaRPr lang="ru-RU" sz="1000" b="1" dirty="0">
                        <a:solidFill>
                          <a:srgbClr val="C00000"/>
                        </a:solidFill>
                        <a:effectLst/>
                        <a:latin typeface="Cambria" panose="02040503050406030204" pitchFamily="18" charset="0"/>
                        <a:ea typeface="Times New Roman" panose="02020603050405020304" pitchFamily="18" charset="0"/>
                        <a:cs typeface="Arial" panose="020B0604020202020204" pitchFamily="34" charset="0"/>
                      </a:endParaRPr>
                    </a:p>
                  </a:txBody>
                  <a:tcPr marL="68580" marR="68580" marT="0" marB="0">
                    <a:solidFill>
                      <a:schemeClr val="bg1">
                        <a:lumMod val="75000"/>
                      </a:schemeClr>
                    </a:solidFill>
                  </a:tcPr>
                </a:tc>
                <a:tc>
                  <a:txBody>
                    <a:bodyPr/>
                    <a:lstStyle/>
                    <a:p>
                      <a:pPr algn="r">
                        <a:spcAft>
                          <a:spcPts val="0"/>
                        </a:spcAft>
                      </a:pPr>
                      <a:r>
                        <a:rPr lang="az-Latn-AZ" sz="1000" b="1" dirty="0">
                          <a:solidFill>
                            <a:srgbClr val="C00000"/>
                          </a:solidFill>
                          <a:effectLst/>
                          <a:latin typeface="Cambria" panose="02040503050406030204" pitchFamily="18" charset="0"/>
                          <a:ea typeface="Times New Roman" panose="02020603050405020304" pitchFamily="18" charset="0"/>
                          <a:cs typeface="Arial" panose="020B0604020202020204" pitchFamily="34" charset="0"/>
                        </a:rPr>
                        <a:t>7</a:t>
                      </a:r>
                      <a:endParaRPr lang="ru-RU" sz="1000" b="1" dirty="0">
                        <a:solidFill>
                          <a:srgbClr val="C00000"/>
                        </a:solidFill>
                        <a:effectLst/>
                        <a:latin typeface="Cambria" panose="02040503050406030204" pitchFamily="18" charset="0"/>
                        <a:ea typeface="Times New Roman" panose="02020603050405020304" pitchFamily="18" charset="0"/>
                        <a:cs typeface="Arial" panose="020B0604020202020204" pitchFamily="34" charset="0"/>
                      </a:endParaRPr>
                    </a:p>
                  </a:txBody>
                  <a:tcPr marL="68580" marR="68580" marT="0" marB="0">
                    <a:solidFill>
                      <a:schemeClr val="bg1">
                        <a:lumMod val="75000"/>
                      </a:schemeClr>
                    </a:solidFill>
                  </a:tcPr>
                </a:tc>
                <a:tc>
                  <a:txBody>
                    <a:bodyPr/>
                    <a:lstStyle/>
                    <a:p>
                      <a:pPr algn="r">
                        <a:spcAft>
                          <a:spcPts val="0"/>
                        </a:spcAft>
                      </a:pPr>
                      <a:r>
                        <a:rPr lang="az-Latn-AZ" sz="1000" b="1" dirty="0">
                          <a:solidFill>
                            <a:srgbClr val="C00000"/>
                          </a:solidFill>
                          <a:effectLst/>
                          <a:latin typeface="Cambria" panose="02040503050406030204" pitchFamily="18" charset="0"/>
                          <a:ea typeface="Times New Roman" panose="02020603050405020304" pitchFamily="18" charset="0"/>
                          <a:cs typeface="Arial" panose="020B0604020202020204" pitchFamily="34" charset="0"/>
                        </a:rPr>
                        <a:t>5</a:t>
                      </a:r>
                      <a:endParaRPr lang="ru-RU" sz="1000" b="1" dirty="0">
                        <a:solidFill>
                          <a:srgbClr val="C00000"/>
                        </a:solidFill>
                        <a:effectLst/>
                        <a:latin typeface="Cambria" panose="02040503050406030204" pitchFamily="18" charset="0"/>
                        <a:ea typeface="Times New Roman" panose="02020603050405020304" pitchFamily="18" charset="0"/>
                        <a:cs typeface="Arial" panose="020B0604020202020204" pitchFamily="34" charset="0"/>
                      </a:endParaRPr>
                    </a:p>
                  </a:txBody>
                  <a:tcPr marL="68580" marR="68580" marT="0" marB="0">
                    <a:solidFill>
                      <a:schemeClr val="bg1">
                        <a:lumMod val="75000"/>
                      </a:schemeClr>
                    </a:solidFill>
                  </a:tcPr>
                </a:tc>
                <a:tc>
                  <a:txBody>
                    <a:bodyPr/>
                    <a:lstStyle/>
                    <a:p>
                      <a:pPr algn="r">
                        <a:spcAft>
                          <a:spcPts val="0"/>
                        </a:spcAft>
                      </a:pPr>
                      <a:endParaRPr lang="ru-RU" sz="1000" b="1" dirty="0">
                        <a:solidFill>
                          <a:srgbClr val="C00000"/>
                        </a:solidFill>
                        <a:effectLst/>
                        <a:latin typeface="Cambria" panose="02040503050406030204" pitchFamily="18" charset="0"/>
                        <a:ea typeface="Times New Roman" panose="02020603050405020304" pitchFamily="18" charset="0"/>
                        <a:cs typeface="Arial" panose="020B0604020202020204" pitchFamily="34" charset="0"/>
                      </a:endParaRPr>
                    </a:p>
                  </a:txBody>
                  <a:tcPr marL="68580" marR="68580" marT="0" marB="0">
                    <a:solidFill>
                      <a:schemeClr val="bg1">
                        <a:lumMod val="75000"/>
                      </a:schemeClr>
                    </a:solidFill>
                  </a:tcPr>
                </a:tc>
                <a:tc>
                  <a:txBody>
                    <a:bodyPr/>
                    <a:lstStyle/>
                    <a:p>
                      <a:pPr algn="r">
                        <a:spcAft>
                          <a:spcPts val="0"/>
                        </a:spcAft>
                      </a:pPr>
                      <a:r>
                        <a:rPr lang="az-Latn-AZ" sz="1000" b="1" dirty="0" smtClean="0">
                          <a:solidFill>
                            <a:srgbClr val="C00000"/>
                          </a:solidFill>
                          <a:effectLst/>
                          <a:latin typeface="Cambria" panose="02040503050406030204" pitchFamily="18" charset="0"/>
                          <a:ea typeface="Times New Roman" panose="02020603050405020304" pitchFamily="18" charset="0"/>
                          <a:cs typeface="Arial" panose="020B0604020202020204" pitchFamily="34" charset="0"/>
                        </a:rPr>
                        <a:t>5</a:t>
                      </a:r>
                      <a:endParaRPr lang="ru-RU" sz="1000" b="1" dirty="0">
                        <a:solidFill>
                          <a:srgbClr val="C00000"/>
                        </a:solidFill>
                        <a:effectLst/>
                        <a:latin typeface="Cambria" panose="02040503050406030204" pitchFamily="18" charset="0"/>
                        <a:ea typeface="Times New Roman" panose="02020603050405020304" pitchFamily="18" charset="0"/>
                        <a:cs typeface="Arial" panose="020B0604020202020204" pitchFamily="34" charset="0"/>
                      </a:endParaRPr>
                    </a:p>
                  </a:txBody>
                  <a:tcPr marL="68580" marR="68580" marT="0" marB="0">
                    <a:solidFill>
                      <a:schemeClr val="bg1">
                        <a:lumMod val="75000"/>
                      </a:schemeClr>
                    </a:solidFill>
                  </a:tcPr>
                </a:tc>
                <a:tc>
                  <a:txBody>
                    <a:bodyPr/>
                    <a:lstStyle/>
                    <a:p>
                      <a:pPr algn="r">
                        <a:spcAft>
                          <a:spcPts val="0"/>
                        </a:spcAft>
                      </a:pPr>
                      <a:r>
                        <a:rPr lang="az-Latn-AZ" sz="1000" b="1" dirty="0">
                          <a:solidFill>
                            <a:srgbClr val="C00000"/>
                          </a:solidFill>
                          <a:effectLst/>
                          <a:latin typeface="Cambria" panose="02040503050406030204" pitchFamily="18" charset="0"/>
                          <a:ea typeface="Times New Roman" panose="02020603050405020304" pitchFamily="18" charset="0"/>
                          <a:cs typeface="Arial" panose="020B0604020202020204" pitchFamily="34" charset="0"/>
                        </a:rPr>
                        <a:t>-</a:t>
                      </a:r>
                      <a:endParaRPr lang="ru-RU" sz="1000" b="1" dirty="0">
                        <a:solidFill>
                          <a:srgbClr val="C00000"/>
                        </a:solidFill>
                        <a:effectLst/>
                        <a:latin typeface="Cambria" panose="02040503050406030204" pitchFamily="18" charset="0"/>
                        <a:ea typeface="Times New Roman" panose="02020603050405020304" pitchFamily="18" charset="0"/>
                        <a:cs typeface="Arial" panose="020B0604020202020204" pitchFamily="34" charset="0"/>
                      </a:endParaRPr>
                    </a:p>
                  </a:txBody>
                  <a:tcPr marL="68580" marR="68580" marT="0" marB="0">
                    <a:solidFill>
                      <a:schemeClr val="bg1">
                        <a:lumMod val="75000"/>
                      </a:schemeClr>
                    </a:solidFill>
                  </a:tcPr>
                </a:tc>
                <a:tc>
                  <a:txBody>
                    <a:bodyPr/>
                    <a:lstStyle/>
                    <a:p>
                      <a:pPr algn="r">
                        <a:spcAft>
                          <a:spcPts val="0"/>
                        </a:spcAft>
                      </a:pPr>
                      <a:r>
                        <a:rPr lang="az-Latn-AZ" sz="1000" b="1" dirty="0">
                          <a:solidFill>
                            <a:srgbClr val="C00000"/>
                          </a:solidFill>
                          <a:effectLst/>
                          <a:latin typeface="Cambria" panose="02040503050406030204" pitchFamily="18" charset="0"/>
                          <a:ea typeface="Times New Roman" panose="02020603050405020304" pitchFamily="18" charset="0"/>
                          <a:cs typeface="Arial" panose="020B0604020202020204" pitchFamily="34" charset="0"/>
                        </a:rPr>
                        <a:t>1</a:t>
                      </a:r>
                      <a:endParaRPr lang="ru-RU" sz="1000" b="1" dirty="0">
                        <a:solidFill>
                          <a:srgbClr val="C00000"/>
                        </a:solidFill>
                        <a:effectLst/>
                        <a:latin typeface="Cambria" panose="02040503050406030204" pitchFamily="18" charset="0"/>
                        <a:ea typeface="Times New Roman" panose="02020603050405020304" pitchFamily="18" charset="0"/>
                        <a:cs typeface="Arial" panose="020B0604020202020204" pitchFamily="34" charset="0"/>
                      </a:endParaRPr>
                    </a:p>
                  </a:txBody>
                  <a:tcPr marL="68580" marR="68580" marT="0" marB="0">
                    <a:solidFill>
                      <a:schemeClr val="bg1">
                        <a:lumMod val="75000"/>
                      </a:schemeClr>
                    </a:solidFill>
                  </a:tcPr>
                </a:tc>
                <a:tc>
                  <a:txBody>
                    <a:bodyPr/>
                    <a:lstStyle/>
                    <a:p>
                      <a:pPr algn="r">
                        <a:spcAft>
                          <a:spcPts val="0"/>
                        </a:spcAft>
                      </a:pPr>
                      <a:endParaRPr lang="ru-RU" sz="1000" b="1" dirty="0">
                        <a:solidFill>
                          <a:srgbClr val="C00000"/>
                        </a:solidFill>
                        <a:effectLst/>
                        <a:latin typeface="Cambria" panose="02040503050406030204" pitchFamily="18" charset="0"/>
                        <a:ea typeface="Times New Roman" panose="02020603050405020304" pitchFamily="18" charset="0"/>
                        <a:cs typeface="Arial" panose="020B0604020202020204" pitchFamily="34" charset="0"/>
                      </a:endParaRPr>
                    </a:p>
                  </a:txBody>
                  <a:tcPr marL="68580" marR="68580" marT="0" marB="0">
                    <a:solidFill>
                      <a:schemeClr val="bg1">
                        <a:lumMod val="75000"/>
                      </a:scheme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az-Latn-AZ" sz="1000" b="1" dirty="0" smtClean="0">
                          <a:solidFill>
                            <a:srgbClr val="C00000"/>
                          </a:solidFill>
                          <a:effectLst/>
                          <a:latin typeface="Cambria" panose="02040503050406030204" pitchFamily="18" charset="0"/>
                          <a:ea typeface="Times New Roman" panose="02020603050405020304" pitchFamily="18" charset="0"/>
                          <a:cs typeface="Arial" panose="020B0604020202020204" pitchFamily="34" charset="0"/>
                        </a:rPr>
                        <a:t>59</a:t>
                      </a:r>
                      <a:endParaRPr lang="ru-RU" sz="1000" b="1" dirty="0" smtClean="0">
                        <a:solidFill>
                          <a:srgbClr val="C00000"/>
                        </a:solidFill>
                        <a:effectLst/>
                        <a:latin typeface="Cambria" panose="02040503050406030204" pitchFamily="18" charset="0"/>
                        <a:ea typeface="Times New Roman" panose="02020603050405020304" pitchFamily="18" charset="0"/>
                        <a:cs typeface="Arial" panose="020B0604020202020204" pitchFamily="34" charset="0"/>
                      </a:endParaRPr>
                    </a:p>
                  </a:txBody>
                  <a:tcPr marL="68580" marR="68580" marT="0" marB="0">
                    <a:solidFill>
                      <a:schemeClr val="bg1">
                        <a:lumMod val="75000"/>
                      </a:schemeClr>
                    </a:solidFill>
                  </a:tcPr>
                </a:tc>
                <a:extLst>
                  <a:ext uri="{0D108BD9-81ED-4DB2-BD59-A6C34878D82A}">
                    <a16:rowId xmlns="" xmlns:a16="http://schemas.microsoft.com/office/drawing/2014/main" val="10005"/>
                  </a:ext>
                </a:extLst>
              </a:tr>
              <a:tr h="197302">
                <a:tc>
                  <a:txBody>
                    <a:bodyPr/>
                    <a:lstStyle/>
                    <a:p>
                      <a:pPr algn="l">
                        <a:lnSpc>
                          <a:spcPct val="115000"/>
                        </a:lnSpc>
                        <a:spcAft>
                          <a:spcPts val="0"/>
                        </a:spcAft>
                        <a:tabLst>
                          <a:tab pos="900430" algn="l"/>
                        </a:tabLst>
                      </a:pPr>
                      <a:r>
                        <a:rPr lang="ru-RU" sz="1000" b="1" kern="1200" dirty="0" smtClean="0">
                          <a:solidFill>
                            <a:schemeClr val="tx1"/>
                          </a:solidFill>
                          <a:effectLst/>
                          <a:latin typeface="Cambria" panose="02040503050406030204" pitchFamily="18" charset="0"/>
                          <a:ea typeface="+mn-ea"/>
                          <a:cs typeface="+mn-cs"/>
                        </a:rPr>
                        <a:t>“</a:t>
                      </a:r>
                      <a:r>
                        <a:rPr lang="ru-RU" sz="1000" b="1" kern="1200" dirty="0" err="1" smtClean="0">
                          <a:solidFill>
                            <a:schemeClr val="tx1"/>
                          </a:solidFill>
                          <a:effectLst/>
                          <a:latin typeface="Cambria" panose="02040503050406030204" pitchFamily="18" charset="0"/>
                          <a:ea typeface="+mn-ea"/>
                          <a:cs typeface="+mn-cs"/>
                        </a:rPr>
                        <a:t>İnnovasiya</a:t>
                      </a:r>
                      <a:r>
                        <a:rPr lang="ru-RU" sz="1000" b="1" kern="1200" dirty="0" smtClean="0">
                          <a:solidFill>
                            <a:schemeClr val="tx1"/>
                          </a:solidFill>
                          <a:effectLst/>
                          <a:latin typeface="Cambria" panose="02040503050406030204" pitchFamily="18" charset="0"/>
                          <a:ea typeface="+mn-ea"/>
                          <a:cs typeface="+mn-cs"/>
                        </a:rPr>
                        <a:t> </a:t>
                      </a:r>
                      <a:r>
                        <a:rPr lang="ru-RU" sz="1000" b="1" kern="1200" dirty="0" err="1" smtClean="0">
                          <a:solidFill>
                            <a:schemeClr val="tx1"/>
                          </a:solidFill>
                          <a:effectLst/>
                          <a:latin typeface="Cambria" panose="02040503050406030204" pitchFamily="18" charset="0"/>
                          <a:ea typeface="+mn-ea"/>
                          <a:cs typeface="+mn-cs"/>
                        </a:rPr>
                        <a:t>menecmenti</a:t>
                      </a:r>
                      <a:r>
                        <a:rPr lang="ru-RU" sz="1000" b="1" kern="1200" dirty="0" smtClean="0">
                          <a:solidFill>
                            <a:schemeClr val="tx1"/>
                          </a:solidFill>
                          <a:effectLst/>
                          <a:latin typeface="Cambria" panose="02040503050406030204" pitchFamily="18" charset="0"/>
                          <a:ea typeface="+mn-ea"/>
                          <a:cs typeface="+mn-cs"/>
                        </a:rPr>
                        <a:t> və </a:t>
                      </a:r>
                      <a:r>
                        <a:rPr lang="ru-RU" sz="1000" b="1" kern="1200" dirty="0" err="1" smtClean="0">
                          <a:solidFill>
                            <a:schemeClr val="tx1"/>
                          </a:solidFill>
                          <a:effectLst/>
                          <a:latin typeface="Cambria" panose="02040503050406030204" pitchFamily="18" charset="0"/>
                          <a:ea typeface="+mn-ea"/>
                          <a:cs typeface="+mn-cs"/>
                        </a:rPr>
                        <a:t>elmin</a:t>
                      </a:r>
                      <a:r>
                        <a:rPr lang="ru-RU" sz="1000" b="1" kern="1200" dirty="0" smtClean="0">
                          <a:solidFill>
                            <a:schemeClr val="tx1"/>
                          </a:solidFill>
                          <a:effectLst/>
                          <a:latin typeface="Cambria" panose="02040503050406030204" pitchFamily="18" charset="0"/>
                          <a:ea typeface="+mn-ea"/>
                          <a:cs typeface="+mn-cs"/>
                        </a:rPr>
                        <a:t> </a:t>
                      </a:r>
                      <a:r>
                        <a:rPr lang="ru-RU" sz="1000" b="1" kern="1200" dirty="0" err="1" smtClean="0">
                          <a:solidFill>
                            <a:schemeClr val="tx1"/>
                          </a:solidFill>
                          <a:effectLst/>
                          <a:latin typeface="Cambria" panose="02040503050406030204" pitchFamily="18" charset="0"/>
                          <a:ea typeface="+mn-ea"/>
                          <a:cs typeface="+mn-cs"/>
                        </a:rPr>
                        <a:t>inkişafı</a:t>
                      </a:r>
                      <a:r>
                        <a:rPr lang="ru-RU" sz="1000" b="1" kern="1200" dirty="0" smtClean="0">
                          <a:solidFill>
                            <a:schemeClr val="tx1"/>
                          </a:solidFill>
                          <a:effectLst/>
                          <a:latin typeface="Cambria" panose="02040503050406030204" pitchFamily="18" charset="0"/>
                          <a:ea typeface="+mn-ea"/>
                          <a:cs typeface="+mn-cs"/>
                        </a:rPr>
                        <a:t> </a:t>
                      </a:r>
                      <a:r>
                        <a:rPr lang="ru-RU" sz="1000" b="1" kern="1200" dirty="0" err="1" smtClean="0">
                          <a:solidFill>
                            <a:schemeClr val="tx1"/>
                          </a:solidFill>
                          <a:effectLst/>
                          <a:latin typeface="Cambria" panose="02040503050406030204" pitchFamily="18" charset="0"/>
                          <a:ea typeface="+mn-ea"/>
                          <a:cs typeface="+mn-cs"/>
                        </a:rPr>
                        <a:t>problemləri</a:t>
                      </a:r>
                      <a:r>
                        <a:rPr lang="ru-RU" sz="1000" b="1" kern="1200" dirty="0" smtClean="0">
                          <a:solidFill>
                            <a:schemeClr val="tx1"/>
                          </a:solidFill>
                          <a:effectLst/>
                          <a:latin typeface="Cambria" panose="02040503050406030204" pitchFamily="18" charset="0"/>
                          <a:ea typeface="+mn-ea"/>
                          <a:cs typeface="+mn-cs"/>
                        </a:rPr>
                        <a:t>”</a:t>
                      </a:r>
                      <a:endParaRPr lang="ru-RU" sz="1000" b="1" dirty="0">
                        <a:solidFill>
                          <a:schemeClr val="tx1"/>
                        </a:solidFill>
                        <a:effectLst/>
                        <a:latin typeface="Cambria" panose="02040503050406030204" pitchFamily="18" charset="0"/>
                        <a:ea typeface="Calibri"/>
                        <a:cs typeface="Times New Roman"/>
                      </a:endParaRPr>
                    </a:p>
                  </a:txBody>
                  <a:tcPr marL="62284" marR="62284" marT="0" marB="0"/>
                </a:tc>
                <a:tc>
                  <a:txBody>
                    <a:bodyPr/>
                    <a:lstStyle/>
                    <a:p>
                      <a:pPr algn="r">
                        <a:lnSpc>
                          <a:spcPct val="115000"/>
                        </a:lnSpc>
                        <a:spcAft>
                          <a:spcPts val="0"/>
                        </a:spcAft>
                      </a:pPr>
                      <a:r>
                        <a:rPr lang="az-Latn-AZ" sz="1000" b="1" dirty="0" smtClean="0">
                          <a:solidFill>
                            <a:schemeClr val="tx1"/>
                          </a:solidFill>
                          <a:effectLst/>
                          <a:latin typeface="Cambria" panose="02040503050406030204" pitchFamily="18" charset="0"/>
                          <a:ea typeface="Calibri"/>
                          <a:cs typeface="Times New Roman"/>
                        </a:rPr>
                        <a:t>12</a:t>
                      </a:r>
                      <a:endParaRPr lang="ru-RU" sz="1000" b="1" dirty="0">
                        <a:solidFill>
                          <a:schemeClr val="tx1"/>
                        </a:solidFill>
                        <a:effectLst/>
                        <a:latin typeface="Cambria" panose="02040503050406030204" pitchFamily="18" charset="0"/>
                        <a:ea typeface="Calibri"/>
                        <a:cs typeface="Times New Roman"/>
                      </a:endParaRPr>
                    </a:p>
                  </a:txBody>
                  <a:tcPr marL="62284" marR="62284" marT="0" marB="0"/>
                </a:tc>
                <a:tc>
                  <a:txBody>
                    <a:bodyPr/>
                    <a:lstStyle/>
                    <a:p>
                      <a:pPr algn="r">
                        <a:lnSpc>
                          <a:spcPct val="115000"/>
                        </a:lnSpc>
                        <a:spcAft>
                          <a:spcPts val="0"/>
                        </a:spcAft>
                      </a:pPr>
                      <a:r>
                        <a:rPr lang="az-Latn-AZ" sz="1000" b="1" dirty="0" smtClean="0">
                          <a:solidFill>
                            <a:schemeClr val="tx1"/>
                          </a:solidFill>
                          <a:effectLst/>
                          <a:latin typeface="Cambria" panose="02040503050406030204" pitchFamily="18" charset="0"/>
                          <a:ea typeface="Calibri"/>
                          <a:cs typeface="Times New Roman"/>
                        </a:rPr>
                        <a:t>10</a:t>
                      </a:r>
                      <a:endParaRPr lang="ru-RU" sz="1000" b="1" dirty="0">
                        <a:solidFill>
                          <a:schemeClr val="tx1"/>
                        </a:solidFill>
                        <a:effectLst/>
                        <a:latin typeface="Cambria" panose="02040503050406030204" pitchFamily="18" charset="0"/>
                        <a:ea typeface="Calibri"/>
                        <a:cs typeface="Times New Roman"/>
                      </a:endParaRPr>
                    </a:p>
                  </a:txBody>
                  <a:tcPr marL="62284" marR="62284" marT="0" marB="0"/>
                </a:tc>
                <a:tc>
                  <a:txBody>
                    <a:bodyPr/>
                    <a:lstStyle/>
                    <a:p>
                      <a:pPr algn="r">
                        <a:lnSpc>
                          <a:spcPct val="115000"/>
                        </a:lnSpc>
                        <a:spcAft>
                          <a:spcPts val="0"/>
                        </a:spcAft>
                      </a:pPr>
                      <a:endParaRPr lang="ru-RU" sz="1000" b="1" dirty="0">
                        <a:solidFill>
                          <a:schemeClr val="tx1"/>
                        </a:solidFill>
                        <a:effectLst/>
                        <a:latin typeface="Cambria" panose="02040503050406030204" pitchFamily="18" charset="0"/>
                        <a:ea typeface="Calibri"/>
                        <a:cs typeface="Times New Roman"/>
                      </a:endParaRPr>
                    </a:p>
                  </a:txBody>
                  <a:tcPr marL="62284" marR="62284" marT="0" marB="0"/>
                </a:tc>
                <a:tc>
                  <a:txBody>
                    <a:bodyPr/>
                    <a:lstStyle/>
                    <a:p>
                      <a:pPr algn="r">
                        <a:lnSpc>
                          <a:spcPct val="115000"/>
                        </a:lnSpc>
                        <a:spcAft>
                          <a:spcPts val="0"/>
                        </a:spcAft>
                      </a:pPr>
                      <a:endParaRPr lang="ru-RU" sz="1000" b="1" dirty="0">
                        <a:solidFill>
                          <a:schemeClr val="tx1"/>
                        </a:solidFill>
                        <a:effectLst/>
                        <a:latin typeface="Cambria" panose="02040503050406030204" pitchFamily="18" charset="0"/>
                        <a:ea typeface="Calibri"/>
                        <a:cs typeface="Times New Roman"/>
                      </a:endParaRPr>
                    </a:p>
                  </a:txBody>
                  <a:tcPr marL="62284" marR="62284" marT="0" marB="0"/>
                </a:tc>
                <a:tc>
                  <a:txBody>
                    <a:bodyPr/>
                    <a:lstStyle/>
                    <a:p>
                      <a:pPr algn="r">
                        <a:lnSpc>
                          <a:spcPct val="115000"/>
                        </a:lnSpc>
                        <a:spcAft>
                          <a:spcPts val="0"/>
                        </a:spcAft>
                      </a:pPr>
                      <a:r>
                        <a:rPr lang="az-Latn-AZ" sz="1000" b="1" dirty="0" smtClean="0">
                          <a:solidFill>
                            <a:schemeClr val="tx1"/>
                          </a:solidFill>
                          <a:effectLst/>
                          <a:latin typeface="Cambria" panose="02040503050406030204" pitchFamily="18" charset="0"/>
                          <a:ea typeface="Calibri"/>
                          <a:cs typeface="Times New Roman"/>
                        </a:rPr>
                        <a:t>7</a:t>
                      </a:r>
                      <a:endParaRPr lang="ru-RU" sz="1000" b="1" dirty="0">
                        <a:solidFill>
                          <a:schemeClr val="tx1"/>
                        </a:solidFill>
                        <a:effectLst/>
                        <a:latin typeface="Cambria" panose="02040503050406030204" pitchFamily="18" charset="0"/>
                        <a:ea typeface="Calibri"/>
                        <a:cs typeface="Times New Roman"/>
                      </a:endParaRPr>
                    </a:p>
                  </a:txBody>
                  <a:tcPr marL="62284" marR="62284" marT="0" marB="0"/>
                </a:tc>
                <a:tc>
                  <a:txBody>
                    <a:bodyPr/>
                    <a:lstStyle/>
                    <a:p>
                      <a:pPr algn="r">
                        <a:lnSpc>
                          <a:spcPct val="115000"/>
                        </a:lnSpc>
                        <a:spcAft>
                          <a:spcPts val="0"/>
                        </a:spcAft>
                      </a:pPr>
                      <a:r>
                        <a:rPr lang="az-Latn-AZ" sz="1000" b="1" dirty="0" smtClean="0">
                          <a:solidFill>
                            <a:schemeClr val="tx1"/>
                          </a:solidFill>
                          <a:effectLst/>
                          <a:latin typeface="Cambria" panose="02040503050406030204" pitchFamily="18" charset="0"/>
                          <a:ea typeface="Calibri"/>
                          <a:cs typeface="Times New Roman"/>
                        </a:rPr>
                        <a:t>3</a:t>
                      </a:r>
                      <a:endParaRPr lang="ru-RU" sz="1000" b="1" dirty="0">
                        <a:solidFill>
                          <a:schemeClr val="tx1"/>
                        </a:solidFill>
                        <a:effectLst/>
                        <a:latin typeface="Cambria" panose="02040503050406030204" pitchFamily="18" charset="0"/>
                        <a:ea typeface="Calibri"/>
                        <a:cs typeface="Times New Roman"/>
                      </a:endParaRPr>
                    </a:p>
                  </a:txBody>
                  <a:tcPr marL="62284" marR="62284" marT="0" marB="0"/>
                </a:tc>
                <a:tc>
                  <a:txBody>
                    <a:bodyPr/>
                    <a:lstStyle/>
                    <a:p>
                      <a:pPr algn="r">
                        <a:lnSpc>
                          <a:spcPct val="115000"/>
                        </a:lnSpc>
                        <a:spcAft>
                          <a:spcPts val="0"/>
                        </a:spcAft>
                      </a:pPr>
                      <a:r>
                        <a:rPr lang="az-Latn-AZ" sz="1000" b="1" dirty="0" smtClean="0">
                          <a:solidFill>
                            <a:schemeClr val="tx1"/>
                          </a:solidFill>
                          <a:effectLst/>
                          <a:latin typeface="Cambria" panose="02040503050406030204" pitchFamily="18" charset="0"/>
                          <a:ea typeface="Calibri"/>
                          <a:cs typeface="Times New Roman"/>
                        </a:rPr>
                        <a:t>2</a:t>
                      </a:r>
                      <a:endParaRPr lang="ru-RU" sz="1000" b="1" dirty="0">
                        <a:solidFill>
                          <a:schemeClr val="tx1"/>
                        </a:solidFill>
                        <a:effectLst/>
                        <a:latin typeface="Cambria" panose="02040503050406030204" pitchFamily="18" charset="0"/>
                        <a:ea typeface="Calibri"/>
                        <a:cs typeface="Times New Roman"/>
                      </a:endParaRPr>
                    </a:p>
                  </a:txBody>
                  <a:tcPr marL="62284" marR="62284" marT="0" marB="0"/>
                </a:tc>
                <a:tc>
                  <a:txBody>
                    <a:bodyPr/>
                    <a:lstStyle/>
                    <a:p>
                      <a:pPr algn="r">
                        <a:lnSpc>
                          <a:spcPct val="115000"/>
                        </a:lnSpc>
                        <a:spcAft>
                          <a:spcPts val="0"/>
                        </a:spcAft>
                      </a:pPr>
                      <a:endParaRPr lang="ru-RU" sz="1000" b="1">
                        <a:solidFill>
                          <a:schemeClr val="tx1"/>
                        </a:solidFill>
                        <a:effectLst/>
                        <a:latin typeface="Cambria" panose="02040503050406030204" pitchFamily="18" charset="0"/>
                        <a:ea typeface="Calibri"/>
                        <a:cs typeface="Times New Roman"/>
                      </a:endParaRPr>
                    </a:p>
                  </a:txBody>
                  <a:tcPr marL="62284" marR="62284" marT="0" marB="0"/>
                </a:tc>
                <a:tc>
                  <a:txBody>
                    <a:bodyPr/>
                    <a:lstStyle/>
                    <a:p>
                      <a:pPr algn="r">
                        <a:lnSpc>
                          <a:spcPct val="115000"/>
                        </a:lnSpc>
                        <a:spcAft>
                          <a:spcPts val="0"/>
                        </a:spcAft>
                      </a:pPr>
                      <a:endParaRPr lang="ru-RU" sz="1000" b="1">
                        <a:solidFill>
                          <a:schemeClr val="tx1"/>
                        </a:solidFill>
                        <a:effectLst/>
                        <a:latin typeface="Cambria" panose="02040503050406030204" pitchFamily="18" charset="0"/>
                        <a:ea typeface="Calibri"/>
                        <a:cs typeface="Times New Roman"/>
                      </a:endParaRPr>
                    </a:p>
                  </a:txBody>
                  <a:tcPr marL="62284" marR="62284" marT="0" marB="0"/>
                </a:tc>
                <a:tc>
                  <a:txBody>
                    <a:bodyPr/>
                    <a:lstStyle/>
                    <a:p>
                      <a:pPr algn="r">
                        <a:lnSpc>
                          <a:spcPct val="115000"/>
                        </a:lnSpc>
                        <a:spcAft>
                          <a:spcPts val="0"/>
                        </a:spcAft>
                      </a:pPr>
                      <a:endParaRPr lang="ru-RU" sz="1000" b="1">
                        <a:solidFill>
                          <a:schemeClr val="tx1"/>
                        </a:solidFill>
                        <a:effectLst/>
                        <a:latin typeface="Cambria" panose="02040503050406030204" pitchFamily="18" charset="0"/>
                        <a:ea typeface="Calibri"/>
                        <a:cs typeface="Times New Roman"/>
                      </a:endParaRPr>
                    </a:p>
                  </a:txBody>
                  <a:tcPr marL="62284" marR="62284" marT="0" marB="0"/>
                </a:tc>
                <a:tc>
                  <a:txBody>
                    <a:bodyPr/>
                    <a:lstStyle/>
                    <a:p>
                      <a:pPr algn="r">
                        <a:lnSpc>
                          <a:spcPct val="115000"/>
                        </a:lnSpc>
                        <a:spcAft>
                          <a:spcPts val="0"/>
                        </a:spcAft>
                      </a:pPr>
                      <a:endParaRPr lang="ru-RU" sz="1000" b="1">
                        <a:solidFill>
                          <a:schemeClr val="tx1"/>
                        </a:solidFill>
                        <a:effectLst/>
                        <a:latin typeface="Cambria" panose="02040503050406030204" pitchFamily="18" charset="0"/>
                        <a:ea typeface="Calibri"/>
                        <a:cs typeface="Times New Roman"/>
                      </a:endParaRPr>
                    </a:p>
                  </a:txBody>
                  <a:tcPr marL="62284" marR="62284" marT="0" marB="0"/>
                </a:tc>
                <a:tc>
                  <a:txBody>
                    <a:bodyPr/>
                    <a:lstStyle/>
                    <a:p>
                      <a:pPr algn="r">
                        <a:lnSpc>
                          <a:spcPct val="115000"/>
                        </a:lnSpc>
                        <a:spcAft>
                          <a:spcPts val="0"/>
                        </a:spcAft>
                      </a:pPr>
                      <a:endParaRPr lang="ru-RU" sz="1000" b="1">
                        <a:solidFill>
                          <a:schemeClr val="tx1"/>
                        </a:solidFill>
                        <a:effectLst/>
                        <a:latin typeface="Cambria" panose="02040503050406030204" pitchFamily="18" charset="0"/>
                        <a:ea typeface="Calibri"/>
                        <a:cs typeface="Times New Roman"/>
                      </a:endParaRPr>
                    </a:p>
                  </a:txBody>
                  <a:tcPr marL="62284" marR="62284" marT="0" marB="0"/>
                </a:tc>
                <a:tc>
                  <a:txBody>
                    <a:bodyPr/>
                    <a:lstStyle/>
                    <a:p>
                      <a:pPr algn="r"/>
                      <a:endParaRPr lang="ru-RU" sz="1000" b="1" dirty="0">
                        <a:solidFill>
                          <a:schemeClr val="tx1"/>
                        </a:solidFill>
                        <a:effectLst/>
                        <a:latin typeface="Cambria" panose="02040503050406030204" pitchFamily="18" charset="0"/>
                        <a:ea typeface="MS Mincho"/>
                        <a:cs typeface="Arial"/>
                      </a:endParaRPr>
                    </a:p>
                  </a:txBody>
                  <a:tcPr marL="62284" marR="62284" marT="0" marB="0"/>
                </a:tc>
                <a:extLst>
                  <a:ext uri="{0D108BD9-81ED-4DB2-BD59-A6C34878D82A}">
                    <a16:rowId xmlns="" xmlns:a16="http://schemas.microsoft.com/office/drawing/2014/main" val="10006"/>
                  </a:ext>
                </a:extLst>
              </a:tr>
              <a:tr h="197302">
                <a:tc>
                  <a:txBody>
                    <a:bodyPr/>
                    <a:lstStyle/>
                    <a:p>
                      <a:pPr algn="l">
                        <a:lnSpc>
                          <a:spcPct val="115000"/>
                        </a:lnSpc>
                        <a:spcAft>
                          <a:spcPts val="0"/>
                        </a:spcAft>
                        <a:tabLst>
                          <a:tab pos="900430" algn="l"/>
                        </a:tabLst>
                      </a:pPr>
                      <a:r>
                        <a:rPr lang="ru-RU" sz="1000" b="1" kern="1200" dirty="0" err="1" smtClean="0">
                          <a:solidFill>
                            <a:srgbClr val="C00000"/>
                          </a:solidFill>
                          <a:effectLst/>
                          <a:latin typeface="Cambria" panose="02040503050406030204" pitchFamily="18" charset="0"/>
                          <a:ea typeface="+mn-ea"/>
                          <a:cs typeface="+mn-cs"/>
                        </a:rPr>
                        <a:t>Qloballaşma</a:t>
                      </a:r>
                      <a:r>
                        <a:rPr lang="ru-RU" sz="1000" b="1" kern="1200" dirty="0" smtClean="0">
                          <a:solidFill>
                            <a:srgbClr val="C00000"/>
                          </a:solidFill>
                          <a:effectLst/>
                          <a:latin typeface="Cambria" panose="02040503050406030204" pitchFamily="18" charset="0"/>
                          <a:ea typeface="+mn-ea"/>
                          <a:cs typeface="+mn-cs"/>
                        </a:rPr>
                        <a:t> və </a:t>
                      </a:r>
                      <a:r>
                        <a:rPr lang="ru-RU" sz="1000" b="1" kern="1200" dirty="0" err="1" smtClean="0">
                          <a:solidFill>
                            <a:srgbClr val="C00000"/>
                          </a:solidFill>
                          <a:effectLst/>
                          <a:latin typeface="Cambria" panose="02040503050406030204" pitchFamily="18" charset="0"/>
                          <a:ea typeface="+mn-ea"/>
                          <a:cs typeface="+mn-cs"/>
                        </a:rPr>
                        <a:t>beynəlxalq</a:t>
                      </a:r>
                      <a:r>
                        <a:rPr lang="ru-RU" sz="1000" b="1" kern="1200" dirty="0" smtClean="0">
                          <a:solidFill>
                            <a:srgbClr val="C00000"/>
                          </a:solidFill>
                          <a:effectLst/>
                          <a:latin typeface="Cambria" panose="02040503050406030204" pitchFamily="18" charset="0"/>
                          <a:ea typeface="+mn-ea"/>
                          <a:cs typeface="+mn-cs"/>
                        </a:rPr>
                        <a:t> </a:t>
                      </a:r>
                      <a:r>
                        <a:rPr lang="ru-RU" sz="1000" b="1" kern="1200" dirty="0" err="1" smtClean="0">
                          <a:solidFill>
                            <a:srgbClr val="C00000"/>
                          </a:solidFill>
                          <a:effectLst/>
                          <a:latin typeface="Cambria" panose="02040503050406030204" pitchFamily="18" charset="0"/>
                          <a:ea typeface="+mn-ea"/>
                          <a:cs typeface="+mn-cs"/>
                        </a:rPr>
                        <a:t>iqtisadi</a:t>
                      </a:r>
                      <a:r>
                        <a:rPr lang="ru-RU" sz="1000" b="1" kern="1200" dirty="0" smtClean="0">
                          <a:solidFill>
                            <a:srgbClr val="C00000"/>
                          </a:solidFill>
                          <a:effectLst/>
                          <a:latin typeface="Cambria" panose="02040503050406030204" pitchFamily="18" charset="0"/>
                          <a:ea typeface="+mn-ea"/>
                          <a:cs typeface="+mn-cs"/>
                        </a:rPr>
                        <a:t> </a:t>
                      </a:r>
                      <a:r>
                        <a:rPr lang="ru-RU" sz="1000" b="1" kern="1200" dirty="0" err="1" smtClean="0">
                          <a:solidFill>
                            <a:srgbClr val="C00000"/>
                          </a:solidFill>
                          <a:effectLst/>
                          <a:latin typeface="Cambria" panose="02040503050406030204" pitchFamily="18" charset="0"/>
                          <a:ea typeface="+mn-ea"/>
                          <a:cs typeface="+mn-cs"/>
                        </a:rPr>
                        <a:t>ünasibətlər</a:t>
                      </a:r>
                      <a:endParaRPr lang="ru-RU" sz="1000" b="1" dirty="0">
                        <a:solidFill>
                          <a:srgbClr val="C00000"/>
                        </a:solidFill>
                        <a:effectLst/>
                        <a:latin typeface="Cambria" panose="02040503050406030204" pitchFamily="18" charset="0"/>
                        <a:ea typeface="Calibri"/>
                        <a:cs typeface="Times New Roman"/>
                      </a:endParaRPr>
                    </a:p>
                  </a:txBody>
                  <a:tcPr marL="62284" marR="62284" marT="0" marB="0">
                    <a:solidFill>
                      <a:schemeClr val="bg1">
                        <a:lumMod val="85000"/>
                      </a:schemeClr>
                    </a:solidFill>
                  </a:tcPr>
                </a:tc>
                <a:tc>
                  <a:txBody>
                    <a:bodyPr/>
                    <a:lstStyle/>
                    <a:p>
                      <a:pPr algn="r">
                        <a:spcAft>
                          <a:spcPts val="0"/>
                        </a:spcAft>
                      </a:pPr>
                      <a:r>
                        <a:rPr lang="az-Latn-AZ" sz="1000" b="1" dirty="0">
                          <a:solidFill>
                            <a:srgbClr val="C00000"/>
                          </a:solidFill>
                          <a:effectLst/>
                          <a:latin typeface="Cambria" panose="02040503050406030204" pitchFamily="18" charset="0"/>
                          <a:ea typeface="Times New Roman" panose="02020603050405020304" pitchFamily="18" charset="0"/>
                          <a:cs typeface="Times New Roman" panose="02020603050405020304" pitchFamily="18" charset="0"/>
                        </a:rPr>
                        <a:t>35</a:t>
                      </a:r>
                      <a:endParaRPr lang="ru-RU" sz="1000" b="1" dirty="0">
                        <a:solidFill>
                          <a:srgbClr val="C00000"/>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solidFill>
                      <a:schemeClr val="bg1">
                        <a:lumMod val="85000"/>
                      </a:schemeClr>
                    </a:solidFill>
                  </a:tcPr>
                </a:tc>
                <a:tc>
                  <a:txBody>
                    <a:bodyPr/>
                    <a:lstStyle/>
                    <a:p>
                      <a:pPr algn="r">
                        <a:spcAft>
                          <a:spcPts val="0"/>
                        </a:spcAft>
                      </a:pPr>
                      <a:r>
                        <a:rPr lang="az-Latn-AZ" sz="1000" b="1">
                          <a:solidFill>
                            <a:srgbClr val="C00000"/>
                          </a:solidFill>
                          <a:effectLst/>
                          <a:latin typeface="Cambria" panose="02040503050406030204" pitchFamily="18" charset="0"/>
                          <a:ea typeface="Times New Roman" panose="02020603050405020304" pitchFamily="18" charset="0"/>
                          <a:cs typeface="Times New Roman" panose="02020603050405020304" pitchFamily="18" charset="0"/>
                        </a:rPr>
                        <a:t>21</a:t>
                      </a:r>
                      <a:endParaRPr lang="ru-RU" sz="1000" b="1">
                        <a:solidFill>
                          <a:srgbClr val="C00000"/>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solidFill>
                      <a:schemeClr val="bg1">
                        <a:lumMod val="85000"/>
                      </a:schemeClr>
                    </a:solidFill>
                  </a:tcPr>
                </a:tc>
                <a:tc>
                  <a:txBody>
                    <a:bodyPr/>
                    <a:lstStyle/>
                    <a:p>
                      <a:pPr algn="r">
                        <a:spcAft>
                          <a:spcPts val="0"/>
                        </a:spcAft>
                      </a:pPr>
                      <a:r>
                        <a:rPr lang="az-Latn-AZ" sz="1000" b="1">
                          <a:solidFill>
                            <a:srgbClr val="C00000"/>
                          </a:solidFill>
                          <a:effectLst/>
                          <a:latin typeface="Cambria" panose="02040503050406030204" pitchFamily="18" charset="0"/>
                          <a:ea typeface="Times New Roman" panose="02020603050405020304" pitchFamily="18" charset="0"/>
                          <a:cs typeface="Times New Roman" panose="02020603050405020304" pitchFamily="18" charset="0"/>
                        </a:rPr>
                        <a:t>1</a:t>
                      </a:r>
                      <a:endParaRPr lang="ru-RU" sz="1000" b="1">
                        <a:solidFill>
                          <a:srgbClr val="C00000"/>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solidFill>
                      <a:schemeClr val="bg1">
                        <a:lumMod val="85000"/>
                      </a:schemeClr>
                    </a:solidFill>
                  </a:tcPr>
                </a:tc>
                <a:tc>
                  <a:txBody>
                    <a:bodyPr/>
                    <a:lstStyle/>
                    <a:p>
                      <a:pPr algn="r">
                        <a:spcAft>
                          <a:spcPts val="0"/>
                        </a:spcAft>
                      </a:pPr>
                      <a:r>
                        <a:rPr lang="az-Latn-AZ" sz="1000" b="1" dirty="0">
                          <a:solidFill>
                            <a:srgbClr val="C00000"/>
                          </a:solidFill>
                          <a:effectLst/>
                          <a:latin typeface="Cambria" panose="02040503050406030204" pitchFamily="18" charset="0"/>
                          <a:ea typeface="Times New Roman" panose="02020603050405020304" pitchFamily="18" charset="0"/>
                          <a:cs typeface="Times New Roman" panose="02020603050405020304" pitchFamily="18" charset="0"/>
                        </a:rPr>
                        <a:t>-</a:t>
                      </a:r>
                      <a:endParaRPr lang="ru-RU" sz="1000" b="1" dirty="0">
                        <a:solidFill>
                          <a:srgbClr val="C00000"/>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solidFill>
                      <a:schemeClr val="bg1">
                        <a:lumMod val="85000"/>
                      </a:schemeClr>
                    </a:solidFill>
                  </a:tcPr>
                </a:tc>
                <a:tc>
                  <a:txBody>
                    <a:bodyPr/>
                    <a:lstStyle/>
                    <a:p>
                      <a:pPr algn="r">
                        <a:spcAft>
                          <a:spcPts val="0"/>
                        </a:spcAft>
                      </a:pPr>
                      <a:r>
                        <a:rPr lang="az-Latn-AZ" sz="1000" b="1" dirty="0">
                          <a:solidFill>
                            <a:srgbClr val="C00000"/>
                          </a:solidFill>
                          <a:effectLst/>
                          <a:latin typeface="Cambria" panose="02040503050406030204" pitchFamily="18" charset="0"/>
                          <a:ea typeface="Times New Roman" panose="02020603050405020304" pitchFamily="18" charset="0"/>
                          <a:cs typeface="Times New Roman" panose="02020603050405020304" pitchFamily="18" charset="0"/>
                        </a:rPr>
                        <a:t>20</a:t>
                      </a:r>
                      <a:endParaRPr lang="ru-RU" sz="1000" b="1" dirty="0">
                        <a:solidFill>
                          <a:srgbClr val="C00000"/>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solidFill>
                      <a:schemeClr val="bg1">
                        <a:lumMod val="85000"/>
                      </a:schemeClr>
                    </a:solidFill>
                  </a:tcPr>
                </a:tc>
                <a:tc>
                  <a:txBody>
                    <a:bodyPr/>
                    <a:lstStyle/>
                    <a:p>
                      <a:pPr algn="r">
                        <a:spcAft>
                          <a:spcPts val="0"/>
                        </a:spcAft>
                      </a:pPr>
                      <a:r>
                        <a:rPr lang="az-Latn-AZ" sz="1000" b="1" dirty="0">
                          <a:solidFill>
                            <a:srgbClr val="C00000"/>
                          </a:solidFill>
                          <a:effectLst/>
                          <a:latin typeface="Cambria" panose="02040503050406030204" pitchFamily="18" charset="0"/>
                          <a:ea typeface="Times New Roman" panose="02020603050405020304" pitchFamily="18" charset="0"/>
                          <a:cs typeface="Times New Roman" panose="02020603050405020304" pitchFamily="18" charset="0"/>
                        </a:rPr>
                        <a:t>-</a:t>
                      </a:r>
                      <a:endParaRPr lang="ru-RU" sz="1000" b="1" dirty="0">
                        <a:solidFill>
                          <a:srgbClr val="C00000"/>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solidFill>
                      <a:schemeClr val="bg1">
                        <a:lumMod val="85000"/>
                      </a:schemeClr>
                    </a:solidFill>
                  </a:tcPr>
                </a:tc>
                <a:tc>
                  <a:txBody>
                    <a:bodyPr/>
                    <a:lstStyle/>
                    <a:p>
                      <a:pPr algn="r">
                        <a:spcAft>
                          <a:spcPts val="0"/>
                        </a:spcAft>
                      </a:pPr>
                      <a:r>
                        <a:rPr lang="az-Latn-AZ" sz="1000" b="1" dirty="0">
                          <a:solidFill>
                            <a:srgbClr val="C00000"/>
                          </a:solidFill>
                          <a:effectLst/>
                          <a:latin typeface="Cambria" panose="02040503050406030204" pitchFamily="18" charset="0"/>
                          <a:ea typeface="Times New Roman" panose="02020603050405020304" pitchFamily="18" charset="0"/>
                          <a:cs typeface="Times New Roman" panose="02020603050405020304" pitchFamily="18" charset="0"/>
                        </a:rPr>
                        <a:t>14</a:t>
                      </a:r>
                      <a:endParaRPr lang="ru-RU" sz="1000" b="1" dirty="0">
                        <a:solidFill>
                          <a:srgbClr val="C00000"/>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solidFill>
                      <a:schemeClr val="bg1">
                        <a:lumMod val="85000"/>
                      </a:schemeClr>
                    </a:solidFill>
                  </a:tcPr>
                </a:tc>
                <a:tc>
                  <a:txBody>
                    <a:bodyPr/>
                    <a:lstStyle/>
                    <a:p>
                      <a:pPr algn="r">
                        <a:spcAft>
                          <a:spcPts val="0"/>
                        </a:spcAft>
                      </a:pPr>
                      <a:r>
                        <a:rPr lang="az-Latn-AZ" sz="1000" b="1" dirty="0">
                          <a:solidFill>
                            <a:srgbClr val="C00000"/>
                          </a:solidFill>
                          <a:effectLst/>
                          <a:latin typeface="Cambria" panose="02040503050406030204" pitchFamily="18" charset="0"/>
                          <a:ea typeface="Times New Roman" panose="02020603050405020304" pitchFamily="18" charset="0"/>
                          <a:cs typeface="Times New Roman" panose="02020603050405020304" pitchFamily="18" charset="0"/>
                        </a:rPr>
                        <a:t>-</a:t>
                      </a:r>
                      <a:endParaRPr lang="ru-RU" sz="1000" b="1" dirty="0">
                        <a:solidFill>
                          <a:srgbClr val="C00000"/>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solidFill>
                      <a:schemeClr val="bg1">
                        <a:lumMod val="85000"/>
                      </a:schemeClr>
                    </a:solidFill>
                  </a:tcPr>
                </a:tc>
                <a:tc>
                  <a:txBody>
                    <a:bodyPr/>
                    <a:lstStyle/>
                    <a:p>
                      <a:pPr algn="r">
                        <a:spcAft>
                          <a:spcPts val="0"/>
                        </a:spcAft>
                      </a:pPr>
                      <a:r>
                        <a:rPr lang="az-Latn-AZ" sz="1000" b="1" dirty="0">
                          <a:solidFill>
                            <a:srgbClr val="C00000"/>
                          </a:solidFill>
                          <a:effectLst/>
                          <a:latin typeface="Cambria" panose="02040503050406030204" pitchFamily="18" charset="0"/>
                          <a:ea typeface="Times New Roman" panose="02020603050405020304" pitchFamily="18" charset="0"/>
                          <a:cs typeface="Times New Roman" panose="02020603050405020304" pitchFamily="18" charset="0"/>
                        </a:rPr>
                        <a:t>12</a:t>
                      </a:r>
                      <a:endParaRPr lang="ru-RU" sz="1000" b="1" dirty="0">
                        <a:solidFill>
                          <a:srgbClr val="C00000"/>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solidFill>
                      <a:schemeClr val="bg1">
                        <a:lumMod val="85000"/>
                      </a:schemeClr>
                    </a:solidFill>
                  </a:tcPr>
                </a:tc>
                <a:tc>
                  <a:txBody>
                    <a:bodyPr/>
                    <a:lstStyle/>
                    <a:p>
                      <a:pPr algn="r">
                        <a:spcAft>
                          <a:spcPts val="0"/>
                        </a:spcAft>
                      </a:pPr>
                      <a:r>
                        <a:rPr lang="az-Latn-AZ" sz="1000" b="1" dirty="0">
                          <a:solidFill>
                            <a:srgbClr val="C00000"/>
                          </a:solidFill>
                          <a:effectLst/>
                          <a:latin typeface="Cambria" panose="02040503050406030204" pitchFamily="18" charset="0"/>
                          <a:ea typeface="Times New Roman" panose="02020603050405020304" pitchFamily="18" charset="0"/>
                          <a:cs typeface="Times New Roman" panose="02020603050405020304" pitchFamily="18" charset="0"/>
                        </a:rPr>
                        <a:t>-</a:t>
                      </a:r>
                      <a:endParaRPr lang="ru-RU" sz="1000" b="1" dirty="0">
                        <a:solidFill>
                          <a:srgbClr val="C00000"/>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solidFill>
                      <a:schemeClr val="bg1">
                        <a:lumMod val="85000"/>
                      </a:schemeClr>
                    </a:solidFill>
                  </a:tcPr>
                </a:tc>
                <a:tc>
                  <a:txBody>
                    <a:bodyPr/>
                    <a:lstStyle/>
                    <a:p>
                      <a:pPr algn="r">
                        <a:spcAft>
                          <a:spcPts val="0"/>
                        </a:spcAft>
                      </a:pPr>
                      <a:r>
                        <a:rPr lang="az-Latn-AZ" sz="1000" b="1" dirty="0">
                          <a:solidFill>
                            <a:srgbClr val="C00000"/>
                          </a:solidFill>
                          <a:effectLst/>
                          <a:latin typeface="Cambria" panose="02040503050406030204" pitchFamily="18" charset="0"/>
                          <a:ea typeface="Times New Roman" panose="02020603050405020304" pitchFamily="18" charset="0"/>
                          <a:cs typeface="Times New Roman" panose="02020603050405020304" pitchFamily="18" charset="0"/>
                        </a:rPr>
                        <a:t>2</a:t>
                      </a:r>
                      <a:endParaRPr lang="ru-RU" sz="1000" b="1" dirty="0">
                        <a:solidFill>
                          <a:srgbClr val="C00000"/>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solidFill>
                      <a:schemeClr val="bg1">
                        <a:lumMod val="85000"/>
                      </a:schemeClr>
                    </a:solidFill>
                  </a:tcPr>
                </a:tc>
                <a:tc>
                  <a:txBody>
                    <a:bodyPr/>
                    <a:lstStyle/>
                    <a:p>
                      <a:pPr algn="r">
                        <a:spcAft>
                          <a:spcPts val="0"/>
                        </a:spcAft>
                      </a:pPr>
                      <a:r>
                        <a:rPr lang="az-Latn-AZ" sz="1000" b="1" dirty="0" smtClean="0">
                          <a:solidFill>
                            <a:srgbClr val="C00000"/>
                          </a:solidFill>
                          <a:effectLst/>
                          <a:latin typeface="Cambria" panose="02040503050406030204" pitchFamily="18" charset="0"/>
                          <a:ea typeface="Times New Roman" panose="02020603050405020304" pitchFamily="18" charset="0"/>
                          <a:cs typeface="Times New Roman" panose="02020603050405020304" pitchFamily="18" charset="0"/>
                        </a:rPr>
                        <a:t>1</a:t>
                      </a:r>
                      <a:endParaRPr lang="ru-RU" sz="1000" b="1" dirty="0">
                        <a:solidFill>
                          <a:srgbClr val="C00000"/>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solidFill>
                      <a:schemeClr val="bg1">
                        <a:lumMod val="85000"/>
                      </a:schemeClr>
                    </a:solidFill>
                  </a:tcPr>
                </a:tc>
                <a:tc>
                  <a:txBody>
                    <a:bodyPr/>
                    <a:lstStyle/>
                    <a:p>
                      <a:pPr algn="r">
                        <a:spcAft>
                          <a:spcPts val="0"/>
                        </a:spcAft>
                      </a:pPr>
                      <a:r>
                        <a:rPr lang="az-Latn-AZ" sz="1000" b="1" dirty="0">
                          <a:solidFill>
                            <a:srgbClr val="C00000"/>
                          </a:solidFill>
                          <a:effectLst/>
                          <a:latin typeface="Cambria" panose="02040503050406030204" pitchFamily="18" charset="0"/>
                          <a:ea typeface="Times New Roman" panose="02020603050405020304" pitchFamily="18" charset="0"/>
                          <a:cs typeface="Times New Roman" panose="02020603050405020304" pitchFamily="18" charset="0"/>
                        </a:rPr>
                        <a:t>26</a:t>
                      </a:r>
                      <a:endParaRPr lang="ru-RU" sz="1000" b="1" dirty="0">
                        <a:solidFill>
                          <a:srgbClr val="C00000"/>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solidFill>
                      <a:schemeClr val="bg1">
                        <a:lumMod val="85000"/>
                      </a:schemeClr>
                    </a:solidFill>
                  </a:tcPr>
                </a:tc>
                <a:extLst>
                  <a:ext uri="{0D108BD9-81ED-4DB2-BD59-A6C34878D82A}">
                    <a16:rowId xmlns="" xmlns:a16="http://schemas.microsoft.com/office/drawing/2014/main" val="10007"/>
                  </a:ext>
                </a:extLst>
              </a:tr>
              <a:tr h="197302">
                <a:tc>
                  <a:txBody>
                    <a:bodyPr/>
                    <a:lstStyle/>
                    <a:p>
                      <a:pPr algn="l">
                        <a:lnSpc>
                          <a:spcPct val="115000"/>
                        </a:lnSpc>
                        <a:spcAft>
                          <a:spcPts val="0"/>
                        </a:spcAft>
                        <a:tabLst>
                          <a:tab pos="900430" algn="l"/>
                        </a:tabLst>
                      </a:pPr>
                      <a:r>
                        <a:rPr lang="ru-RU" sz="1000" b="1" kern="1200" dirty="0" err="1" smtClean="0">
                          <a:solidFill>
                            <a:srgbClr val="C00000"/>
                          </a:solidFill>
                          <a:effectLst/>
                          <a:latin typeface="Cambria" panose="02040503050406030204" pitchFamily="18" charset="0"/>
                          <a:ea typeface="+mn-ea"/>
                          <a:cs typeface="+mn-cs"/>
                        </a:rPr>
                        <a:t>Demoqrafiya</a:t>
                      </a:r>
                      <a:r>
                        <a:rPr lang="ru-RU" sz="1000" b="1" kern="1200" dirty="0" smtClean="0">
                          <a:solidFill>
                            <a:srgbClr val="C00000"/>
                          </a:solidFill>
                          <a:effectLst/>
                          <a:latin typeface="Cambria" panose="02040503050406030204" pitchFamily="18" charset="0"/>
                          <a:ea typeface="+mn-ea"/>
                          <a:cs typeface="+mn-cs"/>
                        </a:rPr>
                        <a:t> və </a:t>
                      </a:r>
                      <a:r>
                        <a:rPr lang="ru-RU" sz="1000" b="1" kern="1200" dirty="0" err="1" smtClean="0">
                          <a:solidFill>
                            <a:srgbClr val="C00000"/>
                          </a:solidFill>
                          <a:effectLst/>
                          <a:latin typeface="Cambria" panose="02040503050406030204" pitchFamily="18" charset="0"/>
                          <a:ea typeface="+mn-ea"/>
                          <a:cs typeface="+mn-cs"/>
                        </a:rPr>
                        <a:t>iş</a:t>
                      </a:r>
                      <a:r>
                        <a:rPr lang="ru-RU" sz="1000" b="1" kern="1200" dirty="0" smtClean="0">
                          <a:solidFill>
                            <a:srgbClr val="C00000"/>
                          </a:solidFill>
                          <a:effectLst/>
                          <a:latin typeface="Cambria" panose="02040503050406030204" pitchFamily="18" charset="0"/>
                          <a:ea typeface="+mn-ea"/>
                          <a:cs typeface="+mn-cs"/>
                        </a:rPr>
                        <a:t> </a:t>
                      </a:r>
                      <a:r>
                        <a:rPr lang="ru-RU" sz="1000" b="1" kern="1200" dirty="0" err="1" smtClean="0">
                          <a:solidFill>
                            <a:srgbClr val="C00000"/>
                          </a:solidFill>
                          <a:effectLst/>
                          <a:latin typeface="Cambria" panose="02040503050406030204" pitchFamily="18" charset="0"/>
                          <a:ea typeface="+mn-ea"/>
                          <a:cs typeface="+mn-cs"/>
                        </a:rPr>
                        <a:t>qüvvəsinin</a:t>
                      </a:r>
                      <a:r>
                        <a:rPr lang="ru-RU" sz="1000" b="1" kern="1200" dirty="0" smtClean="0">
                          <a:solidFill>
                            <a:srgbClr val="C00000"/>
                          </a:solidFill>
                          <a:effectLst/>
                          <a:latin typeface="Cambria" panose="02040503050406030204" pitchFamily="18" charset="0"/>
                          <a:ea typeface="+mn-ea"/>
                          <a:cs typeface="+mn-cs"/>
                        </a:rPr>
                        <a:t> </a:t>
                      </a:r>
                      <a:r>
                        <a:rPr lang="ru-RU" sz="1000" b="1" kern="1200" dirty="0" err="1" smtClean="0">
                          <a:solidFill>
                            <a:srgbClr val="C00000"/>
                          </a:solidFill>
                          <a:effectLst/>
                          <a:latin typeface="Cambria" panose="02040503050406030204" pitchFamily="18" charset="0"/>
                          <a:ea typeface="+mn-ea"/>
                          <a:cs typeface="+mn-cs"/>
                        </a:rPr>
                        <a:t>təkrar</a:t>
                      </a:r>
                      <a:r>
                        <a:rPr lang="ru-RU" sz="1000" b="1" kern="1200" dirty="0" smtClean="0">
                          <a:solidFill>
                            <a:srgbClr val="C00000"/>
                          </a:solidFill>
                          <a:effectLst/>
                          <a:latin typeface="Cambria" panose="02040503050406030204" pitchFamily="18" charset="0"/>
                          <a:ea typeface="+mn-ea"/>
                          <a:cs typeface="+mn-cs"/>
                        </a:rPr>
                        <a:t> </a:t>
                      </a:r>
                      <a:r>
                        <a:rPr lang="ru-RU" sz="1000" b="1" kern="1200" dirty="0" err="1" smtClean="0">
                          <a:solidFill>
                            <a:srgbClr val="C00000"/>
                          </a:solidFill>
                          <a:effectLst/>
                          <a:latin typeface="Cambria" panose="02040503050406030204" pitchFamily="18" charset="0"/>
                          <a:ea typeface="+mn-ea"/>
                          <a:cs typeface="+mn-cs"/>
                        </a:rPr>
                        <a:t>istehsalı</a:t>
                      </a:r>
                      <a:r>
                        <a:rPr lang="ru-RU" sz="1000" b="1" kern="1200" dirty="0" smtClean="0">
                          <a:solidFill>
                            <a:srgbClr val="C00000"/>
                          </a:solidFill>
                          <a:effectLst/>
                          <a:latin typeface="Cambria" panose="02040503050406030204" pitchFamily="18" charset="0"/>
                          <a:ea typeface="+mn-ea"/>
                          <a:cs typeface="+mn-cs"/>
                        </a:rPr>
                        <a:t> </a:t>
                      </a:r>
                      <a:r>
                        <a:rPr lang="ru-RU" sz="1000" b="1" kern="1200" dirty="0" err="1" smtClean="0">
                          <a:solidFill>
                            <a:srgbClr val="C00000"/>
                          </a:solidFill>
                          <a:effectLst/>
                          <a:latin typeface="Cambria" panose="02040503050406030204" pitchFamily="18" charset="0"/>
                          <a:ea typeface="+mn-ea"/>
                          <a:cs typeface="+mn-cs"/>
                        </a:rPr>
                        <a:t>problemləri</a:t>
                      </a:r>
                      <a:r>
                        <a:rPr lang="ru-RU" sz="1000" b="1" kern="1200" dirty="0" smtClean="0">
                          <a:solidFill>
                            <a:srgbClr val="C00000"/>
                          </a:solidFill>
                          <a:effectLst/>
                          <a:latin typeface="Cambria" panose="02040503050406030204" pitchFamily="18" charset="0"/>
                          <a:ea typeface="+mn-ea"/>
                          <a:cs typeface="+mn-cs"/>
                        </a:rPr>
                        <a:t>”</a:t>
                      </a:r>
                      <a:endParaRPr lang="ru-RU" sz="1000" b="1" dirty="0">
                        <a:solidFill>
                          <a:srgbClr val="C00000"/>
                        </a:solidFill>
                        <a:effectLst/>
                        <a:latin typeface="Cambria" panose="02040503050406030204" pitchFamily="18" charset="0"/>
                        <a:ea typeface="Calibri"/>
                        <a:cs typeface="Times New Roman"/>
                      </a:endParaRPr>
                    </a:p>
                  </a:txBody>
                  <a:tcPr marL="62284" marR="62284" marT="0" marB="0">
                    <a:solidFill>
                      <a:schemeClr val="bg1">
                        <a:lumMod val="75000"/>
                      </a:schemeClr>
                    </a:solidFill>
                  </a:tcPr>
                </a:tc>
                <a:tc>
                  <a:txBody>
                    <a:bodyPr/>
                    <a:lstStyle/>
                    <a:p>
                      <a:pPr algn="r">
                        <a:spcAft>
                          <a:spcPts val="0"/>
                        </a:spcAft>
                      </a:pPr>
                      <a:r>
                        <a:rPr lang="ru-RU" sz="1000" b="1" dirty="0">
                          <a:solidFill>
                            <a:srgbClr val="C00000"/>
                          </a:solidFill>
                          <a:effectLst/>
                          <a:latin typeface="Cambria" panose="02040503050406030204" pitchFamily="18" charset="0"/>
                          <a:ea typeface="Times New Roman" panose="02020603050405020304" pitchFamily="18" charset="0"/>
                          <a:cs typeface="Arial" panose="020B0604020202020204" pitchFamily="34" charset="0"/>
                        </a:rPr>
                        <a:t>22</a:t>
                      </a:r>
                    </a:p>
                  </a:txBody>
                  <a:tcPr marL="68580" marR="68580" marT="0" marB="0">
                    <a:solidFill>
                      <a:schemeClr val="bg1">
                        <a:lumMod val="75000"/>
                      </a:schemeClr>
                    </a:solidFill>
                  </a:tcPr>
                </a:tc>
                <a:tc>
                  <a:txBody>
                    <a:bodyPr/>
                    <a:lstStyle/>
                    <a:p>
                      <a:pPr algn="r">
                        <a:spcAft>
                          <a:spcPts val="0"/>
                        </a:spcAft>
                      </a:pPr>
                      <a:r>
                        <a:rPr lang="ru-RU" sz="1000" b="1">
                          <a:solidFill>
                            <a:srgbClr val="C00000"/>
                          </a:solidFill>
                          <a:effectLst/>
                          <a:latin typeface="Cambria" panose="02040503050406030204" pitchFamily="18" charset="0"/>
                          <a:ea typeface="Times New Roman" panose="02020603050405020304" pitchFamily="18" charset="0"/>
                          <a:cs typeface="Arial" panose="020B0604020202020204" pitchFamily="34" charset="0"/>
                        </a:rPr>
                        <a:t>18</a:t>
                      </a:r>
                    </a:p>
                  </a:txBody>
                  <a:tcPr marL="68580" marR="68580" marT="0" marB="0">
                    <a:solidFill>
                      <a:schemeClr val="bg1">
                        <a:lumMod val="75000"/>
                      </a:schemeClr>
                    </a:solidFill>
                  </a:tcPr>
                </a:tc>
                <a:tc>
                  <a:txBody>
                    <a:bodyPr/>
                    <a:lstStyle/>
                    <a:p>
                      <a:pPr algn="r">
                        <a:spcAft>
                          <a:spcPts val="0"/>
                        </a:spcAft>
                      </a:pPr>
                      <a:r>
                        <a:rPr lang="ru-RU" sz="1000" b="1">
                          <a:solidFill>
                            <a:srgbClr val="C00000"/>
                          </a:solidFill>
                          <a:effectLst/>
                          <a:latin typeface="Cambria" panose="02040503050406030204" pitchFamily="18" charset="0"/>
                          <a:ea typeface="Times New Roman" panose="02020603050405020304" pitchFamily="18" charset="0"/>
                          <a:cs typeface="Arial" panose="020B0604020202020204" pitchFamily="34" charset="0"/>
                        </a:rPr>
                        <a:t>-</a:t>
                      </a:r>
                    </a:p>
                  </a:txBody>
                  <a:tcPr marL="68580" marR="68580" marT="0" marB="0">
                    <a:solidFill>
                      <a:schemeClr val="bg1">
                        <a:lumMod val="75000"/>
                      </a:schemeClr>
                    </a:solidFill>
                  </a:tcPr>
                </a:tc>
                <a:tc>
                  <a:txBody>
                    <a:bodyPr/>
                    <a:lstStyle/>
                    <a:p>
                      <a:pPr algn="r">
                        <a:spcAft>
                          <a:spcPts val="0"/>
                        </a:spcAft>
                      </a:pPr>
                      <a:r>
                        <a:rPr lang="ru-RU" sz="1000" b="1">
                          <a:solidFill>
                            <a:srgbClr val="C00000"/>
                          </a:solidFill>
                          <a:effectLst/>
                          <a:latin typeface="Cambria" panose="02040503050406030204" pitchFamily="18" charset="0"/>
                          <a:ea typeface="Times New Roman" panose="02020603050405020304" pitchFamily="18" charset="0"/>
                          <a:cs typeface="Arial" panose="020B0604020202020204" pitchFamily="34" charset="0"/>
                        </a:rPr>
                        <a:t>3</a:t>
                      </a:r>
                    </a:p>
                  </a:txBody>
                  <a:tcPr marL="68580" marR="68580" marT="0" marB="0">
                    <a:solidFill>
                      <a:schemeClr val="bg1">
                        <a:lumMod val="75000"/>
                      </a:schemeClr>
                    </a:solidFill>
                  </a:tcPr>
                </a:tc>
                <a:tc>
                  <a:txBody>
                    <a:bodyPr/>
                    <a:lstStyle/>
                    <a:p>
                      <a:pPr algn="r">
                        <a:spcAft>
                          <a:spcPts val="0"/>
                        </a:spcAft>
                      </a:pPr>
                      <a:r>
                        <a:rPr lang="az-Latn-AZ" sz="1000" b="1">
                          <a:solidFill>
                            <a:srgbClr val="C00000"/>
                          </a:solidFill>
                          <a:effectLst/>
                          <a:latin typeface="Cambria" panose="02040503050406030204" pitchFamily="18" charset="0"/>
                          <a:ea typeface="Times New Roman" panose="02020603050405020304" pitchFamily="18" charset="0"/>
                          <a:cs typeface="Arial" panose="020B0604020202020204" pitchFamily="34" charset="0"/>
                        </a:rPr>
                        <a:t>1</a:t>
                      </a:r>
                      <a:r>
                        <a:rPr lang="ru-RU" sz="1000" b="1">
                          <a:solidFill>
                            <a:srgbClr val="C00000"/>
                          </a:solidFill>
                          <a:effectLst/>
                          <a:latin typeface="Cambria" panose="02040503050406030204" pitchFamily="18" charset="0"/>
                          <a:ea typeface="Times New Roman" panose="02020603050405020304" pitchFamily="18" charset="0"/>
                          <a:cs typeface="Arial" panose="020B0604020202020204" pitchFamily="34" charset="0"/>
                        </a:rPr>
                        <a:t>5</a:t>
                      </a:r>
                    </a:p>
                  </a:txBody>
                  <a:tcPr marL="68580" marR="68580" marT="0" marB="0">
                    <a:solidFill>
                      <a:schemeClr val="bg1">
                        <a:lumMod val="75000"/>
                      </a:schemeClr>
                    </a:solidFill>
                  </a:tcPr>
                </a:tc>
                <a:tc>
                  <a:txBody>
                    <a:bodyPr/>
                    <a:lstStyle/>
                    <a:p>
                      <a:pPr algn="r">
                        <a:spcAft>
                          <a:spcPts val="0"/>
                        </a:spcAft>
                      </a:pPr>
                      <a:r>
                        <a:rPr lang="ru-RU" sz="1000" b="1" dirty="0">
                          <a:solidFill>
                            <a:srgbClr val="C00000"/>
                          </a:solidFill>
                          <a:effectLst/>
                          <a:latin typeface="Cambria" panose="02040503050406030204" pitchFamily="18" charset="0"/>
                          <a:ea typeface="Times New Roman" panose="02020603050405020304" pitchFamily="18" charset="0"/>
                          <a:cs typeface="Arial" panose="020B0604020202020204" pitchFamily="34" charset="0"/>
                        </a:rPr>
                        <a:t>-</a:t>
                      </a:r>
                    </a:p>
                  </a:txBody>
                  <a:tcPr marL="68580" marR="68580" marT="0" marB="0">
                    <a:solidFill>
                      <a:schemeClr val="bg1">
                        <a:lumMod val="75000"/>
                      </a:schemeClr>
                    </a:solidFill>
                  </a:tcPr>
                </a:tc>
                <a:tc>
                  <a:txBody>
                    <a:bodyPr/>
                    <a:lstStyle/>
                    <a:p>
                      <a:pPr algn="r">
                        <a:spcAft>
                          <a:spcPts val="0"/>
                        </a:spcAft>
                      </a:pPr>
                      <a:r>
                        <a:rPr lang="az-Latn-AZ" sz="1000" b="1" dirty="0">
                          <a:solidFill>
                            <a:srgbClr val="C00000"/>
                          </a:solidFill>
                          <a:effectLst/>
                          <a:latin typeface="Cambria" panose="02040503050406030204" pitchFamily="18" charset="0"/>
                          <a:ea typeface="Times New Roman" panose="02020603050405020304" pitchFamily="18" charset="0"/>
                          <a:cs typeface="Arial" panose="020B0604020202020204" pitchFamily="34" charset="0"/>
                        </a:rPr>
                        <a:t>2</a:t>
                      </a:r>
                      <a:endParaRPr lang="ru-RU" sz="1000" b="1" dirty="0">
                        <a:solidFill>
                          <a:srgbClr val="C00000"/>
                        </a:solidFill>
                        <a:effectLst/>
                        <a:latin typeface="Cambria" panose="02040503050406030204" pitchFamily="18" charset="0"/>
                        <a:ea typeface="Times New Roman" panose="02020603050405020304" pitchFamily="18" charset="0"/>
                        <a:cs typeface="Arial" panose="020B0604020202020204" pitchFamily="34" charset="0"/>
                      </a:endParaRPr>
                    </a:p>
                  </a:txBody>
                  <a:tcPr marL="68580" marR="68580" marT="0" marB="0">
                    <a:solidFill>
                      <a:schemeClr val="bg1">
                        <a:lumMod val="75000"/>
                      </a:schemeClr>
                    </a:solidFill>
                  </a:tcPr>
                </a:tc>
                <a:tc>
                  <a:txBody>
                    <a:bodyPr/>
                    <a:lstStyle/>
                    <a:p>
                      <a:pPr algn="r">
                        <a:spcAft>
                          <a:spcPts val="0"/>
                        </a:spcAft>
                      </a:pPr>
                      <a:endParaRPr lang="ru-RU" sz="1000" b="1" dirty="0">
                        <a:solidFill>
                          <a:srgbClr val="C00000"/>
                        </a:solidFill>
                        <a:effectLst/>
                        <a:latin typeface="Cambria" panose="02040503050406030204" pitchFamily="18" charset="0"/>
                        <a:ea typeface="Times New Roman" panose="02020603050405020304" pitchFamily="18" charset="0"/>
                        <a:cs typeface="Arial" panose="020B0604020202020204" pitchFamily="34" charset="0"/>
                      </a:endParaRPr>
                    </a:p>
                  </a:txBody>
                  <a:tcPr marL="68580" marR="68580" marT="0" marB="0">
                    <a:solidFill>
                      <a:schemeClr val="bg1">
                        <a:lumMod val="75000"/>
                      </a:schemeClr>
                    </a:solidFill>
                  </a:tcPr>
                </a:tc>
                <a:tc>
                  <a:txBody>
                    <a:bodyPr/>
                    <a:lstStyle/>
                    <a:p>
                      <a:pPr algn="r">
                        <a:spcAft>
                          <a:spcPts val="0"/>
                        </a:spcAft>
                      </a:pPr>
                      <a:r>
                        <a:rPr lang="az-Latn-AZ" sz="1000" b="1">
                          <a:solidFill>
                            <a:srgbClr val="C00000"/>
                          </a:solidFill>
                          <a:effectLst/>
                          <a:latin typeface="Cambria" panose="02040503050406030204" pitchFamily="18" charset="0"/>
                          <a:ea typeface="Times New Roman" panose="02020603050405020304" pitchFamily="18" charset="0"/>
                          <a:cs typeface="Arial" panose="020B0604020202020204" pitchFamily="34" charset="0"/>
                        </a:rPr>
                        <a:t>1</a:t>
                      </a:r>
                      <a:endParaRPr lang="ru-RU" sz="1000" b="1">
                        <a:solidFill>
                          <a:srgbClr val="C00000"/>
                        </a:solidFill>
                        <a:effectLst/>
                        <a:latin typeface="Cambria" panose="02040503050406030204" pitchFamily="18" charset="0"/>
                        <a:ea typeface="Times New Roman" panose="02020603050405020304" pitchFamily="18" charset="0"/>
                        <a:cs typeface="Arial" panose="020B0604020202020204" pitchFamily="34" charset="0"/>
                      </a:endParaRPr>
                    </a:p>
                  </a:txBody>
                  <a:tcPr marL="68580" marR="68580" marT="0" marB="0">
                    <a:solidFill>
                      <a:schemeClr val="bg1">
                        <a:lumMod val="75000"/>
                      </a:schemeClr>
                    </a:solidFill>
                  </a:tcPr>
                </a:tc>
                <a:tc>
                  <a:txBody>
                    <a:bodyPr/>
                    <a:lstStyle/>
                    <a:p>
                      <a:pPr algn="r">
                        <a:spcAft>
                          <a:spcPts val="0"/>
                        </a:spcAft>
                      </a:pPr>
                      <a:r>
                        <a:rPr lang="ru-RU" sz="1000" b="1">
                          <a:solidFill>
                            <a:srgbClr val="C00000"/>
                          </a:solidFill>
                          <a:effectLst/>
                          <a:latin typeface="Cambria" panose="02040503050406030204" pitchFamily="18" charset="0"/>
                          <a:ea typeface="Times New Roman" panose="02020603050405020304" pitchFamily="18" charset="0"/>
                          <a:cs typeface="Arial" panose="020B0604020202020204" pitchFamily="34" charset="0"/>
                        </a:rPr>
                        <a:t>-</a:t>
                      </a:r>
                    </a:p>
                  </a:txBody>
                  <a:tcPr marL="68580" marR="68580" marT="0" marB="0">
                    <a:solidFill>
                      <a:schemeClr val="bg1">
                        <a:lumMod val="75000"/>
                      </a:schemeClr>
                    </a:solidFill>
                  </a:tcPr>
                </a:tc>
                <a:tc>
                  <a:txBody>
                    <a:bodyPr/>
                    <a:lstStyle/>
                    <a:p>
                      <a:pPr algn="r">
                        <a:spcAft>
                          <a:spcPts val="0"/>
                        </a:spcAft>
                      </a:pPr>
                      <a:r>
                        <a:rPr lang="ru-RU" sz="1000" b="1">
                          <a:solidFill>
                            <a:srgbClr val="C00000"/>
                          </a:solidFill>
                          <a:effectLst/>
                          <a:latin typeface="Cambria" panose="02040503050406030204" pitchFamily="18" charset="0"/>
                          <a:ea typeface="Times New Roman" panose="02020603050405020304" pitchFamily="18" charset="0"/>
                          <a:cs typeface="Arial" panose="020B0604020202020204" pitchFamily="34" charset="0"/>
                        </a:rPr>
                        <a:t>-</a:t>
                      </a:r>
                    </a:p>
                  </a:txBody>
                  <a:tcPr marL="68580" marR="68580" marT="0" marB="0">
                    <a:solidFill>
                      <a:schemeClr val="bg1">
                        <a:lumMod val="75000"/>
                      </a:schemeClr>
                    </a:solidFill>
                  </a:tcPr>
                </a:tc>
                <a:tc>
                  <a:txBody>
                    <a:bodyPr/>
                    <a:lstStyle/>
                    <a:p>
                      <a:pPr algn="r">
                        <a:spcAft>
                          <a:spcPts val="0"/>
                        </a:spcAft>
                      </a:pPr>
                      <a:r>
                        <a:rPr lang="ru-RU" sz="1000" b="1">
                          <a:solidFill>
                            <a:srgbClr val="C00000"/>
                          </a:solidFill>
                          <a:effectLst/>
                          <a:latin typeface="Cambria" panose="02040503050406030204" pitchFamily="18" charset="0"/>
                          <a:ea typeface="Times New Roman" panose="02020603050405020304" pitchFamily="18" charset="0"/>
                          <a:cs typeface="Arial" panose="020B0604020202020204" pitchFamily="34" charset="0"/>
                        </a:rPr>
                        <a:t>-</a:t>
                      </a:r>
                    </a:p>
                  </a:txBody>
                  <a:tcPr marL="68580" marR="68580" marT="0" marB="0">
                    <a:solidFill>
                      <a:schemeClr val="bg1">
                        <a:lumMod val="75000"/>
                      </a:schemeClr>
                    </a:solidFill>
                  </a:tcPr>
                </a:tc>
                <a:tc>
                  <a:txBody>
                    <a:bodyPr/>
                    <a:lstStyle/>
                    <a:p>
                      <a:pPr algn="r">
                        <a:spcAft>
                          <a:spcPts val="0"/>
                        </a:spcAft>
                      </a:pPr>
                      <a:r>
                        <a:rPr lang="ru-RU" sz="1000" b="1" dirty="0">
                          <a:solidFill>
                            <a:srgbClr val="C00000"/>
                          </a:solidFill>
                          <a:effectLst/>
                          <a:latin typeface="Cambria" panose="02040503050406030204" pitchFamily="18" charset="0"/>
                          <a:ea typeface="Times New Roman" panose="02020603050405020304" pitchFamily="18" charset="0"/>
                          <a:cs typeface="Arial" panose="020B0604020202020204" pitchFamily="34" charset="0"/>
                        </a:rPr>
                        <a:t>-</a:t>
                      </a:r>
                    </a:p>
                  </a:txBody>
                  <a:tcPr marL="68580" marR="68580" marT="0" marB="0">
                    <a:solidFill>
                      <a:schemeClr val="bg1">
                        <a:lumMod val="75000"/>
                      </a:schemeClr>
                    </a:solidFill>
                  </a:tcPr>
                </a:tc>
                <a:extLst>
                  <a:ext uri="{0D108BD9-81ED-4DB2-BD59-A6C34878D82A}">
                    <a16:rowId xmlns="" xmlns:a16="http://schemas.microsoft.com/office/drawing/2014/main" val="10008"/>
                  </a:ext>
                </a:extLst>
              </a:tr>
              <a:tr h="197302">
                <a:tc>
                  <a:txBody>
                    <a:bodyPr/>
                    <a:lstStyle/>
                    <a:p>
                      <a:pPr algn="l">
                        <a:lnSpc>
                          <a:spcPct val="115000"/>
                        </a:lnSpc>
                        <a:spcAft>
                          <a:spcPts val="0"/>
                        </a:spcAft>
                        <a:tabLst>
                          <a:tab pos="900430" algn="l"/>
                        </a:tabLst>
                      </a:pPr>
                      <a:r>
                        <a:rPr lang="az-Latn-AZ" sz="1000" b="1" u="none" strike="noStrike" kern="1200" dirty="0" smtClean="0">
                          <a:solidFill>
                            <a:schemeClr val="tx1"/>
                          </a:solidFill>
                          <a:effectLst/>
                          <a:latin typeface="Cambria" panose="02040503050406030204" pitchFamily="18" charset="0"/>
                          <a:ea typeface="+mn-ea"/>
                          <a:cs typeface="+mn-cs"/>
                        </a:rPr>
                        <a:t>Həyat səviyyəsinin sosial-iqtisadi problemləri” </a:t>
                      </a:r>
                      <a:endParaRPr lang="ru-RU" sz="1000" b="1" dirty="0">
                        <a:solidFill>
                          <a:schemeClr val="tx1"/>
                        </a:solidFill>
                        <a:effectLst/>
                        <a:latin typeface="Cambria" panose="02040503050406030204" pitchFamily="18" charset="0"/>
                        <a:ea typeface="Calibri"/>
                        <a:cs typeface="Times New Roman"/>
                      </a:endParaRPr>
                    </a:p>
                  </a:txBody>
                  <a:tcPr marL="62284" marR="62284" marT="0" marB="0"/>
                </a:tc>
                <a:tc>
                  <a:txBody>
                    <a:bodyPr/>
                    <a:lstStyle/>
                    <a:p>
                      <a:pPr algn="r">
                        <a:lnSpc>
                          <a:spcPct val="115000"/>
                        </a:lnSpc>
                        <a:spcAft>
                          <a:spcPts val="0"/>
                        </a:spcAft>
                      </a:pPr>
                      <a:r>
                        <a:rPr lang="az-Latn-AZ" sz="1000" b="1" dirty="0" smtClean="0">
                          <a:solidFill>
                            <a:schemeClr val="tx1"/>
                          </a:solidFill>
                          <a:effectLst/>
                          <a:latin typeface="Cambria" panose="02040503050406030204" pitchFamily="18" charset="0"/>
                          <a:ea typeface="Calibri"/>
                          <a:cs typeface="Times New Roman"/>
                        </a:rPr>
                        <a:t>2</a:t>
                      </a:r>
                      <a:endParaRPr lang="ru-RU" sz="1000" b="1" dirty="0">
                        <a:solidFill>
                          <a:schemeClr val="tx1"/>
                        </a:solidFill>
                        <a:effectLst/>
                        <a:latin typeface="Cambria" panose="02040503050406030204" pitchFamily="18" charset="0"/>
                        <a:ea typeface="Calibri"/>
                        <a:cs typeface="Times New Roman"/>
                      </a:endParaRPr>
                    </a:p>
                  </a:txBody>
                  <a:tcPr marL="62284" marR="62284" marT="0" marB="0"/>
                </a:tc>
                <a:tc>
                  <a:txBody>
                    <a:bodyPr/>
                    <a:lstStyle/>
                    <a:p>
                      <a:pPr algn="r">
                        <a:lnSpc>
                          <a:spcPct val="115000"/>
                        </a:lnSpc>
                        <a:spcAft>
                          <a:spcPts val="0"/>
                        </a:spcAft>
                      </a:pPr>
                      <a:r>
                        <a:rPr lang="az-Latn-AZ" sz="1000" b="1" dirty="0" smtClean="0">
                          <a:solidFill>
                            <a:schemeClr val="tx1"/>
                          </a:solidFill>
                          <a:effectLst/>
                          <a:latin typeface="Cambria" panose="02040503050406030204" pitchFamily="18" charset="0"/>
                          <a:ea typeface="Calibri"/>
                          <a:cs typeface="Times New Roman"/>
                        </a:rPr>
                        <a:t>1</a:t>
                      </a:r>
                      <a:endParaRPr lang="ru-RU" sz="1000" b="1" dirty="0">
                        <a:solidFill>
                          <a:schemeClr val="tx1"/>
                        </a:solidFill>
                        <a:effectLst/>
                        <a:latin typeface="Cambria" panose="02040503050406030204" pitchFamily="18" charset="0"/>
                        <a:ea typeface="Calibri"/>
                        <a:cs typeface="Times New Roman"/>
                      </a:endParaRPr>
                    </a:p>
                  </a:txBody>
                  <a:tcPr marL="62284" marR="62284" marT="0" marB="0"/>
                </a:tc>
                <a:tc>
                  <a:txBody>
                    <a:bodyPr/>
                    <a:lstStyle/>
                    <a:p>
                      <a:pPr algn="r">
                        <a:lnSpc>
                          <a:spcPct val="115000"/>
                        </a:lnSpc>
                        <a:spcAft>
                          <a:spcPts val="0"/>
                        </a:spcAft>
                      </a:pPr>
                      <a:endParaRPr lang="ru-RU" sz="1000" b="1" dirty="0">
                        <a:solidFill>
                          <a:schemeClr val="tx1"/>
                        </a:solidFill>
                        <a:effectLst/>
                        <a:latin typeface="Cambria" panose="02040503050406030204" pitchFamily="18" charset="0"/>
                        <a:ea typeface="Calibri"/>
                        <a:cs typeface="Times New Roman"/>
                      </a:endParaRPr>
                    </a:p>
                  </a:txBody>
                  <a:tcPr marL="62284" marR="62284" marT="0" marB="0"/>
                </a:tc>
                <a:tc>
                  <a:txBody>
                    <a:bodyPr/>
                    <a:lstStyle/>
                    <a:p>
                      <a:pPr algn="r">
                        <a:lnSpc>
                          <a:spcPct val="115000"/>
                        </a:lnSpc>
                        <a:spcAft>
                          <a:spcPts val="0"/>
                        </a:spcAft>
                      </a:pPr>
                      <a:endParaRPr lang="ru-RU" sz="1000" b="1">
                        <a:solidFill>
                          <a:schemeClr val="tx1"/>
                        </a:solidFill>
                        <a:effectLst/>
                        <a:latin typeface="Cambria" panose="02040503050406030204" pitchFamily="18" charset="0"/>
                        <a:ea typeface="Calibri"/>
                        <a:cs typeface="Times New Roman"/>
                      </a:endParaRPr>
                    </a:p>
                  </a:txBody>
                  <a:tcPr marL="62284" marR="62284" marT="0" marB="0"/>
                </a:tc>
                <a:tc>
                  <a:txBody>
                    <a:bodyPr/>
                    <a:lstStyle/>
                    <a:p>
                      <a:pPr algn="r">
                        <a:lnSpc>
                          <a:spcPct val="115000"/>
                        </a:lnSpc>
                        <a:spcAft>
                          <a:spcPts val="0"/>
                        </a:spcAft>
                      </a:pPr>
                      <a:r>
                        <a:rPr lang="az-Latn-AZ" sz="1000" b="1" dirty="0" smtClean="0">
                          <a:solidFill>
                            <a:schemeClr val="tx1"/>
                          </a:solidFill>
                          <a:effectLst/>
                          <a:latin typeface="Cambria" panose="02040503050406030204" pitchFamily="18" charset="0"/>
                          <a:ea typeface="Calibri"/>
                          <a:cs typeface="Times New Roman"/>
                        </a:rPr>
                        <a:t>1</a:t>
                      </a:r>
                      <a:endParaRPr lang="ru-RU" sz="1000" b="1" dirty="0">
                        <a:solidFill>
                          <a:schemeClr val="tx1"/>
                        </a:solidFill>
                        <a:effectLst/>
                        <a:latin typeface="Cambria" panose="02040503050406030204" pitchFamily="18" charset="0"/>
                        <a:ea typeface="Calibri"/>
                        <a:cs typeface="Times New Roman"/>
                      </a:endParaRPr>
                    </a:p>
                  </a:txBody>
                  <a:tcPr marL="62284" marR="62284" marT="0" marB="0"/>
                </a:tc>
                <a:tc>
                  <a:txBody>
                    <a:bodyPr/>
                    <a:lstStyle/>
                    <a:p>
                      <a:pPr algn="r">
                        <a:lnSpc>
                          <a:spcPct val="115000"/>
                        </a:lnSpc>
                        <a:spcAft>
                          <a:spcPts val="0"/>
                        </a:spcAft>
                      </a:pPr>
                      <a:endParaRPr lang="ru-RU" sz="1000" b="1">
                        <a:solidFill>
                          <a:schemeClr val="tx1"/>
                        </a:solidFill>
                        <a:effectLst/>
                        <a:latin typeface="Cambria" panose="02040503050406030204" pitchFamily="18" charset="0"/>
                        <a:ea typeface="Calibri"/>
                        <a:cs typeface="Times New Roman"/>
                      </a:endParaRPr>
                    </a:p>
                  </a:txBody>
                  <a:tcPr marL="62284" marR="62284" marT="0" marB="0"/>
                </a:tc>
                <a:tc>
                  <a:txBody>
                    <a:bodyPr/>
                    <a:lstStyle/>
                    <a:p>
                      <a:pPr algn="r">
                        <a:lnSpc>
                          <a:spcPct val="115000"/>
                        </a:lnSpc>
                        <a:spcAft>
                          <a:spcPts val="0"/>
                        </a:spcAft>
                      </a:pPr>
                      <a:r>
                        <a:rPr lang="az-Latn-AZ" sz="1000" b="1" dirty="0" smtClean="0">
                          <a:solidFill>
                            <a:schemeClr val="tx1"/>
                          </a:solidFill>
                          <a:effectLst/>
                          <a:latin typeface="Cambria" panose="02040503050406030204" pitchFamily="18" charset="0"/>
                          <a:ea typeface="Calibri"/>
                          <a:cs typeface="Times New Roman"/>
                        </a:rPr>
                        <a:t>1</a:t>
                      </a:r>
                      <a:endParaRPr lang="ru-RU" sz="1000" b="1" dirty="0">
                        <a:solidFill>
                          <a:schemeClr val="tx1"/>
                        </a:solidFill>
                        <a:effectLst/>
                        <a:latin typeface="Cambria" panose="02040503050406030204" pitchFamily="18" charset="0"/>
                        <a:ea typeface="Calibri"/>
                        <a:cs typeface="Times New Roman"/>
                      </a:endParaRPr>
                    </a:p>
                  </a:txBody>
                  <a:tcPr marL="62284" marR="62284" marT="0" marB="0"/>
                </a:tc>
                <a:tc>
                  <a:txBody>
                    <a:bodyPr/>
                    <a:lstStyle/>
                    <a:p>
                      <a:pPr algn="r">
                        <a:lnSpc>
                          <a:spcPct val="115000"/>
                        </a:lnSpc>
                        <a:spcAft>
                          <a:spcPts val="0"/>
                        </a:spcAft>
                      </a:pPr>
                      <a:endParaRPr lang="ru-RU" sz="1000" b="1">
                        <a:solidFill>
                          <a:schemeClr val="tx1"/>
                        </a:solidFill>
                        <a:effectLst/>
                        <a:latin typeface="Cambria" panose="02040503050406030204" pitchFamily="18" charset="0"/>
                        <a:ea typeface="Calibri"/>
                        <a:cs typeface="Times New Roman"/>
                      </a:endParaRPr>
                    </a:p>
                  </a:txBody>
                  <a:tcPr marL="62284" marR="62284" marT="0" marB="0"/>
                </a:tc>
                <a:tc>
                  <a:txBody>
                    <a:bodyPr/>
                    <a:lstStyle/>
                    <a:p>
                      <a:pPr algn="r">
                        <a:lnSpc>
                          <a:spcPct val="115000"/>
                        </a:lnSpc>
                        <a:spcAft>
                          <a:spcPts val="0"/>
                        </a:spcAft>
                      </a:pPr>
                      <a:r>
                        <a:rPr lang="az-Latn-AZ" sz="1000" b="1" dirty="0" smtClean="0">
                          <a:solidFill>
                            <a:schemeClr val="tx1"/>
                          </a:solidFill>
                          <a:effectLst/>
                          <a:latin typeface="Cambria" panose="02040503050406030204" pitchFamily="18" charset="0"/>
                          <a:ea typeface="Calibri"/>
                          <a:cs typeface="Times New Roman"/>
                        </a:rPr>
                        <a:t>1</a:t>
                      </a:r>
                      <a:endParaRPr lang="ru-RU" sz="1000" b="1" dirty="0">
                        <a:solidFill>
                          <a:schemeClr val="tx1"/>
                        </a:solidFill>
                        <a:effectLst/>
                        <a:latin typeface="Cambria" panose="02040503050406030204" pitchFamily="18" charset="0"/>
                        <a:ea typeface="Calibri"/>
                        <a:cs typeface="Times New Roman"/>
                      </a:endParaRPr>
                    </a:p>
                  </a:txBody>
                  <a:tcPr marL="62284" marR="62284" marT="0" marB="0"/>
                </a:tc>
                <a:tc>
                  <a:txBody>
                    <a:bodyPr/>
                    <a:lstStyle/>
                    <a:p>
                      <a:pPr algn="r">
                        <a:lnSpc>
                          <a:spcPct val="115000"/>
                        </a:lnSpc>
                        <a:spcAft>
                          <a:spcPts val="0"/>
                        </a:spcAft>
                      </a:pPr>
                      <a:endParaRPr lang="ru-RU" sz="1000" b="1">
                        <a:solidFill>
                          <a:schemeClr val="tx1"/>
                        </a:solidFill>
                        <a:effectLst/>
                        <a:latin typeface="Cambria" panose="02040503050406030204" pitchFamily="18" charset="0"/>
                        <a:ea typeface="Calibri"/>
                        <a:cs typeface="Times New Roman"/>
                      </a:endParaRPr>
                    </a:p>
                  </a:txBody>
                  <a:tcPr marL="62284" marR="62284" marT="0" marB="0"/>
                </a:tc>
                <a:tc>
                  <a:txBody>
                    <a:bodyPr/>
                    <a:lstStyle/>
                    <a:p>
                      <a:pPr algn="r">
                        <a:lnSpc>
                          <a:spcPct val="115000"/>
                        </a:lnSpc>
                        <a:spcAft>
                          <a:spcPts val="0"/>
                        </a:spcAft>
                      </a:pPr>
                      <a:endParaRPr lang="ru-RU" sz="1000" b="1">
                        <a:solidFill>
                          <a:schemeClr val="tx1"/>
                        </a:solidFill>
                        <a:effectLst/>
                        <a:latin typeface="Cambria" panose="02040503050406030204" pitchFamily="18" charset="0"/>
                        <a:ea typeface="Calibri"/>
                        <a:cs typeface="Times New Roman"/>
                      </a:endParaRPr>
                    </a:p>
                  </a:txBody>
                  <a:tcPr marL="62284" marR="62284" marT="0" marB="0"/>
                </a:tc>
                <a:tc>
                  <a:txBody>
                    <a:bodyPr/>
                    <a:lstStyle/>
                    <a:p>
                      <a:pPr algn="r">
                        <a:lnSpc>
                          <a:spcPct val="115000"/>
                        </a:lnSpc>
                        <a:spcAft>
                          <a:spcPts val="0"/>
                        </a:spcAft>
                      </a:pPr>
                      <a:endParaRPr lang="ru-RU" sz="1000" b="1">
                        <a:solidFill>
                          <a:schemeClr val="tx1"/>
                        </a:solidFill>
                        <a:effectLst/>
                        <a:latin typeface="Cambria" panose="02040503050406030204" pitchFamily="18" charset="0"/>
                        <a:ea typeface="Calibri"/>
                        <a:cs typeface="Times New Roman"/>
                      </a:endParaRPr>
                    </a:p>
                  </a:txBody>
                  <a:tcPr marL="62284" marR="62284" marT="0" marB="0"/>
                </a:tc>
                <a:tc>
                  <a:txBody>
                    <a:bodyPr/>
                    <a:lstStyle/>
                    <a:p>
                      <a:pPr algn="r"/>
                      <a:endParaRPr lang="ru-RU" sz="1000" b="1" dirty="0">
                        <a:solidFill>
                          <a:schemeClr val="tx1"/>
                        </a:solidFill>
                        <a:effectLst/>
                        <a:latin typeface="Cambria" panose="02040503050406030204" pitchFamily="18" charset="0"/>
                        <a:ea typeface="MS Mincho"/>
                        <a:cs typeface="Arial"/>
                      </a:endParaRPr>
                    </a:p>
                  </a:txBody>
                  <a:tcPr marL="62284" marR="62284" marT="0" marB="0"/>
                </a:tc>
                <a:extLst>
                  <a:ext uri="{0D108BD9-81ED-4DB2-BD59-A6C34878D82A}">
                    <a16:rowId xmlns="" xmlns:a16="http://schemas.microsoft.com/office/drawing/2014/main" val="10009"/>
                  </a:ext>
                </a:extLst>
              </a:tr>
              <a:tr h="197302">
                <a:tc>
                  <a:txBody>
                    <a:bodyPr/>
                    <a:lstStyle/>
                    <a:p>
                      <a:pPr algn="l">
                        <a:lnSpc>
                          <a:spcPct val="115000"/>
                        </a:lnSpc>
                        <a:spcAft>
                          <a:spcPts val="0"/>
                        </a:spcAft>
                        <a:tabLst>
                          <a:tab pos="900430" algn="l"/>
                        </a:tabLst>
                      </a:pPr>
                      <a:r>
                        <a:rPr lang="ru-RU" sz="1000" b="1" kern="1200" dirty="0" err="1" smtClean="0">
                          <a:solidFill>
                            <a:srgbClr val="C00000"/>
                          </a:solidFill>
                          <a:effectLst/>
                          <a:latin typeface="Cambria" panose="02040503050406030204" pitchFamily="18" charset="0"/>
                          <a:ea typeface="+mn-ea"/>
                          <a:cs typeface="+mn-cs"/>
                        </a:rPr>
                        <a:t>Regional</a:t>
                      </a:r>
                      <a:r>
                        <a:rPr lang="ru-RU" sz="1000" b="1" kern="1200" dirty="0" smtClean="0">
                          <a:solidFill>
                            <a:srgbClr val="C00000"/>
                          </a:solidFill>
                          <a:effectLst/>
                          <a:latin typeface="Cambria" panose="02040503050406030204" pitchFamily="18" charset="0"/>
                          <a:ea typeface="+mn-ea"/>
                          <a:cs typeface="+mn-cs"/>
                        </a:rPr>
                        <a:t> inkişaf və </a:t>
                      </a:r>
                      <a:r>
                        <a:rPr lang="ru-RU" sz="1000" b="1" kern="1200" dirty="0" err="1" smtClean="0">
                          <a:solidFill>
                            <a:srgbClr val="C00000"/>
                          </a:solidFill>
                          <a:effectLst/>
                          <a:latin typeface="Cambria" panose="02040503050406030204" pitchFamily="18" charset="0"/>
                          <a:ea typeface="+mn-ea"/>
                          <a:cs typeface="+mn-cs"/>
                        </a:rPr>
                        <a:t>təbii</a:t>
                      </a:r>
                      <a:r>
                        <a:rPr lang="ru-RU" sz="1000" b="1" kern="1200" dirty="0" smtClean="0">
                          <a:solidFill>
                            <a:srgbClr val="C00000"/>
                          </a:solidFill>
                          <a:effectLst/>
                          <a:latin typeface="Cambria" panose="02040503050406030204" pitchFamily="18" charset="0"/>
                          <a:ea typeface="+mn-ea"/>
                          <a:cs typeface="+mn-cs"/>
                        </a:rPr>
                        <a:t> </a:t>
                      </a:r>
                      <a:r>
                        <a:rPr lang="ru-RU" sz="1000" b="1" kern="1200" dirty="0" err="1" smtClean="0">
                          <a:solidFill>
                            <a:srgbClr val="C00000"/>
                          </a:solidFill>
                          <a:effectLst/>
                          <a:latin typeface="Cambria" panose="02040503050406030204" pitchFamily="18" charset="0"/>
                          <a:ea typeface="+mn-ea"/>
                          <a:cs typeface="+mn-cs"/>
                        </a:rPr>
                        <a:t>sərvətlərdən</a:t>
                      </a:r>
                      <a:r>
                        <a:rPr lang="ru-RU" sz="1000" b="1" kern="1200" dirty="0" smtClean="0">
                          <a:solidFill>
                            <a:srgbClr val="C00000"/>
                          </a:solidFill>
                          <a:effectLst/>
                          <a:latin typeface="Cambria" panose="02040503050406030204" pitchFamily="18" charset="0"/>
                          <a:ea typeface="+mn-ea"/>
                          <a:cs typeface="+mn-cs"/>
                        </a:rPr>
                        <a:t> </a:t>
                      </a:r>
                      <a:r>
                        <a:rPr lang="ru-RU" sz="1000" b="1" kern="1200" dirty="0" err="1" smtClean="0">
                          <a:solidFill>
                            <a:srgbClr val="C00000"/>
                          </a:solidFill>
                          <a:effectLst/>
                          <a:latin typeface="Cambria" panose="02040503050406030204" pitchFamily="18" charset="0"/>
                          <a:ea typeface="+mn-ea"/>
                          <a:cs typeface="+mn-cs"/>
                        </a:rPr>
                        <a:t>istifadə</a:t>
                      </a:r>
                      <a:r>
                        <a:rPr lang="ru-RU" sz="1000" b="1" kern="1200" dirty="0" smtClean="0">
                          <a:solidFill>
                            <a:srgbClr val="C00000"/>
                          </a:solidFill>
                          <a:effectLst/>
                          <a:latin typeface="Cambria" panose="02040503050406030204" pitchFamily="18" charset="0"/>
                          <a:ea typeface="+mn-ea"/>
                          <a:cs typeface="+mn-cs"/>
                        </a:rPr>
                        <a:t> </a:t>
                      </a:r>
                      <a:r>
                        <a:rPr lang="ru-RU" sz="1000" b="1" kern="1200" dirty="0" err="1" smtClean="0">
                          <a:solidFill>
                            <a:srgbClr val="C00000"/>
                          </a:solidFill>
                          <a:effectLst/>
                          <a:latin typeface="Cambria" panose="02040503050406030204" pitchFamily="18" charset="0"/>
                          <a:ea typeface="+mn-ea"/>
                          <a:cs typeface="+mn-cs"/>
                        </a:rPr>
                        <a:t>problemlər</a:t>
                      </a:r>
                      <a:endParaRPr lang="ru-RU" sz="1000" b="1" dirty="0">
                        <a:solidFill>
                          <a:srgbClr val="C00000"/>
                        </a:solidFill>
                        <a:effectLst/>
                        <a:latin typeface="Cambria" panose="02040503050406030204" pitchFamily="18" charset="0"/>
                        <a:ea typeface="Calibri"/>
                        <a:cs typeface="Times New Roman"/>
                      </a:endParaRPr>
                    </a:p>
                  </a:txBody>
                  <a:tcPr marL="62284" marR="62284" marT="0" marB="0">
                    <a:solidFill>
                      <a:schemeClr val="bg1">
                        <a:lumMod val="85000"/>
                      </a:schemeClr>
                    </a:solidFill>
                  </a:tcPr>
                </a:tc>
                <a:tc>
                  <a:txBody>
                    <a:bodyPr/>
                    <a:lstStyle/>
                    <a:p>
                      <a:pPr algn="r">
                        <a:lnSpc>
                          <a:spcPct val="150000"/>
                        </a:lnSpc>
                        <a:spcAft>
                          <a:spcPts val="0"/>
                        </a:spcAft>
                      </a:pPr>
                      <a:r>
                        <a:rPr lang="az-Latn-AZ" sz="1000" b="1" dirty="0">
                          <a:solidFill>
                            <a:srgbClr val="C00000"/>
                          </a:solidFill>
                          <a:effectLst/>
                          <a:latin typeface="Cambria" panose="02040503050406030204" pitchFamily="18" charset="0"/>
                          <a:ea typeface="MS Mincho"/>
                          <a:cs typeface="Times New Roman" panose="02020603050405020304" pitchFamily="18" charset="0"/>
                        </a:rPr>
                        <a:t>28</a:t>
                      </a:r>
                      <a:endParaRPr lang="ru-RU" sz="1000" b="1" dirty="0">
                        <a:solidFill>
                          <a:srgbClr val="C00000"/>
                        </a:solidFill>
                        <a:effectLst/>
                        <a:latin typeface="Cambria" panose="02040503050406030204" pitchFamily="18" charset="0"/>
                        <a:ea typeface="MS Mincho"/>
                        <a:cs typeface="Times New Roman" panose="02020603050405020304" pitchFamily="18" charset="0"/>
                      </a:endParaRPr>
                    </a:p>
                  </a:txBody>
                  <a:tcPr marL="68580" marR="68580" marT="0" marB="0">
                    <a:solidFill>
                      <a:schemeClr val="bg1">
                        <a:lumMod val="85000"/>
                      </a:schemeClr>
                    </a:solidFill>
                  </a:tcPr>
                </a:tc>
                <a:tc>
                  <a:txBody>
                    <a:bodyPr/>
                    <a:lstStyle/>
                    <a:p>
                      <a:pPr algn="r">
                        <a:lnSpc>
                          <a:spcPct val="150000"/>
                        </a:lnSpc>
                        <a:spcAft>
                          <a:spcPts val="0"/>
                        </a:spcAft>
                      </a:pPr>
                      <a:r>
                        <a:rPr lang="az-Latn-AZ" sz="1000" b="1">
                          <a:solidFill>
                            <a:srgbClr val="C00000"/>
                          </a:solidFill>
                          <a:effectLst/>
                          <a:latin typeface="Cambria" panose="02040503050406030204" pitchFamily="18" charset="0"/>
                          <a:ea typeface="MS Mincho"/>
                          <a:cs typeface="Times New Roman" panose="02020603050405020304" pitchFamily="18" charset="0"/>
                        </a:rPr>
                        <a:t>23</a:t>
                      </a:r>
                      <a:endParaRPr lang="ru-RU" sz="1000" b="1">
                        <a:solidFill>
                          <a:srgbClr val="C00000"/>
                        </a:solidFill>
                        <a:effectLst/>
                        <a:latin typeface="Cambria" panose="02040503050406030204" pitchFamily="18" charset="0"/>
                        <a:ea typeface="MS Mincho"/>
                        <a:cs typeface="Times New Roman" panose="02020603050405020304" pitchFamily="18" charset="0"/>
                      </a:endParaRPr>
                    </a:p>
                  </a:txBody>
                  <a:tcPr marL="68580" marR="68580" marT="0" marB="0">
                    <a:solidFill>
                      <a:schemeClr val="bg1">
                        <a:lumMod val="85000"/>
                      </a:schemeClr>
                    </a:solidFill>
                  </a:tcPr>
                </a:tc>
                <a:tc>
                  <a:txBody>
                    <a:bodyPr/>
                    <a:lstStyle/>
                    <a:p>
                      <a:pPr algn="r">
                        <a:lnSpc>
                          <a:spcPct val="150000"/>
                        </a:lnSpc>
                        <a:spcAft>
                          <a:spcPts val="0"/>
                        </a:spcAft>
                      </a:pPr>
                      <a:r>
                        <a:rPr lang="az-Latn-AZ" sz="1000" b="1">
                          <a:solidFill>
                            <a:srgbClr val="C00000"/>
                          </a:solidFill>
                          <a:effectLst/>
                          <a:latin typeface="Cambria" panose="02040503050406030204" pitchFamily="18" charset="0"/>
                          <a:ea typeface="MS Mincho"/>
                          <a:cs typeface="Times New Roman" panose="02020603050405020304" pitchFamily="18" charset="0"/>
                        </a:rPr>
                        <a:t>1</a:t>
                      </a:r>
                      <a:endParaRPr lang="ru-RU" sz="1000" b="1">
                        <a:solidFill>
                          <a:srgbClr val="C00000"/>
                        </a:solidFill>
                        <a:effectLst/>
                        <a:latin typeface="Cambria" panose="02040503050406030204" pitchFamily="18" charset="0"/>
                        <a:ea typeface="MS Mincho"/>
                        <a:cs typeface="Times New Roman" panose="02020603050405020304" pitchFamily="18" charset="0"/>
                      </a:endParaRPr>
                    </a:p>
                  </a:txBody>
                  <a:tcPr marL="68580" marR="68580" marT="0" marB="0">
                    <a:solidFill>
                      <a:schemeClr val="bg1">
                        <a:lumMod val="85000"/>
                      </a:schemeClr>
                    </a:solidFill>
                  </a:tcPr>
                </a:tc>
                <a:tc>
                  <a:txBody>
                    <a:bodyPr/>
                    <a:lstStyle/>
                    <a:p>
                      <a:pPr algn="r">
                        <a:lnSpc>
                          <a:spcPct val="150000"/>
                        </a:lnSpc>
                        <a:spcAft>
                          <a:spcPts val="0"/>
                        </a:spcAft>
                      </a:pPr>
                      <a:r>
                        <a:rPr lang="az-Latn-AZ" sz="1000" b="1">
                          <a:solidFill>
                            <a:srgbClr val="C00000"/>
                          </a:solidFill>
                          <a:effectLst/>
                          <a:latin typeface="Cambria" panose="02040503050406030204" pitchFamily="18" charset="0"/>
                          <a:ea typeface="MS Mincho"/>
                          <a:cs typeface="Times New Roman" panose="02020603050405020304" pitchFamily="18" charset="0"/>
                        </a:rPr>
                        <a:t>1</a:t>
                      </a:r>
                      <a:endParaRPr lang="ru-RU" sz="1000" b="1">
                        <a:solidFill>
                          <a:srgbClr val="C00000"/>
                        </a:solidFill>
                        <a:effectLst/>
                        <a:latin typeface="Cambria" panose="02040503050406030204" pitchFamily="18" charset="0"/>
                        <a:ea typeface="MS Mincho"/>
                        <a:cs typeface="Times New Roman" panose="02020603050405020304" pitchFamily="18" charset="0"/>
                      </a:endParaRPr>
                    </a:p>
                  </a:txBody>
                  <a:tcPr marL="68580" marR="68580" marT="0" marB="0">
                    <a:solidFill>
                      <a:schemeClr val="bg1">
                        <a:lumMod val="85000"/>
                      </a:schemeClr>
                    </a:solidFill>
                  </a:tcPr>
                </a:tc>
                <a:tc>
                  <a:txBody>
                    <a:bodyPr/>
                    <a:lstStyle/>
                    <a:p>
                      <a:pPr algn="r">
                        <a:lnSpc>
                          <a:spcPct val="150000"/>
                        </a:lnSpc>
                        <a:spcAft>
                          <a:spcPts val="0"/>
                        </a:spcAft>
                      </a:pPr>
                      <a:r>
                        <a:rPr lang="az-Latn-AZ" sz="1000" b="1">
                          <a:solidFill>
                            <a:srgbClr val="C00000"/>
                          </a:solidFill>
                          <a:effectLst/>
                          <a:latin typeface="Cambria" panose="02040503050406030204" pitchFamily="18" charset="0"/>
                          <a:ea typeface="MS Mincho"/>
                          <a:cs typeface="Times New Roman" panose="02020603050405020304" pitchFamily="18" charset="0"/>
                        </a:rPr>
                        <a:t>12</a:t>
                      </a:r>
                      <a:endParaRPr lang="ru-RU" sz="1000" b="1">
                        <a:solidFill>
                          <a:srgbClr val="C00000"/>
                        </a:solidFill>
                        <a:effectLst/>
                        <a:latin typeface="Cambria" panose="02040503050406030204" pitchFamily="18" charset="0"/>
                        <a:ea typeface="MS Mincho"/>
                        <a:cs typeface="Times New Roman" panose="02020603050405020304" pitchFamily="18" charset="0"/>
                      </a:endParaRPr>
                    </a:p>
                  </a:txBody>
                  <a:tcPr marL="68580" marR="68580" marT="0" marB="0">
                    <a:solidFill>
                      <a:schemeClr val="bg1">
                        <a:lumMod val="85000"/>
                      </a:schemeClr>
                    </a:solidFill>
                  </a:tcPr>
                </a:tc>
                <a:tc>
                  <a:txBody>
                    <a:bodyPr/>
                    <a:lstStyle/>
                    <a:p>
                      <a:pPr algn="r">
                        <a:lnSpc>
                          <a:spcPct val="150000"/>
                        </a:lnSpc>
                        <a:spcAft>
                          <a:spcPts val="0"/>
                        </a:spcAft>
                      </a:pPr>
                      <a:r>
                        <a:rPr lang="az-Latn-AZ" sz="1000" b="1">
                          <a:solidFill>
                            <a:srgbClr val="C00000"/>
                          </a:solidFill>
                          <a:effectLst/>
                          <a:latin typeface="Cambria" panose="02040503050406030204" pitchFamily="18" charset="0"/>
                          <a:ea typeface="MS Mincho"/>
                          <a:cs typeface="Times New Roman" panose="02020603050405020304" pitchFamily="18" charset="0"/>
                        </a:rPr>
                        <a:t>9</a:t>
                      </a:r>
                      <a:endParaRPr lang="ru-RU" sz="1000" b="1">
                        <a:solidFill>
                          <a:srgbClr val="C00000"/>
                        </a:solidFill>
                        <a:effectLst/>
                        <a:latin typeface="Cambria" panose="02040503050406030204" pitchFamily="18" charset="0"/>
                        <a:ea typeface="MS Mincho"/>
                        <a:cs typeface="Times New Roman" panose="02020603050405020304" pitchFamily="18" charset="0"/>
                      </a:endParaRPr>
                    </a:p>
                  </a:txBody>
                  <a:tcPr marL="68580" marR="68580" marT="0" marB="0">
                    <a:solidFill>
                      <a:schemeClr val="bg1">
                        <a:lumMod val="85000"/>
                      </a:schemeClr>
                    </a:solidFill>
                  </a:tcPr>
                </a:tc>
                <a:tc>
                  <a:txBody>
                    <a:bodyPr/>
                    <a:lstStyle/>
                    <a:p>
                      <a:pPr algn="r">
                        <a:lnSpc>
                          <a:spcPct val="150000"/>
                        </a:lnSpc>
                        <a:spcAft>
                          <a:spcPts val="0"/>
                        </a:spcAft>
                      </a:pPr>
                      <a:r>
                        <a:rPr lang="az-Latn-AZ" sz="1000" b="1" dirty="0">
                          <a:solidFill>
                            <a:srgbClr val="C00000"/>
                          </a:solidFill>
                          <a:effectLst/>
                          <a:latin typeface="Cambria" panose="02040503050406030204" pitchFamily="18" charset="0"/>
                          <a:ea typeface="MS Mincho"/>
                          <a:cs typeface="Times New Roman" panose="02020603050405020304" pitchFamily="18" charset="0"/>
                        </a:rPr>
                        <a:t>5</a:t>
                      </a:r>
                      <a:endParaRPr lang="ru-RU" sz="1000" b="1" dirty="0">
                        <a:solidFill>
                          <a:srgbClr val="C00000"/>
                        </a:solidFill>
                        <a:effectLst/>
                        <a:latin typeface="Cambria" panose="02040503050406030204" pitchFamily="18" charset="0"/>
                        <a:ea typeface="MS Mincho"/>
                        <a:cs typeface="Times New Roman" panose="02020603050405020304" pitchFamily="18" charset="0"/>
                      </a:endParaRPr>
                    </a:p>
                  </a:txBody>
                  <a:tcPr marL="68580" marR="68580" marT="0" marB="0">
                    <a:solidFill>
                      <a:schemeClr val="bg1">
                        <a:lumMod val="85000"/>
                      </a:schemeClr>
                    </a:solidFill>
                  </a:tcPr>
                </a:tc>
                <a:tc>
                  <a:txBody>
                    <a:bodyPr/>
                    <a:lstStyle/>
                    <a:p>
                      <a:pPr algn="r">
                        <a:lnSpc>
                          <a:spcPct val="150000"/>
                        </a:lnSpc>
                        <a:spcAft>
                          <a:spcPts val="0"/>
                        </a:spcAft>
                      </a:pPr>
                      <a:r>
                        <a:rPr lang="az-Latn-AZ" sz="1000" b="1" dirty="0">
                          <a:solidFill>
                            <a:srgbClr val="C00000"/>
                          </a:solidFill>
                          <a:effectLst/>
                          <a:latin typeface="Cambria" panose="02040503050406030204" pitchFamily="18" charset="0"/>
                          <a:ea typeface="MS Mincho"/>
                          <a:cs typeface="Times New Roman" panose="02020603050405020304" pitchFamily="18" charset="0"/>
                        </a:rPr>
                        <a:t>-</a:t>
                      </a:r>
                      <a:endParaRPr lang="ru-RU" sz="1000" b="1" dirty="0">
                        <a:solidFill>
                          <a:srgbClr val="C00000"/>
                        </a:solidFill>
                        <a:effectLst/>
                        <a:latin typeface="Cambria" panose="02040503050406030204" pitchFamily="18" charset="0"/>
                        <a:ea typeface="MS Mincho"/>
                        <a:cs typeface="Times New Roman" panose="02020603050405020304" pitchFamily="18" charset="0"/>
                      </a:endParaRPr>
                    </a:p>
                  </a:txBody>
                  <a:tcPr marL="68580" marR="68580" marT="0" marB="0">
                    <a:solidFill>
                      <a:schemeClr val="bg1">
                        <a:lumMod val="85000"/>
                      </a:schemeClr>
                    </a:solidFill>
                  </a:tcPr>
                </a:tc>
                <a:tc>
                  <a:txBody>
                    <a:bodyPr/>
                    <a:lstStyle/>
                    <a:p>
                      <a:pPr algn="r">
                        <a:lnSpc>
                          <a:spcPct val="150000"/>
                        </a:lnSpc>
                        <a:spcAft>
                          <a:spcPts val="0"/>
                        </a:spcAft>
                      </a:pPr>
                      <a:r>
                        <a:rPr lang="az-Latn-AZ" sz="1000" b="1" dirty="0">
                          <a:solidFill>
                            <a:srgbClr val="C00000"/>
                          </a:solidFill>
                          <a:effectLst/>
                          <a:latin typeface="Cambria" panose="02040503050406030204" pitchFamily="18" charset="0"/>
                          <a:ea typeface="MS Mincho"/>
                          <a:cs typeface="Times New Roman" panose="02020603050405020304" pitchFamily="18" charset="0"/>
                        </a:rPr>
                        <a:t>3</a:t>
                      </a:r>
                      <a:endParaRPr lang="ru-RU" sz="1000" b="1" dirty="0">
                        <a:solidFill>
                          <a:srgbClr val="C00000"/>
                        </a:solidFill>
                        <a:effectLst/>
                        <a:latin typeface="Cambria" panose="02040503050406030204" pitchFamily="18" charset="0"/>
                        <a:ea typeface="MS Mincho"/>
                        <a:cs typeface="Times New Roman" panose="02020603050405020304" pitchFamily="18" charset="0"/>
                      </a:endParaRPr>
                    </a:p>
                  </a:txBody>
                  <a:tcPr marL="68580" marR="68580" marT="0" marB="0">
                    <a:solidFill>
                      <a:schemeClr val="bg1">
                        <a:lumMod val="85000"/>
                      </a:schemeClr>
                    </a:solidFill>
                  </a:tcPr>
                </a:tc>
                <a:tc>
                  <a:txBody>
                    <a:bodyPr/>
                    <a:lstStyle/>
                    <a:p>
                      <a:pPr algn="r">
                        <a:lnSpc>
                          <a:spcPct val="150000"/>
                        </a:lnSpc>
                        <a:spcAft>
                          <a:spcPts val="0"/>
                        </a:spcAft>
                      </a:pPr>
                      <a:r>
                        <a:rPr lang="az-Latn-AZ" sz="1000" b="1">
                          <a:solidFill>
                            <a:srgbClr val="C00000"/>
                          </a:solidFill>
                          <a:effectLst/>
                          <a:latin typeface="Cambria" panose="02040503050406030204" pitchFamily="18" charset="0"/>
                          <a:ea typeface="MS Mincho"/>
                          <a:cs typeface="Times New Roman" panose="02020603050405020304" pitchFamily="18" charset="0"/>
                        </a:rPr>
                        <a:t>2</a:t>
                      </a:r>
                      <a:endParaRPr lang="ru-RU" sz="1000" b="1">
                        <a:solidFill>
                          <a:srgbClr val="C00000"/>
                        </a:solidFill>
                        <a:effectLst/>
                        <a:latin typeface="Cambria" panose="02040503050406030204" pitchFamily="18" charset="0"/>
                        <a:ea typeface="MS Mincho"/>
                        <a:cs typeface="Times New Roman" panose="02020603050405020304" pitchFamily="18" charset="0"/>
                      </a:endParaRPr>
                    </a:p>
                  </a:txBody>
                  <a:tcPr marL="68580" marR="68580" marT="0" marB="0">
                    <a:solidFill>
                      <a:schemeClr val="bg1">
                        <a:lumMod val="85000"/>
                      </a:schemeClr>
                    </a:solidFill>
                  </a:tcPr>
                </a:tc>
                <a:tc>
                  <a:txBody>
                    <a:bodyPr/>
                    <a:lstStyle/>
                    <a:p>
                      <a:pPr algn="r">
                        <a:lnSpc>
                          <a:spcPct val="150000"/>
                        </a:lnSpc>
                        <a:spcAft>
                          <a:spcPts val="0"/>
                        </a:spcAft>
                      </a:pPr>
                      <a:r>
                        <a:rPr lang="az-Latn-AZ" sz="1000" b="1" dirty="0" smtClean="0">
                          <a:solidFill>
                            <a:srgbClr val="C00000"/>
                          </a:solidFill>
                          <a:effectLst/>
                          <a:latin typeface="Cambria" panose="02040503050406030204" pitchFamily="18" charset="0"/>
                          <a:ea typeface="MS Mincho"/>
                          <a:cs typeface="Times New Roman" panose="02020603050405020304" pitchFamily="18" charset="0"/>
                        </a:rPr>
                        <a:t>1</a:t>
                      </a:r>
                      <a:endParaRPr lang="ru-RU" sz="1000" b="1" dirty="0">
                        <a:solidFill>
                          <a:srgbClr val="C00000"/>
                        </a:solidFill>
                        <a:effectLst/>
                        <a:latin typeface="Cambria" panose="02040503050406030204" pitchFamily="18" charset="0"/>
                        <a:ea typeface="MS Mincho"/>
                        <a:cs typeface="Times New Roman" panose="02020603050405020304" pitchFamily="18" charset="0"/>
                      </a:endParaRPr>
                    </a:p>
                  </a:txBody>
                  <a:tcPr marL="68580" marR="68580" marT="0" marB="0">
                    <a:solidFill>
                      <a:schemeClr val="bg1">
                        <a:lumMod val="85000"/>
                      </a:schemeClr>
                    </a:solidFill>
                  </a:tcPr>
                </a:tc>
                <a:tc>
                  <a:txBody>
                    <a:bodyPr/>
                    <a:lstStyle/>
                    <a:p>
                      <a:pPr algn="r">
                        <a:lnSpc>
                          <a:spcPct val="150000"/>
                        </a:lnSpc>
                        <a:spcAft>
                          <a:spcPts val="0"/>
                        </a:spcAft>
                      </a:pPr>
                      <a:r>
                        <a:rPr lang="az-Latn-AZ" sz="1000" b="1">
                          <a:solidFill>
                            <a:srgbClr val="C00000"/>
                          </a:solidFill>
                          <a:effectLst/>
                          <a:latin typeface="Cambria" panose="02040503050406030204" pitchFamily="18" charset="0"/>
                          <a:ea typeface="MS Mincho"/>
                          <a:cs typeface="Times New Roman" panose="02020603050405020304" pitchFamily="18" charset="0"/>
                        </a:rPr>
                        <a:t> </a:t>
                      </a:r>
                      <a:endParaRPr lang="ru-RU" sz="1000" b="1">
                        <a:solidFill>
                          <a:srgbClr val="C00000"/>
                        </a:solidFill>
                        <a:effectLst/>
                        <a:latin typeface="Cambria" panose="02040503050406030204" pitchFamily="18" charset="0"/>
                        <a:ea typeface="MS Mincho"/>
                        <a:cs typeface="Times New Roman" panose="02020603050405020304" pitchFamily="18" charset="0"/>
                      </a:endParaRPr>
                    </a:p>
                  </a:txBody>
                  <a:tcPr marL="68580" marR="68580" marT="0" marB="0">
                    <a:solidFill>
                      <a:schemeClr val="bg1">
                        <a:lumMod val="85000"/>
                      </a:schemeClr>
                    </a:solidFill>
                  </a:tcPr>
                </a:tc>
                <a:tc>
                  <a:txBody>
                    <a:bodyPr/>
                    <a:lstStyle/>
                    <a:p>
                      <a:pPr algn="r">
                        <a:lnSpc>
                          <a:spcPct val="150000"/>
                        </a:lnSpc>
                        <a:spcAft>
                          <a:spcPts val="0"/>
                        </a:spcAft>
                      </a:pPr>
                      <a:r>
                        <a:rPr lang="az-Latn-AZ" sz="1000" b="1" dirty="0">
                          <a:solidFill>
                            <a:srgbClr val="C00000"/>
                          </a:solidFill>
                          <a:effectLst/>
                          <a:latin typeface="Cambria" panose="02040503050406030204" pitchFamily="18" charset="0"/>
                          <a:ea typeface="MS Mincho"/>
                          <a:cs typeface="Times New Roman" panose="02020603050405020304" pitchFamily="18" charset="0"/>
                        </a:rPr>
                        <a:t> </a:t>
                      </a:r>
                      <a:endParaRPr lang="ru-RU" sz="1000" b="1" dirty="0">
                        <a:solidFill>
                          <a:srgbClr val="C00000"/>
                        </a:solidFill>
                        <a:effectLst/>
                        <a:latin typeface="Cambria" panose="02040503050406030204" pitchFamily="18" charset="0"/>
                        <a:ea typeface="MS Mincho"/>
                        <a:cs typeface="Times New Roman" panose="02020603050405020304" pitchFamily="18" charset="0"/>
                      </a:endParaRPr>
                    </a:p>
                  </a:txBody>
                  <a:tcPr marL="68580" marR="68580" marT="0" marB="0">
                    <a:solidFill>
                      <a:schemeClr val="bg1">
                        <a:lumMod val="85000"/>
                      </a:schemeClr>
                    </a:solidFill>
                  </a:tcPr>
                </a:tc>
                <a:extLst>
                  <a:ext uri="{0D108BD9-81ED-4DB2-BD59-A6C34878D82A}">
                    <a16:rowId xmlns="" xmlns:a16="http://schemas.microsoft.com/office/drawing/2014/main" val="10010"/>
                  </a:ext>
                </a:extLst>
              </a:tr>
              <a:tr h="197302">
                <a:tc>
                  <a:txBody>
                    <a:bodyPr/>
                    <a:lstStyle/>
                    <a:p>
                      <a:pPr algn="l">
                        <a:lnSpc>
                          <a:spcPct val="115000"/>
                        </a:lnSpc>
                        <a:spcAft>
                          <a:spcPts val="0"/>
                        </a:spcAft>
                        <a:tabLst>
                          <a:tab pos="900430" algn="l"/>
                        </a:tabLst>
                      </a:pPr>
                      <a:r>
                        <a:rPr lang="ru-RU" sz="1000" b="1" kern="1200" dirty="0" err="1" smtClean="0">
                          <a:solidFill>
                            <a:schemeClr val="tx1"/>
                          </a:solidFill>
                          <a:effectLst/>
                          <a:latin typeface="Cambria" panose="02040503050406030204" pitchFamily="18" charset="0"/>
                          <a:ea typeface="+mn-ea"/>
                          <a:cs typeface="+mn-cs"/>
                        </a:rPr>
                        <a:t>Sənaye</a:t>
                      </a:r>
                      <a:r>
                        <a:rPr lang="ru-RU" sz="1000" b="1" kern="1200" dirty="0" smtClean="0">
                          <a:solidFill>
                            <a:schemeClr val="tx1"/>
                          </a:solidFill>
                          <a:effectLst/>
                          <a:latin typeface="Cambria" panose="02040503050406030204" pitchFamily="18" charset="0"/>
                          <a:ea typeface="+mn-ea"/>
                          <a:cs typeface="+mn-cs"/>
                        </a:rPr>
                        <a:t> </a:t>
                      </a:r>
                      <a:r>
                        <a:rPr lang="ru-RU" sz="1000" b="1" kern="1200" dirty="0" err="1" smtClean="0">
                          <a:solidFill>
                            <a:schemeClr val="tx1"/>
                          </a:solidFill>
                          <a:effectLst/>
                          <a:latin typeface="Cambria" panose="02040503050406030204" pitchFamily="18" charset="0"/>
                          <a:ea typeface="+mn-ea"/>
                          <a:cs typeface="+mn-cs"/>
                        </a:rPr>
                        <a:t>siyasəti</a:t>
                      </a:r>
                      <a:r>
                        <a:rPr lang="ru-RU" sz="1000" b="1" kern="1200" dirty="0" smtClean="0">
                          <a:solidFill>
                            <a:schemeClr val="tx1"/>
                          </a:solidFill>
                          <a:effectLst/>
                          <a:latin typeface="Cambria" panose="02040503050406030204" pitchFamily="18" charset="0"/>
                          <a:ea typeface="+mn-ea"/>
                          <a:cs typeface="+mn-cs"/>
                        </a:rPr>
                        <a:t> və </a:t>
                      </a:r>
                      <a:r>
                        <a:rPr lang="ru-RU" sz="1000" b="1" kern="1200" dirty="0" err="1" smtClean="0">
                          <a:solidFill>
                            <a:schemeClr val="tx1"/>
                          </a:solidFill>
                          <a:effectLst/>
                          <a:latin typeface="Cambria" panose="02040503050406030204" pitchFamily="18" charset="0"/>
                          <a:ea typeface="+mn-ea"/>
                          <a:cs typeface="+mn-cs"/>
                        </a:rPr>
                        <a:t>investisiya</a:t>
                      </a:r>
                      <a:r>
                        <a:rPr lang="ru-RU" sz="1000" b="1" kern="1200" dirty="0" smtClean="0">
                          <a:solidFill>
                            <a:schemeClr val="tx1"/>
                          </a:solidFill>
                          <a:effectLst/>
                          <a:latin typeface="Cambria" panose="02040503050406030204" pitchFamily="18" charset="0"/>
                          <a:ea typeface="+mn-ea"/>
                          <a:cs typeface="+mn-cs"/>
                        </a:rPr>
                        <a:t> </a:t>
                      </a:r>
                      <a:r>
                        <a:rPr lang="ru-RU" sz="1000" b="1" kern="1200" dirty="0" err="1" smtClean="0">
                          <a:solidFill>
                            <a:schemeClr val="tx1"/>
                          </a:solidFill>
                          <a:effectLst/>
                          <a:latin typeface="Cambria" panose="02040503050406030204" pitchFamily="18" charset="0"/>
                          <a:ea typeface="+mn-ea"/>
                          <a:cs typeface="+mn-cs"/>
                        </a:rPr>
                        <a:t>problemləri</a:t>
                      </a:r>
                      <a:endParaRPr lang="ru-RU" sz="1000" b="1" dirty="0">
                        <a:solidFill>
                          <a:schemeClr val="tx1"/>
                        </a:solidFill>
                        <a:effectLst/>
                        <a:latin typeface="Cambria" panose="02040503050406030204" pitchFamily="18" charset="0"/>
                        <a:ea typeface="Calibri"/>
                        <a:cs typeface="Times New Roman"/>
                      </a:endParaRPr>
                    </a:p>
                  </a:txBody>
                  <a:tcPr marL="62284" marR="62284" marT="0" marB="0"/>
                </a:tc>
                <a:tc>
                  <a:txBody>
                    <a:bodyPr/>
                    <a:lstStyle/>
                    <a:p>
                      <a:pPr algn="r">
                        <a:lnSpc>
                          <a:spcPct val="115000"/>
                        </a:lnSpc>
                        <a:spcAft>
                          <a:spcPts val="0"/>
                        </a:spcAft>
                      </a:pPr>
                      <a:r>
                        <a:rPr lang="az-Latn-AZ" sz="1000" b="1" dirty="0" smtClean="0">
                          <a:solidFill>
                            <a:schemeClr val="tx1"/>
                          </a:solidFill>
                          <a:effectLst/>
                          <a:latin typeface="Cambria" panose="02040503050406030204" pitchFamily="18" charset="0"/>
                          <a:ea typeface="Calibri"/>
                          <a:cs typeface="Times New Roman"/>
                        </a:rPr>
                        <a:t>8</a:t>
                      </a:r>
                      <a:endParaRPr lang="ru-RU" sz="1000" b="1" dirty="0">
                        <a:solidFill>
                          <a:schemeClr val="tx1"/>
                        </a:solidFill>
                        <a:effectLst/>
                        <a:latin typeface="Cambria" panose="02040503050406030204" pitchFamily="18" charset="0"/>
                        <a:ea typeface="Calibri"/>
                        <a:cs typeface="Times New Roman"/>
                      </a:endParaRPr>
                    </a:p>
                  </a:txBody>
                  <a:tcPr marL="62284" marR="62284" marT="0" marB="0"/>
                </a:tc>
                <a:tc>
                  <a:txBody>
                    <a:bodyPr/>
                    <a:lstStyle/>
                    <a:p>
                      <a:pPr algn="r">
                        <a:lnSpc>
                          <a:spcPct val="115000"/>
                        </a:lnSpc>
                        <a:spcAft>
                          <a:spcPts val="0"/>
                        </a:spcAft>
                      </a:pPr>
                      <a:r>
                        <a:rPr lang="az-Latn-AZ" sz="1000" b="1" dirty="0" smtClean="0">
                          <a:solidFill>
                            <a:schemeClr val="tx1"/>
                          </a:solidFill>
                          <a:effectLst/>
                          <a:latin typeface="Cambria" panose="02040503050406030204" pitchFamily="18" charset="0"/>
                          <a:ea typeface="Calibri"/>
                          <a:cs typeface="Times New Roman"/>
                        </a:rPr>
                        <a:t>8</a:t>
                      </a:r>
                      <a:endParaRPr lang="ru-RU" sz="1000" b="1" dirty="0">
                        <a:solidFill>
                          <a:schemeClr val="tx1"/>
                        </a:solidFill>
                        <a:effectLst/>
                        <a:latin typeface="Cambria" panose="02040503050406030204" pitchFamily="18" charset="0"/>
                        <a:ea typeface="Calibri"/>
                        <a:cs typeface="Times New Roman"/>
                      </a:endParaRPr>
                    </a:p>
                  </a:txBody>
                  <a:tcPr marL="62284" marR="62284" marT="0" marB="0"/>
                </a:tc>
                <a:tc>
                  <a:txBody>
                    <a:bodyPr/>
                    <a:lstStyle/>
                    <a:p>
                      <a:pPr algn="r">
                        <a:lnSpc>
                          <a:spcPct val="115000"/>
                        </a:lnSpc>
                        <a:spcAft>
                          <a:spcPts val="0"/>
                        </a:spcAft>
                      </a:pPr>
                      <a:endParaRPr lang="ru-RU" sz="1000" b="1">
                        <a:solidFill>
                          <a:schemeClr val="tx1"/>
                        </a:solidFill>
                        <a:effectLst/>
                        <a:latin typeface="Cambria" panose="02040503050406030204" pitchFamily="18" charset="0"/>
                        <a:ea typeface="Calibri"/>
                        <a:cs typeface="Times New Roman"/>
                      </a:endParaRPr>
                    </a:p>
                  </a:txBody>
                  <a:tcPr marL="62284" marR="62284" marT="0" marB="0"/>
                </a:tc>
                <a:tc>
                  <a:txBody>
                    <a:bodyPr/>
                    <a:lstStyle/>
                    <a:p>
                      <a:pPr algn="r">
                        <a:lnSpc>
                          <a:spcPct val="115000"/>
                        </a:lnSpc>
                        <a:spcAft>
                          <a:spcPts val="0"/>
                        </a:spcAft>
                      </a:pPr>
                      <a:endParaRPr lang="ru-RU" sz="1000" b="1">
                        <a:solidFill>
                          <a:schemeClr val="tx1"/>
                        </a:solidFill>
                        <a:effectLst/>
                        <a:latin typeface="Cambria" panose="02040503050406030204" pitchFamily="18" charset="0"/>
                        <a:ea typeface="Calibri"/>
                        <a:cs typeface="Times New Roman"/>
                      </a:endParaRPr>
                    </a:p>
                  </a:txBody>
                  <a:tcPr marL="62284" marR="62284" marT="0" marB="0"/>
                </a:tc>
                <a:tc>
                  <a:txBody>
                    <a:bodyPr/>
                    <a:lstStyle/>
                    <a:p>
                      <a:pPr algn="r">
                        <a:lnSpc>
                          <a:spcPct val="115000"/>
                        </a:lnSpc>
                        <a:spcAft>
                          <a:spcPts val="0"/>
                        </a:spcAft>
                      </a:pPr>
                      <a:r>
                        <a:rPr lang="az-Latn-AZ" sz="1000" b="1" dirty="0" smtClean="0">
                          <a:solidFill>
                            <a:schemeClr val="tx1"/>
                          </a:solidFill>
                          <a:effectLst/>
                          <a:latin typeface="Cambria" panose="02040503050406030204" pitchFamily="18" charset="0"/>
                          <a:ea typeface="Calibri"/>
                          <a:cs typeface="Times New Roman"/>
                        </a:rPr>
                        <a:t>8</a:t>
                      </a:r>
                      <a:endParaRPr lang="ru-RU" sz="1000" b="1" dirty="0">
                        <a:solidFill>
                          <a:schemeClr val="tx1"/>
                        </a:solidFill>
                        <a:effectLst/>
                        <a:latin typeface="Cambria" panose="02040503050406030204" pitchFamily="18" charset="0"/>
                        <a:ea typeface="Calibri"/>
                        <a:cs typeface="Times New Roman"/>
                      </a:endParaRPr>
                    </a:p>
                  </a:txBody>
                  <a:tcPr marL="62284" marR="62284" marT="0" marB="0"/>
                </a:tc>
                <a:tc>
                  <a:txBody>
                    <a:bodyPr/>
                    <a:lstStyle/>
                    <a:p>
                      <a:pPr algn="r">
                        <a:lnSpc>
                          <a:spcPct val="115000"/>
                        </a:lnSpc>
                        <a:spcAft>
                          <a:spcPts val="0"/>
                        </a:spcAft>
                      </a:pPr>
                      <a:endParaRPr lang="ru-RU" sz="1000" b="1">
                        <a:solidFill>
                          <a:schemeClr val="tx1"/>
                        </a:solidFill>
                        <a:effectLst/>
                        <a:latin typeface="Cambria" panose="02040503050406030204" pitchFamily="18" charset="0"/>
                        <a:ea typeface="Calibri"/>
                        <a:cs typeface="Times New Roman"/>
                      </a:endParaRPr>
                    </a:p>
                  </a:txBody>
                  <a:tcPr marL="62284" marR="62284" marT="0" marB="0"/>
                </a:tc>
                <a:tc>
                  <a:txBody>
                    <a:bodyPr/>
                    <a:lstStyle/>
                    <a:p>
                      <a:pPr algn="r">
                        <a:lnSpc>
                          <a:spcPct val="115000"/>
                        </a:lnSpc>
                        <a:spcAft>
                          <a:spcPts val="0"/>
                        </a:spcAft>
                      </a:pPr>
                      <a:endParaRPr lang="ru-RU" sz="1000" b="1">
                        <a:solidFill>
                          <a:schemeClr val="tx1"/>
                        </a:solidFill>
                        <a:effectLst/>
                        <a:latin typeface="Cambria" panose="02040503050406030204" pitchFamily="18" charset="0"/>
                        <a:ea typeface="Calibri"/>
                        <a:cs typeface="Times New Roman"/>
                      </a:endParaRPr>
                    </a:p>
                  </a:txBody>
                  <a:tcPr marL="62284" marR="62284" marT="0" marB="0"/>
                </a:tc>
                <a:tc>
                  <a:txBody>
                    <a:bodyPr/>
                    <a:lstStyle/>
                    <a:p>
                      <a:pPr algn="r">
                        <a:lnSpc>
                          <a:spcPct val="115000"/>
                        </a:lnSpc>
                        <a:spcAft>
                          <a:spcPts val="0"/>
                        </a:spcAft>
                      </a:pPr>
                      <a:endParaRPr lang="ru-RU" sz="1000" b="1">
                        <a:solidFill>
                          <a:schemeClr val="tx1"/>
                        </a:solidFill>
                        <a:effectLst/>
                        <a:latin typeface="Cambria" panose="02040503050406030204" pitchFamily="18" charset="0"/>
                        <a:ea typeface="Calibri"/>
                        <a:cs typeface="Times New Roman"/>
                      </a:endParaRPr>
                    </a:p>
                  </a:txBody>
                  <a:tcPr marL="62284" marR="62284" marT="0" marB="0"/>
                </a:tc>
                <a:tc>
                  <a:txBody>
                    <a:bodyPr/>
                    <a:lstStyle/>
                    <a:p>
                      <a:pPr algn="r">
                        <a:lnSpc>
                          <a:spcPct val="115000"/>
                        </a:lnSpc>
                        <a:spcAft>
                          <a:spcPts val="0"/>
                        </a:spcAft>
                      </a:pPr>
                      <a:endParaRPr lang="ru-RU" sz="1000" b="1">
                        <a:solidFill>
                          <a:schemeClr val="tx1"/>
                        </a:solidFill>
                        <a:effectLst/>
                        <a:latin typeface="Cambria" panose="02040503050406030204" pitchFamily="18" charset="0"/>
                        <a:ea typeface="Calibri"/>
                        <a:cs typeface="Times New Roman"/>
                      </a:endParaRPr>
                    </a:p>
                  </a:txBody>
                  <a:tcPr marL="62284" marR="62284" marT="0" marB="0"/>
                </a:tc>
                <a:tc>
                  <a:txBody>
                    <a:bodyPr/>
                    <a:lstStyle/>
                    <a:p>
                      <a:pPr algn="r">
                        <a:lnSpc>
                          <a:spcPct val="115000"/>
                        </a:lnSpc>
                        <a:spcAft>
                          <a:spcPts val="0"/>
                        </a:spcAft>
                      </a:pPr>
                      <a:endParaRPr lang="ru-RU" sz="1000" b="1" dirty="0">
                        <a:solidFill>
                          <a:schemeClr val="tx1"/>
                        </a:solidFill>
                        <a:effectLst/>
                        <a:latin typeface="Cambria" panose="02040503050406030204" pitchFamily="18" charset="0"/>
                        <a:ea typeface="Calibri"/>
                        <a:cs typeface="Times New Roman"/>
                      </a:endParaRPr>
                    </a:p>
                  </a:txBody>
                  <a:tcPr marL="62284" marR="62284" marT="0" marB="0"/>
                </a:tc>
                <a:tc>
                  <a:txBody>
                    <a:bodyPr/>
                    <a:lstStyle/>
                    <a:p>
                      <a:pPr algn="r">
                        <a:lnSpc>
                          <a:spcPct val="115000"/>
                        </a:lnSpc>
                        <a:spcAft>
                          <a:spcPts val="0"/>
                        </a:spcAft>
                      </a:pPr>
                      <a:endParaRPr lang="ru-RU" sz="1000" b="1" dirty="0">
                        <a:solidFill>
                          <a:schemeClr val="tx1"/>
                        </a:solidFill>
                        <a:effectLst/>
                        <a:latin typeface="Cambria" panose="02040503050406030204" pitchFamily="18" charset="0"/>
                        <a:ea typeface="Calibri"/>
                        <a:cs typeface="Times New Roman"/>
                      </a:endParaRPr>
                    </a:p>
                  </a:txBody>
                  <a:tcPr marL="62284" marR="62284" marT="0" marB="0"/>
                </a:tc>
                <a:tc>
                  <a:txBody>
                    <a:bodyPr/>
                    <a:lstStyle/>
                    <a:p>
                      <a:pPr algn="r">
                        <a:lnSpc>
                          <a:spcPct val="115000"/>
                        </a:lnSpc>
                        <a:spcAft>
                          <a:spcPts val="0"/>
                        </a:spcAft>
                      </a:pPr>
                      <a:endParaRPr lang="ru-RU" sz="1000" b="1">
                        <a:solidFill>
                          <a:schemeClr val="tx1"/>
                        </a:solidFill>
                        <a:effectLst/>
                        <a:latin typeface="Cambria" panose="02040503050406030204" pitchFamily="18" charset="0"/>
                        <a:ea typeface="Calibri"/>
                        <a:cs typeface="Times New Roman"/>
                      </a:endParaRPr>
                    </a:p>
                  </a:txBody>
                  <a:tcPr marL="62284" marR="62284" marT="0" marB="0"/>
                </a:tc>
                <a:tc>
                  <a:txBody>
                    <a:bodyPr/>
                    <a:lstStyle/>
                    <a:p>
                      <a:pPr algn="r"/>
                      <a:endParaRPr lang="ru-RU" sz="1000" b="1" dirty="0">
                        <a:solidFill>
                          <a:schemeClr val="tx1"/>
                        </a:solidFill>
                        <a:effectLst/>
                        <a:latin typeface="Cambria" panose="02040503050406030204" pitchFamily="18" charset="0"/>
                        <a:ea typeface="MS Mincho"/>
                        <a:cs typeface="Arial"/>
                      </a:endParaRPr>
                    </a:p>
                  </a:txBody>
                  <a:tcPr marL="62284" marR="62284" marT="0" marB="0"/>
                </a:tc>
                <a:extLst>
                  <a:ext uri="{0D108BD9-81ED-4DB2-BD59-A6C34878D82A}">
                    <a16:rowId xmlns="" xmlns:a16="http://schemas.microsoft.com/office/drawing/2014/main" val="10011"/>
                  </a:ext>
                </a:extLst>
              </a:tr>
              <a:tr h="227782">
                <a:tc>
                  <a:txBody>
                    <a:bodyPr/>
                    <a:lstStyle/>
                    <a:p>
                      <a:pPr algn="l">
                        <a:lnSpc>
                          <a:spcPct val="115000"/>
                        </a:lnSpc>
                        <a:spcAft>
                          <a:spcPts val="0"/>
                        </a:spcAft>
                        <a:tabLst>
                          <a:tab pos="900430" algn="l"/>
                        </a:tabLst>
                      </a:pPr>
                      <a:r>
                        <a:rPr lang="ru-RU" sz="1000" b="1" kern="1200" dirty="0" err="1" smtClean="0">
                          <a:solidFill>
                            <a:schemeClr val="tx1"/>
                          </a:solidFill>
                          <a:effectLst/>
                          <a:latin typeface="Cambria" panose="02040503050406030204" pitchFamily="18" charset="0"/>
                          <a:ea typeface="+mn-ea"/>
                          <a:cs typeface="+mn-cs"/>
                        </a:rPr>
                        <a:t>Xidmət</a:t>
                      </a:r>
                      <a:r>
                        <a:rPr lang="ru-RU" sz="1000" b="1" kern="1200" dirty="0" smtClean="0">
                          <a:solidFill>
                            <a:schemeClr val="tx1"/>
                          </a:solidFill>
                          <a:effectLst/>
                          <a:latin typeface="Cambria" panose="02040503050406030204" pitchFamily="18" charset="0"/>
                          <a:ea typeface="+mn-ea"/>
                          <a:cs typeface="+mn-cs"/>
                        </a:rPr>
                        <a:t> </a:t>
                      </a:r>
                      <a:r>
                        <a:rPr lang="ru-RU" sz="1000" b="1" kern="1200" dirty="0" err="1" smtClean="0">
                          <a:solidFill>
                            <a:schemeClr val="tx1"/>
                          </a:solidFill>
                          <a:effectLst/>
                          <a:latin typeface="Cambria" panose="02040503050406030204" pitchFamily="18" charset="0"/>
                          <a:ea typeface="+mn-ea"/>
                          <a:cs typeface="+mn-cs"/>
                        </a:rPr>
                        <a:t>sahələrinin</a:t>
                      </a:r>
                      <a:r>
                        <a:rPr lang="ru-RU" sz="1000" b="1" kern="1200" dirty="0" smtClean="0">
                          <a:solidFill>
                            <a:schemeClr val="tx1"/>
                          </a:solidFill>
                          <a:effectLst/>
                          <a:latin typeface="Cambria" panose="02040503050406030204" pitchFamily="18" charset="0"/>
                          <a:ea typeface="+mn-ea"/>
                          <a:cs typeface="+mn-cs"/>
                        </a:rPr>
                        <a:t> </a:t>
                      </a:r>
                      <a:r>
                        <a:rPr lang="ru-RU" sz="1000" b="1" kern="1200" dirty="0" err="1" smtClean="0">
                          <a:solidFill>
                            <a:schemeClr val="tx1"/>
                          </a:solidFill>
                          <a:effectLst/>
                          <a:latin typeface="Cambria" panose="02040503050406030204" pitchFamily="18" charset="0"/>
                          <a:ea typeface="+mn-ea"/>
                          <a:cs typeface="+mn-cs"/>
                        </a:rPr>
                        <a:t>inkişafı</a:t>
                      </a:r>
                      <a:r>
                        <a:rPr lang="ru-RU" sz="1000" b="1" kern="1200" dirty="0" smtClean="0">
                          <a:solidFill>
                            <a:schemeClr val="tx1"/>
                          </a:solidFill>
                          <a:effectLst/>
                          <a:latin typeface="Cambria" panose="02040503050406030204" pitchFamily="18" charset="0"/>
                          <a:ea typeface="+mn-ea"/>
                          <a:cs typeface="+mn-cs"/>
                        </a:rPr>
                        <a:t> </a:t>
                      </a:r>
                      <a:r>
                        <a:rPr lang="ru-RU" sz="1000" b="1" kern="1200" dirty="0" err="1" smtClean="0">
                          <a:solidFill>
                            <a:schemeClr val="tx1"/>
                          </a:solidFill>
                          <a:effectLst/>
                          <a:latin typeface="Cambria" panose="02040503050406030204" pitchFamily="18" charset="0"/>
                          <a:ea typeface="+mn-ea"/>
                          <a:cs typeface="+mn-cs"/>
                        </a:rPr>
                        <a:t>problemləri</a:t>
                      </a:r>
                      <a:endParaRPr lang="ru-RU" sz="1000" b="1" dirty="0">
                        <a:solidFill>
                          <a:schemeClr val="tx1"/>
                        </a:solidFill>
                        <a:effectLst/>
                        <a:latin typeface="Cambria" panose="02040503050406030204" pitchFamily="18" charset="0"/>
                        <a:ea typeface="Calibri"/>
                        <a:cs typeface="Times New Roman"/>
                      </a:endParaRPr>
                    </a:p>
                  </a:txBody>
                  <a:tcPr marL="62284" marR="62284" marT="0" marB="0"/>
                </a:tc>
                <a:tc>
                  <a:txBody>
                    <a:bodyPr/>
                    <a:lstStyle/>
                    <a:p>
                      <a:pPr algn="r">
                        <a:spcAft>
                          <a:spcPts val="0"/>
                        </a:spcAft>
                      </a:pPr>
                      <a:r>
                        <a:rPr lang="az-Latn-AZ" sz="1000" b="1" dirty="0">
                          <a:solidFill>
                            <a:schemeClr val="tx1"/>
                          </a:solidFill>
                          <a:effectLst/>
                          <a:latin typeface="Cambria" panose="02040503050406030204" pitchFamily="18" charset="0"/>
                          <a:ea typeface="Times New Roman" panose="02020603050405020304" pitchFamily="18" charset="0"/>
                          <a:cs typeface="Arial" panose="020B0604020202020204" pitchFamily="34" charset="0"/>
                        </a:rPr>
                        <a:t>13</a:t>
                      </a:r>
                      <a:endParaRPr lang="ru-RU" sz="1000" b="1" dirty="0">
                        <a:solidFill>
                          <a:schemeClr val="tx1"/>
                        </a:solidFill>
                        <a:effectLst/>
                        <a:latin typeface="Cambria" panose="02040503050406030204" pitchFamily="18" charset="0"/>
                        <a:ea typeface="Times New Roman" panose="02020603050405020304" pitchFamily="18" charset="0"/>
                        <a:cs typeface="Arial" panose="020B0604020202020204" pitchFamily="34" charset="0"/>
                      </a:endParaRPr>
                    </a:p>
                  </a:txBody>
                  <a:tcPr marL="68580" marR="68580" marT="0" marB="0"/>
                </a:tc>
                <a:tc>
                  <a:txBody>
                    <a:bodyPr/>
                    <a:lstStyle/>
                    <a:p>
                      <a:pPr algn="r">
                        <a:spcAft>
                          <a:spcPts val="0"/>
                        </a:spcAft>
                      </a:pPr>
                      <a:r>
                        <a:rPr lang="az-Latn-AZ" sz="1000" b="1" dirty="0" smtClean="0">
                          <a:solidFill>
                            <a:schemeClr val="tx1"/>
                          </a:solidFill>
                          <a:effectLst/>
                          <a:latin typeface="Cambria" panose="02040503050406030204" pitchFamily="18" charset="0"/>
                          <a:ea typeface="Times New Roman" panose="02020603050405020304" pitchFamily="18" charset="0"/>
                          <a:cs typeface="Arial" panose="020B0604020202020204" pitchFamily="34" charset="0"/>
                        </a:rPr>
                        <a:t>13</a:t>
                      </a:r>
                      <a:endParaRPr lang="ru-RU" sz="1000" b="1" dirty="0">
                        <a:solidFill>
                          <a:schemeClr val="tx1"/>
                        </a:solidFill>
                        <a:effectLst/>
                        <a:latin typeface="Cambria" panose="02040503050406030204" pitchFamily="18" charset="0"/>
                        <a:ea typeface="Times New Roman" panose="02020603050405020304" pitchFamily="18" charset="0"/>
                        <a:cs typeface="Arial" panose="020B0604020202020204" pitchFamily="34" charset="0"/>
                      </a:endParaRPr>
                    </a:p>
                  </a:txBody>
                  <a:tcPr marL="68580" marR="68580" marT="0" marB="0"/>
                </a:tc>
                <a:tc>
                  <a:txBody>
                    <a:bodyPr/>
                    <a:lstStyle/>
                    <a:p>
                      <a:pPr algn="r">
                        <a:spcAft>
                          <a:spcPts val="0"/>
                        </a:spcAft>
                      </a:pPr>
                      <a:r>
                        <a:rPr lang="az-Latn-AZ" sz="1000" b="1">
                          <a:solidFill>
                            <a:schemeClr val="tx1"/>
                          </a:solidFill>
                          <a:effectLst/>
                          <a:latin typeface="Cambria" panose="02040503050406030204" pitchFamily="18" charset="0"/>
                          <a:ea typeface="Times New Roman" panose="02020603050405020304" pitchFamily="18" charset="0"/>
                          <a:cs typeface="Arial" panose="020B0604020202020204" pitchFamily="34" charset="0"/>
                        </a:rPr>
                        <a:t> </a:t>
                      </a:r>
                      <a:endParaRPr lang="ru-RU" sz="1000" b="1">
                        <a:solidFill>
                          <a:schemeClr val="tx1"/>
                        </a:solidFill>
                        <a:effectLst/>
                        <a:latin typeface="Cambria" panose="02040503050406030204" pitchFamily="18" charset="0"/>
                        <a:ea typeface="Times New Roman" panose="02020603050405020304" pitchFamily="18" charset="0"/>
                        <a:cs typeface="Arial" panose="020B0604020202020204" pitchFamily="34" charset="0"/>
                      </a:endParaRPr>
                    </a:p>
                  </a:txBody>
                  <a:tcPr marL="68580" marR="68580" marT="0" marB="0"/>
                </a:tc>
                <a:tc>
                  <a:txBody>
                    <a:bodyPr/>
                    <a:lstStyle/>
                    <a:p>
                      <a:pPr algn="r">
                        <a:spcAft>
                          <a:spcPts val="0"/>
                        </a:spcAft>
                      </a:pPr>
                      <a:r>
                        <a:rPr lang="az-Latn-AZ" sz="1000" b="1">
                          <a:solidFill>
                            <a:schemeClr val="tx1"/>
                          </a:solidFill>
                          <a:effectLst/>
                          <a:latin typeface="Cambria" panose="02040503050406030204" pitchFamily="18" charset="0"/>
                          <a:ea typeface="Times New Roman" panose="02020603050405020304" pitchFamily="18" charset="0"/>
                          <a:cs typeface="Arial" panose="020B0604020202020204" pitchFamily="34" charset="0"/>
                        </a:rPr>
                        <a:t>2</a:t>
                      </a:r>
                      <a:endParaRPr lang="ru-RU" sz="1000" b="1">
                        <a:solidFill>
                          <a:schemeClr val="tx1"/>
                        </a:solidFill>
                        <a:effectLst/>
                        <a:latin typeface="Cambria" panose="02040503050406030204" pitchFamily="18" charset="0"/>
                        <a:ea typeface="Times New Roman" panose="02020603050405020304" pitchFamily="18" charset="0"/>
                        <a:cs typeface="Arial" panose="020B0604020202020204" pitchFamily="34" charset="0"/>
                      </a:endParaRPr>
                    </a:p>
                  </a:txBody>
                  <a:tcPr marL="68580" marR="68580" marT="0" marB="0"/>
                </a:tc>
                <a:tc>
                  <a:txBody>
                    <a:bodyPr/>
                    <a:lstStyle/>
                    <a:p>
                      <a:pPr algn="r">
                        <a:spcAft>
                          <a:spcPts val="0"/>
                        </a:spcAft>
                      </a:pPr>
                      <a:r>
                        <a:rPr lang="az-Latn-AZ" sz="1000" b="1">
                          <a:solidFill>
                            <a:schemeClr val="tx1"/>
                          </a:solidFill>
                          <a:effectLst/>
                          <a:latin typeface="Cambria" panose="02040503050406030204" pitchFamily="18" charset="0"/>
                          <a:ea typeface="Times New Roman" panose="02020603050405020304" pitchFamily="18" charset="0"/>
                          <a:cs typeface="Arial" panose="020B0604020202020204" pitchFamily="34" charset="0"/>
                        </a:rPr>
                        <a:t>8</a:t>
                      </a:r>
                      <a:endParaRPr lang="ru-RU" sz="1000" b="1">
                        <a:solidFill>
                          <a:schemeClr val="tx1"/>
                        </a:solidFill>
                        <a:effectLst/>
                        <a:latin typeface="Cambria" panose="02040503050406030204" pitchFamily="18" charset="0"/>
                        <a:ea typeface="Times New Roman" panose="02020603050405020304" pitchFamily="18" charset="0"/>
                        <a:cs typeface="Arial" panose="020B0604020202020204" pitchFamily="34" charset="0"/>
                      </a:endParaRPr>
                    </a:p>
                  </a:txBody>
                  <a:tcPr marL="68580" marR="68580" marT="0" marB="0"/>
                </a:tc>
                <a:tc>
                  <a:txBody>
                    <a:bodyPr/>
                    <a:lstStyle/>
                    <a:p>
                      <a:pPr algn="r">
                        <a:spcAft>
                          <a:spcPts val="0"/>
                        </a:spcAft>
                      </a:pPr>
                      <a:r>
                        <a:rPr lang="az-Latn-AZ" sz="1000" b="1">
                          <a:solidFill>
                            <a:schemeClr val="tx1"/>
                          </a:solidFill>
                          <a:effectLst/>
                          <a:latin typeface="Cambria" panose="02040503050406030204" pitchFamily="18" charset="0"/>
                          <a:ea typeface="Times New Roman" panose="02020603050405020304" pitchFamily="18" charset="0"/>
                          <a:cs typeface="Arial" panose="020B0604020202020204" pitchFamily="34" charset="0"/>
                        </a:rPr>
                        <a:t>3</a:t>
                      </a:r>
                      <a:endParaRPr lang="ru-RU" sz="1000" b="1">
                        <a:solidFill>
                          <a:schemeClr val="tx1"/>
                        </a:solidFill>
                        <a:effectLst/>
                        <a:latin typeface="Cambria" panose="02040503050406030204" pitchFamily="18" charset="0"/>
                        <a:ea typeface="Times New Roman" panose="02020603050405020304" pitchFamily="18" charset="0"/>
                        <a:cs typeface="Arial" panose="020B0604020202020204" pitchFamily="34" charset="0"/>
                      </a:endParaRPr>
                    </a:p>
                  </a:txBody>
                  <a:tcPr marL="68580" marR="68580" marT="0" marB="0"/>
                </a:tc>
                <a:tc>
                  <a:txBody>
                    <a:bodyPr/>
                    <a:lstStyle/>
                    <a:p>
                      <a:pPr indent="180340" algn="r">
                        <a:spcAft>
                          <a:spcPts val="0"/>
                        </a:spcAft>
                      </a:pPr>
                      <a:r>
                        <a:rPr lang="az-Latn-AZ" sz="1000" b="1">
                          <a:solidFill>
                            <a:schemeClr val="tx1"/>
                          </a:solidFill>
                          <a:effectLst/>
                          <a:latin typeface="Cambria" panose="02040503050406030204" pitchFamily="18" charset="0"/>
                          <a:ea typeface="Times New Roman" panose="02020603050405020304" pitchFamily="18" charset="0"/>
                          <a:cs typeface="Arial" panose="020B0604020202020204" pitchFamily="34" charset="0"/>
                        </a:rPr>
                        <a:t>1</a:t>
                      </a:r>
                      <a:endParaRPr lang="ru-RU" sz="1000" b="1">
                        <a:solidFill>
                          <a:schemeClr val="tx1"/>
                        </a:solidFill>
                        <a:effectLst/>
                        <a:latin typeface="Cambria" panose="02040503050406030204" pitchFamily="18" charset="0"/>
                        <a:ea typeface="Times New Roman" panose="02020603050405020304" pitchFamily="18" charset="0"/>
                        <a:cs typeface="Arial" panose="020B0604020202020204" pitchFamily="34" charset="0"/>
                      </a:endParaRPr>
                    </a:p>
                  </a:txBody>
                  <a:tcPr marL="68580" marR="68580" marT="0" marB="0"/>
                </a:tc>
                <a:tc>
                  <a:txBody>
                    <a:bodyPr/>
                    <a:lstStyle/>
                    <a:p>
                      <a:pPr indent="180340" algn="r">
                        <a:spcAft>
                          <a:spcPts val="0"/>
                        </a:spcAft>
                      </a:pPr>
                      <a:r>
                        <a:rPr lang="az-Latn-AZ" sz="1000" b="1">
                          <a:solidFill>
                            <a:schemeClr val="tx1"/>
                          </a:solidFill>
                          <a:effectLst/>
                          <a:latin typeface="Cambria" panose="02040503050406030204" pitchFamily="18" charset="0"/>
                          <a:ea typeface="Times New Roman" panose="02020603050405020304" pitchFamily="18" charset="0"/>
                          <a:cs typeface="Arial" panose="020B0604020202020204" pitchFamily="34" charset="0"/>
                        </a:rPr>
                        <a:t> </a:t>
                      </a:r>
                      <a:endParaRPr lang="ru-RU" sz="1000" b="1">
                        <a:solidFill>
                          <a:schemeClr val="tx1"/>
                        </a:solidFill>
                        <a:effectLst/>
                        <a:latin typeface="Cambria" panose="02040503050406030204" pitchFamily="18" charset="0"/>
                        <a:ea typeface="Times New Roman" panose="02020603050405020304" pitchFamily="18" charset="0"/>
                        <a:cs typeface="Arial" panose="020B0604020202020204" pitchFamily="34" charset="0"/>
                      </a:endParaRPr>
                    </a:p>
                  </a:txBody>
                  <a:tcPr marL="68580" marR="68580" marT="0" marB="0"/>
                </a:tc>
                <a:tc>
                  <a:txBody>
                    <a:bodyPr/>
                    <a:lstStyle/>
                    <a:p>
                      <a:pPr algn="r">
                        <a:spcAft>
                          <a:spcPts val="0"/>
                        </a:spcAft>
                      </a:pPr>
                      <a:r>
                        <a:rPr lang="az-Latn-AZ" sz="1000" b="1">
                          <a:solidFill>
                            <a:schemeClr val="tx1"/>
                          </a:solidFill>
                          <a:effectLst/>
                          <a:latin typeface="Cambria" panose="02040503050406030204" pitchFamily="18" charset="0"/>
                          <a:ea typeface="Times New Roman" panose="02020603050405020304" pitchFamily="18" charset="0"/>
                          <a:cs typeface="Arial" panose="020B0604020202020204" pitchFamily="34" charset="0"/>
                        </a:rPr>
                        <a:t>1</a:t>
                      </a:r>
                      <a:endParaRPr lang="ru-RU" sz="1000" b="1">
                        <a:solidFill>
                          <a:schemeClr val="tx1"/>
                        </a:solidFill>
                        <a:effectLst/>
                        <a:latin typeface="Cambria" panose="02040503050406030204" pitchFamily="18" charset="0"/>
                        <a:ea typeface="Times New Roman" panose="02020603050405020304" pitchFamily="18" charset="0"/>
                        <a:cs typeface="Arial" panose="020B0604020202020204" pitchFamily="34" charset="0"/>
                      </a:endParaRPr>
                    </a:p>
                  </a:txBody>
                  <a:tcPr marL="68580" marR="68580" marT="0" marB="0"/>
                </a:tc>
                <a:tc>
                  <a:txBody>
                    <a:bodyPr/>
                    <a:lstStyle/>
                    <a:p>
                      <a:pPr algn="r">
                        <a:spcAft>
                          <a:spcPts val="0"/>
                        </a:spcAft>
                      </a:pPr>
                      <a:r>
                        <a:rPr lang="az-Latn-AZ" sz="1000" b="1">
                          <a:solidFill>
                            <a:schemeClr val="tx1"/>
                          </a:solidFill>
                          <a:effectLst/>
                          <a:latin typeface="Cambria" panose="02040503050406030204" pitchFamily="18" charset="0"/>
                          <a:ea typeface="Times New Roman" panose="02020603050405020304" pitchFamily="18" charset="0"/>
                          <a:cs typeface="Arial" panose="020B0604020202020204" pitchFamily="34" charset="0"/>
                        </a:rPr>
                        <a:t>1</a:t>
                      </a:r>
                      <a:endParaRPr lang="ru-RU" sz="1000" b="1">
                        <a:solidFill>
                          <a:schemeClr val="tx1"/>
                        </a:solidFill>
                        <a:effectLst/>
                        <a:latin typeface="Cambria" panose="02040503050406030204" pitchFamily="18" charset="0"/>
                        <a:ea typeface="Times New Roman" panose="02020603050405020304" pitchFamily="18" charset="0"/>
                        <a:cs typeface="Arial" panose="020B0604020202020204" pitchFamily="34" charset="0"/>
                      </a:endParaRPr>
                    </a:p>
                  </a:txBody>
                  <a:tcPr marL="68580" marR="68580" marT="0" marB="0"/>
                </a:tc>
                <a:tc>
                  <a:txBody>
                    <a:bodyPr/>
                    <a:lstStyle/>
                    <a:p>
                      <a:pPr algn="r">
                        <a:spcAft>
                          <a:spcPts val="0"/>
                        </a:spcAft>
                      </a:pPr>
                      <a:r>
                        <a:rPr lang="az-Latn-AZ" sz="1000" b="1" dirty="0">
                          <a:solidFill>
                            <a:schemeClr val="tx1"/>
                          </a:solidFill>
                          <a:effectLst/>
                          <a:latin typeface="Cambria" panose="02040503050406030204" pitchFamily="18" charset="0"/>
                          <a:ea typeface="Times New Roman" panose="02020603050405020304" pitchFamily="18" charset="0"/>
                          <a:cs typeface="Arial" panose="020B0604020202020204" pitchFamily="34" charset="0"/>
                        </a:rPr>
                        <a:t> </a:t>
                      </a:r>
                      <a:endParaRPr lang="ru-RU" sz="1000" b="1" dirty="0">
                        <a:solidFill>
                          <a:schemeClr val="tx1"/>
                        </a:solidFill>
                        <a:effectLst/>
                        <a:latin typeface="Cambria" panose="02040503050406030204" pitchFamily="18" charset="0"/>
                        <a:ea typeface="Times New Roman" panose="02020603050405020304" pitchFamily="18" charset="0"/>
                        <a:cs typeface="Arial" panose="020B0604020202020204" pitchFamily="34" charset="0"/>
                      </a:endParaRPr>
                    </a:p>
                  </a:txBody>
                  <a:tcPr marL="68580" marR="68580" marT="0" marB="0"/>
                </a:tc>
                <a:tc>
                  <a:txBody>
                    <a:bodyPr/>
                    <a:lstStyle/>
                    <a:p>
                      <a:pPr indent="180340" algn="r">
                        <a:spcAft>
                          <a:spcPts val="0"/>
                        </a:spcAft>
                      </a:pPr>
                      <a:r>
                        <a:rPr lang="az-Latn-AZ" sz="1000" b="1">
                          <a:solidFill>
                            <a:schemeClr val="tx1"/>
                          </a:solidFill>
                          <a:effectLst/>
                          <a:latin typeface="Cambria" panose="02040503050406030204" pitchFamily="18" charset="0"/>
                          <a:ea typeface="Times New Roman" panose="02020603050405020304" pitchFamily="18" charset="0"/>
                          <a:cs typeface="Arial" panose="020B0604020202020204" pitchFamily="34" charset="0"/>
                        </a:rPr>
                        <a:t> </a:t>
                      </a:r>
                      <a:endParaRPr lang="ru-RU" sz="1000" b="1">
                        <a:solidFill>
                          <a:schemeClr val="tx1"/>
                        </a:solidFill>
                        <a:effectLst/>
                        <a:latin typeface="Cambria" panose="02040503050406030204" pitchFamily="18" charset="0"/>
                        <a:ea typeface="Times New Roman" panose="02020603050405020304" pitchFamily="18" charset="0"/>
                        <a:cs typeface="Arial" panose="020B0604020202020204" pitchFamily="34" charset="0"/>
                      </a:endParaRPr>
                    </a:p>
                  </a:txBody>
                  <a:tcPr marL="68580" marR="68580" marT="0" marB="0"/>
                </a:tc>
                <a:tc>
                  <a:txBody>
                    <a:bodyPr/>
                    <a:lstStyle/>
                    <a:p>
                      <a:pPr algn="r"/>
                      <a:endParaRPr lang="ru-RU" sz="1000" b="1" dirty="0">
                        <a:solidFill>
                          <a:schemeClr val="tx1"/>
                        </a:solidFill>
                        <a:effectLst/>
                        <a:latin typeface="Cambria" panose="02040503050406030204" pitchFamily="18" charset="0"/>
                        <a:ea typeface="MS Mincho"/>
                        <a:cs typeface="Arial" panose="020B0604020202020204" pitchFamily="34" charset="0"/>
                      </a:endParaRPr>
                    </a:p>
                  </a:txBody>
                  <a:tcPr marL="68580" marR="68580" marT="0" marB="0"/>
                </a:tc>
                <a:extLst>
                  <a:ext uri="{0D108BD9-81ED-4DB2-BD59-A6C34878D82A}">
                    <a16:rowId xmlns="" xmlns:a16="http://schemas.microsoft.com/office/drawing/2014/main" val="10012"/>
                  </a:ext>
                </a:extLst>
              </a:tr>
              <a:tr h="185057">
                <a:tc>
                  <a:txBody>
                    <a:bodyPr/>
                    <a:lstStyle/>
                    <a:p>
                      <a:pPr algn="l">
                        <a:lnSpc>
                          <a:spcPct val="115000"/>
                        </a:lnSpc>
                        <a:spcAft>
                          <a:spcPts val="0"/>
                        </a:spcAft>
                        <a:tabLst>
                          <a:tab pos="900430" algn="l"/>
                        </a:tabLst>
                      </a:pPr>
                      <a:r>
                        <a:rPr lang="ru-RU" sz="1000" b="1" kern="1200" dirty="0" err="1" smtClean="0">
                          <a:solidFill>
                            <a:schemeClr val="tx1"/>
                          </a:solidFill>
                          <a:effectLst/>
                          <a:latin typeface="Cambria" panose="02040503050406030204" pitchFamily="18" charset="0"/>
                          <a:ea typeface="+mn-ea"/>
                          <a:cs typeface="+mn-cs"/>
                        </a:rPr>
                        <a:t>Aqrar</a:t>
                      </a:r>
                      <a:r>
                        <a:rPr lang="ru-RU" sz="1000" b="1" kern="1200" dirty="0" smtClean="0">
                          <a:solidFill>
                            <a:schemeClr val="tx1"/>
                          </a:solidFill>
                          <a:effectLst/>
                          <a:latin typeface="Cambria" panose="02040503050406030204" pitchFamily="18" charset="0"/>
                          <a:ea typeface="+mn-ea"/>
                          <a:cs typeface="+mn-cs"/>
                        </a:rPr>
                        <a:t> </a:t>
                      </a:r>
                      <a:r>
                        <a:rPr lang="ru-RU" sz="1000" b="1" kern="1200" dirty="0" err="1" smtClean="0">
                          <a:solidFill>
                            <a:schemeClr val="tx1"/>
                          </a:solidFill>
                          <a:effectLst/>
                          <a:latin typeface="Cambria" panose="02040503050406030204" pitchFamily="18" charset="0"/>
                          <a:ea typeface="+mn-ea"/>
                          <a:cs typeface="+mn-cs"/>
                        </a:rPr>
                        <a:t>islahatlar</a:t>
                      </a:r>
                      <a:r>
                        <a:rPr lang="ru-RU" sz="1000" b="1" kern="1200" dirty="0" smtClean="0">
                          <a:solidFill>
                            <a:schemeClr val="tx1"/>
                          </a:solidFill>
                          <a:effectLst/>
                          <a:latin typeface="Cambria" panose="02040503050406030204" pitchFamily="18" charset="0"/>
                          <a:ea typeface="+mn-ea"/>
                          <a:cs typeface="+mn-cs"/>
                        </a:rPr>
                        <a:t> və </a:t>
                      </a:r>
                      <a:r>
                        <a:rPr lang="ru-RU" sz="1000" b="1" kern="1200" dirty="0" err="1" smtClean="0">
                          <a:solidFill>
                            <a:schemeClr val="tx1"/>
                          </a:solidFill>
                          <a:effectLst/>
                          <a:latin typeface="Cambria" panose="02040503050406030204" pitchFamily="18" charset="0"/>
                          <a:ea typeface="+mn-ea"/>
                          <a:cs typeface="+mn-cs"/>
                        </a:rPr>
                        <a:t>ərzaq</a:t>
                      </a:r>
                      <a:r>
                        <a:rPr lang="ru-RU" sz="1000" b="1" kern="1200" dirty="0" smtClean="0">
                          <a:solidFill>
                            <a:schemeClr val="tx1"/>
                          </a:solidFill>
                          <a:effectLst/>
                          <a:latin typeface="Cambria" panose="02040503050406030204" pitchFamily="18" charset="0"/>
                          <a:ea typeface="+mn-ea"/>
                          <a:cs typeface="+mn-cs"/>
                        </a:rPr>
                        <a:t> </a:t>
                      </a:r>
                      <a:r>
                        <a:rPr lang="ru-RU" sz="1000" b="1" kern="1200" dirty="0" err="1" smtClean="0">
                          <a:solidFill>
                            <a:schemeClr val="tx1"/>
                          </a:solidFill>
                          <a:effectLst/>
                          <a:latin typeface="Cambria" panose="02040503050406030204" pitchFamily="18" charset="0"/>
                          <a:ea typeface="+mn-ea"/>
                          <a:cs typeface="+mn-cs"/>
                        </a:rPr>
                        <a:t>təhlükəsizliyi</a:t>
                      </a:r>
                      <a:r>
                        <a:rPr lang="ru-RU" sz="1000" b="1" kern="1200" dirty="0" smtClean="0">
                          <a:solidFill>
                            <a:schemeClr val="tx1"/>
                          </a:solidFill>
                          <a:effectLst/>
                          <a:latin typeface="Cambria" panose="02040503050406030204" pitchFamily="18" charset="0"/>
                          <a:ea typeface="+mn-ea"/>
                          <a:cs typeface="+mn-cs"/>
                        </a:rPr>
                        <a:t> </a:t>
                      </a:r>
                      <a:endParaRPr lang="ru-RU" sz="1000" b="1" dirty="0">
                        <a:solidFill>
                          <a:schemeClr val="tx1"/>
                        </a:solidFill>
                        <a:effectLst/>
                        <a:latin typeface="Cambria" panose="02040503050406030204" pitchFamily="18" charset="0"/>
                        <a:ea typeface="Calibri"/>
                        <a:cs typeface="Times New Roman"/>
                      </a:endParaRPr>
                    </a:p>
                  </a:txBody>
                  <a:tcPr marL="62284" marR="62284" marT="0" marB="0">
                    <a:solidFill>
                      <a:schemeClr val="bg1">
                        <a:lumMod val="75000"/>
                      </a:schemeClr>
                    </a:solidFill>
                  </a:tcPr>
                </a:tc>
                <a:tc>
                  <a:txBody>
                    <a:bodyPr/>
                    <a:lstStyle/>
                    <a:p>
                      <a:pPr algn="r">
                        <a:spcAft>
                          <a:spcPts val="0"/>
                        </a:spcAft>
                      </a:pPr>
                      <a:r>
                        <a:rPr lang="az-Latn-AZ" sz="1000" b="1" dirty="0" smtClean="0">
                          <a:solidFill>
                            <a:schemeClr val="tx1"/>
                          </a:solidFill>
                          <a:effectLst/>
                          <a:latin typeface="Cambria" panose="02040503050406030204" pitchFamily="18" charset="0"/>
                          <a:ea typeface="Times New Roman" panose="02020603050405020304" pitchFamily="18" charset="0"/>
                          <a:cs typeface="Arial" panose="020B0604020202020204" pitchFamily="34" charset="0"/>
                        </a:rPr>
                        <a:t>18</a:t>
                      </a:r>
                      <a:endParaRPr lang="ru-RU" sz="1000" b="1" dirty="0">
                        <a:solidFill>
                          <a:schemeClr val="tx1"/>
                        </a:solidFill>
                        <a:effectLst/>
                        <a:latin typeface="Cambria" panose="02040503050406030204" pitchFamily="18" charset="0"/>
                        <a:ea typeface="Times New Roman" panose="02020603050405020304" pitchFamily="18" charset="0"/>
                        <a:cs typeface="Arial" panose="020B0604020202020204" pitchFamily="34" charset="0"/>
                      </a:endParaRPr>
                    </a:p>
                  </a:txBody>
                  <a:tcPr marL="68580" marR="68580" marT="0" marB="0">
                    <a:solidFill>
                      <a:schemeClr val="bg1">
                        <a:lumMod val="75000"/>
                      </a:schemeClr>
                    </a:solidFill>
                  </a:tcPr>
                </a:tc>
                <a:tc>
                  <a:txBody>
                    <a:bodyPr/>
                    <a:lstStyle/>
                    <a:p>
                      <a:pPr algn="r">
                        <a:spcAft>
                          <a:spcPts val="0"/>
                        </a:spcAft>
                      </a:pPr>
                      <a:r>
                        <a:rPr lang="az-Latn-AZ" sz="1000" b="1" dirty="0" smtClean="0">
                          <a:solidFill>
                            <a:schemeClr val="tx1"/>
                          </a:solidFill>
                          <a:effectLst/>
                          <a:latin typeface="Cambria" panose="02040503050406030204" pitchFamily="18" charset="0"/>
                          <a:ea typeface="Times New Roman" panose="02020603050405020304" pitchFamily="18" charset="0"/>
                          <a:cs typeface="Arial" panose="020B0604020202020204" pitchFamily="34" charset="0"/>
                        </a:rPr>
                        <a:t>16</a:t>
                      </a:r>
                      <a:endParaRPr lang="ru-RU" sz="1000" b="1" dirty="0">
                        <a:solidFill>
                          <a:schemeClr val="tx1"/>
                        </a:solidFill>
                        <a:effectLst/>
                        <a:latin typeface="Cambria" panose="02040503050406030204" pitchFamily="18" charset="0"/>
                        <a:ea typeface="Times New Roman" panose="02020603050405020304" pitchFamily="18" charset="0"/>
                        <a:cs typeface="Arial" panose="020B0604020202020204" pitchFamily="34" charset="0"/>
                      </a:endParaRPr>
                    </a:p>
                  </a:txBody>
                  <a:tcPr marL="68580" marR="68580" marT="0" marB="0">
                    <a:solidFill>
                      <a:schemeClr val="bg1">
                        <a:lumMod val="75000"/>
                      </a:schemeClr>
                    </a:solidFill>
                  </a:tcPr>
                </a:tc>
                <a:tc>
                  <a:txBody>
                    <a:bodyPr/>
                    <a:lstStyle/>
                    <a:p>
                      <a:pPr algn="r">
                        <a:spcAft>
                          <a:spcPts val="0"/>
                        </a:spcAft>
                      </a:pPr>
                      <a:r>
                        <a:rPr lang="az-Latn-AZ" sz="1000" b="1">
                          <a:solidFill>
                            <a:schemeClr val="tx1"/>
                          </a:solidFill>
                          <a:effectLst/>
                          <a:latin typeface="Cambria" panose="02040503050406030204" pitchFamily="18" charset="0"/>
                          <a:ea typeface="Times New Roman" panose="02020603050405020304" pitchFamily="18" charset="0"/>
                          <a:cs typeface="Arial" panose="020B0604020202020204" pitchFamily="34" charset="0"/>
                        </a:rPr>
                        <a:t>-</a:t>
                      </a:r>
                      <a:endParaRPr lang="ru-RU" sz="1000" b="1">
                        <a:solidFill>
                          <a:schemeClr val="tx1"/>
                        </a:solidFill>
                        <a:effectLst/>
                        <a:latin typeface="Cambria" panose="02040503050406030204" pitchFamily="18" charset="0"/>
                        <a:ea typeface="Times New Roman" panose="02020603050405020304" pitchFamily="18" charset="0"/>
                        <a:cs typeface="Arial" panose="020B0604020202020204" pitchFamily="34" charset="0"/>
                      </a:endParaRPr>
                    </a:p>
                  </a:txBody>
                  <a:tcPr marL="68580" marR="68580" marT="0" marB="0">
                    <a:solidFill>
                      <a:schemeClr val="bg1">
                        <a:lumMod val="75000"/>
                      </a:schemeClr>
                    </a:solidFill>
                  </a:tcPr>
                </a:tc>
                <a:tc>
                  <a:txBody>
                    <a:bodyPr/>
                    <a:lstStyle/>
                    <a:p>
                      <a:pPr algn="r">
                        <a:spcAft>
                          <a:spcPts val="0"/>
                        </a:spcAft>
                      </a:pPr>
                      <a:r>
                        <a:rPr lang="az-Latn-AZ" sz="1000" b="1">
                          <a:solidFill>
                            <a:schemeClr val="tx1"/>
                          </a:solidFill>
                          <a:effectLst/>
                          <a:latin typeface="Cambria" panose="02040503050406030204" pitchFamily="18" charset="0"/>
                          <a:ea typeface="Times New Roman" panose="02020603050405020304" pitchFamily="18" charset="0"/>
                          <a:cs typeface="Arial" panose="020B0604020202020204" pitchFamily="34" charset="0"/>
                        </a:rPr>
                        <a:t>1</a:t>
                      </a:r>
                      <a:endParaRPr lang="ru-RU" sz="1000" b="1">
                        <a:solidFill>
                          <a:schemeClr val="tx1"/>
                        </a:solidFill>
                        <a:effectLst/>
                        <a:latin typeface="Cambria" panose="02040503050406030204" pitchFamily="18" charset="0"/>
                        <a:ea typeface="Times New Roman" panose="02020603050405020304" pitchFamily="18" charset="0"/>
                        <a:cs typeface="Arial" panose="020B0604020202020204" pitchFamily="34" charset="0"/>
                      </a:endParaRPr>
                    </a:p>
                  </a:txBody>
                  <a:tcPr marL="68580" marR="68580" marT="0" marB="0">
                    <a:solidFill>
                      <a:schemeClr val="bg1">
                        <a:lumMod val="75000"/>
                      </a:schemeClr>
                    </a:solidFill>
                  </a:tcPr>
                </a:tc>
                <a:tc>
                  <a:txBody>
                    <a:bodyPr/>
                    <a:lstStyle/>
                    <a:p>
                      <a:pPr algn="r">
                        <a:spcAft>
                          <a:spcPts val="0"/>
                        </a:spcAft>
                      </a:pPr>
                      <a:r>
                        <a:rPr lang="az-Latn-AZ" sz="1000" b="1">
                          <a:solidFill>
                            <a:schemeClr val="tx1"/>
                          </a:solidFill>
                          <a:effectLst/>
                          <a:latin typeface="Cambria" panose="02040503050406030204" pitchFamily="18" charset="0"/>
                          <a:ea typeface="Times New Roman" panose="02020603050405020304" pitchFamily="18" charset="0"/>
                          <a:cs typeface="Arial" panose="020B0604020202020204" pitchFamily="34" charset="0"/>
                        </a:rPr>
                        <a:t>8</a:t>
                      </a:r>
                      <a:endParaRPr lang="ru-RU" sz="1000" b="1">
                        <a:solidFill>
                          <a:schemeClr val="tx1"/>
                        </a:solidFill>
                        <a:effectLst/>
                        <a:latin typeface="Cambria" panose="02040503050406030204" pitchFamily="18" charset="0"/>
                        <a:ea typeface="Times New Roman" panose="02020603050405020304" pitchFamily="18" charset="0"/>
                        <a:cs typeface="Arial" panose="020B0604020202020204" pitchFamily="34" charset="0"/>
                      </a:endParaRPr>
                    </a:p>
                  </a:txBody>
                  <a:tcPr marL="68580" marR="68580" marT="0" marB="0">
                    <a:solidFill>
                      <a:schemeClr val="bg1">
                        <a:lumMod val="75000"/>
                      </a:schemeClr>
                    </a:solidFill>
                  </a:tcPr>
                </a:tc>
                <a:tc>
                  <a:txBody>
                    <a:bodyPr/>
                    <a:lstStyle/>
                    <a:p>
                      <a:pPr algn="r">
                        <a:spcAft>
                          <a:spcPts val="0"/>
                        </a:spcAft>
                      </a:pPr>
                      <a:r>
                        <a:rPr lang="az-Latn-AZ" sz="1000" b="1">
                          <a:solidFill>
                            <a:schemeClr val="tx1"/>
                          </a:solidFill>
                          <a:effectLst/>
                          <a:latin typeface="Cambria" panose="02040503050406030204" pitchFamily="18" charset="0"/>
                          <a:ea typeface="Times New Roman" panose="02020603050405020304" pitchFamily="18" charset="0"/>
                          <a:cs typeface="Arial" panose="020B0604020202020204" pitchFamily="34" charset="0"/>
                        </a:rPr>
                        <a:t>7</a:t>
                      </a:r>
                      <a:endParaRPr lang="ru-RU" sz="1000" b="1">
                        <a:solidFill>
                          <a:schemeClr val="tx1"/>
                        </a:solidFill>
                        <a:effectLst/>
                        <a:latin typeface="Cambria" panose="02040503050406030204" pitchFamily="18" charset="0"/>
                        <a:ea typeface="Times New Roman" panose="02020603050405020304" pitchFamily="18" charset="0"/>
                        <a:cs typeface="Arial" panose="020B0604020202020204" pitchFamily="34" charset="0"/>
                      </a:endParaRPr>
                    </a:p>
                  </a:txBody>
                  <a:tcPr marL="68580" marR="68580" marT="0" marB="0">
                    <a:solidFill>
                      <a:schemeClr val="bg1">
                        <a:lumMod val="75000"/>
                      </a:schemeClr>
                    </a:solidFill>
                  </a:tcPr>
                </a:tc>
                <a:tc>
                  <a:txBody>
                    <a:bodyPr/>
                    <a:lstStyle/>
                    <a:p>
                      <a:pPr algn="r">
                        <a:spcAft>
                          <a:spcPts val="0"/>
                        </a:spcAft>
                      </a:pPr>
                      <a:r>
                        <a:rPr lang="az-Latn-AZ" sz="1000" b="1" dirty="0" smtClean="0">
                          <a:solidFill>
                            <a:schemeClr val="tx1"/>
                          </a:solidFill>
                          <a:effectLst/>
                          <a:latin typeface="Cambria" panose="02040503050406030204" pitchFamily="18" charset="0"/>
                          <a:ea typeface="Times New Roman" panose="02020603050405020304" pitchFamily="18" charset="0"/>
                          <a:cs typeface="Arial" panose="020B0604020202020204" pitchFamily="34" charset="0"/>
                        </a:rPr>
                        <a:t>2</a:t>
                      </a:r>
                      <a:r>
                        <a:rPr lang="az-Latn-AZ" sz="1000" b="1" dirty="0">
                          <a:solidFill>
                            <a:schemeClr val="tx1"/>
                          </a:solidFill>
                          <a:effectLst/>
                          <a:latin typeface="Cambria" panose="02040503050406030204" pitchFamily="18" charset="0"/>
                          <a:ea typeface="Times New Roman" panose="02020603050405020304" pitchFamily="18" charset="0"/>
                          <a:cs typeface="Arial" panose="020B0604020202020204" pitchFamily="34" charset="0"/>
                        </a:rPr>
                        <a:t> </a:t>
                      </a:r>
                      <a:endParaRPr lang="ru-RU" sz="1000" b="1" dirty="0">
                        <a:solidFill>
                          <a:schemeClr val="tx1"/>
                        </a:solidFill>
                        <a:effectLst/>
                        <a:latin typeface="Cambria" panose="02040503050406030204" pitchFamily="18" charset="0"/>
                        <a:ea typeface="Times New Roman" panose="02020603050405020304" pitchFamily="18" charset="0"/>
                        <a:cs typeface="Arial" panose="020B0604020202020204" pitchFamily="34" charset="0"/>
                      </a:endParaRPr>
                    </a:p>
                  </a:txBody>
                  <a:tcPr marL="68580" marR="68580" marT="0" marB="0">
                    <a:solidFill>
                      <a:schemeClr val="bg1">
                        <a:lumMod val="75000"/>
                      </a:schemeClr>
                    </a:solidFill>
                  </a:tcPr>
                </a:tc>
                <a:tc>
                  <a:txBody>
                    <a:bodyPr/>
                    <a:lstStyle/>
                    <a:p>
                      <a:pPr algn="r">
                        <a:spcAft>
                          <a:spcPts val="0"/>
                        </a:spcAft>
                      </a:pPr>
                      <a:r>
                        <a:rPr lang="az-Latn-AZ" sz="1000" b="1">
                          <a:solidFill>
                            <a:schemeClr val="tx1"/>
                          </a:solidFill>
                          <a:effectLst/>
                          <a:latin typeface="Cambria" panose="02040503050406030204" pitchFamily="18" charset="0"/>
                          <a:ea typeface="Times New Roman" panose="02020603050405020304" pitchFamily="18" charset="0"/>
                          <a:cs typeface="Arial" panose="020B0604020202020204" pitchFamily="34" charset="0"/>
                        </a:rPr>
                        <a:t> </a:t>
                      </a:r>
                      <a:endParaRPr lang="ru-RU" sz="1000" b="1">
                        <a:solidFill>
                          <a:schemeClr val="tx1"/>
                        </a:solidFill>
                        <a:effectLst/>
                        <a:latin typeface="Cambria" panose="02040503050406030204" pitchFamily="18" charset="0"/>
                        <a:ea typeface="Times New Roman" panose="02020603050405020304" pitchFamily="18" charset="0"/>
                        <a:cs typeface="Arial" panose="020B0604020202020204" pitchFamily="34" charset="0"/>
                      </a:endParaRPr>
                    </a:p>
                  </a:txBody>
                  <a:tcPr marL="68580" marR="68580" marT="0" marB="0">
                    <a:solidFill>
                      <a:schemeClr val="bg1">
                        <a:lumMod val="75000"/>
                      </a:schemeClr>
                    </a:solidFill>
                  </a:tcPr>
                </a:tc>
                <a:tc>
                  <a:txBody>
                    <a:bodyPr/>
                    <a:lstStyle/>
                    <a:p>
                      <a:pPr algn="r">
                        <a:spcAft>
                          <a:spcPts val="0"/>
                        </a:spcAft>
                      </a:pPr>
                      <a:r>
                        <a:rPr lang="az-Latn-AZ" sz="1000" b="1">
                          <a:solidFill>
                            <a:schemeClr val="tx1"/>
                          </a:solidFill>
                          <a:effectLst/>
                          <a:latin typeface="Cambria" panose="02040503050406030204" pitchFamily="18" charset="0"/>
                          <a:ea typeface="Times New Roman" panose="02020603050405020304" pitchFamily="18" charset="0"/>
                          <a:cs typeface="Arial" panose="020B0604020202020204" pitchFamily="34" charset="0"/>
                        </a:rPr>
                        <a:t>2</a:t>
                      </a:r>
                      <a:endParaRPr lang="ru-RU" sz="1000" b="1">
                        <a:solidFill>
                          <a:schemeClr val="tx1"/>
                        </a:solidFill>
                        <a:effectLst/>
                        <a:latin typeface="Cambria" panose="02040503050406030204" pitchFamily="18" charset="0"/>
                        <a:ea typeface="Times New Roman" panose="02020603050405020304" pitchFamily="18" charset="0"/>
                        <a:cs typeface="Arial" panose="020B0604020202020204" pitchFamily="34" charset="0"/>
                      </a:endParaRPr>
                    </a:p>
                  </a:txBody>
                  <a:tcPr marL="68580" marR="68580" marT="0" marB="0">
                    <a:solidFill>
                      <a:schemeClr val="bg1">
                        <a:lumMod val="75000"/>
                      </a:schemeClr>
                    </a:solidFill>
                  </a:tcPr>
                </a:tc>
                <a:tc>
                  <a:txBody>
                    <a:bodyPr/>
                    <a:lstStyle/>
                    <a:p>
                      <a:pPr algn="r">
                        <a:spcAft>
                          <a:spcPts val="0"/>
                        </a:spcAft>
                      </a:pPr>
                      <a:r>
                        <a:rPr lang="az-Latn-AZ" sz="1000" b="1">
                          <a:solidFill>
                            <a:schemeClr val="tx1"/>
                          </a:solidFill>
                          <a:effectLst/>
                          <a:latin typeface="Cambria" panose="02040503050406030204" pitchFamily="18" charset="0"/>
                          <a:ea typeface="Times New Roman" panose="02020603050405020304" pitchFamily="18" charset="0"/>
                          <a:cs typeface="Arial" panose="020B0604020202020204" pitchFamily="34" charset="0"/>
                        </a:rPr>
                        <a:t> </a:t>
                      </a:r>
                      <a:endParaRPr lang="ru-RU" sz="1000" b="1">
                        <a:solidFill>
                          <a:schemeClr val="tx1"/>
                        </a:solidFill>
                        <a:effectLst/>
                        <a:latin typeface="Cambria" panose="02040503050406030204" pitchFamily="18" charset="0"/>
                        <a:ea typeface="Times New Roman" panose="02020603050405020304" pitchFamily="18" charset="0"/>
                        <a:cs typeface="Arial" panose="020B0604020202020204" pitchFamily="34" charset="0"/>
                      </a:endParaRPr>
                    </a:p>
                  </a:txBody>
                  <a:tcPr marL="68580" marR="68580" marT="0" marB="0">
                    <a:solidFill>
                      <a:schemeClr val="bg1">
                        <a:lumMod val="75000"/>
                      </a:schemeClr>
                    </a:solidFill>
                  </a:tcPr>
                </a:tc>
                <a:tc>
                  <a:txBody>
                    <a:bodyPr/>
                    <a:lstStyle/>
                    <a:p>
                      <a:pPr algn="r">
                        <a:spcAft>
                          <a:spcPts val="0"/>
                        </a:spcAft>
                      </a:pPr>
                      <a:r>
                        <a:rPr lang="az-Latn-AZ" sz="1000" b="1" dirty="0">
                          <a:solidFill>
                            <a:schemeClr val="tx1"/>
                          </a:solidFill>
                          <a:effectLst/>
                          <a:latin typeface="Cambria" panose="02040503050406030204" pitchFamily="18" charset="0"/>
                          <a:ea typeface="Times New Roman" panose="02020603050405020304" pitchFamily="18" charset="0"/>
                          <a:cs typeface="Arial" panose="020B0604020202020204" pitchFamily="34" charset="0"/>
                        </a:rPr>
                        <a:t> </a:t>
                      </a:r>
                      <a:endParaRPr lang="ru-RU" sz="1000" b="1" dirty="0">
                        <a:solidFill>
                          <a:schemeClr val="tx1"/>
                        </a:solidFill>
                        <a:effectLst/>
                        <a:latin typeface="Cambria" panose="02040503050406030204" pitchFamily="18" charset="0"/>
                        <a:ea typeface="Times New Roman" panose="02020603050405020304" pitchFamily="18" charset="0"/>
                        <a:cs typeface="Arial" panose="020B0604020202020204" pitchFamily="34" charset="0"/>
                      </a:endParaRPr>
                    </a:p>
                  </a:txBody>
                  <a:tcPr marL="68580" marR="68580" marT="0" marB="0">
                    <a:solidFill>
                      <a:schemeClr val="bg1">
                        <a:lumMod val="75000"/>
                      </a:schemeClr>
                    </a:solidFill>
                  </a:tcPr>
                </a:tc>
                <a:tc>
                  <a:txBody>
                    <a:bodyPr/>
                    <a:lstStyle/>
                    <a:p>
                      <a:pPr algn="r">
                        <a:spcAft>
                          <a:spcPts val="0"/>
                        </a:spcAft>
                      </a:pPr>
                      <a:endParaRPr lang="ru-RU" sz="1000" b="1" dirty="0">
                        <a:solidFill>
                          <a:schemeClr val="tx1"/>
                        </a:solidFill>
                        <a:effectLst/>
                        <a:latin typeface="Cambria" panose="02040503050406030204" pitchFamily="18" charset="0"/>
                        <a:ea typeface="Times New Roman" panose="02020603050405020304" pitchFamily="18" charset="0"/>
                        <a:cs typeface="Arial" panose="020B0604020202020204" pitchFamily="34" charset="0"/>
                      </a:endParaRPr>
                    </a:p>
                  </a:txBody>
                  <a:tcPr marL="68580" marR="68580" marT="0" marB="0">
                    <a:solidFill>
                      <a:schemeClr val="bg1">
                        <a:lumMod val="75000"/>
                      </a:schemeClr>
                    </a:solidFill>
                  </a:tcPr>
                </a:tc>
                <a:tc>
                  <a:txBody>
                    <a:bodyPr/>
                    <a:lstStyle/>
                    <a:p>
                      <a:pPr algn="r">
                        <a:spcAft>
                          <a:spcPts val="0"/>
                        </a:spcAft>
                      </a:pPr>
                      <a:r>
                        <a:rPr lang="az-Latn-AZ" sz="1000" b="1" dirty="0">
                          <a:solidFill>
                            <a:schemeClr val="tx1"/>
                          </a:solidFill>
                          <a:effectLst/>
                          <a:latin typeface="Cambria" panose="02040503050406030204" pitchFamily="18" charset="0"/>
                          <a:ea typeface="Times New Roman" panose="02020603050405020304" pitchFamily="18" charset="0"/>
                          <a:cs typeface="Arial" panose="020B0604020202020204" pitchFamily="34" charset="0"/>
                        </a:rPr>
                        <a:t>50</a:t>
                      </a:r>
                      <a:endParaRPr lang="ru-RU" sz="1000" b="1" dirty="0">
                        <a:solidFill>
                          <a:schemeClr val="tx1"/>
                        </a:solidFill>
                        <a:effectLst/>
                        <a:latin typeface="Cambria" panose="02040503050406030204" pitchFamily="18" charset="0"/>
                        <a:ea typeface="Times New Roman" panose="02020603050405020304" pitchFamily="18" charset="0"/>
                        <a:cs typeface="Arial" panose="020B0604020202020204" pitchFamily="34" charset="0"/>
                      </a:endParaRPr>
                    </a:p>
                  </a:txBody>
                  <a:tcPr marL="68580" marR="68580" marT="0" marB="0">
                    <a:solidFill>
                      <a:schemeClr val="bg1">
                        <a:lumMod val="75000"/>
                      </a:schemeClr>
                    </a:solidFill>
                  </a:tcPr>
                </a:tc>
                <a:extLst>
                  <a:ext uri="{0D108BD9-81ED-4DB2-BD59-A6C34878D82A}">
                    <a16:rowId xmlns="" xmlns:a16="http://schemas.microsoft.com/office/drawing/2014/main" val="10013"/>
                  </a:ext>
                </a:extLst>
              </a:tr>
              <a:tr h="185057">
                <a:tc>
                  <a:txBody>
                    <a:bodyPr/>
                    <a:lstStyle/>
                    <a:p>
                      <a:pPr algn="l">
                        <a:lnSpc>
                          <a:spcPct val="115000"/>
                        </a:lnSpc>
                        <a:spcAft>
                          <a:spcPts val="0"/>
                        </a:spcAft>
                        <a:tabLst>
                          <a:tab pos="900430" algn="l"/>
                        </a:tabLst>
                      </a:pPr>
                      <a:r>
                        <a:rPr lang="az-Latn-AZ" sz="1000" b="1" u="none" kern="1200" dirty="0" smtClean="0">
                          <a:solidFill>
                            <a:schemeClr val="tx1"/>
                          </a:solidFill>
                          <a:effectLst/>
                          <a:latin typeface="Cambria" panose="02040503050406030204" pitchFamily="18" charset="0"/>
                          <a:ea typeface="+mn-ea"/>
                          <a:cs typeface="+mn-cs"/>
                        </a:rPr>
                        <a:t>İqtisadi tədqiqatların riyazi təminatı</a:t>
                      </a:r>
                      <a:endParaRPr lang="ru-RU" sz="1000" b="1" u="none" dirty="0">
                        <a:solidFill>
                          <a:schemeClr val="tx1"/>
                        </a:solidFill>
                        <a:effectLst/>
                        <a:latin typeface="Cambria" panose="02040503050406030204" pitchFamily="18" charset="0"/>
                        <a:ea typeface="Calibri"/>
                        <a:cs typeface="Times New Roman"/>
                      </a:endParaRPr>
                    </a:p>
                  </a:txBody>
                  <a:tcPr marL="62284" marR="62284" marT="0" marB="0"/>
                </a:tc>
                <a:tc>
                  <a:txBody>
                    <a:bodyPr/>
                    <a:lstStyle/>
                    <a:p>
                      <a:pPr algn="r">
                        <a:spcAft>
                          <a:spcPts val="0"/>
                        </a:spcAft>
                      </a:pPr>
                      <a:r>
                        <a:rPr lang="az-Latn-AZ" sz="1000" b="1" dirty="0">
                          <a:solidFill>
                            <a:schemeClr val="tx1"/>
                          </a:solidFill>
                          <a:effectLst/>
                          <a:latin typeface="Cambria" panose="02040503050406030204" pitchFamily="18" charset="0"/>
                          <a:ea typeface="Times New Roman" panose="02020603050405020304" pitchFamily="18" charset="0"/>
                          <a:cs typeface="Arial" panose="020B0604020202020204" pitchFamily="34" charset="0"/>
                        </a:rPr>
                        <a:t> </a:t>
                      </a:r>
                      <a:r>
                        <a:rPr lang="az-Latn-AZ" sz="1000" b="1" dirty="0" smtClean="0">
                          <a:solidFill>
                            <a:schemeClr val="tx1"/>
                          </a:solidFill>
                          <a:effectLst/>
                          <a:latin typeface="Cambria" panose="02040503050406030204" pitchFamily="18" charset="0"/>
                          <a:ea typeface="Times New Roman" panose="02020603050405020304" pitchFamily="18" charset="0"/>
                          <a:cs typeface="Arial" panose="020B0604020202020204" pitchFamily="34" charset="0"/>
                        </a:rPr>
                        <a:t>9</a:t>
                      </a:r>
                      <a:endParaRPr lang="ru-RU" sz="1000" b="1" dirty="0">
                        <a:solidFill>
                          <a:schemeClr val="tx1"/>
                        </a:solidFill>
                        <a:effectLst/>
                        <a:latin typeface="Cambria" panose="02040503050406030204" pitchFamily="18" charset="0"/>
                        <a:ea typeface="Times New Roman" panose="02020603050405020304" pitchFamily="18" charset="0"/>
                        <a:cs typeface="Arial" panose="020B0604020202020204" pitchFamily="34" charset="0"/>
                      </a:endParaRPr>
                    </a:p>
                  </a:txBody>
                  <a:tcPr marL="68580" marR="68580" marT="0" marB="0"/>
                </a:tc>
                <a:tc>
                  <a:txBody>
                    <a:bodyPr/>
                    <a:lstStyle/>
                    <a:p>
                      <a:pPr algn="r">
                        <a:spcAft>
                          <a:spcPts val="0"/>
                        </a:spcAft>
                      </a:pPr>
                      <a:r>
                        <a:rPr lang="az-Latn-AZ" sz="1000" b="1" dirty="0" smtClean="0">
                          <a:solidFill>
                            <a:schemeClr val="tx1"/>
                          </a:solidFill>
                          <a:effectLst/>
                          <a:latin typeface="Cambria" panose="02040503050406030204" pitchFamily="18" charset="0"/>
                          <a:ea typeface="Times New Roman" panose="02020603050405020304" pitchFamily="18" charset="0"/>
                          <a:cs typeface="Arial" panose="020B0604020202020204" pitchFamily="34" charset="0"/>
                        </a:rPr>
                        <a:t>3</a:t>
                      </a:r>
                      <a:endParaRPr lang="ru-RU" sz="1000" b="1" dirty="0">
                        <a:solidFill>
                          <a:schemeClr val="tx1"/>
                        </a:solidFill>
                        <a:effectLst/>
                        <a:latin typeface="Cambria" panose="02040503050406030204" pitchFamily="18" charset="0"/>
                        <a:ea typeface="Times New Roman" panose="02020603050405020304" pitchFamily="18" charset="0"/>
                        <a:cs typeface="Arial" panose="020B0604020202020204" pitchFamily="34" charset="0"/>
                      </a:endParaRPr>
                    </a:p>
                  </a:txBody>
                  <a:tcPr marL="68580" marR="68580" marT="0" marB="0"/>
                </a:tc>
                <a:tc>
                  <a:txBody>
                    <a:bodyPr/>
                    <a:lstStyle/>
                    <a:p>
                      <a:pPr algn="r">
                        <a:spcAft>
                          <a:spcPts val="0"/>
                        </a:spcAft>
                      </a:pPr>
                      <a:r>
                        <a:rPr lang="az-Latn-AZ" sz="1000" b="1">
                          <a:solidFill>
                            <a:schemeClr val="tx1"/>
                          </a:solidFill>
                          <a:effectLst/>
                          <a:latin typeface="Cambria" panose="02040503050406030204" pitchFamily="18" charset="0"/>
                          <a:ea typeface="Times New Roman" panose="02020603050405020304" pitchFamily="18" charset="0"/>
                          <a:cs typeface="Arial" panose="020B0604020202020204" pitchFamily="34" charset="0"/>
                        </a:rPr>
                        <a:t> </a:t>
                      </a:r>
                      <a:endParaRPr lang="ru-RU" sz="1000" b="1">
                        <a:solidFill>
                          <a:schemeClr val="tx1"/>
                        </a:solidFill>
                        <a:effectLst/>
                        <a:latin typeface="Cambria" panose="02040503050406030204" pitchFamily="18" charset="0"/>
                        <a:ea typeface="Times New Roman" panose="02020603050405020304" pitchFamily="18" charset="0"/>
                        <a:cs typeface="Arial" panose="020B0604020202020204" pitchFamily="34" charset="0"/>
                      </a:endParaRPr>
                    </a:p>
                  </a:txBody>
                  <a:tcPr marL="68580" marR="68580" marT="0" marB="0"/>
                </a:tc>
                <a:tc>
                  <a:txBody>
                    <a:bodyPr/>
                    <a:lstStyle/>
                    <a:p>
                      <a:pPr algn="r">
                        <a:spcAft>
                          <a:spcPts val="0"/>
                        </a:spcAft>
                      </a:pPr>
                      <a:r>
                        <a:rPr lang="az-Latn-AZ" sz="1000" b="1">
                          <a:solidFill>
                            <a:schemeClr val="tx1"/>
                          </a:solidFill>
                          <a:effectLst/>
                          <a:latin typeface="Cambria" panose="02040503050406030204" pitchFamily="18" charset="0"/>
                          <a:ea typeface="Times New Roman" panose="02020603050405020304" pitchFamily="18" charset="0"/>
                          <a:cs typeface="Arial" panose="020B0604020202020204" pitchFamily="34" charset="0"/>
                        </a:rPr>
                        <a:t>1</a:t>
                      </a:r>
                      <a:endParaRPr lang="ru-RU" sz="1000" b="1">
                        <a:solidFill>
                          <a:schemeClr val="tx1"/>
                        </a:solidFill>
                        <a:effectLst/>
                        <a:latin typeface="Cambria" panose="02040503050406030204" pitchFamily="18" charset="0"/>
                        <a:ea typeface="Times New Roman" panose="02020603050405020304" pitchFamily="18" charset="0"/>
                        <a:cs typeface="Arial" panose="020B0604020202020204" pitchFamily="34" charset="0"/>
                      </a:endParaRPr>
                    </a:p>
                  </a:txBody>
                  <a:tcPr marL="68580" marR="68580" marT="0" marB="0"/>
                </a:tc>
                <a:tc>
                  <a:txBody>
                    <a:bodyPr/>
                    <a:lstStyle/>
                    <a:p>
                      <a:pPr algn="r">
                        <a:spcAft>
                          <a:spcPts val="0"/>
                        </a:spcAft>
                      </a:pPr>
                      <a:r>
                        <a:rPr lang="az-Latn-AZ" sz="1000" b="1">
                          <a:solidFill>
                            <a:schemeClr val="tx1"/>
                          </a:solidFill>
                          <a:effectLst/>
                          <a:latin typeface="Cambria" panose="02040503050406030204" pitchFamily="18" charset="0"/>
                          <a:ea typeface="Times New Roman" panose="02020603050405020304" pitchFamily="18" charset="0"/>
                          <a:cs typeface="Arial" panose="020B0604020202020204" pitchFamily="34" charset="0"/>
                        </a:rPr>
                        <a:t>2</a:t>
                      </a:r>
                      <a:endParaRPr lang="ru-RU" sz="1000" b="1">
                        <a:solidFill>
                          <a:schemeClr val="tx1"/>
                        </a:solidFill>
                        <a:effectLst/>
                        <a:latin typeface="Cambria" panose="02040503050406030204" pitchFamily="18" charset="0"/>
                        <a:ea typeface="Times New Roman" panose="02020603050405020304" pitchFamily="18" charset="0"/>
                        <a:cs typeface="Arial" panose="020B0604020202020204" pitchFamily="34" charset="0"/>
                      </a:endParaRPr>
                    </a:p>
                  </a:txBody>
                  <a:tcPr marL="68580" marR="68580" marT="0" marB="0"/>
                </a:tc>
                <a:tc>
                  <a:txBody>
                    <a:bodyPr/>
                    <a:lstStyle/>
                    <a:p>
                      <a:pPr algn="r">
                        <a:spcAft>
                          <a:spcPts val="0"/>
                        </a:spcAft>
                      </a:pPr>
                      <a:r>
                        <a:rPr lang="az-Latn-AZ" sz="1000" b="1">
                          <a:solidFill>
                            <a:schemeClr val="tx1"/>
                          </a:solidFill>
                          <a:effectLst/>
                          <a:latin typeface="Cambria" panose="02040503050406030204" pitchFamily="18" charset="0"/>
                          <a:ea typeface="Times New Roman" panose="02020603050405020304" pitchFamily="18" charset="0"/>
                          <a:cs typeface="Arial" panose="020B0604020202020204" pitchFamily="34" charset="0"/>
                        </a:rPr>
                        <a:t> </a:t>
                      </a:r>
                      <a:endParaRPr lang="ru-RU" sz="1000" b="1">
                        <a:solidFill>
                          <a:schemeClr val="tx1"/>
                        </a:solidFill>
                        <a:effectLst/>
                        <a:latin typeface="Cambria" panose="02040503050406030204" pitchFamily="18" charset="0"/>
                        <a:ea typeface="Times New Roman" panose="02020603050405020304" pitchFamily="18" charset="0"/>
                        <a:cs typeface="Arial" panose="020B0604020202020204" pitchFamily="34" charset="0"/>
                      </a:endParaRPr>
                    </a:p>
                  </a:txBody>
                  <a:tcPr marL="68580" marR="68580" marT="0" marB="0"/>
                </a:tc>
                <a:tc>
                  <a:txBody>
                    <a:bodyPr/>
                    <a:lstStyle/>
                    <a:p>
                      <a:pPr algn="r">
                        <a:spcAft>
                          <a:spcPts val="0"/>
                        </a:spcAft>
                      </a:pPr>
                      <a:r>
                        <a:rPr lang="az-Latn-AZ" sz="1000" b="1">
                          <a:solidFill>
                            <a:schemeClr val="tx1"/>
                          </a:solidFill>
                          <a:effectLst/>
                          <a:latin typeface="Cambria" panose="02040503050406030204" pitchFamily="18" charset="0"/>
                          <a:ea typeface="Times New Roman" panose="02020603050405020304" pitchFamily="18" charset="0"/>
                          <a:cs typeface="Arial" panose="020B0604020202020204" pitchFamily="34" charset="0"/>
                        </a:rPr>
                        <a:t>6</a:t>
                      </a:r>
                      <a:endParaRPr lang="ru-RU" sz="1000" b="1">
                        <a:solidFill>
                          <a:schemeClr val="tx1"/>
                        </a:solidFill>
                        <a:effectLst/>
                        <a:latin typeface="Cambria" panose="02040503050406030204" pitchFamily="18" charset="0"/>
                        <a:ea typeface="Times New Roman" panose="02020603050405020304" pitchFamily="18" charset="0"/>
                        <a:cs typeface="Arial" panose="020B0604020202020204" pitchFamily="34" charset="0"/>
                      </a:endParaRPr>
                    </a:p>
                  </a:txBody>
                  <a:tcPr marL="68580" marR="68580" marT="0" marB="0"/>
                </a:tc>
                <a:tc>
                  <a:txBody>
                    <a:bodyPr/>
                    <a:lstStyle/>
                    <a:p>
                      <a:pPr algn="r">
                        <a:spcAft>
                          <a:spcPts val="0"/>
                        </a:spcAft>
                      </a:pPr>
                      <a:r>
                        <a:rPr lang="az-Latn-AZ" sz="1000" b="1">
                          <a:solidFill>
                            <a:schemeClr val="tx1"/>
                          </a:solidFill>
                          <a:effectLst/>
                          <a:latin typeface="Cambria" panose="02040503050406030204" pitchFamily="18" charset="0"/>
                          <a:ea typeface="Times New Roman" panose="02020603050405020304" pitchFamily="18" charset="0"/>
                          <a:cs typeface="Arial" panose="020B0604020202020204" pitchFamily="34" charset="0"/>
                        </a:rPr>
                        <a:t> </a:t>
                      </a:r>
                      <a:endParaRPr lang="ru-RU" sz="1000" b="1">
                        <a:solidFill>
                          <a:schemeClr val="tx1"/>
                        </a:solidFill>
                        <a:effectLst/>
                        <a:latin typeface="Cambria" panose="02040503050406030204" pitchFamily="18" charset="0"/>
                        <a:ea typeface="Times New Roman" panose="02020603050405020304" pitchFamily="18" charset="0"/>
                        <a:cs typeface="Arial" panose="020B0604020202020204" pitchFamily="34" charset="0"/>
                      </a:endParaRPr>
                    </a:p>
                  </a:txBody>
                  <a:tcPr marL="68580" marR="68580" marT="0" marB="0"/>
                </a:tc>
                <a:tc>
                  <a:txBody>
                    <a:bodyPr/>
                    <a:lstStyle/>
                    <a:p>
                      <a:pPr algn="r">
                        <a:spcAft>
                          <a:spcPts val="0"/>
                        </a:spcAft>
                      </a:pPr>
                      <a:r>
                        <a:rPr lang="az-Latn-AZ" sz="1000" b="1">
                          <a:solidFill>
                            <a:schemeClr val="tx1"/>
                          </a:solidFill>
                          <a:effectLst/>
                          <a:latin typeface="Cambria" panose="02040503050406030204" pitchFamily="18" charset="0"/>
                          <a:ea typeface="Times New Roman" panose="02020603050405020304" pitchFamily="18" charset="0"/>
                          <a:cs typeface="Arial" panose="020B0604020202020204" pitchFamily="34" charset="0"/>
                        </a:rPr>
                        <a:t>6</a:t>
                      </a:r>
                      <a:endParaRPr lang="ru-RU" sz="1000" b="1">
                        <a:solidFill>
                          <a:schemeClr val="tx1"/>
                        </a:solidFill>
                        <a:effectLst/>
                        <a:latin typeface="Cambria" panose="02040503050406030204" pitchFamily="18" charset="0"/>
                        <a:ea typeface="Times New Roman" panose="02020603050405020304" pitchFamily="18" charset="0"/>
                        <a:cs typeface="Arial" panose="020B0604020202020204" pitchFamily="34" charset="0"/>
                      </a:endParaRPr>
                    </a:p>
                  </a:txBody>
                  <a:tcPr marL="68580" marR="68580" marT="0" marB="0"/>
                </a:tc>
                <a:tc>
                  <a:txBody>
                    <a:bodyPr/>
                    <a:lstStyle/>
                    <a:p>
                      <a:pPr algn="r">
                        <a:spcAft>
                          <a:spcPts val="0"/>
                        </a:spcAft>
                      </a:pPr>
                      <a:r>
                        <a:rPr lang="az-Latn-AZ" sz="1000" b="1">
                          <a:solidFill>
                            <a:schemeClr val="tx1"/>
                          </a:solidFill>
                          <a:effectLst/>
                          <a:latin typeface="Cambria" panose="02040503050406030204" pitchFamily="18" charset="0"/>
                          <a:ea typeface="Times New Roman" panose="02020603050405020304" pitchFamily="18" charset="0"/>
                          <a:cs typeface="Arial" panose="020B0604020202020204" pitchFamily="34" charset="0"/>
                        </a:rPr>
                        <a:t> </a:t>
                      </a:r>
                      <a:endParaRPr lang="ru-RU" sz="1000" b="1">
                        <a:solidFill>
                          <a:schemeClr val="tx1"/>
                        </a:solidFill>
                        <a:effectLst/>
                        <a:latin typeface="Cambria" panose="02040503050406030204" pitchFamily="18" charset="0"/>
                        <a:ea typeface="Times New Roman" panose="02020603050405020304" pitchFamily="18" charset="0"/>
                        <a:cs typeface="Arial" panose="020B0604020202020204" pitchFamily="34" charset="0"/>
                      </a:endParaRPr>
                    </a:p>
                  </a:txBody>
                  <a:tcPr marL="68580" marR="68580" marT="0" marB="0"/>
                </a:tc>
                <a:tc>
                  <a:txBody>
                    <a:bodyPr/>
                    <a:lstStyle/>
                    <a:p>
                      <a:pPr algn="r">
                        <a:spcAft>
                          <a:spcPts val="0"/>
                        </a:spcAft>
                      </a:pPr>
                      <a:r>
                        <a:rPr lang="az-Latn-AZ" sz="1000" b="1" dirty="0">
                          <a:solidFill>
                            <a:schemeClr val="tx1"/>
                          </a:solidFill>
                          <a:effectLst/>
                          <a:latin typeface="Cambria" panose="02040503050406030204" pitchFamily="18" charset="0"/>
                          <a:ea typeface="Times New Roman" panose="02020603050405020304" pitchFamily="18" charset="0"/>
                          <a:cs typeface="Arial" panose="020B0604020202020204" pitchFamily="34" charset="0"/>
                        </a:rPr>
                        <a:t>4</a:t>
                      </a:r>
                      <a:endParaRPr lang="ru-RU" sz="1000" b="1" dirty="0">
                        <a:solidFill>
                          <a:schemeClr val="tx1"/>
                        </a:solidFill>
                        <a:effectLst/>
                        <a:latin typeface="Cambria" panose="02040503050406030204" pitchFamily="18" charset="0"/>
                        <a:ea typeface="Times New Roman" panose="02020603050405020304" pitchFamily="18" charset="0"/>
                        <a:cs typeface="Arial" panose="020B0604020202020204" pitchFamily="34" charset="0"/>
                      </a:endParaRPr>
                    </a:p>
                  </a:txBody>
                  <a:tcPr marL="68580" marR="68580" marT="0" marB="0"/>
                </a:tc>
                <a:tc>
                  <a:txBody>
                    <a:bodyPr/>
                    <a:lstStyle/>
                    <a:p>
                      <a:pPr algn="r">
                        <a:spcAft>
                          <a:spcPts val="0"/>
                        </a:spcAft>
                      </a:pPr>
                      <a:r>
                        <a:rPr lang="az-Latn-AZ" sz="1000" b="1">
                          <a:solidFill>
                            <a:schemeClr val="tx1"/>
                          </a:solidFill>
                          <a:effectLst/>
                          <a:latin typeface="Cambria" panose="02040503050406030204" pitchFamily="18" charset="0"/>
                          <a:ea typeface="Times New Roman" panose="02020603050405020304" pitchFamily="18" charset="0"/>
                          <a:cs typeface="Arial" panose="020B0604020202020204" pitchFamily="34" charset="0"/>
                        </a:rPr>
                        <a:t> </a:t>
                      </a:r>
                      <a:endParaRPr lang="ru-RU" sz="1000" b="1">
                        <a:solidFill>
                          <a:schemeClr val="tx1"/>
                        </a:solidFill>
                        <a:effectLst/>
                        <a:latin typeface="Cambria" panose="02040503050406030204" pitchFamily="18" charset="0"/>
                        <a:ea typeface="Times New Roman" panose="02020603050405020304" pitchFamily="18" charset="0"/>
                        <a:cs typeface="Arial" panose="020B0604020202020204" pitchFamily="34" charset="0"/>
                      </a:endParaRPr>
                    </a:p>
                  </a:txBody>
                  <a:tcPr marL="68580" marR="68580" marT="0" marB="0"/>
                </a:tc>
                <a:tc>
                  <a:txBody>
                    <a:bodyPr/>
                    <a:lstStyle/>
                    <a:p>
                      <a:pPr algn="r">
                        <a:spcAft>
                          <a:spcPts val="0"/>
                        </a:spcAft>
                      </a:pPr>
                      <a:r>
                        <a:rPr lang="az-Latn-AZ" sz="1000" b="1" dirty="0">
                          <a:solidFill>
                            <a:schemeClr val="tx1"/>
                          </a:solidFill>
                          <a:effectLst/>
                          <a:latin typeface="Cambria" panose="02040503050406030204" pitchFamily="18" charset="0"/>
                          <a:ea typeface="Times New Roman" panose="02020603050405020304" pitchFamily="18" charset="0"/>
                          <a:cs typeface="Arial" panose="020B0604020202020204" pitchFamily="34" charset="0"/>
                        </a:rPr>
                        <a:t>19</a:t>
                      </a:r>
                      <a:endParaRPr lang="ru-RU" sz="1000" b="1" dirty="0">
                        <a:solidFill>
                          <a:schemeClr val="tx1"/>
                        </a:solidFill>
                        <a:effectLst/>
                        <a:latin typeface="Cambria" panose="02040503050406030204" pitchFamily="18"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 xmlns:a16="http://schemas.microsoft.com/office/drawing/2014/main" val="10014"/>
                  </a:ext>
                </a:extLst>
              </a:tr>
              <a:tr h="185057">
                <a:tc>
                  <a:txBody>
                    <a:bodyPr/>
                    <a:lstStyle/>
                    <a:p>
                      <a:pPr algn="l">
                        <a:lnSpc>
                          <a:spcPct val="115000"/>
                        </a:lnSpc>
                        <a:spcAft>
                          <a:spcPts val="0"/>
                        </a:spcAft>
                        <a:tabLst>
                          <a:tab pos="900430" algn="l"/>
                        </a:tabLst>
                      </a:pPr>
                      <a:r>
                        <a:rPr lang="az-Latn-AZ" sz="1000" b="1" dirty="0" smtClean="0">
                          <a:solidFill>
                            <a:srgbClr val="860000"/>
                          </a:solidFill>
                          <a:effectLst/>
                          <a:latin typeface="Cambria" panose="02040503050406030204" pitchFamily="18" charset="0"/>
                          <a:ea typeface="Calibri"/>
                          <a:cs typeface="Times New Roman"/>
                        </a:rPr>
                        <a:t>Doktorantların da əsərləri daxil olmaqla, cəmi  </a:t>
                      </a:r>
                      <a:endParaRPr lang="ru-RU" sz="1000" b="1" dirty="0">
                        <a:solidFill>
                          <a:srgbClr val="860000"/>
                        </a:solidFill>
                        <a:effectLst/>
                        <a:latin typeface="Cambria" panose="02040503050406030204" pitchFamily="18" charset="0"/>
                        <a:ea typeface="Calibri"/>
                        <a:cs typeface="Times New Roman"/>
                      </a:endParaRPr>
                    </a:p>
                  </a:txBody>
                  <a:tcPr marL="62284" marR="62284" marT="0" marB="0"/>
                </a:tc>
                <a:tc>
                  <a:txBody>
                    <a:bodyPr/>
                    <a:lstStyle/>
                    <a:p>
                      <a:pPr>
                        <a:lnSpc>
                          <a:spcPct val="115000"/>
                        </a:lnSpc>
                        <a:spcAft>
                          <a:spcPts val="0"/>
                        </a:spcAft>
                      </a:pPr>
                      <a:r>
                        <a:rPr lang="az-Latn-AZ" sz="1000" b="1" dirty="0" smtClean="0">
                          <a:solidFill>
                            <a:srgbClr val="860000"/>
                          </a:solidFill>
                          <a:effectLst/>
                          <a:latin typeface="Cambria" panose="02040503050406030204" pitchFamily="18" charset="0"/>
                          <a:ea typeface="Calibri"/>
                          <a:cs typeface="Times New Roman"/>
                        </a:rPr>
                        <a:t>320</a:t>
                      </a:r>
                      <a:endParaRPr lang="ru-RU" sz="1000" b="1" dirty="0">
                        <a:solidFill>
                          <a:srgbClr val="860000"/>
                        </a:solidFill>
                        <a:effectLst/>
                        <a:latin typeface="Cambria" panose="02040503050406030204" pitchFamily="18" charset="0"/>
                        <a:ea typeface="Calibri"/>
                        <a:cs typeface="Times New Roman"/>
                      </a:endParaRPr>
                    </a:p>
                  </a:txBody>
                  <a:tcPr marL="62284" marR="62284" marT="0" marB="0"/>
                </a:tc>
                <a:tc>
                  <a:txBody>
                    <a:bodyPr/>
                    <a:lstStyle/>
                    <a:p>
                      <a:pPr>
                        <a:lnSpc>
                          <a:spcPct val="115000"/>
                        </a:lnSpc>
                        <a:spcAft>
                          <a:spcPts val="0"/>
                        </a:spcAft>
                      </a:pPr>
                      <a:r>
                        <a:rPr lang="az-Latn-AZ" sz="1000" b="1" dirty="0" smtClean="0">
                          <a:solidFill>
                            <a:srgbClr val="860000"/>
                          </a:solidFill>
                          <a:effectLst/>
                          <a:latin typeface="Cambria" panose="02040503050406030204" pitchFamily="18" charset="0"/>
                          <a:ea typeface="Calibri"/>
                          <a:cs typeface="Times New Roman"/>
                        </a:rPr>
                        <a:t>240</a:t>
                      </a:r>
                      <a:endParaRPr lang="ru-RU" sz="1000" b="1" dirty="0">
                        <a:solidFill>
                          <a:srgbClr val="860000"/>
                        </a:solidFill>
                        <a:effectLst/>
                        <a:latin typeface="Cambria" panose="02040503050406030204" pitchFamily="18" charset="0"/>
                        <a:ea typeface="Calibri"/>
                        <a:cs typeface="Times New Roman"/>
                      </a:endParaRPr>
                    </a:p>
                  </a:txBody>
                  <a:tcPr marL="62284" marR="62284" marT="0" marB="0"/>
                </a:tc>
                <a:tc>
                  <a:txBody>
                    <a:bodyPr/>
                    <a:lstStyle/>
                    <a:p>
                      <a:pPr>
                        <a:lnSpc>
                          <a:spcPct val="115000"/>
                        </a:lnSpc>
                        <a:spcAft>
                          <a:spcPts val="0"/>
                        </a:spcAft>
                      </a:pPr>
                      <a:r>
                        <a:rPr lang="az-Latn-AZ" sz="1000" b="1" dirty="0" smtClean="0">
                          <a:solidFill>
                            <a:srgbClr val="860000"/>
                          </a:solidFill>
                          <a:effectLst/>
                          <a:latin typeface="Cambria" panose="02040503050406030204" pitchFamily="18" charset="0"/>
                          <a:ea typeface="Calibri"/>
                          <a:cs typeface="Times New Roman"/>
                        </a:rPr>
                        <a:t>4</a:t>
                      </a:r>
                      <a:endParaRPr lang="ru-RU" sz="1000" b="1" dirty="0">
                        <a:solidFill>
                          <a:srgbClr val="860000"/>
                        </a:solidFill>
                        <a:effectLst/>
                        <a:latin typeface="Cambria" panose="02040503050406030204" pitchFamily="18" charset="0"/>
                        <a:ea typeface="Calibri"/>
                        <a:cs typeface="Times New Roman"/>
                      </a:endParaRPr>
                    </a:p>
                  </a:txBody>
                  <a:tcPr marL="62284" marR="62284" marT="0" marB="0"/>
                </a:tc>
                <a:tc>
                  <a:txBody>
                    <a:bodyPr/>
                    <a:lstStyle/>
                    <a:p>
                      <a:pPr>
                        <a:lnSpc>
                          <a:spcPct val="115000"/>
                        </a:lnSpc>
                        <a:spcAft>
                          <a:spcPts val="0"/>
                        </a:spcAft>
                      </a:pPr>
                      <a:r>
                        <a:rPr lang="az-Latn-AZ" sz="1000" b="1" dirty="0" smtClean="0">
                          <a:solidFill>
                            <a:srgbClr val="860000"/>
                          </a:solidFill>
                          <a:effectLst/>
                          <a:latin typeface="Cambria" panose="02040503050406030204" pitchFamily="18" charset="0"/>
                          <a:ea typeface="Calibri"/>
                          <a:cs typeface="Times New Roman"/>
                        </a:rPr>
                        <a:t>14</a:t>
                      </a:r>
                      <a:endParaRPr lang="ru-RU" sz="1000" b="1" dirty="0">
                        <a:solidFill>
                          <a:srgbClr val="860000"/>
                        </a:solidFill>
                        <a:effectLst/>
                        <a:latin typeface="Cambria" panose="02040503050406030204" pitchFamily="18" charset="0"/>
                        <a:ea typeface="Calibri"/>
                        <a:cs typeface="Times New Roman"/>
                      </a:endParaRPr>
                    </a:p>
                  </a:txBody>
                  <a:tcPr marL="62284" marR="62284" marT="0" marB="0"/>
                </a:tc>
                <a:tc>
                  <a:txBody>
                    <a:bodyPr/>
                    <a:lstStyle/>
                    <a:p>
                      <a:pPr>
                        <a:lnSpc>
                          <a:spcPct val="115000"/>
                        </a:lnSpc>
                        <a:spcAft>
                          <a:spcPts val="0"/>
                        </a:spcAft>
                      </a:pPr>
                      <a:r>
                        <a:rPr lang="az-Latn-AZ" sz="1000" b="1" dirty="0" smtClean="0">
                          <a:solidFill>
                            <a:srgbClr val="860000"/>
                          </a:solidFill>
                          <a:effectLst/>
                          <a:latin typeface="Cambria" panose="02040503050406030204" pitchFamily="18" charset="0"/>
                          <a:ea typeface="Calibri"/>
                          <a:cs typeface="Times New Roman"/>
                        </a:rPr>
                        <a:t>215</a:t>
                      </a:r>
                      <a:endParaRPr lang="ru-RU" sz="1000" b="1" dirty="0">
                        <a:solidFill>
                          <a:srgbClr val="860000"/>
                        </a:solidFill>
                        <a:effectLst/>
                        <a:latin typeface="Cambria" panose="02040503050406030204" pitchFamily="18" charset="0"/>
                        <a:ea typeface="Calibri"/>
                        <a:cs typeface="Times New Roman"/>
                      </a:endParaRPr>
                    </a:p>
                  </a:txBody>
                  <a:tcPr marL="62284" marR="62284" marT="0" marB="0"/>
                </a:tc>
                <a:tc>
                  <a:txBody>
                    <a:bodyPr/>
                    <a:lstStyle/>
                    <a:p>
                      <a:pPr>
                        <a:lnSpc>
                          <a:spcPct val="115000"/>
                        </a:lnSpc>
                        <a:spcAft>
                          <a:spcPts val="0"/>
                        </a:spcAft>
                      </a:pPr>
                      <a:r>
                        <a:rPr lang="az-Latn-AZ" sz="1000" b="1" dirty="0" smtClean="0">
                          <a:solidFill>
                            <a:srgbClr val="860000"/>
                          </a:solidFill>
                          <a:effectLst/>
                          <a:latin typeface="Cambria" panose="02040503050406030204" pitchFamily="18" charset="0"/>
                          <a:ea typeface="Calibri"/>
                          <a:cs typeface="Times New Roman"/>
                        </a:rPr>
                        <a:t>61</a:t>
                      </a:r>
                      <a:endParaRPr lang="ru-RU" sz="1000" b="1" dirty="0">
                        <a:solidFill>
                          <a:srgbClr val="860000"/>
                        </a:solidFill>
                        <a:effectLst/>
                        <a:latin typeface="Cambria" panose="02040503050406030204" pitchFamily="18" charset="0"/>
                        <a:ea typeface="Calibri"/>
                        <a:cs typeface="Times New Roman"/>
                      </a:endParaRPr>
                    </a:p>
                  </a:txBody>
                  <a:tcPr marL="62284" marR="62284" marT="0" marB="0"/>
                </a:tc>
                <a:tc>
                  <a:txBody>
                    <a:bodyPr/>
                    <a:lstStyle/>
                    <a:p>
                      <a:pPr>
                        <a:lnSpc>
                          <a:spcPct val="115000"/>
                        </a:lnSpc>
                        <a:spcAft>
                          <a:spcPts val="0"/>
                        </a:spcAft>
                      </a:pPr>
                      <a:r>
                        <a:rPr lang="az-Latn-AZ" sz="1000" b="1" dirty="0" smtClean="0">
                          <a:solidFill>
                            <a:srgbClr val="860000"/>
                          </a:solidFill>
                          <a:effectLst/>
                          <a:latin typeface="Cambria" panose="02040503050406030204" pitchFamily="18" charset="0"/>
                          <a:ea typeface="Calibri"/>
                          <a:cs typeface="Times New Roman"/>
                        </a:rPr>
                        <a:t>80</a:t>
                      </a:r>
                      <a:endParaRPr lang="ru-RU" sz="1000" b="1" dirty="0">
                        <a:solidFill>
                          <a:srgbClr val="860000"/>
                        </a:solidFill>
                        <a:effectLst/>
                        <a:latin typeface="Cambria" panose="02040503050406030204" pitchFamily="18" charset="0"/>
                        <a:ea typeface="Calibri"/>
                        <a:cs typeface="Times New Roman"/>
                      </a:endParaRPr>
                    </a:p>
                  </a:txBody>
                  <a:tcPr marL="62284" marR="62284" marT="0" marB="0"/>
                </a:tc>
                <a:tc>
                  <a:txBody>
                    <a:bodyPr/>
                    <a:lstStyle/>
                    <a:p>
                      <a:pPr>
                        <a:lnSpc>
                          <a:spcPct val="115000"/>
                        </a:lnSpc>
                        <a:spcAft>
                          <a:spcPts val="0"/>
                        </a:spcAft>
                      </a:pPr>
                      <a:endParaRPr lang="ru-RU" sz="1000" b="1" dirty="0">
                        <a:solidFill>
                          <a:srgbClr val="860000"/>
                        </a:solidFill>
                        <a:effectLst/>
                        <a:latin typeface="Cambria" panose="02040503050406030204" pitchFamily="18" charset="0"/>
                        <a:ea typeface="Calibri"/>
                        <a:cs typeface="Times New Roman"/>
                      </a:endParaRPr>
                    </a:p>
                  </a:txBody>
                  <a:tcPr marL="62284" marR="62284" marT="0" marB="0"/>
                </a:tc>
                <a:tc>
                  <a:txBody>
                    <a:bodyPr/>
                    <a:lstStyle/>
                    <a:p>
                      <a:pPr>
                        <a:lnSpc>
                          <a:spcPct val="115000"/>
                        </a:lnSpc>
                        <a:spcAft>
                          <a:spcPts val="0"/>
                        </a:spcAft>
                      </a:pPr>
                      <a:r>
                        <a:rPr lang="az-Latn-AZ" sz="1000" b="1" dirty="0" smtClean="0">
                          <a:solidFill>
                            <a:srgbClr val="860000"/>
                          </a:solidFill>
                          <a:effectLst/>
                          <a:latin typeface="Cambria" panose="02040503050406030204" pitchFamily="18" charset="0"/>
                          <a:ea typeface="Calibri"/>
                          <a:cs typeface="Times New Roman"/>
                        </a:rPr>
                        <a:t>47</a:t>
                      </a:r>
                      <a:endParaRPr lang="ru-RU" sz="1000" b="1" dirty="0">
                        <a:solidFill>
                          <a:srgbClr val="860000"/>
                        </a:solidFill>
                        <a:effectLst/>
                        <a:latin typeface="Cambria" panose="02040503050406030204" pitchFamily="18" charset="0"/>
                        <a:ea typeface="Calibri"/>
                        <a:cs typeface="Times New Roman"/>
                      </a:endParaRPr>
                    </a:p>
                  </a:txBody>
                  <a:tcPr marL="62284" marR="62284" marT="0" marB="0"/>
                </a:tc>
                <a:tc>
                  <a:txBody>
                    <a:bodyPr/>
                    <a:lstStyle/>
                    <a:p>
                      <a:pPr>
                        <a:lnSpc>
                          <a:spcPct val="115000"/>
                        </a:lnSpc>
                        <a:spcAft>
                          <a:spcPts val="0"/>
                        </a:spcAft>
                      </a:pPr>
                      <a:r>
                        <a:rPr lang="az-Latn-AZ" sz="1000" b="1" dirty="0" smtClean="0">
                          <a:solidFill>
                            <a:srgbClr val="860000"/>
                          </a:solidFill>
                          <a:effectLst/>
                          <a:latin typeface="Cambria" panose="02040503050406030204" pitchFamily="18" charset="0"/>
                          <a:ea typeface="Calibri"/>
                          <a:cs typeface="Times New Roman"/>
                        </a:rPr>
                        <a:t>33</a:t>
                      </a:r>
                      <a:endParaRPr lang="ru-RU" sz="1000" b="1" dirty="0">
                        <a:solidFill>
                          <a:srgbClr val="860000"/>
                        </a:solidFill>
                        <a:effectLst/>
                        <a:latin typeface="Cambria" panose="02040503050406030204" pitchFamily="18" charset="0"/>
                        <a:ea typeface="Calibri"/>
                        <a:cs typeface="Times New Roman"/>
                      </a:endParaRPr>
                    </a:p>
                  </a:txBody>
                  <a:tcPr marL="62284" marR="62284" marT="0" marB="0"/>
                </a:tc>
                <a:tc>
                  <a:txBody>
                    <a:bodyPr/>
                    <a:lstStyle/>
                    <a:p>
                      <a:pPr>
                        <a:lnSpc>
                          <a:spcPct val="115000"/>
                        </a:lnSpc>
                        <a:spcAft>
                          <a:spcPts val="0"/>
                        </a:spcAft>
                      </a:pPr>
                      <a:r>
                        <a:rPr lang="az-Latn-AZ" sz="1000" b="1" dirty="0" smtClean="0">
                          <a:solidFill>
                            <a:srgbClr val="860000"/>
                          </a:solidFill>
                          <a:effectLst/>
                          <a:latin typeface="Cambria" panose="02040503050406030204" pitchFamily="18" charset="0"/>
                          <a:ea typeface="Calibri"/>
                          <a:cs typeface="Times New Roman"/>
                        </a:rPr>
                        <a:t>12</a:t>
                      </a:r>
                      <a:endParaRPr lang="ru-RU" sz="1000" b="1" dirty="0">
                        <a:solidFill>
                          <a:srgbClr val="860000"/>
                        </a:solidFill>
                        <a:effectLst/>
                        <a:latin typeface="Cambria" panose="02040503050406030204" pitchFamily="18" charset="0"/>
                        <a:ea typeface="Calibri"/>
                        <a:cs typeface="Times New Roman"/>
                      </a:endParaRPr>
                    </a:p>
                  </a:txBody>
                  <a:tcPr marL="62284" marR="62284" marT="0" marB="0"/>
                </a:tc>
                <a:tc>
                  <a:txBody>
                    <a:bodyPr/>
                    <a:lstStyle/>
                    <a:p>
                      <a:pPr>
                        <a:lnSpc>
                          <a:spcPct val="115000"/>
                        </a:lnSpc>
                        <a:spcAft>
                          <a:spcPts val="0"/>
                        </a:spcAft>
                      </a:pPr>
                      <a:endParaRPr lang="ru-RU" sz="1000" b="1" dirty="0">
                        <a:solidFill>
                          <a:srgbClr val="860000"/>
                        </a:solidFill>
                        <a:effectLst/>
                        <a:latin typeface="Cambria" panose="02040503050406030204" pitchFamily="18" charset="0"/>
                        <a:ea typeface="Calibri"/>
                        <a:cs typeface="Times New Roman"/>
                      </a:endParaRPr>
                    </a:p>
                  </a:txBody>
                  <a:tcPr marL="62284" marR="62284" marT="0" marB="0"/>
                </a:tc>
                <a:tc>
                  <a:txBody>
                    <a:bodyPr/>
                    <a:lstStyle/>
                    <a:p>
                      <a:r>
                        <a:rPr lang="az-Latn-AZ" sz="1000" b="1" dirty="0" smtClean="0">
                          <a:solidFill>
                            <a:srgbClr val="860000"/>
                          </a:solidFill>
                          <a:effectLst/>
                          <a:latin typeface="Cambria" panose="02040503050406030204" pitchFamily="18" charset="0"/>
                          <a:ea typeface="MS Mincho"/>
                          <a:cs typeface="Arial"/>
                        </a:rPr>
                        <a:t>161</a:t>
                      </a:r>
                      <a:endParaRPr lang="ru-RU" sz="1000" b="1" dirty="0">
                        <a:solidFill>
                          <a:srgbClr val="860000"/>
                        </a:solidFill>
                        <a:effectLst/>
                        <a:latin typeface="Cambria" panose="02040503050406030204" pitchFamily="18" charset="0"/>
                        <a:ea typeface="MS Mincho"/>
                        <a:cs typeface="Arial"/>
                      </a:endParaRPr>
                    </a:p>
                  </a:txBody>
                  <a:tcPr marL="62284" marR="62284" marT="0" marB="0"/>
                </a:tc>
                <a:extLst>
                  <a:ext uri="{0D108BD9-81ED-4DB2-BD59-A6C34878D82A}">
                    <a16:rowId xmlns="" xmlns:a16="http://schemas.microsoft.com/office/drawing/2014/main" val="10015"/>
                  </a:ext>
                </a:extLst>
              </a:tr>
            </a:tbl>
          </a:graphicData>
        </a:graphic>
      </p:graphicFrame>
    </p:spTree>
    <p:extLst>
      <p:ext uri="{BB962C8B-B14F-4D97-AF65-F5344CB8AC3E}">
        <p14:creationId xmlns:p14="http://schemas.microsoft.com/office/powerpoint/2010/main" val="188389755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Группа 3"/>
          <p:cNvGrpSpPr/>
          <p:nvPr/>
        </p:nvGrpSpPr>
        <p:grpSpPr>
          <a:xfrm>
            <a:off x="-1" y="0"/>
            <a:ext cx="9144001" cy="683849"/>
            <a:chOff x="-3854" y="5569"/>
            <a:chExt cx="9145016" cy="826949"/>
          </a:xfrm>
        </p:grpSpPr>
        <p:pic>
          <p:nvPicPr>
            <p:cNvPr id="5" name="Рисунок 4" descr="C:\Users\asus\Desktop\ScreenHunter_2.jpg"/>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72679" t="33953" r="6894" b="55220"/>
            <a:stretch/>
          </p:blipFill>
          <p:spPr bwMode="auto">
            <a:xfrm>
              <a:off x="-3854" y="5569"/>
              <a:ext cx="9145016" cy="826949"/>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53640926-AAD7-44D8-BBD7-CCE9431645EC}">
                <a14:shadowObscured xmlns:a14="http://schemas.microsoft.com/office/drawing/2010/main"/>
              </a:ext>
            </a:extLst>
          </p:spPr>
        </p:pic>
        <p:pic>
          <p:nvPicPr>
            <p:cNvPr id="6" name="Рисунок 5"/>
            <p:cNvPicPr/>
            <p:nvPr/>
          </p:nvPicPr>
          <p:blipFill>
            <a:blip r:embed="rId4" cstate="print">
              <a:extLst>
                <a:ext uri="{28A0092B-C50C-407E-A947-70E740481C1C}">
                  <a14:useLocalDpi xmlns:a14="http://schemas.microsoft.com/office/drawing/2010/main" val="0"/>
                </a:ext>
              </a:extLst>
            </a:blip>
            <a:srcRect b="34521"/>
            <a:stretch>
              <a:fillRect/>
            </a:stretch>
          </p:blipFill>
          <p:spPr bwMode="auto">
            <a:xfrm>
              <a:off x="272847" y="71915"/>
              <a:ext cx="641553" cy="695811"/>
            </a:xfrm>
            <a:prstGeom prst="rect">
              <a:avLst/>
            </a:prstGeom>
            <a:noFill/>
            <a:ln>
              <a:noFill/>
            </a:ln>
            <a:extLst/>
          </p:spPr>
        </p:pic>
        <p:sp>
          <p:nvSpPr>
            <p:cNvPr id="7" name="Поле 2"/>
            <p:cNvSpPr txBox="1">
              <a:spLocks noChangeArrowheads="1"/>
            </p:cNvSpPr>
            <p:nvPr/>
          </p:nvSpPr>
          <p:spPr bwMode="auto">
            <a:xfrm>
              <a:off x="1259632" y="96531"/>
              <a:ext cx="3602990" cy="671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rot="0" vert="horz" wrap="square" lIns="75617" tIns="37808" rIns="75617" bIns="37808" anchor="t" anchorCtr="0" upright="1">
              <a:noAutofit/>
            </a:bodyPr>
            <a:lstStyle/>
            <a:p>
              <a:pPr>
                <a:lnSpc>
                  <a:spcPct val="107000"/>
                </a:lnSpc>
              </a:pPr>
              <a:r>
                <a:rPr lang="az-Latn-AZ" sz="1323" b="1" dirty="0">
                  <a:solidFill>
                    <a:srgbClr val="FFFFFF"/>
                  </a:solidFill>
                  <a:ea typeface="Calibri" panose="020F0502020204030204" pitchFamily="34" charset="0"/>
                  <a:cs typeface="Times New Roman" panose="02020603050405020304" pitchFamily="18" charset="0"/>
                </a:rPr>
                <a:t>AMEA</a:t>
              </a:r>
              <a:endParaRPr lang="en-US" sz="910" dirty="0">
                <a:ea typeface="Calibri" panose="020F0502020204030204" pitchFamily="34" charset="0"/>
                <a:cs typeface="Times New Roman" panose="02020603050405020304" pitchFamily="18" charset="0"/>
              </a:endParaRPr>
            </a:p>
            <a:p>
              <a:pPr>
                <a:lnSpc>
                  <a:spcPct val="107000"/>
                </a:lnSpc>
              </a:pPr>
              <a:r>
                <a:rPr lang="az-Latn-AZ" sz="1323" b="1" dirty="0">
                  <a:solidFill>
                    <a:srgbClr val="FFFFFF"/>
                  </a:solidFill>
                  <a:ea typeface="Calibri" panose="020F0502020204030204" pitchFamily="34" charset="0"/>
                  <a:cs typeface="Times New Roman" panose="02020603050405020304" pitchFamily="18" charset="0"/>
                </a:rPr>
                <a:t>İQTİSADİYYAT İNSTİTUTU</a:t>
              </a:r>
              <a:endParaRPr lang="en-US" sz="910" dirty="0">
                <a:ea typeface="Calibri" panose="020F0502020204030204" pitchFamily="34" charset="0"/>
                <a:cs typeface="Times New Roman" panose="02020603050405020304" pitchFamily="18" charset="0"/>
              </a:endParaRPr>
            </a:p>
          </p:txBody>
        </p:sp>
      </p:grpSp>
      <p:sp>
        <p:nvSpPr>
          <p:cNvPr id="9" name="TextBox 8"/>
          <p:cNvSpPr txBox="1"/>
          <p:nvPr/>
        </p:nvSpPr>
        <p:spPr>
          <a:xfrm>
            <a:off x="0" y="6618917"/>
            <a:ext cx="9144001" cy="276999"/>
          </a:xfrm>
          <a:prstGeom prst="rect">
            <a:avLst/>
          </a:prstGeom>
          <a:gradFill flip="none" rotWithShape="1">
            <a:gsLst>
              <a:gs pos="26000">
                <a:srgbClr val="6A9CCB"/>
              </a:gs>
              <a:gs pos="42000">
                <a:schemeClr val="accent5">
                  <a:lumMod val="75000"/>
                </a:schemeClr>
              </a:gs>
              <a:gs pos="0">
                <a:schemeClr val="accent5">
                  <a:lumMod val="60000"/>
                  <a:lumOff val="40000"/>
                </a:schemeClr>
              </a:gs>
              <a:gs pos="73000">
                <a:srgbClr val="00206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az-Latn-AZ" sz="1200" b="1" dirty="0">
                <a:solidFill>
                  <a:schemeClr val="tx1"/>
                </a:solidFill>
                <a:latin typeface="Cambria" panose="02040503050406030204" pitchFamily="18" charset="0"/>
              </a:rPr>
              <a:t>    </a:t>
            </a:r>
            <a:r>
              <a:rPr lang="en-US" sz="1200" b="1" dirty="0" smtClean="0">
                <a:solidFill>
                  <a:schemeClr val="tx1"/>
                </a:solidFill>
                <a:latin typeface="Cambria" panose="02040503050406030204" pitchFamily="18" charset="0"/>
              </a:rPr>
              <a:t>www.economics.com.az</a:t>
            </a:r>
            <a:r>
              <a:rPr lang="az-Latn-AZ" sz="1200" b="1" dirty="0" smtClean="0">
                <a:solidFill>
                  <a:schemeClr val="tx1"/>
                </a:solidFill>
                <a:latin typeface="Cambria" panose="02040503050406030204" pitchFamily="18" charset="0"/>
              </a:rPr>
              <a:t>                                                                                                                                                                                   </a:t>
            </a:r>
            <a:r>
              <a:rPr lang="az-Latn-AZ" sz="1200" b="1" dirty="0" smtClean="0">
                <a:solidFill>
                  <a:schemeClr val="bg1"/>
                </a:solidFill>
                <a:latin typeface="Cambria" panose="02040503050406030204" pitchFamily="18" charset="0"/>
              </a:rPr>
              <a:t>noyabr 201</a:t>
            </a:r>
            <a:r>
              <a:rPr lang="en-US" sz="1200" b="1" dirty="0">
                <a:solidFill>
                  <a:schemeClr val="bg1"/>
                </a:solidFill>
                <a:latin typeface="Cambria" panose="02040503050406030204" pitchFamily="18" charset="0"/>
              </a:rPr>
              <a:t>7</a:t>
            </a:r>
            <a:endParaRPr lang="ru-RU" sz="1200" b="1" dirty="0">
              <a:solidFill>
                <a:schemeClr val="bg1"/>
              </a:solidFill>
              <a:latin typeface="Cambria" panose="02040503050406030204" pitchFamily="18" charset="0"/>
            </a:endParaRPr>
          </a:p>
        </p:txBody>
      </p:sp>
      <p:sp>
        <p:nvSpPr>
          <p:cNvPr id="18" name="Заголовок 1"/>
          <p:cNvSpPr txBox="1">
            <a:spLocks/>
          </p:cNvSpPr>
          <p:nvPr/>
        </p:nvSpPr>
        <p:spPr>
          <a:xfrm>
            <a:off x="75763" y="756919"/>
            <a:ext cx="8995085" cy="349505"/>
          </a:xfrm>
          <a:prstGeom prst="roundRect">
            <a:avLst>
              <a:gd name="adj" fmla="val 24398"/>
            </a:avLst>
          </a:prstGeom>
          <a:solidFill>
            <a:srgbClr val="C00000"/>
          </a:solidFill>
          <a:effectLst>
            <a:innerShdw blurRad="114300">
              <a:prstClr val="black"/>
            </a:innerShdw>
          </a:effectLst>
        </p:spPr>
        <p:style>
          <a:lnRef idx="2">
            <a:schemeClr val="accent5">
              <a:shade val="50000"/>
            </a:schemeClr>
          </a:lnRef>
          <a:fillRef idx="1">
            <a:schemeClr val="accent5"/>
          </a:fillRef>
          <a:effectRef idx="0">
            <a:schemeClr val="accent5"/>
          </a:effectRef>
          <a:fontRef idx="minor">
            <a:schemeClr val="lt1"/>
          </a:fontRef>
        </p:style>
        <p:txBody>
          <a:bodyPr vert="horz" lIns="100817" tIns="50408" rIns="100817" bIns="50408" rtlCol="0" anchor="t">
            <a:noAutofit/>
          </a:bodyPr>
          <a:lstStyle>
            <a:lvl1pPr algn="l" defTabSz="457200" rtl="0" eaLnBrk="1" latinLnBrk="0" hangingPunct="1">
              <a:spcBef>
                <a:spcPct val="0"/>
              </a:spcBef>
              <a:buNone/>
              <a:defRPr sz="3600" kern="1200">
                <a:solidFill>
                  <a:schemeClr val="lt1"/>
                </a:solidFill>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pPr lvl="0" algn="ctr"/>
            <a:r>
              <a:rPr lang="az-Latn-AZ" sz="1600" b="1" i="1" dirty="0" smtClean="0">
                <a:latin typeface="Cambria" panose="02040503050406030204" pitchFamily="18" charset="0"/>
              </a:rPr>
              <a:t>7. </a:t>
            </a:r>
            <a:r>
              <a:rPr lang="az-Latn-AZ" sz="1600" dirty="0"/>
              <a:t>Nəşriyyat fəaliyyəti</a:t>
            </a:r>
            <a:endParaRPr lang="ru-RU" sz="1600" dirty="0"/>
          </a:p>
          <a:p>
            <a:pPr algn="ctr"/>
            <a:endParaRPr lang="ru-RU" sz="1600" i="1" dirty="0">
              <a:latin typeface="Cambria" panose="02040503050406030204" pitchFamily="18" charset="0"/>
            </a:endParaRPr>
          </a:p>
        </p:txBody>
      </p:sp>
      <p:graphicFrame>
        <p:nvGraphicFramePr>
          <p:cNvPr id="10" name="Диаграмма 9"/>
          <p:cNvGraphicFramePr>
            <a:graphicFrameLocks/>
          </p:cNvGraphicFramePr>
          <p:nvPr>
            <p:extLst>
              <p:ext uri="{D42A27DB-BD31-4B8C-83A1-F6EECF244321}">
                <p14:modId xmlns:p14="http://schemas.microsoft.com/office/powerpoint/2010/main" val="4151511437"/>
              </p:ext>
            </p:extLst>
          </p:nvPr>
        </p:nvGraphicFramePr>
        <p:xfrm>
          <a:off x="209550" y="1295400"/>
          <a:ext cx="4225290" cy="25908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1" name="Диаграмма 10"/>
          <p:cNvGraphicFramePr>
            <a:graphicFrameLocks/>
          </p:cNvGraphicFramePr>
          <p:nvPr>
            <p:extLst>
              <p:ext uri="{D42A27DB-BD31-4B8C-83A1-F6EECF244321}">
                <p14:modId xmlns:p14="http://schemas.microsoft.com/office/powerpoint/2010/main" val="1060483211"/>
              </p:ext>
            </p:extLst>
          </p:nvPr>
        </p:nvGraphicFramePr>
        <p:xfrm>
          <a:off x="4571999" y="1295400"/>
          <a:ext cx="4012889" cy="25908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2" name="Диаграмма 11"/>
          <p:cNvGraphicFramePr>
            <a:graphicFrameLocks/>
          </p:cNvGraphicFramePr>
          <p:nvPr>
            <p:extLst>
              <p:ext uri="{D42A27DB-BD31-4B8C-83A1-F6EECF244321}">
                <p14:modId xmlns:p14="http://schemas.microsoft.com/office/powerpoint/2010/main" val="1393916478"/>
              </p:ext>
            </p:extLst>
          </p:nvPr>
        </p:nvGraphicFramePr>
        <p:xfrm>
          <a:off x="1025601" y="3977641"/>
          <a:ext cx="5960415" cy="2222958"/>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328791748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Группа 3"/>
          <p:cNvGrpSpPr/>
          <p:nvPr/>
        </p:nvGrpSpPr>
        <p:grpSpPr>
          <a:xfrm>
            <a:off x="-1" y="0"/>
            <a:ext cx="9144001" cy="683849"/>
            <a:chOff x="-3854" y="5569"/>
            <a:chExt cx="9145016" cy="826949"/>
          </a:xfrm>
        </p:grpSpPr>
        <p:pic>
          <p:nvPicPr>
            <p:cNvPr id="5" name="Рисунок 4" descr="C:\Users\asus\Desktop\ScreenHunter_2.jpg"/>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72679" t="33953" r="6894" b="55220"/>
            <a:stretch/>
          </p:blipFill>
          <p:spPr bwMode="auto">
            <a:xfrm>
              <a:off x="-3854" y="5569"/>
              <a:ext cx="9145016" cy="826949"/>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53640926-AAD7-44D8-BBD7-CCE9431645EC}">
                <a14:shadowObscured xmlns:a14="http://schemas.microsoft.com/office/drawing/2010/main"/>
              </a:ext>
            </a:extLst>
          </p:spPr>
        </p:pic>
        <p:pic>
          <p:nvPicPr>
            <p:cNvPr id="6" name="Рисунок 5"/>
            <p:cNvPicPr/>
            <p:nvPr/>
          </p:nvPicPr>
          <p:blipFill>
            <a:blip r:embed="rId4" cstate="print">
              <a:extLst>
                <a:ext uri="{28A0092B-C50C-407E-A947-70E740481C1C}">
                  <a14:useLocalDpi xmlns:a14="http://schemas.microsoft.com/office/drawing/2010/main" val="0"/>
                </a:ext>
              </a:extLst>
            </a:blip>
            <a:srcRect b="34521"/>
            <a:stretch>
              <a:fillRect/>
            </a:stretch>
          </p:blipFill>
          <p:spPr bwMode="auto">
            <a:xfrm>
              <a:off x="272847" y="96530"/>
              <a:ext cx="641553" cy="671194"/>
            </a:xfrm>
            <a:prstGeom prst="rect">
              <a:avLst/>
            </a:prstGeom>
            <a:noFill/>
            <a:ln>
              <a:noFill/>
            </a:ln>
            <a:extLst/>
          </p:spPr>
        </p:pic>
        <p:sp>
          <p:nvSpPr>
            <p:cNvPr id="7" name="Поле 2"/>
            <p:cNvSpPr txBox="1">
              <a:spLocks noChangeArrowheads="1"/>
            </p:cNvSpPr>
            <p:nvPr/>
          </p:nvSpPr>
          <p:spPr bwMode="auto">
            <a:xfrm>
              <a:off x="1259632" y="96531"/>
              <a:ext cx="3602990" cy="671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rot="0" vert="horz" wrap="square" lIns="75617" tIns="37808" rIns="75617" bIns="37808" anchor="t" anchorCtr="0" upright="1">
              <a:noAutofit/>
            </a:bodyPr>
            <a:lstStyle/>
            <a:p>
              <a:pPr>
                <a:lnSpc>
                  <a:spcPct val="107000"/>
                </a:lnSpc>
              </a:pPr>
              <a:r>
                <a:rPr lang="az-Latn-AZ" sz="1323" b="1" dirty="0">
                  <a:solidFill>
                    <a:srgbClr val="FFFFFF"/>
                  </a:solidFill>
                  <a:ea typeface="Calibri" panose="020F0502020204030204" pitchFamily="34" charset="0"/>
                  <a:cs typeface="Times New Roman" panose="02020603050405020304" pitchFamily="18" charset="0"/>
                </a:rPr>
                <a:t>AMEA</a:t>
              </a:r>
              <a:endParaRPr lang="en-US" sz="910" dirty="0">
                <a:ea typeface="Calibri" panose="020F0502020204030204" pitchFamily="34" charset="0"/>
                <a:cs typeface="Times New Roman" panose="02020603050405020304" pitchFamily="18" charset="0"/>
              </a:endParaRPr>
            </a:p>
            <a:p>
              <a:pPr>
                <a:lnSpc>
                  <a:spcPct val="107000"/>
                </a:lnSpc>
              </a:pPr>
              <a:r>
                <a:rPr lang="az-Latn-AZ" sz="1323" b="1" dirty="0">
                  <a:solidFill>
                    <a:srgbClr val="FFFFFF"/>
                  </a:solidFill>
                  <a:ea typeface="Calibri" panose="020F0502020204030204" pitchFamily="34" charset="0"/>
                  <a:cs typeface="Times New Roman" panose="02020603050405020304" pitchFamily="18" charset="0"/>
                </a:rPr>
                <a:t>İQTİSADİYYAT İNSTİTUTU</a:t>
              </a:r>
              <a:endParaRPr lang="en-US" sz="910" dirty="0">
                <a:ea typeface="Calibri" panose="020F0502020204030204" pitchFamily="34" charset="0"/>
                <a:cs typeface="Times New Roman" panose="02020603050405020304" pitchFamily="18" charset="0"/>
              </a:endParaRPr>
            </a:p>
          </p:txBody>
        </p:sp>
      </p:grpSp>
      <p:sp>
        <p:nvSpPr>
          <p:cNvPr id="9" name="TextBox 8"/>
          <p:cNvSpPr txBox="1"/>
          <p:nvPr/>
        </p:nvSpPr>
        <p:spPr>
          <a:xfrm>
            <a:off x="0" y="6494182"/>
            <a:ext cx="9144001" cy="363818"/>
          </a:xfrm>
          <a:prstGeom prst="rect">
            <a:avLst/>
          </a:prstGeom>
          <a:gradFill flip="none" rotWithShape="1">
            <a:gsLst>
              <a:gs pos="26000">
                <a:srgbClr val="6A9CCB"/>
              </a:gs>
              <a:gs pos="42000">
                <a:schemeClr val="accent5">
                  <a:lumMod val="75000"/>
                </a:schemeClr>
              </a:gs>
              <a:gs pos="0">
                <a:schemeClr val="accent5">
                  <a:lumMod val="60000"/>
                  <a:lumOff val="40000"/>
                </a:schemeClr>
              </a:gs>
              <a:gs pos="73000">
                <a:srgbClr val="00206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az-Latn-AZ" sz="1764" b="1" dirty="0">
                <a:solidFill>
                  <a:schemeClr val="tx1"/>
                </a:solidFill>
                <a:latin typeface="Cambria" panose="02040503050406030204" pitchFamily="18" charset="0"/>
              </a:rPr>
              <a:t>    </a:t>
            </a:r>
            <a:r>
              <a:rPr lang="en-US" sz="1764" b="1" dirty="0" smtClean="0">
                <a:solidFill>
                  <a:schemeClr val="tx1"/>
                </a:solidFill>
                <a:latin typeface="Cambria" panose="02040503050406030204" pitchFamily="18" charset="0"/>
              </a:rPr>
              <a:t>www.economics.com.az</a:t>
            </a:r>
            <a:r>
              <a:rPr lang="az-Latn-AZ" sz="1764" b="1" dirty="0" smtClean="0">
                <a:solidFill>
                  <a:schemeClr val="tx1"/>
                </a:solidFill>
                <a:latin typeface="Cambria" panose="02040503050406030204" pitchFamily="18" charset="0"/>
              </a:rPr>
              <a:t>                                                                                                  </a:t>
            </a:r>
            <a:r>
              <a:rPr lang="az-Latn-AZ" sz="1764" b="1" dirty="0" smtClean="0">
                <a:solidFill>
                  <a:schemeClr val="bg1"/>
                </a:solidFill>
                <a:latin typeface="Cambria" panose="02040503050406030204" pitchFamily="18" charset="0"/>
              </a:rPr>
              <a:t>noyabr 201</a:t>
            </a:r>
            <a:r>
              <a:rPr lang="en-US" sz="1764" b="1" dirty="0">
                <a:solidFill>
                  <a:schemeClr val="bg1"/>
                </a:solidFill>
                <a:latin typeface="Cambria" panose="02040503050406030204" pitchFamily="18" charset="0"/>
              </a:rPr>
              <a:t>7</a:t>
            </a:r>
            <a:endParaRPr lang="ru-RU" sz="1764" b="1" dirty="0">
              <a:solidFill>
                <a:schemeClr val="bg1"/>
              </a:solidFill>
              <a:latin typeface="Cambria" panose="02040503050406030204" pitchFamily="18" charset="0"/>
            </a:endParaRPr>
          </a:p>
        </p:txBody>
      </p:sp>
      <p:sp>
        <p:nvSpPr>
          <p:cNvPr id="8" name="Заголовок 1"/>
          <p:cNvSpPr txBox="1">
            <a:spLocks/>
          </p:cNvSpPr>
          <p:nvPr/>
        </p:nvSpPr>
        <p:spPr>
          <a:xfrm>
            <a:off x="146304" y="1847088"/>
            <a:ext cx="8887967" cy="4647094"/>
          </a:xfrm>
          <a:prstGeom prst="roundRect">
            <a:avLst>
              <a:gd name="adj" fmla="val 4317"/>
            </a:avLst>
          </a:prstGeom>
          <a:ln w="19050">
            <a:solidFill>
              <a:srgbClr val="C00000"/>
            </a:solidFill>
          </a:ln>
          <a:effectLst>
            <a:innerShdw blurRad="114300">
              <a:prstClr val="black"/>
            </a:innerShdw>
          </a:effectLst>
        </p:spPr>
        <p:style>
          <a:lnRef idx="2">
            <a:schemeClr val="accent5"/>
          </a:lnRef>
          <a:fillRef idx="1">
            <a:schemeClr val="lt1"/>
          </a:fillRef>
          <a:effectRef idx="0">
            <a:schemeClr val="accent5"/>
          </a:effectRef>
          <a:fontRef idx="minor">
            <a:schemeClr val="dk1"/>
          </a:fontRef>
        </p:style>
        <p:txBody>
          <a:bodyPr vert="horz" lIns="100817" tIns="50408" rIns="100817" bIns="50408" rtlCol="0" anchor="ctr">
            <a:noAutofit/>
          </a:bodyPr>
          <a:lstStyle>
            <a:lvl1pPr algn="l" defTabSz="685800" rtl="0" eaLnBrk="1" latinLnBrk="0" hangingPunct="1">
              <a:lnSpc>
                <a:spcPct val="90000"/>
              </a:lnSpc>
              <a:spcBef>
                <a:spcPct val="0"/>
              </a:spcBef>
              <a:buNone/>
              <a:defRPr sz="33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378047" indent="-378047">
              <a:lnSpc>
                <a:spcPct val="100000"/>
              </a:lnSpc>
              <a:spcBef>
                <a:spcPts val="600"/>
              </a:spcBef>
              <a:spcAft>
                <a:spcPts val="600"/>
              </a:spcAft>
              <a:buFont typeface="Wingdings" panose="05000000000000000000" pitchFamily="2" charset="2"/>
              <a:buChar char="Ø"/>
            </a:pPr>
            <a:r>
              <a:rPr lang="az-Latn-AZ" sz="1400" b="1" i="1" dirty="0" smtClean="0">
                <a:solidFill>
                  <a:schemeClr val="accent5">
                    <a:lumMod val="50000"/>
                  </a:schemeClr>
                </a:solidFill>
                <a:latin typeface="Cambria" panose="02040503050406030204" pitchFamily="18" charset="0"/>
              </a:rPr>
              <a:t>“</a:t>
            </a:r>
            <a:r>
              <a:rPr lang="az-Latn-AZ" sz="1400" b="1" i="1" dirty="0">
                <a:solidFill>
                  <a:schemeClr val="accent5">
                    <a:lumMod val="50000"/>
                  </a:schemeClr>
                </a:solidFill>
                <a:latin typeface="Cambria" panose="02040503050406030204" pitchFamily="18" charset="0"/>
              </a:rPr>
              <a:t>Milli İqtisadiyyat və İqtisadiyyatın əsas sektorları üzrə Strateji Yol Xəritələri”;</a:t>
            </a:r>
          </a:p>
          <a:p>
            <a:pPr marL="378047" indent="-378047">
              <a:lnSpc>
                <a:spcPct val="100000"/>
              </a:lnSpc>
              <a:spcBef>
                <a:spcPts val="0"/>
              </a:spcBef>
              <a:spcAft>
                <a:spcPts val="600"/>
              </a:spcAft>
              <a:buFont typeface="Wingdings" panose="05000000000000000000" pitchFamily="2" charset="2"/>
              <a:buChar char="Ø"/>
            </a:pPr>
            <a:r>
              <a:rPr lang="az-Latn-AZ" sz="1400" b="1" i="1" dirty="0">
                <a:solidFill>
                  <a:schemeClr val="accent5">
                    <a:lumMod val="50000"/>
                  </a:schemeClr>
                </a:solidFill>
                <a:latin typeface="Cambria" panose="02040503050406030204" pitchFamily="18" charset="0"/>
              </a:rPr>
              <a:t> “Azərbaycan 2020: gələcəyə baxış” İnkişaf Konsepsiyası; </a:t>
            </a:r>
          </a:p>
          <a:p>
            <a:pPr marL="378047" indent="-378047">
              <a:lnSpc>
                <a:spcPct val="100000"/>
              </a:lnSpc>
              <a:spcBef>
                <a:spcPts val="0"/>
              </a:spcBef>
              <a:spcAft>
                <a:spcPts val="600"/>
              </a:spcAft>
              <a:buFont typeface="Wingdings" panose="05000000000000000000" pitchFamily="2" charset="2"/>
              <a:buChar char="Ø"/>
            </a:pPr>
            <a:r>
              <a:rPr lang="az-Latn-AZ" sz="1400" b="1" i="1" dirty="0">
                <a:solidFill>
                  <a:schemeClr val="accent5">
                    <a:lumMod val="50000"/>
                  </a:schemeClr>
                </a:solidFill>
                <a:latin typeface="Cambria" panose="02040503050406030204" pitchFamily="18" charset="0"/>
              </a:rPr>
              <a:t>“2013-2017-ci illərdə Azərbaycan Respublikasında rəsmi statistikanın inkisafı Dovlət Proqramı”; </a:t>
            </a:r>
          </a:p>
          <a:p>
            <a:pPr marL="378047" indent="-378047">
              <a:lnSpc>
                <a:spcPct val="100000"/>
              </a:lnSpc>
              <a:spcBef>
                <a:spcPts val="0"/>
              </a:spcBef>
              <a:spcAft>
                <a:spcPts val="600"/>
              </a:spcAft>
              <a:buFont typeface="Wingdings" panose="05000000000000000000" pitchFamily="2" charset="2"/>
              <a:buChar char="Ø"/>
            </a:pPr>
            <a:r>
              <a:rPr lang="az-Latn-AZ" sz="1400" b="1" i="1" dirty="0">
                <a:solidFill>
                  <a:schemeClr val="accent5">
                    <a:lumMod val="50000"/>
                  </a:schemeClr>
                </a:solidFill>
                <a:latin typeface="Cambria" panose="02040503050406030204" pitchFamily="18" charset="0"/>
              </a:rPr>
              <a:t>“Azərbaycan Respublikasında sənayenin inkişafına dair 2015-2020-ci illər üçün Dövlət Proqramı</a:t>
            </a:r>
            <a:r>
              <a:rPr lang="az-Latn-AZ" sz="1400" b="1" i="1" dirty="0" smtClean="0">
                <a:solidFill>
                  <a:schemeClr val="accent5">
                    <a:lumMod val="50000"/>
                  </a:schemeClr>
                </a:solidFill>
                <a:latin typeface="Cambria" panose="02040503050406030204" pitchFamily="18" charset="0"/>
              </a:rPr>
              <a:t>”</a:t>
            </a:r>
          </a:p>
          <a:p>
            <a:pPr marL="378047" indent="-378047">
              <a:lnSpc>
                <a:spcPct val="100000"/>
              </a:lnSpc>
              <a:spcBef>
                <a:spcPts val="0"/>
              </a:spcBef>
              <a:spcAft>
                <a:spcPts val="600"/>
              </a:spcAft>
              <a:buFont typeface="Wingdings" panose="05000000000000000000" pitchFamily="2" charset="2"/>
              <a:buChar char="Ø"/>
            </a:pPr>
            <a:r>
              <a:rPr lang="az-Latn-AZ" sz="1400" b="1" i="1" dirty="0">
                <a:solidFill>
                  <a:schemeClr val="accent5">
                    <a:lumMod val="50000"/>
                  </a:schemeClr>
                </a:solidFill>
                <a:latin typeface="Cambria" panose="02040503050406030204" pitchFamily="18" charset="0"/>
              </a:rPr>
              <a:t>“Azərbaycan Respublikasında əhali sakinliyi və demoqrafik  inkişaf  sahəsində Dövlət Proqramı (2014-2025-ci illər</a:t>
            </a:r>
            <a:r>
              <a:rPr lang="az-Latn-AZ" sz="1400" b="1" i="1" dirty="0" smtClean="0">
                <a:solidFill>
                  <a:schemeClr val="accent5">
                    <a:lumMod val="50000"/>
                  </a:schemeClr>
                </a:solidFill>
                <a:latin typeface="Cambria" panose="02040503050406030204" pitchFamily="18" charset="0"/>
              </a:rPr>
              <a:t>)”,</a:t>
            </a:r>
          </a:p>
          <a:p>
            <a:pPr marL="378047" indent="-378047">
              <a:lnSpc>
                <a:spcPct val="100000"/>
              </a:lnSpc>
              <a:spcBef>
                <a:spcPts val="0"/>
              </a:spcBef>
              <a:spcAft>
                <a:spcPts val="600"/>
              </a:spcAft>
              <a:buFont typeface="Wingdings" panose="05000000000000000000" pitchFamily="2" charset="2"/>
              <a:buChar char="Ø"/>
            </a:pPr>
            <a:r>
              <a:rPr lang="az-Latn-AZ" sz="1400" b="1" i="1" dirty="0" smtClean="0">
                <a:solidFill>
                  <a:schemeClr val="accent5">
                    <a:lumMod val="50000"/>
                  </a:schemeClr>
                </a:solidFill>
                <a:latin typeface="Cambria" panose="02040503050406030204" pitchFamily="18" charset="0"/>
              </a:rPr>
              <a:t>“</a:t>
            </a:r>
            <a:r>
              <a:rPr lang="az-Latn-AZ" sz="1400" b="1" i="1" dirty="0">
                <a:solidFill>
                  <a:schemeClr val="accent5">
                    <a:lumMod val="50000"/>
                  </a:schemeClr>
                </a:solidFill>
                <a:latin typeface="Cambria" panose="02040503050406030204" pitchFamily="18" charset="0"/>
              </a:rPr>
              <a:t>Azərbaycan Respublikası regionlarının 2014-2018-ci illərdə sosial-iqtisadi inkişafı Dövlət Proqramı”,</a:t>
            </a:r>
            <a:endParaRPr lang="en-US" sz="1400" b="1" i="1" dirty="0" smtClean="0">
              <a:solidFill>
                <a:schemeClr val="accent5">
                  <a:lumMod val="50000"/>
                </a:schemeClr>
              </a:solidFill>
              <a:latin typeface="Cambria" panose="02040503050406030204" pitchFamily="18" charset="0"/>
            </a:endParaRPr>
          </a:p>
          <a:p>
            <a:pPr marL="378047" indent="-378047">
              <a:lnSpc>
                <a:spcPct val="100000"/>
              </a:lnSpc>
              <a:spcBef>
                <a:spcPts val="0"/>
              </a:spcBef>
              <a:spcAft>
                <a:spcPts val="600"/>
              </a:spcAft>
              <a:buFont typeface="Wingdings" panose="05000000000000000000" pitchFamily="2" charset="2"/>
              <a:buChar char="Ø"/>
            </a:pPr>
            <a:r>
              <a:rPr lang="az-Latn-AZ" sz="1400" b="1" i="1" dirty="0" smtClean="0">
                <a:solidFill>
                  <a:schemeClr val="accent5">
                    <a:lumMod val="50000"/>
                  </a:schemeClr>
                </a:solidFill>
                <a:latin typeface="Cambria" panose="02040503050406030204" pitchFamily="18" charset="0"/>
              </a:rPr>
              <a:t>“</a:t>
            </a:r>
            <a:r>
              <a:rPr lang="az-Latn-AZ" sz="1400" b="1" i="1" dirty="0">
                <a:solidFill>
                  <a:schemeClr val="accent5">
                    <a:lumMod val="50000"/>
                  </a:schemeClr>
                </a:solidFill>
                <a:latin typeface="Cambria" panose="02040503050406030204" pitchFamily="18" charset="0"/>
              </a:rPr>
              <a:t>Azərbaycan Respublikasında biznes mühitinin əlverişliliyinin artırılması və beynəlxalq reytinqlərdə ölkəmizin mövqeyinin daha da yaxşılaşdırılması ilə bağlı əlavə tədbirlər haqqında” Azərbaycan Respublikası Prezidentinin 13 iyul 2016-cı il tarixli Sərəncamının 2.3-cü bəndinin </a:t>
            </a:r>
            <a:r>
              <a:rPr lang="az-Latn-AZ" sz="1400" b="1" i="1" dirty="0" smtClean="0">
                <a:solidFill>
                  <a:schemeClr val="accent5">
                    <a:lumMod val="50000"/>
                  </a:schemeClr>
                </a:solidFill>
                <a:latin typeface="Cambria" panose="02040503050406030204" pitchFamily="18" charset="0"/>
              </a:rPr>
              <a:t>icrasında</a:t>
            </a:r>
          </a:p>
          <a:p>
            <a:pPr marL="378047" indent="-378047">
              <a:lnSpc>
                <a:spcPct val="100000"/>
              </a:lnSpc>
              <a:spcBef>
                <a:spcPts val="0"/>
              </a:spcBef>
              <a:spcAft>
                <a:spcPts val="600"/>
              </a:spcAft>
              <a:buFont typeface="Wingdings" panose="05000000000000000000" pitchFamily="2" charset="2"/>
              <a:buChar char="Ø"/>
            </a:pPr>
            <a:r>
              <a:rPr lang="az-Latn-AZ" sz="1400" b="1" i="1" dirty="0" smtClean="0">
                <a:solidFill>
                  <a:schemeClr val="accent5">
                    <a:lumMod val="50000"/>
                  </a:schemeClr>
                </a:solidFill>
                <a:latin typeface="Cambria" panose="02040503050406030204" pitchFamily="18" charset="0"/>
              </a:rPr>
              <a:t>«</a:t>
            </a:r>
            <a:r>
              <a:rPr lang="en-US" sz="1400" b="1" i="1" dirty="0" err="1" smtClean="0">
                <a:solidFill>
                  <a:schemeClr val="accent5">
                    <a:lumMod val="50000"/>
                  </a:schemeClr>
                </a:solidFill>
                <a:latin typeface="Cambria" panose="02040503050406030204" pitchFamily="18" charset="0"/>
              </a:rPr>
              <a:t>Dayanıqlı</a:t>
            </a:r>
            <a:r>
              <a:rPr lang="en-US" sz="1400" b="1" i="1" dirty="0" smtClean="0">
                <a:solidFill>
                  <a:schemeClr val="accent5">
                    <a:lumMod val="50000"/>
                  </a:schemeClr>
                </a:solidFill>
                <a:latin typeface="Cambria" panose="02040503050406030204" pitchFamily="18" charset="0"/>
              </a:rPr>
              <a:t> </a:t>
            </a:r>
            <a:r>
              <a:rPr lang="en-US" sz="1400" b="1" i="1" dirty="0" err="1">
                <a:solidFill>
                  <a:schemeClr val="accent5">
                    <a:lumMod val="50000"/>
                  </a:schemeClr>
                </a:solidFill>
                <a:latin typeface="Cambria" panose="02040503050406030204" pitchFamily="18" charset="0"/>
              </a:rPr>
              <a:t>İnkişaf</a:t>
            </a:r>
            <a:r>
              <a:rPr lang="en-US" sz="1400" b="1" i="1" dirty="0">
                <a:solidFill>
                  <a:schemeClr val="accent5">
                    <a:lumMod val="50000"/>
                  </a:schemeClr>
                </a:solidFill>
                <a:latin typeface="Cambria" panose="02040503050406030204" pitchFamily="18" charset="0"/>
              </a:rPr>
              <a:t> </a:t>
            </a:r>
            <a:r>
              <a:rPr lang="en-US" sz="1400" b="1" i="1" dirty="0" err="1">
                <a:solidFill>
                  <a:schemeClr val="accent5">
                    <a:lumMod val="50000"/>
                  </a:schemeClr>
                </a:solidFill>
                <a:latin typeface="Cambria" panose="02040503050406030204" pitchFamily="18" charset="0"/>
              </a:rPr>
              <a:t>üzrə</a:t>
            </a:r>
            <a:r>
              <a:rPr lang="en-US" sz="1400" b="1" i="1" dirty="0">
                <a:solidFill>
                  <a:schemeClr val="accent5">
                    <a:lumMod val="50000"/>
                  </a:schemeClr>
                </a:solidFill>
                <a:latin typeface="Cambria" panose="02040503050406030204" pitchFamily="18" charset="0"/>
              </a:rPr>
              <a:t> </a:t>
            </a:r>
            <a:r>
              <a:rPr lang="en-US" sz="1400" b="1" i="1" dirty="0" err="1">
                <a:solidFill>
                  <a:schemeClr val="accent5">
                    <a:lumMod val="50000"/>
                  </a:schemeClr>
                </a:solidFill>
                <a:latin typeface="Cambria" panose="02040503050406030204" pitchFamily="18" charset="0"/>
              </a:rPr>
              <a:t>Milli</a:t>
            </a:r>
            <a:r>
              <a:rPr lang="en-US" sz="1400" b="1" i="1" dirty="0">
                <a:solidFill>
                  <a:schemeClr val="accent5">
                    <a:lumMod val="50000"/>
                  </a:schemeClr>
                </a:solidFill>
                <a:latin typeface="Cambria" panose="02040503050406030204" pitchFamily="18" charset="0"/>
              </a:rPr>
              <a:t> </a:t>
            </a:r>
            <a:r>
              <a:rPr lang="en-US" sz="1400" b="1" i="1" dirty="0" err="1">
                <a:solidFill>
                  <a:schemeClr val="accent5">
                    <a:lumMod val="50000"/>
                  </a:schemeClr>
                </a:solidFill>
                <a:latin typeface="Cambria" panose="02040503050406030204" pitchFamily="18" charset="0"/>
              </a:rPr>
              <a:t>Əlaqələndirmə</a:t>
            </a:r>
            <a:r>
              <a:rPr lang="en-US" sz="1400" b="1" i="1" dirty="0">
                <a:solidFill>
                  <a:schemeClr val="accent5">
                    <a:lumMod val="50000"/>
                  </a:schemeClr>
                </a:solidFill>
                <a:latin typeface="Cambria" panose="02040503050406030204" pitchFamily="18" charset="0"/>
              </a:rPr>
              <a:t> </a:t>
            </a:r>
            <a:r>
              <a:rPr lang="en-US" sz="1400" b="1" i="1" dirty="0" err="1" smtClean="0">
                <a:solidFill>
                  <a:schemeClr val="accent5">
                    <a:lumMod val="50000"/>
                  </a:schemeClr>
                </a:solidFill>
                <a:latin typeface="Cambria" panose="02040503050406030204" pitchFamily="18" charset="0"/>
              </a:rPr>
              <a:t>Şurası</a:t>
            </a:r>
            <a:r>
              <a:rPr lang="az-Latn-AZ" sz="1400" b="1" i="1" dirty="0" smtClean="0">
                <a:solidFill>
                  <a:schemeClr val="accent5">
                    <a:lumMod val="50000"/>
                  </a:schemeClr>
                </a:solidFill>
                <a:latin typeface="Cambria" panose="02040503050406030204" pitchFamily="18" charset="0"/>
              </a:rPr>
              <a:t>» nın «</a:t>
            </a:r>
            <a:r>
              <a:rPr lang="en-US" sz="1400" b="1" i="1" dirty="0" err="1" smtClean="0">
                <a:solidFill>
                  <a:schemeClr val="accent5">
                    <a:lumMod val="50000"/>
                  </a:schemeClr>
                </a:solidFill>
                <a:latin typeface="Cambria" panose="02040503050406030204" pitchFamily="18" charset="0"/>
              </a:rPr>
              <a:t>Dayanıqlı</a:t>
            </a:r>
            <a:r>
              <a:rPr lang="en-US" sz="1400" b="1" i="1" dirty="0" smtClean="0">
                <a:solidFill>
                  <a:schemeClr val="accent5">
                    <a:lumMod val="50000"/>
                  </a:schemeClr>
                </a:solidFill>
                <a:latin typeface="Cambria" panose="02040503050406030204" pitchFamily="18" charset="0"/>
              </a:rPr>
              <a:t> </a:t>
            </a:r>
            <a:r>
              <a:rPr lang="en-US" sz="1400" b="1" i="1" dirty="0" err="1">
                <a:solidFill>
                  <a:schemeClr val="accent5">
                    <a:lumMod val="50000"/>
                  </a:schemeClr>
                </a:solidFill>
                <a:latin typeface="Cambria" panose="02040503050406030204" pitchFamily="18" charset="0"/>
              </a:rPr>
              <a:t>İnkişaf</a:t>
            </a:r>
            <a:r>
              <a:rPr lang="en-US" sz="1400" b="1" i="1" dirty="0">
                <a:solidFill>
                  <a:schemeClr val="accent5">
                    <a:lumMod val="50000"/>
                  </a:schemeClr>
                </a:solidFill>
                <a:latin typeface="Cambria" panose="02040503050406030204" pitchFamily="18" charset="0"/>
              </a:rPr>
              <a:t> </a:t>
            </a:r>
            <a:r>
              <a:rPr lang="en-US" sz="1400" b="1" i="1" dirty="0" err="1">
                <a:solidFill>
                  <a:schemeClr val="accent5">
                    <a:lumMod val="50000"/>
                  </a:schemeClr>
                </a:solidFill>
                <a:latin typeface="Cambria" panose="02040503050406030204" pitchFamily="18" charset="0"/>
              </a:rPr>
              <a:t>Məqsədləri</a:t>
            </a:r>
            <a:r>
              <a:rPr lang="en-US" sz="1400" b="1" i="1" dirty="0">
                <a:solidFill>
                  <a:schemeClr val="accent5">
                    <a:lumMod val="50000"/>
                  </a:schemeClr>
                </a:solidFill>
                <a:latin typeface="Cambria" panose="02040503050406030204" pitchFamily="18" charset="0"/>
              </a:rPr>
              <a:t> </a:t>
            </a:r>
            <a:r>
              <a:rPr lang="en-US" sz="1400" b="1" i="1" dirty="0" err="1">
                <a:solidFill>
                  <a:schemeClr val="accent5">
                    <a:lumMod val="50000"/>
                  </a:schemeClr>
                </a:solidFill>
                <a:latin typeface="Cambria" panose="02040503050406030204" pitchFamily="18" charset="0"/>
              </a:rPr>
              <a:t>üzrə</a:t>
            </a:r>
            <a:r>
              <a:rPr lang="en-US" sz="1400" b="1" i="1" dirty="0">
                <a:solidFill>
                  <a:schemeClr val="accent5">
                    <a:lumMod val="50000"/>
                  </a:schemeClr>
                </a:solidFill>
                <a:latin typeface="Cambria" panose="02040503050406030204" pitchFamily="18" charset="0"/>
              </a:rPr>
              <a:t> </a:t>
            </a:r>
            <a:r>
              <a:rPr lang="en-US" sz="1400" b="1" i="1" dirty="0" err="1">
                <a:solidFill>
                  <a:schemeClr val="accent5">
                    <a:lumMod val="50000"/>
                  </a:schemeClr>
                </a:solidFill>
                <a:latin typeface="Cambria" panose="02040503050406030204" pitchFamily="18" charset="0"/>
              </a:rPr>
              <a:t>Azərbaycanın</a:t>
            </a:r>
            <a:r>
              <a:rPr lang="en-US" sz="1400" b="1" i="1" dirty="0">
                <a:solidFill>
                  <a:schemeClr val="accent5">
                    <a:lumMod val="50000"/>
                  </a:schemeClr>
                </a:solidFill>
                <a:latin typeface="Cambria" panose="02040503050406030204" pitchFamily="18" charset="0"/>
              </a:rPr>
              <a:t> ilk </a:t>
            </a:r>
            <a:r>
              <a:rPr lang="en-US" sz="1400" b="1" i="1" dirty="0" err="1" smtClean="0">
                <a:solidFill>
                  <a:schemeClr val="accent5">
                    <a:lumMod val="50000"/>
                  </a:schemeClr>
                </a:solidFill>
                <a:latin typeface="Cambria" panose="02040503050406030204" pitchFamily="18" charset="0"/>
              </a:rPr>
              <a:t>hesabatı</a:t>
            </a:r>
            <a:r>
              <a:rPr lang="az-Latn-AZ" sz="1400" b="1" i="1" dirty="0" smtClean="0">
                <a:solidFill>
                  <a:schemeClr val="accent5">
                    <a:lumMod val="50000"/>
                  </a:schemeClr>
                </a:solidFill>
                <a:latin typeface="Cambria" panose="02040503050406030204" pitchFamily="18" charset="0"/>
              </a:rPr>
              <a:t>nın hazırlanmıasında.   </a:t>
            </a:r>
            <a:endParaRPr lang="az-Latn-AZ" sz="1400" b="1" i="1" dirty="0">
              <a:solidFill>
                <a:schemeClr val="accent5">
                  <a:lumMod val="50000"/>
                </a:schemeClr>
              </a:solidFill>
              <a:latin typeface="Cambria" panose="02040503050406030204" pitchFamily="18" charset="0"/>
            </a:endParaRPr>
          </a:p>
          <a:p>
            <a:pPr marL="378047" indent="-378047">
              <a:lnSpc>
                <a:spcPct val="100000"/>
              </a:lnSpc>
              <a:spcBef>
                <a:spcPts val="0"/>
              </a:spcBef>
              <a:spcAft>
                <a:spcPts val="600"/>
              </a:spcAft>
              <a:buFont typeface="Wingdings" panose="05000000000000000000" pitchFamily="2" charset="2"/>
              <a:buChar char="Ø"/>
            </a:pPr>
            <a:r>
              <a:rPr lang="en-US" sz="1400" b="1" i="1" dirty="0" smtClean="0">
                <a:solidFill>
                  <a:schemeClr val="accent5">
                    <a:lumMod val="50000"/>
                  </a:schemeClr>
                </a:solidFill>
                <a:latin typeface="Cambria" panose="02040503050406030204" pitchFamily="18" charset="0"/>
              </a:rPr>
              <a:t> </a:t>
            </a:r>
            <a:r>
              <a:rPr lang="az-Latn-AZ" sz="1400" b="1" i="1" dirty="0" smtClean="0">
                <a:solidFill>
                  <a:schemeClr val="accent5">
                    <a:lumMod val="50000"/>
                  </a:schemeClr>
                </a:solidFill>
                <a:latin typeface="Cambria" panose="02040503050406030204" pitchFamily="18" charset="0"/>
              </a:rPr>
              <a:t>“</a:t>
            </a:r>
            <a:r>
              <a:rPr lang="az-Latn-AZ" sz="1400" b="1" i="1" dirty="0">
                <a:solidFill>
                  <a:schemeClr val="accent5">
                    <a:lumMod val="50000"/>
                  </a:schemeClr>
                </a:solidFill>
                <a:latin typeface="Cambria" panose="02040503050406030204" pitchFamily="18" charset="0"/>
              </a:rPr>
              <a:t>Yaşayış minimumu haqqında” AR qanunun 3.2. </a:t>
            </a:r>
            <a:r>
              <a:rPr lang="az-Latn-AZ" sz="1400" b="1" i="1" dirty="0" smtClean="0">
                <a:solidFill>
                  <a:schemeClr val="accent5">
                    <a:lumMod val="50000"/>
                  </a:schemeClr>
                </a:solidFill>
                <a:latin typeface="Cambria" panose="02040503050406030204" pitchFamily="18" charset="0"/>
              </a:rPr>
              <a:t>maddəsinin ("</a:t>
            </a:r>
            <a:r>
              <a:rPr lang="az-Latn-AZ" sz="1400" b="1" i="1" dirty="0">
                <a:solidFill>
                  <a:schemeClr val="accent5">
                    <a:lumMod val="50000"/>
                  </a:schemeClr>
                </a:solidFill>
                <a:latin typeface="Cambria" panose="02040503050406030204" pitchFamily="18" charset="0"/>
              </a:rPr>
              <a:t>Azərbaycan Respublikasında minimum istehlak səbətinin tərkibinin təsdiq edilməsi haqqında” </a:t>
            </a:r>
            <a:r>
              <a:rPr lang="az-Latn-AZ" sz="1400" b="1" i="1" dirty="0" smtClean="0">
                <a:solidFill>
                  <a:schemeClr val="accent5">
                    <a:lumMod val="50000"/>
                  </a:schemeClr>
                </a:solidFill>
                <a:latin typeface="Cambria" panose="02040503050406030204" pitchFamily="18" charset="0"/>
              </a:rPr>
              <a:t>) icrasında  </a:t>
            </a:r>
          </a:p>
          <a:p>
            <a:pPr>
              <a:lnSpc>
                <a:spcPct val="100000"/>
              </a:lnSpc>
              <a:spcBef>
                <a:spcPts val="0"/>
              </a:spcBef>
              <a:spcAft>
                <a:spcPts val="600"/>
              </a:spcAft>
            </a:pPr>
            <a:r>
              <a:rPr lang="az-Latn-AZ" sz="1400" b="1" i="1" dirty="0" smtClean="0">
                <a:solidFill>
                  <a:srgbClr val="860000"/>
                </a:solidFill>
                <a:latin typeface="Cambria" panose="02040503050406030204" pitchFamily="18" charset="0"/>
                <a:cs typeface="Arial" panose="020B0604020202020204" pitchFamily="34" charset="0"/>
              </a:rPr>
              <a:t>İnstitunun bir neçə əməkdaşı Yol Xəritələrinin və digər dövlət sənədlərinin icrası </a:t>
            </a:r>
            <a:r>
              <a:rPr lang="az-Latn-AZ" sz="1400" b="1" i="1" dirty="0">
                <a:solidFill>
                  <a:srgbClr val="860000"/>
                </a:solidFill>
                <a:latin typeface="Cambria" panose="02040503050406030204" pitchFamily="18" charset="0"/>
                <a:cs typeface="Arial" panose="020B0604020202020204" pitchFamily="34" charset="0"/>
              </a:rPr>
              <a:t>ilə bağlı yaradılan işçi qrupunun üzvüdür. </a:t>
            </a:r>
            <a:r>
              <a:rPr lang="az-Latn-AZ" sz="1400" b="1" i="1" dirty="0" smtClean="0">
                <a:solidFill>
                  <a:srgbClr val="860000"/>
                </a:solidFill>
                <a:latin typeface="Cambria" panose="02040503050406030204" pitchFamily="18" charset="0"/>
                <a:cs typeface="Arial" panose="020B0604020202020204" pitchFamily="34" charset="0"/>
              </a:rPr>
              <a:t>(T.Hüseynov, A.Muradov, M.Əyyubov, M.Gülaliyev, C.Quliyev)</a:t>
            </a:r>
            <a:endParaRPr lang="ru-RU" sz="1400" b="1" i="1" dirty="0">
              <a:solidFill>
                <a:srgbClr val="860000"/>
              </a:solidFill>
              <a:latin typeface="Cambria" panose="02040503050406030204" pitchFamily="18" charset="0"/>
              <a:cs typeface="Arial" panose="020B0604020202020204" pitchFamily="34" charset="0"/>
            </a:endParaRPr>
          </a:p>
        </p:txBody>
      </p:sp>
      <p:sp>
        <p:nvSpPr>
          <p:cNvPr id="11" name="Заголовок 1"/>
          <p:cNvSpPr txBox="1">
            <a:spLocks/>
          </p:cNvSpPr>
          <p:nvPr/>
        </p:nvSpPr>
        <p:spPr>
          <a:xfrm>
            <a:off x="146305" y="742324"/>
            <a:ext cx="8887966" cy="601644"/>
          </a:xfrm>
          <a:prstGeom prst="roundRect">
            <a:avLst>
              <a:gd name="adj" fmla="val 19043"/>
            </a:avLst>
          </a:prstGeom>
          <a:solidFill>
            <a:srgbClr val="B40000"/>
          </a:solidFill>
          <a:ln w="19050">
            <a:solidFill>
              <a:srgbClr val="7E0000"/>
            </a:solidFill>
          </a:ln>
          <a:effectLst>
            <a:innerShdw blurRad="114300">
              <a:prstClr val="black"/>
            </a:innerShdw>
          </a:effectLst>
        </p:spPr>
        <p:style>
          <a:lnRef idx="2">
            <a:schemeClr val="accent5">
              <a:shade val="50000"/>
            </a:schemeClr>
          </a:lnRef>
          <a:fillRef idx="1">
            <a:schemeClr val="accent5"/>
          </a:fillRef>
          <a:effectRef idx="0">
            <a:schemeClr val="accent5"/>
          </a:effectRef>
          <a:fontRef idx="minor">
            <a:schemeClr val="lt1"/>
          </a:fontRef>
        </p:style>
        <p:txBody>
          <a:bodyPr vert="horz" lIns="100817" tIns="50408" rIns="100817" bIns="50408" rtlCol="0" anchor="ctr">
            <a:noAutofit/>
          </a:bodyPr>
          <a:lstStyle>
            <a:lvl1pPr algn="l" defTabSz="685800" rtl="0" eaLnBrk="1" latinLnBrk="0" hangingPunct="1">
              <a:lnSpc>
                <a:spcPct val="90000"/>
              </a:lnSpc>
              <a:spcBef>
                <a:spcPct val="0"/>
              </a:spcBef>
              <a:buNone/>
              <a:defRPr sz="33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az-Latn-AZ" sz="1800" dirty="0" smtClean="0">
                <a:solidFill>
                  <a:schemeClr val="bg1"/>
                </a:solidFill>
                <a:latin typeface="Cambria" panose="02040503050406030204" pitchFamily="18" charset="0"/>
              </a:rPr>
              <a:t>1. Respublika </a:t>
            </a:r>
            <a:r>
              <a:rPr lang="az-Latn-AZ" sz="1800" dirty="0">
                <a:solidFill>
                  <a:schemeClr val="bg1"/>
                </a:solidFill>
                <a:latin typeface="Cambria" panose="02040503050406030204" pitchFamily="18" charset="0"/>
              </a:rPr>
              <a:t>Prezidentinin fərman və sərəncamları, eləcə də Nazirlər Kabinetinin, AMEA Rəyasət Heyətinin qərar və sərəncamlarının icrası davam etdirilmişdir. </a:t>
            </a:r>
          </a:p>
        </p:txBody>
      </p:sp>
      <p:sp>
        <p:nvSpPr>
          <p:cNvPr id="2" name="Прямоугольник 1"/>
          <p:cNvSpPr/>
          <p:nvPr/>
        </p:nvSpPr>
        <p:spPr>
          <a:xfrm>
            <a:off x="146303" y="1402443"/>
            <a:ext cx="8887968" cy="369332"/>
          </a:xfrm>
          <a:prstGeom prst="rect">
            <a:avLst/>
          </a:prstGeom>
          <a:solidFill>
            <a:srgbClr val="C00000"/>
          </a:solidFill>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az-Latn-AZ" b="1" i="1" dirty="0" smtClean="0">
                <a:solidFill>
                  <a:schemeClr val="bg1"/>
                </a:solidFill>
                <a:latin typeface="Cambria" panose="02040503050406030204" pitchFamily="18" charset="0"/>
              </a:rPr>
              <a:t>İnstitutun yeni Nizamnaməsi təsdiq edilmişdir</a:t>
            </a:r>
            <a:r>
              <a:rPr lang="az-Latn-AZ" i="1" dirty="0" smtClean="0">
                <a:solidFill>
                  <a:schemeClr val="bg1"/>
                </a:solidFill>
                <a:latin typeface="Cambria" panose="02040503050406030204" pitchFamily="18" charset="0"/>
              </a:rPr>
              <a:t>. </a:t>
            </a:r>
            <a:r>
              <a:rPr lang="az-Latn-AZ" b="1" i="1" dirty="0" smtClean="0">
                <a:solidFill>
                  <a:schemeClr val="bg1"/>
                </a:solidFill>
                <a:latin typeface="Cambria" panose="02040503050406030204" pitchFamily="18" charset="0"/>
              </a:rPr>
              <a:t>Bütün kollektivi təbrik edirəm </a:t>
            </a:r>
            <a:endParaRPr lang="ru-RU" b="1" i="1" dirty="0">
              <a:solidFill>
                <a:schemeClr val="bg1"/>
              </a:solidFill>
              <a:latin typeface="Cambria" panose="02040503050406030204" pitchFamily="18" charset="0"/>
            </a:endParaRPr>
          </a:p>
        </p:txBody>
      </p:sp>
    </p:spTree>
    <p:extLst>
      <p:ext uri="{BB962C8B-B14F-4D97-AF65-F5344CB8AC3E}">
        <p14:creationId xmlns:p14="http://schemas.microsoft.com/office/powerpoint/2010/main" val="360783924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Группа 3"/>
          <p:cNvGrpSpPr/>
          <p:nvPr/>
        </p:nvGrpSpPr>
        <p:grpSpPr>
          <a:xfrm>
            <a:off x="-1" y="0"/>
            <a:ext cx="9144001" cy="683849"/>
            <a:chOff x="-3854" y="5569"/>
            <a:chExt cx="9145016" cy="826949"/>
          </a:xfrm>
        </p:grpSpPr>
        <p:pic>
          <p:nvPicPr>
            <p:cNvPr id="5" name="Рисунок 4" descr="C:\Users\asus\Desktop\ScreenHunter_2.jpg"/>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72679" t="33953" r="6894" b="55220"/>
            <a:stretch/>
          </p:blipFill>
          <p:spPr bwMode="auto">
            <a:xfrm>
              <a:off x="-3854" y="5569"/>
              <a:ext cx="9145016" cy="826949"/>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53640926-AAD7-44D8-BBD7-CCE9431645EC}">
                <a14:shadowObscured xmlns:a14="http://schemas.microsoft.com/office/drawing/2010/main"/>
              </a:ext>
            </a:extLst>
          </p:spPr>
        </p:pic>
        <p:pic>
          <p:nvPicPr>
            <p:cNvPr id="6" name="Рисунок 5"/>
            <p:cNvPicPr/>
            <p:nvPr/>
          </p:nvPicPr>
          <p:blipFill>
            <a:blip r:embed="rId4" cstate="print">
              <a:extLst>
                <a:ext uri="{28A0092B-C50C-407E-A947-70E740481C1C}">
                  <a14:useLocalDpi xmlns:a14="http://schemas.microsoft.com/office/drawing/2010/main" val="0"/>
                </a:ext>
              </a:extLst>
            </a:blip>
            <a:srcRect b="34521"/>
            <a:stretch>
              <a:fillRect/>
            </a:stretch>
          </p:blipFill>
          <p:spPr bwMode="auto">
            <a:xfrm>
              <a:off x="272847" y="71915"/>
              <a:ext cx="641553" cy="695811"/>
            </a:xfrm>
            <a:prstGeom prst="rect">
              <a:avLst/>
            </a:prstGeom>
            <a:noFill/>
            <a:ln>
              <a:noFill/>
            </a:ln>
            <a:extLst/>
          </p:spPr>
        </p:pic>
        <p:sp>
          <p:nvSpPr>
            <p:cNvPr id="7" name="Поле 2"/>
            <p:cNvSpPr txBox="1">
              <a:spLocks noChangeArrowheads="1"/>
            </p:cNvSpPr>
            <p:nvPr/>
          </p:nvSpPr>
          <p:spPr bwMode="auto">
            <a:xfrm>
              <a:off x="1259632" y="96531"/>
              <a:ext cx="3602990" cy="671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rot="0" vert="horz" wrap="square" lIns="75617" tIns="37808" rIns="75617" bIns="37808" anchor="t" anchorCtr="0" upright="1">
              <a:noAutofit/>
            </a:bodyPr>
            <a:lstStyle/>
            <a:p>
              <a:pPr>
                <a:lnSpc>
                  <a:spcPct val="107000"/>
                </a:lnSpc>
              </a:pPr>
              <a:r>
                <a:rPr lang="az-Latn-AZ" sz="1323" b="1" dirty="0">
                  <a:solidFill>
                    <a:srgbClr val="FFFFFF"/>
                  </a:solidFill>
                  <a:ea typeface="Calibri" panose="020F0502020204030204" pitchFamily="34" charset="0"/>
                  <a:cs typeface="Times New Roman" panose="02020603050405020304" pitchFamily="18" charset="0"/>
                </a:rPr>
                <a:t>AMEA</a:t>
              </a:r>
              <a:endParaRPr lang="en-US" sz="910" dirty="0">
                <a:ea typeface="Calibri" panose="020F0502020204030204" pitchFamily="34" charset="0"/>
                <a:cs typeface="Times New Roman" panose="02020603050405020304" pitchFamily="18" charset="0"/>
              </a:endParaRPr>
            </a:p>
            <a:p>
              <a:pPr>
                <a:lnSpc>
                  <a:spcPct val="107000"/>
                </a:lnSpc>
              </a:pPr>
              <a:r>
                <a:rPr lang="az-Latn-AZ" sz="1323" b="1" dirty="0">
                  <a:solidFill>
                    <a:srgbClr val="FFFFFF"/>
                  </a:solidFill>
                  <a:ea typeface="Calibri" panose="020F0502020204030204" pitchFamily="34" charset="0"/>
                  <a:cs typeface="Times New Roman" panose="02020603050405020304" pitchFamily="18" charset="0"/>
                </a:rPr>
                <a:t>İQTİSADİYYAT İNSTİTUTU</a:t>
              </a:r>
              <a:endParaRPr lang="en-US" sz="910" dirty="0">
                <a:ea typeface="Calibri" panose="020F0502020204030204" pitchFamily="34" charset="0"/>
                <a:cs typeface="Times New Roman" panose="02020603050405020304" pitchFamily="18" charset="0"/>
              </a:endParaRPr>
            </a:p>
          </p:txBody>
        </p:sp>
      </p:grpSp>
      <p:sp>
        <p:nvSpPr>
          <p:cNvPr id="9" name="TextBox 8"/>
          <p:cNvSpPr txBox="1"/>
          <p:nvPr/>
        </p:nvSpPr>
        <p:spPr>
          <a:xfrm>
            <a:off x="0" y="6494182"/>
            <a:ext cx="9144001" cy="276999"/>
          </a:xfrm>
          <a:prstGeom prst="rect">
            <a:avLst/>
          </a:prstGeom>
          <a:gradFill flip="none" rotWithShape="1">
            <a:gsLst>
              <a:gs pos="26000">
                <a:srgbClr val="6A9CCB"/>
              </a:gs>
              <a:gs pos="42000">
                <a:schemeClr val="accent5">
                  <a:lumMod val="75000"/>
                </a:schemeClr>
              </a:gs>
              <a:gs pos="0">
                <a:schemeClr val="accent5">
                  <a:lumMod val="60000"/>
                  <a:lumOff val="40000"/>
                </a:schemeClr>
              </a:gs>
              <a:gs pos="73000">
                <a:srgbClr val="00206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az-Latn-AZ" sz="1200" b="1" dirty="0">
                <a:solidFill>
                  <a:schemeClr val="tx1"/>
                </a:solidFill>
                <a:latin typeface="Cambria" panose="02040503050406030204" pitchFamily="18" charset="0"/>
              </a:rPr>
              <a:t>    </a:t>
            </a:r>
            <a:r>
              <a:rPr lang="en-US" sz="1200" b="1" dirty="0" smtClean="0">
                <a:solidFill>
                  <a:schemeClr val="tx1"/>
                </a:solidFill>
                <a:latin typeface="Cambria" panose="02040503050406030204" pitchFamily="18" charset="0"/>
              </a:rPr>
              <a:t>www.economics.com.az</a:t>
            </a:r>
            <a:r>
              <a:rPr lang="az-Latn-AZ" sz="1200" b="1" dirty="0" smtClean="0">
                <a:solidFill>
                  <a:schemeClr val="tx1"/>
                </a:solidFill>
                <a:latin typeface="Cambria" panose="02040503050406030204" pitchFamily="18" charset="0"/>
              </a:rPr>
              <a:t>                                                                                                                                                                               </a:t>
            </a:r>
            <a:r>
              <a:rPr lang="az-Latn-AZ" sz="1200" b="1" dirty="0" smtClean="0">
                <a:solidFill>
                  <a:schemeClr val="bg1"/>
                </a:solidFill>
                <a:latin typeface="Cambria" panose="02040503050406030204" pitchFamily="18" charset="0"/>
              </a:rPr>
              <a:t>noyabr 201</a:t>
            </a:r>
            <a:r>
              <a:rPr lang="en-US" sz="1200" b="1" dirty="0">
                <a:solidFill>
                  <a:schemeClr val="bg1"/>
                </a:solidFill>
                <a:latin typeface="Cambria" panose="02040503050406030204" pitchFamily="18" charset="0"/>
              </a:rPr>
              <a:t>7</a:t>
            </a:r>
            <a:endParaRPr lang="ru-RU" sz="1200" b="1" dirty="0">
              <a:solidFill>
                <a:schemeClr val="bg1"/>
              </a:solidFill>
              <a:latin typeface="Cambria" panose="02040503050406030204" pitchFamily="18" charset="0"/>
            </a:endParaRPr>
          </a:p>
        </p:txBody>
      </p:sp>
      <p:sp>
        <p:nvSpPr>
          <p:cNvPr id="18" name="Заголовок 1"/>
          <p:cNvSpPr txBox="1">
            <a:spLocks/>
          </p:cNvSpPr>
          <p:nvPr/>
        </p:nvSpPr>
        <p:spPr>
          <a:xfrm>
            <a:off x="75763" y="756919"/>
            <a:ext cx="8995085" cy="333073"/>
          </a:xfrm>
          <a:prstGeom prst="roundRect">
            <a:avLst>
              <a:gd name="adj" fmla="val 24398"/>
            </a:avLst>
          </a:prstGeom>
          <a:solidFill>
            <a:srgbClr val="C00000"/>
          </a:solidFill>
          <a:effectLst>
            <a:innerShdw blurRad="114300">
              <a:prstClr val="black"/>
            </a:innerShdw>
          </a:effectLst>
        </p:spPr>
        <p:style>
          <a:lnRef idx="2">
            <a:schemeClr val="accent5">
              <a:shade val="50000"/>
            </a:schemeClr>
          </a:lnRef>
          <a:fillRef idx="1">
            <a:schemeClr val="accent5"/>
          </a:fillRef>
          <a:effectRef idx="0">
            <a:schemeClr val="accent5"/>
          </a:effectRef>
          <a:fontRef idx="minor">
            <a:schemeClr val="lt1"/>
          </a:fontRef>
        </p:style>
        <p:txBody>
          <a:bodyPr vert="horz" lIns="100817" tIns="50408" rIns="100817" bIns="50408" rtlCol="0" anchor="t">
            <a:noAutofit/>
          </a:bodyPr>
          <a:lstStyle>
            <a:lvl1pPr algn="l" defTabSz="457200" rtl="0" eaLnBrk="1" latinLnBrk="0" hangingPunct="1">
              <a:spcBef>
                <a:spcPct val="0"/>
              </a:spcBef>
              <a:buNone/>
              <a:defRPr sz="3600" kern="1200">
                <a:solidFill>
                  <a:schemeClr val="lt1"/>
                </a:solidFill>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pPr lvl="0" algn="ctr"/>
            <a:r>
              <a:rPr lang="az-Latn-AZ" sz="1600" b="1" i="1" dirty="0" smtClean="0">
                <a:latin typeface="Cambria" panose="02040503050406030204" pitchFamily="18" charset="0"/>
              </a:rPr>
              <a:t>7. </a:t>
            </a:r>
            <a:r>
              <a:rPr lang="az-Latn-AZ" sz="1600" dirty="0"/>
              <a:t>Nəşriyyat fəaliyyəti</a:t>
            </a:r>
            <a:endParaRPr lang="ru-RU" sz="1600" dirty="0"/>
          </a:p>
          <a:p>
            <a:pPr algn="ctr"/>
            <a:endParaRPr lang="ru-RU" sz="1600" i="1" dirty="0">
              <a:latin typeface="Cambria" panose="02040503050406030204" pitchFamily="18" charset="0"/>
            </a:endParaRPr>
          </a:p>
        </p:txBody>
      </p:sp>
      <p:pic>
        <p:nvPicPr>
          <p:cNvPr id="10" name="Picture 2" descr="http://economics.com.az/images/fotos/gallery/kitab_Nazim/kitab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763" y="1184555"/>
            <a:ext cx="1914250" cy="2636237"/>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pic>
        <p:nvPicPr>
          <p:cNvPr id="11" name="Рисунок 10"/>
          <p:cNvPicPr/>
          <p:nvPr/>
        </p:nvPicPr>
        <p:blipFill>
          <a:blip r:embed="rId6" cstate="print">
            <a:extLst>
              <a:ext uri="{28A0092B-C50C-407E-A947-70E740481C1C}">
                <a14:useLocalDpi xmlns:a14="http://schemas.microsoft.com/office/drawing/2010/main" val="0"/>
              </a:ext>
            </a:extLst>
          </a:blip>
          <a:stretch>
            <a:fillRect/>
          </a:stretch>
        </p:blipFill>
        <p:spPr>
          <a:xfrm>
            <a:off x="1326389" y="1207796"/>
            <a:ext cx="1723932" cy="2608479"/>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2" name="Picture 2" descr="İqtisadiyyat İnstitutunun “Energetika kompleksi 2016” bülleteni çap edilib"/>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322256" y="1198094"/>
            <a:ext cx="1875940" cy="255637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pic>
        <p:nvPicPr>
          <p:cNvPr id="14" name="Picture 2" descr="“Neftqazçıxarma sənayesi müəssisələrində kontrollinq”"/>
          <p:cNvPicPr>
            <a:picLocks noChangeAspect="1" noChangeArrowheads="1"/>
          </p:cNvPicPr>
          <p:nvPr/>
        </p:nvPicPr>
        <p:blipFill rotWithShape="1">
          <a:blip r:embed="rId8">
            <a:extLst>
              <a:ext uri="{28A0092B-C50C-407E-A947-70E740481C1C}">
                <a14:useLocalDpi xmlns:a14="http://schemas.microsoft.com/office/drawing/2010/main" val="0"/>
              </a:ext>
            </a:extLst>
          </a:blip>
          <a:srcRect l="15850" t="5893" r="12330" b="7982"/>
          <a:stretch/>
        </p:blipFill>
        <p:spPr bwMode="auto">
          <a:xfrm>
            <a:off x="38003" y="3912532"/>
            <a:ext cx="1844010" cy="250356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pic>
        <p:nvPicPr>
          <p:cNvPr id="17" name="Picture 6" descr="“Azərbaycan multikulturalizmi” adlı ali məktəblər üçün dərslik"/>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09815" y="3934058"/>
            <a:ext cx="1941868" cy="247198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pic>
        <p:nvPicPr>
          <p:cNvPr id="19" name="Picture 4" descr="İqtisadiyyat İnstitutunun “Turizm 2016” bülleteni çap edilib"/>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288005" y="1184555"/>
            <a:ext cx="1745105" cy="260877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pic>
        <p:nvPicPr>
          <p:cNvPr id="16" name="Picture 8" descr="“Elmi əsərlər” toplusu №2-2017"/>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323786" y="1201337"/>
            <a:ext cx="1765666" cy="267459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pic>
        <p:nvPicPr>
          <p:cNvPr id="15" name="Picture 6" descr="http://economics.com.az/media/k2/items/cache/d223ee4fdebdcd40ae2cd65f88141ed1_XL.jpg"/>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6328" r="2890"/>
          <a:stretch/>
        </p:blipFill>
        <p:spPr bwMode="auto">
          <a:xfrm>
            <a:off x="5687129" y="1195957"/>
            <a:ext cx="2012178" cy="2588383"/>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pic>
        <p:nvPicPr>
          <p:cNvPr id="8194" name="Picture 2"/>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l="21504" t="19249" r="43767" b="6322"/>
          <a:stretch/>
        </p:blipFill>
        <p:spPr bwMode="auto">
          <a:xfrm>
            <a:off x="7105619" y="1197592"/>
            <a:ext cx="2080908" cy="250860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6" descr="“Aqrar sahənin modernləşməsi və rəqabət qabiliyyətliliyinin təmin olunması problemləri”"/>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372761" y="3993906"/>
            <a:ext cx="1784662" cy="239928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pic>
        <p:nvPicPr>
          <p:cNvPr id="20" name="Picture 2" descr="“Elektron xidmətlərin təşkili: reallıqlar və perspektivlə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3315295" y="4064454"/>
            <a:ext cx="1605469" cy="233516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pic>
        <p:nvPicPr>
          <p:cNvPr id="21" name="Picture 2" descr="“Tibbi coğrafiya və müasir ekologiyanın əsasları”"/>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268231" y="4112355"/>
            <a:ext cx="1686480" cy="2436963"/>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pic>
        <p:nvPicPr>
          <p:cNvPr id="22" name="Picture 4" descr="AMEA-nın müxbir üzvü Şahbaz Muradovun biobiblioqrafik göstəricisi çap olunub"/>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644602" y="4083588"/>
            <a:ext cx="1779038" cy="2455073"/>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pic>
        <p:nvPicPr>
          <p:cNvPr id="23" name="Picture 8" descr="“İnnovativ texnoparkların fəaliyyətinin müqayisəli qiymətləndirilməsi üçün kompozit indikator sisteminin işlənilməsi”"/>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171259" y="4062388"/>
            <a:ext cx="1927383" cy="2377609"/>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697760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Группа 3"/>
          <p:cNvGrpSpPr/>
          <p:nvPr/>
        </p:nvGrpSpPr>
        <p:grpSpPr>
          <a:xfrm>
            <a:off x="-1" y="0"/>
            <a:ext cx="9144001" cy="683849"/>
            <a:chOff x="-3854" y="5569"/>
            <a:chExt cx="9145016" cy="826949"/>
          </a:xfrm>
        </p:grpSpPr>
        <p:pic>
          <p:nvPicPr>
            <p:cNvPr id="5" name="Рисунок 4" descr="C:\Users\asus\Desktop\ScreenHunter_2.jpg"/>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72679" t="33953" r="6894" b="55220"/>
            <a:stretch/>
          </p:blipFill>
          <p:spPr bwMode="auto">
            <a:xfrm>
              <a:off x="-3854" y="5569"/>
              <a:ext cx="9145016" cy="826949"/>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53640926-AAD7-44D8-BBD7-CCE9431645EC}">
                <a14:shadowObscured xmlns:a14="http://schemas.microsoft.com/office/drawing/2010/main"/>
              </a:ext>
            </a:extLst>
          </p:spPr>
        </p:pic>
        <p:pic>
          <p:nvPicPr>
            <p:cNvPr id="6" name="Рисунок 5"/>
            <p:cNvPicPr/>
            <p:nvPr/>
          </p:nvPicPr>
          <p:blipFill>
            <a:blip r:embed="rId4" cstate="print">
              <a:extLst>
                <a:ext uri="{28A0092B-C50C-407E-A947-70E740481C1C}">
                  <a14:useLocalDpi xmlns:a14="http://schemas.microsoft.com/office/drawing/2010/main" val="0"/>
                </a:ext>
              </a:extLst>
            </a:blip>
            <a:srcRect b="34521"/>
            <a:stretch>
              <a:fillRect/>
            </a:stretch>
          </p:blipFill>
          <p:spPr bwMode="auto">
            <a:xfrm>
              <a:off x="272847" y="71915"/>
              <a:ext cx="641553" cy="695811"/>
            </a:xfrm>
            <a:prstGeom prst="rect">
              <a:avLst/>
            </a:prstGeom>
            <a:noFill/>
            <a:ln>
              <a:noFill/>
            </a:ln>
            <a:extLst/>
          </p:spPr>
        </p:pic>
        <p:sp>
          <p:nvSpPr>
            <p:cNvPr id="7" name="Поле 2"/>
            <p:cNvSpPr txBox="1">
              <a:spLocks noChangeArrowheads="1"/>
            </p:cNvSpPr>
            <p:nvPr/>
          </p:nvSpPr>
          <p:spPr bwMode="auto">
            <a:xfrm>
              <a:off x="1259632" y="96531"/>
              <a:ext cx="3602990" cy="671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rot="0" vert="horz" wrap="square" lIns="75617" tIns="37808" rIns="75617" bIns="37808" anchor="t" anchorCtr="0" upright="1">
              <a:noAutofit/>
            </a:bodyPr>
            <a:lstStyle/>
            <a:p>
              <a:pPr>
                <a:lnSpc>
                  <a:spcPct val="107000"/>
                </a:lnSpc>
              </a:pPr>
              <a:r>
                <a:rPr lang="az-Latn-AZ" sz="1323" b="1" dirty="0">
                  <a:solidFill>
                    <a:srgbClr val="FFFFFF"/>
                  </a:solidFill>
                  <a:ea typeface="Calibri" panose="020F0502020204030204" pitchFamily="34" charset="0"/>
                  <a:cs typeface="Times New Roman" panose="02020603050405020304" pitchFamily="18" charset="0"/>
                </a:rPr>
                <a:t>AMEA</a:t>
              </a:r>
              <a:endParaRPr lang="en-US" sz="910" dirty="0">
                <a:ea typeface="Calibri" panose="020F0502020204030204" pitchFamily="34" charset="0"/>
                <a:cs typeface="Times New Roman" panose="02020603050405020304" pitchFamily="18" charset="0"/>
              </a:endParaRPr>
            </a:p>
            <a:p>
              <a:pPr>
                <a:lnSpc>
                  <a:spcPct val="107000"/>
                </a:lnSpc>
              </a:pPr>
              <a:r>
                <a:rPr lang="az-Latn-AZ" sz="1323" b="1" dirty="0">
                  <a:solidFill>
                    <a:srgbClr val="FFFFFF"/>
                  </a:solidFill>
                  <a:ea typeface="Calibri" panose="020F0502020204030204" pitchFamily="34" charset="0"/>
                  <a:cs typeface="Times New Roman" panose="02020603050405020304" pitchFamily="18" charset="0"/>
                </a:rPr>
                <a:t>İQTİSADİYYAT İNSTİTUTU</a:t>
              </a:r>
              <a:endParaRPr lang="en-US" sz="910" dirty="0">
                <a:ea typeface="Calibri" panose="020F0502020204030204" pitchFamily="34" charset="0"/>
                <a:cs typeface="Times New Roman" panose="02020603050405020304" pitchFamily="18" charset="0"/>
              </a:endParaRPr>
            </a:p>
          </p:txBody>
        </p:sp>
      </p:grpSp>
      <p:sp>
        <p:nvSpPr>
          <p:cNvPr id="9" name="TextBox 8"/>
          <p:cNvSpPr txBox="1"/>
          <p:nvPr/>
        </p:nvSpPr>
        <p:spPr>
          <a:xfrm>
            <a:off x="0" y="6494182"/>
            <a:ext cx="9144001" cy="276999"/>
          </a:xfrm>
          <a:prstGeom prst="rect">
            <a:avLst/>
          </a:prstGeom>
          <a:gradFill flip="none" rotWithShape="1">
            <a:gsLst>
              <a:gs pos="26000">
                <a:srgbClr val="6A9CCB"/>
              </a:gs>
              <a:gs pos="42000">
                <a:schemeClr val="accent5">
                  <a:lumMod val="75000"/>
                </a:schemeClr>
              </a:gs>
              <a:gs pos="0">
                <a:schemeClr val="accent5">
                  <a:lumMod val="60000"/>
                  <a:lumOff val="40000"/>
                </a:schemeClr>
              </a:gs>
              <a:gs pos="73000">
                <a:srgbClr val="00206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az-Latn-AZ" sz="1200" b="1" dirty="0">
                <a:solidFill>
                  <a:schemeClr val="tx1"/>
                </a:solidFill>
                <a:latin typeface="Cambria" panose="02040503050406030204" pitchFamily="18" charset="0"/>
              </a:rPr>
              <a:t>    </a:t>
            </a:r>
            <a:r>
              <a:rPr lang="en-US" sz="1200" b="1" dirty="0" smtClean="0">
                <a:solidFill>
                  <a:schemeClr val="tx1"/>
                </a:solidFill>
                <a:latin typeface="Cambria" panose="02040503050406030204" pitchFamily="18" charset="0"/>
              </a:rPr>
              <a:t>www.economics.com.az</a:t>
            </a:r>
            <a:r>
              <a:rPr lang="az-Latn-AZ" sz="1200" b="1" dirty="0" smtClean="0">
                <a:solidFill>
                  <a:schemeClr val="tx1"/>
                </a:solidFill>
                <a:latin typeface="Cambria" panose="02040503050406030204" pitchFamily="18" charset="0"/>
              </a:rPr>
              <a:t>                                                                                                                                                                                 </a:t>
            </a:r>
            <a:r>
              <a:rPr lang="az-Latn-AZ" sz="1200" b="1" dirty="0" smtClean="0">
                <a:solidFill>
                  <a:schemeClr val="bg1"/>
                </a:solidFill>
                <a:latin typeface="Cambria" panose="02040503050406030204" pitchFamily="18" charset="0"/>
              </a:rPr>
              <a:t>noyabr 201</a:t>
            </a:r>
            <a:r>
              <a:rPr lang="en-US" sz="1200" b="1" dirty="0">
                <a:solidFill>
                  <a:schemeClr val="bg1"/>
                </a:solidFill>
                <a:latin typeface="Cambria" panose="02040503050406030204" pitchFamily="18" charset="0"/>
              </a:rPr>
              <a:t>7</a:t>
            </a:r>
            <a:endParaRPr lang="ru-RU" sz="1200" b="1" dirty="0">
              <a:solidFill>
                <a:schemeClr val="bg1"/>
              </a:solidFill>
              <a:latin typeface="Cambria" panose="02040503050406030204" pitchFamily="18" charset="0"/>
            </a:endParaRPr>
          </a:p>
        </p:txBody>
      </p:sp>
      <p:sp>
        <p:nvSpPr>
          <p:cNvPr id="18" name="Заголовок 1"/>
          <p:cNvSpPr txBox="1">
            <a:spLocks/>
          </p:cNvSpPr>
          <p:nvPr/>
        </p:nvSpPr>
        <p:spPr>
          <a:xfrm>
            <a:off x="74456" y="738714"/>
            <a:ext cx="8995085" cy="548640"/>
          </a:xfrm>
          <a:prstGeom prst="roundRect">
            <a:avLst>
              <a:gd name="adj" fmla="val 24398"/>
            </a:avLst>
          </a:prstGeom>
          <a:solidFill>
            <a:srgbClr val="C00000"/>
          </a:solidFill>
          <a:effectLst>
            <a:innerShdw blurRad="114300">
              <a:prstClr val="black"/>
            </a:innerShdw>
          </a:effectLst>
        </p:spPr>
        <p:style>
          <a:lnRef idx="2">
            <a:schemeClr val="accent5">
              <a:shade val="50000"/>
            </a:schemeClr>
          </a:lnRef>
          <a:fillRef idx="1">
            <a:schemeClr val="accent5"/>
          </a:fillRef>
          <a:effectRef idx="0">
            <a:schemeClr val="accent5"/>
          </a:effectRef>
          <a:fontRef idx="minor">
            <a:schemeClr val="lt1"/>
          </a:fontRef>
        </p:style>
        <p:txBody>
          <a:bodyPr vert="horz" lIns="100817" tIns="50408" rIns="100817" bIns="50408" rtlCol="0" anchor="t">
            <a:noAutofit/>
          </a:bodyPr>
          <a:lstStyle>
            <a:lvl1pPr algn="l" defTabSz="457200" rtl="0" eaLnBrk="1" latinLnBrk="0" hangingPunct="1">
              <a:spcBef>
                <a:spcPct val="0"/>
              </a:spcBef>
              <a:buNone/>
              <a:defRPr sz="3600" kern="1200">
                <a:solidFill>
                  <a:schemeClr val="lt1"/>
                </a:solidFill>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pPr lvl="0" algn="ctr"/>
            <a:r>
              <a:rPr lang="az-Latn-AZ" sz="2000" i="1" dirty="0">
                <a:latin typeface="Cambria" panose="02040503050406030204" pitchFamily="18" charset="0"/>
              </a:rPr>
              <a:t>Elmi kadrların hazırlanması</a:t>
            </a:r>
            <a:endParaRPr lang="ru-RU" sz="2000" i="1" dirty="0">
              <a:latin typeface="Cambria" panose="02040503050406030204" pitchFamily="18" charset="0"/>
            </a:endParaRPr>
          </a:p>
          <a:p>
            <a:pPr algn="ctr"/>
            <a:endParaRPr lang="ru-RU" sz="2400" i="1" dirty="0">
              <a:latin typeface="Cambria" panose="02040503050406030204" pitchFamily="18" charset="0"/>
            </a:endParaRPr>
          </a:p>
        </p:txBody>
      </p:sp>
      <p:graphicFrame>
        <p:nvGraphicFramePr>
          <p:cNvPr id="2" name="Таблица 1"/>
          <p:cNvGraphicFramePr>
            <a:graphicFrameLocks noGrp="1"/>
          </p:cNvGraphicFramePr>
          <p:nvPr>
            <p:extLst>
              <p:ext uri="{D42A27DB-BD31-4B8C-83A1-F6EECF244321}">
                <p14:modId xmlns:p14="http://schemas.microsoft.com/office/powerpoint/2010/main" val="1597829965"/>
              </p:ext>
            </p:extLst>
          </p:nvPr>
        </p:nvGraphicFramePr>
        <p:xfrm>
          <a:off x="276669" y="1538984"/>
          <a:ext cx="8388359" cy="2834517"/>
        </p:xfrm>
        <a:graphic>
          <a:graphicData uri="http://schemas.openxmlformats.org/drawingml/2006/table">
            <a:tbl>
              <a:tblPr firstRow="1" firstCol="1" bandRow="1">
                <a:tableStyleId>{FABFCF23-3B69-468F-B69F-88F6DE6A72F2}</a:tableStyleId>
              </a:tblPr>
              <a:tblGrid>
                <a:gridCol w="724994">
                  <a:extLst>
                    <a:ext uri="{9D8B030D-6E8A-4147-A177-3AD203B41FA5}">
                      <a16:colId xmlns="" xmlns:a16="http://schemas.microsoft.com/office/drawing/2014/main" val="20000"/>
                    </a:ext>
                  </a:extLst>
                </a:gridCol>
                <a:gridCol w="724994">
                  <a:extLst>
                    <a:ext uri="{9D8B030D-6E8A-4147-A177-3AD203B41FA5}">
                      <a16:colId xmlns="" xmlns:a16="http://schemas.microsoft.com/office/drawing/2014/main" val="20001"/>
                    </a:ext>
                  </a:extLst>
                </a:gridCol>
                <a:gridCol w="743368">
                  <a:extLst>
                    <a:ext uri="{9D8B030D-6E8A-4147-A177-3AD203B41FA5}">
                      <a16:colId xmlns="" xmlns:a16="http://schemas.microsoft.com/office/drawing/2014/main" val="20002"/>
                    </a:ext>
                  </a:extLst>
                </a:gridCol>
                <a:gridCol w="743368">
                  <a:extLst>
                    <a:ext uri="{9D8B030D-6E8A-4147-A177-3AD203B41FA5}">
                      <a16:colId xmlns="" xmlns:a16="http://schemas.microsoft.com/office/drawing/2014/main" val="20003"/>
                    </a:ext>
                  </a:extLst>
                </a:gridCol>
                <a:gridCol w="656504">
                  <a:extLst>
                    <a:ext uri="{9D8B030D-6E8A-4147-A177-3AD203B41FA5}">
                      <a16:colId xmlns="" xmlns:a16="http://schemas.microsoft.com/office/drawing/2014/main" val="20004"/>
                    </a:ext>
                  </a:extLst>
                </a:gridCol>
                <a:gridCol w="656504">
                  <a:extLst>
                    <a:ext uri="{9D8B030D-6E8A-4147-A177-3AD203B41FA5}">
                      <a16:colId xmlns="" xmlns:a16="http://schemas.microsoft.com/office/drawing/2014/main" val="20005"/>
                    </a:ext>
                  </a:extLst>
                </a:gridCol>
                <a:gridCol w="659843">
                  <a:extLst>
                    <a:ext uri="{9D8B030D-6E8A-4147-A177-3AD203B41FA5}">
                      <a16:colId xmlns="" xmlns:a16="http://schemas.microsoft.com/office/drawing/2014/main" val="20006"/>
                    </a:ext>
                  </a:extLst>
                </a:gridCol>
                <a:gridCol w="659843">
                  <a:extLst>
                    <a:ext uri="{9D8B030D-6E8A-4147-A177-3AD203B41FA5}">
                      <a16:colId xmlns="" xmlns:a16="http://schemas.microsoft.com/office/drawing/2014/main" val="20007"/>
                    </a:ext>
                  </a:extLst>
                </a:gridCol>
                <a:gridCol w="674877">
                  <a:extLst>
                    <a:ext uri="{9D8B030D-6E8A-4147-A177-3AD203B41FA5}">
                      <a16:colId xmlns="" xmlns:a16="http://schemas.microsoft.com/office/drawing/2014/main" val="20008"/>
                    </a:ext>
                  </a:extLst>
                </a:gridCol>
                <a:gridCol w="674877">
                  <a:extLst>
                    <a:ext uri="{9D8B030D-6E8A-4147-A177-3AD203B41FA5}">
                      <a16:colId xmlns="" xmlns:a16="http://schemas.microsoft.com/office/drawing/2014/main" val="20009"/>
                    </a:ext>
                  </a:extLst>
                </a:gridCol>
                <a:gridCol w="674877">
                  <a:extLst>
                    <a:ext uri="{9D8B030D-6E8A-4147-A177-3AD203B41FA5}">
                      <a16:colId xmlns="" xmlns:a16="http://schemas.microsoft.com/office/drawing/2014/main" val="20010"/>
                    </a:ext>
                  </a:extLst>
                </a:gridCol>
                <a:gridCol w="621423">
                  <a:extLst>
                    <a:ext uri="{9D8B030D-6E8A-4147-A177-3AD203B41FA5}">
                      <a16:colId xmlns="" xmlns:a16="http://schemas.microsoft.com/office/drawing/2014/main" val="20011"/>
                    </a:ext>
                  </a:extLst>
                </a:gridCol>
                <a:gridCol w="172887">
                  <a:extLst>
                    <a:ext uri="{9D8B030D-6E8A-4147-A177-3AD203B41FA5}">
                      <a16:colId xmlns="" xmlns:a16="http://schemas.microsoft.com/office/drawing/2014/main" val="20012"/>
                    </a:ext>
                  </a:extLst>
                </a:gridCol>
              </a:tblGrid>
              <a:tr h="350490">
                <a:tc rowSpan="3">
                  <a:txBody>
                    <a:bodyPr/>
                    <a:lstStyle/>
                    <a:p>
                      <a:pPr algn="ctr">
                        <a:lnSpc>
                          <a:spcPct val="115000"/>
                        </a:lnSpc>
                        <a:spcAft>
                          <a:spcPts val="0"/>
                        </a:spcAft>
                      </a:pPr>
                      <a:r>
                        <a:rPr lang="az-Latn-AZ" sz="1000" dirty="0">
                          <a:effectLst/>
                        </a:rPr>
                        <a:t>İllər</a:t>
                      </a:r>
                      <a:endParaRPr lang="ru-RU" sz="1200" dirty="0">
                        <a:effectLst/>
                        <a:latin typeface="Cambria" panose="02040503050406030204" pitchFamily="18" charset="0"/>
                        <a:ea typeface="Calibri"/>
                        <a:cs typeface="Times New Roman"/>
                      </a:endParaRPr>
                    </a:p>
                  </a:txBody>
                  <a:tcPr marL="68574" marR="685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6">
                  <a:txBody>
                    <a:bodyPr/>
                    <a:lstStyle/>
                    <a:p>
                      <a:pPr algn="ctr">
                        <a:lnSpc>
                          <a:spcPct val="115000"/>
                        </a:lnSpc>
                        <a:spcAft>
                          <a:spcPts val="0"/>
                        </a:spcAft>
                      </a:pPr>
                      <a:r>
                        <a:rPr lang="az-Latn-AZ" sz="1000" dirty="0">
                          <a:effectLst/>
                        </a:rPr>
                        <a:t>Hal-hazırda fəlsəfə doktoru hazırlığı üzrə təhsil alanların sayı</a:t>
                      </a:r>
                      <a:endParaRPr lang="ru-RU" sz="1200" dirty="0">
                        <a:effectLst/>
                        <a:latin typeface="Cambria" panose="02040503050406030204" pitchFamily="18" charset="0"/>
                        <a:ea typeface="Calibri"/>
                        <a:cs typeface="Times New Roman"/>
                      </a:endParaRPr>
                    </a:p>
                  </a:txBody>
                  <a:tcPr marL="68574" marR="685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gridSpan="6">
                  <a:txBody>
                    <a:bodyPr/>
                    <a:lstStyle/>
                    <a:p>
                      <a:pPr algn="ctr">
                        <a:lnSpc>
                          <a:spcPct val="115000"/>
                        </a:lnSpc>
                        <a:spcAft>
                          <a:spcPts val="0"/>
                        </a:spcAft>
                      </a:pPr>
                      <a:r>
                        <a:rPr lang="az-Latn-AZ" sz="1000">
                          <a:effectLst/>
                        </a:rPr>
                        <a:t>Hal-hazırda elmlər doktoru hazırlığı üzrə</a:t>
                      </a:r>
                      <a:endParaRPr lang="ru-RU" sz="1200">
                        <a:effectLst/>
                      </a:endParaRPr>
                    </a:p>
                    <a:p>
                      <a:pPr algn="ctr">
                        <a:lnSpc>
                          <a:spcPct val="115000"/>
                        </a:lnSpc>
                        <a:spcAft>
                          <a:spcPts val="0"/>
                        </a:spcAft>
                      </a:pPr>
                      <a:r>
                        <a:rPr lang="az-Latn-AZ" sz="1000">
                          <a:effectLst/>
                        </a:rPr>
                        <a:t>təhsil alanların sayı</a:t>
                      </a:r>
                      <a:endParaRPr lang="ru-RU" sz="1200">
                        <a:effectLst/>
                        <a:latin typeface="Cambria" panose="02040503050406030204" pitchFamily="18" charset="0"/>
                        <a:ea typeface="Calibri"/>
                        <a:cs typeface="Times New Roman"/>
                      </a:endParaRPr>
                    </a:p>
                  </a:txBody>
                  <a:tcPr marL="68574" marR="685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 xmlns:a16="http://schemas.microsoft.com/office/drawing/2014/main" val="10000"/>
                  </a:ext>
                </a:extLst>
              </a:tr>
              <a:tr h="525735">
                <a:tc vMerge="1">
                  <a:txBody>
                    <a:bodyPr/>
                    <a:lstStyle/>
                    <a:p>
                      <a:endParaRPr lang="ru-RU"/>
                    </a:p>
                  </a:txBody>
                  <a:tcPr/>
                </a:tc>
                <a:tc gridSpan="2">
                  <a:txBody>
                    <a:bodyPr/>
                    <a:lstStyle/>
                    <a:p>
                      <a:pPr algn="ctr">
                        <a:lnSpc>
                          <a:spcPct val="115000"/>
                        </a:lnSpc>
                        <a:spcAft>
                          <a:spcPts val="0"/>
                        </a:spcAft>
                        <a:tabLst>
                          <a:tab pos="1314450" algn="l"/>
                        </a:tabLst>
                      </a:pPr>
                      <a:r>
                        <a:rPr lang="az-Latn-AZ" sz="1000">
                          <a:effectLst/>
                        </a:rPr>
                        <a:t>doktorantura</a:t>
                      </a:r>
                      <a:endParaRPr lang="ru-RU" sz="1200">
                        <a:effectLst/>
                        <a:latin typeface="Cambria" panose="02040503050406030204" pitchFamily="18" charset="0"/>
                        <a:ea typeface="Calibri"/>
                        <a:cs typeface="Times New Roman"/>
                      </a:endParaRPr>
                    </a:p>
                  </a:txBody>
                  <a:tcPr marL="68574" marR="685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a:p>
                  </a:txBody>
                  <a:tcPr/>
                </a:tc>
                <a:tc gridSpan="2">
                  <a:txBody>
                    <a:bodyPr/>
                    <a:lstStyle/>
                    <a:p>
                      <a:pPr algn="ctr">
                        <a:lnSpc>
                          <a:spcPct val="115000"/>
                        </a:lnSpc>
                        <a:spcAft>
                          <a:spcPts val="0"/>
                        </a:spcAft>
                      </a:pPr>
                      <a:r>
                        <a:rPr lang="az-Latn-AZ" sz="1000" dirty="0">
                          <a:effectLst/>
                        </a:rPr>
                        <a:t>dissertantura</a:t>
                      </a:r>
                      <a:endParaRPr lang="ru-RU" sz="1200" dirty="0">
                        <a:effectLst/>
                        <a:latin typeface="Cambria" panose="02040503050406030204" pitchFamily="18" charset="0"/>
                        <a:ea typeface="Calibri"/>
                        <a:cs typeface="Times New Roman"/>
                      </a:endParaRPr>
                    </a:p>
                  </a:txBody>
                  <a:tcPr marL="68574" marR="685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a:p>
                  </a:txBody>
                  <a:tcPr/>
                </a:tc>
                <a:tc gridSpan="2">
                  <a:txBody>
                    <a:bodyPr/>
                    <a:lstStyle/>
                    <a:p>
                      <a:pPr algn="ctr">
                        <a:lnSpc>
                          <a:spcPct val="115000"/>
                        </a:lnSpc>
                        <a:spcAft>
                          <a:spcPts val="0"/>
                        </a:spcAft>
                      </a:pPr>
                      <a:r>
                        <a:rPr lang="en-US" sz="1000">
                          <a:effectLst/>
                        </a:rPr>
                        <a:t>x</a:t>
                      </a:r>
                      <a:r>
                        <a:rPr lang="az-Latn-AZ" sz="1000">
                          <a:effectLst/>
                        </a:rPr>
                        <a:t>arici vətəndaşlar</a:t>
                      </a:r>
                      <a:endParaRPr lang="ru-RU" sz="1200">
                        <a:effectLst/>
                        <a:latin typeface="Cambria" panose="02040503050406030204" pitchFamily="18" charset="0"/>
                        <a:ea typeface="Calibri"/>
                        <a:cs typeface="Times New Roman"/>
                      </a:endParaRPr>
                    </a:p>
                  </a:txBody>
                  <a:tcPr marL="68574" marR="685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a:p>
                  </a:txBody>
                  <a:tcPr/>
                </a:tc>
                <a:tc gridSpan="2">
                  <a:txBody>
                    <a:bodyPr/>
                    <a:lstStyle/>
                    <a:p>
                      <a:pPr algn="ctr">
                        <a:lnSpc>
                          <a:spcPct val="115000"/>
                        </a:lnSpc>
                        <a:spcAft>
                          <a:spcPts val="0"/>
                        </a:spcAft>
                        <a:tabLst>
                          <a:tab pos="1314450" algn="l"/>
                        </a:tabLst>
                      </a:pPr>
                      <a:r>
                        <a:rPr lang="az-Latn-AZ" sz="1000">
                          <a:effectLst/>
                        </a:rPr>
                        <a:t>doktorantura</a:t>
                      </a:r>
                      <a:endParaRPr lang="ru-RU" sz="1200">
                        <a:effectLst/>
                        <a:latin typeface="Cambria" panose="02040503050406030204" pitchFamily="18" charset="0"/>
                        <a:ea typeface="Calibri"/>
                        <a:cs typeface="Times New Roman"/>
                      </a:endParaRPr>
                    </a:p>
                  </a:txBody>
                  <a:tcPr marL="68574" marR="685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a:p>
                  </a:txBody>
                  <a:tcPr/>
                </a:tc>
                <a:tc gridSpan="2">
                  <a:txBody>
                    <a:bodyPr/>
                    <a:lstStyle/>
                    <a:p>
                      <a:pPr algn="ctr">
                        <a:lnSpc>
                          <a:spcPct val="115000"/>
                        </a:lnSpc>
                        <a:spcAft>
                          <a:spcPts val="0"/>
                        </a:spcAft>
                      </a:pPr>
                      <a:r>
                        <a:rPr lang="az-Latn-AZ" sz="1000">
                          <a:effectLst/>
                        </a:rPr>
                        <a:t>dissertantura</a:t>
                      </a:r>
                      <a:endParaRPr lang="ru-RU" sz="1200">
                        <a:effectLst/>
                        <a:latin typeface="Cambria" panose="02040503050406030204" pitchFamily="18" charset="0"/>
                        <a:ea typeface="Calibri"/>
                        <a:cs typeface="Times New Roman"/>
                      </a:endParaRPr>
                    </a:p>
                  </a:txBody>
                  <a:tcPr marL="68574" marR="685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a:p>
                  </a:txBody>
                  <a:tcPr/>
                </a:tc>
                <a:tc gridSpan="2">
                  <a:txBody>
                    <a:bodyPr/>
                    <a:lstStyle/>
                    <a:p>
                      <a:pPr algn="ctr">
                        <a:lnSpc>
                          <a:spcPct val="115000"/>
                        </a:lnSpc>
                        <a:spcAft>
                          <a:spcPts val="0"/>
                        </a:spcAft>
                      </a:pPr>
                      <a:r>
                        <a:rPr lang="en-US" sz="1000">
                          <a:effectLst/>
                        </a:rPr>
                        <a:t>x</a:t>
                      </a:r>
                      <a:r>
                        <a:rPr lang="az-Latn-AZ" sz="1000">
                          <a:effectLst/>
                        </a:rPr>
                        <a:t>arici vətəndaşlar</a:t>
                      </a:r>
                      <a:endParaRPr lang="ru-RU" sz="1200">
                        <a:effectLst/>
                        <a:latin typeface="Cambria" panose="02040503050406030204" pitchFamily="18" charset="0"/>
                        <a:ea typeface="Calibri"/>
                        <a:cs typeface="Times New Roman"/>
                      </a:endParaRPr>
                    </a:p>
                  </a:txBody>
                  <a:tcPr marL="68574" marR="685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a:p>
                  </a:txBody>
                  <a:tcPr/>
                </a:tc>
                <a:extLst>
                  <a:ext uri="{0D108BD9-81ED-4DB2-BD59-A6C34878D82A}">
                    <a16:rowId xmlns="" xmlns:a16="http://schemas.microsoft.com/office/drawing/2014/main" val="10001"/>
                  </a:ext>
                </a:extLst>
              </a:tr>
              <a:tr h="906702">
                <a:tc vMerge="1">
                  <a:txBody>
                    <a:bodyPr/>
                    <a:lstStyle/>
                    <a:p>
                      <a:endParaRPr lang="ru-RU"/>
                    </a:p>
                  </a:txBody>
                  <a:tcPr/>
                </a:tc>
                <a:tc>
                  <a:txBody>
                    <a:bodyPr/>
                    <a:lstStyle/>
                    <a:p>
                      <a:pPr marL="71755" marR="71755" algn="ctr">
                        <a:spcAft>
                          <a:spcPts val="0"/>
                        </a:spcAft>
                      </a:pPr>
                      <a:r>
                        <a:rPr lang="az-Latn-AZ" sz="1000">
                          <a:effectLst/>
                        </a:rPr>
                        <a:t>əyani</a:t>
                      </a:r>
                      <a:endParaRPr lang="ru-RU" sz="1100">
                        <a:effectLst/>
                        <a:latin typeface="Cambria" panose="02040503050406030204" pitchFamily="18" charset="0"/>
                        <a:cs typeface="Times New Roman"/>
                      </a:endParaRPr>
                    </a:p>
                  </a:txBody>
                  <a:tcPr marL="68574" marR="68574"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71755" marR="71755" algn="ctr">
                        <a:spcAft>
                          <a:spcPts val="0"/>
                        </a:spcAft>
                      </a:pPr>
                      <a:r>
                        <a:rPr lang="az-Latn-AZ" sz="1000">
                          <a:effectLst/>
                        </a:rPr>
                        <a:t>qiyabi</a:t>
                      </a:r>
                      <a:endParaRPr lang="ru-RU" sz="1100">
                        <a:effectLst/>
                        <a:latin typeface="Cambria" panose="02040503050406030204" pitchFamily="18" charset="0"/>
                        <a:cs typeface="Times New Roman"/>
                      </a:endParaRPr>
                    </a:p>
                  </a:txBody>
                  <a:tcPr marL="68574" marR="68574"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71755" marR="71755" algn="ctr">
                        <a:lnSpc>
                          <a:spcPct val="115000"/>
                        </a:lnSpc>
                        <a:spcAft>
                          <a:spcPts val="0"/>
                        </a:spcAft>
                      </a:pPr>
                      <a:r>
                        <a:rPr lang="az-Latn-AZ" sz="1000">
                          <a:effectLst/>
                        </a:rPr>
                        <a:t>ödənişsiz</a:t>
                      </a:r>
                      <a:endParaRPr lang="ru-RU" sz="1200">
                        <a:effectLst/>
                        <a:latin typeface="Cambria" panose="02040503050406030204" pitchFamily="18" charset="0"/>
                        <a:ea typeface="Calibri"/>
                        <a:cs typeface="Times New Roman"/>
                      </a:endParaRPr>
                    </a:p>
                  </a:txBody>
                  <a:tcPr marL="68574" marR="68574"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71755" marR="71755" algn="ctr">
                        <a:lnSpc>
                          <a:spcPct val="115000"/>
                        </a:lnSpc>
                        <a:spcAft>
                          <a:spcPts val="0"/>
                        </a:spcAft>
                      </a:pPr>
                      <a:r>
                        <a:rPr lang="az-Latn-AZ" sz="1000">
                          <a:effectLst/>
                        </a:rPr>
                        <a:t>ödənişli</a:t>
                      </a:r>
                      <a:endParaRPr lang="ru-RU" sz="1200">
                        <a:effectLst/>
                        <a:latin typeface="Cambria" panose="02040503050406030204" pitchFamily="18" charset="0"/>
                        <a:ea typeface="Calibri"/>
                        <a:cs typeface="Times New Roman"/>
                      </a:endParaRPr>
                    </a:p>
                  </a:txBody>
                  <a:tcPr marL="68574" marR="68574"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71755" marR="71755" algn="ctr">
                        <a:lnSpc>
                          <a:spcPct val="115000"/>
                        </a:lnSpc>
                        <a:spcAft>
                          <a:spcPts val="0"/>
                        </a:spcAft>
                      </a:pPr>
                      <a:r>
                        <a:rPr lang="az-Latn-AZ" sz="1000">
                          <a:effectLst/>
                        </a:rPr>
                        <a:t>dokt.</a:t>
                      </a:r>
                      <a:endParaRPr lang="ru-RU" sz="1200">
                        <a:effectLst/>
                        <a:latin typeface="Cambria" panose="02040503050406030204" pitchFamily="18" charset="0"/>
                        <a:ea typeface="Calibri"/>
                        <a:cs typeface="Times New Roman"/>
                      </a:endParaRPr>
                    </a:p>
                  </a:txBody>
                  <a:tcPr marL="68574" marR="68574"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71755" marR="71755" algn="ctr">
                        <a:lnSpc>
                          <a:spcPct val="115000"/>
                        </a:lnSpc>
                        <a:spcAft>
                          <a:spcPts val="0"/>
                        </a:spcAft>
                      </a:pPr>
                      <a:r>
                        <a:rPr lang="az-Latn-AZ" sz="1000">
                          <a:effectLst/>
                        </a:rPr>
                        <a:t>dissert.</a:t>
                      </a:r>
                      <a:endParaRPr lang="ru-RU" sz="1200">
                        <a:effectLst/>
                        <a:latin typeface="Cambria" panose="02040503050406030204" pitchFamily="18" charset="0"/>
                        <a:ea typeface="Calibri"/>
                        <a:cs typeface="Times New Roman"/>
                      </a:endParaRPr>
                    </a:p>
                  </a:txBody>
                  <a:tcPr marL="68574" marR="68574"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71755" marR="71755" algn="ctr">
                        <a:spcAft>
                          <a:spcPts val="0"/>
                        </a:spcAft>
                      </a:pPr>
                      <a:r>
                        <a:rPr lang="az-Latn-AZ" sz="1000">
                          <a:effectLst/>
                        </a:rPr>
                        <a:t>əyani</a:t>
                      </a:r>
                      <a:endParaRPr lang="ru-RU" sz="1100">
                        <a:effectLst/>
                        <a:latin typeface="Cambria" panose="02040503050406030204" pitchFamily="18" charset="0"/>
                        <a:cs typeface="Times New Roman"/>
                      </a:endParaRPr>
                    </a:p>
                  </a:txBody>
                  <a:tcPr marL="68574" marR="68574"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71755" marR="71755" algn="ctr">
                        <a:spcAft>
                          <a:spcPts val="0"/>
                        </a:spcAft>
                      </a:pPr>
                      <a:r>
                        <a:rPr lang="az-Latn-AZ" sz="1000">
                          <a:effectLst/>
                        </a:rPr>
                        <a:t>qiyabi</a:t>
                      </a:r>
                      <a:endParaRPr lang="ru-RU" sz="1100">
                        <a:effectLst/>
                        <a:latin typeface="Cambria" panose="02040503050406030204" pitchFamily="18" charset="0"/>
                        <a:cs typeface="Times New Roman"/>
                      </a:endParaRPr>
                    </a:p>
                  </a:txBody>
                  <a:tcPr marL="68574" marR="68574"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71755" marR="71755" algn="ctr">
                        <a:lnSpc>
                          <a:spcPct val="115000"/>
                        </a:lnSpc>
                        <a:spcAft>
                          <a:spcPts val="0"/>
                        </a:spcAft>
                      </a:pPr>
                      <a:r>
                        <a:rPr lang="az-Latn-AZ" sz="1000">
                          <a:effectLst/>
                        </a:rPr>
                        <a:t>ödənişsiz</a:t>
                      </a:r>
                      <a:endParaRPr lang="ru-RU" sz="1200">
                        <a:effectLst/>
                        <a:latin typeface="Cambria" panose="02040503050406030204" pitchFamily="18" charset="0"/>
                        <a:ea typeface="Calibri"/>
                        <a:cs typeface="Times New Roman"/>
                      </a:endParaRPr>
                    </a:p>
                  </a:txBody>
                  <a:tcPr marL="68574" marR="68574"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71755" marR="71755" algn="ctr">
                        <a:lnSpc>
                          <a:spcPct val="115000"/>
                        </a:lnSpc>
                        <a:spcAft>
                          <a:spcPts val="0"/>
                        </a:spcAft>
                      </a:pPr>
                      <a:r>
                        <a:rPr lang="az-Latn-AZ" sz="1000">
                          <a:effectLst/>
                        </a:rPr>
                        <a:t>ödənişli</a:t>
                      </a:r>
                      <a:endParaRPr lang="ru-RU" sz="1200">
                        <a:effectLst/>
                        <a:latin typeface="Cambria" panose="02040503050406030204" pitchFamily="18" charset="0"/>
                        <a:ea typeface="Calibri"/>
                        <a:cs typeface="Times New Roman"/>
                      </a:endParaRPr>
                    </a:p>
                  </a:txBody>
                  <a:tcPr marL="68574" marR="68574"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71755" marR="71755" algn="ctr">
                        <a:lnSpc>
                          <a:spcPct val="115000"/>
                        </a:lnSpc>
                        <a:spcAft>
                          <a:spcPts val="0"/>
                        </a:spcAft>
                      </a:pPr>
                      <a:r>
                        <a:rPr lang="az-Latn-AZ" sz="1000" dirty="0">
                          <a:effectLst/>
                        </a:rPr>
                        <a:t>dokt.</a:t>
                      </a:r>
                      <a:endParaRPr lang="ru-RU" sz="1200" dirty="0">
                        <a:effectLst/>
                        <a:latin typeface="Cambria" panose="02040503050406030204" pitchFamily="18" charset="0"/>
                        <a:ea typeface="Calibri"/>
                        <a:cs typeface="Times New Roman"/>
                      </a:endParaRPr>
                    </a:p>
                  </a:txBody>
                  <a:tcPr marL="68574" marR="68574"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71755" marR="71755" algn="ctr">
                        <a:lnSpc>
                          <a:spcPct val="115000"/>
                        </a:lnSpc>
                        <a:spcAft>
                          <a:spcPts val="0"/>
                        </a:spcAft>
                      </a:pPr>
                      <a:r>
                        <a:rPr lang="az-Latn-AZ" sz="1000">
                          <a:effectLst/>
                        </a:rPr>
                        <a:t>dissert.</a:t>
                      </a:r>
                      <a:endParaRPr lang="ru-RU" sz="1200">
                        <a:effectLst/>
                        <a:latin typeface="Cambria" panose="02040503050406030204" pitchFamily="18" charset="0"/>
                        <a:ea typeface="Calibri"/>
                        <a:cs typeface="Times New Roman"/>
                      </a:endParaRPr>
                    </a:p>
                  </a:txBody>
                  <a:tcPr marL="68574" marR="68574"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2"/>
                  </a:ext>
                </a:extLst>
              </a:tr>
              <a:tr h="175245">
                <a:tc gridSpan="13">
                  <a:txBody>
                    <a:bodyPr/>
                    <a:lstStyle/>
                    <a:p>
                      <a:pPr algn="ctr">
                        <a:lnSpc>
                          <a:spcPct val="115000"/>
                        </a:lnSpc>
                        <a:spcAft>
                          <a:spcPts val="0"/>
                        </a:spcAft>
                      </a:pPr>
                      <a:r>
                        <a:rPr lang="az-Latn-AZ" sz="1000">
                          <a:effectLst/>
                        </a:rPr>
                        <a:t>İqtisadiyyat İnstitutu</a:t>
                      </a:r>
                      <a:endParaRPr lang="ru-RU" sz="1200">
                        <a:effectLst/>
                        <a:latin typeface="Cambria" panose="02040503050406030204" pitchFamily="18" charset="0"/>
                        <a:ea typeface="Calibri"/>
                        <a:cs typeface="Times New Roman"/>
                      </a:endParaRPr>
                    </a:p>
                  </a:txBody>
                  <a:tcPr marL="68574" marR="685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 xmlns:a16="http://schemas.microsoft.com/office/drawing/2014/main" val="10003"/>
                  </a:ext>
                </a:extLst>
              </a:tr>
              <a:tr h="175245">
                <a:tc>
                  <a:txBody>
                    <a:bodyPr/>
                    <a:lstStyle/>
                    <a:p>
                      <a:pPr algn="ctr">
                        <a:lnSpc>
                          <a:spcPct val="115000"/>
                        </a:lnSpc>
                        <a:spcAft>
                          <a:spcPts val="0"/>
                        </a:spcAft>
                      </a:pPr>
                      <a:r>
                        <a:rPr lang="az-Latn-AZ" sz="1000">
                          <a:effectLst/>
                        </a:rPr>
                        <a:t>2013</a:t>
                      </a:r>
                      <a:endParaRPr lang="ru-RU" sz="1200">
                        <a:effectLst/>
                        <a:latin typeface="Cambria" panose="02040503050406030204" pitchFamily="18" charset="0"/>
                        <a:ea typeface="Calibri"/>
                        <a:cs typeface="Times New Roman"/>
                      </a:endParaRPr>
                    </a:p>
                  </a:txBody>
                  <a:tcPr marL="68574" marR="6857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az-Latn-AZ" sz="1000">
                          <a:effectLst/>
                        </a:rPr>
                        <a:t> </a:t>
                      </a:r>
                      <a:endParaRPr lang="ru-RU" sz="1200">
                        <a:effectLst/>
                        <a:latin typeface="Cambria" panose="02040503050406030204" pitchFamily="18" charset="0"/>
                        <a:ea typeface="Calibri"/>
                        <a:cs typeface="Times New Roman"/>
                      </a:endParaRPr>
                    </a:p>
                  </a:txBody>
                  <a:tcPr marL="68574" marR="6857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az-Latn-AZ" sz="1000">
                          <a:effectLst/>
                        </a:rPr>
                        <a:t> </a:t>
                      </a:r>
                      <a:endParaRPr lang="ru-RU" sz="1200">
                        <a:effectLst/>
                        <a:latin typeface="Cambria" panose="02040503050406030204" pitchFamily="18" charset="0"/>
                        <a:ea typeface="Calibri"/>
                        <a:cs typeface="Times New Roman"/>
                      </a:endParaRPr>
                    </a:p>
                  </a:txBody>
                  <a:tcPr marL="68574" marR="6857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az-Latn-AZ" sz="1000">
                          <a:effectLst/>
                        </a:rPr>
                        <a:t> </a:t>
                      </a:r>
                      <a:endParaRPr lang="ru-RU" sz="1200">
                        <a:effectLst/>
                        <a:latin typeface="Cambria" panose="02040503050406030204" pitchFamily="18" charset="0"/>
                        <a:ea typeface="Calibri"/>
                        <a:cs typeface="Times New Roman"/>
                      </a:endParaRPr>
                    </a:p>
                  </a:txBody>
                  <a:tcPr marL="68574" marR="6857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az-Latn-AZ" sz="1000">
                          <a:effectLst/>
                        </a:rPr>
                        <a:t> </a:t>
                      </a:r>
                      <a:endParaRPr lang="ru-RU" sz="1200">
                        <a:effectLst/>
                        <a:latin typeface="Cambria" panose="02040503050406030204" pitchFamily="18" charset="0"/>
                        <a:ea typeface="Calibri"/>
                        <a:cs typeface="Times New Roman"/>
                      </a:endParaRPr>
                    </a:p>
                  </a:txBody>
                  <a:tcPr marL="68574" marR="6857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az-Latn-AZ" sz="1000">
                          <a:effectLst/>
                        </a:rPr>
                        <a:t> </a:t>
                      </a:r>
                      <a:endParaRPr lang="ru-RU" sz="1200">
                        <a:effectLst/>
                        <a:latin typeface="Cambria" panose="02040503050406030204" pitchFamily="18" charset="0"/>
                        <a:ea typeface="Calibri"/>
                        <a:cs typeface="Times New Roman"/>
                      </a:endParaRPr>
                    </a:p>
                  </a:txBody>
                  <a:tcPr marL="68574" marR="6857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000">
                          <a:effectLst/>
                        </a:rPr>
                        <a:t> </a:t>
                      </a:r>
                      <a:endParaRPr lang="ru-RU" sz="1200">
                        <a:effectLst/>
                        <a:latin typeface="Cambria" panose="02040503050406030204" pitchFamily="18" charset="0"/>
                        <a:ea typeface="Calibri"/>
                        <a:cs typeface="Times New Roman"/>
                      </a:endParaRPr>
                    </a:p>
                  </a:txBody>
                  <a:tcPr marL="68574" marR="6857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az-Latn-AZ" sz="1000">
                          <a:effectLst/>
                        </a:rPr>
                        <a:t> </a:t>
                      </a:r>
                      <a:endParaRPr lang="ru-RU" sz="1200">
                        <a:effectLst/>
                        <a:latin typeface="Cambria" panose="02040503050406030204" pitchFamily="18" charset="0"/>
                        <a:ea typeface="Calibri"/>
                        <a:cs typeface="Times New Roman"/>
                      </a:endParaRPr>
                    </a:p>
                  </a:txBody>
                  <a:tcPr marL="68574" marR="6857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az-Latn-AZ" sz="1000">
                          <a:effectLst/>
                        </a:rPr>
                        <a:t>2</a:t>
                      </a:r>
                      <a:endParaRPr lang="ru-RU" sz="1200">
                        <a:effectLst/>
                        <a:latin typeface="Cambria" panose="02040503050406030204" pitchFamily="18" charset="0"/>
                        <a:ea typeface="Calibri"/>
                        <a:cs typeface="Times New Roman"/>
                      </a:endParaRPr>
                    </a:p>
                  </a:txBody>
                  <a:tcPr marL="68574" marR="6857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az-Latn-AZ" sz="1000">
                          <a:effectLst/>
                        </a:rPr>
                        <a:t>11</a:t>
                      </a:r>
                      <a:endParaRPr lang="ru-RU" sz="1200">
                        <a:effectLst/>
                        <a:latin typeface="Cambria" panose="02040503050406030204" pitchFamily="18" charset="0"/>
                        <a:ea typeface="Calibri"/>
                        <a:cs typeface="Times New Roman"/>
                      </a:endParaRPr>
                    </a:p>
                  </a:txBody>
                  <a:tcPr marL="68574" marR="6857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az-Latn-AZ" sz="1000">
                          <a:effectLst/>
                        </a:rPr>
                        <a:t> </a:t>
                      </a:r>
                      <a:endParaRPr lang="ru-RU" sz="1200">
                        <a:effectLst/>
                        <a:latin typeface="Cambria" panose="02040503050406030204" pitchFamily="18" charset="0"/>
                        <a:ea typeface="Calibri"/>
                        <a:cs typeface="Times New Roman"/>
                      </a:endParaRPr>
                    </a:p>
                  </a:txBody>
                  <a:tcPr marL="68574" marR="6857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az-Latn-AZ" sz="1000">
                          <a:effectLst/>
                        </a:rPr>
                        <a:t> </a:t>
                      </a:r>
                      <a:endParaRPr lang="ru-RU" sz="1200">
                        <a:effectLst/>
                        <a:latin typeface="Cambria" panose="02040503050406030204" pitchFamily="18" charset="0"/>
                        <a:ea typeface="Calibri"/>
                        <a:cs typeface="Times New Roman"/>
                      </a:endParaRPr>
                    </a:p>
                  </a:txBody>
                  <a:tcPr marL="68574" marR="6857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az-Latn-AZ" sz="1000">
                          <a:effectLst/>
                        </a:rPr>
                        <a:t> </a:t>
                      </a:r>
                      <a:endParaRPr lang="ru-RU" sz="1200">
                        <a:effectLst/>
                        <a:latin typeface="Cambria" panose="02040503050406030204" pitchFamily="18" charset="0"/>
                        <a:ea typeface="Calibri"/>
                        <a:cs typeface="Times New Roman"/>
                      </a:endParaRPr>
                    </a:p>
                  </a:txBody>
                  <a:tcPr marL="68574" marR="6857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4"/>
                  </a:ext>
                </a:extLst>
              </a:tr>
              <a:tr h="175245">
                <a:tc>
                  <a:txBody>
                    <a:bodyPr/>
                    <a:lstStyle/>
                    <a:p>
                      <a:pPr algn="ctr">
                        <a:lnSpc>
                          <a:spcPct val="115000"/>
                        </a:lnSpc>
                        <a:spcAft>
                          <a:spcPts val="0"/>
                        </a:spcAft>
                      </a:pPr>
                      <a:r>
                        <a:rPr lang="az-Latn-AZ" sz="1000">
                          <a:effectLst/>
                        </a:rPr>
                        <a:t>2014</a:t>
                      </a:r>
                      <a:endParaRPr lang="ru-RU" sz="1200">
                        <a:effectLst/>
                        <a:latin typeface="Cambria" panose="02040503050406030204" pitchFamily="18" charset="0"/>
                        <a:ea typeface="Calibri"/>
                        <a:cs typeface="Times New Roman"/>
                      </a:endParaRPr>
                    </a:p>
                  </a:txBody>
                  <a:tcPr marL="68574" marR="6857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az-Latn-AZ" sz="1000">
                          <a:effectLst/>
                        </a:rPr>
                        <a:t>6</a:t>
                      </a:r>
                      <a:endParaRPr lang="ru-RU" sz="1200">
                        <a:effectLst/>
                        <a:latin typeface="Cambria" panose="02040503050406030204" pitchFamily="18" charset="0"/>
                        <a:ea typeface="Calibri"/>
                        <a:cs typeface="Times New Roman"/>
                      </a:endParaRPr>
                    </a:p>
                  </a:txBody>
                  <a:tcPr marL="68574" marR="6857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az-Latn-AZ" sz="1000">
                          <a:effectLst/>
                        </a:rPr>
                        <a:t>4</a:t>
                      </a:r>
                      <a:endParaRPr lang="ru-RU" sz="1200">
                        <a:effectLst/>
                        <a:latin typeface="Cambria" panose="02040503050406030204" pitchFamily="18" charset="0"/>
                        <a:ea typeface="Calibri"/>
                        <a:cs typeface="Times New Roman"/>
                      </a:endParaRPr>
                    </a:p>
                  </a:txBody>
                  <a:tcPr marL="68574" marR="6857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az-Latn-AZ" sz="1000" dirty="0">
                          <a:effectLst/>
                        </a:rPr>
                        <a:t>15</a:t>
                      </a:r>
                      <a:endParaRPr lang="ru-RU" sz="1200" dirty="0">
                        <a:effectLst/>
                        <a:latin typeface="Cambria" panose="02040503050406030204" pitchFamily="18" charset="0"/>
                        <a:ea typeface="Calibri"/>
                        <a:cs typeface="Times New Roman"/>
                      </a:endParaRPr>
                    </a:p>
                  </a:txBody>
                  <a:tcPr marL="68574" marR="6857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az-Latn-AZ" sz="1000">
                          <a:effectLst/>
                        </a:rPr>
                        <a:t> </a:t>
                      </a:r>
                      <a:endParaRPr lang="ru-RU" sz="1200">
                        <a:effectLst/>
                        <a:latin typeface="Cambria" panose="02040503050406030204" pitchFamily="18" charset="0"/>
                        <a:ea typeface="Calibri"/>
                        <a:cs typeface="Times New Roman"/>
                      </a:endParaRPr>
                    </a:p>
                  </a:txBody>
                  <a:tcPr marL="68574" marR="6857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az-Latn-AZ" sz="1000">
                          <a:effectLst/>
                        </a:rPr>
                        <a:t> </a:t>
                      </a:r>
                      <a:endParaRPr lang="ru-RU" sz="1200">
                        <a:effectLst/>
                        <a:latin typeface="Cambria" panose="02040503050406030204" pitchFamily="18" charset="0"/>
                        <a:ea typeface="Calibri"/>
                        <a:cs typeface="Times New Roman"/>
                      </a:endParaRPr>
                    </a:p>
                  </a:txBody>
                  <a:tcPr marL="68574" marR="6857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az-Latn-AZ" sz="1000">
                          <a:effectLst/>
                        </a:rPr>
                        <a:t> </a:t>
                      </a:r>
                      <a:endParaRPr lang="ru-RU" sz="1200">
                        <a:effectLst/>
                        <a:latin typeface="Cambria" panose="02040503050406030204" pitchFamily="18" charset="0"/>
                        <a:ea typeface="Calibri"/>
                        <a:cs typeface="Times New Roman"/>
                      </a:endParaRPr>
                    </a:p>
                  </a:txBody>
                  <a:tcPr marL="68574" marR="6857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az-Latn-AZ" sz="1000">
                          <a:effectLst/>
                        </a:rPr>
                        <a:t> </a:t>
                      </a:r>
                      <a:endParaRPr lang="ru-RU" sz="1200">
                        <a:effectLst/>
                        <a:latin typeface="Cambria" panose="02040503050406030204" pitchFamily="18" charset="0"/>
                        <a:ea typeface="Calibri"/>
                        <a:cs typeface="Times New Roman"/>
                      </a:endParaRPr>
                    </a:p>
                  </a:txBody>
                  <a:tcPr marL="68574" marR="6857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az-Latn-AZ" sz="1000">
                          <a:effectLst/>
                        </a:rPr>
                        <a:t>3</a:t>
                      </a:r>
                      <a:endParaRPr lang="ru-RU" sz="1200">
                        <a:effectLst/>
                        <a:latin typeface="Cambria" panose="02040503050406030204" pitchFamily="18" charset="0"/>
                        <a:ea typeface="Calibri"/>
                        <a:cs typeface="Times New Roman"/>
                      </a:endParaRPr>
                    </a:p>
                  </a:txBody>
                  <a:tcPr marL="68574" marR="6857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az-Latn-AZ" sz="1000">
                          <a:effectLst/>
                        </a:rPr>
                        <a:t>6</a:t>
                      </a:r>
                      <a:endParaRPr lang="ru-RU" sz="1200">
                        <a:effectLst/>
                        <a:latin typeface="Cambria" panose="02040503050406030204" pitchFamily="18" charset="0"/>
                        <a:ea typeface="Calibri"/>
                        <a:cs typeface="Times New Roman"/>
                      </a:endParaRPr>
                    </a:p>
                  </a:txBody>
                  <a:tcPr marL="68574" marR="6857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az-Latn-AZ" sz="1000">
                          <a:effectLst/>
                        </a:rPr>
                        <a:t> </a:t>
                      </a:r>
                      <a:endParaRPr lang="ru-RU" sz="1200">
                        <a:effectLst/>
                        <a:latin typeface="Cambria" panose="02040503050406030204" pitchFamily="18" charset="0"/>
                        <a:ea typeface="Calibri"/>
                        <a:cs typeface="Times New Roman"/>
                      </a:endParaRPr>
                    </a:p>
                  </a:txBody>
                  <a:tcPr marL="68574" marR="6857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az-Latn-AZ" sz="1000">
                          <a:effectLst/>
                        </a:rPr>
                        <a:t> </a:t>
                      </a:r>
                      <a:endParaRPr lang="ru-RU" sz="1200">
                        <a:effectLst/>
                        <a:latin typeface="Cambria" panose="02040503050406030204" pitchFamily="18" charset="0"/>
                        <a:ea typeface="Calibri"/>
                        <a:cs typeface="Times New Roman"/>
                      </a:endParaRPr>
                    </a:p>
                  </a:txBody>
                  <a:tcPr marL="68574" marR="6857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az-Latn-AZ" sz="1000">
                          <a:effectLst/>
                        </a:rPr>
                        <a:t> </a:t>
                      </a:r>
                      <a:endParaRPr lang="ru-RU" sz="1200">
                        <a:effectLst/>
                        <a:latin typeface="Cambria" panose="02040503050406030204" pitchFamily="18" charset="0"/>
                        <a:ea typeface="Calibri"/>
                        <a:cs typeface="Times New Roman"/>
                      </a:endParaRPr>
                    </a:p>
                  </a:txBody>
                  <a:tcPr marL="68574" marR="6857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5"/>
                  </a:ext>
                </a:extLst>
              </a:tr>
              <a:tr h="175245">
                <a:tc>
                  <a:txBody>
                    <a:bodyPr/>
                    <a:lstStyle/>
                    <a:p>
                      <a:pPr algn="ctr">
                        <a:lnSpc>
                          <a:spcPct val="115000"/>
                        </a:lnSpc>
                        <a:spcAft>
                          <a:spcPts val="0"/>
                        </a:spcAft>
                      </a:pPr>
                      <a:r>
                        <a:rPr lang="az-Latn-AZ" sz="1000">
                          <a:effectLst/>
                        </a:rPr>
                        <a:t>2015</a:t>
                      </a:r>
                      <a:endParaRPr lang="ru-RU" sz="1200">
                        <a:effectLst/>
                        <a:latin typeface="Cambria" panose="02040503050406030204" pitchFamily="18" charset="0"/>
                        <a:ea typeface="Calibri"/>
                        <a:cs typeface="Times New Roman"/>
                      </a:endParaRPr>
                    </a:p>
                  </a:txBody>
                  <a:tcPr marL="68574" marR="6857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az-Latn-AZ" sz="1000">
                          <a:effectLst/>
                        </a:rPr>
                        <a:t>2</a:t>
                      </a:r>
                      <a:endParaRPr lang="ru-RU" sz="1200">
                        <a:effectLst/>
                        <a:latin typeface="Cambria" panose="02040503050406030204" pitchFamily="18" charset="0"/>
                        <a:ea typeface="Calibri"/>
                        <a:cs typeface="Times New Roman"/>
                      </a:endParaRPr>
                    </a:p>
                  </a:txBody>
                  <a:tcPr marL="68574" marR="6857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az-Latn-AZ" sz="1000">
                          <a:effectLst/>
                        </a:rPr>
                        <a:t>1</a:t>
                      </a:r>
                      <a:endParaRPr lang="ru-RU" sz="1200">
                        <a:effectLst/>
                        <a:latin typeface="Cambria" panose="02040503050406030204" pitchFamily="18" charset="0"/>
                        <a:ea typeface="Calibri"/>
                        <a:cs typeface="Times New Roman"/>
                      </a:endParaRPr>
                    </a:p>
                  </a:txBody>
                  <a:tcPr marL="68574" marR="6857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az-Latn-AZ" sz="1000">
                          <a:effectLst/>
                        </a:rPr>
                        <a:t>-</a:t>
                      </a:r>
                      <a:endParaRPr lang="ru-RU" sz="1200">
                        <a:effectLst/>
                        <a:latin typeface="Cambria" panose="02040503050406030204" pitchFamily="18" charset="0"/>
                        <a:ea typeface="Calibri"/>
                        <a:cs typeface="Times New Roman"/>
                      </a:endParaRPr>
                    </a:p>
                  </a:txBody>
                  <a:tcPr marL="68574" marR="6857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az-Latn-AZ" sz="1000">
                          <a:effectLst/>
                        </a:rPr>
                        <a:t> </a:t>
                      </a:r>
                      <a:endParaRPr lang="ru-RU" sz="1200">
                        <a:effectLst/>
                        <a:latin typeface="Cambria" panose="02040503050406030204" pitchFamily="18" charset="0"/>
                        <a:ea typeface="Calibri"/>
                        <a:cs typeface="Times New Roman"/>
                      </a:endParaRPr>
                    </a:p>
                  </a:txBody>
                  <a:tcPr marL="68574" marR="6857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az-Latn-AZ" sz="1000">
                          <a:effectLst/>
                        </a:rPr>
                        <a:t> </a:t>
                      </a:r>
                      <a:endParaRPr lang="ru-RU" sz="1200">
                        <a:effectLst/>
                        <a:latin typeface="Cambria" panose="02040503050406030204" pitchFamily="18" charset="0"/>
                        <a:ea typeface="Calibri"/>
                        <a:cs typeface="Times New Roman"/>
                      </a:endParaRPr>
                    </a:p>
                  </a:txBody>
                  <a:tcPr marL="68574" marR="6857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000">
                          <a:effectLst/>
                        </a:rPr>
                        <a:t>1</a:t>
                      </a:r>
                      <a:endParaRPr lang="ru-RU" sz="1200">
                        <a:effectLst/>
                        <a:latin typeface="Cambria" panose="02040503050406030204" pitchFamily="18" charset="0"/>
                        <a:ea typeface="Calibri"/>
                        <a:cs typeface="Times New Roman"/>
                      </a:endParaRPr>
                    </a:p>
                  </a:txBody>
                  <a:tcPr marL="68574" marR="6857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az-Latn-AZ" sz="1000">
                          <a:effectLst/>
                        </a:rPr>
                        <a:t> </a:t>
                      </a:r>
                      <a:endParaRPr lang="ru-RU" sz="1200">
                        <a:effectLst/>
                        <a:latin typeface="Cambria" panose="02040503050406030204" pitchFamily="18" charset="0"/>
                        <a:ea typeface="Calibri"/>
                        <a:cs typeface="Times New Roman"/>
                      </a:endParaRPr>
                    </a:p>
                  </a:txBody>
                  <a:tcPr marL="68574" marR="6857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az-Latn-AZ" sz="1000">
                          <a:effectLst/>
                        </a:rPr>
                        <a:t> </a:t>
                      </a:r>
                      <a:endParaRPr lang="ru-RU" sz="1200">
                        <a:effectLst/>
                        <a:latin typeface="Cambria" panose="02040503050406030204" pitchFamily="18" charset="0"/>
                        <a:ea typeface="Calibri"/>
                        <a:cs typeface="Times New Roman"/>
                      </a:endParaRPr>
                    </a:p>
                  </a:txBody>
                  <a:tcPr marL="68574" marR="6857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az-Latn-AZ" sz="1000">
                          <a:effectLst/>
                        </a:rPr>
                        <a:t>5</a:t>
                      </a:r>
                      <a:endParaRPr lang="ru-RU" sz="1200">
                        <a:effectLst/>
                        <a:latin typeface="Cambria" panose="02040503050406030204" pitchFamily="18" charset="0"/>
                        <a:ea typeface="Calibri"/>
                        <a:cs typeface="Times New Roman"/>
                      </a:endParaRPr>
                    </a:p>
                  </a:txBody>
                  <a:tcPr marL="68574" marR="6857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az-Latn-AZ" sz="1000">
                          <a:effectLst/>
                        </a:rPr>
                        <a:t> </a:t>
                      </a:r>
                      <a:endParaRPr lang="ru-RU" sz="1200">
                        <a:effectLst/>
                        <a:latin typeface="Cambria" panose="02040503050406030204" pitchFamily="18" charset="0"/>
                        <a:ea typeface="Calibri"/>
                        <a:cs typeface="Times New Roman"/>
                      </a:endParaRPr>
                    </a:p>
                  </a:txBody>
                  <a:tcPr marL="68574" marR="6857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az-Latn-AZ" sz="1000">
                          <a:effectLst/>
                        </a:rPr>
                        <a:t> </a:t>
                      </a:r>
                      <a:endParaRPr lang="ru-RU" sz="1200">
                        <a:effectLst/>
                        <a:latin typeface="Cambria" panose="02040503050406030204" pitchFamily="18" charset="0"/>
                        <a:ea typeface="Calibri"/>
                        <a:cs typeface="Times New Roman"/>
                      </a:endParaRPr>
                    </a:p>
                  </a:txBody>
                  <a:tcPr marL="68574" marR="6857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az-Latn-AZ" sz="1000">
                          <a:effectLst/>
                        </a:rPr>
                        <a:t> </a:t>
                      </a:r>
                      <a:endParaRPr lang="ru-RU" sz="1200">
                        <a:effectLst/>
                        <a:latin typeface="Cambria" panose="02040503050406030204" pitchFamily="18" charset="0"/>
                        <a:ea typeface="Calibri"/>
                        <a:cs typeface="Times New Roman"/>
                      </a:endParaRPr>
                    </a:p>
                  </a:txBody>
                  <a:tcPr marL="68574" marR="6857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6"/>
                  </a:ext>
                </a:extLst>
              </a:tr>
              <a:tr h="175245">
                <a:tc>
                  <a:txBody>
                    <a:bodyPr/>
                    <a:lstStyle/>
                    <a:p>
                      <a:pPr algn="ctr">
                        <a:lnSpc>
                          <a:spcPct val="115000"/>
                        </a:lnSpc>
                        <a:spcAft>
                          <a:spcPts val="0"/>
                        </a:spcAft>
                      </a:pPr>
                      <a:r>
                        <a:rPr lang="az-Latn-AZ" sz="1000">
                          <a:effectLst/>
                        </a:rPr>
                        <a:t>2016</a:t>
                      </a:r>
                      <a:endParaRPr lang="ru-RU" sz="1200">
                        <a:effectLst/>
                        <a:latin typeface="Cambria" panose="02040503050406030204" pitchFamily="18" charset="0"/>
                        <a:ea typeface="Calibri"/>
                        <a:cs typeface="Times New Roman"/>
                      </a:endParaRPr>
                    </a:p>
                  </a:txBody>
                  <a:tcPr marL="68574" marR="6857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az-Latn-AZ" sz="1000">
                          <a:effectLst/>
                        </a:rPr>
                        <a:t>7</a:t>
                      </a:r>
                      <a:endParaRPr lang="ru-RU" sz="1200">
                        <a:effectLst/>
                        <a:latin typeface="Cambria" panose="02040503050406030204" pitchFamily="18" charset="0"/>
                        <a:ea typeface="Calibri"/>
                        <a:cs typeface="Times New Roman"/>
                      </a:endParaRPr>
                    </a:p>
                  </a:txBody>
                  <a:tcPr marL="68574" marR="6857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az-Latn-AZ" sz="1000">
                          <a:effectLst/>
                        </a:rPr>
                        <a:t>-</a:t>
                      </a:r>
                      <a:endParaRPr lang="ru-RU" sz="1200">
                        <a:effectLst/>
                        <a:latin typeface="Cambria" panose="02040503050406030204" pitchFamily="18" charset="0"/>
                        <a:ea typeface="Calibri"/>
                        <a:cs typeface="Times New Roman"/>
                      </a:endParaRPr>
                    </a:p>
                  </a:txBody>
                  <a:tcPr marL="68574" marR="6857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az-Latn-AZ" sz="1000">
                          <a:effectLst/>
                        </a:rPr>
                        <a:t>5</a:t>
                      </a:r>
                      <a:endParaRPr lang="ru-RU" sz="1200">
                        <a:effectLst/>
                        <a:latin typeface="Cambria" panose="02040503050406030204" pitchFamily="18" charset="0"/>
                        <a:ea typeface="Calibri"/>
                        <a:cs typeface="Times New Roman"/>
                      </a:endParaRPr>
                    </a:p>
                  </a:txBody>
                  <a:tcPr marL="68574" marR="6857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az-Latn-AZ" sz="1000">
                          <a:effectLst/>
                        </a:rPr>
                        <a:t> </a:t>
                      </a:r>
                      <a:endParaRPr lang="ru-RU" sz="1200">
                        <a:effectLst/>
                        <a:latin typeface="Cambria" panose="02040503050406030204" pitchFamily="18" charset="0"/>
                        <a:ea typeface="Calibri"/>
                        <a:cs typeface="Times New Roman"/>
                      </a:endParaRPr>
                    </a:p>
                  </a:txBody>
                  <a:tcPr marL="68574" marR="6857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az-Latn-AZ" sz="1000">
                          <a:effectLst/>
                        </a:rPr>
                        <a:t> </a:t>
                      </a:r>
                      <a:endParaRPr lang="ru-RU" sz="1200">
                        <a:effectLst/>
                        <a:latin typeface="Cambria" panose="02040503050406030204" pitchFamily="18" charset="0"/>
                        <a:ea typeface="Calibri"/>
                        <a:cs typeface="Times New Roman"/>
                      </a:endParaRPr>
                    </a:p>
                  </a:txBody>
                  <a:tcPr marL="68574" marR="6857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az-Latn-AZ" sz="1000">
                          <a:effectLst/>
                        </a:rPr>
                        <a:t> </a:t>
                      </a:r>
                      <a:endParaRPr lang="ru-RU" sz="1200">
                        <a:effectLst/>
                        <a:latin typeface="Cambria" panose="02040503050406030204" pitchFamily="18" charset="0"/>
                        <a:ea typeface="Calibri"/>
                        <a:cs typeface="Times New Roman"/>
                      </a:endParaRPr>
                    </a:p>
                  </a:txBody>
                  <a:tcPr marL="68574" marR="6857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az-Latn-AZ" sz="1000">
                          <a:effectLst/>
                        </a:rPr>
                        <a:t> </a:t>
                      </a:r>
                      <a:endParaRPr lang="ru-RU" sz="1200">
                        <a:effectLst/>
                        <a:latin typeface="Cambria" panose="02040503050406030204" pitchFamily="18" charset="0"/>
                        <a:ea typeface="Calibri"/>
                        <a:cs typeface="Times New Roman"/>
                      </a:endParaRPr>
                    </a:p>
                  </a:txBody>
                  <a:tcPr marL="68574" marR="6857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az-Latn-AZ" sz="1000">
                          <a:effectLst/>
                        </a:rPr>
                        <a:t> </a:t>
                      </a:r>
                      <a:endParaRPr lang="ru-RU" sz="1200">
                        <a:effectLst/>
                        <a:latin typeface="Cambria" panose="02040503050406030204" pitchFamily="18" charset="0"/>
                        <a:ea typeface="Calibri"/>
                        <a:cs typeface="Times New Roman"/>
                      </a:endParaRPr>
                    </a:p>
                  </a:txBody>
                  <a:tcPr marL="68574" marR="6857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az-Latn-AZ" sz="1000">
                          <a:effectLst/>
                        </a:rPr>
                        <a:t>3</a:t>
                      </a:r>
                      <a:endParaRPr lang="ru-RU" sz="1200">
                        <a:effectLst/>
                        <a:latin typeface="Cambria" panose="02040503050406030204" pitchFamily="18" charset="0"/>
                        <a:ea typeface="Calibri"/>
                        <a:cs typeface="Times New Roman"/>
                      </a:endParaRPr>
                    </a:p>
                  </a:txBody>
                  <a:tcPr marL="68574" marR="6857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az-Latn-AZ" sz="1000">
                          <a:effectLst/>
                        </a:rPr>
                        <a:t> </a:t>
                      </a:r>
                      <a:endParaRPr lang="ru-RU" sz="1200">
                        <a:effectLst/>
                        <a:latin typeface="Cambria" panose="02040503050406030204" pitchFamily="18" charset="0"/>
                        <a:ea typeface="Calibri"/>
                        <a:cs typeface="Times New Roman"/>
                      </a:endParaRPr>
                    </a:p>
                  </a:txBody>
                  <a:tcPr marL="68574" marR="6857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az-Latn-AZ" sz="1000">
                          <a:effectLst/>
                        </a:rPr>
                        <a:t> </a:t>
                      </a:r>
                      <a:endParaRPr lang="ru-RU" sz="1200">
                        <a:effectLst/>
                        <a:latin typeface="Cambria" panose="02040503050406030204" pitchFamily="18" charset="0"/>
                        <a:ea typeface="Calibri"/>
                        <a:cs typeface="Times New Roman"/>
                      </a:endParaRPr>
                    </a:p>
                  </a:txBody>
                  <a:tcPr marL="68574" marR="6857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az-Latn-AZ" sz="1000">
                          <a:effectLst/>
                        </a:rPr>
                        <a:t> </a:t>
                      </a:r>
                      <a:endParaRPr lang="ru-RU" sz="1200">
                        <a:effectLst/>
                        <a:latin typeface="Cambria" panose="02040503050406030204" pitchFamily="18" charset="0"/>
                        <a:ea typeface="Calibri"/>
                        <a:cs typeface="Times New Roman"/>
                      </a:endParaRPr>
                    </a:p>
                  </a:txBody>
                  <a:tcPr marL="68574" marR="6857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7"/>
                  </a:ext>
                </a:extLst>
              </a:tr>
              <a:tr h="175245">
                <a:tc>
                  <a:txBody>
                    <a:bodyPr/>
                    <a:lstStyle/>
                    <a:p>
                      <a:pPr algn="ctr">
                        <a:lnSpc>
                          <a:spcPct val="115000"/>
                        </a:lnSpc>
                        <a:spcAft>
                          <a:spcPts val="0"/>
                        </a:spcAft>
                      </a:pPr>
                      <a:r>
                        <a:rPr lang="az-Latn-AZ" sz="1000">
                          <a:effectLst/>
                        </a:rPr>
                        <a:t>2017</a:t>
                      </a:r>
                      <a:endParaRPr lang="ru-RU" sz="1200">
                        <a:effectLst/>
                        <a:latin typeface="Cambria" panose="02040503050406030204" pitchFamily="18" charset="0"/>
                        <a:ea typeface="Calibri"/>
                        <a:cs typeface="Times New Roman"/>
                      </a:endParaRPr>
                    </a:p>
                  </a:txBody>
                  <a:tcPr marL="68574" marR="6857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az-Latn-AZ" sz="1000">
                          <a:effectLst/>
                        </a:rPr>
                        <a:t>5</a:t>
                      </a:r>
                      <a:endParaRPr lang="ru-RU" sz="1200">
                        <a:effectLst/>
                        <a:latin typeface="Cambria" panose="02040503050406030204" pitchFamily="18" charset="0"/>
                        <a:ea typeface="Calibri"/>
                        <a:cs typeface="Times New Roman"/>
                      </a:endParaRPr>
                    </a:p>
                  </a:txBody>
                  <a:tcPr marL="68574" marR="6857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az-Latn-AZ" sz="1000">
                          <a:effectLst/>
                        </a:rPr>
                        <a:t>-</a:t>
                      </a:r>
                      <a:endParaRPr lang="ru-RU" sz="1200">
                        <a:effectLst/>
                        <a:latin typeface="Cambria" panose="02040503050406030204" pitchFamily="18" charset="0"/>
                        <a:ea typeface="Calibri"/>
                        <a:cs typeface="Times New Roman"/>
                      </a:endParaRPr>
                    </a:p>
                  </a:txBody>
                  <a:tcPr marL="68574" marR="6857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az-Latn-AZ" sz="1000">
                          <a:effectLst/>
                        </a:rPr>
                        <a:t>10</a:t>
                      </a:r>
                      <a:endParaRPr lang="ru-RU" sz="1200">
                        <a:effectLst/>
                        <a:latin typeface="Cambria" panose="02040503050406030204" pitchFamily="18" charset="0"/>
                        <a:ea typeface="Calibri"/>
                        <a:cs typeface="Times New Roman"/>
                      </a:endParaRPr>
                    </a:p>
                  </a:txBody>
                  <a:tcPr marL="68574" marR="6857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az-Latn-AZ" sz="1000">
                          <a:effectLst/>
                        </a:rPr>
                        <a:t> </a:t>
                      </a:r>
                      <a:endParaRPr lang="ru-RU" sz="1200">
                        <a:effectLst/>
                        <a:latin typeface="Cambria" panose="02040503050406030204" pitchFamily="18" charset="0"/>
                        <a:ea typeface="Calibri"/>
                        <a:cs typeface="Times New Roman"/>
                      </a:endParaRPr>
                    </a:p>
                  </a:txBody>
                  <a:tcPr marL="68574" marR="6857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az-Latn-AZ" sz="1000">
                          <a:effectLst/>
                        </a:rPr>
                        <a:t> </a:t>
                      </a:r>
                      <a:endParaRPr lang="ru-RU" sz="1200">
                        <a:effectLst/>
                        <a:latin typeface="Cambria" panose="02040503050406030204" pitchFamily="18" charset="0"/>
                        <a:ea typeface="Calibri"/>
                        <a:cs typeface="Times New Roman"/>
                      </a:endParaRPr>
                    </a:p>
                  </a:txBody>
                  <a:tcPr marL="68574" marR="6857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az-Latn-AZ" sz="1000">
                          <a:effectLst/>
                        </a:rPr>
                        <a:t> </a:t>
                      </a:r>
                      <a:endParaRPr lang="ru-RU" sz="1200">
                        <a:effectLst/>
                        <a:latin typeface="Cambria" panose="02040503050406030204" pitchFamily="18" charset="0"/>
                        <a:ea typeface="Calibri"/>
                        <a:cs typeface="Times New Roman"/>
                      </a:endParaRPr>
                    </a:p>
                  </a:txBody>
                  <a:tcPr marL="68574" marR="6857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az-Latn-AZ" sz="1000">
                          <a:effectLst/>
                        </a:rPr>
                        <a:t> </a:t>
                      </a:r>
                      <a:endParaRPr lang="ru-RU" sz="1200">
                        <a:effectLst/>
                        <a:latin typeface="Cambria" panose="02040503050406030204" pitchFamily="18" charset="0"/>
                        <a:ea typeface="Calibri"/>
                        <a:cs typeface="Times New Roman"/>
                      </a:endParaRPr>
                    </a:p>
                  </a:txBody>
                  <a:tcPr marL="68574" marR="6857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az-Latn-AZ" sz="1000">
                          <a:effectLst/>
                        </a:rPr>
                        <a:t> </a:t>
                      </a:r>
                      <a:endParaRPr lang="ru-RU" sz="1200">
                        <a:effectLst/>
                        <a:latin typeface="Cambria" panose="02040503050406030204" pitchFamily="18" charset="0"/>
                        <a:ea typeface="Calibri"/>
                        <a:cs typeface="Times New Roman"/>
                      </a:endParaRPr>
                    </a:p>
                  </a:txBody>
                  <a:tcPr marL="68574" marR="6857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az-Latn-AZ" sz="1000">
                          <a:effectLst/>
                        </a:rPr>
                        <a:t>3</a:t>
                      </a:r>
                      <a:endParaRPr lang="ru-RU" sz="1200">
                        <a:effectLst/>
                        <a:latin typeface="Cambria" panose="02040503050406030204" pitchFamily="18" charset="0"/>
                        <a:ea typeface="Calibri"/>
                        <a:cs typeface="Times New Roman"/>
                      </a:endParaRPr>
                    </a:p>
                  </a:txBody>
                  <a:tcPr marL="68574" marR="6857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az-Latn-AZ" sz="1000">
                          <a:effectLst/>
                        </a:rPr>
                        <a:t> </a:t>
                      </a:r>
                      <a:endParaRPr lang="ru-RU" sz="1200">
                        <a:effectLst/>
                        <a:latin typeface="Cambria" panose="02040503050406030204" pitchFamily="18" charset="0"/>
                        <a:ea typeface="Calibri"/>
                        <a:cs typeface="Times New Roman"/>
                      </a:endParaRPr>
                    </a:p>
                  </a:txBody>
                  <a:tcPr marL="68574" marR="6857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az-Latn-AZ" sz="1000">
                          <a:effectLst/>
                        </a:rPr>
                        <a:t> </a:t>
                      </a:r>
                      <a:endParaRPr lang="ru-RU" sz="1200">
                        <a:effectLst/>
                        <a:latin typeface="Cambria" panose="02040503050406030204" pitchFamily="18" charset="0"/>
                        <a:ea typeface="Calibri"/>
                        <a:cs typeface="Times New Roman"/>
                      </a:endParaRPr>
                    </a:p>
                  </a:txBody>
                  <a:tcPr marL="68574" marR="6857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az-Latn-AZ" sz="1000" dirty="0">
                          <a:effectLst/>
                        </a:rPr>
                        <a:t> </a:t>
                      </a:r>
                      <a:endParaRPr lang="ru-RU" sz="1200" dirty="0">
                        <a:effectLst/>
                        <a:latin typeface="Cambria" panose="02040503050406030204" pitchFamily="18" charset="0"/>
                        <a:ea typeface="Calibri"/>
                        <a:cs typeface="Times New Roman"/>
                      </a:endParaRPr>
                    </a:p>
                  </a:txBody>
                  <a:tcPr marL="68574" marR="6857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8"/>
                  </a:ext>
                </a:extLst>
              </a:tr>
            </a:tbl>
          </a:graphicData>
        </a:graphic>
      </p:graphicFrame>
      <p:graphicFrame>
        <p:nvGraphicFramePr>
          <p:cNvPr id="8" name="Таблица 7"/>
          <p:cNvGraphicFramePr>
            <a:graphicFrameLocks noGrp="1"/>
          </p:cNvGraphicFramePr>
          <p:nvPr>
            <p:extLst>
              <p:ext uri="{D42A27DB-BD31-4B8C-83A1-F6EECF244321}">
                <p14:modId xmlns:p14="http://schemas.microsoft.com/office/powerpoint/2010/main" val="933890413"/>
              </p:ext>
            </p:extLst>
          </p:nvPr>
        </p:nvGraphicFramePr>
        <p:xfrm>
          <a:off x="259952" y="4553298"/>
          <a:ext cx="8405076" cy="1629410"/>
        </p:xfrm>
        <a:graphic>
          <a:graphicData uri="http://schemas.openxmlformats.org/drawingml/2006/table">
            <a:tbl>
              <a:tblPr firstRow="1" firstCol="1" bandRow="1">
                <a:tableStyleId>{FABFCF23-3B69-468F-B69F-88F6DE6A72F2}</a:tableStyleId>
              </a:tblPr>
              <a:tblGrid>
                <a:gridCol w="7495647">
                  <a:extLst>
                    <a:ext uri="{9D8B030D-6E8A-4147-A177-3AD203B41FA5}">
                      <a16:colId xmlns="" xmlns:a16="http://schemas.microsoft.com/office/drawing/2014/main" val="20000"/>
                    </a:ext>
                  </a:extLst>
                </a:gridCol>
                <a:gridCol w="909429">
                  <a:extLst>
                    <a:ext uri="{9D8B030D-6E8A-4147-A177-3AD203B41FA5}">
                      <a16:colId xmlns="" xmlns:a16="http://schemas.microsoft.com/office/drawing/2014/main" val="20001"/>
                    </a:ext>
                  </a:extLst>
                </a:gridCol>
              </a:tblGrid>
              <a:tr h="0">
                <a:tc gridSpan="2">
                  <a:txBody>
                    <a:bodyPr/>
                    <a:lstStyle/>
                    <a:p>
                      <a:pPr marL="457200" algn="ctr">
                        <a:spcBef>
                          <a:spcPts val="1200"/>
                        </a:spcBef>
                        <a:spcAft>
                          <a:spcPts val="1200"/>
                        </a:spcAft>
                        <a:tabLst>
                          <a:tab pos="900430" algn="l"/>
                        </a:tabLst>
                      </a:pPr>
                      <a:r>
                        <a:rPr lang="az-Latn-AZ" sz="1200" dirty="0">
                          <a:effectLst/>
                        </a:rPr>
                        <a:t>2017-ci il</a:t>
                      </a:r>
                      <a:endParaRPr lang="ru-RU" sz="1200" dirty="0">
                        <a:effectLst/>
                        <a:latin typeface="Times New Roman"/>
                        <a:ea typeface="Times New Roman"/>
                        <a:cs typeface="Times New Roman"/>
                      </a:endParaRPr>
                    </a:p>
                  </a:txBody>
                  <a:tcPr marL="68580" marR="68580" marT="0" marB="0"/>
                </a:tc>
                <a:tc hMerge="1">
                  <a:txBody>
                    <a:bodyPr/>
                    <a:lstStyle/>
                    <a:p>
                      <a:endParaRPr lang="ru-RU"/>
                    </a:p>
                  </a:txBody>
                  <a:tcPr/>
                </a:tc>
                <a:extLst>
                  <a:ext uri="{0D108BD9-81ED-4DB2-BD59-A6C34878D82A}">
                    <a16:rowId xmlns="" xmlns:a16="http://schemas.microsoft.com/office/drawing/2014/main" val="10000"/>
                  </a:ext>
                </a:extLst>
              </a:tr>
              <a:tr h="349250">
                <a:tc>
                  <a:txBody>
                    <a:bodyPr/>
                    <a:lstStyle/>
                    <a:p>
                      <a:pPr marL="457200" algn="just">
                        <a:spcBef>
                          <a:spcPts val="1200"/>
                        </a:spcBef>
                        <a:spcAft>
                          <a:spcPts val="1200"/>
                        </a:spcAft>
                        <a:tabLst>
                          <a:tab pos="900430" algn="l"/>
                        </a:tabLst>
                      </a:pPr>
                      <a:r>
                        <a:rPr lang="az-Latn-AZ" sz="1200">
                          <a:effectLst/>
                        </a:rPr>
                        <a:t>Xaric olunan doktorantların sayı </a:t>
                      </a:r>
                      <a:endParaRPr lang="ru-RU" sz="1200">
                        <a:effectLst/>
                        <a:latin typeface="Times New Roman"/>
                        <a:ea typeface="Times New Roman"/>
                        <a:cs typeface="Times New Roman"/>
                      </a:endParaRPr>
                    </a:p>
                  </a:txBody>
                  <a:tcPr marL="68580" marR="68580" marT="0" marB="0"/>
                </a:tc>
                <a:tc>
                  <a:txBody>
                    <a:bodyPr/>
                    <a:lstStyle/>
                    <a:p>
                      <a:pPr marL="457200" algn="just">
                        <a:spcBef>
                          <a:spcPts val="1200"/>
                        </a:spcBef>
                        <a:spcAft>
                          <a:spcPts val="1200"/>
                        </a:spcAft>
                        <a:tabLst>
                          <a:tab pos="900430" algn="l"/>
                        </a:tabLst>
                      </a:pPr>
                      <a:r>
                        <a:rPr lang="az-Latn-AZ" sz="1200">
                          <a:effectLst/>
                        </a:rPr>
                        <a:t>6</a:t>
                      </a:r>
                      <a:endParaRPr lang="ru-RU" sz="1200">
                        <a:effectLst/>
                        <a:latin typeface="Times New Roman"/>
                        <a:ea typeface="Times New Roman"/>
                        <a:cs typeface="Times New Roman"/>
                      </a:endParaRPr>
                    </a:p>
                  </a:txBody>
                  <a:tcPr marL="68580" marR="68580" marT="0" marB="0"/>
                </a:tc>
                <a:extLst>
                  <a:ext uri="{0D108BD9-81ED-4DB2-BD59-A6C34878D82A}">
                    <a16:rowId xmlns="" xmlns:a16="http://schemas.microsoft.com/office/drawing/2014/main" val="10001"/>
                  </a:ext>
                </a:extLst>
              </a:tr>
              <a:tr h="0">
                <a:tc>
                  <a:txBody>
                    <a:bodyPr/>
                    <a:lstStyle/>
                    <a:p>
                      <a:pPr marL="457200" algn="just">
                        <a:spcBef>
                          <a:spcPts val="1200"/>
                        </a:spcBef>
                        <a:spcAft>
                          <a:spcPts val="1200"/>
                        </a:spcAft>
                        <a:tabLst>
                          <a:tab pos="900430" algn="l"/>
                        </a:tabLst>
                      </a:pPr>
                      <a:r>
                        <a:rPr lang="az-Latn-AZ" sz="1200">
                          <a:effectLst/>
                        </a:rPr>
                        <a:t>Attestasiyadan keçməyib xaric olunan dissertantın sayı  </a:t>
                      </a:r>
                      <a:endParaRPr lang="ru-RU" sz="1200">
                        <a:effectLst/>
                        <a:latin typeface="Times New Roman"/>
                        <a:ea typeface="Times New Roman"/>
                        <a:cs typeface="Times New Roman"/>
                      </a:endParaRPr>
                    </a:p>
                  </a:txBody>
                  <a:tcPr marL="68580" marR="68580" marT="0" marB="0"/>
                </a:tc>
                <a:tc>
                  <a:txBody>
                    <a:bodyPr/>
                    <a:lstStyle/>
                    <a:p>
                      <a:pPr marL="457200" algn="just">
                        <a:spcBef>
                          <a:spcPts val="1200"/>
                        </a:spcBef>
                        <a:spcAft>
                          <a:spcPts val="1200"/>
                        </a:spcAft>
                        <a:tabLst>
                          <a:tab pos="900430" algn="l"/>
                        </a:tabLst>
                      </a:pPr>
                      <a:r>
                        <a:rPr lang="az-Latn-AZ" sz="1200">
                          <a:effectLst/>
                        </a:rPr>
                        <a:t>1</a:t>
                      </a:r>
                      <a:endParaRPr lang="ru-RU" sz="1200">
                        <a:effectLst/>
                        <a:latin typeface="Times New Roman"/>
                        <a:ea typeface="Times New Roman"/>
                        <a:cs typeface="Times New Roman"/>
                      </a:endParaRPr>
                    </a:p>
                  </a:txBody>
                  <a:tcPr marL="68580" marR="68580" marT="0" marB="0"/>
                </a:tc>
                <a:extLst>
                  <a:ext uri="{0D108BD9-81ED-4DB2-BD59-A6C34878D82A}">
                    <a16:rowId xmlns="" xmlns:a16="http://schemas.microsoft.com/office/drawing/2014/main" val="10002"/>
                  </a:ext>
                </a:extLst>
              </a:tr>
              <a:tr h="0">
                <a:tc>
                  <a:txBody>
                    <a:bodyPr/>
                    <a:lstStyle/>
                    <a:p>
                      <a:pPr marL="457200" algn="just">
                        <a:spcBef>
                          <a:spcPts val="1200"/>
                        </a:spcBef>
                        <a:spcAft>
                          <a:spcPts val="1200"/>
                        </a:spcAft>
                        <a:tabLst>
                          <a:tab pos="900430" algn="l"/>
                        </a:tabLst>
                      </a:pPr>
                      <a:r>
                        <a:rPr lang="az-Latn-AZ" sz="1200">
                          <a:effectLst/>
                        </a:rPr>
                        <a:t>Attestasiyaya gəlməyənlər</a:t>
                      </a:r>
                      <a:endParaRPr lang="ru-RU" sz="1200">
                        <a:effectLst/>
                        <a:latin typeface="Times New Roman"/>
                        <a:ea typeface="Times New Roman"/>
                        <a:cs typeface="Times New Roman"/>
                      </a:endParaRPr>
                    </a:p>
                  </a:txBody>
                  <a:tcPr marL="68580" marR="68580" marT="0" marB="0"/>
                </a:tc>
                <a:tc>
                  <a:txBody>
                    <a:bodyPr/>
                    <a:lstStyle/>
                    <a:p>
                      <a:pPr marL="457200" algn="just">
                        <a:spcBef>
                          <a:spcPts val="1200"/>
                        </a:spcBef>
                        <a:spcAft>
                          <a:spcPts val="1200"/>
                        </a:spcAft>
                        <a:tabLst>
                          <a:tab pos="900430" algn="l"/>
                        </a:tabLst>
                      </a:pPr>
                      <a:r>
                        <a:rPr lang="az-Latn-AZ" sz="1200">
                          <a:effectLst/>
                        </a:rPr>
                        <a:t>19</a:t>
                      </a:r>
                      <a:endParaRPr lang="ru-RU" sz="1200">
                        <a:effectLst/>
                        <a:latin typeface="Times New Roman"/>
                        <a:ea typeface="Times New Roman"/>
                        <a:cs typeface="Times New Roman"/>
                      </a:endParaRPr>
                    </a:p>
                  </a:txBody>
                  <a:tcPr marL="68580" marR="68580" marT="0" marB="0"/>
                </a:tc>
                <a:extLst>
                  <a:ext uri="{0D108BD9-81ED-4DB2-BD59-A6C34878D82A}">
                    <a16:rowId xmlns="" xmlns:a16="http://schemas.microsoft.com/office/drawing/2014/main" val="10003"/>
                  </a:ext>
                </a:extLst>
              </a:tr>
              <a:tr h="0">
                <a:tc>
                  <a:txBody>
                    <a:bodyPr/>
                    <a:lstStyle/>
                    <a:p>
                      <a:pPr marL="457200" algn="just">
                        <a:spcBef>
                          <a:spcPts val="1200"/>
                        </a:spcBef>
                        <a:spcAft>
                          <a:spcPts val="1200"/>
                        </a:spcAft>
                        <a:tabLst>
                          <a:tab pos="900430" algn="l"/>
                        </a:tabLst>
                      </a:pPr>
                      <a:r>
                        <a:rPr lang="az-Latn-AZ" sz="1200">
                          <a:effectLst/>
                        </a:rPr>
                        <a:t>Əyani doktorantlar </a:t>
                      </a:r>
                      <a:endParaRPr lang="ru-RU" sz="1200">
                        <a:effectLst/>
                        <a:latin typeface="Times New Roman"/>
                        <a:ea typeface="Times New Roman"/>
                        <a:cs typeface="Times New Roman"/>
                      </a:endParaRPr>
                    </a:p>
                  </a:txBody>
                  <a:tcPr marL="68580" marR="68580" marT="0" marB="0"/>
                </a:tc>
                <a:tc>
                  <a:txBody>
                    <a:bodyPr/>
                    <a:lstStyle/>
                    <a:p>
                      <a:pPr marL="457200" algn="just">
                        <a:spcBef>
                          <a:spcPts val="1200"/>
                        </a:spcBef>
                        <a:spcAft>
                          <a:spcPts val="1200"/>
                        </a:spcAft>
                        <a:tabLst>
                          <a:tab pos="900430" algn="l"/>
                        </a:tabLst>
                      </a:pPr>
                      <a:r>
                        <a:rPr lang="az-Latn-AZ" sz="1200">
                          <a:effectLst/>
                        </a:rPr>
                        <a:t>5</a:t>
                      </a:r>
                      <a:endParaRPr lang="ru-RU" sz="1200">
                        <a:effectLst/>
                        <a:latin typeface="Times New Roman"/>
                        <a:ea typeface="Times New Roman"/>
                        <a:cs typeface="Times New Roman"/>
                      </a:endParaRPr>
                    </a:p>
                  </a:txBody>
                  <a:tcPr marL="68580" marR="68580" marT="0" marB="0"/>
                </a:tc>
                <a:extLst>
                  <a:ext uri="{0D108BD9-81ED-4DB2-BD59-A6C34878D82A}">
                    <a16:rowId xmlns="" xmlns:a16="http://schemas.microsoft.com/office/drawing/2014/main" val="10004"/>
                  </a:ext>
                </a:extLst>
              </a:tr>
              <a:tr h="0">
                <a:tc>
                  <a:txBody>
                    <a:bodyPr/>
                    <a:lstStyle/>
                    <a:p>
                      <a:pPr marL="457200" algn="just">
                        <a:spcBef>
                          <a:spcPts val="1200"/>
                        </a:spcBef>
                        <a:spcAft>
                          <a:spcPts val="1200"/>
                        </a:spcAft>
                        <a:tabLst>
                          <a:tab pos="900430" algn="l"/>
                        </a:tabLst>
                      </a:pPr>
                      <a:r>
                        <a:rPr lang="az-Latn-AZ" sz="1200">
                          <a:effectLst/>
                        </a:rPr>
                        <a:t>Dissertantlar </a:t>
                      </a:r>
                      <a:endParaRPr lang="ru-RU" sz="1200">
                        <a:effectLst/>
                        <a:latin typeface="Times New Roman"/>
                        <a:ea typeface="Times New Roman"/>
                        <a:cs typeface="Times New Roman"/>
                      </a:endParaRPr>
                    </a:p>
                  </a:txBody>
                  <a:tcPr marL="68580" marR="68580" marT="0" marB="0"/>
                </a:tc>
                <a:tc>
                  <a:txBody>
                    <a:bodyPr/>
                    <a:lstStyle/>
                    <a:p>
                      <a:pPr marL="457200" algn="just">
                        <a:spcBef>
                          <a:spcPts val="1200"/>
                        </a:spcBef>
                        <a:spcAft>
                          <a:spcPts val="1200"/>
                        </a:spcAft>
                        <a:tabLst>
                          <a:tab pos="900430" algn="l"/>
                        </a:tabLst>
                      </a:pPr>
                      <a:r>
                        <a:rPr lang="az-Latn-AZ" sz="1200">
                          <a:effectLst/>
                        </a:rPr>
                        <a:t>10</a:t>
                      </a:r>
                      <a:endParaRPr lang="ru-RU" sz="1200">
                        <a:effectLst/>
                        <a:latin typeface="Times New Roman"/>
                        <a:ea typeface="Times New Roman"/>
                        <a:cs typeface="Times New Roman"/>
                      </a:endParaRPr>
                    </a:p>
                  </a:txBody>
                  <a:tcPr marL="68580" marR="68580" marT="0" marB="0"/>
                </a:tc>
                <a:extLst>
                  <a:ext uri="{0D108BD9-81ED-4DB2-BD59-A6C34878D82A}">
                    <a16:rowId xmlns="" xmlns:a16="http://schemas.microsoft.com/office/drawing/2014/main" val="10005"/>
                  </a:ext>
                </a:extLst>
              </a:tr>
              <a:tr h="0">
                <a:tc>
                  <a:txBody>
                    <a:bodyPr/>
                    <a:lstStyle/>
                    <a:p>
                      <a:pPr marL="457200" algn="just">
                        <a:spcBef>
                          <a:spcPts val="1200"/>
                        </a:spcBef>
                        <a:spcAft>
                          <a:spcPts val="1200"/>
                        </a:spcAft>
                        <a:tabLst>
                          <a:tab pos="900430" algn="l"/>
                        </a:tabLst>
                      </a:pPr>
                      <a:r>
                        <a:rPr lang="az-Latn-AZ" sz="1200">
                          <a:effectLst/>
                        </a:rPr>
                        <a:t>Elmlər doktoru proqramı üzrə dissertantlar</a:t>
                      </a:r>
                      <a:endParaRPr lang="ru-RU" sz="1200">
                        <a:effectLst/>
                        <a:latin typeface="Times New Roman"/>
                        <a:ea typeface="Times New Roman"/>
                        <a:cs typeface="Times New Roman"/>
                      </a:endParaRPr>
                    </a:p>
                  </a:txBody>
                  <a:tcPr marL="68580" marR="68580" marT="0" marB="0"/>
                </a:tc>
                <a:tc>
                  <a:txBody>
                    <a:bodyPr/>
                    <a:lstStyle/>
                    <a:p>
                      <a:pPr marL="457200" algn="just">
                        <a:spcBef>
                          <a:spcPts val="1200"/>
                        </a:spcBef>
                        <a:spcAft>
                          <a:spcPts val="1200"/>
                        </a:spcAft>
                        <a:tabLst>
                          <a:tab pos="900430" algn="l"/>
                        </a:tabLst>
                      </a:pPr>
                      <a:r>
                        <a:rPr lang="az-Latn-AZ" sz="1200">
                          <a:effectLst/>
                        </a:rPr>
                        <a:t>3</a:t>
                      </a:r>
                      <a:endParaRPr lang="ru-RU" sz="1200">
                        <a:effectLst/>
                        <a:latin typeface="Times New Roman"/>
                        <a:ea typeface="Times New Roman"/>
                        <a:cs typeface="Times New Roman"/>
                      </a:endParaRPr>
                    </a:p>
                  </a:txBody>
                  <a:tcPr marL="68580" marR="68580" marT="0" marB="0"/>
                </a:tc>
                <a:extLst>
                  <a:ext uri="{0D108BD9-81ED-4DB2-BD59-A6C34878D82A}">
                    <a16:rowId xmlns="" xmlns:a16="http://schemas.microsoft.com/office/drawing/2014/main" val="10006"/>
                  </a:ext>
                </a:extLst>
              </a:tr>
              <a:tr h="0">
                <a:tc>
                  <a:txBody>
                    <a:bodyPr/>
                    <a:lstStyle/>
                    <a:p>
                      <a:pPr marL="457200" algn="just">
                        <a:spcBef>
                          <a:spcPts val="1200"/>
                        </a:spcBef>
                        <a:spcAft>
                          <a:spcPts val="1200"/>
                        </a:spcAft>
                        <a:tabLst>
                          <a:tab pos="900430" algn="l"/>
                        </a:tabLst>
                      </a:pPr>
                      <a:r>
                        <a:rPr lang="az-Latn-AZ" sz="1200" dirty="0">
                          <a:effectLst/>
                        </a:rPr>
                        <a:t>Müdafiə edən doktorant və dissertantların sayı</a:t>
                      </a:r>
                      <a:endParaRPr lang="ru-RU" sz="1200" dirty="0">
                        <a:effectLst/>
                        <a:latin typeface="Times New Roman"/>
                        <a:ea typeface="Times New Roman"/>
                        <a:cs typeface="Times New Roman"/>
                      </a:endParaRPr>
                    </a:p>
                  </a:txBody>
                  <a:tcPr marL="68580" marR="68580" marT="0" marB="0"/>
                </a:tc>
                <a:tc>
                  <a:txBody>
                    <a:bodyPr/>
                    <a:lstStyle/>
                    <a:p>
                      <a:pPr marL="457200" algn="just">
                        <a:spcBef>
                          <a:spcPts val="1200"/>
                        </a:spcBef>
                        <a:spcAft>
                          <a:spcPts val="1200"/>
                        </a:spcAft>
                        <a:tabLst>
                          <a:tab pos="900430" algn="l"/>
                        </a:tabLst>
                      </a:pPr>
                      <a:r>
                        <a:rPr lang="ru-RU" sz="1200" dirty="0">
                          <a:effectLst/>
                        </a:rPr>
                        <a:t>6</a:t>
                      </a:r>
                      <a:endParaRPr lang="ru-RU" sz="1200" dirty="0">
                        <a:effectLst/>
                        <a:latin typeface="Times New Roman"/>
                        <a:ea typeface="Times New Roman"/>
                        <a:cs typeface="Times New Roman"/>
                      </a:endParaRPr>
                    </a:p>
                  </a:txBody>
                  <a:tcPr marL="68580" marR="68580" marT="0" marB="0"/>
                </a:tc>
                <a:extLst>
                  <a:ext uri="{0D108BD9-81ED-4DB2-BD59-A6C34878D82A}">
                    <a16:rowId xmlns="" xmlns:a16="http://schemas.microsoft.com/office/drawing/2014/main" val="10007"/>
                  </a:ext>
                </a:extLst>
              </a:tr>
            </a:tbl>
          </a:graphicData>
        </a:graphic>
      </p:graphicFrame>
    </p:spTree>
    <p:extLst>
      <p:ext uri="{BB962C8B-B14F-4D97-AF65-F5344CB8AC3E}">
        <p14:creationId xmlns:p14="http://schemas.microsoft.com/office/powerpoint/2010/main" val="162543147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Группа 3"/>
          <p:cNvGrpSpPr/>
          <p:nvPr/>
        </p:nvGrpSpPr>
        <p:grpSpPr>
          <a:xfrm>
            <a:off x="-1" y="0"/>
            <a:ext cx="9144001" cy="683849"/>
            <a:chOff x="-3854" y="5569"/>
            <a:chExt cx="9145016" cy="826949"/>
          </a:xfrm>
        </p:grpSpPr>
        <p:pic>
          <p:nvPicPr>
            <p:cNvPr id="5" name="Рисунок 4" descr="C:\Users\asus\Desktop\ScreenHunter_2.jpg"/>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72679" t="33953" r="6894" b="55220"/>
            <a:stretch/>
          </p:blipFill>
          <p:spPr bwMode="auto">
            <a:xfrm>
              <a:off x="-3854" y="5569"/>
              <a:ext cx="9145016" cy="826949"/>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53640926-AAD7-44D8-BBD7-CCE9431645EC}">
                <a14:shadowObscured xmlns:a14="http://schemas.microsoft.com/office/drawing/2010/main"/>
              </a:ext>
            </a:extLst>
          </p:spPr>
        </p:pic>
        <p:pic>
          <p:nvPicPr>
            <p:cNvPr id="6" name="Рисунок 5"/>
            <p:cNvPicPr/>
            <p:nvPr/>
          </p:nvPicPr>
          <p:blipFill>
            <a:blip r:embed="rId4" cstate="print">
              <a:extLst>
                <a:ext uri="{28A0092B-C50C-407E-A947-70E740481C1C}">
                  <a14:useLocalDpi xmlns:a14="http://schemas.microsoft.com/office/drawing/2010/main" val="0"/>
                </a:ext>
              </a:extLst>
            </a:blip>
            <a:srcRect b="34521"/>
            <a:stretch>
              <a:fillRect/>
            </a:stretch>
          </p:blipFill>
          <p:spPr bwMode="auto">
            <a:xfrm>
              <a:off x="272847" y="71915"/>
              <a:ext cx="641553" cy="695811"/>
            </a:xfrm>
            <a:prstGeom prst="rect">
              <a:avLst/>
            </a:prstGeom>
            <a:noFill/>
            <a:ln>
              <a:noFill/>
            </a:ln>
            <a:extLst/>
          </p:spPr>
        </p:pic>
        <p:sp>
          <p:nvSpPr>
            <p:cNvPr id="7" name="Поле 2"/>
            <p:cNvSpPr txBox="1">
              <a:spLocks noChangeArrowheads="1"/>
            </p:cNvSpPr>
            <p:nvPr/>
          </p:nvSpPr>
          <p:spPr bwMode="auto">
            <a:xfrm>
              <a:off x="1259632" y="96531"/>
              <a:ext cx="3602990" cy="671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rot="0" vert="horz" wrap="square" lIns="75617" tIns="37808" rIns="75617" bIns="37808" anchor="t" anchorCtr="0" upright="1">
              <a:noAutofit/>
            </a:bodyPr>
            <a:lstStyle/>
            <a:p>
              <a:pPr>
                <a:lnSpc>
                  <a:spcPct val="107000"/>
                </a:lnSpc>
              </a:pPr>
              <a:r>
                <a:rPr lang="az-Latn-AZ" sz="1323" b="1" dirty="0">
                  <a:solidFill>
                    <a:srgbClr val="FFFFFF"/>
                  </a:solidFill>
                  <a:ea typeface="Calibri" panose="020F0502020204030204" pitchFamily="34" charset="0"/>
                  <a:cs typeface="Times New Roman" panose="02020603050405020304" pitchFamily="18" charset="0"/>
                </a:rPr>
                <a:t>AMEA</a:t>
              </a:r>
              <a:endParaRPr lang="en-US" sz="910" dirty="0">
                <a:ea typeface="Calibri" panose="020F0502020204030204" pitchFamily="34" charset="0"/>
                <a:cs typeface="Times New Roman" panose="02020603050405020304" pitchFamily="18" charset="0"/>
              </a:endParaRPr>
            </a:p>
            <a:p>
              <a:pPr>
                <a:lnSpc>
                  <a:spcPct val="107000"/>
                </a:lnSpc>
              </a:pPr>
              <a:r>
                <a:rPr lang="az-Latn-AZ" sz="1323" b="1" dirty="0">
                  <a:solidFill>
                    <a:srgbClr val="FFFFFF"/>
                  </a:solidFill>
                  <a:ea typeface="Calibri" panose="020F0502020204030204" pitchFamily="34" charset="0"/>
                  <a:cs typeface="Times New Roman" panose="02020603050405020304" pitchFamily="18" charset="0"/>
                </a:rPr>
                <a:t>İQTİSADİYYAT İNSTİTUTU</a:t>
              </a:r>
              <a:endParaRPr lang="en-US" sz="910" dirty="0">
                <a:ea typeface="Calibri" panose="020F0502020204030204" pitchFamily="34" charset="0"/>
                <a:cs typeface="Times New Roman" panose="02020603050405020304" pitchFamily="18" charset="0"/>
              </a:endParaRPr>
            </a:p>
          </p:txBody>
        </p:sp>
      </p:grpSp>
      <p:sp>
        <p:nvSpPr>
          <p:cNvPr id="9" name="TextBox 8"/>
          <p:cNvSpPr txBox="1"/>
          <p:nvPr/>
        </p:nvSpPr>
        <p:spPr>
          <a:xfrm>
            <a:off x="0" y="6579685"/>
            <a:ext cx="9144001" cy="276999"/>
          </a:xfrm>
          <a:prstGeom prst="rect">
            <a:avLst/>
          </a:prstGeom>
          <a:gradFill flip="none" rotWithShape="1">
            <a:gsLst>
              <a:gs pos="26000">
                <a:srgbClr val="6A9CCB"/>
              </a:gs>
              <a:gs pos="42000">
                <a:schemeClr val="accent5">
                  <a:lumMod val="75000"/>
                </a:schemeClr>
              </a:gs>
              <a:gs pos="0">
                <a:schemeClr val="accent5">
                  <a:lumMod val="60000"/>
                  <a:lumOff val="40000"/>
                </a:schemeClr>
              </a:gs>
              <a:gs pos="73000">
                <a:srgbClr val="00206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az-Latn-AZ" sz="1200" b="1" dirty="0">
                <a:solidFill>
                  <a:schemeClr val="tx1"/>
                </a:solidFill>
                <a:latin typeface="Cambria" panose="02040503050406030204" pitchFamily="18" charset="0"/>
              </a:rPr>
              <a:t>    </a:t>
            </a:r>
            <a:r>
              <a:rPr lang="en-US" sz="1200" b="1" dirty="0" smtClean="0">
                <a:solidFill>
                  <a:schemeClr val="tx1"/>
                </a:solidFill>
                <a:latin typeface="Cambria" panose="02040503050406030204" pitchFamily="18" charset="0"/>
              </a:rPr>
              <a:t>www.economics.com.az</a:t>
            </a:r>
            <a:r>
              <a:rPr lang="az-Latn-AZ" sz="1200" b="1" dirty="0" smtClean="0">
                <a:solidFill>
                  <a:schemeClr val="tx1"/>
                </a:solidFill>
                <a:latin typeface="Cambria" panose="02040503050406030204" pitchFamily="18" charset="0"/>
              </a:rPr>
              <a:t>                                                                                                                                                                                    </a:t>
            </a:r>
            <a:r>
              <a:rPr lang="az-Latn-AZ" sz="1200" b="1" dirty="0" smtClean="0">
                <a:solidFill>
                  <a:schemeClr val="bg1"/>
                </a:solidFill>
                <a:latin typeface="Cambria" panose="02040503050406030204" pitchFamily="18" charset="0"/>
              </a:rPr>
              <a:t>noyabr 201</a:t>
            </a:r>
            <a:r>
              <a:rPr lang="en-US" sz="1200" b="1" dirty="0">
                <a:solidFill>
                  <a:schemeClr val="bg1"/>
                </a:solidFill>
                <a:latin typeface="Cambria" panose="02040503050406030204" pitchFamily="18" charset="0"/>
              </a:rPr>
              <a:t>7</a:t>
            </a:r>
            <a:endParaRPr lang="ru-RU" sz="1200" b="1" dirty="0">
              <a:solidFill>
                <a:schemeClr val="bg1"/>
              </a:solidFill>
              <a:latin typeface="Cambria" panose="02040503050406030204" pitchFamily="18" charset="0"/>
            </a:endParaRPr>
          </a:p>
        </p:txBody>
      </p:sp>
      <p:sp>
        <p:nvSpPr>
          <p:cNvPr id="18" name="Заголовок 1"/>
          <p:cNvSpPr txBox="1">
            <a:spLocks/>
          </p:cNvSpPr>
          <p:nvPr/>
        </p:nvSpPr>
        <p:spPr>
          <a:xfrm>
            <a:off x="75763" y="756919"/>
            <a:ext cx="8995085" cy="548640"/>
          </a:xfrm>
          <a:prstGeom prst="roundRect">
            <a:avLst>
              <a:gd name="adj" fmla="val 24398"/>
            </a:avLst>
          </a:prstGeom>
          <a:solidFill>
            <a:srgbClr val="C00000"/>
          </a:solidFill>
          <a:effectLst>
            <a:innerShdw blurRad="114300">
              <a:prstClr val="black"/>
            </a:innerShdw>
          </a:effectLst>
        </p:spPr>
        <p:style>
          <a:lnRef idx="2">
            <a:schemeClr val="accent5">
              <a:shade val="50000"/>
            </a:schemeClr>
          </a:lnRef>
          <a:fillRef idx="1">
            <a:schemeClr val="accent5"/>
          </a:fillRef>
          <a:effectRef idx="0">
            <a:schemeClr val="accent5"/>
          </a:effectRef>
          <a:fontRef idx="minor">
            <a:schemeClr val="lt1"/>
          </a:fontRef>
        </p:style>
        <p:txBody>
          <a:bodyPr vert="horz" lIns="100817" tIns="50408" rIns="100817" bIns="50408" rtlCol="0" anchor="t">
            <a:noAutofit/>
          </a:bodyPr>
          <a:lstStyle>
            <a:lvl1pPr algn="l" defTabSz="457200" rtl="0" eaLnBrk="1" latinLnBrk="0" hangingPunct="1">
              <a:spcBef>
                <a:spcPct val="0"/>
              </a:spcBef>
              <a:buNone/>
              <a:defRPr sz="3600" kern="1200">
                <a:solidFill>
                  <a:schemeClr val="lt1"/>
                </a:solidFill>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pPr lvl="0" algn="ctr"/>
            <a:r>
              <a:rPr lang="az-Latn-AZ" sz="2400" dirty="0"/>
              <a:t>Elmi kadrların hazırlanması</a:t>
            </a:r>
            <a:endParaRPr lang="ru-RU" sz="2400" dirty="0"/>
          </a:p>
          <a:p>
            <a:pPr algn="ctr"/>
            <a:endParaRPr lang="ru-RU" sz="2400" i="1" dirty="0">
              <a:latin typeface="Cambria" panose="02040503050406030204" pitchFamily="18" charset="0"/>
            </a:endParaRPr>
          </a:p>
        </p:txBody>
      </p:sp>
      <p:pic>
        <p:nvPicPr>
          <p:cNvPr id="11" name="Picture 2" descr="Dissertasiya Şurasında iki dissertasiya işi müdafiə edildi"/>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8151" y="2000611"/>
            <a:ext cx="3362381" cy="2060152"/>
          </a:xfrm>
          <a:prstGeom prst="rect">
            <a:avLst/>
          </a:prstGeom>
          <a:noFill/>
          <a:ln w="19050">
            <a:solidFill>
              <a:srgbClr val="C00000"/>
            </a:solid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2" name="Picture 4" descr="http://economics.com.az/images/fotos/mudafie/2017/mudafie6_23.05.17.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18267" y="2009814"/>
            <a:ext cx="3336690" cy="2172771"/>
          </a:xfrm>
          <a:prstGeom prst="rect">
            <a:avLst/>
          </a:prstGeom>
          <a:noFill/>
          <a:ln w="19050">
            <a:solidFill>
              <a:srgbClr val="C00000"/>
            </a:solid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3" name="Прямоугольник 12"/>
          <p:cNvSpPr/>
          <p:nvPr/>
        </p:nvSpPr>
        <p:spPr>
          <a:xfrm>
            <a:off x="75763" y="1416153"/>
            <a:ext cx="8590090" cy="369332"/>
          </a:xfrm>
          <a:prstGeom prst="rect">
            <a:avLst/>
          </a:prstGeom>
          <a:ln w="19050">
            <a:solidFill>
              <a:srgbClr val="C00000"/>
            </a:solidFill>
          </a:ln>
        </p:spPr>
        <p:txBody>
          <a:bodyPr wrap="square">
            <a:spAutoFit/>
          </a:bodyPr>
          <a:lstStyle/>
          <a:p>
            <a:r>
              <a:rPr lang="az-Latn-AZ" dirty="0">
                <a:solidFill>
                  <a:schemeClr val="accent5">
                    <a:lumMod val="50000"/>
                  </a:schemeClr>
                </a:solidFill>
                <a:latin typeface="Cambria Math" panose="02040503050406030204" pitchFamily="18" charset="0"/>
                <a:ea typeface="Cambria Math" panose="02040503050406030204" pitchFamily="18" charset="0"/>
              </a:rPr>
              <a:t>2017-cı ildə fəlsəfə doktorluğu üzrə </a:t>
            </a:r>
            <a:r>
              <a:rPr lang="az-Latn-AZ" dirty="0" smtClean="0">
                <a:solidFill>
                  <a:schemeClr val="accent5">
                    <a:lumMod val="50000"/>
                  </a:schemeClr>
                </a:solidFill>
                <a:latin typeface="Cambria Math" panose="02040503050406030204" pitchFamily="18" charset="0"/>
                <a:ea typeface="Cambria Math" panose="02040503050406030204" pitchFamily="18" charset="0"/>
              </a:rPr>
              <a:t>8 nəfər dissertasiya işini müdafiə etmişdir. </a:t>
            </a:r>
            <a:endParaRPr lang="ru-RU" dirty="0">
              <a:solidFill>
                <a:schemeClr val="accent5">
                  <a:lumMod val="50000"/>
                </a:schemeClr>
              </a:solidFill>
              <a:latin typeface="Cambria Math" panose="02040503050406030204" pitchFamily="18" charset="0"/>
              <a:ea typeface="Cambria Math" panose="02040503050406030204" pitchFamily="18" charset="0"/>
            </a:endParaRPr>
          </a:p>
        </p:txBody>
      </p:sp>
      <p:pic>
        <p:nvPicPr>
          <p:cNvPr id="4098" name="Picture 2" descr="http://economics.com.az/media/k2/items/cache/9ea2fd39c455df0cf2159afcc971c01a_XL.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18150" y="4182585"/>
            <a:ext cx="3362382" cy="2237853"/>
          </a:xfrm>
          <a:prstGeom prst="rect">
            <a:avLst/>
          </a:prstGeom>
          <a:noFill/>
          <a:ln w="19050">
            <a:solidFill>
              <a:srgbClr val="860000"/>
            </a:solidFill>
          </a:ln>
          <a:effectLst>
            <a:innerShdw blurRad="114300">
              <a:prstClr val="black"/>
            </a:innerShdw>
          </a:effectLst>
          <a:extLst>
            <a:ext uri="{909E8E84-426E-40DD-AFC4-6F175D3DCCD1}">
              <a14:hiddenFill xmlns:a14="http://schemas.microsoft.com/office/drawing/2010/main">
                <a:solidFill>
                  <a:srgbClr val="FFFFFF"/>
                </a:solidFill>
              </a14:hiddenFill>
            </a:ext>
          </a:extLst>
        </p:spPr>
      </p:pic>
      <p:pic>
        <p:nvPicPr>
          <p:cNvPr id="4100" name="Picture 4" descr="http://economics.com.az/images/fotos/mudafie/2017/M%C3%BCdafie5_30.06.17.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18267" y="4256329"/>
            <a:ext cx="3336690" cy="2117020"/>
          </a:xfrm>
          <a:prstGeom prst="rect">
            <a:avLst/>
          </a:prstGeom>
          <a:noFill/>
          <a:ln w="19050">
            <a:solidFill>
              <a:srgbClr val="860000"/>
            </a:solidFill>
          </a:ln>
          <a:effectLst>
            <a:innerShdw blurRad="114300">
              <a:prstClr val="black"/>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956876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Группа 3"/>
          <p:cNvGrpSpPr/>
          <p:nvPr/>
        </p:nvGrpSpPr>
        <p:grpSpPr>
          <a:xfrm>
            <a:off x="-1" y="0"/>
            <a:ext cx="9144001" cy="683849"/>
            <a:chOff x="-3854" y="5569"/>
            <a:chExt cx="9145016" cy="826949"/>
          </a:xfrm>
        </p:grpSpPr>
        <p:pic>
          <p:nvPicPr>
            <p:cNvPr id="5" name="Рисунок 4" descr="C:\Users\asus\Desktop\ScreenHunter_2.jpg"/>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72679" t="33953" r="6894" b="55220"/>
            <a:stretch/>
          </p:blipFill>
          <p:spPr bwMode="auto">
            <a:xfrm>
              <a:off x="-3854" y="5569"/>
              <a:ext cx="9145016" cy="826949"/>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53640926-AAD7-44D8-BBD7-CCE9431645EC}">
                <a14:shadowObscured xmlns:a14="http://schemas.microsoft.com/office/drawing/2010/main"/>
              </a:ext>
            </a:extLst>
          </p:spPr>
        </p:pic>
        <p:pic>
          <p:nvPicPr>
            <p:cNvPr id="6" name="Рисунок 5"/>
            <p:cNvPicPr/>
            <p:nvPr/>
          </p:nvPicPr>
          <p:blipFill>
            <a:blip r:embed="rId4" cstate="print">
              <a:extLst>
                <a:ext uri="{28A0092B-C50C-407E-A947-70E740481C1C}">
                  <a14:useLocalDpi xmlns:a14="http://schemas.microsoft.com/office/drawing/2010/main" val="0"/>
                </a:ext>
              </a:extLst>
            </a:blip>
            <a:srcRect b="34521"/>
            <a:stretch>
              <a:fillRect/>
            </a:stretch>
          </p:blipFill>
          <p:spPr bwMode="auto">
            <a:xfrm>
              <a:off x="272847" y="71915"/>
              <a:ext cx="641553" cy="695811"/>
            </a:xfrm>
            <a:prstGeom prst="rect">
              <a:avLst/>
            </a:prstGeom>
            <a:noFill/>
            <a:ln>
              <a:noFill/>
            </a:ln>
            <a:extLst/>
          </p:spPr>
        </p:pic>
        <p:sp>
          <p:nvSpPr>
            <p:cNvPr id="7" name="Поле 2"/>
            <p:cNvSpPr txBox="1">
              <a:spLocks noChangeArrowheads="1"/>
            </p:cNvSpPr>
            <p:nvPr/>
          </p:nvSpPr>
          <p:spPr bwMode="auto">
            <a:xfrm>
              <a:off x="1259632" y="96531"/>
              <a:ext cx="3602990" cy="671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rot="0" vert="horz" wrap="square" lIns="75617" tIns="37808" rIns="75617" bIns="37808" anchor="t" anchorCtr="0" upright="1">
              <a:noAutofit/>
            </a:bodyPr>
            <a:lstStyle/>
            <a:p>
              <a:pPr>
                <a:lnSpc>
                  <a:spcPct val="107000"/>
                </a:lnSpc>
              </a:pPr>
              <a:r>
                <a:rPr lang="az-Latn-AZ" sz="1323" b="1" dirty="0">
                  <a:solidFill>
                    <a:srgbClr val="FFFFFF"/>
                  </a:solidFill>
                  <a:ea typeface="Calibri" panose="020F0502020204030204" pitchFamily="34" charset="0"/>
                  <a:cs typeface="Times New Roman" panose="02020603050405020304" pitchFamily="18" charset="0"/>
                </a:rPr>
                <a:t>AMEA</a:t>
              </a:r>
              <a:endParaRPr lang="en-US" sz="910" dirty="0">
                <a:ea typeface="Calibri" panose="020F0502020204030204" pitchFamily="34" charset="0"/>
                <a:cs typeface="Times New Roman" panose="02020603050405020304" pitchFamily="18" charset="0"/>
              </a:endParaRPr>
            </a:p>
            <a:p>
              <a:pPr>
                <a:lnSpc>
                  <a:spcPct val="107000"/>
                </a:lnSpc>
              </a:pPr>
              <a:r>
                <a:rPr lang="az-Latn-AZ" sz="1323" b="1" dirty="0">
                  <a:solidFill>
                    <a:srgbClr val="FFFFFF"/>
                  </a:solidFill>
                  <a:ea typeface="Calibri" panose="020F0502020204030204" pitchFamily="34" charset="0"/>
                  <a:cs typeface="Times New Roman" panose="02020603050405020304" pitchFamily="18" charset="0"/>
                </a:rPr>
                <a:t>İQTİSADİYYAT İNSTİTUTU</a:t>
              </a:r>
              <a:endParaRPr lang="en-US" sz="910" dirty="0">
                <a:ea typeface="Calibri" panose="020F0502020204030204" pitchFamily="34" charset="0"/>
                <a:cs typeface="Times New Roman" panose="02020603050405020304" pitchFamily="18" charset="0"/>
              </a:endParaRPr>
            </a:p>
          </p:txBody>
        </p:sp>
      </p:grpSp>
      <p:sp>
        <p:nvSpPr>
          <p:cNvPr id="9" name="TextBox 8"/>
          <p:cNvSpPr txBox="1"/>
          <p:nvPr/>
        </p:nvSpPr>
        <p:spPr>
          <a:xfrm>
            <a:off x="0" y="6494182"/>
            <a:ext cx="9144001" cy="276999"/>
          </a:xfrm>
          <a:prstGeom prst="rect">
            <a:avLst/>
          </a:prstGeom>
          <a:gradFill flip="none" rotWithShape="1">
            <a:gsLst>
              <a:gs pos="26000">
                <a:srgbClr val="6A9CCB"/>
              </a:gs>
              <a:gs pos="42000">
                <a:schemeClr val="accent5">
                  <a:lumMod val="75000"/>
                </a:schemeClr>
              </a:gs>
              <a:gs pos="0">
                <a:schemeClr val="accent5">
                  <a:lumMod val="60000"/>
                  <a:lumOff val="40000"/>
                </a:schemeClr>
              </a:gs>
              <a:gs pos="73000">
                <a:srgbClr val="00206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az-Latn-AZ" sz="1200" b="1" dirty="0">
                <a:solidFill>
                  <a:schemeClr val="tx1"/>
                </a:solidFill>
                <a:latin typeface="Cambria" panose="02040503050406030204" pitchFamily="18" charset="0"/>
              </a:rPr>
              <a:t>    </a:t>
            </a:r>
            <a:r>
              <a:rPr lang="en-US" sz="1200" b="1" dirty="0" smtClean="0">
                <a:solidFill>
                  <a:schemeClr val="tx1"/>
                </a:solidFill>
                <a:latin typeface="Cambria" panose="02040503050406030204" pitchFamily="18" charset="0"/>
              </a:rPr>
              <a:t>www.economics.com.az</a:t>
            </a:r>
            <a:r>
              <a:rPr lang="az-Latn-AZ" sz="1200" b="1" dirty="0" smtClean="0">
                <a:solidFill>
                  <a:schemeClr val="tx1"/>
                </a:solidFill>
                <a:latin typeface="Cambria" panose="02040503050406030204" pitchFamily="18" charset="0"/>
              </a:rPr>
              <a:t>                                                                                                                                                                                     </a:t>
            </a:r>
            <a:r>
              <a:rPr lang="az-Latn-AZ" sz="1200" b="1" dirty="0" smtClean="0">
                <a:solidFill>
                  <a:schemeClr val="bg1"/>
                </a:solidFill>
                <a:latin typeface="Cambria" panose="02040503050406030204" pitchFamily="18" charset="0"/>
              </a:rPr>
              <a:t>noyabr 201</a:t>
            </a:r>
            <a:r>
              <a:rPr lang="en-US" sz="1200" b="1" dirty="0">
                <a:solidFill>
                  <a:schemeClr val="bg1"/>
                </a:solidFill>
                <a:latin typeface="Cambria" panose="02040503050406030204" pitchFamily="18" charset="0"/>
              </a:rPr>
              <a:t>7</a:t>
            </a:r>
            <a:endParaRPr lang="ru-RU" sz="1200" b="1" dirty="0">
              <a:solidFill>
                <a:schemeClr val="bg1"/>
              </a:solidFill>
              <a:latin typeface="Cambria" panose="02040503050406030204" pitchFamily="18" charset="0"/>
            </a:endParaRPr>
          </a:p>
        </p:txBody>
      </p:sp>
      <p:sp>
        <p:nvSpPr>
          <p:cNvPr id="18" name="Заголовок 1"/>
          <p:cNvSpPr txBox="1">
            <a:spLocks/>
          </p:cNvSpPr>
          <p:nvPr/>
        </p:nvSpPr>
        <p:spPr>
          <a:xfrm>
            <a:off x="23442" y="759070"/>
            <a:ext cx="8995085" cy="716019"/>
          </a:xfrm>
          <a:prstGeom prst="roundRect">
            <a:avLst>
              <a:gd name="adj" fmla="val 24398"/>
            </a:avLst>
          </a:prstGeom>
          <a:solidFill>
            <a:srgbClr val="C00000"/>
          </a:solidFill>
          <a:effectLst>
            <a:innerShdw blurRad="114300">
              <a:prstClr val="black"/>
            </a:innerShdw>
          </a:effectLst>
        </p:spPr>
        <p:style>
          <a:lnRef idx="2">
            <a:schemeClr val="accent5">
              <a:shade val="50000"/>
            </a:schemeClr>
          </a:lnRef>
          <a:fillRef idx="1">
            <a:schemeClr val="accent5"/>
          </a:fillRef>
          <a:effectRef idx="0">
            <a:schemeClr val="accent5"/>
          </a:effectRef>
          <a:fontRef idx="minor">
            <a:schemeClr val="lt1"/>
          </a:fontRef>
        </p:style>
        <p:txBody>
          <a:bodyPr vert="horz" lIns="100817" tIns="50408" rIns="100817" bIns="50408" rtlCol="0" anchor="t">
            <a:noAutofit/>
          </a:bodyPr>
          <a:lstStyle>
            <a:lvl1pPr algn="l" defTabSz="457200" rtl="0" eaLnBrk="1" latinLnBrk="0" hangingPunct="1">
              <a:spcBef>
                <a:spcPct val="0"/>
              </a:spcBef>
              <a:buNone/>
              <a:defRPr sz="3600" kern="1200">
                <a:solidFill>
                  <a:schemeClr val="lt1"/>
                </a:solidFill>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pPr lvl="0" algn="ctr"/>
            <a:r>
              <a:rPr lang="az-Latn-AZ" sz="2000" b="1" i="1" dirty="0" smtClean="0">
                <a:latin typeface="Cambria" panose="02040503050406030204" pitchFamily="18" charset="0"/>
              </a:rPr>
              <a:t>İnstitutda yaradılan Komissiya tərəfindən elmi vəzifələrin tutulması ilə bağlı Müsabiqə qaylaları layihəsi  hazırlanmışdır. </a:t>
            </a:r>
            <a:endParaRPr lang="ru-RU" sz="2000" b="1" i="1" dirty="0">
              <a:latin typeface="Cambria" panose="02040503050406030204" pitchFamily="18" charset="0"/>
            </a:endParaRPr>
          </a:p>
        </p:txBody>
      </p:sp>
      <p:graphicFrame>
        <p:nvGraphicFramePr>
          <p:cNvPr id="2" name="Таблица 1"/>
          <p:cNvGraphicFramePr>
            <a:graphicFrameLocks noGrp="1"/>
          </p:cNvGraphicFramePr>
          <p:nvPr>
            <p:extLst>
              <p:ext uri="{D42A27DB-BD31-4B8C-83A1-F6EECF244321}">
                <p14:modId xmlns:p14="http://schemas.microsoft.com/office/powerpoint/2010/main" val="3600566731"/>
              </p:ext>
            </p:extLst>
          </p:nvPr>
        </p:nvGraphicFramePr>
        <p:xfrm>
          <a:off x="276669" y="1948738"/>
          <a:ext cx="8366593" cy="3224784"/>
        </p:xfrm>
        <a:graphic>
          <a:graphicData uri="http://schemas.openxmlformats.org/drawingml/2006/table">
            <a:tbl>
              <a:tblPr firstRow="1" firstCol="1" bandRow="1">
                <a:tableStyleId>{5A111915-BE36-4E01-A7E5-04B1672EAD32}</a:tableStyleId>
              </a:tblPr>
              <a:tblGrid>
                <a:gridCol w="1012663"/>
                <a:gridCol w="486888"/>
                <a:gridCol w="491149"/>
                <a:gridCol w="491149"/>
                <a:gridCol w="487421"/>
                <a:gridCol w="491683"/>
                <a:gridCol w="491683"/>
                <a:gridCol w="487953"/>
                <a:gridCol w="491683"/>
                <a:gridCol w="491683"/>
                <a:gridCol w="487953"/>
                <a:gridCol w="491683"/>
                <a:gridCol w="491683"/>
                <a:gridCol w="487953"/>
                <a:gridCol w="491683"/>
                <a:gridCol w="491683"/>
              </a:tblGrid>
              <a:tr h="167226">
                <a:tc rowSpan="3">
                  <a:txBody>
                    <a:bodyPr/>
                    <a:lstStyle/>
                    <a:p>
                      <a:pPr algn="ctr">
                        <a:lnSpc>
                          <a:spcPct val="115000"/>
                        </a:lnSpc>
                        <a:spcAft>
                          <a:spcPts val="0"/>
                        </a:spcAft>
                      </a:pPr>
                      <a:r>
                        <a:rPr lang="az-Latn-AZ" sz="1200" dirty="0">
                          <a:effectLst/>
                        </a:rPr>
                        <a:t>Yaş həddi</a:t>
                      </a:r>
                      <a:endParaRPr lang="ru-RU" sz="1100" dirty="0">
                        <a:effectLst/>
                        <a:latin typeface="Cambria" panose="02040503050406030204" pitchFamily="18" charset="0"/>
                        <a:ea typeface="Times New Roman"/>
                        <a:cs typeface="Times New Roman"/>
                      </a:endParaRPr>
                    </a:p>
                  </a:txBody>
                  <a:tcPr marL="54530" marR="545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gridSpan="3">
                  <a:txBody>
                    <a:bodyPr/>
                    <a:lstStyle/>
                    <a:p>
                      <a:pPr algn="ctr">
                        <a:lnSpc>
                          <a:spcPct val="115000"/>
                        </a:lnSpc>
                        <a:spcAft>
                          <a:spcPts val="0"/>
                        </a:spcAft>
                      </a:pPr>
                      <a:r>
                        <a:rPr lang="az-Latn-AZ" sz="1200" dirty="0">
                          <a:effectLst/>
                        </a:rPr>
                        <a:t>Elmi işçilər</a:t>
                      </a:r>
                      <a:endParaRPr lang="ru-RU" sz="1100" dirty="0">
                        <a:effectLst/>
                        <a:latin typeface="Cambria" panose="02040503050406030204" pitchFamily="18" charset="0"/>
                        <a:ea typeface="Times New Roman"/>
                        <a:cs typeface="Times New Roman"/>
                      </a:endParaRPr>
                    </a:p>
                  </a:txBody>
                  <a:tcPr marL="54530" marR="545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hMerge="1">
                  <a:txBody>
                    <a:bodyPr/>
                    <a:lstStyle/>
                    <a:p>
                      <a:endParaRPr lang="ru-RU"/>
                    </a:p>
                  </a:txBody>
                  <a:tcPr/>
                </a:tc>
                <a:tc rowSpan="2" hMerge="1">
                  <a:txBody>
                    <a:bodyPr/>
                    <a:lstStyle/>
                    <a:p>
                      <a:endParaRPr lang="ru-RU"/>
                    </a:p>
                  </a:txBody>
                  <a:tcPr/>
                </a:tc>
                <a:tc gridSpan="12">
                  <a:txBody>
                    <a:bodyPr/>
                    <a:lstStyle/>
                    <a:p>
                      <a:pPr algn="ctr">
                        <a:lnSpc>
                          <a:spcPct val="115000"/>
                        </a:lnSpc>
                        <a:spcAft>
                          <a:spcPts val="0"/>
                        </a:spcAft>
                      </a:pPr>
                      <a:r>
                        <a:rPr lang="az-Latn-AZ" sz="1200">
                          <a:effectLst/>
                        </a:rPr>
                        <a:t>Onlardan elmi rütbəsi və alimlik dərəcəsi olanlar</a:t>
                      </a:r>
                      <a:endParaRPr lang="ru-RU" sz="1100">
                        <a:effectLst/>
                        <a:latin typeface="Cambria" panose="02040503050406030204" pitchFamily="18" charset="0"/>
                        <a:ea typeface="Times New Roman"/>
                        <a:cs typeface="Times New Roman"/>
                      </a:endParaRPr>
                    </a:p>
                  </a:txBody>
                  <a:tcPr marL="54530" marR="545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334453">
                <a:tc vMerge="1">
                  <a:txBody>
                    <a:bodyPr/>
                    <a:lstStyle/>
                    <a:p>
                      <a:endParaRPr lang="ru-RU"/>
                    </a:p>
                  </a:txBody>
                  <a:tcPr/>
                </a:tc>
                <a:tc gridSpan="3" vMerge="1">
                  <a:txBody>
                    <a:bodyPr/>
                    <a:lstStyle/>
                    <a:p>
                      <a:endParaRPr lang="ru-RU"/>
                    </a:p>
                  </a:txBody>
                  <a:tcPr/>
                </a:tc>
                <a:tc hMerge="1" vMerge="1">
                  <a:txBody>
                    <a:bodyPr/>
                    <a:lstStyle/>
                    <a:p>
                      <a:endParaRPr lang="ru-RU"/>
                    </a:p>
                  </a:txBody>
                  <a:tcPr/>
                </a:tc>
                <a:tc hMerge="1" vMerge="1">
                  <a:txBody>
                    <a:bodyPr/>
                    <a:lstStyle/>
                    <a:p>
                      <a:endParaRPr lang="ru-RU"/>
                    </a:p>
                  </a:txBody>
                  <a:tcPr/>
                </a:tc>
                <a:tc gridSpan="3">
                  <a:txBody>
                    <a:bodyPr/>
                    <a:lstStyle/>
                    <a:p>
                      <a:pPr algn="ctr">
                        <a:lnSpc>
                          <a:spcPct val="115000"/>
                        </a:lnSpc>
                        <a:spcAft>
                          <a:spcPts val="0"/>
                        </a:spcAft>
                      </a:pPr>
                      <a:r>
                        <a:rPr lang="az-Latn-AZ" sz="1200">
                          <a:effectLst/>
                        </a:rPr>
                        <a:t>AMEA-nın həqiqi üzvləri</a:t>
                      </a:r>
                      <a:endParaRPr lang="ru-RU" sz="1100">
                        <a:effectLst/>
                        <a:latin typeface="Cambria" panose="02040503050406030204" pitchFamily="18" charset="0"/>
                        <a:ea typeface="Times New Roman"/>
                        <a:cs typeface="Times New Roman"/>
                      </a:endParaRPr>
                    </a:p>
                  </a:txBody>
                  <a:tcPr marL="54530" marR="545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ru-RU"/>
                    </a:p>
                  </a:txBody>
                  <a:tcPr/>
                </a:tc>
                <a:tc hMerge="1">
                  <a:txBody>
                    <a:bodyPr/>
                    <a:lstStyle/>
                    <a:p>
                      <a:endParaRPr lang="ru-RU"/>
                    </a:p>
                  </a:txBody>
                  <a:tcPr/>
                </a:tc>
                <a:tc gridSpan="3">
                  <a:txBody>
                    <a:bodyPr/>
                    <a:lstStyle/>
                    <a:p>
                      <a:pPr algn="ctr">
                        <a:lnSpc>
                          <a:spcPct val="115000"/>
                        </a:lnSpc>
                        <a:spcAft>
                          <a:spcPts val="0"/>
                        </a:spcAft>
                      </a:pPr>
                      <a:r>
                        <a:rPr lang="az-Latn-AZ" sz="1200">
                          <a:effectLst/>
                        </a:rPr>
                        <a:t>AMEA-nın müxbir üzvləri</a:t>
                      </a:r>
                      <a:endParaRPr lang="ru-RU" sz="1100">
                        <a:effectLst/>
                        <a:latin typeface="Cambria" panose="02040503050406030204" pitchFamily="18" charset="0"/>
                        <a:ea typeface="Times New Roman"/>
                        <a:cs typeface="Times New Roman"/>
                      </a:endParaRPr>
                    </a:p>
                  </a:txBody>
                  <a:tcPr marL="54530" marR="545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ru-RU"/>
                    </a:p>
                  </a:txBody>
                  <a:tcPr/>
                </a:tc>
                <a:tc hMerge="1">
                  <a:txBody>
                    <a:bodyPr/>
                    <a:lstStyle/>
                    <a:p>
                      <a:endParaRPr lang="ru-RU"/>
                    </a:p>
                  </a:txBody>
                  <a:tcPr/>
                </a:tc>
                <a:tc gridSpan="3">
                  <a:txBody>
                    <a:bodyPr/>
                    <a:lstStyle/>
                    <a:p>
                      <a:pPr algn="ctr">
                        <a:lnSpc>
                          <a:spcPct val="115000"/>
                        </a:lnSpc>
                        <a:spcAft>
                          <a:spcPts val="0"/>
                        </a:spcAft>
                      </a:pPr>
                      <a:r>
                        <a:rPr lang="az-Latn-AZ" sz="1200">
                          <a:effectLst/>
                        </a:rPr>
                        <a:t>elmlər doktorları</a:t>
                      </a:r>
                      <a:endParaRPr lang="ru-RU" sz="1100">
                        <a:effectLst/>
                        <a:latin typeface="Cambria" panose="02040503050406030204" pitchFamily="18" charset="0"/>
                        <a:ea typeface="Times New Roman"/>
                        <a:cs typeface="Times New Roman"/>
                      </a:endParaRPr>
                    </a:p>
                  </a:txBody>
                  <a:tcPr marL="54530" marR="545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ru-RU"/>
                    </a:p>
                  </a:txBody>
                  <a:tcPr/>
                </a:tc>
                <a:tc hMerge="1">
                  <a:txBody>
                    <a:bodyPr/>
                    <a:lstStyle/>
                    <a:p>
                      <a:endParaRPr lang="ru-RU"/>
                    </a:p>
                  </a:txBody>
                  <a:tcPr/>
                </a:tc>
                <a:tc gridSpan="3">
                  <a:txBody>
                    <a:bodyPr/>
                    <a:lstStyle/>
                    <a:p>
                      <a:pPr algn="ctr">
                        <a:lnSpc>
                          <a:spcPct val="115000"/>
                        </a:lnSpc>
                        <a:spcAft>
                          <a:spcPts val="0"/>
                        </a:spcAft>
                      </a:pPr>
                      <a:r>
                        <a:rPr lang="az-Latn-AZ" sz="1200">
                          <a:effectLst/>
                        </a:rPr>
                        <a:t>fəlsəfə doktorları</a:t>
                      </a:r>
                      <a:endParaRPr lang="ru-RU" sz="1100">
                        <a:effectLst/>
                        <a:latin typeface="Cambria" panose="02040503050406030204" pitchFamily="18" charset="0"/>
                        <a:ea typeface="Times New Roman"/>
                        <a:cs typeface="Times New Roman"/>
                      </a:endParaRPr>
                    </a:p>
                  </a:txBody>
                  <a:tcPr marL="54530" marR="545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ru-RU"/>
                    </a:p>
                  </a:txBody>
                  <a:tcPr/>
                </a:tc>
                <a:tc hMerge="1">
                  <a:txBody>
                    <a:bodyPr/>
                    <a:lstStyle/>
                    <a:p>
                      <a:endParaRPr lang="ru-RU"/>
                    </a:p>
                  </a:txBody>
                  <a:tcPr/>
                </a:tc>
              </a:tr>
              <a:tr h="167226">
                <a:tc vMerge="1">
                  <a:txBody>
                    <a:bodyPr/>
                    <a:lstStyle/>
                    <a:p>
                      <a:endParaRPr lang="ru-RU"/>
                    </a:p>
                  </a:txBody>
                  <a:tcPr/>
                </a:tc>
                <a:tc>
                  <a:txBody>
                    <a:bodyPr/>
                    <a:lstStyle/>
                    <a:p>
                      <a:pPr algn="ctr">
                        <a:lnSpc>
                          <a:spcPct val="115000"/>
                        </a:lnSpc>
                        <a:spcAft>
                          <a:spcPts val="0"/>
                        </a:spcAft>
                      </a:pPr>
                      <a:r>
                        <a:rPr lang="az-Latn-AZ" sz="1200">
                          <a:effectLst/>
                        </a:rPr>
                        <a:t>cəmi</a:t>
                      </a:r>
                      <a:endParaRPr lang="ru-RU" sz="1100">
                        <a:effectLst/>
                        <a:latin typeface="Cambria" panose="02040503050406030204" pitchFamily="18" charset="0"/>
                        <a:ea typeface="Times New Roman"/>
                        <a:cs typeface="Times New Roman"/>
                      </a:endParaRPr>
                    </a:p>
                  </a:txBody>
                  <a:tcPr marL="54530" marR="545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az-Latn-AZ" sz="1200">
                          <a:effectLst/>
                        </a:rPr>
                        <a:t>kişi</a:t>
                      </a:r>
                      <a:endParaRPr lang="ru-RU" sz="1100">
                        <a:effectLst/>
                        <a:latin typeface="Cambria" panose="02040503050406030204" pitchFamily="18" charset="0"/>
                        <a:ea typeface="Times New Roman"/>
                        <a:cs typeface="Times New Roman"/>
                      </a:endParaRPr>
                    </a:p>
                  </a:txBody>
                  <a:tcPr marL="54530" marR="545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az-Latn-AZ" sz="1200">
                          <a:effectLst/>
                        </a:rPr>
                        <a:t>qadın</a:t>
                      </a:r>
                      <a:endParaRPr lang="ru-RU" sz="1100">
                        <a:effectLst/>
                        <a:latin typeface="Cambria" panose="02040503050406030204" pitchFamily="18" charset="0"/>
                        <a:ea typeface="Times New Roman"/>
                        <a:cs typeface="Times New Roman"/>
                      </a:endParaRPr>
                    </a:p>
                  </a:txBody>
                  <a:tcPr marL="54530" marR="545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az-Latn-AZ" sz="1200">
                          <a:effectLst/>
                        </a:rPr>
                        <a:t>cəmi</a:t>
                      </a:r>
                      <a:endParaRPr lang="ru-RU" sz="1100">
                        <a:effectLst/>
                        <a:latin typeface="Cambria" panose="02040503050406030204" pitchFamily="18" charset="0"/>
                        <a:ea typeface="Times New Roman"/>
                        <a:cs typeface="Times New Roman"/>
                      </a:endParaRPr>
                    </a:p>
                  </a:txBody>
                  <a:tcPr marL="54530" marR="545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az-Latn-AZ" sz="1200">
                          <a:effectLst/>
                        </a:rPr>
                        <a:t>kişi</a:t>
                      </a:r>
                      <a:endParaRPr lang="ru-RU" sz="1100">
                        <a:effectLst/>
                        <a:latin typeface="Cambria" panose="02040503050406030204" pitchFamily="18" charset="0"/>
                        <a:ea typeface="Times New Roman"/>
                        <a:cs typeface="Times New Roman"/>
                      </a:endParaRPr>
                    </a:p>
                  </a:txBody>
                  <a:tcPr marL="54530" marR="545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az-Latn-AZ" sz="1200">
                          <a:effectLst/>
                        </a:rPr>
                        <a:t>qadın</a:t>
                      </a:r>
                      <a:endParaRPr lang="ru-RU" sz="1100">
                        <a:effectLst/>
                        <a:latin typeface="Cambria" panose="02040503050406030204" pitchFamily="18" charset="0"/>
                        <a:ea typeface="Times New Roman"/>
                        <a:cs typeface="Times New Roman"/>
                      </a:endParaRPr>
                    </a:p>
                  </a:txBody>
                  <a:tcPr marL="54530" marR="545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az-Latn-AZ" sz="1200">
                          <a:effectLst/>
                        </a:rPr>
                        <a:t>cəmi</a:t>
                      </a:r>
                      <a:endParaRPr lang="ru-RU" sz="1100">
                        <a:effectLst/>
                        <a:latin typeface="Cambria" panose="02040503050406030204" pitchFamily="18" charset="0"/>
                        <a:ea typeface="Times New Roman"/>
                        <a:cs typeface="Times New Roman"/>
                      </a:endParaRPr>
                    </a:p>
                  </a:txBody>
                  <a:tcPr marL="54530" marR="545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az-Latn-AZ" sz="1200">
                          <a:effectLst/>
                        </a:rPr>
                        <a:t>kişi</a:t>
                      </a:r>
                      <a:endParaRPr lang="ru-RU" sz="1100">
                        <a:effectLst/>
                        <a:latin typeface="Cambria" panose="02040503050406030204" pitchFamily="18" charset="0"/>
                        <a:ea typeface="Times New Roman"/>
                        <a:cs typeface="Times New Roman"/>
                      </a:endParaRPr>
                    </a:p>
                  </a:txBody>
                  <a:tcPr marL="54530" marR="545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az-Latn-AZ" sz="1200">
                          <a:effectLst/>
                        </a:rPr>
                        <a:t>qadın</a:t>
                      </a:r>
                      <a:endParaRPr lang="ru-RU" sz="1100">
                        <a:effectLst/>
                        <a:latin typeface="Cambria" panose="02040503050406030204" pitchFamily="18" charset="0"/>
                        <a:ea typeface="Times New Roman"/>
                        <a:cs typeface="Times New Roman"/>
                      </a:endParaRPr>
                    </a:p>
                  </a:txBody>
                  <a:tcPr marL="54530" marR="545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az-Latn-AZ" sz="1200">
                          <a:effectLst/>
                        </a:rPr>
                        <a:t>cəmi</a:t>
                      </a:r>
                      <a:endParaRPr lang="ru-RU" sz="1100">
                        <a:effectLst/>
                        <a:latin typeface="Cambria" panose="02040503050406030204" pitchFamily="18" charset="0"/>
                        <a:ea typeface="Times New Roman"/>
                        <a:cs typeface="Times New Roman"/>
                      </a:endParaRPr>
                    </a:p>
                  </a:txBody>
                  <a:tcPr marL="54530" marR="545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az-Latn-AZ" sz="1200">
                          <a:effectLst/>
                        </a:rPr>
                        <a:t>kişi</a:t>
                      </a:r>
                      <a:endParaRPr lang="ru-RU" sz="1100">
                        <a:effectLst/>
                        <a:latin typeface="Cambria" panose="02040503050406030204" pitchFamily="18" charset="0"/>
                        <a:ea typeface="Times New Roman"/>
                        <a:cs typeface="Times New Roman"/>
                      </a:endParaRPr>
                    </a:p>
                  </a:txBody>
                  <a:tcPr marL="54530" marR="545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az-Latn-AZ" sz="1200">
                          <a:effectLst/>
                        </a:rPr>
                        <a:t>qadın</a:t>
                      </a:r>
                      <a:endParaRPr lang="ru-RU" sz="1100">
                        <a:effectLst/>
                        <a:latin typeface="Cambria" panose="02040503050406030204" pitchFamily="18" charset="0"/>
                        <a:ea typeface="Times New Roman"/>
                        <a:cs typeface="Times New Roman"/>
                      </a:endParaRPr>
                    </a:p>
                  </a:txBody>
                  <a:tcPr marL="54530" marR="545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az-Latn-AZ" sz="1200">
                          <a:effectLst/>
                        </a:rPr>
                        <a:t>cəmi</a:t>
                      </a:r>
                      <a:endParaRPr lang="ru-RU" sz="1100">
                        <a:effectLst/>
                        <a:latin typeface="Cambria" panose="02040503050406030204" pitchFamily="18" charset="0"/>
                        <a:ea typeface="Times New Roman"/>
                        <a:cs typeface="Times New Roman"/>
                      </a:endParaRPr>
                    </a:p>
                  </a:txBody>
                  <a:tcPr marL="54530" marR="545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az-Latn-AZ" sz="1200">
                          <a:effectLst/>
                        </a:rPr>
                        <a:t>kişi</a:t>
                      </a:r>
                      <a:endParaRPr lang="ru-RU" sz="1100">
                        <a:effectLst/>
                        <a:latin typeface="Cambria" panose="02040503050406030204" pitchFamily="18" charset="0"/>
                        <a:ea typeface="Times New Roman"/>
                        <a:cs typeface="Times New Roman"/>
                      </a:endParaRPr>
                    </a:p>
                  </a:txBody>
                  <a:tcPr marL="54530" marR="545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az-Latn-AZ" sz="1200">
                          <a:effectLst/>
                        </a:rPr>
                        <a:t>qadın</a:t>
                      </a:r>
                      <a:endParaRPr lang="ru-RU" sz="1100">
                        <a:effectLst/>
                        <a:latin typeface="Cambria" panose="02040503050406030204" pitchFamily="18" charset="0"/>
                        <a:ea typeface="Times New Roman"/>
                        <a:cs typeface="Times New Roman"/>
                      </a:endParaRPr>
                    </a:p>
                  </a:txBody>
                  <a:tcPr marL="54530" marR="545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34453">
                <a:tc>
                  <a:txBody>
                    <a:bodyPr/>
                    <a:lstStyle/>
                    <a:p>
                      <a:pPr algn="l">
                        <a:lnSpc>
                          <a:spcPct val="115000"/>
                        </a:lnSpc>
                        <a:spcAft>
                          <a:spcPts val="0"/>
                        </a:spcAft>
                      </a:pPr>
                      <a:r>
                        <a:rPr lang="az-Latn-AZ" sz="1200">
                          <a:effectLst/>
                        </a:rPr>
                        <a:t>35 yaşa qədər</a:t>
                      </a:r>
                      <a:endParaRPr lang="ru-RU" sz="1100">
                        <a:effectLst/>
                      </a:endParaRPr>
                    </a:p>
                    <a:p>
                      <a:pPr algn="l">
                        <a:lnSpc>
                          <a:spcPct val="115000"/>
                        </a:lnSpc>
                        <a:spcAft>
                          <a:spcPts val="0"/>
                        </a:spcAft>
                      </a:pPr>
                      <a:r>
                        <a:rPr lang="az-Latn-AZ" sz="1200">
                          <a:effectLst/>
                        </a:rPr>
                        <a:t> </a:t>
                      </a:r>
                      <a:endParaRPr lang="ru-RU" sz="1100">
                        <a:effectLst/>
                        <a:latin typeface="Cambria" panose="02040503050406030204" pitchFamily="18" charset="0"/>
                        <a:ea typeface="Times New Roman"/>
                        <a:cs typeface="Times New Roman"/>
                      </a:endParaRPr>
                    </a:p>
                  </a:txBody>
                  <a:tcPr marL="54530" marR="545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az-Latn-AZ" sz="1600">
                          <a:effectLst/>
                        </a:rPr>
                        <a:t>22</a:t>
                      </a:r>
                      <a:endParaRPr lang="ru-RU" sz="1100">
                        <a:effectLst/>
                        <a:latin typeface="Cambria" panose="02040503050406030204" pitchFamily="18" charset="0"/>
                        <a:ea typeface="Times New Roman"/>
                        <a:cs typeface="Times New Roman"/>
                      </a:endParaRPr>
                    </a:p>
                  </a:txBody>
                  <a:tcPr marL="54530" marR="545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az-Latn-AZ" sz="1600">
                          <a:effectLst/>
                        </a:rPr>
                        <a:t>16</a:t>
                      </a:r>
                      <a:endParaRPr lang="ru-RU" sz="1100">
                        <a:effectLst/>
                        <a:latin typeface="Cambria" panose="02040503050406030204" pitchFamily="18" charset="0"/>
                        <a:ea typeface="Times New Roman"/>
                        <a:cs typeface="Times New Roman"/>
                      </a:endParaRPr>
                    </a:p>
                  </a:txBody>
                  <a:tcPr marL="54530" marR="545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az-Latn-AZ" sz="1600">
                          <a:effectLst/>
                        </a:rPr>
                        <a:t>6</a:t>
                      </a:r>
                      <a:endParaRPr lang="ru-RU" sz="1100">
                        <a:effectLst/>
                        <a:latin typeface="Cambria" panose="02040503050406030204" pitchFamily="18" charset="0"/>
                        <a:ea typeface="Times New Roman"/>
                        <a:cs typeface="Times New Roman"/>
                      </a:endParaRPr>
                    </a:p>
                  </a:txBody>
                  <a:tcPr marL="54530" marR="545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az-Latn-AZ" sz="1600">
                          <a:effectLst/>
                        </a:rPr>
                        <a:t>-</a:t>
                      </a:r>
                      <a:endParaRPr lang="ru-RU" sz="1100">
                        <a:effectLst/>
                        <a:latin typeface="Cambria" panose="02040503050406030204" pitchFamily="18" charset="0"/>
                        <a:ea typeface="Times New Roman"/>
                        <a:cs typeface="Times New Roman"/>
                      </a:endParaRPr>
                    </a:p>
                  </a:txBody>
                  <a:tcPr marL="54530" marR="545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az-Latn-AZ" sz="1600">
                          <a:effectLst/>
                        </a:rPr>
                        <a:t>-</a:t>
                      </a:r>
                      <a:endParaRPr lang="ru-RU" sz="1100">
                        <a:effectLst/>
                        <a:latin typeface="Cambria" panose="02040503050406030204" pitchFamily="18" charset="0"/>
                        <a:ea typeface="Times New Roman"/>
                        <a:cs typeface="Times New Roman"/>
                      </a:endParaRPr>
                    </a:p>
                  </a:txBody>
                  <a:tcPr marL="54530" marR="545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az-Latn-AZ" sz="1600">
                          <a:effectLst/>
                        </a:rPr>
                        <a:t>-</a:t>
                      </a:r>
                      <a:endParaRPr lang="ru-RU" sz="1100">
                        <a:effectLst/>
                        <a:latin typeface="Cambria" panose="02040503050406030204" pitchFamily="18" charset="0"/>
                        <a:ea typeface="Times New Roman"/>
                        <a:cs typeface="Times New Roman"/>
                      </a:endParaRPr>
                    </a:p>
                  </a:txBody>
                  <a:tcPr marL="54530" marR="545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az-Latn-AZ" sz="1600">
                          <a:effectLst/>
                        </a:rPr>
                        <a:t>-</a:t>
                      </a:r>
                      <a:endParaRPr lang="ru-RU" sz="1100">
                        <a:effectLst/>
                        <a:latin typeface="Cambria" panose="02040503050406030204" pitchFamily="18" charset="0"/>
                        <a:ea typeface="Times New Roman"/>
                        <a:cs typeface="Times New Roman"/>
                      </a:endParaRPr>
                    </a:p>
                  </a:txBody>
                  <a:tcPr marL="54530" marR="545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az-Latn-AZ" sz="1600" dirty="0">
                          <a:effectLst/>
                        </a:rPr>
                        <a:t>-</a:t>
                      </a:r>
                      <a:endParaRPr lang="ru-RU" sz="1100" dirty="0">
                        <a:effectLst/>
                        <a:latin typeface="Cambria" panose="02040503050406030204" pitchFamily="18" charset="0"/>
                        <a:ea typeface="Times New Roman"/>
                        <a:cs typeface="Times New Roman"/>
                      </a:endParaRPr>
                    </a:p>
                  </a:txBody>
                  <a:tcPr marL="54530" marR="545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az-Latn-AZ" sz="1600">
                          <a:effectLst/>
                        </a:rPr>
                        <a:t>-</a:t>
                      </a:r>
                      <a:endParaRPr lang="ru-RU" sz="1100">
                        <a:effectLst/>
                        <a:latin typeface="Cambria" panose="02040503050406030204" pitchFamily="18" charset="0"/>
                        <a:ea typeface="Times New Roman"/>
                        <a:cs typeface="Times New Roman"/>
                      </a:endParaRPr>
                    </a:p>
                  </a:txBody>
                  <a:tcPr marL="54530" marR="545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az-Latn-AZ" sz="1600">
                          <a:effectLst/>
                        </a:rPr>
                        <a:t>-</a:t>
                      </a:r>
                      <a:endParaRPr lang="ru-RU" sz="1100">
                        <a:effectLst/>
                        <a:latin typeface="Cambria" panose="02040503050406030204" pitchFamily="18" charset="0"/>
                        <a:ea typeface="Times New Roman"/>
                        <a:cs typeface="Times New Roman"/>
                      </a:endParaRPr>
                    </a:p>
                  </a:txBody>
                  <a:tcPr marL="54530" marR="545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az-Latn-AZ" sz="1600">
                          <a:effectLst/>
                        </a:rPr>
                        <a:t>-</a:t>
                      </a:r>
                      <a:endParaRPr lang="ru-RU" sz="1100">
                        <a:effectLst/>
                        <a:latin typeface="Cambria" panose="02040503050406030204" pitchFamily="18" charset="0"/>
                        <a:ea typeface="Times New Roman"/>
                        <a:cs typeface="Times New Roman"/>
                      </a:endParaRPr>
                    </a:p>
                  </a:txBody>
                  <a:tcPr marL="54530" marR="545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az-Latn-AZ" sz="1600">
                          <a:effectLst/>
                        </a:rPr>
                        <a:t>-</a:t>
                      </a:r>
                      <a:endParaRPr lang="ru-RU" sz="1100">
                        <a:effectLst/>
                        <a:latin typeface="Cambria" panose="02040503050406030204" pitchFamily="18" charset="0"/>
                        <a:ea typeface="Times New Roman"/>
                        <a:cs typeface="Times New Roman"/>
                      </a:endParaRPr>
                    </a:p>
                  </a:txBody>
                  <a:tcPr marL="54530" marR="545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az-Latn-AZ" sz="1600">
                          <a:effectLst/>
                        </a:rPr>
                        <a:t>3</a:t>
                      </a:r>
                      <a:endParaRPr lang="ru-RU" sz="1100">
                        <a:effectLst/>
                        <a:latin typeface="Cambria" panose="02040503050406030204" pitchFamily="18" charset="0"/>
                        <a:ea typeface="Times New Roman"/>
                        <a:cs typeface="Times New Roman"/>
                      </a:endParaRPr>
                    </a:p>
                  </a:txBody>
                  <a:tcPr marL="54530" marR="545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az-Latn-AZ" sz="1600">
                          <a:effectLst/>
                        </a:rPr>
                        <a:t>2</a:t>
                      </a:r>
                      <a:endParaRPr lang="ru-RU" sz="1100">
                        <a:effectLst/>
                        <a:latin typeface="Cambria" panose="02040503050406030204" pitchFamily="18" charset="0"/>
                        <a:ea typeface="Times New Roman"/>
                        <a:cs typeface="Times New Roman"/>
                      </a:endParaRPr>
                    </a:p>
                  </a:txBody>
                  <a:tcPr marL="54530" marR="545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az-Latn-AZ" sz="1600">
                          <a:effectLst/>
                        </a:rPr>
                        <a:t>1</a:t>
                      </a:r>
                      <a:endParaRPr lang="ru-RU" sz="1100">
                        <a:effectLst/>
                        <a:latin typeface="Cambria" panose="02040503050406030204" pitchFamily="18" charset="0"/>
                        <a:ea typeface="Times New Roman"/>
                        <a:cs typeface="Times New Roman"/>
                      </a:endParaRPr>
                    </a:p>
                  </a:txBody>
                  <a:tcPr marL="54530" marR="545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34453">
                <a:tc>
                  <a:txBody>
                    <a:bodyPr/>
                    <a:lstStyle/>
                    <a:p>
                      <a:pPr algn="l">
                        <a:lnSpc>
                          <a:spcPct val="115000"/>
                        </a:lnSpc>
                        <a:spcAft>
                          <a:spcPts val="0"/>
                        </a:spcAft>
                      </a:pPr>
                      <a:r>
                        <a:rPr lang="az-Latn-AZ" sz="1200">
                          <a:effectLst/>
                        </a:rPr>
                        <a:t>36-50 yaşda</a:t>
                      </a:r>
                      <a:endParaRPr lang="ru-RU" sz="1100">
                        <a:effectLst/>
                      </a:endParaRPr>
                    </a:p>
                    <a:p>
                      <a:pPr algn="l">
                        <a:lnSpc>
                          <a:spcPct val="115000"/>
                        </a:lnSpc>
                        <a:spcAft>
                          <a:spcPts val="0"/>
                        </a:spcAft>
                      </a:pPr>
                      <a:r>
                        <a:rPr lang="az-Latn-AZ" sz="1200">
                          <a:effectLst/>
                        </a:rPr>
                        <a:t> </a:t>
                      </a:r>
                      <a:endParaRPr lang="ru-RU" sz="1100">
                        <a:effectLst/>
                        <a:latin typeface="Cambria" panose="02040503050406030204" pitchFamily="18" charset="0"/>
                        <a:ea typeface="Times New Roman"/>
                        <a:cs typeface="Times New Roman"/>
                      </a:endParaRPr>
                    </a:p>
                  </a:txBody>
                  <a:tcPr marL="54530" marR="545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az-Latn-AZ" sz="1600">
                          <a:effectLst/>
                        </a:rPr>
                        <a:t>52</a:t>
                      </a:r>
                      <a:endParaRPr lang="ru-RU" sz="1100">
                        <a:effectLst/>
                        <a:latin typeface="Cambria" panose="02040503050406030204" pitchFamily="18" charset="0"/>
                        <a:ea typeface="Times New Roman"/>
                        <a:cs typeface="Times New Roman"/>
                      </a:endParaRPr>
                    </a:p>
                  </a:txBody>
                  <a:tcPr marL="54530" marR="545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az-Latn-AZ" sz="1600">
                          <a:effectLst/>
                        </a:rPr>
                        <a:t>18</a:t>
                      </a:r>
                      <a:endParaRPr lang="ru-RU" sz="1100">
                        <a:effectLst/>
                        <a:latin typeface="Cambria" panose="02040503050406030204" pitchFamily="18" charset="0"/>
                        <a:ea typeface="Times New Roman"/>
                        <a:cs typeface="Times New Roman"/>
                      </a:endParaRPr>
                    </a:p>
                  </a:txBody>
                  <a:tcPr marL="54530" marR="545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az-Latn-AZ" sz="1600">
                          <a:effectLst/>
                        </a:rPr>
                        <a:t>34</a:t>
                      </a:r>
                      <a:endParaRPr lang="ru-RU" sz="1100">
                        <a:effectLst/>
                        <a:latin typeface="Cambria" panose="02040503050406030204" pitchFamily="18" charset="0"/>
                        <a:ea typeface="Times New Roman"/>
                        <a:cs typeface="Times New Roman"/>
                      </a:endParaRPr>
                    </a:p>
                  </a:txBody>
                  <a:tcPr marL="54530" marR="545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az-Latn-AZ" sz="1600">
                          <a:effectLst/>
                        </a:rPr>
                        <a:t>-</a:t>
                      </a:r>
                      <a:endParaRPr lang="ru-RU" sz="1100">
                        <a:effectLst/>
                        <a:latin typeface="Cambria" panose="02040503050406030204" pitchFamily="18" charset="0"/>
                        <a:ea typeface="Times New Roman"/>
                        <a:cs typeface="Times New Roman"/>
                      </a:endParaRPr>
                    </a:p>
                  </a:txBody>
                  <a:tcPr marL="54530" marR="545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az-Latn-AZ" sz="1600">
                          <a:effectLst/>
                        </a:rPr>
                        <a:t>-</a:t>
                      </a:r>
                      <a:endParaRPr lang="ru-RU" sz="1100">
                        <a:effectLst/>
                        <a:latin typeface="Cambria" panose="02040503050406030204" pitchFamily="18" charset="0"/>
                        <a:ea typeface="Times New Roman"/>
                        <a:cs typeface="Times New Roman"/>
                      </a:endParaRPr>
                    </a:p>
                  </a:txBody>
                  <a:tcPr marL="54530" marR="545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az-Latn-AZ" sz="1600">
                          <a:effectLst/>
                        </a:rPr>
                        <a:t>-</a:t>
                      </a:r>
                      <a:endParaRPr lang="ru-RU" sz="1100">
                        <a:effectLst/>
                        <a:latin typeface="Cambria" panose="02040503050406030204" pitchFamily="18" charset="0"/>
                        <a:ea typeface="Times New Roman"/>
                        <a:cs typeface="Times New Roman"/>
                      </a:endParaRPr>
                    </a:p>
                  </a:txBody>
                  <a:tcPr marL="54530" marR="545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az-Latn-AZ" sz="1600">
                          <a:effectLst/>
                        </a:rPr>
                        <a:t>-</a:t>
                      </a:r>
                      <a:endParaRPr lang="ru-RU" sz="1100">
                        <a:effectLst/>
                        <a:latin typeface="Cambria" panose="02040503050406030204" pitchFamily="18" charset="0"/>
                        <a:ea typeface="Times New Roman"/>
                        <a:cs typeface="Times New Roman"/>
                      </a:endParaRPr>
                    </a:p>
                  </a:txBody>
                  <a:tcPr marL="54530" marR="545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az-Latn-AZ" sz="1600">
                          <a:effectLst/>
                        </a:rPr>
                        <a:t>-</a:t>
                      </a:r>
                      <a:endParaRPr lang="ru-RU" sz="1100">
                        <a:effectLst/>
                        <a:latin typeface="Cambria" panose="02040503050406030204" pitchFamily="18" charset="0"/>
                        <a:ea typeface="Times New Roman"/>
                        <a:cs typeface="Times New Roman"/>
                      </a:endParaRPr>
                    </a:p>
                  </a:txBody>
                  <a:tcPr marL="54530" marR="545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az-Latn-AZ" sz="1600">
                          <a:effectLst/>
                        </a:rPr>
                        <a:t>-</a:t>
                      </a:r>
                      <a:endParaRPr lang="ru-RU" sz="1100">
                        <a:effectLst/>
                        <a:latin typeface="Cambria" panose="02040503050406030204" pitchFamily="18" charset="0"/>
                        <a:ea typeface="Times New Roman"/>
                        <a:cs typeface="Times New Roman"/>
                      </a:endParaRPr>
                    </a:p>
                  </a:txBody>
                  <a:tcPr marL="54530" marR="545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az-Latn-AZ" sz="1600">
                          <a:effectLst/>
                        </a:rPr>
                        <a:t>2</a:t>
                      </a:r>
                      <a:endParaRPr lang="ru-RU" sz="1100">
                        <a:effectLst/>
                        <a:latin typeface="Cambria" panose="02040503050406030204" pitchFamily="18" charset="0"/>
                        <a:ea typeface="Times New Roman"/>
                        <a:cs typeface="Times New Roman"/>
                      </a:endParaRPr>
                    </a:p>
                  </a:txBody>
                  <a:tcPr marL="54530" marR="545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az-Latn-AZ" sz="1600">
                          <a:effectLst/>
                        </a:rPr>
                        <a:t>2</a:t>
                      </a:r>
                      <a:endParaRPr lang="ru-RU" sz="1100">
                        <a:effectLst/>
                        <a:latin typeface="Cambria" panose="02040503050406030204" pitchFamily="18" charset="0"/>
                        <a:ea typeface="Times New Roman"/>
                        <a:cs typeface="Times New Roman"/>
                      </a:endParaRPr>
                    </a:p>
                  </a:txBody>
                  <a:tcPr marL="54530" marR="545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az-Latn-AZ" sz="1600">
                          <a:effectLst/>
                        </a:rPr>
                        <a:t>-</a:t>
                      </a:r>
                      <a:endParaRPr lang="ru-RU" sz="1100">
                        <a:effectLst/>
                        <a:latin typeface="Cambria" panose="02040503050406030204" pitchFamily="18" charset="0"/>
                        <a:ea typeface="Times New Roman"/>
                        <a:cs typeface="Times New Roman"/>
                      </a:endParaRPr>
                    </a:p>
                  </a:txBody>
                  <a:tcPr marL="54530" marR="545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az-Latn-AZ" sz="1600">
                          <a:effectLst/>
                        </a:rPr>
                        <a:t>26</a:t>
                      </a:r>
                      <a:endParaRPr lang="ru-RU" sz="1100">
                        <a:effectLst/>
                        <a:latin typeface="Cambria" panose="02040503050406030204" pitchFamily="18" charset="0"/>
                        <a:ea typeface="Times New Roman"/>
                        <a:cs typeface="Times New Roman"/>
                      </a:endParaRPr>
                    </a:p>
                  </a:txBody>
                  <a:tcPr marL="54530" marR="545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az-Latn-AZ" sz="1600">
                          <a:effectLst/>
                        </a:rPr>
                        <a:t>18</a:t>
                      </a:r>
                      <a:endParaRPr lang="ru-RU" sz="1100">
                        <a:effectLst/>
                        <a:latin typeface="Cambria" panose="02040503050406030204" pitchFamily="18" charset="0"/>
                        <a:ea typeface="Times New Roman"/>
                        <a:cs typeface="Times New Roman"/>
                      </a:endParaRPr>
                    </a:p>
                  </a:txBody>
                  <a:tcPr marL="54530" marR="545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az-Latn-AZ" sz="1600">
                          <a:effectLst/>
                        </a:rPr>
                        <a:t>8</a:t>
                      </a:r>
                      <a:endParaRPr lang="ru-RU" sz="1100">
                        <a:effectLst/>
                        <a:latin typeface="Cambria" panose="02040503050406030204" pitchFamily="18" charset="0"/>
                        <a:ea typeface="Times New Roman"/>
                        <a:cs typeface="Times New Roman"/>
                      </a:endParaRPr>
                    </a:p>
                  </a:txBody>
                  <a:tcPr marL="54530" marR="545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34453">
                <a:tc>
                  <a:txBody>
                    <a:bodyPr/>
                    <a:lstStyle/>
                    <a:p>
                      <a:pPr algn="l">
                        <a:lnSpc>
                          <a:spcPct val="115000"/>
                        </a:lnSpc>
                        <a:spcAft>
                          <a:spcPts val="0"/>
                        </a:spcAft>
                      </a:pPr>
                      <a:r>
                        <a:rPr lang="az-Latn-AZ" sz="1200">
                          <a:effectLst/>
                        </a:rPr>
                        <a:t>51-70 yaşda</a:t>
                      </a:r>
                      <a:endParaRPr lang="ru-RU" sz="1100">
                        <a:effectLst/>
                      </a:endParaRPr>
                    </a:p>
                    <a:p>
                      <a:pPr algn="l">
                        <a:lnSpc>
                          <a:spcPct val="115000"/>
                        </a:lnSpc>
                        <a:spcAft>
                          <a:spcPts val="0"/>
                        </a:spcAft>
                      </a:pPr>
                      <a:r>
                        <a:rPr lang="az-Latn-AZ" sz="1200">
                          <a:effectLst/>
                        </a:rPr>
                        <a:t> </a:t>
                      </a:r>
                      <a:endParaRPr lang="ru-RU" sz="1100">
                        <a:effectLst/>
                        <a:latin typeface="Cambria" panose="02040503050406030204" pitchFamily="18" charset="0"/>
                        <a:ea typeface="Times New Roman"/>
                        <a:cs typeface="Times New Roman"/>
                      </a:endParaRPr>
                    </a:p>
                  </a:txBody>
                  <a:tcPr marL="54530" marR="545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az-Latn-AZ" sz="1600">
                          <a:effectLst/>
                        </a:rPr>
                        <a:t>38</a:t>
                      </a:r>
                      <a:endParaRPr lang="ru-RU" sz="1100">
                        <a:effectLst/>
                        <a:latin typeface="Cambria" panose="02040503050406030204" pitchFamily="18" charset="0"/>
                        <a:ea typeface="Times New Roman"/>
                        <a:cs typeface="Times New Roman"/>
                      </a:endParaRPr>
                    </a:p>
                  </a:txBody>
                  <a:tcPr marL="54530" marR="545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az-Latn-AZ" sz="1600">
                          <a:effectLst/>
                        </a:rPr>
                        <a:t>19</a:t>
                      </a:r>
                      <a:endParaRPr lang="ru-RU" sz="1100">
                        <a:effectLst/>
                        <a:latin typeface="Cambria" panose="02040503050406030204" pitchFamily="18" charset="0"/>
                        <a:ea typeface="Times New Roman"/>
                        <a:cs typeface="Times New Roman"/>
                      </a:endParaRPr>
                    </a:p>
                  </a:txBody>
                  <a:tcPr marL="54530" marR="545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az-Latn-AZ" sz="1600">
                          <a:effectLst/>
                        </a:rPr>
                        <a:t>19</a:t>
                      </a:r>
                      <a:endParaRPr lang="ru-RU" sz="1100">
                        <a:effectLst/>
                        <a:latin typeface="Cambria" panose="02040503050406030204" pitchFamily="18" charset="0"/>
                        <a:ea typeface="Times New Roman"/>
                        <a:cs typeface="Times New Roman"/>
                      </a:endParaRPr>
                    </a:p>
                  </a:txBody>
                  <a:tcPr marL="54530" marR="545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az-Latn-AZ" sz="1600">
                          <a:effectLst/>
                        </a:rPr>
                        <a:t>-</a:t>
                      </a:r>
                      <a:endParaRPr lang="ru-RU" sz="1100">
                        <a:effectLst/>
                        <a:latin typeface="Cambria" panose="02040503050406030204" pitchFamily="18" charset="0"/>
                        <a:ea typeface="Times New Roman"/>
                        <a:cs typeface="Times New Roman"/>
                      </a:endParaRPr>
                    </a:p>
                  </a:txBody>
                  <a:tcPr marL="54530" marR="545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az-Latn-AZ" sz="1600">
                          <a:effectLst/>
                        </a:rPr>
                        <a:t>-</a:t>
                      </a:r>
                      <a:endParaRPr lang="ru-RU" sz="1100">
                        <a:effectLst/>
                        <a:latin typeface="Cambria" panose="02040503050406030204" pitchFamily="18" charset="0"/>
                        <a:ea typeface="Times New Roman"/>
                        <a:cs typeface="Times New Roman"/>
                      </a:endParaRPr>
                    </a:p>
                  </a:txBody>
                  <a:tcPr marL="54530" marR="545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az-Latn-AZ" sz="1600">
                          <a:effectLst/>
                        </a:rPr>
                        <a:t>-</a:t>
                      </a:r>
                      <a:endParaRPr lang="ru-RU" sz="1100">
                        <a:effectLst/>
                        <a:latin typeface="Cambria" panose="02040503050406030204" pitchFamily="18" charset="0"/>
                        <a:ea typeface="Times New Roman"/>
                        <a:cs typeface="Times New Roman"/>
                      </a:endParaRPr>
                    </a:p>
                  </a:txBody>
                  <a:tcPr marL="54530" marR="545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az-Latn-AZ" sz="1600">
                          <a:effectLst/>
                        </a:rPr>
                        <a:t>-</a:t>
                      </a:r>
                      <a:endParaRPr lang="ru-RU" sz="1100">
                        <a:effectLst/>
                        <a:latin typeface="Cambria" panose="02040503050406030204" pitchFamily="18" charset="0"/>
                        <a:ea typeface="Times New Roman"/>
                        <a:cs typeface="Times New Roman"/>
                      </a:endParaRPr>
                    </a:p>
                  </a:txBody>
                  <a:tcPr marL="54530" marR="545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az-Latn-AZ" sz="1600">
                          <a:effectLst/>
                        </a:rPr>
                        <a:t>-</a:t>
                      </a:r>
                      <a:endParaRPr lang="ru-RU" sz="1100">
                        <a:effectLst/>
                        <a:latin typeface="Cambria" panose="02040503050406030204" pitchFamily="18" charset="0"/>
                        <a:ea typeface="Times New Roman"/>
                        <a:cs typeface="Times New Roman"/>
                      </a:endParaRPr>
                    </a:p>
                  </a:txBody>
                  <a:tcPr marL="54530" marR="545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az-Latn-AZ" sz="1600">
                          <a:effectLst/>
                        </a:rPr>
                        <a:t>-</a:t>
                      </a:r>
                      <a:endParaRPr lang="ru-RU" sz="1100">
                        <a:effectLst/>
                        <a:latin typeface="Cambria" panose="02040503050406030204" pitchFamily="18" charset="0"/>
                        <a:ea typeface="Times New Roman"/>
                        <a:cs typeface="Times New Roman"/>
                      </a:endParaRPr>
                    </a:p>
                  </a:txBody>
                  <a:tcPr marL="54530" marR="545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az-Latn-AZ" sz="1600">
                          <a:effectLst/>
                        </a:rPr>
                        <a:t>10</a:t>
                      </a:r>
                      <a:endParaRPr lang="ru-RU" sz="1100">
                        <a:effectLst/>
                        <a:latin typeface="Cambria" panose="02040503050406030204" pitchFamily="18" charset="0"/>
                        <a:ea typeface="Times New Roman"/>
                        <a:cs typeface="Times New Roman"/>
                      </a:endParaRPr>
                    </a:p>
                  </a:txBody>
                  <a:tcPr marL="54530" marR="545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az-Latn-AZ" sz="1600">
                          <a:effectLst/>
                        </a:rPr>
                        <a:t>7</a:t>
                      </a:r>
                      <a:endParaRPr lang="ru-RU" sz="1100">
                        <a:effectLst/>
                        <a:latin typeface="Cambria" panose="02040503050406030204" pitchFamily="18" charset="0"/>
                        <a:ea typeface="Times New Roman"/>
                        <a:cs typeface="Times New Roman"/>
                      </a:endParaRPr>
                    </a:p>
                  </a:txBody>
                  <a:tcPr marL="54530" marR="545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az-Latn-AZ" sz="1600">
                          <a:effectLst/>
                        </a:rPr>
                        <a:t>3</a:t>
                      </a:r>
                      <a:endParaRPr lang="ru-RU" sz="1100">
                        <a:effectLst/>
                        <a:latin typeface="Cambria" panose="02040503050406030204" pitchFamily="18" charset="0"/>
                        <a:ea typeface="Times New Roman"/>
                        <a:cs typeface="Times New Roman"/>
                      </a:endParaRPr>
                    </a:p>
                  </a:txBody>
                  <a:tcPr marL="54530" marR="545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az-Latn-AZ" sz="1600">
                          <a:effectLst/>
                        </a:rPr>
                        <a:t>23</a:t>
                      </a:r>
                      <a:endParaRPr lang="ru-RU" sz="1100">
                        <a:effectLst/>
                        <a:latin typeface="Cambria" panose="02040503050406030204" pitchFamily="18" charset="0"/>
                        <a:ea typeface="Times New Roman"/>
                        <a:cs typeface="Times New Roman"/>
                      </a:endParaRPr>
                    </a:p>
                  </a:txBody>
                  <a:tcPr marL="54530" marR="545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az-Latn-AZ" sz="1600">
                          <a:effectLst/>
                        </a:rPr>
                        <a:t>17</a:t>
                      </a:r>
                      <a:endParaRPr lang="ru-RU" sz="1100">
                        <a:effectLst/>
                        <a:latin typeface="Cambria" panose="02040503050406030204" pitchFamily="18" charset="0"/>
                        <a:ea typeface="Times New Roman"/>
                        <a:cs typeface="Times New Roman"/>
                      </a:endParaRPr>
                    </a:p>
                  </a:txBody>
                  <a:tcPr marL="54530" marR="545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az-Latn-AZ" sz="1600">
                          <a:effectLst/>
                        </a:rPr>
                        <a:t>6</a:t>
                      </a:r>
                      <a:endParaRPr lang="ru-RU" sz="1100">
                        <a:effectLst/>
                        <a:latin typeface="Cambria" panose="02040503050406030204" pitchFamily="18" charset="0"/>
                        <a:ea typeface="Times New Roman"/>
                        <a:cs typeface="Times New Roman"/>
                      </a:endParaRPr>
                    </a:p>
                  </a:txBody>
                  <a:tcPr marL="54530" marR="545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34453">
                <a:tc>
                  <a:txBody>
                    <a:bodyPr/>
                    <a:lstStyle/>
                    <a:p>
                      <a:pPr algn="l">
                        <a:lnSpc>
                          <a:spcPct val="115000"/>
                        </a:lnSpc>
                        <a:spcAft>
                          <a:spcPts val="0"/>
                        </a:spcAft>
                      </a:pPr>
                      <a:r>
                        <a:rPr lang="az-Latn-AZ" sz="1200">
                          <a:effectLst/>
                        </a:rPr>
                        <a:t>70-dən yuxarı</a:t>
                      </a:r>
                      <a:endParaRPr lang="ru-RU" sz="1100">
                        <a:effectLst/>
                      </a:endParaRPr>
                    </a:p>
                    <a:p>
                      <a:pPr algn="l">
                        <a:lnSpc>
                          <a:spcPct val="115000"/>
                        </a:lnSpc>
                        <a:spcAft>
                          <a:spcPts val="0"/>
                        </a:spcAft>
                      </a:pPr>
                      <a:r>
                        <a:rPr lang="az-Latn-AZ" sz="1200">
                          <a:effectLst/>
                        </a:rPr>
                        <a:t> </a:t>
                      </a:r>
                      <a:endParaRPr lang="ru-RU" sz="1100">
                        <a:effectLst/>
                        <a:latin typeface="Cambria" panose="02040503050406030204" pitchFamily="18" charset="0"/>
                        <a:ea typeface="Times New Roman"/>
                        <a:cs typeface="Times New Roman"/>
                      </a:endParaRPr>
                    </a:p>
                  </a:txBody>
                  <a:tcPr marL="54530" marR="545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az-Latn-AZ" sz="1600">
                          <a:effectLst/>
                        </a:rPr>
                        <a:t>9</a:t>
                      </a:r>
                      <a:endParaRPr lang="ru-RU" sz="1100">
                        <a:effectLst/>
                        <a:latin typeface="Cambria" panose="02040503050406030204" pitchFamily="18" charset="0"/>
                        <a:ea typeface="Times New Roman"/>
                        <a:cs typeface="Times New Roman"/>
                      </a:endParaRPr>
                    </a:p>
                  </a:txBody>
                  <a:tcPr marL="54530" marR="545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az-Latn-AZ" sz="1600">
                          <a:effectLst/>
                        </a:rPr>
                        <a:t>9</a:t>
                      </a:r>
                      <a:endParaRPr lang="ru-RU" sz="1100">
                        <a:effectLst/>
                        <a:latin typeface="Cambria" panose="02040503050406030204" pitchFamily="18" charset="0"/>
                        <a:ea typeface="Times New Roman"/>
                        <a:cs typeface="Times New Roman"/>
                      </a:endParaRPr>
                    </a:p>
                  </a:txBody>
                  <a:tcPr marL="54530" marR="545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az-Latn-AZ" sz="1600">
                          <a:effectLst/>
                        </a:rPr>
                        <a:t>-</a:t>
                      </a:r>
                      <a:endParaRPr lang="ru-RU" sz="1100">
                        <a:effectLst/>
                        <a:latin typeface="Cambria" panose="02040503050406030204" pitchFamily="18" charset="0"/>
                        <a:ea typeface="Times New Roman"/>
                        <a:cs typeface="Times New Roman"/>
                      </a:endParaRPr>
                    </a:p>
                  </a:txBody>
                  <a:tcPr marL="54530" marR="545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az-Latn-AZ" sz="1600">
                          <a:effectLst/>
                        </a:rPr>
                        <a:t>-</a:t>
                      </a:r>
                      <a:endParaRPr lang="ru-RU" sz="1100">
                        <a:effectLst/>
                        <a:latin typeface="Cambria" panose="02040503050406030204" pitchFamily="18" charset="0"/>
                        <a:ea typeface="Times New Roman"/>
                        <a:cs typeface="Times New Roman"/>
                      </a:endParaRPr>
                    </a:p>
                  </a:txBody>
                  <a:tcPr marL="54530" marR="545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az-Latn-AZ" sz="1600">
                          <a:effectLst/>
                        </a:rPr>
                        <a:t>-</a:t>
                      </a:r>
                      <a:endParaRPr lang="ru-RU" sz="1100">
                        <a:effectLst/>
                        <a:latin typeface="Cambria" panose="02040503050406030204" pitchFamily="18" charset="0"/>
                        <a:ea typeface="Times New Roman"/>
                        <a:cs typeface="Times New Roman"/>
                      </a:endParaRPr>
                    </a:p>
                  </a:txBody>
                  <a:tcPr marL="54530" marR="545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az-Latn-AZ" sz="1600">
                          <a:effectLst/>
                        </a:rPr>
                        <a:t>-</a:t>
                      </a:r>
                      <a:endParaRPr lang="ru-RU" sz="1100">
                        <a:effectLst/>
                        <a:latin typeface="Cambria" panose="02040503050406030204" pitchFamily="18" charset="0"/>
                        <a:ea typeface="Times New Roman"/>
                        <a:cs typeface="Times New Roman"/>
                      </a:endParaRPr>
                    </a:p>
                  </a:txBody>
                  <a:tcPr marL="54530" marR="545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az-Latn-AZ" sz="1600">
                          <a:effectLst/>
                        </a:rPr>
                        <a:t>2</a:t>
                      </a:r>
                      <a:endParaRPr lang="ru-RU" sz="1100">
                        <a:effectLst/>
                        <a:latin typeface="Cambria" panose="02040503050406030204" pitchFamily="18" charset="0"/>
                        <a:ea typeface="Times New Roman"/>
                        <a:cs typeface="Times New Roman"/>
                      </a:endParaRPr>
                    </a:p>
                  </a:txBody>
                  <a:tcPr marL="54530" marR="545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az-Latn-AZ" sz="1600">
                          <a:effectLst/>
                        </a:rPr>
                        <a:t>2</a:t>
                      </a:r>
                      <a:endParaRPr lang="ru-RU" sz="1100">
                        <a:effectLst/>
                        <a:latin typeface="Cambria" panose="02040503050406030204" pitchFamily="18" charset="0"/>
                        <a:ea typeface="Times New Roman"/>
                        <a:cs typeface="Times New Roman"/>
                      </a:endParaRPr>
                    </a:p>
                  </a:txBody>
                  <a:tcPr marL="54530" marR="545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az-Latn-AZ" sz="1600">
                          <a:effectLst/>
                        </a:rPr>
                        <a:t>-</a:t>
                      </a:r>
                      <a:endParaRPr lang="ru-RU" sz="1100">
                        <a:effectLst/>
                        <a:latin typeface="Cambria" panose="02040503050406030204" pitchFamily="18" charset="0"/>
                        <a:ea typeface="Times New Roman"/>
                        <a:cs typeface="Times New Roman"/>
                      </a:endParaRPr>
                    </a:p>
                  </a:txBody>
                  <a:tcPr marL="54530" marR="545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az-Latn-AZ" sz="1600">
                          <a:effectLst/>
                        </a:rPr>
                        <a:t>5</a:t>
                      </a:r>
                      <a:endParaRPr lang="ru-RU" sz="1100">
                        <a:effectLst/>
                        <a:latin typeface="Cambria" panose="02040503050406030204" pitchFamily="18" charset="0"/>
                        <a:ea typeface="Times New Roman"/>
                        <a:cs typeface="Times New Roman"/>
                      </a:endParaRPr>
                    </a:p>
                  </a:txBody>
                  <a:tcPr marL="54530" marR="545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az-Latn-AZ" sz="1600">
                          <a:effectLst/>
                        </a:rPr>
                        <a:t>5</a:t>
                      </a:r>
                      <a:endParaRPr lang="ru-RU" sz="1100">
                        <a:effectLst/>
                        <a:latin typeface="Cambria" panose="02040503050406030204" pitchFamily="18" charset="0"/>
                        <a:ea typeface="Times New Roman"/>
                        <a:cs typeface="Times New Roman"/>
                      </a:endParaRPr>
                    </a:p>
                  </a:txBody>
                  <a:tcPr marL="54530" marR="545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az-Latn-AZ" sz="1600">
                          <a:effectLst/>
                        </a:rPr>
                        <a:t>-</a:t>
                      </a:r>
                      <a:endParaRPr lang="ru-RU" sz="1100">
                        <a:effectLst/>
                        <a:latin typeface="Cambria" panose="02040503050406030204" pitchFamily="18" charset="0"/>
                        <a:ea typeface="Times New Roman"/>
                        <a:cs typeface="Times New Roman"/>
                      </a:endParaRPr>
                    </a:p>
                  </a:txBody>
                  <a:tcPr marL="54530" marR="545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az-Latn-AZ" sz="1600">
                          <a:effectLst/>
                        </a:rPr>
                        <a:t>4</a:t>
                      </a:r>
                      <a:endParaRPr lang="ru-RU" sz="1100">
                        <a:effectLst/>
                        <a:latin typeface="Cambria" panose="02040503050406030204" pitchFamily="18" charset="0"/>
                        <a:ea typeface="Times New Roman"/>
                        <a:cs typeface="Times New Roman"/>
                      </a:endParaRPr>
                    </a:p>
                  </a:txBody>
                  <a:tcPr marL="54530" marR="545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az-Latn-AZ" sz="1600">
                          <a:effectLst/>
                        </a:rPr>
                        <a:t>3</a:t>
                      </a:r>
                      <a:endParaRPr lang="ru-RU" sz="1100">
                        <a:effectLst/>
                        <a:latin typeface="Cambria" panose="02040503050406030204" pitchFamily="18" charset="0"/>
                        <a:ea typeface="Times New Roman"/>
                        <a:cs typeface="Times New Roman"/>
                      </a:endParaRPr>
                    </a:p>
                  </a:txBody>
                  <a:tcPr marL="54530" marR="545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az-Latn-AZ" sz="1600">
                          <a:effectLst/>
                        </a:rPr>
                        <a:t>1</a:t>
                      </a:r>
                      <a:endParaRPr lang="ru-RU" sz="1100">
                        <a:effectLst/>
                        <a:latin typeface="Cambria" panose="02040503050406030204" pitchFamily="18" charset="0"/>
                        <a:ea typeface="Times New Roman"/>
                        <a:cs typeface="Times New Roman"/>
                      </a:endParaRPr>
                    </a:p>
                  </a:txBody>
                  <a:tcPr marL="54530" marR="545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29550">
                <a:tc>
                  <a:txBody>
                    <a:bodyPr/>
                    <a:lstStyle/>
                    <a:p>
                      <a:pPr algn="l">
                        <a:lnSpc>
                          <a:spcPct val="115000"/>
                        </a:lnSpc>
                        <a:spcAft>
                          <a:spcPts val="0"/>
                        </a:spcAft>
                      </a:pPr>
                      <a:r>
                        <a:rPr lang="az-Latn-AZ" sz="1200">
                          <a:effectLst/>
                        </a:rPr>
                        <a:t>Elmi işçilərin ümumi sayı:</a:t>
                      </a:r>
                      <a:endParaRPr lang="ru-RU" sz="1100">
                        <a:effectLst/>
                      </a:endParaRPr>
                    </a:p>
                    <a:p>
                      <a:pPr algn="l">
                        <a:lnSpc>
                          <a:spcPct val="115000"/>
                        </a:lnSpc>
                        <a:spcAft>
                          <a:spcPts val="0"/>
                        </a:spcAft>
                      </a:pPr>
                      <a:r>
                        <a:rPr lang="az-Latn-AZ" sz="1600">
                          <a:effectLst/>
                        </a:rPr>
                        <a:t> </a:t>
                      </a:r>
                      <a:endParaRPr lang="ru-RU" sz="1100">
                        <a:effectLst/>
                        <a:latin typeface="Cambria" panose="02040503050406030204" pitchFamily="18" charset="0"/>
                        <a:ea typeface="Times New Roman"/>
                        <a:cs typeface="Times New Roman"/>
                      </a:endParaRPr>
                    </a:p>
                  </a:txBody>
                  <a:tcPr marL="54530" marR="545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az-Latn-AZ" sz="1600">
                          <a:effectLst/>
                        </a:rPr>
                        <a:t>121</a:t>
                      </a:r>
                      <a:endParaRPr lang="ru-RU" sz="1100">
                        <a:effectLst/>
                        <a:latin typeface="Cambria" panose="02040503050406030204" pitchFamily="18" charset="0"/>
                        <a:ea typeface="Times New Roman"/>
                        <a:cs typeface="Times New Roman"/>
                      </a:endParaRPr>
                    </a:p>
                  </a:txBody>
                  <a:tcPr marL="54530" marR="545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az-Latn-AZ" sz="1600" dirty="0">
                          <a:effectLst/>
                        </a:rPr>
                        <a:t>62</a:t>
                      </a:r>
                      <a:endParaRPr lang="ru-RU" sz="1100" dirty="0">
                        <a:effectLst/>
                        <a:latin typeface="Cambria" panose="02040503050406030204" pitchFamily="18" charset="0"/>
                        <a:ea typeface="Times New Roman"/>
                        <a:cs typeface="Times New Roman"/>
                      </a:endParaRPr>
                    </a:p>
                  </a:txBody>
                  <a:tcPr marL="54530" marR="545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az-Latn-AZ" sz="1600" dirty="0">
                          <a:effectLst/>
                        </a:rPr>
                        <a:t>59</a:t>
                      </a:r>
                      <a:endParaRPr lang="ru-RU" sz="1100" dirty="0">
                        <a:effectLst/>
                        <a:latin typeface="Cambria" panose="02040503050406030204" pitchFamily="18" charset="0"/>
                        <a:ea typeface="Times New Roman"/>
                        <a:cs typeface="Times New Roman"/>
                      </a:endParaRPr>
                    </a:p>
                  </a:txBody>
                  <a:tcPr marL="54530" marR="545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az-Latn-AZ" sz="1600">
                          <a:effectLst/>
                        </a:rPr>
                        <a:t>-</a:t>
                      </a:r>
                      <a:endParaRPr lang="ru-RU" sz="1100">
                        <a:effectLst/>
                        <a:latin typeface="Cambria" panose="02040503050406030204" pitchFamily="18" charset="0"/>
                        <a:ea typeface="Times New Roman"/>
                        <a:cs typeface="Times New Roman"/>
                      </a:endParaRPr>
                    </a:p>
                  </a:txBody>
                  <a:tcPr marL="54530" marR="545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az-Latn-AZ" sz="1600">
                          <a:effectLst/>
                        </a:rPr>
                        <a:t>-</a:t>
                      </a:r>
                      <a:endParaRPr lang="ru-RU" sz="1100">
                        <a:effectLst/>
                        <a:latin typeface="Cambria" panose="02040503050406030204" pitchFamily="18" charset="0"/>
                        <a:ea typeface="Times New Roman"/>
                        <a:cs typeface="Times New Roman"/>
                      </a:endParaRPr>
                    </a:p>
                  </a:txBody>
                  <a:tcPr marL="54530" marR="545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az-Latn-AZ" sz="1600">
                          <a:effectLst/>
                        </a:rPr>
                        <a:t>-</a:t>
                      </a:r>
                      <a:endParaRPr lang="ru-RU" sz="1100">
                        <a:effectLst/>
                        <a:latin typeface="Cambria" panose="02040503050406030204" pitchFamily="18" charset="0"/>
                        <a:ea typeface="Times New Roman"/>
                        <a:cs typeface="Times New Roman"/>
                      </a:endParaRPr>
                    </a:p>
                  </a:txBody>
                  <a:tcPr marL="54530" marR="545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az-Latn-AZ" sz="1600">
                          <a:effectLst/>
                        </a:rPr>
                        <a:t>2</a:t>
                      </a:r>
                      <a:endParaRPr lang="ru-RU" sz="1100">
                        <a:effectLst/>
                        <a:latin typeface="Cambria" panose="02040503050406030204" pitchFamily="18" charset="0"/>
                        <a:ea typeface="Times New Roman"/>
                        <a:cs typeface="Times New Roman"/>
                      </a:endParaRPr>
                    </a:p>
                  </a:txBody>
                  <a:tcPr marL="54530" marR="545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az-Latn-AZ" sz="1600">
                          <a:effectLst/>
                        </a:rPr>
                        <a:t>2</a:t>
                      </a:r>
                      <a:endParaRPr lang="ru-RU" sz="1100">
                        <a:effectLst/>
                        <a:latin typeface="Cambria" panose="02040503050406030204" pitchFamily="18" charset="0"/>
                        <a:ea typeface="Times New Roman"/>
                        <a:cs typeface="Times New Roman"/>
                      </a:endParaRPr>
                    </a:p>
                  </a:txBody>
                  <a:tcPr marL="54530" marR="545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az-Latn-AZ" sz="1600">
                          <a:effectLst/>
                        </a:rPr>
                        <a:t>-</a:t>
                      </a:r>
                      <a:endParaRPr lang="ru-RU" sz="1100">
                        <a:effectLst/>
                        <a:latin typeface="Cambria" panose="02040503050406030204" pitchFamily="18" charset="0"/>
                        <a:ea typeface="Times New Roman"/>
                        <a:cs typeface="Times New Roman"/>
                      </a:endParaRPr>
                    </a:p>
                  </a:txBody>
                  <a:tcPr marL="54530" marR="545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az-Latn-AZ" sz="1600">
                          <a:effectLst/>
                        </a:rPr>
                        <a:t>17</a:t>
                      </a:r>
                      <a:endParaRPr lang="ru-RU" sz="1100">
                        <a:effectLst/>
                        <a:latin typeface="Cambria" panose="02040503050406030204" pitchFamily="18" charset="0"/>
                        <a:ea typeface="Times New Roman"/>
                        <a:cs typeface="Times New Roman"/>
                      </a:endParaRPr>
                    </a:p>
                  </a:txBody>
                  <a:tcPr marL="54530" marR="545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az-Latn-AZ" sz="1600">
                          <a:effectLst/>
                        </a:rPr>
                        <a:t>14</a:t>
                      </a:r>
                      <a:endParaRPr lang="ru-RU" sz="1100">
                        <a:effectLst/>
                        <a:latin typeface="Cambria" panose="02040503050406030204" pitchFamily="18" charset="0"/>
                        <a:ea typeface="Times New Roman"/>
                        <a:cs typeface="Times New Roman"/>
                      </a:endParaRPr>
                    </a:p>
                  </a:txBody>
                  <a:tcPr marL="54530" marR="545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az-Latn-AZ" sz="1600">
                          <a:effectLst/>
                        </a:rPr>
                        <a:t>3</a:t>
                      </a:r>
                      <a:endParaRPr lang="ru-RU" sz="1100">
                        <a:effectLst/>
                        <a:latin typeface="Cambria" panose="02040503050406030204" pitchFamily="18" charset="0"/>
                        <a:ea typeface="Times New Roman"/>
                        <a:cs typeface="Times New Roman"/>
                      </a:endParaRPr>
                    </a:p>
                  </a:txBody>
                  <a:tcPr marL="54530" marR="545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az-Latn-AZ" sz="1600">
                          <a:effectLst/>
                        </a:rPr>
                        <a:t>52</a:t>
                      </a:r>
                      <a:endParaRPr lang="ru-RU" sz="1100">
                        <a:effectLst/>
                        <a:latin typeface="Cambria" panose="02040503050406030204" pitchFamily="18" charset="0"/>
                        <a:ea typeface="Times New Roman"/>
                        <a:cs typeface="Times New Roman"/>
                      </a:endParaRPr>
                    </a:p>
                  </a:txBody>
                  <a:tcPr marL="54530" marR="545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az-Latn-AZ" sz="1600">
                          <a:effectLst/>
                        </a:rPr>
                        <a:t>37</a:t>
                      </a:r>
                      <a:endParaRPr lang="ru-RU" sz="1100">
                        <a:effectLst/>
                        <a:latin typeface="Cambria" panose="02040503050406030204" pitchFamily="18" charset="0"/>
                        <a:ea typeface="Times New Roman"/>
                        <a:cs typeface="Times New Roman"/>
                      </a:endParaRPr>
                    </a:p>
                  </a:txBody>
                  <a:tcPr marL="54530" marR="545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az-Latn-AZ" sz="1600" dirty="0">
                          <a:effectLst/>
                        </a:rPr>
                        <a:t>15</a:t>
                      </a:r>
                      <a:endParaRPr lang="ru-RU" sz="1100" dirty="0">
                        <a:effectLst/>
                        <a:latin typeface="Cambria" panose="02040503050406030204" pitchFamily="18" charset="0"/>
                        <a:ea typeface="Times New Roman"/>
                        <a:cs typeface="Times New Roman"/>
                      </a:endParaRPr>
                    </a:p>
                  </a:txBody>
                  <a:tcPr marL="54530" marR="5453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161259085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Группа 3"/>
          <p:cNvGrpSpPr/>
          <p:nvPr/>
        </p:nvGrpSpPr>
        <p:grpSpPr>
          <a:xfrm>
            <a:off x="-1" y="0"/>
            <a:ext cx="9144001" cy="683849"/>
            <a:chOff x="-3854" y="5569"/>
            <a:chExt cx="9145016" cy="826949"/>
          </a:xfrm>
        </p:grpSpPr>
        <p:pic>
          <p:nvPicPr>
            <p:cNvPr id="5" name="Рисунок 4" descr="C:\Users\asus\Desktop\ScreenHunter_2.jpg"/>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72679" t="33953" r="6894" b="55220"/>
            <a:stretch/>
          </p:blipFill>
          <p:spPr bwMode="auto">
            <a:xfrm>
              <a:off x="-3854" y="5569"/>
              <a:ext cx="9145016" cy="826949"/>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53640926-AAD7-44D8-BBD7-CCE9431645EC}">
                <a14:shadowObscured xmlns:a14="http://schemas.microsoft.com/office/drawing/2010/main"/>
              </a:ext>
            </a:extLst>
          </p:spPr>
        </p:pic>
        <p:pic>
          <p:nvPicPr>
            <p:cNvPr id="6" name="Рисунок 5"/>
            <p:cNvPicPr/>
            <p:nvPr/>
          </p:nvPicPr>
          <p:blipFill>
            <a:blip r:embed="rId4" cstate="print">
              <a:extLst>
                <a:ext uri="{28A0092B-C50C-407E-A947-70E740481C1C}">
                  <a14:useLocalDpi xmlns:a14="http://schemas.microsoft.com/office/drawing/2010/main" val="0"/>
                </a:ext>
              </a:extLst>
            </a:blip>
            <a:srcRect b="34521"/>
            <a:stretch>
              <a:fillRect/>
            </a:stretch>
          </p:blipFill>
          <p:spPr bwMode="auto">
            <a:xfrm>
              <a:off x="272847" y="71915"/>
              <a:ext cx="641553" cy="695811"/>
            </a:xfrm>
            <a:prstGeom prst="rect">
              <a:avLst/>
            </a:prstGeom>
            <a:noFill/>
            <a:ln>
              <a:noFill/>
            </a:ln>
            <a:extLst/>
          </p:spPr>
        </p:pic>
        <p:sp>
          <p:nvSpPr>
            <p:cNvPr id="7" name="Поле 2"/>
            <p:cNvSpPr txBox="1">
              <a:spLocks noChangeArrowheads="1"/>
            </p:cNvSpPr>
            <p:nvPr/>
          </p:nvSpPr>
          <p:spPr bwMode="auto">
            <a:xfrm>
              <a:off x="1259632" y="96531"/>
              <a:ext cx="3602990" cy="671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rot="0" vert="horz" wrap="square" lIns="75617" tIns="37808" rIns="75617" bIns="37808" anchor="t" anchorCtr="0" upright="1">
              <a:noAutofit/>
            </a:bodyPr>
            <a:lstStyle/>
            <a:p>
              <a:pPr>
                <a:lnSpc>
                  <a:spcPct val="107000"/>
                </a:lnSpc>
              </a:pPr>
              <a:r>
                <a:rPr lang="az-Latn-AZ" sz="1323" b="1" dirty="0">
                  <a:solidFill>
                    <a:srgbClr val="FFFFFF"/>
                  </a:solidFill>
                  <a:ea typeface="Calibri" panose="020F0502020204030204" pitchFamily="34" charset="0"/>
                  <a:cs typeface="Times New Roman" panose="02020603050405020304" pitchFamily="18" charset="0"/>
                </a:rPr>
                <a:t>AMEA</a:t>
              </a:r>
              <a:endParaRPr lang="en-US" sz="910" dirty="0">
                <a:ea typeface="Calibri" panose="020F0502020204030204" pitchFamily="34" charset="0"/>
                <a:cs typeface="Times New Roman" panose="02020603050405020304" pitchFamily="18" charset="0"/>
              </a:endParaRPr>
            </a:p>
            <a:p>
              <a:pPr>
                <a:lnSpc>
                  <a:spcPct val="107000"/>
                </a:lnSpc>
              </a:pPr>
              <a:r>
                <a:rPr lang="az-Latn-AZ" sz="1323" b="1" dirty="0">
                  <a:solidFill>
                    <a:srgbClr val="FFFFFF"/>
                  </a:solidFill>
                  <a:ea typeface="Calibri" panose="020F0502020204030204" pitchFamily="34" charset="0"/>
                  <a:cs typeface="Times New Roman" panose="02020603050405020304" pitchFamily="18" charset="0"/>
                </a:rPr>
                <a:t>İQTİSADİYYAT İNSTİTUTU</a:t>
              </a:r>
              <a:endParaRPr lang="en-US" sz="910" dirty="0">
                <a:ea typeface="Calibri" panose="020F0502020204030204" pitchFamily="34" charset="0"/>
                <a:cs typeface="Times New Roman" panose="02020603050405020304" pitchFamily="18" charset="0"/>
              </a:endParaRPr>
            </a:p>
          </p:txBody>
        </p:sp>
      </p:grpSp>
      <p:sp>
        <p:nvSpPr>
          <p:cNvPr id="9" name="TextBox 8"/>
          <p:cNvSpPr txBox="1"/>
          <p:nvPr/>
        </p:nvSpPr>
        <p:spPr>
          <a:xfrm>
            <a:off x="0" y="6494182"/>
            <a:ext cx="9144001" cy="276999"/>
          </a:xfrm>
          <a:prstGeom prst="rect">
            <a:avLst/>
          </a:prstGeom>
          <a:gradFill flip="none" rotWithShape="1">
            <a:gsLst>
              <a:gs pos="26000">
                <a:srgbClr val="6A9CCB"/>
              </a:gs>
              <a:gs pos="42000">
                <a:schemeClr val="accent5">
                  <a:lumMod val="75000"/>
                </a:schemeClr>
              </a:gs>
              <a:gs pos="0">
                <a:schemeClr val="accent5">
                  <a:lumMod val="60000"/>
                  <a:lumOff val="40000"/>
                </a:schemeClr>
              </a:gs>
              <a:gs pos="73000">
                <a:srgbClr val="00206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az-Latn-AZ" sz="1200" b="1" dirty="0">
                <a:solidFill>
                  <a:schemeClr val="tx1"/>
                </a:solidFill>
                <a:latin typeface="Cambria" panose="02040503050406030204" pitchFamily="18" charset="0"/>
              </a:rPr>
              <a:t>    </a:t>
            </a:r>
            <a:r>
              <a:rPr lang="en-US" sz="1200" b="1" dirty="0" smtClean="0">
                <a:solidFill>
                  <a:schemeClr val="tx1"/>
                </a:solidFill>
                <a:latin typeface="Cambria" panose="02040503050406030204" pitchFamily="18" charset="0"/>
              </a:rPr>
              <a:t>www.economics.com.az</a:t>
            </a:r>
            <a:r>
              <a:rPr lang="az-Latn-AZ" sz="1200" b="1" dirty="0" smtClean="0">
                <a:solidFill>
                  <a:schemeClr val="tx1"/>
                </a:solidFill>
                <a:latin typeface="Cambria" panose="02040503050406030204" pitchFamily="18" charset="0"/>
              </a:rPr>
              <a:t>                                                                                                                                                                                       </a:t>
            </a:r>
            <a:r>
              <a:rPr lang="az-Latn-AZ" sz="1200" b="1" dirty="0" smtClean="0">
                <a:solidFill>
                  <a:schemeClr val="bg1"/>
                </a:solidFill>
                <a:latin typeface="Cambria" panose="02040503050406030204" pitchFamily="18" charset="0"/>
              </a:rPr>
              <a:t>noyabr 201</a:t>
            </a:r>
            <a:r>
              <a:rPr lang="en-US" sz="1200" b="1" dirty="0">
                <a:solidFill>
                  <a:schemeClr val="bg1"/>
                </a:solidFill>
                <a:latin typeface="Cambria" panose="02040503050406030204" pitchFamily="18" charset="0"/>
              </a:rPr>
              <a:t>7</a:t>
            </a:r>
            <a:endParaRPr lang="ru-RU" sz="1200" b="1" dirty="0">
              <a:solidFill>
                <a:schemeClr val="bg1"/>
              </a:solidFill>
              <a:latin typeface="Cambria" panose="02040503050406030204" pitchFamily="18" charset="0"/>
            </a:endParaRPr>
          </a:p>
        </p:txBody>
      </p:sp>
      <p:sp>
        <p:nvSpPr>
          <p:cNvPr id="18" name="Заголовок 1"/>
          <p:cNvSpPr txBox="1">
            <a:spLocks/>
          </p:cNvSpPr>
          <p:nvPr/>
        </p:nvSpPr>
        <p:spPr>
          <a:xfrm>
            <a:off x="75763" y="756919"/>
            <a:ext cx="8995085" cy="440510"/>
          </a:xfrm>
          <a:prstGeom prst="roundRect">
            <a:avLst>
              <a:gd name="adj" fmla="val 24398"/>
            </a:avLst>
          </a:prstGeom>
          <a:solidFill>
            <a:srgbClr val="C00000"/>
          </a:solidFill>
          <a:effectLst>
            <a:innerShdw blurRad="114300">
              <a:prstClr val="black"/>
            </a:innerShdw>
          </a:effectLst>
        </p:spPr>
        <p:style>
          <a:lnRef idx="2">
            <a:schemeClr val="accent5">
              <a:shade val="50000"/>
            </a:schemeClr>
          </a:lnRef>
          <a:fillRef idx="1">
            <a:schemeClr val="accent5"/>
          </a:fillRef>
          <a:effectRef idx="0">
            <a:schemeClr val="accent5"/>
          </a:effectRef>
          <a:fontRef idx="minor">
            <a:schemeClr val="lt1"/>
          </a:fontRef>
        </p:style>
        <p:txBody>
          <a:bodyPr vert="horz" lIns="100817" tIns="50408" rIns="100817" bIns="50408" rtlCol="0" anchor="t">
            <a:noAutofit/>
          </a:bodyPr>
          <a:lstStyle>
            <a:lvl1pPr algn="l" defTabSz="457200" rtl="0" eaLnBrk="1" latinLnBrk="0" hangingPunct="1">
              <a:spcBef>
                <a:spcPct val="0"/>
              </a:spcBef>
              <a:buNone/>
              <a:defRPr sz="3600" kern="1200">
                <a:solidFill>
                  <a:schemeClr val="lt1"/>
                </a:solidFill>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pPr lvl="0" algn="ctr"/>
            <a:r>
              <a:rPr lang="az-Latn-AZ" sz="2400" dirty="0" smtClean="0"/>
              <a:t>Təltiflər</a:t>
            </a:r>
            <a:endParaRPr lang="ru-RU" sz="2400" dirty="0"/>
          </a:p>
          <a:p>
            <a:pPr algn="ctr"/>
            <a:endParaRPr lang="ru-RU" sz="2400" i="1" dirty="0">
              <a:latin typeface="Cambria" panose="02040503050406030204" pitchFamily="18" charset="0"/>
            </a:endParaRPr>
          </a:p>
        </p:txBody>
      </p:sp>
      <p:sp>
        <p:nvSpPr>
          <p:cNvPr id="15" name="Прямоугольник 14"/>
          <p:cNvSpPr/>
          <p:nvPr/>
        </p:nvSpPr>
        <p:spPr>
          <a:xfrm>
            <a:off x="6013517" y="3608630"/>
            <a:ext cx="3057331" cy="2462213"/>
          </a:xfrm>
          <a:prstGeom prst="rect">
            <a:avLst/>
          </a:prstGeom>
          <a:ln w="19050">
            <a:solidFill>
              <a:srgbClr val="B40000"/>
            </a:solidFill>
          </a:ln>
        </p:spPr>
        <p:txBody>
          <a:bodyPr wrap="square">
            <a:spAutoFit/>
          </a:bodyPr>
          <a:lstStyle/>
          <a:p>
            <a:r>
              <a:rPr lang="en-US" sz="1400" dirty="0" err="1">
                <a:latin typeface="Cambria" panose="02040503050406030204" pitchFamily="18" charset="0"/>
              </a:rPr>
              <a:t>İqtisadiyyat</a:t>
            </a:r>
            <a:r>
              <a:rPr lang="en-US" sz="1400" dirty="0">
                <a:latin typeface="Cambria" panose="02040503050406030204" pitchFamily="18" charset="0"/>
              </a:rPr>
              <a:t> </a:t>
            </a:r>
            <a:r>
              <a:rPr lang="en-US" sz="1400" dirty="0" err="1">
                <a:latin typeface="Cambria" panose="02040503050406030204" pitchFamily="18" charset="0"/>
              </a:rPr>
              <a:t>İnstitutunun</a:t>
            </a:r>
            <a:r>
              <a:rPr lang="en-US" sz="1400" dirty="0">
                <a:latin typeface="Cambria" panose="02040503050406030204" pitchFamily="18" charset="0"/>
              </a:rPr>
              <a:t> </a:t>
            </a:r>
            <a:r>
              <a:rPr lang="en-US" sz="1400" dirty="0" err="1">
                <a:latin typeface="Cambria" panose="02040503050406030204" pitchFamily="18" charset="0"/>
              </a:rPr>
              <a:t>magistrantı</a:t>
            </a:r>
            <a:r>
              <a:rPr lang="en-US" sz="1400" dirty="0">
                <a:latin typeface="Cambria" panose="02040503050406030204" pitchFamily="18" charset="0"/>
              </a:rPr>
              <a:t> "Magistr-2017" </a:t>
            </a:r>
            <a:r>
              <a:rPr lang="en-US" sz="1400" dirty="0" err="1">
                <a:latin typeface="Cambria" panose="02040503050406030204" pitchFamily="18" charset="0"/>
              </a:rPr>
              <a:t>müsabiqəsinin</a:t>
            </a:r>
            <a:r>
              <a:rPr lang="en-US" sz="1400" dirty="0">
                <a:latin typeface="Cambria" panose="02040503050406030204" pitchFamily="18" charset="0"/>
              </a:rPr>
              <a:t> </a:t>
            </a:r>
            <a:r>
              <a:rPr lang="en-US" sz="1400" dirty="0" err="1">
                <a:latin typeface="Cambria" panose="02040503050406030204" pitchFamily="18" charset="0"/>
              </a:rPr>
              <a:t>qaliblərindən</a:t>
            </a:r>
            <a:r>
              <a:rPr lang="en-US" sz="1400" dirty="0">
                <a:latin typeface="Cambria" panose="02040503050406030204" pitchFamily="18" charset="0"/>
              </a:rPr>
              <a:t> </a:t>
            </a:r>
            <a:r>
              <a:rPr lang="en-US" sz="1400" dirty="0" err="1">
                <a:latin typeface="Cambria" panose="02040503050406030204" pitchFamily="18" charset="0"/>
              </a:rPr>
              <a:t>biri</a:t>
            </a:r>
            <a:r>
              <a:rPr lang="en-US" sz="1400" dirty="0">
                <a:latin typeface="Cambria" panose="02040503050406030204" pitchFamily="18" charset="0"/>
              </a:rPr>
              <a:t> </a:t>
            </a:r>
            <a:r>
              <a:rPr lang="en-US" sz="1400" dirty="0" err="1">
                <a:latin typeface="Cambria" panose="02040503050406030204" pitchFamily="18" charset="0"/>
              </a:rPr>
              <a:t>olaraq</a:t>
            </a:r>
            <a:r>
              <a:rPr lang="en-US" sz="1400" dirty="0">
                <a:latin typeface="Cambria" panose="02040503050406030204" pitchFamily="18" charset="0"/>
              </a:rPr>
              <a:t> </a:t>
            </a:r>
            <a:r>
              <a:rPr lang="en-US" sz="1400" dirty="0" err="1">
                <a:latin typeface="Cambria" panose="02040503050406030204" pitchFamily="18" charset="0"/>
              </a:rPr>
              <a:t>mükafat</a:t>
            </a:r>
            <a:r>
              <a:rPr lang="en-US" sz="1400" dirty="0">
                <a:latin typeface="Cambria" panose="02040503050406030204" pitchFamily="18" charset="0"/>
              </a:rPr>
              <a:t> </a:t>
            </a:r>
            <a:r>
              <a:rPr lang="en-US" sz="1400" dirty="0" err="1">
                <a:latin typeface="Cambria" panose="02040503050406030204" pitchFamily="18" charset="0"/>
              </a:rPr>
              <a:t>alıb</a:t>
            </a:r>
            <a:endParaRPr lang="az-Latn-AZ" sz="1400" dirty="0">
              <a:latin typeface="Cambria" panose="02040503050406030204" pitchFamily="18" charset="0"/>
            </a:endParaRPr>
          </a:p>
          <a:p>
            <a:r>
              <a:rPr lang="en-US" sz="1400" i="1" dirty="0" err="1">
                <a:latin typeface="Cambria" panose="02040503050406030204" pitchFamily="18" charset="0"/>
              </a:rPr>
              <a:t>Belə</a:t>
            </a:r>
            <a:r>
              <a:rPr lang="en-US" sz="1400" i="1" dirty="0">
                <a:latin typeface="Cambria" panose="02040503050406030204" pitchFamily="18" charset="0"/>
              </a:rPr>
              <a:t> </a:t>
            </a:r>
            <a:r>
              <a:rPr lang="en-US" sz="1400" i="1" dirty="0" err="1">
                <a:latin typeface="Cambria" panose="02040503050406030204" pitchFamily="18" charset="0"/>
              </a:rPr>
              <a:t>ki</a:t>
            </a:r>
            <a:r>
              <a:rPr lang="en-US" sz="1400" i="1" dirty="0">
                <a:latin typeface="Cambria" panose="02040503050406030204" pitchFamily="18" charset="0"/>
              </a:rPr>
              <a:t>, </a:t>
            </a:r>
            <a:r>
              <a:rPr lang="en-US" sz="1400" i="1" dirty="0" err="1">
                <a:latin typeface="Cambria" panose="02040503050406030204" pitchFamily="18" charset="0"/>
              </a:rPr>
              <a:t>İnstitutun</a:t>
            </a:r>
            <a:r>
              <a:rPr lang="en-US" sz="1400" i="1" dirty="0">
                <a:latin typeface="Cambria" panose="02040503050406030204" pitchFamily="18" charset="0"/>
              </a:rPr>
              <a:t> I </a:t>
            </a:r>
            <a:r>
              <a:rPr lang="en-US" sz="1400" i="1" dirty="0" err="1">
                <a:latin typeface="Cambria" panose="02040503050406030204" pitchFamily="18" charset="0"/>
              </a:rPr>
              <a:t>kurs</a:t>
            </a:r>
            <a:r>
              <a:rPr lang="en-US" sz="1400" i="1" dirty="0">
                <a:latin typeface="Cambria" panose="02040503050406030204" pitchFamily="18" charset="0"/>
              </a:rPr>
              <a:t> </a:t>
            </a:r>
            <a:r>
              <a:rPr lang="en-US" sz="1400" i="1" dirty="0" err="1">
                <a:latin typeface="Cambria" panose="02040503050406030204" pitchFamily="18" charset="0"/>
              </a:rPr>
              <a:t>magistrantı</a:t>
            </a:r>
            <a:r>
              <a:rPr lang="en-US" sz="1400" i="1" dirty="0">
                <a:latin typeface="Cambria" panose="02040503050406030204" pitchFamily="18" charset="0"/>
              </a:rPr>
              <a:t> Samir </a:t>
            </a:r>
            <a:r>
              <a:rPr lang="en-US" sz="1400" i="1" dirty="0" err="1">
                <a:latin typeface="Cambria" panose="02040503050406030204" pitchFamily="18" charset="0"/>
              </a:rPr>
              <a:t>Məmmədova</a:t>
            </a:r>
            <a:r>
              <a:rPr lang="en-US" sz="1400" i="1" dirty="0">
                <a:latin typeface="Cambria" panose="02040503050406030204" pitchFamily="18" charset="0"/>
              </a:rPr>
              <a:t> 3-cü </a:t>
            </a:r>
            <a:r>
              <a:rPr lang="en-US" sz="1400" i="1" dirty="0" err="1">
                <a:latin typeface="Cambria" panose="02040503050406030204" pitchFamily="18" charset="0"/>
              </a:rPr>
              <a:t>dərəcəli</a:t>
            </a:r>
            <a:r>
              <a:rPr lang="en-US" sz="1400" i="1" dirty="0">
                <a:latin typeface="Cambria" panose="02040503050406030204" pitchFamily="18" charset="0"/>
              </a:rPr>
              <a:t> </a:t>
            </a:r>
            <a:r>
              <a:rPr lang="en-US" sz="1400" i="1" dirty="0" err="1">
                <a:latin typeface="Cambria" panose="02040503050406030204" pitchFamily="18" charset="0"/>
              </a:rPr>
              <a:t>diplom</a:t>
            </a:r>
            <a:r>
              <a:rPr lang="en-US" sz="1400" i="1" dirty="0">
                <a:latin typeface="Cambria" panose="02040503050406030204" pitchFamily="18" charset="0"/>
              </a:rPr>
              <a:t> </a:t>
            </a:r>
            <a:r>
              <a:rPr lang="en-US" sz="1400" i="1" dirty="0" err="1">
                <a:latin typeface="Cambria" panose="02040503050406030204" pitchFamily="18" charset="0"/>
              </a:rPr>
              <a:t>və</a:t>
            </a:r>
            <a:r>
              <a:rPr lang="en-US" sz="1400" i="1" dirty="0">
                <a:latin typeface="Cambria" panose="02040503050406030204" pitchFamily="18" charset="0"/>
              </a:rPr>
              <a:t> 500 </a:t>
            </a:r>
            <a:r>
              <a:rPr lang="en-US" sz="1400" i="1" dirty="0" err="1">
                <a:latin typeface="Cambria" panose="02040503050406030204" pitchFamily="18" charset="0"/>
              </a:rPr>
              <a:t>manat</a:t>
            </a:r>
            <a:r>
              <a:rPr lang="en-US" sz="1400" i="1" dirty="0">
                <a:latin typeface="Cambria" panose="02040503050406030204" pitchFamily="18" charset="0"/>
              </a:rPr>
              <a:t> </a:t>
            </a:r>
            <a:r>
              <a:rPr lang="en-US" sz="1400" i="1" dirty="0" err="1">
                <a:latin typeface="Cambria" panose="02040503050406030204" pitchFamily="18" charset="0"/>
              </a:rPr>
              <a:t>pul</a:t>
            </a:r>
            <a:r>
              <a:rPr lang="en-US" sz="1400" i="1" dirty="0">
                <a:latin typeface="Cambria" panose="02040503050406030204" pitchFamily="18" charset="0"/>
              </a:rPr>
              <a:t> </a:t>
            </a:r>
            <a:r>
              <a:rPr lang="en-US" sz="1400" i="1" dirty="0" err="1">
                <a:latin typeface="Cambria" panose="02040503050406030204" pitchFamily="18" charset="0"/>
              </a:rPr>
              <a:t>mükafatı</a:t>
            </a:r>
            <a:r>
              <a:rPr lang="en-US" sz="1400" i="1" dirty="0">
                <a:latin typeface="Cambria" panose="02040503050406030204" pitchFamily="18" charset="0"/>
              </a:rPr>
              <a:t> </a:t>
            </a:r>
            <a:r>
              <a:rPr lang="en-US" sz="1400" i="1" dirty="0" err="1">
                <a:latin typeface="Cambria" panose="02040503050406030204" pitchFamily="18" charset="0"/>
              </a:rPr>
              <a:t>verilib</a:t>
            </a:r>
            <a:r>
              <a:rPr lang="en-US" sz="1400" i="1" dirty="0">
                <a:latin typeface="Cambria" panose="02040503050406030204" pitchFamily="18" charset="0"/>
              </a:rPr>
              <a:t>. </a:t>
            </a:r>
            <a:endParaRPr lang="az-Latn-AZ" sz="1400" i="1" dirty="0" smtClean="0">
              <a:latin typeface="Cambria" panose="02040503050406030204" pitchFamily="18" charset="0"/>
            </a:endParaRPr>
          </a:p>
          <a:p>
            <a:endParaRPr lang="az-Latn-AZ" sz="1400" i="1" dirty="0" smtClean="0">
              <a:latin typeface="Cambria" panose="02040503050406030204" pitchFamily="18" charset="0"/>
            </a:endParaRPr>
          </a:p>
          <a:p>
            <a:endParaRPr lang="az-Latn-AZ" sz="1400" i="1" dirty="0">
              <a:latin typeface="Cambria" panose="02040503050406030204" pitchFamily="18" charset="0"/>
            </a:endParaRPr>
          </a:p>
          <a:p>
            <a:endParaRPr lang="az-Latn-AZ" sz="1400" i="1" dirty="0">
              <a:latin typeface="Cambria" panose="02040503050406030204" pitchFamily="18" charset="0"/>
            </a:endParaRPr>
          </a:p>
          <a:p>
            <a:endParaRPr lang="en-US" sz="1400" dirty="0">
              <a:latin typeface="Cambria" panose="02040503050406030204" pitchFamily="18" charset="0"/>
            </a:endParaRPr>
          </a:p>
        </p:txBody>
      </p:sp>
      <p:pic>
        <p:nvPicPr>
          <p:cNvPr id="16" name="Picture 2" descr="İqtisadiyyat İnstitutunun magistrantı &amp;quot;Magistr-2017&amp;quot; müsabiqəsinin qaliblərindən biri olaraq mükafat alıb"/>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74236" y="1365396"/>
            <a:ext cx="2965085" cy="2161696"/>
          </a:xfrm>
          <a:prstGeom prst="rect">
            <a:avLst/>
          </a:prstGeom>
          <a:noFill/>
          <a:ln w="28575">
            <a:solidFill>
              <a:srgbClr val="B40000"/>
            </a:solid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7" name="Picture 2" descr="Tərbiz Əliyev Rusiya Təbiət Elmləri Akademiyasının akademiki seçilib"/>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4560" r="9841"/>
          <a:stretch/>
        </p:blipFill>
        <p:spPr bwMode="auto">
          <a:xfrm>
            <a:off x="201924" y="1365396"/>
            <a:ext cx="2122842" cy="2161696"/>
          </a:xfrm>
          <a:prstGeom prst="rect">
            <a:avLst/>
          </a:prstGeom>
          <a:noFill/>
          <a:extLst>
            <a:ext uri="{909E8E84-426E-40DD-AFC4-6F175D3DCCD1}">
              <a14:hiddenFill xmlns:a14="http://schemas.microsoft.com/office/drawing/2010/main">
                <a:solidFill>
                  <a:srgbClr val="FFFFFF"/>
                </a:solidFill>
              </a14:hiddenFill>
            </a:ext>
          </a:extLst>
        </p:spPr>
      </p:pic>
      <p:sp>
        <p:nvSpPr>
          <p:cNvPr id="22" name="Прямоугольник 21"/>
          <p:cNvSpPr/>
          <p:nvPr/>
        </p:nvSpPr>
        <p:spPr>
          <a:xfrm>
            <a:off x="92759" y="3623570"/>
            <a:ext cx="2346761" cy="2477601"/>
          </a:xfrm>
          <a:prstGeom prst="rect">
            <a:avLst/>
          </a:prstGeom>
          <a:ln w="19050">
            <a:solidFill>
              <a:srgbClr val="B40000"/>
            </a:solidFill>
          </a:ln>
          <a:effectLst>
            <a:outerShdw blurRad="63500" sx="102000" sy="102000" algn="ctr" rotWithShape="0">
              <a:prstClr val="black">
                <a:alpha val="40000"/>
              </a:prstClr>
            </a:outerShdw>
          </a:effectLst>
        </p:spPr>
        <p:txBody>
          <a:bodyPr wrap="square">
            <a:spAutoFit/>
          </a:bodyPr>
          <a:lstStyle/>
          <a:p>
            <a:pPr algn="just"/>
            <a:r>
              <a:rPr lang="en-US" sz="1200" dirty="0">
                <a:latin typeface="Cambria" panose="02040503050406030204" pitchFamily="18" charset="0"/>
              </a:rPr>
              <a:t>AMEA </a:t>
            </a:r>
            <a:r>
              <a:rPr lang="en-US" sz="1200" dirty="0" err="1">
                <a:latin typeface="Cambria" panose="02040503050406030204" pitchFamily="18" charset="0"/>
              </a:rPr>
              <a:t>İqtisadiyyat</a:t>
            </a:r>
            <a:r>
              <a:rPr lang="en-US" sz="1200" dirty="0">
                <a:latin typeface="Cambria" panose="02040503050406030204" pitchFamily="18" charset="0"/>
              </a:rPr>
              <a:t> </a:t>
            </a:r>
            <a:r>
              <a:rPr lang="en-US" sz="1200" dirty="0" err="1">
                <a:latin typeface="Cambria" panose="02040503050406030204" pitchFamily="18" charset="0"/>
              </a:rPr>
              <a:t>İnstitutunun</a:t>
            </a:r>
            <a:r>
              <a:rPr lang="en-US" sz="1200" dirty="0">
                <a:latin typeface="Cambria" panose="02040503050406030204" pitchFamily="18" charset="0"/>
              </a:rPr>
              <a:t> b</a:t>
            </a:r>
            <a:r>
              <a:rPr lang="az-Latn-AZ" sz="1200" dirty="0">
                <a:latin typeface="Cambria" panose="02040503050406030204" pitchFamily="18" charset="0"/>
              </a:rPr>
              <a:t>.e.i., </a:t>
            </a:r>
            <a:r>
              <a:rPr lang="en-US" sz="1200" dirty="0">
                <a:latin typeface="Cambria" panose="02040503050406030204" pitchFamily="18" charset="0"/>
              </a:rPr>
              <a:t>prof</a:t>
            </a:r>
            <a:r>
              <a:rPr lang="az-Latn-AZ" sz="1200" dirty="0">
                <a:latin typeface="Cambria" panose="02040503050406030204" pitchFamily="18" charset="0"/>
              </a:rPr>
              <a:t>.</a:t>
            </a:r>
            <a:r>
              <a:rPr lang="en-US" sz="1200" dirty="0">
                <a:latin typeface="Cambria" panose="02040503050406030204" pitchFamily="18" charset="0"/>
              </a:rPr>
              <a:t> </a:t>
            </a:r>
            <a:r>
              <a:rPr lang="en-US" sz="1200" dirty="0" err="1">
                <a:latin typeface="Cambria" panose="02040503050406030204" pitchFamily="18" charset="0"/>
              </a:rPr>
              <a:t>Tərbiz</a:t>
            </a:r>
            <a:r>
              <a:rPr lang="en-US" sz="1200" dirty="0">
                <a:latin typeface="Cambria" panose="02040503050406030204" pitchFamily="18" charset="0"/>
              </a:rPr>
              <a:t> </a:t>
            </a:r>
            <a:r>
              <a:rPr lang="en-US" sz="1200" dirty="0" err="1">
                <a:latin typeface="Cambria" panose="02040503050406030204" pitchFamily="18" charset="0"/>
              </a:rPr>
              <a:t>Əliyev</a:t>
            </a:r>
            <a:r>
              <a:rPr lang="en-US" sz="1200" dirty="0">
                <a:latin typeface="Cambria" panose="02040503050406030204" pitchFamily="18" charset="0"/>
              </a:rPr>
              <a:t> </a:t>
            </a:r>
            <a:r>
              <a:rPr lang="en-US" sz="1200" dirty="0" err="1">
                <a:latin typeface="Cambria" panose="02040503050406030204" pitchFamily="18" charset="0"/>
              </a:rPr>
              <a:t>Rusiya</a:t>
            </a:r>
            <a:r>
              <a:rPr lang="en-US" sz="1200" dirty="0">
                <a:latin typeface="Cambria" panose="02040503050406030204" pitchFamily="18" charset="0"/>
              </a:rPr>
              <a:t> </a:t>
            </a:r>
            <a:r>
              <a:rPr lang="en-US" sz="1200" dirty="0" err="1">
                <a:latin typeface="Cambria" panose="02040503050406030204" pitchFamily="18" charset="0"/>
              </a:rPr>
              <a:t>Təbiət</a:t>
            </a:r>
            <a:r>
              <a:rPr lang="en-US" sz="1200" dirty="0">
                <a:latin typeface="Cambria" panose="02040503050406030204" pitchFamily="18" charset="0"/>
              </a:rPr>
              <a:t> </a:t>
            </a:r>
            <a:r>
              <a:rPr lang="en-US" sz="1200" dirty="0" err="1">
                <a:latin typeface="Cambria" panose="02040503050406030204" pitchFamily="18" charset="0"/>
              </a:rPr>
              <a:t>Elmləri</a:t>
            </a:r>
            <a:r>
              <a:rPr lang="en-US" sz="1200" dirty="0">
                <a:latin typeface="Cambria" panose="02040503050406030204" pitchFamily="18" charset="0"/>
              </a:rPr>
              <a:t> </a:t>
            </a:r>
            <a:r>
              <a:rPr lang="en-US" sz="1200" dirty="0" err="1">
                <a:latin typeface="Cambria" panose="02040503050406030204" pitchFamily="18" charset="0"/>
              </a:rPr>
              <a:t>Akademiyasının</a:t>
            </a:r>
            <a:r>
              <a:rPr lang="en-US" sz="1200" dirty="0">
                <a:latin typeface="Cambria" panose="02040503050406030204" pitchFamily="18" charset="0"/>
              </a:rPr>
              <a:t> (TEA) </a:t>
            </a:r>
            <a:r>
              <a:rPr lang="en-US" sz="1200" dirty="0" err="1">
                <a:latin typeface="Cambria" panose="02040503050406030204" pitchFamily="18" charset="0"/>
              </a:rPr>
              <a:t>həqiqi</a:t>
            </a:r>
            <a:r>
              <a:rPr lang="en-US" sz="1200" dirty="0">
                <a:latin typeface="Cambria" panose="02040503050406030204" pitchFamily="18" charset="0"/>
              </a:rPr>
              <a:t> </a:t>
            </a:r>
            <a:r>
              <a:rPr lang="en-US" sz="1200" dirty="0" err="1">
                <a:latin typeface="Cambria" panose="02040503050406030204" pitchFamily="18" charset="0"/>
              </a:rPr>
              <a:t>üzvü</a:t>
            </a:r>
            <a:r>
              <a:rPr lang="en-US" sz="1200" dirty="0">
                <a:latin typeface="Cambria" panose="02040503050406030204" pitchFamily="18" charset="0"/>
              </a:rPr>
              <a:t> </a:t>
            </a:r>
            <a:r>
              <a:rPr lang="en-US" sz="1200" dirty="0" err="1">
                <a:latin typeface="Cambria" panose="02040503050406030204" pitchFamily="18" charset="0"/>
              </a:rPr>
              <a:t>seçilib</a:t>
            </a:r>
            <a:r>
              <a:rPr lang="en-US" sz="1200" dirty="0">
                <a:latin typeface="Cambria" panose="02040503050406030204" pitchFamily="18" charset="0"/>
              </a:rPr>
              <a:t>.</a:t>
            </a:r>
            <a:r>
              <a:rPr lang="az-Latn-AZ" sz="1200" dirty="0">
                <a:latin typeface="Cambria" panose="02040503050406030204" pitchFamily="18" charset="0"/>
              </a:rPr>
              <a:t> </a:t>
            </a:r>
            <a:r>
              <a:rPr lang="ru-RU" sz="1200" dirty="0" err="1">
                <a:latin typeface="Cambria" panose="02040503050406030204" pitchFamily="18" charset="0"/>
              </a:rPr>
              <a:t>Həmin</a:t>
            </a:r>
            <a:r>
              <a:rPr lang="ru-RU" sz="1200" dirty="0">
                <a:latin typeface="Cambria" panose="02040503050406030204" pitchFamily="18" charset="0"/>
              </a:rPr>
              <a:t> </a:t>
            </a:r>
            <a:r>
              <a:rPr lang="ru-RU" sz="1200" dirty="0" err="1">
                <a:latin typeface="Cambria" panose="02040503050406030204" pitchFamily="18" charset="0"/>
              </a:rPr>
              <a:t>yığıncaqda</a:t>
            </a:r>
            <a:r>
              <a:rPr lang="ru-RU" sz="1200" dirty="0">
                <a:latin typeface="Cambria" panose="02040503050406030204" pitchFamily="18" charset="0"/>
              </a:rPr>
              <a:t> </a:t>
            </a:r>
            <a:r>
              <a:rPr lang="ru-RU" sz="1200" dirty="0" err="1">
                <a:latin typeface="Cambria" panose="02040503050406030204" pitchFamily="18" charset="0"/>
              </a:rPr>
              <a:t>prof</a:t>
            </a:r>
            <a:r>
              <a:rPr lang="ru-RU" sz="1200" dirty="0">
                <a:latin typeface="Cambria" panose="02040503050406030204" pitchFamily="18" charset="0"/>
              </a:rPr>
              <a:t>. </a:t>
            </a:r>
            <a:r>
              <a:rPr lang="ru-RU" sz="1200" dirty="0" err="1">
                <a:latin typeface="Cambria" panose="02040503050406030204" pitchFamily="18" charset="0"/>
              </a:rPr>
              <a:t>Tərbiz</a:t>
            </a:r>
            <a:r>
              <a:rPr lang="ru-RU" sz="1200" dirty="0">
                <a:latin typeface="Cambria" panose="02040503050406030204" pitchFamily="18" charset="0"/>
              </a:rPr>
              <a:t> </a:t>
            </a:r>
            <a:r>
              <a:rPr lang="ru-RU" sz="1200" dirty="0" err="1">
                <a:latin typeface="Cambria" panose="02040503050406030204" pitchFamily="18" charset="0"/>
              </a:rPr>
              <a:t>Əliyev</a:t>
            </a:r>
            <a:r>
              <a:rPr lang="ru-RU" sz="1200" dirty="0">
                <a:latin typeface="Cambria" panose="02040503050406030204" pitchFamily="18" charset="0"/>
              </a:rPr>
              <a:t> </a:t>
            </a:r>
            <a:r>
              <a:rPr lang="ru-RU" sz="1200" dirty="0" err="1">
                <a:latin typeface="Cambria" panose="02040503050406030204" pitchFamily="18" charset="0"/>
              </a:rPr>
              <a:t>dünya</a:t>
            </a:r>
            <a:r>
              <a:rPr lang="ru-RU" sz="1200" dirty="0">
                <a:latin typeface="Cambria" panose="02040503050406030204" pitchFamily="18" charset="0"/>
              </a:rPr>
              <a:t> </a:t>
            </a:r>
            <a:r>
              <a:rPr lang="ru-RU" sz="1200" dirty="0" err="1">
                <a:latin typeface="Cambria" panose="02040503050406030204" pitchFamily="18" charset="0"/>
              </a:rPr>
              <a:t>elminin</a:t>
            </a:r>
            <a:r>
              <a:rPr lang="ru-RU" sz="1200" dirty="0">
                <a:latin typeface="Cambria" panose="02040503050406030204" pitchFamily="18" charset="0"/>
              </a:rPr>
              <a:t> </a:t>
            </a:r>
            <a:r>
              <a:rPr lang="ru-RU" sz="1200" dirty="0" err="1">
                <a:latin typeface="Cambria" panose="02040503050406030204" pitchFamily="18" charset="0"/>
              </a:rPr>
              <a:t>inkişafına</a:t>
            </a:r>
            <a:r>
              <a:rPr lang="ru-RU" sz="1200" dirty="0">
                <a:latin typeface="Cambria" panose="02040503050406030204" pitchFamily="18" charset="0"/>
              </a:rPr>
              <a:t> </a:t>
            </a:r>
            <a:r>
              <a:rPr lang="ru-RU" sz="1200" dirty="0" err="1">
                <a:latin typeface="Cambria" panose="02040503050406030204" pitchFamily="18" charset="0"/>
              </a:rPr>
              <a:t>verdiyi</a:t>
            </a:r>
            <a:r>
              <a:rPr lang="ru-RU" sz="1200" dirty="0">
                <a:latin typeface="Cambria" panose="02040503050406030204" pitchFamily="18" charset="0"/>
              </a:rPr>
              <a:t> </a:t>
            </a:r>
            <a:r>
              <a:rPr lang="ru-RU" sz="1200" dirty="0" err="1">
                <a:latin typeface="Cambria" panose="02040503050406030204" pitchFamily="18" charset="0"/>
              </a:rPr>
              <a:t>töhfələrə</a:t>
            </a:r>
            <a:r>
              <a:rPr lang="ru-RU" sz="1200" dirty="0">
                <a:latin typeface="Cambria" panose="02040503050406030204" pitchFamily="18" charset="0"/>
              </a:rPr>
              <a:t> </a:t>
            </a:r>
            <a:r>
              <a:rPr lang="ru-RU" sz="1200" dirty="0" err="1">
                <a:latin typeface="Cambria" panose="02040503050406030204" pitchFamily="18" charset="0"/>
              </a:rPr>
              <a:t>görə“Əməkdar</a:t>
            </a:r>
            <a:r>
              <a:rPr lang="ru-RU" sz="1200" dirty="0">
                <a:latin typeface="Cambria" panose="02040503050406030204" pitchFamily="18" charset="0"/>
              </a:rPr>
              <a:t> </a:t>
            </a:r>
            <a:r>
              <a:rPr lang="ru-RU" sz="1200" dirty="0" err="1">
                <a:latin typeface="Cambria" panose="02040503050406030204" pitchFamily="18" charset="0"/>
              </a:rPr>
              <a:t>elm</a:t>
            </a:r>
            <a:r>
              <a:rPr lang="ru-RU" sz="1200" dirty="0">
                <a:latin typeface="Cambria" panose="02040503050406030204" pitchFamily="18" charset="0"/>
              </a:rPr>
              <a:t> və </a:t>
            </a:r>
            <a:r>
              <a:rPr lang="ru-RU" sz="1200" dirty="0" err="1">
                <a:latin typeface="Cambria" panose="02040503050406030204" pitchFamily="18" charset="0"/>
              </a:rPr>
              <a:t>təhsil</a:t>
            </a:r>
            <a:r>
              <a:rPr lang="ru-RU" sz="1200" dirty="0">
                <a:latin typeface="Cambria" panose="02040503050406030204" pitchFamily="18" charset="0"/>
              </a:rPr>
              <a:t> </a:t>
            </a:r>
            <a:r>
              <a:rPr lang="ru-RU" sz="1200" dirty="0" err="1">
                <a:latin typeface="Cambria" panose="02040503050406030204" pitchFamily="18" charset="0"/>
              </a:rPr>
              <a:t>xadimi</a:t>
            </a:r>
            <a:r>
              <a:rPr lang="ru-RU" sz="1200" dirty="0">
                <a:latin typeface="Cambria" panose="02040503050406030204" pitchFamily="18" charset="0"/>
              </a:rPr>
              <a:t>” </a:t>
            </a:r>
            <a:r>
              <a:rPr lang="ru-RU" sz="1200" dirty="0" err="1">
                <a:latin typeface="Cambria" panose="02040503050406030204" pitchFamily="18" charset="0"/>
              </a:rPr>
              <a:t>fəxri</a:t>
            </a:r>
            <a:r>
              <a:rPr lang="ru-RU" sz="1200" dirty="0">
                <a:latin typeface="Cambria" panose="02040503050406030204" pitchFamily="18" charset="0"/>
              </a:rPr>
              <a:t> </a:t>
            </a:r>
            <a:r>
              <a:rPr lang="ru-RU" sz="1200" dirty="0" err="1">
                <a:latin typeface="Cambria" panose="02040503050406030204" pitchFamily="18" charset="0"/>
              </a:rPr>
              <a:t>adına</a:t>
            </a:r>
            <a:r>
              <a:rPr lang="ru-RU" sz="1200" dirty="0">
                <a:latin typeface="Cambria" panose="02040503050406030204" pitchFamily="18" charset="0"/>
              </a:rPr>
              <a:t>,</a:t>
            </a:r>
            <a:r>
              <a:rPr lang="az-Latn-AZ" sz="1200" dirty="0">
                <a:latin typeface="Cambria" panose="02040503050406030204" pitchFamily="18" charset="0"/>
              </a:rPr>
              <a:t> </a:t>
            </a:r>
            <a:r>
              <a:rPr lang="ru-RU" sz="1200" dirty="0" err="1">
                <a:latin typeface="Cambria" panose="02040503050406030204" pitchFamily="18" charset="0"/>
              </a:rPr>
              <a:t>V.İ.Vernadski</a:t>
            </a:r>
            <a:r>
              <a:rPr lang="ru-RU" sz="1200" dirty="0">
                <a:latin typeface="Cambria" panose="02040503050406030204" pitchFamily="18" charset="0"/>
              </a:rPr>
              <a:t> </a:t>
            </a:r>
            <a:r>
              <a:rPr lang="ru-RU" sz="1200" dirty="0" err="1">
                <a:latin typeface="Cambria" panose="02040503050406030204" pitchFamily="18" charset="0"/>
              </a:rPr>
              <a:t>adına</a:t>
            </a:r>
            <a:r>
              <a:rPr lang="ru-RU" sz="1200" dirty="0">
                <a:latin typeface="Cambria" panose="02040503050406030204" pitchFamily="18" charset="0"/>
              </a:rPr>
              <a:t> “</a:t>
            </a:r>
            <a:r>
              <a:rPr lang="ru-RU" sz="1200" dirty="0" err="1">
                <a:latin typeface="Cambria" panose="02040503050406030204" pitchFamily="18" charset="0"/>
              </a:rPr>
              <a:t>Qızıl</a:t>
            </a:r>
            <a:r>
              <a:rPr lang="ru-RU" sz="1200" dirty="0">
                <a:latin typeface="Cambria" panose="02040503050406030204" pitchFamily="18" charset="0"/>
              </a:rPr>
              <a:t> </a:t>
            </a:r>
            <a:r>
              <a:rPr lang="ru-RU" sz="1200" dirty="0" err="1">
                <a:latin typeface="Cambria" panose="02040503050406030204" pitchFamily="18" charset="0"/>
              </a:rPr>
              <a:t>medal”a</a:t>
            </a:r>
            <a:r>
              <a:rPr lang="ru-RU" sz="1200" dirty="0">
                <a:latin typeface="Cambria" panose="02040503050406030204" pitchFamily="18" charset="0"/>
              </a:rPr>
              <a:t> və “</a:t>
            </a:r>
            <a:r>
              <a:rPr lang="ru-RU" sz="1200" dirty="0" err="1">
                <a:latin typeface="Cambria" panose="02040503050406030204" pitchFamily="18" charset="0"/>
              </a:rPr>
              <a:t>Əmək</a:t>
            </a:r>
            <a:r>
              <a:rPr lang="ru-RU" sz="1200" dirty="0">
                <a:latin typeface="Cambria" panose="02040503050406030204" pitchFamily="18" charset="0"/>
              </a:rPr>
              <a:t> və </a:t>
            </a:r>
            <a:r>
              <a:rPr lang="ru-RU" sz="1200" dirty="0" err="1">
                <a:latin typeface="Cambria" panose="02040503050406030204" pitchFamily="18" charset="0"/>
              </a:rPr>
              <a:t>bilik</a:t>
            </a:r>
            <a:r>
              <a:rPr lang="ru-RU" sz="1200" dirty="0">
                <a:latin typeface="Cambria" panose="02040503050406030204" pitchFamily="18" charset="0"/>
              </a:rPr>
              <a:t>” </a:t>
            </a:r>
            <a:r>
              <a:rPr lang="ru-RU" sz="1200" dirty="0" err="1">
                <a:latin typeface="Cambria" panose="02040503050406030204" pitchFamily="18" charset="0"/>
              </a:rPr>
              <a:t>ordeninə</a:t>
            </a:r>
            <a:r>
              <a:rPr lang="ru-RU" sz="1200" dirty="0">
                <a:latin typeface="Cambria" panose="02040503050406030204" pitchFamily="18" charset="0"/>
              </a:rPr>
              <a:t> </a:t>
            </a:r>
            <a:r>
              <a:rPr lang="ru-RU" sz="1200" dirty="0" err="1">
                <a:latin typeface="Cambria" panose="02040503050406030204" pitchFamily="18" charset="0"/>
              </a:rPr>
              <a:t>layiq</a:t>
            </a:r>
            <a:r>
              <a:rPr lang="ru-RU" sz="1200" dirty="0">
                <a:latin typeface="Cambria" panose="02040503050406030204" pitchFamily="18" charset="0"/>
              </a:rPr>
              <a:t> </a:t>
            </a:r>
            <a:r>
              <a:rPr lang="ru-RU" sz="1200" dirty="0" err="1">
                <a:latin typeface="Cambria" panose="02040503050406030204" pitchFamily="18" charset="0"/>
              </a:rPr>
              <a:t>görülüb</a:t>
            </a:r>
            <a:r>
              <a:rPr lang="ru-RU" sz="1200" dirty="0">
                <a:latin typeface="Cambria" panose="02040503050406030204" pitchFamily="18" charset="0"/>
              </a:rPr>
              <a:t>. </a:t>
            </a:r>
            <a:endParaRPr lang="az-Latn-AZ" sz="1200" dirty="0" smtClean="0">
              <a:latin typeface="Cambria" panose="02040503050406030204" pitchFamily="18" charset="0"/>
            </a:endParaRPr>
          </a:p>
          <a:p>
            <a:pPr algn="just"/>
            <a:endParaRPr lang="az-Latn-AZ" sz="1200" dirty="0">
              <a:latin typeface="Cambria" panose="02040503050406030204" pitchFamily="18" charset="0"/>
            </a:endParaRPr>
          </a:p>
          <a:p>
            <a:pPr algn="just"/>
            <a:endParaRPr lang="ru-RU" sz="1100" dirty="0"/>
          </a:p>
        </p:txBody>
      </p:sp>
      <p:sp>
        <p:nvSpPr>
          <p:cNvPr id="2" name="Прямоугольник 1"/>
          <p:cNvSpPr/>
          <p:nvPr/>
        </p:nvSpPr>
        <p:spPr>
          <a:xfrm>
            <a:off x="2467779" y="3608630"/>
            <a:ext cx="3406456" cy="2462213"/>
          </a:xfrm>
          <a:prstGeom prst="rect">
            <a:avLst/>
          </a:prstGeom>
          <a:ln w="19050">
            <a:solidFill>
              <a:srgbClr val="860000"/>
            </a:solidFill>
          </a:ln>
        </p:spPr>
        <p:txBody>
          <a:bodyPr wrap="square">
            <a:spAutoFit/>
          </a:bodyPr>
          <a:lstStyle/>
          <a:p>
            <a:pPr algn="ctr"/>
            <a:r>
              <a:rPr lang="en-US" sz="1400" dirty="0" err="1">
                <a:latin typeface="Cambria" panose="02040503050406030204" pitchFamily="18" charset="0"/>
              </a:rPr>
              <a:t>Respublikasının</a:t>
            </a:r>
            <a:r>
              <a:rPr lang="en-US" sz="1400" dirty="0">
                <a:latin typeface="Cambria" panose="02040503050406030204" pitchFamily="18" charset="0"/>
              </a:rPr>
              <a:t> </a:t>
            </a:r>
            <a:r>
              <a:rPr lang="en-US" sz="1400" dirty="0" err="1">
                <a:latin typeface="Cambria" panose="02040503050406030204" pitchFamily="18" charset="0"/>
              </a:rPr>
              <a:t>Prezidenti</a:t>
            </a:r>
            <a:r>
              <a:rPr lang="en-US" sz="1400" dirty="0">
                <a:latin typeface="Cambria" panose="02040503050406030204" pitchFamily="18" charset="0"/>
              </a:rPr>
              <a:t> </a:t>
            </a:r>
            <a:r>
              <a:rPr lang="en-US" sz="1400" dirty="0" err="1">
                <a:latin typeface="Cambria" panose="02040503050406030204" pitchFamily="18" charset="0"/>
              </a:rPr>
              <a:t>yanında</a:t>
            </a:r>
            <a:r>
              <a:rPr lang="en-US" sz="1400" dirty="0">
                <a:latin typeface="Cambria" panose="02040503050406030204" pitchFamily="18" charset="0"/>
              </a:rPr>
              <a:t> </a:t>
            </a:r>
            <a:r>
              <a:rPr lang="en-US" sz="1400" dirty="0" err="1">
                <a:latin typeface="Cambria" panose="02040503050406030204" pitchFamily="18" charset="0"/>
              </a:rPr>
              <a:t>Elmin</a:t>
            </a:r>
            <a:r>
              <a:rPr lang="en-US" sz="1400" dirty="0">
                <a:latin typeface="Cambria" panose="02040503050406030204" pitchFamily="18" charset="0"/>
              </a:rPr>
              <a:t> </a:t>
            </a:r>
            <a:r>
              <a:rPr lang="en-US" sz="1400" dirty="0" err="1">
                <a:latin typeface="Cambria" panose="02040503050406030204" pitchFamily="18" charset="0"/>
              </a:rPr>
              <a:t>İnkişafı</a:t>
            </a:r>
            <a:r>
              <a:rPr lang="en-US" sz="1400" dirty="0">
                <a:latin typeface="Cambria" panose="02040503050406030204" pitchFamily="18" charset="0"/>
              </a:rPr>
              <a:t> </a:t>
            </a:r>
            <a:r>
              <a:rPr lang="en-US" sz="1400" dirty="0" err="1">
                <a:latin typeface="Cambria" panose="02040503050406030204" pitchFamily="18" charset="0"/>
              </a:rPr>
              <a:t>Fondu</a:t>
            </a:r>
            <a:r>
              <a:rPr lang="en-US" sz="1400" dirty="0">
                <a:latin typeface="Cambria" panose="02040503050406030204" pitchFamily="18" charset="0"/>
              </a:rPr>
              <a:t>, </a:t>
            </a:r>
            <a:r>
              <a:rPr lang="en-US" sz="1400" dirty="0" err="1">
                <a:latin typeface="Cambria" panose="02040503050406030204" pitchFamily="18" charset="0"/>
              </a:rPr>
              <a:t>Mərkəzi</a:t>
            </a:r>
            <a:r>
              <a:rPr lang="en-US" sz="1400" dirty="0">
                <a:latin typeface="Cambria" panose="02040503050406030204" pitchFamily="18" charset="0"/>
              </a:rPr>
              <a:t> Bank </a:t>
            </a:r>
            <a:r>
              <a:rPr lang="en-US" sz="1400" dirty="0" err="1">
                <a:latin typeface="Cambria" panose="02040503050406030204" pitchFamily="18" charset="0"/>
              </a:rPr>
              <a:t>və</a:t>
            </a:r>
            <a:r>
              <a:rPr lang="en-US" sz="1400" dirty="0">
                <a:latin typeface="Cambria" panose="02040503050406030204" pitchFamily="18" charset="0"/>
              </a:rPr>
              <a:t> </a:t>
            </a:r>
            <a:r>
              <a:rPr lang="en-US" sz="1400" dirty="0" err="1">
                <a:latin typeface="Cambria" panose="02040503050406030204" pitchFamily="18" charset="0"/>
              </a:rPr>
              <a:t>Almaniya</a:t>
            </a:r>
            <a:r>
              <a:rPr lang="en-US" sz="1400" dirty="0">
                <a:latin typeface="Cambria" panose="02040503050406030204" pitchFamily="18" charset="0"/>
              </a:rPr>
              <a:t> </a:t>
            </a:r>
            <a:r>
              <a:rPr lang="en-US" sz="1400" dirty="0" err="1">
                <a:latin typeface="Cambria" panose="02040503050406030204" pitchFamily="18" charset="0"/>
              </a:rPr>
              <a:t>Beynəlxalq</a:t>
            </a:r>
            <a:r>
              <a:rPr lang="en-US" sz="1400" dirty="0">
                <a:latin typeface="Cambria" panose="02040503050406030204" pitchFamily="18" charset="0"/>
              </a:rPr>
              <a:t> </a:t>
            </a:r>
            <a:r>
              <a:rPr lang="en-US" sz="1400" dirty="0" err="1">
                <a:latin typeface="Cambria" panose="02040503050406030204" pitchFamily="18" charset="0"/>
              </a:rPr>
              <a:t>Əməkdaşlıq</a:t>
            </a:r>
            <a:r>
              <a:rPr lang="en-US" sz="1400" dirty="0">
                <a:latin typeface="Cambria" panose="02040503050406030204" pitchFamily="18" charset="0"/>
              </a:rPr>
              <a:t> </a:t>
            </a:r>
            <a:r>
              <a:rPr lang="en-US" sz="1400" dirty="0" err="1">
                <a:latin typeface="Cambria" panose="02040503050406030204" pitchFamily="18" charset="0"/>
              </a:rPr>
              <a:t>üzrə</a:t>
            </a:r>
            <a:r>
              <a:rPr lang="en-US" sz="1400" dirty="0">
                <a:latin typeface="Cambria" panose="02040503050406030204" pitchFamily="18" charset="0"/>
              </a:rPr>
              <a:t> </a:t>
            </a:r>
            <a:r>
              <a:rPr lang="en-US" sz="1400" dirty="0" err="1">
                <a:latin typeface="Cambria" panose="02040503050406030204" pitchFamily="18" charset="0"/>
              </a:rPr>
              <a:t>Əmanət</a:t>
            </a:r>
            <a:r>
              <a:rPr lang="en-US" sz="1400" dirty="0">
                <a:latin typeface="Cambria" panose="02040503050406030204" pitchFamily="18" charset="0"/>
              </a:rPr>
              <a:t> </a:t>
            </a:r>
            <a:r>
              <a:rPr lang="en-US" sz="1400" dirty="0" err="1">
                <a:latin typeface="Cambria" panose="02040503050406030204" pitchFamily="18" charset="0"/>
              </a:rPr>
              <a:t>Kassaları</a:t>
            </a:r>
            <a:r>
              <a:rPr lang="en-US" sz="1400" dirty="0">
                <a:latin typeface="Cambria" panose="02040503050406030204" pitchFamily="18" charset="0"/>
              </a:rPr>
              <a:t> </a:t>
            </a:r>
            <a:r>
              <a:rPr lang="en-US" sz="1400" dirty="0" err="1">
                <a:latin typeface="Cambria" panose="02040503050406030204" pitchFamily="18" charset="0"/>
              </a:rPr>
              <a:t>Fondunun</a:t>
            </a:r>
            <a:r>
              <a:rPr lang="en-US" sz="1400" dirty="0">
                <a:latin typeface="Cambria" panose="02040503050406030204" pitchFamily="18" charset="0"/>
              </a:rPr>
              <a:t> 2 </a:t>
            </a:r>
            <a:r>
              <a:rPr lang="en-US" sz="1400" dirty="0" err="1">
                <a:latin typeface="Cambria" panose="02040503050406030204" pitchFamily="18" charset="0"/>
              </a:rPr>
              <a:t>Fevral</a:t>
            </a:r>
            <a:r>
              <a:rPr lang="en-US" sz="1400" dirty="0">
                <a:latin typeface="Cambria" panose="02040503050406030204" pitchFamily="18" charset="0"/>
              </a:rPr>
              <a:t> – </a:t>
            </a:r>
            <a:r>
              <a:rPr lang="en-US" sz="1400" dirty="0" err="1">
                <a:latin typeface="Cambria" panose="02040503050406030204" pitchFamily="18" charset="0"/>
              </a:rPr>
              <a:t>Gənclər</a:t>
            </a:r>
            <a:r>
              <a:rPr lang="en-US" sz="1400" dirty="0">
                <a:latin typeface="Cambria" panose="02040503050406030204" pitchFamily="18" charset="0"/>
              </a:rPr>
              <a:t> </a:t>
            </a:r>
            <a:r>
              <a:rPr lang="en-US" sz="1400" dirty="0" err="1">
                <a:latin typeface="Cambria" panose="02040503050406030204" pitchFamily="18" charset="0"/>
              </a:rPr>
              <a:t>Günü</a:t>
            </a:r>
            <a:r>
              <a:rPr lang="en-US" sz="1400" dirty="0">
                <a:latin typeface="Cambria" panose="02040503050406030204" pitchFamily="18" charset="0"/>
              </a:rPr>
              <a:t> </a:t>
            </a:r>
            <a:r>
              <a:rPr lang="en-US" sz="1400" dirty="0" err="1">
                <a:latin typeface="Cambria" panose="02040503050406030204" pitchFamily="18" charset="0"/>
              </a:rPr>
              <a:t>münasibətilə</a:t>
            </a:r>
            <a:r>
              <a:rPr lang="en-US" sz="1400" dirty="0">
                <a:latin typeface="Cambria" panose="02040503050406030204" pitchFamily="18" charset="0"/>
              </a:rPr>
              <a:t> </a:t>
            </a:r>
            <a:r>
              <a:rPr lang="en-US" sz="1400" dirty="0" err="1">
                <a:latin typeface="Cambria" panose="02040503050406030204" pitchFamily="18" charset="0"/>
              </a:rPr>
              <a:t>elan</a:t>
            </a:r>
            <a:r>
              <a:rPr lang="en-US" sz="1400" dirty="0">
                <a:latin typeface="Cambria" panose="02040503050406030204" pitchFamily="18" charset="0"/>
              </a:rPr>
              <a:t> </a:t>
            </a:r>
            <a:r>
              <a:rPr lang="en-US" sz="1400" dirty="0" err="1">
                <a:latin typeface="Cambria" panose="02040503050406030204" pitchFamily="18" charset="0"/>
              </a:rPr>
              <a:t>etdikləri</a:t>
            </a:r>
            <a:r>
              <a:rPr lang="en-US" sz="1400" dirty="0">
                <a:latin typeface="Cambria" panose="02040503050406030204" pitchFamily="18" charset="0"/>
              </a:rPr>
              <a:t> “</a:t>
            </a:r>
            <a:r>
              <a:rPr lang="en-US" sz="1400" dirty="0" err="1">
                <a:latin typeface="Cambria" panose="02040503050406030204" pitchFamily="18" charset="0"/>
              </a:rPr>
              <a:t>Gənc</a:t>
            </a:r>
            <a:r>
              <a:rPr lang="en-US" sz="1400" dirty="0">
                <a:latin typeface="Cambria" panose="02040503050406030204" pitchFamily="18" charset="0"/>
              </a:rPr>
              <a:t> </a:t>
            </a:r>
            <a:r>
              <a:rPr lang="en-US" sz="1400" dirty="0" err="1">
                <a:latin typeface="Cambria" panose="02040503050406030204" pitchFamily="18" charset="0"/>
              </a:rPr>
              <a:t>alimlər</a:t>
            </a:r>
            <a:r>
              <a:rPr lang="en-US" sz="1400" dirty="0">
                <a:latin typeface="Cambria" panose="02040503050406030204" pitchFamily="18" charset="0"/>
              </a:rPr>
              <a:t> </a:t>
            </a:r>
            <a:r>
              <a:rPr lang="en-US" sz="1400" dirty="0" err="1">
                <a:latin typeface="Cambria" panose="02040503050406030204" pitchFamily="18" charset="0"/>
              </a:rPr>
              <a:t>və</a:t>
            </a:r>
            <a:r>
              <a:rPr lang="en-US" sz="1400" dirty="0">
                <a:latin typeface="Cambria" panose="02040503050406030204" pitchFamily="18" charset="0"/>
              </a:rPr>
              <a:t> </a:t>
            </a:r>
            <a:r>
              <a:rPr lang="en-US" sz="1400" dirty="0" err="1">
                <a:latin typeface="Cambria" panose="02040503050406030204" pitchFamily="18" charset="0"/>
              </a:rPr>
              <a:t>maliyyə</a:t>
            </a:r>
            <a:r>
              <a:rPr lang="en-US" sz="1400" dirty="0">
                <a:latin typeface="Cambria" panose="02040503050406030204" pitchFamily="18" charset="0"/>
              </a:rPr>
              <a:t> </a:t>
            </a:r>
            <a:r>
              <a:rPr lang="en-US" sz="1400" dirty="0" err="1">
                <a:latin typeface="Cambria" panose="02040503050406030204" pitchFamily="18" charset="0"/>
              </a:rPr>
              <a:t>savadlılığı</a:t>
            </a:r>
            <a:r>
              <a:rPr lang="en-US" sz="1400" dirty="0">
                <a:latin typeface="Cambria" panose="02040503050406030204" pitchFamily="18" charset="0"/>
              </a:rPr>
              <a:t>” </a:t>
            </a:r>
            <a:r>
              <a:rPr lang="en-US" sz="1400" dirty="0" err="1">
                <a:latin typeface="Cambria" panose="02040503050406030204" pitchFamily="18" charset="0"/>
              </a:rPr>
              <a:t>birgə</a:t>
            </a:r>
            <a:r>
              <a:rPr lang="en-US" sz="1400" dirty="0">
                <a:latin typeface="Cambria" panose="02040503050406030204" pitchFamily="18" charset="0"/>
              </a:rPr>
              <a:t> </a:t>
            </a:r>
            <a:r>
              <a:rPr lang="en-US" sz="1400" dirty="0" err="1">
                <a:latin typeface="Cambria" panose="02040503050406030204" pitchFamily="18" charset="0"/>
              </a:rPr>
              <a:t>mükafat</a:t>
            </a:r>
            <a:r>
              <a:rPr lang="en-US" sz="1400" dirty="0">
                <a:latin typeface="Cambria" panose="02040503050406030204" pitchFamily="18" charset="0"/>
              </a:rPr>
              <a:t> </a:t>
            </a:r>
            <a:r>
              <a:rPr lang="en-US" sz="1400" dirty="0" err="1" smtClean="0">
                <a:latin typeface="Cambria" panose="02040503050406030204" pitchFamily="18" charset="0"/>
              </a:rPr>
              <a:t>müsabiqəsin</a:t>
            </a:r>
            <a:r>
              <a:rPr lang="az-Latn-AZ" sz="1400" dirty="0" smtClean="0">
                <a:latin typeface="Cambria" panose="02040503050406030204" pitchFamily="18" charset="0"/>
              </a:rPr>
              <a:t>də</a:t>
            </a:r>
            <a:r>
              <a:rPr lang="en-US" sz="1400" dirty="0" smtClean="0">
                <a:latin typeface="Cambria" panose="02040503050406030204" pitchFamily="18" charset="0"/>
              </a:rPr>
              <a:t> </a:t>
            </a:r>
            <a:r>
              <a:rPr lang="en-US" sz="1400" dirty="0" err="1" smtClean="0"/>
              <a:t>Gənc</a:t>
            </a:r>
            <a:r>
              <a:rPr lang="en-US" sz="1400" dirty="0" smtClean="0"/>
              <a:t> </a:t>
            </a:r>
            <a:r>
              <a:rPr lang="en-US" sz="1400" dirty="0" err="1"/>
              <a:t>Alimlər</a:t>
            </a:r>
            <a:r>
              <a:rPr lang="en-US" sz="1400" dirty="0"/>
              <a:t> </a:t>
            </a:r>
            <a:r>
              <a:rPr lang="en-US" sz="1400" dirty="0" err="1"/>
              <a:t>Şurasının</a:t>
            </a:r>
            <a:r>
              <a:rPr lang="en-US" sz="1400" dirty="0"/>
              <a:t> </a:t>
            </a:r>
            <a:r>
              <a:rPr lang="en-US" sz="1400" dirty="0" err="1"/>
              <a:t>üzvü</a:t>
            </a:r>
            <a:r>
              <a:rPr lang="en-US" sz="1400" dirty="0"/>
              <a:t> Murad </a:t>
            </a:r>
            <a:r>
              <a:rPr lang="en-US" sz="1400" dirty="0" err="1"/>
              <a:t>Hacıyev</a:t>
            </a:r>
            <a:r>
              <a:rPr lang="en-US" sz="1400" dirty="0"/>
              <a:t> “</a:t>
            </a:r>
            <a:r>
              <a:rPr lang="en-US" sz="1400" dirty="0" err="1"/>
              <a:t>Gənc</a:t>
            </a:r>
            <a:r>
              <a:rPr lang="en-US" sz="1400" dirty="0"/>
              <a:t> </a:t>
            </a:r>
            <a:r>
              <a:rPr lang="en-US" sz="1400" dirty="0" err="1"/>
              <a:t>alimlər</a:t>
            </a:r>
            <a:r>
              <a:rPr lang="en-US" sz="1400" dirty="0"/>
              <a:t> </a:t>
            </a:r>
            <a:r>
              <a:rPr lang="en-US" sz="1400" dirty="0" err="1"/>
              <a:t>və</a:t>
            </a:r>
            <a:r>
              <a:rPr lang="en-US" sz="1400" dirty="0"/>
              <a:t> </a:t>
            </a:r>
            <a:r>
              <a:rPr lang="en-US" sz="1400" dirty="0" err="1"/>
              <a:t>maliyyə</a:t>
            </a:r>
            <a:r>
              <a:rPr lang="en-US" sz="1400" dirty="0"/>
              <a:t> </a:t>
            </a:r>
            <a:r>
              <a:rPr lang="en-US" sz="1400" dirty="0" err="1"/>
              <a:t>savadlılığı</a:t>
            </a:r>
            <a:r>
              <a:rPr lang="en-US" sz="1400" dirty="0"/>
              <a:t>” </a:t>
            </a:r>
            <a:r>
              <a:rPr lang="en-US" sz="1400" dirty="0" smtClean="0"/>
              <a:t>2-ci </a:t>
            </a:r>
            <a:r>
              <a:rPr lang="en-US" sz="1400" dirty="0" err="1"/>
              <a:t>yeri</a:t>
            </a:r>
            <a:r>
              <a:rPr lang="en-US" sz="1400" dirty="0"/>
              <a:t> </a:t>
            </a:r>
            <a:r>
              <a:rPr lang="en-US" sz="1400" dirty="0" err="1" smtClean="0"/>
              <a:t>tutub</a:t>
            </a:r>
            <a:r>
              <a:rPr lang="az-Latn-AZ" sz="1400" dirty="0" smtClean="0"/>
              <a:t>. 1000 manat pul mükafatı verilib</a:t>
            </a:r>
            <a:endParaRPr lang="en-US" sz="1400" dirty="0"/>
          </a:p>
          <a:p>
            <a:pPr algn="ctr">
              <a:spcAft>
                <a:spcPts val="0"/>
              </a:spcAft>
            </a:pPr>
            <a:r>
              <a:rPr lang="az-Latn-AZ" sz="1400" dirty="0" smtClean="0">
                <a:latin typeface="Cambria" panose="02040503050406030204" pitchFamily="18" charset="0"/>
              </a:rPr>
              <a:t>(13 </a:t>
            </a:r>
            <a:r>
              <a:rPr lang="en-US" sz="1400" dirty="0" err="1" smtClean="0">
                <a:latin typeface="Cambria" panose="02040503050406030204" pitchFamily="18" charset="0"/>
              </a:rPr>
              <a:t>İyul</a:t>
            </a:r>
            <a:r>
              <a:rPr lang="az-Latn-AZ" sz="1400" dirty="0" smtClean="0">
                <a:latin typeface="Cambria" panose="02040503050406030204" pitchFamily="18" charset="0"/>
              </a:rPr>
              <a:t> 2017)</a:t>
            </a:r>
            <a:r>
              <a:rPr lang="en-US" sz="1400" dirty="0" smtClean="0">
                <a:latin typeface="Cambria" panose="02040503050406030204" pitchFamily="18" charset="0"/>
              </a:rPr>
              <a:t> </a:t>
            </a:r>
            <a:endParaRPr lang="ru-RU" sz="1400" dirty="0">
              <a:latin typeface="Cambria" panose="02040503050406030204" pitchFamily="18" charset="0"/>
            </a:endParaRPr>
          </a:p>
        </p:txBody>
      </p:sp>
      <p:pic>
        <p:nvPicPr>
          <p:cNvPr id="6146" name="Picture 2" descr="http://economics.com.az/media/k2/items/cache/f3107c7911141734e4eeaad24ed6c748_XL.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467778" y="1351461"/>
            <a:ext cx="3263446" cy="21756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050947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Группа 3"/>
          <p:cNvGrpSpPr/>
          <p:nvPr/>
        </p:nvGrpSpPr>
        <p:grpSpPr>
          <a:xfrm>
            <a:off x="-1" y="0"/>
            <a:ext cx="9144001" cy="683849"/>
            <a:chOff x="-3854" y="5569"/>
            <a:chExt cx="9145016" cy="826949"/>
          </a:xfrm>
        </p:grpSpPr>
        <p:pic>
          <p:nvPicPr>
            <p:cNvPr id="5" name="Рисунок 4" descr="C:\Users\asus\Desktop\ScreenHunter_2.jpg"/>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72679" t="33953" r="6894" b="55220"/>
            <a:stretch/>
          </p:blipFill>
          <p:spPr bwMode="auto">
            <a:xfrm>
              <a:off x="-3854" y="5569"/>
              <a:ext cx="9145016" cy="826949"/>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53640926-AAD7-44D8-BBD7-CCE9431645EC}">
                <a14:shadowObscured xmlns:a14="http://schemas.microsoft.com/office/drawing/2010/main"/>
              </a:ext>
            </a:extLst>
          </p:spPr>
        </p:pic>
        <p:pic>
          <p:nvPicPr>
            <p:cNvPr id="6" name="Рисунок 5"/>
            <p:cNvPicPr/>
            <p:nvPr/>
          </p:nvPicPr>
          <p:blipFill>
            <a:blip r:embed="rId4" cstate="print">
              <a:extLst>
                <a:ext uri="{28A0092B-C50C-407E-A947-70E740481C1C}">
                  <a14:useLocalDpi xmlns:a14="http://schemas.microsoft.com/office/drawing/2010/main" val="0"/>
                </a:ext>
              </a:extLst>
            </a:blip>
            <a:srcRect b="34521"/>
            <a:stretch>
              <a:fillRect/>
            </a:stretch>
          </p:blipFill>
          <p:spPr bwMode="auto">
            <a:xfrm>
              <a:off x="272847" y="71915"/>
              <a:ext cx="641553" cy="695811"/>
            </a:xfrm>
            <a:prstGeom prst="rect">
              <a:avLst/>
            </a:prstGeom>
            <a:noFill/>
            <a:ln>
              <a:noFill/>
            </a:ln>
            <a:extLst/>
          </p:spPr>
        </p:pic>
        <p:sp>
          <p:nvSpPr>
            <p:cNvPr id="7" name="Поле 2"/>
            <p:cNvSpPr txBox="1">
              <a:spLocks noChangeArrowheads="1"/>
            </p:cNvSpPr>
            <p:nvPr/>
          </p:nvSpPr>
          <p:spPr bwMode="auto">
            <a:xfrm>
              <a:off x="1259632" y="96531"/>
              <a:ext cx="3602990" cy="671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rot="0" vert="horz" wrap="square" lIns="75617" tIns="37808" rIns="75617" bIns="37808" anchor="t" anchorCtr="0" upright="1">
              <a:noAutofit/>
            </a:bodyPr>
            <a:lstStyle/>
            <a:p>
              <a:pPr>
                <a:lnSpc>
                  <a:spcPct val="107000"/>
                </a:lnSpc>
              </a:pPr>
              <a:r>
                <a:rPr lang="az-Latn-AZ" sz="1323" b="1" dirty="0">
                  <a:solidFill>
                    <a:srgbClr val="FFFFFF"/>
                  </a:solidFill>
                  <a:ea typeface="Calibri" panose="020F0502020204030204" pitchFamily="34" charset="0"/>
                  <a:cs typeface="Times New Roman" panose="02020603050405020304" pitchFamily="18" charset="0"/>
                </a:rPr>
                <a:t>AMEA</a:t>
              </a:r>
              <a:endParaRPr lang="en-US" sz="910" dirty="0">
                <a:ea typeface="Calibri" panose="020F0502020204030204" pitchFamily="34" charset="0"/>
                <a:cs typeface="Times New Roman" panose="02020603050405020304" pitchFamily="18" charset="0"/>
              </a:endParaRPr>
            </a:p>
            <a:p>
              <a:pPr>
                <a:lnSpc>
                  <a:spcPct val="107000"/>
                </a:lnSpc>
              </a:pPr>
              <a:r>
                <a:rPr lang="az-Latn-AZ" sz="1323" b="1" dirty="0">
                  <a:solidFill>
                    <a:srgbClr val="FFFFFF"/>
                  </a:solidFill>
                  <a:ea typeface="Calibri" panose="020F0502020204030204" pitchFamily="34" charset="0"/>
                  <a:cs typeface="Times New Roman" panose="02020603050405020304" pitchFamily="18" charset="0"/>
                </a:rPr>
                <a:t>İQTİSADİYYAT İNSTİTUTU</a:t>
              </a:r>
              <a:endParaRPr lang="en-US" sz="910" dirty="0">
                <a:ea typeface="Calibri" panose="020F0502020204030204" pitchFamily="34" charset="0"/>
                <a:cs typeface="Times New Roman" panose="02020603050405020304" pitchFamily="18" charset="0"/>
              </a:endParaRPr>
            </a:p>
          </p:txBody>
        </p:sp>
      </p:grpSp>
      <p:sp>
        <p:nvSpPr>
          <p:cNvPr id="9" name="TextBox 8"/>
          <p:cNvSpPr txBox="1"/>
          <p:nvPr/>
        </p:nvSpPr>
        <p:spPr>
          <a:xfrm>
            <a:off x="0" y="6494182"/>
            <a:ext cx="9144001" cy="276999"/>
          </a:xfrm>
          <a:prstGeom prst="rect">
            <a:avLst/>
          </a:prstGeom>
          <a:gradFill flip="none" rotWithShape="1">
            <a:gsLst>
              <a:gs pos="26000">
                <a:srgbClr val="6A9CCB"/>
              </a:gs>
              <a:gs pos="42000">
                <a:schemeClr val="accent5">
                  <a:lumMod val="75000"/>
                </a:schemeClr>
              </a:gs>
              <a:gs pos="0">
                <a:schemeClr val="accent5">
                  <a:lumMod val="60000"/>
                  <a:lumOff val="40000"/>
                </a:schemeClr>
              </a:gs>
              <a:gs pos="73000">
                <a:srgbClr val="00206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az-Latn-AZ" sz="1200" b="1" dirty="0">
                <a:solidFill>
                  <a:schemeClr val="tx1"/>
                </a:solidFill>
                <a:latin typeface="Cambria" panose="02040503050406030204" pitchFamily="18" charset="0"/>
              </a:rPr>
              <a:t>    </a:t>
            </a:r>
            <a:r>
              <a:rPr lang="en-US" sz="1200" b="1" dirty="0" smtClean="0">
                <a:solidFill>
                  <a:schemeClr val="tx1"/>
                </a:solidFill>
                <a:latin typeface="Cambria" panose="02040503050406030204" pitchFamily="18" charset="0"/>
              </a:rPr>
              <a:t>www.economics.com.az</a:t>
            </a:r>
            <a:r>
              <a:rPr lang="az-Latn-AZ" sz="1200" b="1" dirty="0" smtClean="0">
                <a:solidFill>
                  <a:schemeClr val="tx1"/>
                </a:solidFill>
                <a:latin typeface="Cambria" panose="02040503050406030204" pitchFamily="18" charset="0"/>
              </a:rPr>
              <a:t>                                                                                                                                                                                  </a:t>
            </a:r>
            <a:r>
              <a:rPr lang="az-Latn-AZ" sz="1200" b="1" dirty="0" smtClean="0">
                <a:solidFill>
                  <a:schemeClr val="bg1"/>
                </a:solidFill>
                <a:latin typeface="Cambria" panose="02040503050406030204" pitchFamily="18" charset="0"/>
              </a:rPr>
              <a:t>noyabr 201</a:t>
            </a:r>
            <a:r>
              <a:rPr lang="en-US" sz="1200" b="1" dirty="0">
                <a:solidFill>
                  <a:schemeClr val="bg1"/>
                </a:solidFill>
                <a:latin typeface="Cambria" panose="02040503050406030204" pitchFamily="18" charset="0"/>
              </a:rPr>
              <a:t>7</a:t>
            </a:r>
            <a:endParaRPr lang="ru-RU" sz="1200" b="1" dirty="0">
              <a:solidFill>
                <a:schemeClr val="bg1"/>
              </a:solidFill>
              <a:latin typeface="Cambria" panose="02040503050406030204" pitchFamily="18" charset="0"/>
            </a:endParaRPr>
          </a:p>
        </p:txBody>
      </p:sp>
      <p:sp>
        <p:nvSpPr>
          <p:cNvPr id="18" name="Заголовок 1"/>
          <p:cNvSpPr txBox="1">
            <a:spLocks/>
          </p:cNvSpPr>
          <p:nvPr/>
        </p:nvSpPr>
        <p:spPr>
          <a:xfrm>
            <a:off x="75763" y="756919"/>
            <a:ext cx="8995085" cy="440510"/>
          </a:xfrm>
          <a:prstGeom prst="roundRect">
            <a:avLst>
              <a:gd name="adj" fmla="val 24398"/>
            </a:avLst>
          </a:prstGeom>
          <a:solidFill>
            <a:srgbClr val="C00000"/>
          </a:solidFill>
          <a:effectLst>
            <a:innerShdw blurRad="114300">
              <a:prstClr val="black"/>
            </a:innerShdw>
          </a:effectLst>
        </p:spPr>
        <p:style>
          <a:lnRef idx="2">
            <a:schemeClr val="accent5">
              <a:shade val="50000"/>
            </a:schemeClr>
          </a:lnRef>
          <a:fillRef idx="1">
            <a:schemeClr val="accent5"/>
          </a:fillRef>
          <a:effectRef idx="0">
            <a:schemeClr val="accent5"/>
          </a:effectRef>
          <a:fontRef idx="minor">
            <a:schemeClr val="lt1"/>
          </a:fontRef>
        </p:style>
        <p:txBody>
          <a:bodyPr vert="horz" lIns="100817" tIns="50408" rIns="100817" bIns="50408" rtlCol="0" anchor="t">
            <a:noAutofit/>
          </a:bodyPr>
          <a:lstStyle>
            <a:lvl1pPr algn="l" defTabSz="457200" rtl="0" eaLnBrk="1" latinLnBrk="0" hangingPunct="1">
              <a:spcBef>
                <a:spcPct val="0"/>
              </a:spcBef>
              <a:buNone/>
              <a:defRPr sz="3600" kern="1200">
                <a:solidFill>
                  <a:schemeClr val="lt1"/>
                </a:solidFill>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pPr lvl="0" algn="ctr"/>
            <a:r>
              <a:rPr lang="az-Latn-AZ" sz="2400" dirty="0" smtClean="0"/>
              <a:t>Maddi-texniki baza və sosial fəaliyyət </a:t>
            </a:r>
            <a:endParaRPr lang="ru-RU" sz="2400" dirty="0"/>
          </a:p>
          <a:p>
            <a:pPr algn="ctr"/>
            <a:endParaRPr lang="ru-RU" sz="2400" i="1" dirty="0">
              <a:latin typeface="Cambria" panose="02040503050406030204" pitchFamily="18" charset="0"/>
            </a:endParaRPr>
          </a:p>
        </p:txBody>
      </p:sp>
      <p:sp>
        <p:nvSpPr>
          <p:cNvPr id="10" name="Прямоугольник 9"/>
          <p:cNvSpPr/>
          <p:nvPr/>
        </p:nvSpPr>
        <p:spPr>
          <a:xfrm>
            <a:off x="128851" y="2678481"/>
            <a:ext cx="8823932" cy="923330"/>
          </a:xfrm>
          <a:prstGeom prst="rect">
            <a:avLst/>
          </a:prstGeom>
          <a:solidFill>
            <a:schemeClr val="bg1"/>
          </a:solidFill>
          <a:ln>
            <a:solidFill>
              <a:srgbClr val="860000"/>
            </a:solidFill>
          </a:ln>
          <a:effectLst>
            <a:innerShdw blurRad="114300">
              <a:prstClr val="black"/>
            </a:innerShdw>
          </a:effectLst>
        </p:spPr>
        <p:txBody>
          <a:bodyPr wrap="square">
            <a:spAutoFit/>
          </a:bodyPr>
          <a:lstStyle/>
          <a:p>
            <a:r>
              <a:rPr lang="az-Latn-AZ" dirty="0" smtClean="0">
                <a:solidFill>
                  <a:srgbClr val="000000"/>
                </a:solidFill>
                <a:latin typeface="Arial" panose="020B0604020202020204" pitchFamily="34" charset="0"/>
              </a:rPr>
              <a:t>1) </a:t>
            </a:r>
            <a:r>
              <a:rPr lang="az-Latn-AZ" dirty="0">
                <a:solidFill>
                  <a:srgbClr val="000000"/>
                </a:solidFill>
                <a:latin typeface="Arial" panose="020B0604020202020204" pitchFamily="34" charset="0"/>
              </a:rPr>
              <a:t>İ</a:t>
            </a:r>
            <a:r>
              <a:rPr lang="az-Latn-AZ" dirty="0" smtClean="0">
                <a:solidFill>
                  <a:srgbClr val="000000"/>
                </a:solidFill>
                <a:latin typeface="Arial" panose="020B0604020202020204" pitchFamily="34" charset="0"/>
              </a:rPr>
              <a:t>nstitutda daxili imkanlar hesabina ingilis dili kurslarinin təskil edilmişdir.</a:t>
            </a:r>
          </a:p>
          <a:p>
            <a:r>
              <a:rPr lang="az-Latn-AZ" b="0" i="0" dirty="0" smtClean="0">
                <a:solidFill>
                  <a:srgbClr val="000000"/>
                </a:solidFill>
                <a:effectLst/>
                <a:latin typeface="Arial" panose="020B0604020202020204" pitchFamily="34" charset="0"/>
              </a:rPr>
              <a:t>2) Ekonometriya «Matlab» kurslari təşkil edilmişdir.</a:t>
            </a:r>
          </a:p>
          <a:p>
            <a:endParaRPr lang="en-US" b="0" i="0" dirty="0">
              <a:solidFill>
                <a:srgbClr val="000000"/>
              </a:solidFill>
              <a:effectLst/>
              <a:latin typeface="Arial" panose="020B0604020202020204" pitchFamily="34" charset="0"/>
            </a:endParaRPr>
          </a:p>
        </p:txBody>
      </p:sp>
      <p:sp>
        <p:nvSpPr>
          <p:cNvPr id="11" name="Прямоугольник 10"/>
          <p:cNvSpPr/>
          <p:nvPr/>
        </p:nvSpPr>
        <p:spPr>
          <a:xfrm>
            <a:off x="128851" y="3842354"/>
            <a:ext cx="8823932" cy="923330"/>
          </a:xfrm>
          <a:prstGeom prst="rect">
            <a:avLst/>
          </a:prstGeom>
          <a:effectLst>
            <a:innerShdw blurRad="114300">
              <a:prstClr val="black"/>
            </a:innerShdw>
          </a:effectLst>
        </p:spPr>
        <p:style>
          <a:lnRef idx="2">
            <a:schemeClr val="accent2"/>
          </a:lnRef>
          <a:fillRef idx="1">
            <a:schemeClr val="lt1"/>
          </a:fillRef>
          <a:effectRef idx="0">
            <a:schemeClr val="accent2"/>
          </a:effectRef>
          <a:fontRef idx="minor">
            <a:schemeClr val="dk1"/>
          </a:fontRef>
        </p:style>
        <p:txBody>
          <a:bodyPr wrap="square">
            <a:spAutoFit/>
          </a:bodyPr>
          <a:lstStyle/>
          <a:p>
            <a:r>
              <a:rPr lang="az-Latn-AZ" dirty="0" smtClean="0">
                <a:solidFill>
                  <a:srgbClr val="000000"/>
                </a:solidFill>
                <a:latin typeface="Arial" panose="020B0604020202020204" pitchFamily="34" charset="0"/>
              </a:rPr>
              <a:t>Əməkdaşların bir biri ilə daha asan əlaqə yaratması və informasiya paylaşması, elan və məlumatların hamı tərəfindən rahat əldə edilməsi üçün İnstitut daxili </a:t>
            </a:r>
            <a:r>
              <a:rPr lang="az-Latn-AZ" dirty="0">
                <a:solidFill>
                  <a:srgbClr val="000000"/>
                </a:solidFill>
                <a:latin typeface="Arial" panose="020B0604020202020204" pitchFamily="34" charset="0"/>
              </a:rPr>
              <a:t>«Komfort» </a:t>
            </a:r>
            <a:r>
              <a:rPr lang="az-Latn-AZ" dirty="0" smtClean="0">
                <a:solidFill>
                  <a:srgbClr val="000000"/>
                </a:solidFill>
                <a:latin typeface="Arial" panose="020B0604020202020204" pitchFamily="34" charset="0"/>
              </a:rPr>
              <a:t>şəbəkəsi yaradılmışdır. </a:t>
            </a:r>
            <a:endParaRPr lang="en-US" b="0" i="0" dirty="0">
              <a:solidFill>
                <a:srgbClr val="000000"/>
              </a:solidFill>
              <a:effectLst/>
              <a:latin typeface="Arial" panose="020B0604020202020204" pitchFamily="34" charset="0"/>
            </a:endParaRPr>
          </a:p>
        </p:txBody>
      </p:sp>
      <p:sp>
        <p:nvSpPr>
          <p:cNvPr id="2" name="Прямоугольник 1"/>
          <p:cNvSpPr/>
          <p:nvPr/>
        </p:nvSpPr>
        <p:spPr>
          <a:xfrm>
            <a:off x="128851" y="1296894"/>
            <a:ext cx="8823932" cy="1200329"/>
          </a:xfrm>
          <a:prstGeom prst="rect">
            <a:avLst/>
          </a:prstGeom>
          <a:ln/>
          <a:effectLst>
            <a:innerShdw blurRad="114300">
              <a:prstClr val="black"/>
            </a:innerShdw>
          </a:effectLst>
        </p:spPr>
        <p:style>
          <a:lnRef idx="2">
            <a:schemeClr val="accent2"/>
          </a:lnRef>
          <a:fillRef idx="1">
            <a:schemeClr val="lt1"/>
          </a:fillRef>
          <a:effectRef idx="0">
            <a:schemeClr val="accent2"/>
          </a:effectRef>
          <a:fontRef idx="minor">
            <a:schemeClr val="dk1"/>
          </a:fontRef>
        </p:style>
        <p:txBody>
          <a:bodyPr wrap="square">
            <a:spAutoFit/>
          </a:bodyPr>
          <a:lstStyle/>
          <a:p>
            <a:r>
              <a:rPr lang="az-Latn-AZ" dirty="0" smtClean="0">
                <a:latin typeface="Times New Roman" panose="02020603050405020304" pitchFamily="18" charset="0"/>
                <a:ea typeface="MS Mincho" panose="02020609040205080304"/>
              </a:rPr>
              <a:t>2017-cı </a:t>
            </a:r>
            <a:r>
              <a:rPr lang="az-Latn-AZ" dirty="0">
                <a:latin typeface="Times New Roman" panose="02020603050405020304" pitchFamily="18" charset="0"/>
                <a:ea typeface="MS Mincho" panose="02020609040205080304"/>
              </a:rPr>
              <a:t>ildə İnstitut üçün </a:t>
            </a:r>
            <a:r>
              <a:rPr lang="az-Latn-AZ" dirty="0" smtClean="0">
                <a:latin typeface="Times New Roman" panose="02020603050405020304" pitchFamily="18" charset="0"/>
                <a:ea typeface="MS Mincho" panose="02020609040205080304"/>
              </a:rPr>
              <a:t>17 </a:t>
            </a:r>
            <a:r>
              <a:rPr lang="az-Latn-AZ" dirty="0">
                <a:latin typeface="Times New Roman" panose="02020603050405020304" pitchFamily="18" charset="0"/>
                <a:ea typeface="MS Mincho" panose="02020609040205080304"/>
              </a:rPr>
              <a:t>kompüter və </a:t>
            </a:r>
            <a:r>
              <a:rPr lang="az-Latn-AZ" dirty="0" smtClean="0">
                <a:latin typeface="Times New Roman" panose="02020603050405020304" pitchFamily="18" charset="0"/>
                <a:ea typeface="MS Mincho" panose="02020609040205080304"/>
              </a:rPr>
              <a:t>5 </a:t>
            </a:r>
            <a:r>
              <a:rPr lang="az-Latn-AZ" dirty="0">
                <a:latin typeface="Times New Roman" panose="02020603050405020304" pitchFamily="18" charset="0"/>
                <a:ea typeface="MS Mincho" panose="02020609040205080304"/>
              </a:rPr>
              <a:t>çap maşını (printer) alınaraq əməkdaşların istifadəsinə verilmişdir. Hazırda  İnstitutda </a:t>
            </a:r>
            <a:r>
              <a:rPr lang="az-Latn-AZ" dirty="0" smtClean="0">
                <a:latin typeface="Times New Roman" panose="02020603050405020304" pitchFamily="18" charset="0"/>
                <a:ea typeface="MS Mincho" panose="02020609040205080304"/>
              </a:rPr>
              <a:t>173 </a:t>
            </a:r>
            <a:r>
              <a:rPr lang="az-Latn-AZ" dirty="0">
                <a:latin typeface="Times New Roman" panose="02020603050405020304" pitchFamily="18" charset="0"/>
                <a:ea typeface="MS Mincho" panose="02020609040205080304"/>
              </a:rPr>
              <a:t>kompüter </a:t>
            </a:r>
            <a:r>
              <a:rPr lang="az-Latn-AZ" dirty="0" smtClean="0">
                <a:latin typeface="Times New Roman" panose="02020603050405020304" pitchFamily="18" charset="0"/>
                <a:ea typeface="MS Mincho" panose="02020609040205080304"/>
              </a:rPr>
              <a:t>66  </a:t>
            </a:r>
            <a:r>
              <a:rPr lang="az-Latn-AZ" dirty="0">
                <a:latin typeface="Times New Roman" panose="02020603050405020304" pitchFamily="18" charset="0"/>
                <a:ea typeface="MS Mincho" panose="02020609040205080304"/>
              </a:rPr>
              <a:t>printer vardır. Bütün kompüterlər internet şəbəkəsinə qoşulmuşdur. Ümumilikdə elmi işçilərin kompüter təminatı xeyli yaxşılaşmışdır. </a:t>
            </a:r>
            <a:endParaRPr lang="ru-RU" dirty="0"/>
          </a:p>
        </p:txBody>
      </p:sp>
    </p:spTree>
    <p:extLst>
      <p:ext uri="{BB962C8B-B14F-4D97-AF65-F5344CB8AC3E}">
        <p14:creationId xmlns:p14="http://schemas.microsoft.com/office/powerpoint/2010/main" val="29643191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Группа 3"/>
          <p:cNvGrpSpPr/>
          <p:nvPr/>
        </p:nvGrpSpPr>
        <p:grpSpPr>
          <a:xfrm>
            <a:off x="-1" y="0"/>
            <a:ext cx="9144001" cy="683849"/>
            <a:chOff x="-3854" y="5569"/>
            <a:chExt cx="9145016" cy="826949"/>
          </a:xfrm>
        </p:grpSpPr>
        <p:pic>
          <p:nvPicPr>
            <p:cNvPr id="5" name="Рисунок 4" descr="C:\Users\asus\Desktop\ScreenHunter_2.jpg"/>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72679" t="33953" r="6894" b="55220"/>
            <a:stretch/>
          </p:blipFill>
          <p:spPr bwMode="auto">
            <a:xfrm>
              <a:off x="-3854" y="5569"/>
              <a:ext cx="9145016" cy="826949"/>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53640926-AAD7-44D8-BBD7-CCE9431645EC}">
                <a14:shadowObscured xmlns:a14="http://schemas.microsoft.com/office/drawing/2010/main"/>
              </a:ext>
            </a:extLst>
          </p:spPr>
        </p:pic>
        <p:pic>
          <p:nvPicPr>
            <p:cNvPr id="6" name="Рисунок 5"/>
            <p:cNvPicPr/>
            <p:nvPr/>
          </p:nvPicPr>
          <p:blipFill>
            <a:blip r:embed="rId4" cstate="print">
              <a:extLst>
                <a:ext uri="{28A0092B-C50C-407E-A947-70E740481C1C}">
                  <a14:useLocalDpi xmlns:a14="http://schemas.microsoft.com/office/drawing/2010/main" val="0"/>
                </a:ext>
              </a:extLst>
            </a:blip>
            <a:srcRect b="34521"/>
            <a:stretch>
              <a:fillRect/>
            </a:stretch>
          </p:blipFill>
          <p:spPr bwMode="auto">
            <a:xfrm>
              <a:off x="272847" y="71915"/>
              <a:ext cx="641553" cy="695811"/>
            </a:xfrm>
            <a:prstGeom prst="rect">
              <a:avLst/>
            </a:prstGeom>
            <a:noFill/>
            <a:ln>
              <a:noFill/>
            </a:ln>
            <a:extLst/>
          </p:spPr>
        </p:pic>
        <p:sp>
          <p:nvSpPr>
            <p:cNvPr id="7" name="Поле 2"/>
            <p:cNvSpPr txBox="1">
              <a:spLocks noChangeArrowheads="1"/>
            </p:cNvSpPr>
            <p:nvPr/>
          </p:nvSpPr>
          <p:spPr bwMode="auto">
            <a:xfrm>
              <a:off x="1259632" y="96531"/>
              <a:ext cx="3602990" cy="671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rot="0" vert="horz" wrap="square" lIns="75617" tIns="37808" rIns="75617" bIns="37808" anchor="t" anchorCtr="0" upright="1">
              <a:noAutofit/>
            </a:bodyPr>
            <a:lstStyle/>
            <a:p>
              <a:pPr>
                <a:lnSpc>
                  <a:spcPct val="107000"/>
                </a:lnSpc>
              </a:pPr>
              <a:r>
                <a:rPr lang="az-Latn-AZ" sz="1323" b="1" dirty="0">
                  <a:solidFill>
                    <a:srgbClr val="FFFFFF"/>
                  </a:solidFill>
                  <a:ea typeface="Calibri" panose="020F0502020204030204" pitchFamily="34" charset="0"/>
                  <a:cs typeface="Times New Roman" panose="02020603050405020304" pitchFamily="18" charset="0"/>
                </a:rPr>
                <a:t>AMEA</a:t>
              </a:r>
              <a:endParaRPr lang="en-US" sz="910" dirty="0">
                <a:ea typeface="Calibri" panose="020F0502020204030204" pitchFamily="34" charset="0"/>
                <a:cs typeface="Times New Roman" panose="02020603050405020304" pitchFamily="18" charset="0"/>
              </a:endParaRPr>
            </a:p>
            <a:p>
              <a:pPr>
                <a:lnSpc>
                  <a:spcPct val="107000"/>
                </a:lnSpc>
              </a:pPr>
              <a:r>
                <a:rPr lang="az-Latn-AZ" sz="1323" b="1" dirty="0">
                  <a:solidFill>
                    <a:srgbClr val="FFFFFF"/>
                  </a:solidFill>
                  <a:ea typeface="Calibri" panose="020F0502020204030204" pitchFamily="34" charset="0"/>
                  <a:cs typeface="Times New Roman" panose="02020603050405020304" pitchFamily="18" charset="0"/>
                </a:rPr>
                <a:t>İQTİSADİYYAT İNSTİTUTU</a:t>
              </a:r>
              <a:endParaRPr lang="en-US" sz="910" dirty="0">
                <a:ea typeface="Calibri" panose="020F0502020204030204" pitchFamily="34" charset="0"/>
                <a:cs typeface="Times New Roman" panose="02020603050405020304" pitchFamily="18" charset="0"/>
              </a:endParaRPr>
            </a:p>
          </p:txBody>
        </p:sp>
      </p:grpSp>
      <p:sp>
        <p:nvSpPr>
          <p:cNvPr id="9" name="TextBox 8"/>
          <p:cNvSpPr txBox="1"/>
          <p:nvPr/>
        </p:nvSpPr>
        <p:spPr>
          <a:xfrm>
            <a:off x="0" y="6581001"/>
            <a:ext cx="9144001" cy="276999"/>
          </a:xfrm>
          <a:prstGeom prst="rect">
            <a:avLst/>
          </a:prstGeom>
          <a:gradFill flip="none" rotWithShape="1">
            <a:gsLst>
              <a:gs pos="26000">
                <a:srgbClr val="6A9CCB"/>
              </a:gs>
              <a:gs pos="42000">
                <a:schemeClr val="accent5">
                  <a:lumMod val="75000"/>
                </a:schemeClr>
              </a:gs>
              <a:gs pos="0">
                <a:schemeClr val="accent5">
                  <a:lumMod val="60000"/>
                  <a:lumOff val="40000"/>
                </a:schemeClr>
              </a:gs>
              <a:gs pos="73000">
                <a:srgbClr val="00206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az-Latn-AZ" sz="1200" b="1" dirty="0">
                <a:solidFill>
                  <a:schemeClr val="tx1"/>
                </a:solidFill>
                <a:latin typeface="Cambria" panose="02040503050406030204" pitchFamily="18" charset="0"/>
              </a:rPr>
              <a:t>    </a:t>
            </a:r>
            <a:r>
              <a:rPr lang="en-US" sz="1200" b="1" dirty="0" smtClean="0">
                <a:solidFill>
                  <a:schemeClr val="tx1"/>
                </a:solidFill>
                <a:latin typeface="Cambria" panose="02040503050406030204" pitchFamily="18" charset="0"/>
              </a:rPr>
              <a:t>www.economics.com.az</a:t>
            </a:r>
            <a:r>
              <a:rPr lang="az-Latn-AZ" sz="1200" b="1" dirty="0" smtClean="0">
                <a:solidFill>
                  <a:schemeClr val="tx1"/>
                </a:solidFill>
                <a:latin typeface="Cambria" panose="02040503050406030204" pitchFamily="18" charset="0"/>
              </a:rPr>
              <a:t>                                                                                                                                                                                  </a:t>
            </a:r>
            <a:r>
              <a:rPr lang="az-Latn-AZ" sz="1200" b="1" dirty="0" smtClean="0">
                <a:solidFill>
                  <a:schemeClr val="bg1"/>
                </a:solidFill>
                <a:latin typeface="Cambria" panose="02040503050406030204" pitchFamily="18" charset="0"/>
              </a:rPr>
              <a:t>noyabr 201</a:t>
            </a:r>
            <a:r>
              <a:rPr lang="en-US" sz="1200" b="1" dirty="0">
                <a:solidFill>
                  <a:schemeClr val="bg1"/>
                </a:solidFill>
                <a:latin typeface="Cambria" panose="02040503050406030204" pitchFamily="18" charset="0"/>
              </a:rPr>
              <a:t>7</a:t>
            </a:r>
            <a:endParaRPr lang="ru-RU" sz="1200" b="1" dirty="0">
              <a:solidFill>
                <a:schemeClr val="bg1"/>
              </a:solidFill>
              <a:latin typeface="Cambria" panose="02040503050406030204" pitchFamily="18" charset="0"/>
            </a:endParaRPr>
          </a:p>
        </p:txBody>
      </p:sp>
      <p:sp>
        <p:nvSpPr>
          <p:cNvPr id="18" name="Заголовок 1"/>
          <p:cNvSpPr txBox="1">
            <a:spLocks/>
          </p:cNvSpPr>
          <p:nvPr/>
        </p:nvSpPr>
        <p:spPr>
          <a:xfrm>
            <a:off x="75763" y="756919"/>
            <a:ext cx="8995085" cy="548640"/>
          </a:xfrm>
          <a:prstGeom prst="roundRect">
            <a:avLst>
              <a:gd name="adj" fmla="val 24398"/>
            </a:avLst>
          </a:prstGeom>
          <a:solidFill>
            <a:srgbClr val="C00000"/>
          </a:solidFill>
          <a:effectLst>
            <a:innerShdw blurRad="114300">
              <a:prstClr val="black"/>
            </a:innerShdw>
          </a:effectLst>
        </p:spPr>
        <p:style>
          <a:lnRef idx="2">
            <a:schemeClr val="accent5">
              <a:shade val="50000"/>
            </a:schemeClr>
          </a:lnRef>
          <a:fillRef idx="1">
            <a:schemeClr val="accent5"/>
          </a:fillRef>
          <a:effectRef idx="0">
            <a:schemeClr val="accent5"/>
          </a:effectRef>
          <a:fontRef idx="minor">
            <a:schemeClr val="lt1"/>
          </a:fontRef>
        </p:style>
        <p:txBody>
          <a:bodyPr vert="horz" lIns="100817" tIns="50408" rIns="100817" bIns="50408" rtlCol="0" anchor="t">
            <a:noAutofit/>
          </a:bodyPr>
          <a:lstStyle>
            <a:lvl1pPr algn="l" defTabSz="457200" rtl="0" eaLnBrk="1" latinLnBrk="0" hangingPunct="1">
              <a:spcBef>
                <a:spcPct val="0"/>
              </a:spcBef>
              <a:buNone/>
              <a:defRPr sz="3600" kern="1200">
                <a:solidFill>
                  <a:schemeClr val="lt1"/>
                </a:solidFill>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pPr lvl="0" algn="ctr"/>
            <a:r>
              <a:rPr lang="az-Latn-AZ" sz="2400" dirty="0"/>
              <a:t>Həmkarlar təşkilatı və sosial sferada fəaliyyət </a:t>
            </a:r>
            <a:endParaRPr lang="ru-RU" sz="2400" dirty="0"/>
          </a:p>
          <a:p>
            <a:pPr algn="ctr"/>
            <a:endParaRPr lang="ru-RU" sz="2400" i="1" dirty="0">
              <a:latin typeface="Cambria" panose="02040503050406030204" pitchFamily="18" charset="0"/>
            </a:endParaRPr>
          </a:p>
        </p:txBody>
      </p:sp>
      <p:sp>
        <p:nvSpPr>
          <p:cNvPr id="10" name="Прямоугольник 9"/>
          <p:cNvSpPr/>
          <p:nvPr/>
        </p:nvSpPr>
        <p:spPr>
          <a:xfrm>
            <a:off x="280388" y="1496850"/>
            <a:ext cx="8692856" cy="646331"/>
          </a:xfrm>
          <a:prstGeom prst="rect">
            <a:avLst/>
          </a:prstGeom>
          <a:ln>
            <a:solidFill>
              <a:srgbClr val="C00000"/>
            </a:solidFill>
          </a:ln>
          <a:effectLst>
            <a:outerShdw blurRad="63500" sx="102000" sy="102000" algn="ctr" rotWithShape="0">
              <a:prstClr val="black">
                <a:alpha val="40000"/>
              </a:prstClr>
            </a:outerShdw>
          </a:effectLst>
        </p:spPr>
        <p:txBody>
          <a:bodyPr wrap="square">
            <a:spAutoFit/>
          </a:bodyPr>
          <a:lstStyle/>
          <a:p>
            <a:r>
              <a:rPr lang="en-US" dirty="0" err="1">
                <a:solidFill>
                  <a:schemeClr val="accent5">
                    <a:lumMod val="50000"/>
                  </a:schemeClr>
                </a:solidFill>
                <a:latin typeface="Cambria Math" panose="02040503050406030204" pitchFamily="18" charset="0"/>
                <a:ea typeface="Cambria Math" panose="02040503050406030204" pitchFamily="18" charset="0"/>
              </a:rPr>
              <a:t>Mayın</a:t>
            </a:r>
            <a:r>
              <a:rPr lang="en-US" dirty="0">
                <a:solidFill>
                  <a:schemeClr val="accent5">
                    <a:lumMod val="50000"/>
                  </a:schemeClr>
                </a:solidFill>
                <a:latin typeface="Cambria Math" panose="02040503050406030204" pitchFamily="18" charset="0"/>
                <a:ea typeface="Cambria Math" panose="02040503050406030204" pitchFamily="18" charset="0"/>
              </a:rPr>
              <a:t> 22-də AMEA </a:t>
            </a:r>
            <a:r>
              <a:rPr lang="en-US" dirty="0" err="1">
                <a:solidFill>
                  <a:schemeClr val="accent5">
                    <a:lumMod val="50000"/>
                  </a:schemeClr>
                </a:solidFill>
                <a:latin typeface="Cambria Math" panose="02040503050406030204" pitchFamily="18" charset="0"/>
                <a:ea typeface="Cambria Math" panose="02040503050406030204" pitchFamily="18" charset="0"/>
              </a:rPr>
              <a:t>İqtisadiyyat</a:t>
            </a:r>
            <a:r>
              <a:rPr lang="en-US" dirty="0">
                <a:solidFill>
                  <a:schemeClr val="accent5">
                    <a:lumMod val="50000"/>
                  </a:schemeClr>
                </a:solidFill>
                <a:latin typeface="Cambria Math" panose="02040503050406030204" pitchFamily="18" charset="0"/>
                <a:ea typeface="Cambria Math" panose="02040503050406030204" pitchFamily="18" charset="0"/>
              </a:rPr>
              <a:t> </a:t>
            </a:r>
            <a:r>
              <a:rPr lang="en-US" dirty="0" err="1">
                <a:solidFill>
                  <a:schemeClr val="accent5">
                    <a:lumMod val="50000"/>
                  </a:schemeClr>
                </a:solidFill>
                <a:latin typeface="Cambria Math" panose="02040503050406030204" pitchFamily="18" charset="0"/>
                <a:ea typeface="Cambria Math" panose="02040503050406030204" pitchFamily="18" charset="0"/>
              </a:rPr>
              <a:t>İnstitutunun</a:t>
            </a:r>
            <a:r>
              <a:rPr lang="en-US" dirty="0">
                <a:solidFill>
                  <a:schemeClr val="accent5">
                    <a:lumMod val="50000"/>
                  </a:schemeClr>
                </a:solidFill>
                <a:latin typeface="Cambria Math" panose="02040503050406030204" pitchFamily="18" charset="0"/>
                <a:ea typeface="Cambria Math" panose="02040503050406030204" pitchFamily="18" charset="0"/>
              </a:rPr>
              <a:t> Azad </a:t>
            </a:r>
            <a:r>
              <a:rPr lang="en-US" dirty="0" err="1">
                <a:solidFill>
                  <a:schemeClr val="accent5">
                    <a:lumMod val="50000"/>
                  </a:schemeClr>
                </a:solidFill>
                <a:latin typeface="Cambria Math" panose="02040503050406030204" pitchFamily="18" charset="0"/>
                <a:ea typeface="Cambria Math" panose="02040503050406030204" pitchFamily="18" charset="0"/>
              </a:rPr>
              <a:t>Həmkarlar</a:t>
            </a:r>
            <a:r>
              <a:rPr lang="en-US" dirty="0">
                <a:solidFill>
                  <a:schemeClr val="accent5">
                    <a:lumMod val="50000"/>
                  </a:schemeClr>
                </a:solidFill>
                <a:latin typeface="Cambria Math" panose="02040503050406030204" pitchFamily="18" charset="0"/>
                <a:ea typeface="Cambria Math" panose="02040503050406030204" pitchFamily="18" charset="0"/>
              </a:rPr>
              <a:t> </a:t>
            </a:r>
            <a:r>
              <a:rPr lang="en-US" dirty="0" err="1">
                <a:solidFill>
                  <a:schemeClr val="accent5">
                    <a:lumMod val="50000"/>
                  </a:schemeClr>
                </a:solidFill>
                <a:latin typeface="Cambria Math" panose="02040503050406030204" pitchFamily="18" charset="0"/>
                <a:ea typeface="Cambria Math" panose="02040503050406030204" pitchFamily="18" charset="0"/>
              </a:rPr>
              <a:t>Təşkilatının</a:t>
            </a:r>
            <a:r>
              <a:rPr lang="en-US" dirty="0">
                <a:solidFill>
                  <a:schemeClr val="accent5">
                    <a:lumMod val="50000"/>
                  </a:schemeClr>
                </a:solidFill>
                <a:latin typeface="Cambria Math" panose="02040503050406030204" pitchFamily="18" charset="0"/>
                <a:ea typeface="Cambria Math" panose="02040503050406030204" pitchFamily="18" charset="0"/>
              </a:rPr>
              <a:t> 5 </a:t>
            </a:r>
            <a:r>
              <a:rPr lang="en-US" dirty="0" err="1">
                <a:solidFill>
                  <a:schemeClr val="accent5">
                    <a:lumMod val="50000"/>
                  </a:schemeClr>
                </a:solidFill>
                <a:latin typeface="Cambria Math" panose="02040503050406030204" pitchFamily="18" charset="0"/>
                <a:ea typeface="Cambria Math" panose="02040503050406030204" pitchFamily="18" charset="0"/>
              </a:rPr>
              <a:t>illik</a:t>
            </a:r>
            <a:r>
              <a:rPr lang="en-US" dirty="0">
                <a:solidFill>
                  <a:schemeClr val="accent5">
                    <a:lumMod val="50000"/>
                  </a:schemeClr>
                </a:solidFill>
                <a:latin typeface="Cambria Math" panose="02040503050406030204" pitchFamily="18" charset="0"/>
                <a:ea typeface="Cambria Math" panose="02040503050406030204" pitchFamily="18" charset="0"/>
              </a:rPr>
              <a:t> </a:t>
            </a:r>
            <a:r>
              <a:rPr lang="en-US" dirty="0" err="1">
                <a:solidFill>
                  <a:schemeClr val="accent5">
                    <a:lumMod val="50000"/>
                  </a:schemeClr>
                </a:solidFill>
                <a:latin typeface="Cambria Math" panose="02040503050406030204" pitchFamily="18" charset="0"/>
                <a:ea typeface="Cambria Math" panose="02040503050406030204" pitchFamily="18" charset="0"/>
              </a:rPr>
              <a:t>fəaliyyətinə</a:t>
            </a:r>
            <a:r>
              <a:rPr lang="en-US" dirty="0">
                <a:solidFill>
                  <a:schemeClr val="accent5">
                    <a:lumMod val="50000"/>
                  </a:schemeClr>
                </a:solidFill>
                <a:latin typeface="Cambria Math" panose="02040503050406030204" pitchFamily="18" charset="0"/>
                <a:ea typeface="Cambria Math" panose="02040503050406030204" pitchFamily="18" charset="0"/>
              </a:rPr>
              <a:t> </a:t>
            </a:r>
            <a:r>
              <a:rPr lang="en-US" dirty="0" err="1">
                <a:solidFill>
                  <a:schemeClr val="accent5">
                    <a:lumMod val="50000"/>
                  </a:schemeClr>
                </a:solidFill>
                <a:latin typeface="Cambria Math" panose="02040503050406030204" pitchFamily="18" charset="0"/>
                <a:ea typeface="Cambria Math" panose="02040503050406030204" pitchFamily="18" charset="0"/>
              </a:rPr>
              <a:t>dair</a:t>
            </a:r>
            <a:r>
              <a:rPr lang="en-US" dirty="0">
                <a:solidFill>
                  <a:schemeClr val="accent5">
                    <a:lumMod val="50000"/>
                  </a:schemeClr>
                </a:solidFill>
                <a:latin typeface="Cambria Math" panose="02040503050406030204" pitchFamily="18" charset="0"/>
                <a:ea typeface="Cambria Math" panose="02040503050406030204" pitchFamily="18" charset="0"/>
              </a:rPr>
              <a:t> (2012-2016-cı </a:t>
            </a:r>
            <a:r>
              <a:rPr lang="en-US" dirty="0" err="1">
                <a:solidFill>
                  <a:schemeClr val="accent5">
                    <a:lumMod val="50000"/>
                  </a:schemeClr>
                </a:solidFill>
                <a:latin typeface="Cambria Math" panose="02040503050406030204" pitchFamily="18" charset="0"/>
                <a:ea typeface="Cambria Math" panose="02040503050406030204" pitchFamily="18" charset="0"/>
              </a:rPr>
              <a:t>illər</a:t>
            </a:r>
            <a:r>
              <a:rPr lang="en-US" dirty="0">
                <a:solidFill>
                  <a:schemeClr val="accent5">
                    <a:lumMod val="50000"/>
                  </a:schemeClr>
                </a:solidFill>
                <a:latin typeface="Cambria Math" panose="02040503050406030204" pitchFamily="18" charset="0"/>
                <a:ea typeface="Cambria Math" panose="02040503050406030204" pitchFamily="18" charset="0"/>
              </a:rPr>
              <a:t>) </a:t>
            </a:r>
            <a:r>
              <a:rPr lang="en-US" dirty="0" err="1">
                <a:solidFill>
                  <a:schemeClr val="accent5">
                    <a:lumMod val="50000"/>
                  </a:schemeClr>
                </a:solidFill>
                <a:latin typeface="Cambria Math" panose="02040503050406030204" pitchFamily="18" charset="0"/>
                <a:ea typeface="Cambria Math" panose="02040503050406030204" pitchFamily="18" charset="0"/>
              </a:rPr>
              <a:t>hesabat-seçki</a:t>
            </a:r>
            <a:r>
              <a:rPr lang="en-US" dirty="0">
                <a:solidFill>
                  <a:schemeClr val="accent5">
                    <a:lumMod val="50000"/>
                  </a:schemeClr>
                </a:solidFill>
                <a:latin typeface="Cambria Math" panose="02040503050406030204" pitchFamily="18" charset="0"/>
                <a:ea typeface="Cambria Math" panose="02040503050406030204" pitchFamily="18" charset="0"/>
              </a:rPr>
              <a:t> </a:t>
            </a:r>
            <a:r>
              <a:rPr lang="en-US" dirty="0" err="1">
                <a:solidFill>
                  <a:schemeClr val="accent5">
                    <a:lumMod val="50000"/>
                  </a:schemeClr>
                </a:solidFill>
                <a:latin typeface="Cambria Math" panose="02040503050406030204" pitchFamily="18" charset="0"/>
                <a:ea typeface="Cambria Math" panose="02040503050406030204" pitchFamily="18" charset="0"/>
              </a:rPr>
              <a:t>yığıncağı</a:t>
            </a:r>
            <a:r>
              <a:rPr lang="en-US" dirty="0">
                <a:solidFill>
                  <a:schemeClr val="accent5">
                    <a:lumMod val="50000"/>
                  </a:schemeClr>
                </a:solidFill>
                <a:latin typeface="Cambria Math" panose="02040503050406030204" pitchFamily="18" charset="0"/>
                <a:ea typeface="Cambria Math" panose="02040503050406030204" pitchFamily="18" charset="0"/>
              </a:rPr>
              <a:t> </a:t>
            </a:r>
            <a:r>
              <a:rPr lang="en-US" dirty="0" err="1" smtClean="0">
                <a:solidFill>
                  <a:schemeClr val="accent5">
                    <a:lumMod val="50000"/>
                  </a:schemeClr>
                </a:solidFill>
                <a:latin typeface="Cambria Math" panose="02040503050406030204" pitchFamily="18" charset="0"/>
                <a:ea typeface="Cambria Math" panose="02040503050406030204" pitchFamily="18" charset="0"/>
              </a:rPr>
              <a:t>keçiril</a:t>
            </a:r>
            <a:r>
              <a:rPr lang="az-Latn-AZ" dirty="0" smtClean="0">
                <a:solidFill>
                  <a:schemeClr val="accent5">
                    <a:lumMod val="50000"/>
                  </a:schemeClr>
                </a:solidFill>
                <a:latin typeface="Cambria Math" panose="02040503050406030204" pitchFamily="18" charset="0"/>
                <a:ea typeface="Cambria Math" panose="02040503050406030204" pitchFamily="18" charset="0"/>
              </a:rPr>
              <a:t>mişdir</a:t>
            </a:r>
            <a:r>
              <a:rPr lang="en-US" dirty="0" smtClean="0">
                <a:solidFill>
                  <a:schemeClr val="accent5">
                    <a:lumMod val="50000"/>
                  </a:schemeClr>
                </a:solidFill>
                <a:latin typeface="Cambria Math" panose="02040503050406030204" pitchFamily="18" charset="0"/>
                <a:ea typeface="Cambria Math" panose="02040503050406030204" pitchFamily="18" charset="0"/>
              </a:rPr>
              <a:t>. </a:t>
            </a:r>
            <a:endParaRPr lang="en-US" b="0" i="0" dirty="0">
              <a:solidFill>
                <a:schemeClr val="accent5">
                  <a:lumMod val="50000"/>
                </a:schemeClr>
              </a:solidFill>
              <a:effectLst/>
              <a:latin typeface="Cambria Math" panose="02040503050406030204" pitchFamily="18" charset="0"/>
              <a:ea typeface="Cambria Math" panose="02040503050406030204" pitchFamily="18" charset="0"/>
            </a:endParaRPr>
          </a:p>
        </p:txBody>
      </p:sp>
      <p:pic>
        <p:nvPicPr>
          <p:cNvPr id="11" name="Picture 2" descr="AMEA İqtisadiyyat İnstitutunun Azad Həmkarlar Təşkilatının hesabat-seçki yığıncağı keçirildi"/>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0388" y="2547395"/>
            <a:ext cx="3898678" cy="2533651"/>
          </a:xfrm>
          <a:prstGeom prst="rect">
            <a:avLst/>
          </a:prstGeom>
          <a:noFill/>
          <a:ln w="19050">
            <a:solidFill>
              <a:srgbClr val="C00000"/>
            </a:solidFill>
          </a:ln>
          <a:extLst>
            <a:ext uri="{909E8E84-426E-40DD-AFC4-6F175D3DCCD1}">
              <a14:hiddenFill xmlns:a14="http://schemas.microsoft.com/office/drawing/2010/main">
                <a:solidFill>
                  <a:srgbClr val="FFFFFF"/>
                </a:solidFill>
              </a14:hiddenFill>
            </a:ext>
          </a:extLst>
        </p:spPr>
      </p:pic>
      <p:pic>
        <p:nvPicPr>
          <p:cNvPr id="12" name="Picture 4" descr="http://economics.com.az/images/fotos/tedbirler/hemkarlar/HT_konfrans5.jpg"/>
          <p:cNvPicPr>
            <a:picLocks noChangeAspect="1" noChangeArrowheads="1"/>
          </p:cNvPicPr>
          <p:nvPr/>
        </p:nvPicPr>
        <p:blipFill rotWithShape="1">
          <a:blip r:embed="rId6">
            <a:extLst>
              <a:ext uri="{28A0092B-C50C-407E-A947-70E740481C1C}">
                <a14:useLocalDpi xmlns:a14="http://schemas.microsoft.com/office/drawing/2010/main" val="0"/>
              </a:ext>
            </a:extLst>
          </a:blip>
          <a:srcRect r="61496"/>
          <a:stretch/>
        </p:blipFill>
        <p:spPr bwMode="auto">
          <a:xfrm>
            <a:off x="7215062" y="2547395"/>
            <a:ext cx="1723260" cy="2577151"/>
          </a:xfrm>
          <a:prstGeom prst="rect">
            <a:avLst/>
          </a:prstGeom>
          <a:noFill/>
          <a:ln w="19050">
            <a:solidFill>
              <a:srgbClr val="C00000"/>
            </a:solid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3" name="Picture 6" descr="http://economics.com.az/images/fotos/tedbirler/hemkarlar/HT_konfrans7.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44401" y="2547395"/>
            <a:ext cx="2808312" cy="2533651"/>
          </a:xfrm>
          <a:prstGeom prst="rect">
            <a:avLst/>
          </a:prstGeom>
          <a:noFill/>
          <a:ln>
            <a:solidFill>
              <a:srgbClr val="C00000"/>
            </a:solid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547086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Группа 3"/>
          <p:cNvGrpSpPr/>
          <p:nvPr/>
        </p:nvGrpSpPr>
        <p:grpSpPr>
          <a:xfrm>
            <a:off x="-1" y="0"/>
            <a:ext cx="9144001" cy="683849"/>
            <a:chOff x="-3854" y="5569"/>
            <a:chExt cx="9145016" cy="826949"/>
          </a:xfrm>
        </p:grpSpPr>
        <p:pic>
          <p:nvPicPr>
            <p:cNvPr id="5" name="Рисунок 4" descr="C:\Users\asus\Desktop\ScreenHunter_2.jpg"/>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72679" t="33953" r="6894" b="55220"/>
            <a:stretch/>
          </p:blipFill>
          <p:spPr bwMode="auto">
            <a:xfrm>
              <a:off x="-3854" y="5569"/>
              <a:ext cx="9145016" cy="826949"/>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53640926-AAD7-44D8-BBD7-CCE9431645EC}">
                <a14:shadowObscured xmlns:a14="http://schemas.microsoft.com/office/drawing/2010/main"/>
              </a:ext>
            </a:extLst>
          </p:spPr>
        </p:pic>
        <p:pic>
          <p:nvPicPr>
            <p:cNvPr id="6" name="Рисунок 5"/>
            <p:cNvPicPr/>
            <p:nvPr/>
          </p:nvPicPr>
          <p:blipFill>
            <a:blip r:embed="rId4" cstate="print">
              <a:extLst>
                <a:ext uri="{28A0092B-C50C-407E-A947-70E740481C1C}">
                  <a14:useLocalDpi xmlns:a14="http://schemas.microsoft.com/office/drawing/2010/main" val="0"/>
                </a:ext>
              </a:extLst>
            </a:blip>
            <a:srcRect b="34521"/>
            <a:stretch>
              <a:fillRect/>
            </a:stretch>
          </p:blipFill>
          <p:spPr bwMode="auto">
            <a:xfrm>
              <a:off x="272847" y="71915"/>
              <a:ext cx="641553" cy="695811"/>
            </a:xfrm>
            <a:prstGeom prst="rect">
              <a:avLst/>
            </a:prstGeom>
            <a:noFill/>
            <a:ln>
              <a:noFill/>
            </a:ln>
            <a:extLst/>
          </p:spPr>
        </p:pic>
        <p:sp>
          <p:nvSpPr>
            <p:cNvPr id="7" name="Поле 2"/>
            <p:cNvSpPr txBox="1">
              <a:spLocks noChangeArrowheads="1"/>
            </p:cNvSpPr>
            <p:nvPr/>
          </p:nvSpPr>
          <p:spPr bwMode="auto">
            <a:xfrm>
              <a:off x="1259632" y="96531"/>
              <a:ext cx="3602990" cy="671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rot="0" vert="horz" wrap="square" lIns="75617" tIns="37808" rIns="75617" bIns="37808" anchor="t" anchorCtr="0" upright="1">
              <a:noAutofit/>
            </a:bodyPr>
            <a:lstStyle/>
            <a:p>
              <a:pPr>
                <a:lnSpc>
                  <a:spcPct val="107000"/>
                </a:lnSpc>
              </a:pPr>
              <a:r>
                <a:rPr lang="az-Latn-AZ" sz="1323" b="1" dirty="0">
                  <a:solidFill>
                    <a:srgbClr val="FFFFFF"/>
                  </a:solidFill>
                  <a:ea typeface="Calibri" panose="020F0502020204030204" pitchFamily="34" charset="0"/>
                  <a:cs typeface="Times New Roman" panose="02020603050405020304" pitchFamily="18" charset="0"/>
                </a:rPr>
                <a:t>AMEA</a:t>
              </a:r>
              <a:endParaRPr lang="en-US" sz="910" dirty="0">
                <a:ea typeface="Calibri" panose="020F0502020204030204" pitchFamily="34" charset="0"/>
                <a:cs typeface="Times New Roman" panose="02020603050405020304" pitchFamily="18" charset="0"/>
              </a:endParaRPr>
            </a:p>
            <a:p>
              <a:pPr>
                <a:lnSpc>
                  <a:spcPct val="107000"/>
                </a:lnSpc>
              </a:pPr>
              <a:r>
                <a:rPr lang="az-Latn-AZ" sz="1323" b="1" dirty="0">
                  <a:solidFill>
                    <a:srgbClr val="FFFFFF"/>
                  </a:solidFill>
                  <a:ea typeface="Calibri" panose="020F0502020204030204" pitchFamily="34" charset="0"/>
                  <a:cs typeface="Times New Roman" panose="02020603050405020304" pitchFamily="18" charset="0"/>
                </a:rPr>
                <a:t>İQTİSADİYYAT İNSTİTUTU</a:t>
              </a:r>
              <a:endParaRPr lang="en-US" sz="910" dirty="0">
                <a:ea typeface="Calibri" panose="020F0502020204030204" pitchFamily="34" charset="0"/>
                <a:cs typeface="Times New Roman" panose="02020603050405020304" pitchFamily="18" charset="0"/>
              </a:endParaRPr>
            </a:p>
          </p:txBody>
        </p:sp>
      </p:grpSp>
      <p:sp>
        <p:nvSpPr>
          <p:cNvPr id="9" name="TextBox 8"/>
          <p:cNvSpPr txBox="1"/>
          <p:nvPr/>
        </p:nvSpPr>
        <p:spPr>
          <a:xfrm>
            <a:off x="0" y="6494182"/>
            <a:ext cx="9144001" cy="276999"/>
          </a:xfrm>
          <a:prstGeom prst="rect">
            <a:avLst/>
          </a:prstGeom>
          <a:gradFill flip="none" rotWithShape="1">
            <a:gsLst>
              <a:gs pos="26000">
                <a:srgbClr val="6A9CCB"/>
              </a:gs>
              <a:gs pos="42000">
                <a:schemeClr val="accent5">
                  <a:lumMod val="75000"/>
                </a:schemeClr>
              </a:gs>
              <a:gs pos="0">
                <a:schemeClr val="accent5">
                  <a:lumMod val="60000"/>
                  <a:lumOff val="40000"/>
                </a:schemeClr>
              </a:gs>
              <a:gs pos="73000">
                <a:srgbClr val="00206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az-Latn-AZ" sz="1200" b="1" dirty="0">
                <a:solidFill>
                  <a:schemeClr val="tx1"/>
                </a:solidFill>
                <a:latin typeface="Cambria" panose="02040503050406030204" pitchFamily="18" charset="0"/>
              </a:rPr>
              <a:t>    </a:t>
            </a:r>
            <a:r>
              <a:rPr lang="en-US" sz="1200" b="1" dirty="0" smtClean="0">
                <a:solidFill>
                  <a:schemeClr val="tx1"/>
                </a:solidFill>
                <a:latin typeface="Cambria" panose="02040503050406030204" pitchFamily="18" charset="0"/>
              </a:rPr>
              <a:t>www.economics.com.az</a:t>
            </a:r>
            <a:r>
              <a:rPr lang="az-Latn-AZ" sz="1200" b="1" dirty="0" smtClean="0">
                <a:solidFill>
                  <a:schemeClr val="tx1"/>
                </a:solidFill>
                <a:latin typeface="Cambria" panose="02040503050406030204" pitchFamily="18" charset="0"/>
              </a:rPr>
              <a:t>                                                                                                                                                                                   </a:t>
            </a:r>
            <a:r>
              <a:rPr lang="az-Latn-AZ" sz="1200" b="1" dirty="0" smtClean="0">
                <a:solidFill>
                  <a:schemeClr val="bg1"/>
                </a:solidFill>
                <a:latin typeface="Cambria" panose="02040503050406030204" pitchFamily="18" charset="0"/>
              </a:rPr>
              <a:t>noyabr 201</a:t>
            </a:r>
            <a:r>
              <a:rPr lang="en-US" sz="1200" b="1" dirty="0">
                <a:solidFill>
                  <a:schemeClr val="bg1"/>
                </a:solidFill>
                <a:latin typeface="Cambria" panose="02040503050406030204" pitchFamily="18" charset="0"/>
              </a:rPr>
              <a:t>7</a:t>
            </a:r>
            <a:endParaRPr lang="ru-RU" sz="1200" b="1" dirty="0">
              <a:solidFill>
                <a:schemeClr val="bg1"/>
              </a:solidFill>
              <a:latin typeface="Cambria" panose="02040503050406030204" pitchFamily="18" charset="0"/>
            </a:endParaRPr>
          </a:p>
        </p:txBody>
      </p:sp>
      <p:sp>
        <p:nvSpPr>
          <p:cNvPr id="18" name="Заголовок 1"/>
          <p:cNvSpPr txBox="1">
            <a:spLocks/>
          </p:cNvSpPr>
          <p:nvPr/>
        </p:nvSpPr>
        <p:spPr>
          <a:xfrm>
            <a:off x="1263346" y="2320543"/>
            <a:ext cx="6326174" cy="751842"/>
          </a:xfrm>
          <a:prstGeom prst="roundRect">
            <a:avLst>
              <a:gd name="adj" fmla="val 24398"/>
            </a:avLst>
          </a:prstGeom>
          <a:solidFill>
            <a:schemeClr val="bg1"/>
          </a:solidFill>
          <a:effectLst>
            <a:innerShdw blurRad="114300">
              <a:prstClr val="black"/>
            </a:innerShdw>
          </a:effectLst>
        </p:spPr>
        <p:style>
          <a:lnRef idx="2">
            <a:schemeClr val="accent5">
              <a:shade val="50000"/>
            </a:schemeClr>
          </a:lnRef>
          <a:fillRef idx="1">
            <a:schemeClr val="accent5"/>
          </a:fillRef>
          <a:effectRef idx="0">
            <a:schemeClr val="accent5"/>
          </a:effectRef>
          <a:fontRef idx="minor">
            <a:schemeClr val="lt1"/>
          </a:fontRef>
        </p:style>
        <p:txBody>
          <a:bodyPr vert="horz" lIns="100817" tIns="50408" rIns="100817" bIns="50408" rtlCol="0" anchor="t">
            <a:noAutofit/>
          </a:bodyPr>
          <a:lstStyle>
            <a:lvl1pPr algn="l" defTabSz="457200" rtl="0" eaLnBrk="1" latinLnBrk="0" hangingPunct="1">
              <a:spcBef>
                <a:spcPct val="0"/>
              </a:spcBef>
              <a:buNone/>
              <a:defRPr sz="3600" kern="1200">
                <a:solidFill>
                  <a:schemeClr val="lt1"/>
                </a:solidFill>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pPr lvl="0" algn="ctr"/>
            <a:r>
              <a:rPr lang="az-Latn-AZ" sz="2400" b="1" dirty="0" smtClean="0">
                <a:solidFill>
                  <a:srgbClr val="860000"/>
                </a:solidFill>
              </a:rPr>
              <a:t>TƏŞƏKKÜR EDİRƏM</a:t>
            </a:r>
            <a:endParaRPr lang="ru-RU" sz="2400" b="1" dirty="0">
              <a:solidFill>
                <a:srgbClr val="860000"/>
              </a:solidFill>
            </a:endParaRPr>
          </a:p>
          <a:p>
            <a:pPr algn="ctr"/>
            <a:endParaRPr lang="ru-RU" sz="2400" i="1" dirty="0">
              <a:solidFill>
                <a:srgbClr val="860000"/>
              </a:solidFill>
              <a:latin typeface="Cambria" panose="02040503050406030204" pitchFamily="18" charset="0"/>
            </a:endParaRPr>
          </a:p>
        </p:txBody>
      </p:sp>
    </p:spTree>
    <p:extLst>
      <p:ext uri="{BB962C8B-B14F-4D97-AF65-F5344CB8AC3E}">
        <p14:creationId xmlns:p14="http://schemas.microsoft.com/office/powerpoint/2010/main" val="178716226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Группа 3"/>
          <p:cNvGrpSpPr/>
          <p:nvPr/>
        </p:nvGrpSpPr>
        <p:grpSpPr>
          <a:xfrm>
            <a:off x="-1" y="0"/>
            <a:ext cx="9144001" cy="683849"/>
            <a:chOff x="-3854" y="5569"/>
            <a:chExt cx="9145016" cy="826949"/>
          </a:xfrm>
        </p:grpSpPr>
        <p:pic>
          <p:nvPicPr>
            <p:cNvPr id="5" name="Рисунок 4" descr="C:\Users\asus\Desktop\ScreenHunter_2.jpg"/>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72679" t="33953" r="6894" b="55220"/>
            <a:stretch/>
          </p:blipFill>
          <p:spPr bwMode="auto">
            <a:xfrm>
              <a:off x="-3854" y="5569"/>
              <a:ext cx="9145016" cy="826949"/>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53640926-AAD7-44D8-BBD7-CCE9431645EC}">
                <a14:shadowObscured xmlns:a14="http://schemas.microsoft.com/office/drawing/2010/main"/>
              </a:ext>
            </a:extLst>
          </p:spPr>
        </p:pic>
        <p:pic>
          <p:nvPicPr>
            <p:cNvPr id="6" name="Рисунок 5"/>
            <p:cNvPicPr/>
            <p:nvPr/>
          </p:nvPicPr>
          <p:blipFill>
            <a:blip r:embed="rId4" cstate="print">
              <a:extLst>
                <a:ext uri="{28A0092B-C50C-407E-A947-70E740481C1C}">
                  <a14:useLocalDpi xmlns:a14="http://schemas.microsoft.com/office/drawing/2010/main" val="0"/>
                </a:ext>
              </a:extLst>
            </a:blip>
            <a:srcRect b="34521"/>
            <a:stretch>
              <a:fillRect/>
            </a:stretch>
          </p:blipFill>
          <p:spPr bwMode="auto">
            <a:xfrm>
              <a:off x="272847" y="71915"/>
              <a:ext cx="641553" cy="695811"/>
            </a:xfrm>
            <a:prstGeom prst="rect">
              <a:avLst/>
            </a:prstGeom>
            <a:noFill/>
            <a:ln>
              <a:noFill/>
            </a:ln>
            <a:extLst/>
          </p:spPr>
        </p:pic>
        <p:sp>
          <p:nvSpPr>
            <p:cNvPr id="7" name="Поле 2"/>
            <p:cNvSpPr txBox="1">
              <a:spLocks noChangeArrowheads="1"/>
            </p:cNvSpPr>
            <p:nvPr/>
          </p:nvSpPr>
          <p:spPr bwMode="auto">
            <a:xfrm>
              <a:off x="1259632" y="96531"/>
              <a:ext cx="3602990" cy="671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rot="0" vert="horz" wrap="square" lIns="75617" tIns="37808" rIns="75617" bIns="37808" anchor="t" anchorCtr="0" upright="1">
              <a:noAutofit/>
            </a:bodyPr>
            <a:lstStyle/>
            <a:p>
              <a:pPr>
                <a:lnSpc>
                  <a:spcPct val="107000"/>
                </a:lnSpc>
              </a:pPr>
              <a:r>
                <a:rPr lang="az-Latn-AZ" sz="1323" b="1" dirty="0">
                  <a:solidFill>
                    <a:srgbClr val="FFFFFF"/>
                  </a:solidFill>
                  <a:ea typeface="Calibri" panose="020F0502020204030204" pitchFamily="34" charset="0"/>
                  <a:cs typeface="Times New Roman" panose="02020603050405020304" pitchFamily="18" charset="0"/>
                </a:rPr>
                <a:t>AMEA</a:t>
              </a:r>
              <a:endParaRPr lang="en-US" sz="910" dirty="0">
                <a:ea typeface="Calibri" panose="020F0502020204030204" pitchFamily="34" charset="0"/>
                <a:cs typeface="Times New Roman" panose="02020603050405020304" pitchFamily="18" charset="0"/>
              </a:endParaRPr>
            </a:p>
            <a:p>
              <a:pPr>
                <a:lnSpc>
                  <a:spcPct val="107000"/>
                </a:lnSpc>
              </a:pPr>
              <a:r>
                <a:rPr lang="az-Latn-AZ" sz="1323" b="1" dirty="0">
                  <a:solidFill>
                    <a:srgbClr val="FFFFFF"/>
                  </a:solidFill>
                  <a:ea typeface="Calibri" panose="020F0502020204030204" pitchFamily="34" charset="0"/>
                  <a:cs typeface="Times New Roman" panose="02020603050405020304" pitchFamily="18" charset="0"/>
                </a:rPr>
                <a:t>İQTİSADİYYAT İNSTİTUTU</a:t>
              </a:r>
              <a:endParaRPr lang="en-US" sz="910" dirty="0">
                <a:ea typeface="Calibri" panose="020F0502020204030204" pitchFamily="34" charset="0"/>
                <a:cs typeface="Times New Roman" panose="02020603050405020304" pitchFamily="18" charset="0"/>
              </a:endParaRPr>
            </a:p>
          </p:txBody>
        </p:sp>
      </p:grpSp>
      <p:sp>
        <p:nvSpPr>
          <p:cNvPr id="9" name="TextBox 8"/>
          <p:cNvSpPr txBox="1"/>
          <p:nvPr/>
        </p:nvSpPr>
        <p:spPr>
          <a:xfrm>
            <a:off x="0" y="6581001"/>
            <a:ext cx="9144001" cy="276999"/>
          </a:xfrm>
          <a:prstGeom prst="rect">
            <a:avLst/>
          </a:prstGeom>
          <a:gradFill flip="none" rotWithShape="1">
            <a:gsLst>
              <a:gs pos="26000">
                <a:srgbClr val="6A9CCB"/>
              </a:gs>
              <a:gs pos="42000">
                <a:schemeClr val="accent5">
                  <a:lumMod val="75000"/>
                </a:schemeClr>
              </a:gs>
              <a:gs pos="0">
                <a:schemeClr val="accent5">
                  <a:lumMod val="60000"/>
                  <a:lumOff val="40000"/>
                </a:schemeClr>
              </a:gs>
              <a:gs pos="73000">
                <a:srgbClr val="00206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az-Latn-AZ" sz="1200" b="1" dirty="0">
                <a:solidFill>
                  <a:schemeClr val="tx1"/>
                </a:solidFill>
                <a:latin typeface="Cambria" panose="02040503050406030204" pitchFamily="18" charset="0"/>
              </a:rPr>
              <a:t>    </a:t>
            </a:r>
            <a:r>
              <a:rPr lang="en-US" sz="1200" b="1" dirty="0" smtClean="0">
                <a:solidFill>
                  <a:schemeClr val="tx1"/>
                </a:solidFill>
                <a:latin typeface="Cambria" panose="02040503050406030204" pitchFamily="18" charset="0"/>
              </a:rPr>
              <a:t>www.economics.com.az</a:t>
            </a:r>
            <a:r>
              <a:rPr lang="az-Latn-AZ" sz="1200" b="1" dirty="0" smtClean="0">
                <a:solidFill>
                  <a:schemeClr val="tx1"/>
                </a:solidFill>
                <a:latin typeface="Cambria" panose="02040503050406030204" pitchFamily="18" charset="0"/>
              </a:rPr>
              <a:t>                                                                                                                                                                                         </a:t>
            </a:r>
            <a:r>
              <a:rPr lang="az-Latn-AZ" sz="1200" b="1" dirty="0" smtClean="0">
                <a:solidFill>
                  <a:schemeClr val="bg1"/>
                </a:solidFill>
                <a:latin typeface="Cambria" panose="02040503050406030204" pitchFamily="18" charset="0"/>
              </a:rPr>
              <a:t>noyabr 201</a:t>
            </a:r>
            <a:r>
              <a:rPr lang="en-US" sz="1200" b="1" dirty="0">
                <a:solidFill>
                  <a:schemeClr val="bg1"/>
                </a:solidFill>
                <a:latin typeface="Cambria" panose="02040503050406030204" pitchFamily="18" charset="0"/>
              </a:rPr>
              <a:t>7</a:t>
            </a:r>
            <a:endParaRPr lang="ru-RU" sz="1200" b="1" dirty="0">
              <a:solidFill>
                <a:schemeClr val="bg1"/>
              </a:solidFill>
              <a:latin typeface="Cambria" panose="02040503050406030204" pitchFamily="18" charset="0"/>
            </a:endParaRPr>
          </a:p>
        </p:txBody>
      </p:sp>
      <p:sp>
        <p:nvSpPr>
          <p:cNvPr id="10" name="Скругленный прямоугольник 9"/>
          <p:cNvSpPr/>
          <p:nvPr/>
        </p:nvSpPr>
        <p:spPr>
          <a:xfrm>
            <a:off x="123443" y="1179413"/>
            <a:ext cx="8897112" cy="4433888"/>
          </a:xfrm>
          <a:prstGeom prst="roundRect">
            <a:avLst>
              <a:gd name="adj" fmla="val 5048"/>
            </a:avLst>
          </a:prstGeom>
          <a:ln w="19050">
            <a:solidFill>
              <a:srgbClr val="B40000"/>
            </a:solidFill>
          </a:ln>
          <a:effectLst>
            <a:innerShdw blurRad="114300">
              <a:prstClr val="black"/>
            </a:innerShdw>
          </a:effectLst>
        </p:spPr>
        <p:style>
          <a:lnRef idx="2">
            <a:schemeClr val="accent2"/>
          </a:lnRef>
          <a:fillRef idx="1">
            <a:schemeClr val="lt1"/>
          </a:fillRef>
          <a:effectRef idx="0">
            <a:schemeClr val="accent2"/>
          </a:effectRef>
          <a:fontRef idx="minor">
            <a:schemeClr val="dk1"/>
          </a:fontRef>
        </p:style>
        <p:txBody>
          <a:bodyPr wrap="square">
            <a:spAutoFit/>
          </a:bodyPr>
          <a:lstStyle/>
          <a:p>
            <a:r>
              <a:rPr lang="az-Latn-AZ" b="1" dirty="0">
                <a:latin typeface="Cambria" panose="02040503050406030204" pitchFamily="18" charset="0"/>
                <a:cs typeface="Times New Roman" panose="02020603050405020304" pitchFamily="18" charset="0"/>
              </a:rPr>
              <a:t>Tədqiqat iqtiqaməti: </a:t>
            </a:r>
            <a:r>
              <a:rPr lang="az-Latn-AZ" b="1" dirty="0" smtClean="0">
                <a:solidFill>
                  <a:srgbClr val="7E0000"/>
                </a:solidFill>
                <a:latin typeface="Cambria" panose="02040503050406030204" pitchFamily="18" charset="0"/>
                <a:cs typeface="Times New Roman" panose="02020603050405020304" pitchFamily="18" charset="0"/>
              </a:rPr>
              <a:t>“</a:t>
            </a:r>
            <a:r>
              <a:rPr lang="az-Latn-AZ" b="1" dirty="0">
                <a:solidFill>
                  <a:srgbClr val="860000"/>
                </a:solidFill>
                <a:latin typeface="Cambria" panose="02040503050406030204" pitchFamily="18" charset="0"/>
              </a:rPr>
              <a:t>AZƏRBAYCAN RƏSPUBLIKASINDA POSTNEFT İQTISADİYYATI QURUCULUĞUNUN SOSİAL-İQTİSADİ PROBLEMLƏRİ</a:t>
            </a:r>
            <a:r>
              <a:rPr lang="az-Latn-AZ" b="1" dirty="0" smtClean="0">
                <a:solidFill>
                  <a:srgbClr val="7E0000"/>
                </a:solidFill>
                <a:latin typeface="Cambria" panose="02040503050406030204" pitchFamily="18" charset="0"/>
                <a:cs typeface="Times New Roman" panose="02020603050405020304" pitchFamily="18" charset="0"/>
              </a:rPr>
              <a:t>” (2017-2018-ci illər) </a:t>
            </a:r>
          </a:p>
          <a:p>
            <a:pPr lvl="1"/>
            <a:r>
              <a:rPr lang="az-Latn-AZ" i="1" dirty="0" smtClean="0">
                <a:latin typeface="Cambria" panose="02040503050406030204" pitchFamily="18" charset="0"/>
                <a:cs typeface="Times New Roman" panose="02020603050405020304" pitchFamily="18" charset="0"/>
              </a:rPr>
              <a:t>Bu </a:t>
            </a:r>
            <a:r>
              <a:rPr lang="az-Latn-AZ" i="1" dirty="0">
                <a:latin typeface="Cambria" panose="02040503050406030204" pitchFamily="18" charset="0"/>
                <a:cs typeface="Times New Roman" panose="02020603050405020304" pitchFamily="18" charset="0"/>
              </a:rPr>
              <a:t>istiqamət Azərbaycan Respublikası Prezidentinin 6 dekabr 2016-cı il tarixli Fərmanı ilə təsdiq edilən “Milli iqtisadiyyat və iqtisadiyyatın əsas sektorları üzrə Strateji Yol Xəritələri”nə</a:t>
            </a:r>
            <a:r>
              <a:rPr lang="az-Latn-AZ" b="1" i="1" dirty="0">
                <a:latin typeface="Cambria" panose="02040503050406030204" pitchFamily="18" charset="0"/>
                <a:cs typeface="Times New Roman" panose="02020603050405020304" pitchFamily="18" charset="0"/>
              </a:rPr>
              <a:t>, </a:t>
            </a:r>
            <a:r>
              <a:rPr lang="az-Latn-AZ" i="1" dirty="0">
                <a:latin typeface="Cambria" panose="02040503050406030204" pitchFamily="18" charset="0"/>
                <a:cs typeface="Times New Roman" panose="02020603050405020304" pitchFamily="18" charset="0"/>
              </a:rPr>
              <a:t>eləcə də AMEA Rəyasət Heyətinin 22 fevral 2017-ci il tarixli qərarına əsaslanmışdır. </a:t>
            </a:r>
            <a:endParaRPr lang="az-Latn-AZ" i="1" dirty="0" smtClean="0">
              <a:latin typeface="Cambria" panose="02040503050406030204" pitchFamily="18" charset="0"/>
              <a:cs typeface="Times New Roman" panose="02020603050405020304" pitchFamily="18" charset="0"/>
            </a:endParaRPr>
          </a:p>
          <a:p>
            <a:r>
              <a:rPr lang="az-Latn-AZ" b="1" dirty="0" smtClean="0">
                <a:latin typeface="Cambria" panose="02040503050406030204" pitchFamily="18" charset="0"/>
                <a:cs typeface="Times New Roman" panose="02020603050405020304" pitchFamily="18" charset="0"/>
              </a:rPr>
              <a:t>TƏDQİQAT </a:t>
            </a:r>
            <a:r>
              <a:rPr lang="az-Latn-AZ" dirty="0">
                <a:latin typeface="Cambria" panose="02040503050406030204" pitchFamily="18" charset="0"/>
                <a:cs typeface="Times New Roman" panose="02020603050405020304" pitchFamily="18" charset="0"/>
              </a:rPr>
              <a:t>işi </a:t>
            </a:r>
            <a:r>
              <a:rPr lang="az-Latn-AZ" b="1" dirty="0">
                <a:solidFill>
                  <a:srgbClr val="7E0000"/>
                </a:solidFill>
                <a:latin typeface="Cambria" panose="02040503050406030204" pitchFamily="18" charset="0"/>
                <a:cs typeface="Times New Roman" panose="02020603050405020304" pitchFamily="18" charset="0"/>
              </a:rPr>
              <a:t>4 problemlə </a:t>
            </a:r>
            <a:r>
              <a:rPr lang="az-Latn-AZ" dirty="0">
                <a:latin typeface="Cambria" panose="02040503050406030204" pitchFamily="18" charset="0"/>
                <a:cs typeface="Times New Roman" panose="02020603050405020304" pitchFamily="18" charset="0"/>
              </a:rPr>
              <a:t>əhatə olunan </a:t>
            </a:r>
            <a:r>
              <a:rPr lang="az-Latn-AZ" b="1" dirty="0">
                <a:solidFill>
                  <a:srgbClr val="7E0000"/>
                </a:solidFill>
                <a:latin typeface="Cambria" panose="02040503050406030204" pitchFamily="18" charset="0"/>
                <a:cs typeface="Times New Roman" panose="02020603050405020304" pitchFamily="18" charset="0"/>
              </a:rPr>
              <a:t>18 mövzu 109 mərhələdə</a:t>
            </a:r>
            <a:r>
              <a:rPr lang="az-Latn-AZ" dirty="0">
                <a:solidFill>
                  <a:srgbClr val="7E0000"/>
                </a:solidFill>
                <a:latin typeface="Cambria" panose="02040503050406030204" pitchFamily="18" charset="0"/>
                <a:cs typeface="Times New Roman" panose="02020603050405020304" pitchFamily="18" charset="0"/>
              </a:rPr>
              <a:t> </a:t>
            </a:r>
            <a:r>
              <a:rPr lang="az-Latn-AZ" dirty="0">
                <a:latin typeface="Cambria" panose="02040503050406030204" pitchFamily="18" charset="0"/>
                <a:cs typeface="Times New Roman" panose="02020603050405020304" pitchFamily="18" charset="0"/>
              </a:rPr>
              <a:t>yerinə yetirilir. </a:t>
            </a:r>
          </a:p>
          <a:p>
            <a:r>
              <a:rPr lang="az-Latn-AZ" dirty="0">
                <a:solidFill>
                  <a:srgbClr val="860000"/>
                </a:solidFill>
                <a:latin typeface="Cambria" panose="02040503050406030204" pitchFamily="18" charset="0"/>
                <a:cs typeface="Times New Roman" panose="02020603050405020304" pitchFamily="18" charset="0"/>
              </a:rPr>
              <a:t>Əsas </a:t>
            </a:r>
            <a:r>
              <a:rPr lang="az-Latn-AZ" dirty="0" smtClean="0">
                <a:solidFill>
                  <a:srgbClr val="860000"/>
                </a:solidFill>
                <a:latin typeface="Cambria" panose="02040503050406030204" pitchFamily="18" charset="0"/>
                <a:cs typeface="Times New Roman" panose="02020603050405020304" pitchFamily="18" charset="0"/>
              </a:rPr>
              <a:t>problemlər:</a:t>
            </a:r>
          </a:p>
          <a:p>
            <a:pPr marL="447675" lvl="1" indent="-355600">
              <a:buFont typeface="+mj-lt"/>
              <a:buAutoNum type="romanUcPeriod"/>
            </a:pPr>
            <a:r>
              <a:rPr lang="az-Latn-AZ" sz="1600" b="1" i="1" dirty="0" smtClean="0">
                <a:solidFill>
                  <a:srgbClr val="7E0000"/>
                </a:solidFill>
                <a:latin typeface="Cambria" panose="02040503050406030204" pitchFamily="18" charset="0"/>
                <a:cs typeface="Times New Roman" panose="02020603050405020304" pitchFamily="18" charset="0"/>
              </a:rPr>
              <a:t>İQTİSADİ </a:t>
            </a:r>
            <a:r>
              <a:rPr lang="az-Latn-AZ" sz="1600" b="1" i="1" dirty="0">
                <a:solidFill>
                  <a:srgbClr val="7E0000"/>
                </a:solidFill>
                <a:latin typeface="Cambria" panose="02040503050406030204" pitchFamily="18" charset="0"/>
                <a:cs typeface="Times New Roman" panose="02020603050405020304" pitchFamily="18" charset="0"/>
              </a:rPr>
              <a:t>SİYASƏT VƏ </a:t>
            </a:r>
            <a:r>
              <a:rPr lang="az-Latn-AZ" sz="1600" b="1" i="1" dirty="0" smtClean="0">
                <a:solidFill>
                  <a:srgbClr val="7E0000"/>
                </a:solidFill>
                <a:latin typeface="Cambria" panose="02040503050406030204" pitchFamily="18" charset="0"/>
                <a:cs typeface="Times New Roman" panose="02020603050405020304" pitchFamily="18" charset="0"/>
              </a:rPr>
              <a:t>İQTİSADİYYATIN </a:t>
            </a:r>
            <a:r>
              <a:rPr lang="az-Latn-AZ" sz="1600" b="1" i="1" dirty="0">
                <a:solidFill>
                  <a:srgbClr val="7E0000"/>
                </a:solidFill>
                <a:latin typeface="Cambria" panose="02040503050406030204" pitchFamily="18" charset="0"/>
                <a:cs typeface="Times New Roman" panose="02020603050405020304" pitchFamily="18" charset="0"/>
              </a:rPr>
              <a:t>DÖVLƏT </a:t>
            </a:r>
            <a:r>
              <a:rPr lang="az-Latn-AZ" sz="1600" b="1" i="1" dirty="0" smtClean="0">
                <a:solidFill>
                  <a:srgbClr val="7E0000"/>
                </a:solidFill>
                <a:latin typeface="Cambria" panose="02040503050406030204" pitchFamily="18" charset="0"/>
                <a:cs typeface="Times New Roman" panose="02020603050405020304" pitchFamily="18" charset="0"/>
              </a:rPr>
              <a:t>TƏNZİMLƏNMƏSİ </a:t>
            </a:r>
            <a:r>
              <a:rPr lang="az-Latn-AZ" sz="1600" b="1" i="1" dirty="0">
                <a:solidFill>
                  <a:srgbClr val="7E0000"/>
                </a:solidFill>
                <a:latin typeface="Cambria" panose="02040503050406030204" pitchFamily="18" charset="0"/>
                <a:cs typeface="Times New Roman" panose="02020603050405020304" pitchFamily="18" charset="0"/>
              </a:rPr>
              <a:t>PROBLEMLƏRİ (2017-2018-ci illər);</a:t>
            </a:r>
            <a:r>
              <a:rPr lang="az-Latn-AZ" sz="1600" b="1" dirty="0">
                <a:solidFill>
                  <a:srgbClr val="7E0000"/>
                </a:solidFill>
                <a:latin typeface="Cambria" panose="02040503050406030204" pitchFamily="18" charset="0"/>
                <a:cs typeface="Times New Roman" panose="02020603050405020304" pitchFamily="18" charset="0"/>
              </a:rPr>
              <a:t> </a:t>
            </a:r>
          </a:p>
          <a:p>
            <a:pPr marL="447675" lvl="1" indent="-355600">
              <a:buFont typeface="+mj-lt"/>
              <a:buAutoNum type="romanUcPeriod"/>
            </a:pPr>
            <a:r>
              <a:rPr lang="az-Latn-AZ" sz="1600" b="1" i="1" dirty="0">
                <a:solidFill>
                  <a:srgbClr val="7E0000"/>
                </a:solidFill>
                <a:latin typeface="Cambria" panose="02040503050406030204" pitchFamily="18" charset="0"/>
                <a:cs typeface="Times New Roman" panose="02020603050405020304" pitchFamily="18" charset="0"/>
              </a:rPr>
              <a:t>DEMOQRAFİK PROSESLƏRİN TƏNZİMLƏNMƏSİ VƏ İNSAN POTENSİALININ İNKİŞAFININ SOSİAL-İQTİSADİ PROBLEMLƏRİ (2017-2018)</a:t>
            </a:r>
          </a:p>
          <a:p>
            <a:pPr marL="447675" lvl="1" indent="-355600">
              <a:buFont typeface="+mj-lt"/>
              <a:buAutoNum type="romanUcPeriod"/>
            </a:pPr>
            <a:r>
              <a:rPr lang="az-Latn-AZ" sz="1600" b="1" i="1" dirty="0">
                <a:solidFill>
                  <a:srgbClr val="7E0000"/>
                </a:solidFill>
                <a:latin typeface="Cambria" panose="02040503050406030204" pitchFamily="18" charset="0"/>
                <a:cs typeface="Times New Roman" panose="02020603050405020304" pitchFamily="18" charset="0"/>
              </a:rPr>
              <a:t>TƏBİİ SƏRVƏTLƏRDƏN SƏMƏRƏLİ İSTİFADƏ VƏ REGİONAL İNKİŞAFIN SOSİAL-İQTİSADİ PROBLEMLƏRİ</a:t>
            </a:r>
            <a:r>
              <a:rPr lang="az-Latn-AZ" sz="1600" b="1" dirty="0">
                <a:solidFill>
                  <a:srgbClr val="7E0000"/>
                </a:solidFill>
                <a:latin typeface="Cambria" panose="02040503050406030204" pitchFamily="18" charset="0"/>
                <a:cs typeface="Times New Roman" panose="02020603050405020304" pitchFamily="18" charset="0"/>
              </a:rPr>
              <a:t>, </a:t>
            </a:r>
          </a:p>
          <a:p>
            <a:pPr marL="447675" lvl="1" indent="-355600">
              <a:buFont typeface="+mj-lt"/>
              <a:buAutoNum type="romanUcPeriod"/>
            </a:pPr>
            <a:r>
              <a:rPr lang="az-Latn-AZ" sz="1600" b="1" i="1" dirty="0">
                <a:solidFill>
                  <a:srgbClr val="7E0000"/>
                </a:solidFill>
                <a:latin typeface="Cambria" panose="02040503050406030204" pitchFamily="18" charset="0"/>
                <a:cs typeface="Times New Roman" panose="02020603050405020304" pitchFamily="18" charset="0"/>
              </a:rPr>
              <a:t>İQTİSADİYYATIN SEKTORİAL İNKİŞAFININ DÖVLƏT </a:t>
            </a:r>
            <a:r>
              <a:rPr lang="az-Latn-AZ" sz="1600" b="1" i="1" dirty="0" smtClean="0">
                <a:solidFill>
                  <a:srgbClr val="7E0000"/>
                </a:solidFill>
                <a:latin typeface="Cambria" panose="02040503050406030204" pitchFamily="18" charset="0"/>
                <a:cs typeface="Times New Roman" panose="02020603050405020304" pitchFamily="18" charset="0"/>
              </a:rPr>
              <a:t>TƏNZİMLƏNMƏSİ </a:t>
            </a:r>
            <a:r>
              <a:rPr lang="az-Latn-AZ" sz="1600" b="1" i="1" dirty="0">
                <a:solidFill>
                  <a:srgbClr val="7E0000"/>
                </a:solidFill>
                <a:latin typeface="Cambria" panose="02040503050406030204" pitchFamily="18" charset="0"/>
                <a:cs typeface="Times New Roman" panose="02020603050405020304" pitchFamily="18" charset="0"/>
              </a:rPr>
              <a:t>PROBLEMLƏRİ</a:t>
            </a:r>
          </a:p>
        </p:txBody>
      </p:sp>
      <p:sp>
        <p:nvSpPr>
          <p:cNvPr id="12" name="Заголовок 1"/>
          <p:cNvSpPr txBox="1">
            <a:spLocks/>
          </p:cNvSpPr>
          <p:nvPr/>
        </p:nvSpPr>
        <p:spPr>
          <a:xfrm>
            <a:off x="66948" y="764934"/>
            <a:ext cx="9010102" cy="391050"/>
          </a:xfrm>
          <a:prstGeom prst="roundRect">
            <a:avLst>
              <a:gd name="adj" fmla="val 19005"/>
            </a:avLst>
          </a:prstGeom>
          <a:solidFill>
            <a:srgbClr val="B40000"/>
          </a:solidFill>
          <a:effectLst>
            <a:innerShdw blurRad="114300">
              <a:prstClr val="black"/>
            </a:innerShdw>
          </a:effectLst>
        </p:spPr>
        <p:style>
          <a:lnRef idx="2">
            <a:schemeClr val="accent5">
              <a:shade val="50000"/>
            </a:schemeClr>
          </a:lnRef>
          <a:fillRef idx="1">
            <a:schemeClr val="accent5"/>
          </a:fillRef>
          <a:effectRef idx="0">
            <a:schemeClr val="accent5"/>
          </a:effectRef>
          <a:fontRef idx="minor">
            <a:schemeClr val="lt1"/>
          </a:fontRef>
        </p:style>
        <p:txBody>
          <a:bodyPr vert="horz" lIns="100817" tIns="50408" rIns="100817" bIns="50408" rtlCol="0" anchor="ctr">
            <a:noAutofit/>
          </a:bodyPr>
          <a:lstStyle>
            <a:lvl1pPr algn="l" defTabSz="685800" rtl="0" eaLnBrk="1" latinLnBrk="0" hangingPunct="1">
              <a:lnSpc>
                <a:spcPct val="90000"/>
              </a:lnSpc>
              <a:spcBef>
                <a:spcPct val="0"/>
              </a:spcBef>
              <a:buNone/>
              <a:defRPr sz="33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az-Latn-AZ" sz="1800" b="1" i="1" dirty="0" smtClean="0">
                <a:latin typeface="Cambria" panose="02040503050406030204" pitchFamily="18" charset="0"/>
              </a:rPr>
              <a:t>2. Elmi-tədqiqat </a:t>
            </a:r>
            <a:r>
              <a:rPr lang="az-Latn-AZ" sz="1800" b="1" i="1" dirty="0">
                <a:latin typeface="Cambria" panose="02040503050406030204" pitchFamily="18" charset="0"/>
              </a:rPr>
              <a:t>planlarının yerinə yetirilməsi vəziyyəti</a:t>
            </a:r>
            <a:endParaRPr lang="ru-RU" sz="1800" b="1" i="1" dirty="0">
              <a:latin typeface="Cambria" panose="02040503050406030204" pitchFamily="18" charset="0"/>
            </a:endParaRPr>
          </a:p>
        </p:txBody>
      </p:sp>
      <p:sp>
        <p:nvSpPr>
          <p:cNvPr id="11" name="Заголовок 1"/>
          <p:cNvSpPr txBox="1">
            <a:spLocks/>
          </p:cNvSpPr>
          <p:nvPr/>
        </p:nvSpPr>
        <p:spPr>
          <a:xfrm>
            <a:off x="123443" y="5701319"/>
            <a:ext cx="8886658" cy="879682"/>
          </a:xfrm>
          <a:prstGeom prst="roundRect">
            <a:avLst>
              <a:gd name="adj" fmla="val 19005"/>
            </a:avLst>
          </a:prstGeom>
          <a:solidFill>
            <a:srgbClr val="B40000"/>
          </a:solidFill>
          <a:effectLst>
            <a:innerShdw blurRad="114300">
              <a:prstClr val="black"/>
            </a:innerShdw>
          </a:effectLst>
        </p:spPr>
        <p:style>
          <a:lnRef idx="2">
            <a:schemeClr val="accent5">
              <a:shade val="50000"/>
            </a:schemeClr>
          </a:lnRef>
          <a:fillRef idx="1">
            <a:schemeClr val="accent5"/>
          </a:fillRef>
          <a:effectRef idx="0">
            <a:schemeClr val="accent5"/>
          </a:effectRef>
          <a:fontRef idx="minor">
            <a:schemeClr val="lt1"/>
          </a:fontRef>
        </p:style>
        <p:txBody>
          <a:bodyPr vert="horz" lIns="100817" tIns="50408" rIns="100817" bIns="50408" rtlCol="0" anchor="ctr">
            <a:noAutofit/>
          </a:bodyPr>
          <a:lstStyle>
            <a:lvl1pPr algn="l" defTabSz="685800" rtl="0" eaLnBrk="1" latinLnBrk="0" hangingPunct="1">
              <a:lnSpc>
                <a:spcPct val="90000"/>
              </a:lnSpc>
              <a:spcBef>
                <a:spcPct val="0"/>
              </a:spcBef>
              <a:buNone/>
              <a:defRPr sz="33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az-Latn-AZ" sz="1800" b="1" i="1" dirty="0" smtClean="0">
                <a:latin typeface="Cambria" panose="02040503050406030204" pitchFamily="18" charset="0"/>
              </a:rPr>
              <a:t>AMEA-da ilk dəfə olaraq yerinə yetirilən elmi-tədqiqat planlarının müsabiqəsi keçiriləcəkdir. Bununla bağlı elan verilmişdir. Mükafat fondu İnstitutun qazandığı vəsaitdən formalaşmışdır.   </a:t>
            </a:r>
            <a:endParaRPr lang="ru-RU" sz="1800" b="1" i="1" dirty="0">
              <a:latin typeface="Cambria" panose="02040503050406030204" pitchFamily="18" charset="0"/>
            </a:endParaRPr>
          </a:p>
        </p:txBody>
      </p:sp>
    </p:spTree>
    <p:extLst>
      <p:ext uri="{BB962C8B-B14F-4D97-AF65-F5344CB8AC3E}">
        <p14:creationId xmlns:p14="http://schemas.microsoft.com/office/powerpoint/2010/main" val="363637757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Группа 3"/>
          <p:cNvGrpSpPr/>
          <p:nvPr/>
        </p:nvGrpSpPr>
        <p:grpSpPr>
          <a:xfrm>
            <a:off x="-1" y="0"/>
            <a:ext cx="9144001" cy="683849"/>
            <a:chOff x="-3854" y="5569"/>
            <a:chExt cx="9145016" cy="826949"/>
          </a:xfrm>
        </p:grpSpPr>
        <p:pic>
          <p:nvPicPr>
            <p:cNvPr id="5" name="Рисунок 4" descr="C:\Users\asus\Desktop\ScreenHunter_2.jpg"/>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72679" t="33953" r="6894" b="55220"/>
            <a:stretch/>
          </p:blipFill>
          <p:spPr bwMode="auto">
            <a:xfrm>
              <a:off x="-3854" y="5569"/>
              <a:ext cx="9145016" cy="826949"/>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53640926-AAD7-44D8-BBD7-CCE9431645EC}">
                <a14:shadowObscured xmlns:a14="http://schemas.microsoft.com/office/drawing/2010/main"/>
              </a:ext>
            </a:extLst>
          </p:spPr>
        </p:pic>
        <p:pic>
          <p:nvPicPr>
            <p:cNvPr id="6" name="Рисунок 5"/>
            <p:cNvPicPr/>
            <p:nvPr/>
          </p:nvPicPr>
          <p:blipFill>
            <a:blip r:embed="rId4" cstate="print">
              <a:extLst>
                <a:ext uri="{28A0092B-C50C-407E-A947-70E740481C1C}">
                  <a14:useLocalDpi xmlns:a14="http://schemas.microsoft.com/office/drawing/2010/main" val="0"/>
                </a:ext>
              </a:extLst>
            </a:blip>
            <a:srcRect b="34521"/>
            <a:stretch>
              <a:fillRect/>
            </a:stretch>
          </p:blipFill>
          <p:spPr bwMode="auto">
            <a:xfrm>
              <a:off x="272847" y="71915"/>
              <a:ext cx="641553" cy="695811"/>
            </a:xfrm>
            <a:prstGeom prst="rect">
              <a:avLst/>
            </a:prstGeom>
            <a:noFill/>
            <a:ln>
              <a:noFill/>
            </a:ln>
            <a:extLst/>
          </p:spPr>
        </p:pic>
        <p:sp>
          <p:nvSpPr>
            <p:cNvPr id="7" name="Поле 2"/>
            <p:cNvSpPr txBox="1">
              <a:spLocks noChangeArrowheads="1"/>
            </p:cNvSpPr>
            <p:nvPr/>
          </p:nvSpPr>
          <p:spPr bwMode="auto">
            <a:xfrm>
              <a:off x="1259632" y="96531"/>
              <a:ext cx="3602990" cy="671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rot="0" vert="horz" wrap="square" lIns="75617" tIns="37808" rIns="75617" bIns="37808" anchor="t" anchorCtr="0" upright="1">
              <a:noAutofit/>
            </a:bodyPr>
            <a:lstStyle/>
            <a:p>
              <a:pPr>
                <a:lnSpc>
                  <a:spcPct val="107000"/>
                </a:lnSpc>
              </a:pPr>
              <a:r>
                <a:rPr lang="az-Latn-AZ" sz="1323" b="1" dirty="0">
                  <a:solidFill>
                    <a:srgbClr val="FFFFFF"/>
                  </a:solidFill>
                  <a:ea typeface="Calibri" panose="020F0502020204030204" pitchFamily="34" charset="0"/>
                  <a:cs typeface="Times New Roman" panose="02020603050405020304" pitchFamily="18" charset="0"/>
                </a:rPr>
                <a:t>AMEA</a:t>
              </a:r>
              <a:endParaRPr lang="en-US" sz="910" dirty="0">
                <a:ea typeface="Calibri" panose="020F0502020204030204" pitchFamily="34" charset="0"/>
                <a:cs typeface="Times New Roman" panose="02020603050405020304" pitchFamily="18" charset="0"/>
              </a:endParaRPr>
            </a:p>
            <a:p>
              <a:pPr>
                <a:lnSpc>
                  <a:spcPct val="107000"/>
                </a:lnSpc>
              </a:pPr>
              <a:r>
                <a:rPr lang="az-Latn-AZ" sz="1323" b="1" dirty="0">
                  <a:solidFill>
                    <a:srgbClr val="FFFFFF"/>
                  </a:solidFill>
                  <a:ea typeface="Calibri" panose="020F0502020204030204" pitchFamily="34" charset="0"/>
                  <a:cs typeface="Times New Roman" panose="02020603050405020304" pitchFamily="18" charset="0"/>
                </a:rPr>
                <a:t>İQTİSADİYYAT İNSTİTUTU</a:t>
              </a:r>
              <a:endParaRPr lang="en-US" sz="910" dirty="0">
                <a:ea typeface="Calibri" panose="020F0502020204030204" pitchFamily="34" charset="0"/>
                <a:cs typeface="Times New Roman" panose="02020603050405020304" pitchFamily="18" charset="0"/>
              </a:endParaRPr>
            </a:p>
          </p:txBody>
        </p:sp>
      </p:grpSp>
      <p:sp>
        <p:nvSpPr>
          <p:cNvPr id="9" name="TextBox 8"/>
          <p:cNvSpPr txBox="1"/>
          <p:nvPr/>
        </p:nvSpPr>
        <p:spPr>
          <a:xfrm>
            <a:off x="-2" y="6588800"/>
            <a:ext cx="9144001" cy="276999"/>
          </a:xfrm>
          <a:prstGeom prst="rect">
            <a:avLst/>
          </a:prstGeom>
          <a:gradFill flip="none" rotWithShape="1">
            <a:gsLst>
              <a:gs pos="26000">
                <a:srgbClr val="6A9CCB"/>
              </a:gs>
              <a:gs pos="42000">
                <a:schemeClr val="accent5">
                  <a:lumMod val="75000"/>
                </a:schemeClr>
              </a:gs>
              <a:gs pos="0">
                <a:schemeClr val="accent5">
                  <a:lumMod val="60000"/>
                  <a:lumOff val="40000"/>
                </a:schemeClr>
              </a:gs>
              <a:gs pos="73000">
                <a:srgbClr val="00206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az-Latn-AZ" sz="1200" b="1" dirty="0">
                <a:solidFill>
                  <a:schemeClr val="tx1"/>
                </a:solidFill>
                <a:latin typeface="Cambria" panose="02040503050406030204" pitchFamily="18" charset="0"/>
              </a:rPr>
              <a:t>    </a:t>
            </a:r>
            <a:r>
              <a:rPr lang="en-US" sz="1200" b="1" dirty="0" smtClean="0">
                <a:solidFill>
                  <a:schemeClr val="tx1"/>
                </a:solidFill>
                <a:latin typeface="Cambria" panose="02040503050406030204" pitchFamily="18" charset="0"/>
              </a:rPr>
              <a:t>www.economics.com.az</a:t>
            </a:r>
            <a:r>
              <a:rPr lang="az-Latn-AZ" sz="1200" b="1" dirty="0" smtClean="0">
                <a:solidFill>
                  <a:schemeClr val="tx1"/>
                </a:solidFill>
                <a:latin typeface="Cambria" panose="02040503050406030204" pitchFamily="18" charset="0"/>
              </a:rPr>
              <a:t>                                                                                                                                                                                      </a:t>
            </a:r>
            <a:r>
              <a:rPr lang="az-Latn-AZ" sz="1200" b="1" dirty="0" smtClean="0">
                <a:solidFill>
                  <a:schemeClr val="bg1"/>
                </a:solidFill>
                <a:latin typeface="Cambria" panose="02040503050406030204" pitchFamily="18" charset="0"/>
              </a:rPr>
              <a:t>noyabr 201</a:t>
            </a:r>
            <a:r>
              <a:rPr lang="en-US" sz="1200" b="1" dirty="0">
                <a:solidFill>
                  <a:schemeClr val="bg1"/>
                </a:solidFill>
                <a:latin typeface="Cambria" panose="02040503050406030204" pitchFamily="18" charset="0"/>
              </a:rPr>
              <a:t>7</a:t>
            </a:r>
            <a:endParaRPr lang="ru-RU" sz="1200" b="1" dirty="0">
              <a:solidFill>
                <a:schemeClr val="bg1"/>
              </a:solidFill>
              <a:latin typeface="Cambria" panose="02040503050406030204" pitchFamily="18" charset="0"/>
            </a:endParaRPr>
          </a:p>
        </p:txBody>
      </p:sp>
      <p:sp>
        <p:nvSpPr>
          <p:cNvPr id="11" name="Скругленный прямоугольник 10"/>
          <p:cNvSpPr/>
          <p:nvPr/>
        </p:nvSpPr>
        <p:spPr>
          <a:xfrm>
            <a:off x="76901" y="705490"/>
            <a:ext cx="8932633" cy="285036"/>
          </a:xfrm>
          <a:prstGeom prst="roundRect">
            <a:avLst>
              <a:gd name="adj" fmla="val 5048"/>
            </a:avLst>
          </a:prstGeom>
          <a:ln w="19050">
            <a:solidFill>
              <a:srgbClr val="B40000"/>
            </a:solidFill>
          </a:ln>
          <a:effectLst>
            <a:innerShdw blurRad="114300">
              <a:prstClr val="black"/>
            </a:innerShdw>
          </a:effectLst>
        </p:spPr>
        <p:style>
          <a:lnRef idx="2">
            <a:schemeClr val="accent2"/>
          </a:lnRef>
          <a:fillRef idx="1">
            <a:schemeClr val="lt1"/>
          </a:fillRef>
          <a:effectRef idx="0">
            <a:schemeClr val="accent2"/>
          </a:effectRef>
          <a:fontRef idx="minor">
            <a:schemeClr val="dk1"/>
          </a:fontRef>
        </p:style>
        <p:txBody>
          <a:bodyPr wrap="square">
            <a:spAutoFit/>
          </a:bodyPr>
          <a:lstStyle/>
          <a:p>
            <a:pPr lvl="1"/>
            <a:r>
              <a:rPr lang="az-Latn-AZ" sz="1200" b="1" i="1" dirty="0" smtClean="0">
                <a:solidFill>
                  <a:srgbClr val="7E0000"/>
                </a:solidFill>
                <a:latin typeface="Cambria" panose="02040503050406030204" pitchFamily="18" charset="0"/>
              </a:rPr>
              <a:t>Problem I. İQTİSADİ </a:t>
            </a:r>
            <a:r>
              <a:rPr lang="az-Latn-AZ" sz="1200" b="1" i="1" dirty="0">
                <a:solidFill>
                  <a:srgbClr val="7E0000"/>
                </a:solidFill>
                <a:latin typeface="Cambria" panose="02040503050406030204" pitchFamily="18" charset="0"/>
              </a:rPr>
              <a:t>SİYASƏT VƏ </a:t>
            </a:r>
            <a:r>
              <a:rPr lang="az-Latn-AZ" sz="1200" b="1" i="1" dirty="0" smtClean="0">
                <a:solidFill>
                  <a:srgbClr val="7E0000"/>
                </a:solidFill>
                <a:latin typeface="Cambria" panose="02040503050406030204" pitchFamily="18" charset="0"/>
              </a:rPr>
              <a:t>İQTISADİYYATIN </a:t>
            </a:r>
            <a:r>
              <a:rPr lang="az-Latn-AZ" sz="1200" b="1" i="1" dirty="0">
                <a:solidFill>
                  <a:srgbClr val="7E0000"/>
                </a:solidFill>
                <a:latin typeface="Cambria" panose="02040503050406030204" pitchFamily="18" charset="0"/>
              </a:rPr>
              <a:t>DÖVLƏT </a:t>
            </a:r>
            <a:r>
              <a:rPr lang="az-Latn-AZ" sz="1200" b="1" i="1" dirty="0" smtClean="0">
                <a:solidFill>
                  <a:srgbClr val="7E0000"/>
                </a:solidFill>
                <a:latin typeface="Cambria" panose="02040503050406030204" pitchFamily="18" charset="0"/>
              </a:rPr>
              <a:t>TƏNZİMLƏNMƏSİ </a:t>
            </a:r>
            <a:r>
              <a:rPr lang="az-Latn-AZ" sz="1200" b="1" i="1" dirty="0">
                <a:solidFill>
                  <a:srgbClr val="7E0000"/>
                </a:solidFill>
                <a:latin typeface="Cambria" panose="02040503050406030204" pitchFamily="18" charset="0"/>
              </a:rPr>
              <a:t>PROBLEMLƏRİ (2017-2018-ci illər</a:t>
            </a:r>
            <a:r>
              <a:rPr lang="az-Latn-AZ" sz="1200" b="1" i="1" dirty="0" smtClean="0">
                <a:solidFill>
                  <a:srgbClr val="7E0000"/>
                </a:solidFill>
                <a:latin typeface="Cambria" panose="02040503050406030204" pitchFamily="18" charset="0"/>
              </a:rPr>
              <a:t>)</a:t>
            </a:r>
            <a:endParaRPr lang="az-Latn-AZ" sz="1200" b="1" i="1" dirty="0">
              <a:solidFill>
                <a:srgbClr val="7E0000"/>
              </a:solidFill>
              <a:latin typeface="Cambria" panose="02040503050406030204" pitchFamily="18" charset="0"/>
            </a:endParaRPr>
          </a:p>
        </p:txBody>
      </p:sp>
      <p:graphicFrame>
        <p:nvGraphicFramePr>
          <p:cNvPr id="13" name="Таблица 12"/>
          <p:cNvGraphicFramePr>
            <a:graphicFrameLocks noGrp="1"/>
          </p:cNvGraphicFramePr>
          <p:nvPr>
            <p:extLst>
              <p:ext uri="{D42A27DB-BD31-4B8C-83A1-F6EECF244321}">
                <p14:modId xmlns:p14="http://schemas.microsoft.com/office/powerpoint/2010/main" val="3378167862"/>
              </p:ext>
            </p:extLst>
          </p:nvPr>
        </p:nvGraphicFramePr>
        <p:xfrm>
          <a:off x="105681" y="1058837"/>
          <a:ext cx="8932633" cy="5210281"/>
        </p:xfrm>
        <a:graphic>
          <a:graphicData uri="http://schemas.openxmlformats.org/drawingml/2006/table">
            <a:tbl>
              <a:tblPr firstRow="1" firstCol="1" bandRow="1">
                <a:tableStyleId>{FABFCF23-3B69-468F-B69F-88F6DE6A72F2}</a:tableStyleId>
              </a:tblPr>
              <a:tblGrid>
                <a:gridCol w="5680504">
                  <a:extLst>
                    <a:ext uri="{9D8B030D-6E8A-4147-A177-3AD203B41FA5}">
                      <a16:colId xmlns="" xmlns:a16="http://schemas.microsoft.com/office/drawing/2014/main" val="3475833428"/>
                    </a:ext>
                  </a:extLst>
                </a:gridCol>
                <a:gridCol w="3252129">
                  <a:extLst>
                    <a:ext uri="{9D8B030D-6E8A-4147-A177-3AD203B41FA5}">
                      <a16:colId xmlns="" xmlns:a16="http://schemas.microsoft.com/office/drawing/2014/main" val="2425951102"/>
                    </a:ext>
                  </a:extLst>
                </a:gridCol>
              </a:tblGrid>
              <a:tr h="146073">
                <a:tc>
                  <a:txBody>
                    <a:bodyPr/>
                    <a:lstStyle/>
                    <a:p>
                      <a:pPr algn="ctr">
                        <a:lnSpc>
                          <a:spcPct val="115000"/>
                        </a:lnSpc>
                        <a:spcAft>
                          <a:spcPts val="0"/>
                        </a:spcAft>
                      </a:pPr>
                      <a:r>
                        <a:rPr lang="az-Latn-AZ" sz="1400" dirty="0">
                          <a:effectLst/>
                        </a:rPr>
                        <a:t>İstiqamət və mövzular</a:t>
                      </a:r>
                      <a:endParaRPr lang="ru-RU" sz="14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39361" marR="393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az-Latn-AZ" sz="1400" dirty="0" smtClean="0">
                          <a:effectLst/>
                        </a:rPr>
                        <a:t>icraçı şöbə</a:t>
                      </a:r>
                      <a:endParaRPr lang="ru-RU" sz="14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39361" marR="393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3869236520"/>
                  </a:ext>
                </a:extLst>
              </a:tr>
              <a:tr h="245282">
                <a:tc>
                  <a:txBody>
                    <a:bodyPr/>
                    <a:lstStyle/>
                    <a:p>
                      <a:pPr>
                        <a:lnSpc>
                          <a:spcPct val="115000"/>
                        </a:lnSpc>
                        <a:spcAft>
                          <a:spcPts val="0"/>
                        </a:spcAft>
                      </a:pPr>
                      <a:r>
                        <a:rPr lang="az-Latn-AZ" sz="1100" dirty="0">
                          <a:effectLst/>
                        </a:rPr>
                        <a:t>MÖVZU 1. </a:t>
                      </a:r>
                      <a:r>
                        <a:rPr lang="az-Latn-AZ" sz="1100" dirty="0" smtClean="0">
                          <a:effectLst/>
                        </a:rPr>
                        <a:t>İQTİSADİ SİYASƏTİN KONSEPTUAL ƏSASLARININ TƏDQİQİ</a:t>
                      </a:r>
                      <a:endParaRPr lang="ru-RU" sz="11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39361" marR="393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0"/>
                        </a:spcAft>
                      </a:pPr>
                      <a:r>
                        <a:rPr lang="az-Latn-AZ" sz="1100" dirty="0">
                          <a:effectLst/>
                        </a:rPr>
                        <a:t>“İqtisadi siyasətin nəzəri </a:t>
                      </a:r>
                      <a:r>
                        <a:rPr lang="az-Latn-AZ" sz="1100" dirty="0" smtClean="0">
                          <a:effectLst/>
                        </a:rPr>
                        <a:t>əsasları və iqtisadi fikir tarixi şöbəsi” şöbəsi</a:t>
                      </a:r>
                      <a:endParaRPr lang="ru-RU" sz="11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39361" marR="393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3718579510"/>
                  </a:ext>
                </a:extLst>
              </a:tr>
              <a:tr h="189189">
                <a:tc>
                  <a:txBody>
                    <a:bodyPr/>
                    <a:lstStyle/>
                    <a:p>
                      <a:pPr>
                        <a:lnSpc>
                          <a:spcPct val="115000"/>
                        </a:lnSpc>
                        <a:spcAft>
                          <a:spcPts val="0"/>
                        </a:spcAft>
                      </a:pPr>
                      <a:r>
                        <a:rPr lang="az-Latn-AZ" sz="1100" i="1" dirty="0" smtClean="0">
                          <a:effectLst/>
                        </a:rPr>
                        <a:t>       İŞ 1.  İQTİSADİ SİYASƏTİN KONSEPTUAL ƏSASLARININ TƏDQİQİ</a:t>
                      </a:r>
                      <a:endParaRPr lang="ru-RU" sz="1100" b="0" i="1"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39361" marR="393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indent="0" algn="just" defTabSz="914400" rtl="0" eaLnBrk="1" fontAlgn="auto" latinLnBrk="0" hangingPunct="1">
                        <a:lnSpc>
                          <a:spcPct val="115000"/>
                        </a:lnSpc>
                        <a:spcBef>
                          <a:spcPts val="0"/>
                        </a:spcBef>
                        <a:spcAft>
                          <a:spcPts val="0"/>
                        </a:spcAft>
                        <a:buClrTx/>
                        <a:buSzTx/>
                        <a:buFontTx/>
                        <a:buNone/>
                        <a:tabLst/>
                        <a:defRPr/>
                      </a:pPr>
                      <a:r>
                        <a:rPr lang="az-Latn-AZ" sz="1100" i="1" dirty="0" smtClean="0">
                          <a:effectLst/>
                        </a:rPr>
                        <a:t>İcraşılar: şöbə əməkdaşları  </a:t>
                      </a:r>
                      <a:endParaRPr lang="ru-RU" sz="1100" i="1"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39361" marR="393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 xmlns:a16="http://schemas.microsoft.com/office/drawing/2014/main" val="3206667312"/>
                  </a:ext>
                </a:extLst>
              </a:tr>
              <a:tr h="182619">
                <a:tc>
                  <a:txBody>
                    <a:bodyPr/>
                    <a:lstStyle/>
                    <a:p>
                      <a:pPr>
                        <a:lnSpc>
                          <a:spcPct val="115000"/>
                        </a:lnSpc>
                        <a:spcAft>
                          <a:spcPts val="0"/>
                        </a:spcAft>
                      </a:pPr>
                      <a:r>
                        <a:rPr lang="az-Latn-AZ" sz="1100" dirty="0">
                          <a:effectLst/>
                        </a:rPr>
                        <a:t>MÖVZU 2. </a:t>
                      </a:r>
                      <a:r>
                        <a:rPr lang="az-Latn-AZ" sz="1100" dirty="0" smtClean="0">
                          <a:effectLst/>
                        </a:rPr>
                        <a:t>AZƏRBAYCANDA İQTİSADİ FİKİR VƏ İQTİSADİ TARİXİN TƏDQİQİ</a:t>
                      </a:r>
                      <a:endParaRPr lang="ru-RU" sz="11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39361" marR="393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0"/>
                        </a:spcAft>
                      </a:pPr>
                      <a:r>
                        <a:rPr lang="az-Latn-AZ" sz="1100" dirty="0">
                          <a:effectLst/>
                        </a:rPr>
                        <a:t>“İqtisadi siyasətin nəzəri </a:t>
                      </a:r>
                      <a:r>
                        <a:rPr lang="az-Latn-AZ" sz="1100" dirty="0" smtClean="0">
                          <a:effectLst/>
                        </a:rPr>
                        <a:t>əsasları və iqtisadi fikir tarixi şöbəsi” şöbəsi</a:t>
                      </a:r>
                      <a:endParaRPr lang="ru-RU" sz="11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39361" marR="393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192492359"/>
                  </a:ext>
                </a:extLst>
              </a:tr>
              <a:tr h="182994">
                <a:tc>
                  <a:txBody>
                    <a:bodyPr/>
                    <a:lstStyle/>
                    <a:p>
                      <a:pPr>
                        <a:lnSpc>
                          <a:spcPct val="115000"/>
                        </a:lnSpc>
                        <a:spcAft>
                          <a:spcPts val="0"/>
                        </a:spcAft>
                      </a:pPr>
                      <a:r>
                        <a:rPr lang="az-Latn-AZ" sz="1100" i="1" dirty="0" smtClean="0">
                          <a:effectLst/>
                        </a:rPr>
                        <a:t>      İŞ 2.  AZƏRBAYCANDA İQTİSADİ FİKİR VƏ İQTİSADİ TARİXİN TƏDQİQİ</a:t>
                      </a:r>
                      <a:endParaRPr lang="ru-RU" sz="1100" b="0" i="1"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39361" marR="393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just">
                        <a:lnSpc>
                          <a:spcPct val="115000"/>
                        </a:lnSpc>
                        <a:spcAft>
                          <a:spcPts val="0"/>
                        </a:spcAft>
                      </a:pPr>
                      <a:r>
                        <a:rPr lang="az-Latn-AZ" sz="1100" i="1" dirty="0">
                          <a:effectLst/>
                        </a:rPr>
                        <a:t>İcraşılar: şöbə əməkdaşları  </a:t>
                      </a:r>
                      <a:endParaRPr lang="ru-RU" sz="1100" i="1"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39361" marR="393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 xmlns:a16="http://schemas.microsoft.com/office/drawing/2014/main" val="1734584510"/>
                  </a:ext>
                </a:extLst>
              </a:tr>
              <a:tr h="377375">
                <a:tc>
                  <a:txBody>
                    <a:bodyPr/>
                    <a:lstStyle/>
                    <a:p>
                      <a:pPr>
                        <a:lnSpc>
                          <a:spcPts val="1500"/>
                        </a:lnSpc>
                        <a:spcAft>
                          <a:spcPts val="750"/>
                        </a:spcAft>
                      </a:pPr>
                      <a:r>
                        <a:rPr lang="az-Latn-AZ" sz="1100" dirty="0">
                          <a:effectLst/>
                        </a:rPr>
                        <a:t>MÖVZU 3. </a:t>
                      </a:r>
                      <a:r>
                        <a:rPr lang="az-Latn-AZ" sz="1100" dirty="0" smtClean="0">
                          <a:effectLst/>
                        </a:rPr>
                        <a:t>DÖVLƏT TƏNZİMLƏNMƏSİNİN İQTİSADİ SƏMƏRƏLİLİYİNİN ÖLÇÜLMƏSİNİN METODOJİ ƏSASLARI</a:t>
                      </a:r>
                      <a:endParaRPr lang="ru-RU" sz="1100" b="1" dirty="0">
                        <a:solidFill>
                          <a:schemeClr val="tx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39361" marR="393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0"/>
                        </a:spcAft>
                      </a:pPr>
                      <a:r>
                        <a:rPr lang="az-Latn-AZ" sz="1100" u="none" strike="noStrike" dirty="0">
                          <a:effectLst/>
                        </a:rPr>
                        <a:t>“İqtisadiyyatın dövlət tənzimlənməsinin metodoloji və ekonometrik problemləri” </a:t>
                      </a:r>
                      <a:r>
                        <a:rPr lang="az-Latn-AZ" sz="1100" u="none" strike="noStrike" dirty="0" smtClean="0">
                          <a:effectLst/>
                        </a:rPr>
                        <a:t>şöbəsi</a:t>
                      </a:r>
                      <a:endParaRPr lang="ru-RU" sz="11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39361" marR="393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3534754104"/>
                  </a:ext>
                </a:extLst>
              </a:tr>
              <a:tr h="182994">
                <a:tc>
                  <a:txBody>
                    <a:bodyPr/>
                    <a:lstStyle/>
                    <a:p>
                      <a:pPr>
                        <a:lnSpc>
                          <a:spcPts val="1500"/>
                        </a:lnSpc>
                        <a:spcAft>
                          <a:spcPts val="750"/>
                        </a:spcAft>
                      </a:pPr>
                      <a:r>
                        <a:rPr lang="az-Latn-AZ" sz="1100" i="1" dirty="0" smtClean="0">
                          <a:effectLst/>
                        </a:rPr>
                        <a:t>      İŞ 3.  DÖVLƏT TƏNZİMLƏNMƏSİNİN İQTİSADİ SƏMƏRƏLİLİYİNİN QİYMƏTLƏNDİRİLMƏSİ </a:t>
                      </a:r>
                      <a:endParaRPr lang="ru-RU" sz="1100" b="0" i="1" dirty="0">
                        <a:solidFill>
                          <a:schemeClr val="tx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39361" marR="393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just">
                        <a:lnSpc>
                          <a:spcPct val="115000"/>
                        </a:lnSpc>
                        <a:spcAft>
                          <a:spcPts val="0"/>
                        </a:spcAft>
                      </a:pPr>
                      <a:r>
                        <a:rPr lang="az-Latn-AZ" sz="1100" i="1" dirty="0">
                          <a:effectLst/>
                        </a:rPr>
                        <a:t>İcraşılar: şöbə əməkdaşları  </a:t>
                      </a:r>
                      <a:endParaRPr lang="ru-RU" sz="1100" i="1"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39361" marR="393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 xmlns:a16="http://schemas.microsoft.com/office/drawing/2014/main" val="560349470"/>
                  </a:ext>
                </a:extLst>
              </a:tr>
              <a:tr h="377375">
                <a:tc>
                  <a:txBody>
                    <a:bodyPr/>
                    <a:lstStyle/>
                    <a:p>
                      <a:pPr algn="just">
                        <a:lnSpc>
                          <a:spcPts val="1500"/>
                        </a:lnSpc>
                        <a:spcAft>
                          <a:spcPts val="750"/>
                        </a:spcAft>
                      </a:pPr>
                      <a:r>
                        <a:rPr lang="az-Latn-AZ" sz="1100" dirty="0">
                          <a:effectLst/>
                        </a:rPr>
                        <a:t>MÖVZU </a:t>
                      </a:r>
                      <a:r>
                        <a:rPr lang="az-Latn-AZ" sz="1100" dirty="0" smtClean="0">
                          <a:effectLst/>
                        </a:rPr>
                        <a:t>4. BİZNES MÜHİTİNİN YAXŞILAŞDIRILMASI VƏ SAHİBKARLIĞIN İNKİŞAF  İSTİQAMƏTLƏRİ    </a:t>
                      </a:r>
                      <a:endParaRPr lang="ru-RU" sz="1100" b="1" dirty="0">
                        <a:solidFill>
                          <a:schemeClr val="tx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39361" marR="393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15000"/>
                        </a:lnSpc>
                        <a:spcAft>
                          <a:spcPts val="0"/>
                        </a:spcAft>
                      </a:pPr>
                      <a:r>
                        <a:rPr lang="az-Latn-AZ" sz="1100" u="none" strike="noStrike" dirty="0">
                          <a:effectLst/>
                        </a:rPr>
                        <a:t>“Sahibkarlıq və inhisarçılığın tənzimlənməsi problemləri” </a:t>
                      </a:r>
                      <a:r>
                        <a:rPr lang="az-Latn-AZ" sz="1100" u="none" strike="noStrike" dirty="0" smtClean="0">
                          <a:effectLst/>
                        </a:rPr>
                        <a:t>şöbəsi</a:t>
                      </a:r>
                      <a:endParaRPr lang="ru-RU" sz="11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39361" marR="393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4181622"/>
                  </a:ext>
                </a:extLst>
              </a:tr>
              <a:tr h="377375">
                <a:tc>
                  <a:txBody>
                    <a:bodyPr/>
                    <a:lstStyle/>
                    <a:p>
                      <a:pPr marL="179388" indent="0" algn="just">
                        <a:lnSpc>
                          <a:spcPct val="115000"/>
                        </a:lnSpc>
                        <a:spcAft>
                          <a:spcPts val="0"/>
                        </a:spcAft>
                      </a:pPr>
                      <a:r>
                        <a:rPr lang="az-Latn-AZ" sz="1100" i="1" dirty="0" smtClean="0">
                          <a:effectLst/>
                        </a:rPr>
                        <a:t>İŞ 4</a:t>
                      </a:r>
                      <a:r>
                        <a:rPr lang="az-Latn-AZ" sz="1100" i="1" dirty="0">
                          <a:effectLst/>
                        </a:rPr>
                        <a:t>. </a:t>
                      </a:r>
                      <a:r>
                        <a:rPr lang="az-Latn-AZ" sz="1100" i="1" dirty="0" smtClean="0">
                          <a:effectLst/>
                        </a:rPr>
                        <a:t>AZƏRBAYCANDA BİZNES MÜHİTİ VƏ SAHİBKARLIQ FƏALİYYƏTİNİN MÜASİR VƏZİYYƏTİNİN TƏHLİLİ VƏ QİYMƏTLƏNDİRİLMƏSİ</a:t>
                      </a:r>
                      <a:endParaRPr lang="ru-RU" sz="1100" b="0" i="1"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39361" marR="393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just">
                        <a:lnSpc>
                          <a:spcPct val="115000"/>
                        </a:lnSpc>
                        <a:spcAft>
                          <a:spcPts val="0"/>
                        </a:spcAft>
                      </a:pPr>
                      <a:r>
                        <a:rPr lang="az-Latn-AZ" sz="1100" i="1" dirty="0">
                          <a:effectLst/>
                        </a:rPr>
                        <a:t>İcraşılar: şöbə əməkdaşları  </a:t>
                      </a:r>
                      <a:endParaRPr lang="ru-RU" sz="1100" i="1"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39361" marR="393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 xmlns:a16="http://schemas.microsoft.com/office/drawing/2014/main" val="2291075777"/>
                  </a:ext>
                </a:extLst>
              </a:tr>
              <a:tr h="182994">
                <a:tc>
                  <a:txBody>
                    <a:bodyPr/>
                    <a:lstStyle/>
                    <a:p>
                      <a:pPr>
                        <a:lnSpc>
                          <a:spcPct val="115000"/>
                        </a:lnSpc>
                        <a:spcAft>
                          <a:spcPts val="0"/>
                        </a:spcAft>
                      </a:pPr>
                      <a:r>
                        <a:rPr lang="az-Latn-AZ" sz="1100" dirty="0" smtClean="0">
                          <a:effectLst/>
                        </a:rPr>
                        <a:t>MÖVZU 5. MALİYYƏ BAZARLARININ İNKİŞAF İSTİQAMƏTLƏRİ</a:t>
                      </a:r>
                      <a:endParaRPr lang="ru-RU" sz="11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39361" marR="393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0"/>
                        </a:spcAft>
                      </a:pPr>
                      <a:r>
                        <a:rPr lang="az-Latn-AZ" sz="1100" u="none" strike="noStrike" dirty="0">
                          <a:effectLst/>
                        </a:rPr>
                        <a:t>“Maliyyə, pul-kredit siyasəti” </a:t>
                      </a:r>
                      <a:r>
                        <a:rPr lang="az-Latn-AZ" sz="1100" u="none" strike="noStrike" dirty="0" smtClean="0">
                          <a:effectLst/>
                        </a:rPr>
                        <a:t>şöbəsi</a:t>
                      </a:r>
                      <a:endParaRPr lang="ru-RU" sz="11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39361" marR="393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542978630"/>
                  </a:ext>
                </a:extLst>
              </a:tr>
              <a:tr h="182994">
                <a:tc>
                  <a:txBody>
                    <a:bodyPr/>
                    <a:lstStyle/>
                    <a:p>
                      <a:pPr marL="179388" indent="0">
                        <a:lnSpc>
                          <a:spcPct val="115000"/>
                        </a:lnSpc>
                        <a:spcAft>
                          <a:spcPts val="0"/>
                        </a:spcAft>
                      </a:pPr>
                      <a:r>
                        <a:rPr lang="az-Latn-AZ" sz="1100" i="1" dirty="0" smtClean="0">
                          <a:effectLst/>
                        </a:rPr>
                        <a:t> İŞ 5: MALİYYƏ BAZARLARININ MÜASİR VƏZİYYƏTİNİN TƏHLİLİ VƏ QİYMƏTLƏNDİRİLMƏSİ </a:t>
                      </a:r>
                      <a:endParaRPr lang="ru-RU" sz="1100" b="0" i="1"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39361" marR="393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just">
                        <a:lnSpc>
                          <a:spcPct val="115000"/>
                        </a:lnSpc>
                        <a:spcAft>
                          <a:spcPts val="0"/>
                        </a:spcAft>
                      </a:pPr>
                      <a:r>
                        <a:rPr lang="az-Latn-AZ" sz="1100" i="1" dirty="0">
                          <a:effectLst/>
                        </a:rPr>
                        <a:t>İcraşılar: şöbə əməkdaşları  </a:t>
                      </a:r>
                      <a:endParaRPr lang="ru-RU" sz="1100" i="1"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39361" marR="393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 xmlns:a16="http://schemas.microsoft.com/office/drawing/2014/main" val="3571075502"/>
                  </a:ext>
                </a:extLst>
              </a:tr>
              <a:tr h="182994">
                <a:tc>
                  <a:txBody>
                    <a:bodyPr/>
                    <a:lstStyle/>
                    <a:p>
                      <a:pPr algn="just">
                        <a:lnSpc>
                          <a:spcPct val="115000"/>
                        </a:lnSpc>
                        <a:spcAft>
                          <a:spcPts val="0"/>
                        </a:spcAft>
                      </a:pPr>
                      <a:r>
                        <a:rPr lang="az-Latn-AZ" sz="1100" dirty="0" smtClean="0">
                          <a:effectLst/>
                        </a:rPr>
                        <a:t>MÖVZU 6. VERGİ SİSTEMİNİN TƏKMİLLƏŞDİRİLMƏSİ İSTİQAMƏTLƏRİ</a:t>
                      </a:r>
                      <a:endParaRPr lang="ru-RU" sz="11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39361" marR="393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0"/>
                        </a:spcAft>
                      </a:pPr>
                      <a:r>
                        <a:rPr lang="az-Latn-AZ" sz="1100" u="none" strike="noStrike" dirty="0">
                          <a:effectLst/>
                        </a:rPr>
                        <a:t>“Maliyyə, pul-kredit siyasəti” </a:t>
                      </a:r>
                      <a:r>
                        <a:rPr lang="az-Latn-AZ" sz="1100" u="none" strike="noStrike" dirty="0" smtClean="0">
                          <a:effectLst/>
                        </a:rPr>
                        <a:t>şöbəsi</a:t>
                      </a:r>
                      <a:endParaRPr lang="ru-RU" sz="11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39361" marR="393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3165543347"/>
                  </a:ext>
                </a:extLst>
              </a:tr>
              <a:tr h="377375">
                <a:tc>
                  <a:txBody>
                    <a:bodyPr/>
                    <a:lstStyle/>
                    <a:p>
                      <a:pPr marL="84138" indent="0" algn="just">
                        <a:lnSpc>
                          <a:spcPct val="115000"/>
                        </a:lnSpc>
                        <a:spcAft>
                          <a:spcPts val="0"/>
                        </a:spcAft>
                        <a:tabLst>
                          <a:tab pos="179388" algn="l"/>
                          <a:tab pos="273050" algn="l"/>
                        </a:tabLst>
                      </a:pPr>
                      <a:r>
                        <a:rPr lang="az-Latn-AZ" sz="1100" i="1" dirty="0" smtClean="0">
                          <a:effectLst/>
                        </a:rPr>
                        <a:t>  İŞ 6. AZƏRBAYCANDA VERGİ SİSTEMİNİN MÜASİR VƏZİYYƏTİNİN TƏHLİLİ VƏ QİYMƏTLƏNDİRİLMƏSİ</a:t>
                      </a:r>
                      <a:endParaRPr lang="ru-RU" sz="1100" b="0" i="1"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39361" marR="393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just">
                        <a:lnSpc>
                          <a:spcPct val="115000"/>
                        </a:lnSpc>
                        <a:spcAft>
                          <a:spcPts val="0"/>
                        </a:spcAft>
                      </a:pPr>
                      <a:r>
                        <a:rPr lang="az-Latn-AZ" sz="1100" i="1" dirty="0">
                          <a:effectLst/>
                        </a:rPr>
                        <a:t>İcraşılar: şöbə əməkdaşları  </a:t>
                      </a:r>
                      <a:endParaRPr lang="ru-RU" sz="1100" i="1"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39361" marR="393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 xmlns:a16="http://schemas.microsoft.com/office/drawing/2014/main" val="2104497696"/>
                  </a:ext>
                </a:extLst>
              </a:tr>
              <a:tr h="377375">
                <a:tc>
                  <a:txBody>
                    <a:bodyPr/>
                    <a:lstStyle/>
                    <a:p>
                      <a:pPr>
                        <a:lnSpc>
                          <a:spcPct val="115000"/>
                        </a:lnSpc>
                        <a:spcBef>
                          <a:spcPts val="600"/>
                        </a:spcBef>
                        <a:spcAft>
                          <a:spcPts val="600"/>
                        </a:spcAft>
                      </a:pPr>
                      <a:r>
                        <a:rPr lang="az-Latn-AZ" sz="1100" dirty="0" smtClean="0">
                          <a:effectLst/>
                        </a:rPr>
                        <a:t>MÖVZU 7. İNNOVASİYALI İQTİSADİ İNKİŞAFIN DÖVLƏT TƏNZİMLƏNMƏSİ İSTİQAMƏTLƏRİ</a:t>
                      </a:r>
                      <a:endParaRPr lang="ru-RU" sz="11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39361" marR="393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0"/>
                        </a:spcAft>
                      </a:pPr>
                      <a:r>
                        <a:rPr lang="az-Latn-AZ" sz="1100" u="none" strike="noStrike" dirty="0">
                          <a:effectLst/>
                        </a:rPr>
                        <a:t>“İnnovasiya menecmenti və elmin inkişafı problemləri” </a:t>
                      </a:r>
                      <a:r>
                        <a:rPr lang="az-Latn-AZ" sz="1100" u="none" strike="noStrike" dirty="0" smtClean="0">
                          <a:effectLst/>
                        </a:rPr>
                        <a:t>şöbəsi</a:t>
                      </a:r>
                      <a:endParaRPr lang="ru-RU" sz="11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39361" marR="393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41410675"/>
                  </a:ext>
                </a:extLst>
              </a:tr>
              <a:tr h="377375">
                <a:tc>
                  <a:txBody>
                    <a:bodyPr/>
                    <a:lstStyle/>
                    <a:p>
                      <a:pPr marL="84138" indent="0">
                        <a:lnSpc>
                          <a:spcPct val="115000"/>
                        </a:lnSpc>
                        <a:spcBef>
                          <a:spcPts val="600"/>
                        </a:spcBef>
                        <a:spcAft>
                          <a:spcPts val="600"/>
                        </a:spcAft>
                      </a:pPr>
                      <a:r>
                        <a:rPr lang="az-Latn-AZ" sz="1100" i="1" dirty="0" smtClean="0">
                          <a:effectLst/>
                        </a:rPr>
                        <a:t>  İŞ 7. AZƏRBAYCANDA İNNOVASİYA FƏALİYYƏTİNİN TƏNZİMLƏNMƏSİ VƏZİYYƏTİNİN QİYMƏTLƏNDİRİLMƏSİ </a:t>
                      </a:r>
                      <a:endParaRPr lang="ru-RU" sz="1100" b="0" i="1"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39361" marR="393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41910" algn="just">
                        <a:lnSpc>
                          <a:spcPct val="115000"/>
                        </a:lnSpc>
                        <a:spcAft>
                          <a:spcPts val="0"/>
                        </a:spcAft>
                      </a:pPr>
                      <a:r>
                        <a:rPr lang="az-Latn-AZ" sz="1100" i="1" dirty="0">
                          <a:effectLst/>
                        </a:rPr>
                        <a:t>İcraşılar: şöbə əməkdaşları  </a:t>
                      </a:r>
                      <a:endParaRPr lang="ru-RU" sz="1100" i="1"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39361" marR="393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 xmlns:a16="http://schemas.microsoft.com/office/drawing/2014/main" val="1572118276"/>
                  </a:ext>
                </a:extLst>
              </a:tr>
              <a:tr h="338053">
                <a:tc>
                  <a:txBody>
                    <a:bodyPr/>
                    <a:lstStyle/>
                    <a:p>
                      <a:pPr>
                        <a:lnSpc>
                          <a:spcPct val="115000"/>
                        </a:lnSpc>
                        <a:spcAft>
                          <a:spcPts val="0"/>
                        </a:spcAft>
                      </a:pPr>
                      <a:r>
                        <a:rPr lang="az-Latn-AZ" sz="1100" dirty="0" smtClean="0">
                          <a:effectLst/>
                        </a:rPr>
                        <a:t>MÖVZU 8: XARİCİ İQTİSADİ ƏLAQƏLƏRİN İNKİŞAFININ SOSİAL-İQTİSADİ PROBLEMLƏRİ</a:t>
                      </a:r>
                      <a:endParaRPr lang="ru-RU" sz="11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39361" marR="393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750"/>
                        </a:spcAft>
                      </a:pPr>
                      <a:r>
                        <a:rPr lang="az-Latn-AZ" sz="1100" u="none" strike="noStrike" dirty="0">
                          <a:effectLst/>
                        </a:rPr>
                        <a:t>“Qloballaşma və beynəlxalq iqtisadi ünasibətlər” </a:t>
                      </a:r>
                      <a:r>
                        <a:rPr lang="az-Latn-AZ" sz="1100" u="none" strike="noStrike" dirty="0" smtClean="0">
                          <a:effectLst/>
                        </a:rPr>
                        <a:t>şöbəsi</a:t>
                      </a:r>
                      <a:endParaRPr lang="ru-RU" sz="1100" b="1" dirty="0">
                        <a:solidFill>
                          <a:schemeClr val="tx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39361" marR="393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814780855"/>
                  </a:ext>
                </a:extLst>
              </a:tr>
              <a:tr h="366228">
                <a:tc>
                  <a:txBody>
                    <a:bodyPr/>
                    <a:lstStyle/>
                    <a:p>
                      <a:pPr marL="179388" indent="0">
                        <a:lnSpc>
                          <a:spcPct val="115000"/>
                        </a:lnSpc>
                        <a:spcAft>
                          <a:spcPts val="0"/>
                        </a:spcAft>
                      </a:pPr>
                      <a:r>
                        <a:rPr lang="az-Latn-AZ" sz="1100" i="1" dirty="0" smtClean="0">
                          <a:effectLst/>
                        </a:rPr>
                        <a:t>İŞ 8. XARİCİ İQTİSADİ ƏLAQƏLƏRİN MÜASİR VƏZİYYƏTİNİN TƏHLİLİ VƏ QİYMƏTLƏNDİRİLMƏSİ </a:t>
                      </a:r>
                      <a:endParaRPr lang="ru-RU" sz="1100" b="0" i="1"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39361" marR="393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just">
                        <a:lnSpc>
                          <a:spcPts val="1500"/>
                        </a:lnSpc>
                        <a:spcAft>
                          <a:spcPts val="750"/>
                        </a:spcAft>
                      </a:pPr>
                      <a:r>
                        <a:rPr lang="az-Latn-AZ" sz="1100" i="1" dirty="0">
                          <a:effectLst/>
                        </a:rPr>
                        <a:t>İcraşılar: şöbə əməkdaşları  </a:t>
                      </a:r>
                      <a:endParaRPr lang="ru-RU" sz="1100" b="1" i="1" dirty="0">
                        <a:solidFill>
                          <a:schemeClr val="tx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39361" marR="393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 xmlns:a16="http://schemas.microsoft.com/office/drawing/2014/main" val="779645516"/>
                  </a:ext>
                </a:extLst>
              </a:tr>
            </a:tbl>
          </a:graphicData>
        </a:graphic>
      </p:graphicFrame>
    </p:spTree>
    <p:extLst>
      <p:ext uri="{BB962C8B-B14F-4D97-AF65-F5344CB8AC3E}">
        <p14:creationId xmlns:p14="http://schemas.microsoft.com/office/powerpoint/2010/main" val="350976064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Группа 3"/>
          <p:cNvGrpSpPr/>
          <p:nvPr/>
        </p:nvGrpSpPr>
        <p:grpSpPr>
          <a:xfrm>
            <a:off x="-1" y="0"/>
            <a:ext cx="9144001" cy="683849"/>
            <a:chOff x="-3854" y="5569"/>
            <a:chExt cx="9145016" cy="826949"/>
          </a:xfrm>
        </p:grpSpPr>
        <p:pic>
          <p:nvPicPr>
            <p:cNvPr id="5" name="Рисунок 4" descr="C:\Users\asus\Desktop\ScreenHunter_2.jpg"/>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72679" t="33953" r="6894" b="55220"/>
            <a:stretch/>
          </p:blipFill>
          <p:spPr bwMode="auto">
            <a:xfrm>
              <a:off x="-3854" y="5569"/>
              <a:ext cx="9145016" cy="826949"/>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53640926-AAD7-44D8-BBD7-CCE9431645EC}">
                <a14:shadowObscured xmlns:a14="http://schemas.microsoft.com/office/drawing/2010/main"/>
              </a:ext>
            </a:extLst>
          </p:spPr>
        </p:pic>
        <p:pic>
          <p:nvPicPr>
            <p:cNvPr id="6" name="Рисунок 5"/>
            <p:cNvPicPr/>
            <p:nvPr/>
          </p:nvPicPr>
          <p:blipFill>
            <a:blip r:embed="rId4" cstate="print">
              <a:extLst>
                <a:ext uri="{28A0092B-C50C-407E-A947-70E740481C1C}">
                  <a14:useLocalDpi xmlns:a14="http://schemas.microsoft.com/office/drawing/2010/main" val="0"/>
                </a:ext>
              </a:extLst>
            </a:blip>
            <a:srcRect b="34521"/>
            <a:stretch>
              <a:fillRect/>
            </a:stretch>
          </p:blipFill>
          <p:spPr bwMode="auto">
            <a:xfrm>
              <a:off x="272847" y="71915"/>
              <a:ext cx="641553" cy="695811"/>
            </a:xfrm>
            <a:prstGeom prst="rect">
              <a:avLst/>
            </a:prstGeom>
            <a:noFill/>
            <a:ln>
              <a:noFill/>
            </a:ln>
            <a:extLst/>
          </p:spPr>
        </p:pic>
        <p:sp>
          <p:nvSpPr>
            <p:cNvPr id="7" name="Поле 2"/>
            <p:cNvSpPr txBox="1">
              <a:spLocks noChangeArrowheads="1"/>
            </p:cNvSpPr>
            <p:nvPr/>
          </p:nvSpPr>
          <p:spPr bwMode="auto">
            <a:xfrm>
              <a:off x="1259632" y="96531"/>
              <a:ext cx="3602990" cy="671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rot="0" vert="horz" wrap="square" lIns="75617" tIns="37808" rIns="75617" bIns="37808" anchor="t" anchorCtr="0" upright="1">
              <a:noAutofit/>
            </a:bodyPr>
            <a:lstStyle/>
            <a:p>
              <a:pPr>
                <a:lnSpc>
                  <a:spcPct val="107000"/>
                </a:lnSpc>
              </a:pPr>
              <a:r>
                <a:rPr lang="az-Latn-AZ" sz="1323" b="1" dirty="0">
                  <a:solidFill>
                    <a:srgbClr val="FFFFFF"/>
                  </a:solidFill>
                  <a:ea typeface="Calibri" panose="020F0502020204030204" pitchFamily="34" charset="0"/>
                  <a:cs typeface="Times New Roman" panose="02020603050405020304" pitchFamily="18" charset="0"/>
                </a:rPr>
                <a:t>AMEA</a:t>
              </a:r>
              <a:endParaRPr lang="en-US" sz="910" dirty="0">
                <a:ea typeface="Calibri" panose="020F0502020204030204" pitchFamily="34" charset="0"/>
                <a:cs typeface="Times New Roman" panose="02020603050405020304" pitchFamily="18" charset="0"/>
              </a:endParaRPr>
            </a:p>
            <a:p>
              <a:pPr>
                <a:lnSpc>
                  <a:spcPct val="107000"/>
                </a:lnSpc>
              </a:pPr>
              <a:r>
                <a:rPr lang="az-Latn-AZ" sz="1323" b="1" dirty="0">
                  <a:solidFill>
                    <a:srgbClr val="FFFFFF"/>
                  </a:solidFill>
                  <a:ea typeface="Calibri" panose="020F0502020204030204" pitchFamily="34" charset="0"/>
                  <a:cs typeface="Times New Roman" panose="02020603050405020304" pitchFamily="18" charset="0"/>
                </a:rPr>
                <a:t>İQTİSADİYYAT İNSTİTUTU</a:t>
              </a:r>
              <a:endParaRPr lang="en-US" sz="910" dirty="0">
                <a:ea typeface="Calibri" panose="020F0502020204030204" pitchFamily="34" charset="0"/>
                <a:cs typeface="Times New Roman" panose="02020603050405020304" pitchFamily="18" charset="0"/>
              </a:endParaRPr>
            </a:p>
          </p:txBody>
        </p:sp>
      </p:grpSp>
      <p:sp>
        <p:nvSpPr>
          <p:cNvPr id="9" name="TextBox 8"/>
          <p:cNvSpPr txBox="1"/>
          <p:nvPr/>
        </p:nvSpPr>
        <p:spPr>
          <a:xfrm>
            <a:off x="-2" y="6581001"/>
            <a:ext cx="9144001" cy="276999"/>
          </a:xfrm>
          <a:prstGeom prst="rect">
            <a:avLst/>
          </a:prstGeom>
          <a:gradFill flip="none" rotWithShape="1">
            <a:gsLst>
              <a:gs pos="26000">
                <a:srgbClr val="6A9CCB"/>
              </a:gs>
              <a:gs pos="42000">
                <a:schemeClr val="accent5">
                  <a:lumMod val="75000"/>
                </a:schemeClr>
              </a:gs>
              <a:gs pos="0">
                <a:schemeClr val="accent5">
                  <a:lumMod val="60000"/>
                  <a:lumOff val="40000"/>
                </a:schemeClr>
              </a:gs>
              <a:gs pos="73000">
                <a:srgbClr val="00206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az-Latn-AZ" sz="1200" b="1" dirty="0">
                <a:solidFill>
                  <a:schemeClr val="tx1"/>
                </a:solidFill>
                <a:latin typeface="Cambria" panose="02040503050406030204" pitchFamily="18" charset="0"/>
              </a:rPr>
              <a:t>    </a:t>
            </a:r>
            <a:r>
              <a:rPr lang="en-US" sz="1200" b="1" dirty="0" smtClean="0">
                <a:solidFill>
                  <a:schemeClr val="tx1"/>
                </a:solidFill>
                <a:latin typeface="Cambria" panose="02040503050406030204" pitchFamily="18" charset="0"/>
              </a:rPr>
              <a:t>www.economics.com.az</a:t>
            </a:r>
            <a:r>
              <a:rPr lang="az-Latn-AZ" sz="1200" b="1" dirty="0" smtClean="0">
                <a:solidFill>
                  <a:schemeClr val="tx1"/>
                </a:solidFill>
                <a:latin typeface="Cambria" panose="02040503050406030204" pitchFamily="18" charset="0"/>
              </a:rPr>
              <a:t>                                                                                                                                                                                       </a:t>
            </a:r>
            <a:r>
              <a:rPr lang="az-Latn-AZ" sz="1200" b="1" dirty="0" smtClean="0">
                <a:solidFill>
                  <a:schemeClr val="bg1"/>
                </a:solidFill>
                <a:latin typeface="Cambria" panose="02040503050406030204" pitchFamily="18" charset="0"/>
              </a:rPr>
              <a:t>noyabr 201</a:t>
            </a:r>
            <a:r>
              <a:rPr lang="en-US" sz="1200" b="1" dirty="0">
                <a:solidFill>
                  <a:schemeClr val="bg1"/>
                </a:solidFill>
                <a:latin typeface="Cambria" panose="02040503050406030204" pitchFamily="18" charset="0"/>
              </a:rPr>
              <a:t>7</a:t>
            </a:r>
            <a:endParaRPr lang="ru-RU" sz="1200" b="1" dirty="0">
              <a:solidFill>
                <a:schemeClr val="bg1"/>
              </a:solidFill>
              <a:latin typeface="Cambria" panose="02040503050406030204" pitchFamily="18" charset="0"/>
            </a:endParaRPr>
          </a:p>
        </p:txBody>
      </p:sp>
      <p:sp>
        <p:nvSpPr>
          <p:cNvPr id="10" name="Скругленный прямоугольник 9"/>
          <p:cNvSpPr/>
          <p:nvPr/>
        </p:nvSpPr>
        <p:spPr>
          <a:xfrm>
            <a:off x="94932" y="754634"/>
            <a:ext cx="8911641" cy="283584"/>
          </a:xfrm>
          <a:prstGeom prst="roundRect">
            <a:avLst>
              <a:gd name="adj" fmla="val 5048"/>
            </a:avLst>
          </a:prstGeom>
          <a:ln w="12700">
            <a:solidFill>
              <a:srgbClr val="B40000"/>
            </a:solidFill>
          </a:ln>
          <a:effectLst>
            <a:innerShdw blurRad="114300">
              <a:prstClr val="black"/>
            </a:innerShdw>
          </a:effectLst>
        </p:spPr>
        <p:style>
          <a:lnRef idx="2">
            <a:schemeClr val="accent2"/>
          </a:lnRef>
          <a:fillRef idx="1">
            <a:schemeClr val="lt1"/>
          </a:fillRef>
          <a:effectRef idx="0">
            <a:schemeClr val="accent2"/>
          </a:effectRef>
          <a:fontRef idx="minor">
            <a:schemeClr val="dk1"/>
          </a:fontRef>
        </p:style>
        <p:txBody>
          <a:bodyPr wrap="square">
            <a:spAutoFit/>
          </a:bodyPr>
          <a:lstStyle/>
          <a:p>
            <a:pPr algn="ctr">
              <a:lnSpc>
                <a:spcPct val="115000"/>
              </a:lnSpc>
            </a:pPr>
            <a:r>
              <a:rPr lang="az-Latn-AZ" sz="1100" b="1" dirty="0" smtClean="0">
                <a:solidFill>
                  <a:srgbClr val="7E0000"/>
                </a:solidFill>
                <a:latin typeface="Calibri" panose="020F0502020204030204" pitchFamily="34" charset="0"/>
                <a:cs typeface="Calibri" panose="020F0502020204030204" pitchFamily="34" charset="0"/>
              </a:rPr>
              <a:t>I PROBLEM ÜZRƏ ƏLDƏ OLUNAN ARALIQ NƏTİCƏLƏR</a:t>
            </a:r>
            <a:endParaRPr lang="az-Latn-AZ" sz="1100" b="1" dirty="0">
              <a:solidFill>
                <a:srgbClr val="7E0000"/>
              </a:solidFill>
              <a:latin typeface="Calibri" panose="020F0502020204030204" pitchFamily="34" charset="0"/>
              <a:cs typeface="Calibri" panose="020F0502020204030204" pitchFamily="34" charset="0"/>
            </a:endParaRPr>
          </a:p>
        </p:txBody>
      </p:sp>
      <p:sp>
        <p:nvSpPr>
          <p:cNvPr id="12" name="Скругленный прямоугольник 11"/>
          <p:cNvSpPr/>
          <p:nvPr/>
        </p:nvSpPr>
        <p:spPr>
          <a:xfrm>
            <a:off x="81965" y="1073985"/>
            <a:ext cx="8924608" cy="5492561"/>
          </a:xfrm>
          <a:prstGeom prst="roundRect">
            <a:avLst>
              <a:gd name="adj" fmla="val 2947"/>
            </a:avLst>
          </a:prstGeom>
          <a:ln w="12700">
            <a:solidFill>
              <a:srgbClr val="B40000"/>
            </a:solidFill>
          </a:ln>
          <a:effectLst>
            <a:innerShdw blurRad="114300">
              <a:prstClr val="black"/>
            </a:innerShdw>
          </a:effectLst>
        </p:spPr>
        <p:style>
          <a:lnRef idx="2">
            <a:schemeClr val="accent2"/>
          </a:lnRef>
          <a:fillRef idx="1">
            <a:schemeClr val="lt1"/>
          </a:fillRef>
          <a:effectRef idx="0">
            <a:schemeClr val="accent2"/>
          </a:effectRef>
          <a:fontRef idx="minor">
            <a:schemeClr val="dk1"/>
          </a:fontRef>
        </p:style>
        <p:txBody>
          <a:bodyPr wrap="square">
            <a:spAutoFit/>
          </a:bodyPr>
          <a:lstStyle/>
          <a:p>
            <a:pPr marL="182563" indent="-182563" algn="just">
              <a:spcBef>
                <a:spcPts val="600"/>
              </a:spcBef>
              <a:spcAft>
                <a:spcPts val="600"/>
              </a:spcAft>
              <a:buFontTx/>
              <a:buAutoNum type="arabicPeriod"/>
            </a:pPr>
            <a:r>
              <a:rPr lang="az-Latn-AZ" sz="1150" b="1" dirty="0" smtClean="0">
                <a:solidFill>
                  <a:schemeClr val="accent5">
                    <a:lumMod val="50000"/>
                  </a:schemeClr>
                </a:solidFill>
                <a:latin typeface="Cambria" panose="02040503050406030204" pitchFamily="18" charset="0"/>
              </a:rPr>
              <a:t>Neft </a:t>
            </a:r>
            <a:r>
              <a:rPr lang="az-Latn-AZ" sz="1150" b="1" dirty="0">
                <a:solidFill>
                  <a:schemeClr val="accent5">
                    <a:lumMod val="50000"/>
                  </a:schemeClr>
                </a:solidFill>
                <a:latin typeface="Cambria" panose="02040503050406030204" pitchFamily="18" charset="0"/>
              </a:rPr>
              <a:t>gəlirlərindən </a:t>
            </a:r>
            <a:r>
              <a:rPr lang="az-Latn-AZ" sz="1150" b="1" dirty="0" smtClean="0">
                <a:solidFill>
                  <a:schemeClr val="accent5">
                    <a:lumMod val="50000"/>
                  </a:schemeClr>
                </a:solidFill>
                <a:latin typeface="Cambria" panose="02040503050406030204" pitchFamily="18" charset="0"/>
              </a:rPr>
              <a:t>səmərəli istifadə olunmasında və </a:t>
            </a:r>
            <a:r>
              <a:rPr lang="az-Latn-AZ" sz="1150" b="1" dirty="0">
                <a:solidFill>
                  <a:schemeClr val="accent5">
                    <a:lumMod val="50000"/>
                  </a:schemeClr>
                </a:solidFill>
                <a:latin typeface="Cambria" panose="02040503050406030204" pitchFamily="18" charset="0"/>
              </a:rPr>
              <a:t>iqtisadi mənafelərin təmin </a:t>
            </a:r>
            <a:r>
              <a:rPr lang="az-Latn-AZ" sz="1150" b="1" dirty="0" smtClean="0">
                <a:solidFill>
                  <a:schemeClr val="accent5">
                    <a:lumMod val="50000"/>
                  </a:schemeClr>
                </a:solidFill>
                <a:latin typeface="Cambria" panose="02040503050406030204" pitchFamily="18" charset="0"/>
              </a:rPr>
              <a:t>edilməsində,  </a:t>
            </a:r>
            <a:r>
              <a:rPr lang="az-Latn-AZ" sz="1150" b="1" dirty="0">
                <a:solidFill>
                  <a:schemeClr val="accent5">
                    <a:lumMod val="50000"/>
                  </a:schemeClr>
                </a:solidFill>
                <a:latin typeface="Cambria" panose="02040503050406030204" pitchFamily="18" charset="0"/>
              </a:rPr>
              <a:t>daxili-özəl investisiyaların və innovasiya fəallığının </a:t>
            </a:r>
            <a:r>
              <a:rPr lang="az-Latn-AZ" sz="1150" b="1" dirty="0" smtClean="0">
                <a:solidFill>
                  <a:schemeClr val="accent5">
                    <a:lumMod val="50000"/>
                  </a:schemeClr>
                </a:solidFill>
                <a:latin typeface="Cambria" panose="02040503050406030204" pitchFamily="18" charset="0"/>
              </a:rPr>
              <a:t>gücləndirilməsində, korporativ idarəetmə, makroiqtisadi </a:t>
            </a:r>
            <a:r>
              <a:rPr lang="az-Latn-AZ" sz="1150" b="1" dirty="0">
                <a:solidFill>
                  <a:schemeClr val="accent5">
                    <a:lumMod val="50000"/>
                  </a:schemeClr>
                </a:solidFill>
                <a:latin typeface="Cambria" panose="02040503050406030204" pitchFamily="18" charset="0"/>
              </a:rPr>
              <a:t>stabilləşmənin </a:t>
            </a:r>
            <a:r>
              <a:rPr lang="az-Latn-AZ" sz="1150" b="1" dirty="0" smtClean="0">
                <a:solidFill>
                  <a:schemeClr val="accent5">
                    <a:lumMod val="50000"/>
                  </a:schemeClr>
                </a:solidFill>
                <a:latin typeface="Cambria" panose="02040503050406030204" pitchFamily="18" charset="0"/>
              </a:rPr>
              <a:t>davamlılılığı ilə </a:t>
            </a:r>
            <a:r>
              <a:rPr lang="az-Latn-AZ" sz="1150" b="1" dirty="0">
                <a:solidFill>
                  <a:schemeClr val="accent5">
                    <a:lumMod val="50000"/>
                  </a:schemeClr>
                </a:solidFill>
                <a:latin typeface="Cambria" panose="02040503050406030204" pitchFamily="18" charset="0"/>
              </a:rPr>
              <a:t>bağlı təşviqedici mexanizmin olmaması </a:t>
            </a:r>
            <a:r>
              <a:rPr lang="az-Latn-AZ" sz="1150" b="1" dirty="0" smtClean="0">
                <a:solidFill>
                  <a:schemeClr val="accent5">
                    <a:lumMod val="50000"/>
                  </a:schemeClr>
                </a:solidFill>
                <a:latin typeface="Cambria" panose="02040503050406030204" pitchFamily="18" charset="0"/>
              </a:rPr>
              <a:t>postneft </a:t>
            </a:r>
            <a:r>
              <a:rPr lang="az-Latn-AZ" sz="1150" b="1" dirty="0">
                <a:solidFill>
                  <a:schemeClr val="accent5">
                    <a:lumMod val="50000"/>
                  </a:schemeClr>
                </a:solidFill>
                <a:latin typeface="Cambria" panose="02040503050406030204" pitchFamily="18" charset="0"/>
              </a:rPr>
              <a:t>iqtisadiyyatı quruculuğunun </a:t>
            </a:r>
            <a:r>
              <a:rPr lang="az-Latn-AZ" sz="1150" b="1" dirty="0" smtClean="0">
                <a:solidFill>
                  <a:schemeClr val="accent5">
                    <a:lumMod val="50000"/>
                  </a:schemeClr>
                </a:solidFill>
                <a:latin typeface="Cambria" panose="02040503050406030204" pitchFamily="18" charset="0"/>
              </a:rPr>
              <a:t>sürətləndirilməsinə maneə yaratdığı  </a:t>
            </a:r>
            <a:r>
              <a:rPr lang="az-Latn-AZ" sz="1150" b="1" dirty="0">
                <a:solidFill>
                  <a:schemeClr val="accent5">
                    <a:lumMod val="50000"/>
                  </a:schemeClr>
                </a:solidFill>
                <a:latin typeface="Cambria" panose="02040503050406030204" pitchFamily="18" charset="0"/>
              </a:rPr>
              <a:t>müəyyən edilmişdir</a:t>
            </a:r>
            <a:r>
              <a:rPr lang="az-Latn-AZ" sz="1150" b="1" dirty="0" smtClean="0">
                <a:solidFill>
                  <a:schemeClr val="accent5">
                    <a:lumMod val="50000"/>
                  </a:schemeClr>
                </a:solidFill>
                <a:latin typeface="Cambria" panose="02040503050406030204" pitchFamily="18" charset="0"/>
              </a:rPr>
              <a:t>.</a:t>
            </a:r>
            <a:r>
              <a:rPr lang="az-Latn-AZ" sz="1150" b="1" i="1" dirty="0" smtClean="0">
                <a:solidFill>
                  <a:schemeClr val="accent5">
                    <a:lumMod val="50000"/>
                  </a:schemeClr>
                </a:solidFill>
                <a:latin typeface="Cambria" panose="02040503050406030204" pitchFamily="18" charset="0"/>
                <a:cs typeface="Times New Roman" panose="02020603050405020304" pitchFamily="18" charset="0"/>
              </a:rPr>
              <a:t>  </a:t>
            </a:r>
          </a:p>
          <a:p>
            <a:pPr marL="182563" indent="-168275" algn="just">
              <a:spcBef>
                <a:spcPts val="600"/>
              </a:spcBef>
              <a:spcAft>
                <a:spcPts val="600"/>
              </a:spcAft>
              <a:buFontTx/>
              <a:buAutoNum type="arabicPeriod"/>
            </a:pPr>
            <a:r>
              <a:rPr lang="az-Latn-AZ" sz="1150" b="1" i="1" dirty="0">
                <a:solidFill>
                  <a:schemeClr val="accent5">
                    <a:lumMod val="50000"/>
                  </a:schemeClr>
                </a:solidFill>
                <a:latin typeface="Cambria" panose="02040503050406030204" pitchFamily="18" charset="0"/>
                <a:cs typeface="Times New Roman" panose="02020603050405020304" pitchFamily="18" charset="0"/>
              </a:rPr>
              <a:t>Azərbaycanda liberal islahatların </a:t>
            </a:r>
            <a:r>
              <a:rPr lang="az-Latn-AZ" sz="1150" b="1" i="1" dirty="0" smtClean="0">
                <a:solidFill>
                  <a:schemeClr val="accent5">
                    <a:lumMod val="50000"/>
                  </a:schemeClr>
                </a:solidFill>
                <a:latin typeface="Cambria" panose="02040503050406030204" pitchFamily="18" charset="0"/>
                <a:cs typeface="Times New Roman" panose="02020603050405020304" pitchFamily="18" charset="0"/>
              </a:rPr>
              <a:t>(fiskal tənzimləmə, lisenziyalaşma, xarici ticarət və qiymət tənzimlənməsi istiqamətində) davam </a:t>
            </a:r>
            <a:r>
              <a:rPr lang="az-Latn-AZ" sz="1150" b="1" i="1" dirty="0">
                <a:solidFill>
                  <a:schemeClr val="accent5">
                    <a:lumMod val="50000"/>
                  </a:schemeClr>
                </a:solidFill>
                <a:latin typeface="Cambria" panose="02040503050406030204" pitchFamily="18" charset="0"/>
                <a:cs typeface="Times New Roman" panose="02020603050405020304" pitchFamily="18" charset="0"/>
              </a:rPr>
              <a:t>etdirilməsi üçün potensial imkanların olduğu müəyyən edilmişdir. </a:t>
            </a:r>
            <a:r>
              <a:rPr lang="az-Latn-AZ" sz="1150" b="1" i="1" dirty="0" smtClean="0">
                <a:solidFill>
                  <a:schemeClr val="accent5">
                    <a:lumMod val="50000"/>
                  </a:schemeClr>
                </a:solidFill>
                <a:latin typeface="Cambria" panose="02040503050406030204" pitchFamily="18" charset="0"/>
                <a:cs typeface="Times New Roman" panose="02020603050405020304" pitchFamily="18" charset="0"/>
              </a:rPr>
              <a:t>Bu </a:t>
            </a:r>
            <a:r>
              <a:rPr lang="az-Latn-AZ" sz="1150" b="1" i="1" dirty="0">
                <a:solidFill>
                  <a:schemeClr val="accent5">
                    <a:lumMod val="50000"/>
                  </a:schemeClr>
                </a:solidFill>
                <a:latin typeface="Cambria" panose="02040503050406030204" pitchFamily="18" charset="0"/>
                <a:cs typeface="Times New Roman" panose="02020603050405020304" pitchFamily="18" charset="0"/>
              </a:rPr>
              <a:t>Strategi Yol Xəritələrinin fəlsəfəsi </a:t>
            </a:r>
            <a:r>
              <a:rPr lang="az-Latn-AZ" sz="1150" b="1" i="1" dirty="0" smtClean="0">
                <a:solidFill>
                  <a:schemeClr val="accent5">
                    <a:lumMod val="50000"/>
                  </a:schemeClr>
                </a:solidFill>
                <a:latin typeface="Cambria" panose="02040503050406030204" pitchFamily="18" charset="0"/>
                <a:cs typeface="Times New Roman" panose="02020603050405020304" pitchFamily="18" charset="0"/>
              </a:rPr>
              <a:t>və qarşıya qoyduğu məqsədlə uyğunluq </a:t>
            </a:r>
            <a:r>
              <a:rPr lang="az-Latn-AZ" sz="1150" b="1" i="1" dirty="0">
                <a:solidFill>
                  <a:schemeClr val="accent5">
                    <a:lumMod val="50000"/>
                  </a:schemeClr>
                </a:solidFill>
                <a:latin typeface="Cambria" panose="02040503050406030204" pitchFamily="18" charset="0"/>
                <a:cs typeface="Times New Roman" panose="02020603050405020304" pitchFamily="18" charset="0"/>
              </a:rPr>
              <a:t>təşkil edir</a:t>
            </a:r>
            <a:r>
              <a:rPr lang="az-Latn-AZ" sz="1150" b="1" i="1" dirty="0" smtClean="0">
                <a:solidFill>
                  <a:schemeClr val="accent5">
                    <a:lumMod val="50000"/>
                  </a:schemeClr>
                </a:solidFill>
                <a:latin typeface="Cambria" panose="02040503050406030204" pitchFamily="18" charset="0"/>
                <a:cs typeface="Times New Roman" panose="02020603050405020304" pitchFamily="18" charset="0"/>
              </a:rPr>
              <a:t>.</a:t>
            </a:r>
          </a:p>
          <a:p>
            <a:pPr marL="182563" indent="-182563" algn="just">
              <a:spcBef>
                <a:spcPts val="600"/>
              </a:spcBef>
              <a:spcAft>
                <a:spcPts val="600"/>
              </a:spcAft>
              <a:buFontTx/>
              <a:buAutoNum type="arabicPeriod"/>
            </a:pPr>
            <a:r>
              <a:rPr lang="az-Latn-AZ" sz="1150" b="1" dirty="0" smtClean="0">
                <a:solidFill>
                  <a:srgbClr val="7E0000"/>
                </a:solidFill>
                <a:latin typeface="Cambria" panose="02040503050406030204" pitchFamily="18" charset="0"/>
              </a:rPr>
              <a:t>Biznes </a:t>
            </a:r>
            <a:r>
              <a:rPr lang="az-Latn-AZ" sz="1150" b="1" dirty="0">
                <a:solidFill>
                  <a:srgbClr val="7E0000"/>
                </a:solidFill>
                <a:latin typeface="Cambria" panose="02040503050406030204" pitchFamily="18" charset="0"/>
              </a:rPr>
              <a:t>mühiti ilə innovasiya fəaliyyətinin </a:t>
            </a:r>
            <a:r>
              <a:rPr lang="az-Latn-AZ" sz="1150" b="1" dirty="0" smtClean="0">
                <a:solidFill>
                  <a:srgbClr val="7E0000"/>
                </a:solidFill>
                <a:latin typeface="Cambria" panose="02040503050406030204" pitchFamily="18" charset="0"/>
              </a:rPr>
              <a:t>tənzimlənməsi, eləcə də elmi və inovasiya fəaliyyətinin liberallığı arasında </a:t>
            </a:r>
            <a:r>
              <a:rPr lang="az-Latn-AZ" sz="1150" b="1" dirty="0">
                <a:solidFill>
                  <a:srgbClr val="7E0000"/>
                </a:solidFill>
                <a:latin typeface="Cambria" panose="02040503050406030204" pitchFamily="18" charset="0"/>
              </a:rPr>
              <a:t>yüksək korrelyasiya </a:t>
            </a:r>
            <a:r>
              <a:rPr lang="az-Latn-AZ" sz="1150" b="1" dirty="0" smtClean="0">
                <a:solidFill>
                  <a:srgbClr val="7E0000"/>
                </a:solidFill>
                <a:latin typeface="Cambria" panose="02040503050406030204" pitchFamily="18" charset="0"/>
              </a:rPr>
              <a:t>asılılığının </a:t>
            </a:r>
            <a:r>
              <a:rPr lang="az-Latn-AZ" sz="1150" b="1" dirty="0">
                <a:solidFill>
                  <a:srgbClr val="7E0000"/>
                </a:solidFill>
                <a:latin typeface="Cambria" panose="02040503050406030204" pitchFamily="18" charset="0"/>
              </a:rPr>
              <a:t>olduğu müəyyən edilmişdir. </a:t>
            </a:r>
            <a:r>
              <a:rPr lang="az-Latn-AZ" sz="1150" b="1" dirty="0" smtClean="0">
                <a:solidFill>
                  <a:srgbClr val="7E0000"/>
                </a:solidFill>
                <a:latin typeface="Cambria" panose="02040503050406030204" pitchFamily="18" charset="0"/>
              </a:rPr>
              <a:t>İnnovasiya fəaliyyətinin tənzimlənməsi və stimullaşdırılması ilə bağlı qanunvericilik bazasının yetərli olmadığı əsaslandırılmışdır. Müəyyən edilmişdir ki, bu sahədə statistik bazanın zəif olması Azərbaycan iqtisadiyyatda innovasiyaların rolunun qiymətləndirilməsinə  imkan vermir. </a:t>
            </a:r>
          </a:p>
          <a:p>
            <a:pPr marL="182563" indent="-182563" algn="just">
              <a:spcBef>
                <a:spcPts val="600"/>
              </a:spcBef>
              <a:spcAft>
                <a:spcPts val="600"/>
              </a:spcAft>
              <a:buFontTx/>
              <a:buAutoNum type="arabicPeriod"/>
            </a:pPr>
            <a:r>
              <a:rPr lang="az-Latn-AZ" sz="1150" b="1" i="1" dirty="0" smtClean="0">
                <a:solidFill>
                  <a:schemeClr val="accent5">
                    <a:lumMod val="50000"/>
                  </a:schemeClr>
                </a:solidFill>
                <a:latin typeface="Cambria" panose="02040503050406030204" pitchFamily="18" charset="0"/>
              </a:rPr>
              <a:t>Azərbaycan </a:t>
            </a:r>
            <a:r>
              <a:rPr lang="az-Latn-AZ" sz="1150" b="1" i="1" dirty="0">
                <a:solidFill>
                  <a:schemeClr val="accent5">
                    <a:lumMod val="50000"/>
                  </a:schemeClr>
                </a:solidFill>
                <a:latin typeface="Cambria" panose="02040503050406030204" pitchFamily="18" charset="0"/>
              </a:rPr>
              <a:t>iqtisadiyyatının maliyyə </a:t>
            </a:r>
            <a:r>
              <a:rPr lang="az-Latn-AZ" sz="1150" b="1" i="1" dirty="0" smtClean="0">
                <a:solidFill>
                  <a:schemeClr val="accent5">
                    <a:lumMod val="50000"/>
                  </a:schemeClr>
                </a:solidFill>
                <a:latin typeface="Cambria" panose="02040503050406030204" pitchFamily="18" charset="0"/>
              </a:rPr>
              <a:t>dayanıqlığını, bank-pul </a:t>
            </a:r>
            <a:r>
              <a:rPr lang="az-Latn-AZ" sz="1150" b="1" i="1" dirty="0">
                <a:solidFill>
                  <a:schemeClr val="accent5">
                    <a:lumMod val="50000"/>
                  </a:schemeClr>
                </a:solidFill>
                <a:latin typeface="Cambria" panose="02040503050406030204" pitchFamily="18" charset="0"/>
              </a:rPr>
              <a:t>sisteminin böhrana davamlığını yüksəltmək üçün monetar alətlərdən və valyuta mexanizmlərdən səmərəli istifadə </a:t>
            </a:r>
            <a:r>
              <a:rPr lang="az-Latn-AZ" sz="1150" b="1" i="1" dirty="0" smtClean="0">
                <a:solidFill>
                  <a:schemeClr val="accent5">
                    <a:lumMod val="50000"/>
                  </a:schemeClr>
                </a:solidFill>
                <a:latin typeface="Cambria" panose="02040503050406030204" pitchFamily="18" charset="0"/>
              </a:rPr>
              <a:t>edilmədiyi, </a:t>
            </a:r>
            <a:r>
              <a:rPr lang="az-Latn-AZ" sz="1150" b="1" i="1" dirty="0">
                <a:solidFill>
                  <a:schemeClr val="accent5">
                    <a:lumMod val="50000"/>
                  </a:schemeClr>
                </a:solidFill>
                <a:latin typeface="Cambria" panose="02040503050406030204" pitchFamily="18" charset="0"/>
              </a:rPr>
              <a:t>banklarla real sektorun əlaqələrinin zəif </a:t>
            </a:r>
            <a:r>
              <a:rPr lang="az-Latn-AZ" sz="1150" b="1" i="1" dirty="0" smtClean="0">
                <a:solidFill>
                  <a:schemeClr val="accent5">
                    <a:lumMod val="50000"/>
                  </a:schemeClr>
                </a:solidFill>
                <a:latin typeface="Cambria" panose="02040503050406030204" pitchFamily="18" charset="0"/>
              </a:rPr>
              <a:t>olduğu, </a:t>
            </a:r>
            <a:r>
              <a:rPr lang="az-Latn-AZ" sz="1150" b="1" i="1" dirty="0">
                <a:solidFill>
                  <a:schemeClr val="accent5">
                    <a:lumMod val="50000"/>
                  </a:schemeClr>
                </a:solidFill>
                <a:latin typeface="Cambria" panose="02040503050406030204" pitchFamily="18" charset="0"/>
              </a:rPr>
              <a:t>devalvasiya qarşısında qoyulan </a:t>
            </a:r>
            <a:r>
              <a:rPr lang="az-Latn-AZ" sz="1150" b="1" i="1" dirty="0" smtClean="0">
                <a:solidFill>
                  <a:schemeClr val="accent5">
                    <a:lumMod val="50000"/>
                  </a:schemeClr>
                </a:solidFill>
                <a:latin typeface="Cambria" panose="02040503050406030204" pitchFamily="18" charset="0"/>
              </a:rPr>
              <a:t>məqsədlərlə </a:t>
            </a:r>
            <a:r>
              <a:rPr lang="az-Latn-AZ" sz="1150" b="1" i="1" dirty="0">
                <a:solidFill>
                  <a:schemeClr val="accent5">
                    <a:lumMod val="50000"/>
                  </a:schemeClr>
                </a:solidFill>
                <a:latin typeface="Cambria" panose="02040503050406030204" pitchFamily="18" charset="0"/>
              </a:rPr>
              <a:t>tam </a:t>
            </a:r>
            <a:r>
              <a:rPr lang="az-Latn-AZ" sz="1150" b="1" i="1" dirty="0" smtClean="0">
                <a:solidFill>
                  <a:schemeClr val="accent5">
                    <a:lumMod val="50000"/>
                  </a:schemeClr>
                </a:solidFill>
                <a:latin typeface="Cambria" panose="02040503050406030204" pitchFamily="18" charset="0"/>
              </a:rPr>
              <a:t>reallaşmadığı müəyyən edilmişdir. </a:t>
            </a:r>
          </a:p>
          <a:p>
            <a:pPr marL="182563" indent="-182563" algn="just">
              <a:spcBef>
                <a:spcPts val="600"/>
              </a:spcBef>
              <a:spcAft>
                <a:spcPts val="600"/>
              </a:spcAft>
              <a:buFontTx/>
              <a:buAutoNum type="arabicPeriod"/>
            </a:pPr>
            <a:r>
              <a:rPr lang="az-Latn-AZ" sz="1150" b="1" dirty="0" smtClean="0">
                <a:solidFill>
                  <a:srgbClr val="860000"/>
                </a:solidFill>
                <a:latin typeface="Cambria" panose="02040503050406030204" pitchFamily="18" charset="0"/>
              </a:rPr>
              <a:t>Ölkə </a:t>
            </a:r>
            <a:r>
              <a:rPr lang="az-Latn-AZ" sz="1150" b="1" dirty="0">
                <a:solidFill>
                  <a:srgbClr val="860000"/>
                </a:solidFill>
                <a:latin typeface="Cambria" panose="02040503050406030204" pitchFamily="18" charset="0"/>
              </a:rPr>
              <a:t>üzrə vergi daxilolmalarının potensial mənbələrinin araşdırılması və qiymətləndirilməsində elmi cəhətdən əsaslandırılmış müasir proqnozlaşdırma metodlarından zəif istifadə </a:t>
            </a:r>
            <a:r>
              <a:rPr lang="az-Latn-AZ" sz="1150" b="1" dirty="0" smtClean="0">
                <a:solidFill>
                  <a:srgbClr val="860000"/>
                </a:solidFill>
                <a:latin typeface="Cambria" panose="02040503050406030204" pitchFamily="18" charset="0"/>
              </a:rPr>
              <a:t>edildiyi, yerli </a:t>
            </a:r>
            <a:r>
              <a:rPr lang="az-Latn-AZ" sz="1150" b="1" dirty="0">
                <a:solidFill>
                  <a:srgbClr val="860000"/>
                </a:solidFill>
                <a:latin typeface="Cambria" panose="02040503050406030204" pitchFamily="18" charset="0"/>
              </a:rPr>
              <a:t>vergi ödəmələri bələdiyyə büdcələrinin ümumi gəlirlərində az bir hissəni təşkil </a:t>
            </a:r>
            <a:r>
              <a:rPr lang="az-Latn-AZ" sz="1150" b="1" dirty="0" smtClean="0">
                <a:solidFill>
                  <a:srgbClr val="860000"/>
                </a:solidFill>
                <a:latin typeface="Cambria" panose="02040503050406030204" pitchFamily="18" charset="0"/>
              </a:rPr>
              <a:t>etməsi, </a:t>
            </a:r>
            <a:r>
              <a:rPr lang="az-Latn-AZ" sz="1150" b="1" dirty="0">
                <a:solidFill>
                  <a:srgbClr val="860000"/>
                </a:solidFill>
                <a:latin typeface="Cambria" panose="02040503050406030204" pitchFamily="18" charset="0"/>
              </a:rPr>
              <a:t>yerli vergi mənbələrinin genişləndirilməsi və vergilərin müxtəlif  büdcələr arasında yenidən bölüşdürülməsi, büdcə vəsaitləri hesabına təklif edilən xidmətlərin həcminin müəyyən edilməsində normativlərdən istifadəni zəruri edir. </a:t>
            </a:r>
            <a:endParaRPr lang="az-Latn-AZ" sz="1150" b="1" dirty="0" smtClean="0">
              <a:solidFill>
                <a:srgbClr val="860000"/>
              </a:solidFill>
              <a:latin typeface="Cambria" panose="02040503050406030204" pitchFamily="18" charset="0"/>
            </a:endParaRPr>
          </a:p>
          <a:p>
            <a:pPr marL="182563" indent="-182563" algn="just">
              <a:spcBef>
                <a:spcPts val="600"/>
              </a:spcBef>
              <a:spcAft>
                <a:spcPts val="600"/>
              </a:spcAft>
              <a:buFontTx/>
              <a:buAutoNum type="arabicPeriod"/>
            </a:pPr>
            <a:r>
              <a:rPr lang="az-Latn-AZ" sz="1150" b="1" i="1" dirty="0" smtClean="0">
                <a:solidFill>
                  <a:schemeClr val="accent5">
                    <a:lumMod val="50000"/>
                  </a:schemeClr>
                </a:solidFill>
                <a:latin typeface="Cambria" panose="02040503050406030204" pitchFamily="18" charset="0"/>
              </a:rPr>
              <a:t>Qeyri-neft </a:t>
            </a:r>
            <a:r>
              <a:rPr lang="az-Latn-AZ" sz="1150" b="1" i="1" dirty="0">
                <a:solidFill>
                  <a:schemeClr val="accent5">
                    <a:lumMod val="50000"/>
                  </a:schemeClr>
                </a:solidFill>
                <a:latin typeface="Cambria" panose="02040503050406030204" pitchFamily="18" charset="0"/>
              </a:rPr>
              <a:t>ixracının diversifikasiya səviyyəsi nisbətən aşağı göstəricilərlə xarakterizə olunur və son illər pisləşmişdir. Bu pisləşmə onunla tərəfdaş ölkələrin idxalının strukturu arasında uyğunsuzluğu artırmışdır. Tədqiq edilən dövrdə kapitalyönümlü və aralıq məhsulların idxalı azaldığından istehsalın həm xammal, həm də kapital faktorlarında azalma müşahidə olunur. </a:t>
            </a:r>
            <a:endParaRPr lang="az-Latn-AZ" sz="1150" b="1" i="1" dirty="0" smtClean="0">
              <a:solidFill>
                <a:schemeClr val="accent5">
                  <a:lumMod val="50000"/>
                </a:schemeClr>
              </a:solidFill>
              <a:latin typeface="Cambria" panose="02040503050406030204" pitchFamily="18" charset="0"/>
            </a:endParaRPr>
          </a:p>
          <a:p>
            <a:pPr marL="182563" indent="-168275" algn="just">
              <a:spcBef>
                <a:spcPts val="600"/>
              </a:spcBef>
              <a:spcAft>
                <a:spcPts val="600"/>
              </a:spcAft>
              <a:buFontTx/>
              <a:buAutoNum type="arabicPeriod"/>
              <a:tabLst>
                <a:tab pos="809625" algn="l"/>
              </a:tabLst>
            </a:pPr>
            <a:r>
              <a:rPr lang="az-Latn-AZ" sz="1150" b="1" dirty="0">
                <a:solidFill>
                  <a:srgbClr val="860000"/>
                </a:solidFill>
                <a:latin typeface="Cambria" panose="02040503050406030204" pitchFamily="18" charset="0"/>
                <a:cs typeface="Times New Roman" panose="02020603050405020304" pitchFamily="18" charset="0"/>
              </a:rPr>
              <a:t>Xüsusi iqtisadi zonalarında biznes mühitinin qiymətləndirilməsi üzrə indikatorların təsnifatı müəyyən edilmişdir.  Azərbaycanda klasterləşmə ilə  bağlı normativ hüquqi bazanın olmaması klasterləşmə səvityyəsinin aşağı olmasına təsir göstərən əsas amil kimi qitmətləndirilmişdir. </a:t>
            </a:r>
            <a:endParaRPr lang="ru-RU" sz="1150" b="1" dirty="0">
              <a:solidFill>
                <a:srgbClr val="860000"/>
              </a:solidFill>
              <a:latin typeface="Cambria" panose="020405030504060302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3294822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Группа 3"/>
          <p:cNvGrpSpPr/>
          <p:nvPr/>
        </p:nvGrpSpPr>
        <p:grpSpPr>
          <a:xfrm>
            <a:off x="-1" y="0"/>
            <a:ext cx="9144001" cy="683849"/>
            <a:chOff x="-3854" y="5569"/>
            <a:chExt cx="9145016" cy="826949"/>
          </a:xfrm>
        </p:grpSpPr>
        <p:pic>
          <p:nvPicPr>
            <p:cNvPr id="5" name="Рисунок 4" descr="C:\Users\asus\Desktop\ScreenHunter_2.jpg"/>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72679" t="33953" r="6894" b="55220"/>
            <a:stretch/>
          </p:blipFill>
          <p:spPr bwMode="auto">
            <a:xfrm>
              <a:off x="-3854" y="5569"/>
              <a:ext cx="9145016" cy="826949"/>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53640926-AAD7-44D8-BBD7-CCE9431645EC}">
                <a14:shadowObscured xmlns:a14="http://schemas.microsoft.com/office/drawing/2010/main"/>
              </a:ext>
            </a:extLst>
          </p:spPr>
        </p:pic>
        <p:pic>
          <p:nvPicPr>
            <p:cNvPr id="6" name="Рисунок 5"/>
            <p:cNvPicPr/>
            <p:nvPr/>
          </p:nvPicPr>
          <p:blipFill>
            <a:blip r:embed="rId4" cstate="print">
              <a:extLst>
                <a:ext uri="{28A0092B-C50C-407E-A947-70E740481C1C}">
                  <a14:useLocalDpi xmlns:a14="http://schemas.microsoft.com/office/drawing/2010/main" val="0"/>
                </a:ext>
              </a:extLst>
            </a:blip>
            <a:srcRect b="34521"/>
            <a:stretch>
              <a:fillRect/>
            </a:stretch>
          </p:blipFill>
          <p:spPr bwMode="auto">
            <a:xfrm>
              <a:off x="272847" y="71915"/>
              <a:ext cx="641553" cy="695811"/>
            </a:xfrm>
            <a:prstGeom prst="rect">
              <a:avLst/>
            </a:prstGeom>
            <a:noFill/>
            <a:ln>
              <a:noFill/>
            </a:ln>
            <a:extLst/>
          </p:spPr>
        </p:pic>
        <p:sp>
          <p:nvSpPr>
            <p:cNvPr id="7" name="Поле 2"/>
            <p:cNvSpPr txBox="1">
              <a:spLocks noChangeArrowheads="1"/>
            </p:cNvSpPr>
            <p:nvPr/>
          </p:nvSpPr>
          <p:spPr bwMode="auto">
            <a:xfrm>
              <a:off x="1259632" y="96531"/>
              <a:ext cx="3602990" cy="671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rot="0" vert="horz" wrap="square" lIns="75617" tIns="37808" rIns="75617" bIns="37808" anchor="t" anchorCtr="0" upright="1">
              <a:noAutofit/>
            </a:bodyPr>
            <a:lstStyle/>
            <a:p>
              <a:pPr>
                <a:lnSpc>
                  <a:spcPct val="107000"/>
                </a:lnSpc>
              </a:pPr>
              <a:r>
                <a:rPr lang="az-Latn-AZ" sz="1323" b="1" dirty="0">
                  <a:solidFill>
                    <a:srgbClr val="FFFFFF"/>
                  </a:solidFill>
                  <a:ea typeface="Calibri" panose="020F0502020204030204" pitchFamily="34" charset="0"/>
                  <a:cs typeface="Times New Roman" panose="02020603050405020304" pitchFamily="18" charset="0"/>
                </a:rPr>
                <a:t>AMEA</a:t>
              </a:r>
              <a:endParaRPr lang="en-US" sz="910" dirty="0">
                <a:ea typeface="Calibri" panose="020F0502020204030204" pitchFamily="34" charset="0"/>
                <a:cs typeface="Times New Roman" panose="02020603050405020304" pitchFamily="18" charset="0"/>
              </a:endParaRPr>
            </a:p>
            <a:p>
              <a:pPr>
                <a:lnSpc>
                  <a:spcPct val="107000"/>
                </a:lnSpc>
              </a:pPr>
              <a:r>
                <a:rPr lang="az-Latn-AZ" sz="1323" b="1" dirty="0">
                  <a:solidFill>
                    <a:srgbClr val="FFFFFF"/>
                  </a:solidFill>
                  <a:ea typeface="Calibri" panose="020F0502020204030204" pitchFamily="34" charset="0"/>
                  <a:cs typeface="Times New Roman" panose="02020603050405020304" pitchFamily="18" charset="0"/>
                </a:rPr>
                <a:t>İQTİSADİYYAT İNSTİTUTU</a:t>
              </a:r>
              <a:endParaRPr lang="en-US" sz="910" dirty="0">
                <a:ea typeface="Calibri" panose="020F0502020204030204" pitchFamily="34" charset="0"/>
                <a:cs typeface="Times New Roman" panose="02020603050405020304" pitchFamily="18" charset="0"/>
              </a:endParaRPr>
            </a:p>
          </p:txBody>
        </p:sp>
      </p:grpSp>
      <p:sp>
        <p:nvSpPr>
          <p:cNvPr id="9" name="TextBox 8"/>
          <p:cNvSpPr txBox="1"/>
          <p:nvPr/>
        </p:nvSpPr>
        <p:spPr>
          <a:xfrm>
            <a:off x="0" y="6494182"/>
            <a:ext cx="9144001" cy="276999"/>
          </a:xfrm>
          <a:prstGeom prst="rect">
            <a:avLst/>
          </a:prstGeom>
          <a:gradFill flip="none" rotWithShape="1">
            <a:gsLst>
              <a:gs pos="26000">
                <a:srgbClr val="6A9CCB"/>
              </a:gs>
              <a:gs pos="42000">
                <a:schemeClr val="accent5">
                  <a:lumMod val="75000"/>
                </a:schemeClr>
              </a:gs>
              <a:gs pos="0">
                <a:schemeClr val="accent5">
                  <a:lumMod val="60000"/>
                  <a:lumOff val="40000"/>
                </a:schemeClr>
              </a:gs>
              <a:gs pos="73000">
                <a:srgbClr val="00206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az-Latn-AZ" sz="1200" b="1" dirty="0">
                <a:solidFill>
                  <a:schemeClr val="tx1"/>
                </a:solidFill>
                <a:latin typeface="Cambria" panose="02040503050406030204" pitchFamily="18" charset="0"/>
              </a:rPr>
              <a:t>    </a:t>
            </a:r>
            <a:r>
              <a:rPr lang="en-US" sz="1200" b="1" dirty="0" smtClean="0">
                <a:solidFill>
                  <a:schemeClr val="tx1"/>
                </a:solidFill>
                <a:latin typeface="Cambria" panose="02040503050406030204" pitchFamily="18" charset="0"/>
              </a:rPr>
              <a:t>www.economics.com.az</a:t>
            </a:r>
            <a:r>
              <a:rPr lang="az-Latn-AZ" sz="1200" b="1" dirty="0" smtClean="0">
                <a:solidFill>
                  <a:schemeClr val="tx1"/>
                </a:solidFill>
                <a:latin typeface="Cambria" panose="02040503050406030204" pitchFamily="18" charset="0"/>
              </a:rPr>
              <a:t>                                                                                                                                                                                      </a:t>
            </a:r>
            <a:r>
              <a:rPr lang="az-Latn-AZ" sz="1200" b="1" dirty="0" smtClean="0">
                <a:solidFill>
                  <a:schemeClr val="bg1"/>
                </a:solidFill>
                <a:latin typeface="Cambria" panose="02040503050406030204" pitchFamily="18" charset="0"/>
              </a:rPr>
              <a:t>noyabr 201</a:t>
            </a:r>
            <a:r>
              <a:rPr lang="en-US" sz="1200" b="1" dirty="0">
                <a:solidFill>
                  <a:schemeClr val="bg1"/>
                </a:solidFill>
                <a:latin typeface="Cambria" panose="02040503050406030204" pitchFamily="18" charset="0"/>
              </a:rPr>
              <a:t>7</a:t>
            </a:r>
            <a:endParaRPr lang="ru-RU" sz="1200" b="1" dirty="0">
              <a:solidFill>
                <a:schemeClr val="bg1"/>
              </a:solidFill>
              <a:latin typeface="Cambria" panose="02040503050406030204" pitchFamily="18" charset="0"/>
            </a:endParaRPr>
          </a:p>
        </p:txBody>
      </p:sp>
      <p:sp>
        <p:nvSpPr>
          <p:cNvPr id="10" name="Скругленный прямоугольник 9"/>
          <p:cNvSpPr/>
          <p:nvPr/>
        </p:nvSpPr>
        <p:spPr>
          <a:xfrm>
            <a:off x="94932" y="754634"/>
            <a:ext cx="8911641" cy="589932"/>
          </a:xfrm>
          <a:prstGeom prst="roundRect">
            <a:avLst>
              <a:gd name="adj" fmla="val 5048"/>
            </a:avLst>
          </a:prstGeom>
          <a:ln w="12700">
            <a:solidFill>
              <a:srgbClr val="B40000"/>
            </a:solidFill>
          </a:ln>
          <a:effectLst>
            <a:innerShdw blurRad="114300">
              <a:prstClr val="black"/>
            </a:innerShdw>
          </a:effectLst>
        </p:spPr>
        <p:style>
          <a:lnRef idx="2">
            <a:schemeClr val="accent2"/>
          </a:lnRef>
          <a:fillRef idx="1">
            <a:schemeClr val="lt1"/>
          </a:fillRef>
          <a:effectRef idx="0">
            <a:schemeClr val="accent2"/>
          </a:effectRef>
          <a:fontRef idx="minor">
            <a:schemeClr val="dk1"/>
          </a:fontRef>
        </p:style>
        <p:txBody>
          <a:bodyPr wrap="square">
            <a:spAutoFit/>
          </a:bodyPr>
          <a:lstStyle/>
          <a:p>
            <a:pPr algn="ctr">
              <a:lnSpc>
                <a:spcPct val="115000"/>
              </a:lnSpc>
              <a:spcAft>
                <a:spcPts val="0"/>
              </a:spcAft>
            </a:pPr>
            <a:r>
              <a:rPr lang="az-Latn-AZ" sz="1400" b="1" dirty="0">
                <a:solidFill>
                  <a:srgbClr val="860000"/>
                </a:solidFill>
              </a:rPr>
              <a:t>PROBLEM 2. DEMOQRAFİK PROSESLƏRİN TƏNZİMLƏNMƏSİ VƏ İNSAN POTENSİALININ İNKİŞAFININ SOSİAL-İQTİSADİ </a:t>
            </a:r>
            <a:r>
              <a:rPr lang="az-Latn-AZ" sz="1400" b="1" dirty="0" smtClean="0">
                <a:solidFill>
                  <a:srgbClr val="860000"/>
                </a:solidFill>
              </a:rPr>
              <a:t>PROBLEMLƏRİ</a:t>
            </a:r>
          </a:p>
        </p:txBody>
      </p:sp>
      <p:graphicFrame>
        <p:nvGraphicFramePr>
          <p:cNvPr id="2" name="Таблица 1"/>
          <p:cNvGraphicFramePr>
            <a:graphicFrameLocks noGrp="1"/>
          </p:cNvGraphicFramePr>
          <p:nvPr>
            <p:extLst>
              <p:ext uri="{D42A27DB-BD31-4B8C-83A1-F6EECF244321}">
                <p14:modId xmlns:p14="http://schemas.microsoft.com/office/powerpoint/2010/main" val="2684635512"/>
              </p:ext>
            </p:extLst>
          </p:nvPr>
        </p:nvGraphicFramePr>
        <p:xfrm>
          <a:off x="152400" y="1613263"/>
          <a:ext cx="8854173" cy="2916049"/>
        </p:xfrm>
        <a:graphic>
          <a:graphicData uri="http://schemas.openxmlformats.org/drawingml/2006/table">
            <a:tbl>
              <a:tblPr firstRow="1" firstCol="1" bandRow="1">
                <a:effectLst>
                  <a:innerShdw blurRad="114300">
                    <a:prstClr val="black"/>
                  </a:innerShdw>
                </a:effectLst>
                <a:tableStyleId>{3B4B98B0-60AC-42C2-AFA5-B58CD77FA1E5}</a:tableStyleId>
              </a:tblPr>
              <a:tblGrid>
                <a:gridCol w="5515745">
                  <a:extLst>
                    <a:ext uri="{9D8B030D-6E8A-4147-A177-3AD203B41FA5}">
                      <a16:colId xmlns="" xmlns:a16="http://schemas.microsoft.com/office/drawing/2014/main" val="20000"/>
                    </a:ext>
                  </a:extLst>
                </a:gridCol>
                <a:gridCol w="3338428">
                  <a:extLst>
                    <a:ext uri="{9D8B030D-6E8A-4147-A177-3AD203B41FA5}">
                      <a16:colId xmlns="" xmlns:a16="http://schemas.microsoft.com/office/drawing/2014/main" val="20001"/>
                    </a:ext>
                  </a:extLst>
                </a:gridCol>
              </a:tblGrid>
              <a:tr h="327731">
                <a:tc>
                  <a:txBody>
                    <a:bodyPr/>
                    <a:lstStyle/>
                    <a:p>
                      <a:pPr algn="ctr">
                        <a:lnSpc>
                          <a:spcPct val="115000"/>
                        </a:lnSpc>
                        <a:spcAft>
                          <a:spcPts val="0"/>
                        </a:spcAft>
                      </a:pPr>
                      <a:r>
                        <a:rPr lang="az-Latn-AZ" sz="1100" dirty="0">
                          <a:solidFill>
                            <a:schemeClr val="bg1"/>
                          </a:solidFill>
                          <a:effectLst/>
                          <a:latin typeface="Cambria" panose="02040503050406030204" pitchFamily="18" charset="0"/>
                        </a:rPr>
                        <a:t>İstiqamət və mövzular</a:t>
                      </a:r>
                      <a:endParaRPr lang="ru-RU" sz="1100" dirty="0">
                        <a:solidFill>
                          <a:schemeClr val="bg1"/>
                        </a:solidFill>
                        <a:effectLst/>
                        <a:latin typeface="Cambria" panose="02040503050406030204" pitchFamily="18" charset="0"/>
                        <a:ea typeface="Calibri" panose="020F0502020204030204" pitchFamily="34" charset="0"/>
                        <a:cs typeface="Times New Roman" panose="02020603050405020304" pitchFamily="18" charset="0"/>
                      </a:endParaRPr>
                    </a:p>
                  </a:txBody>
                  <a:tcPr marL="39361" marR="393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algn="ctr">
                        <a:lnSpc>
                          <a:spcPct val="115000"/>
                        </a:lnSpc>
                        <a:spcAft>
                          <a:spcPts val="0"/>
                        </a:spcAft>
                      </a:pPr>
                      <a:r>
                        <a:rPr lang="az-Latn-AZ" sz="1100" dirty="0" smtClean="0">
                          <a:solidFill>
                            <a:schemeClr val="bg1"/>
                          </a:solidFill>
                          <a:effectLst/>
                          <a:latin typeface="Cambria" panose="02040503050406030204" pitchFamily="18" charset="0"/>
                        </a:rPr>
                        <a:t>icraçı şöbə</a:t>
                      </a:r>
                      <a:endParaRPr lang="ru-RU" sz="1100" dirty="0">
                        <a:solidFill>
                          <a:schemeClr val="bg1"/>
                        </a:solidFill>
                        <a:effectLst/>
                        <a:latin typeface="Cambria" panose="02040503050406030204" pitchFamily="18" charset="0"/>
                        <a:ea typeface="Calibri" panose="020F0502020204030204" pitchFamily="34" charset="0"/>
                        <a:cs typeface="Times New Roman" panose="02020603050405020304" pitchFamily="18" charset="0"/>
                      </a:endParaRPr>
                    </a:p>
                  </a:txBody>
                  <a:tcPr marL="39361" marR="393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extLst>
                  <a:ext uri="{0D108BD9-81ED-4DB2-BD59-A6C34878D82A}">
                    <a16:rowId xmlns="" xmlns:a16="http://schemas.microsoft.com/office/drawing/2014/main" val="10000"/>
                  </a:ext>
                </a:extLst>
              </a:tr>
              <a:tr h="410717">
                <a:tc>
                  <a:txBody>
                    <a:bodyPr/>
                    <a:lstStyle/>
                    <a:p>
                      <a:pPr>
                        <a:lnSpc>
                          <a:spcPct val="115000"/>
                        </a:lnSpc>
                        <a:spcAft>
                          <a:spcPts val="0"/>
                        </a:spcAft>
                      </a:pPr>
                      <a:r>
                        <a:rPr lang="az-Latn-AZ" sz="1100" dirty="0" smtClean="0">
                          <a:effectLst/>
                          <a:latin typeface="Cambria" panose="02040503050406030204" pitchFamily="18" charset="0"/>
                        </a:rPr>
                        <a:t>MÖVZU 9. DEMOQRAFİK PROSESLƏRİN TƏNZİMLƏNMƏSİNİN SOSİAL-İQTİSADİ PROBLEMLƏRİ</a:t>
                      </a:r>
                      <a:endParaRPr lang="ru-RU" sz="1100" dirty="0">
                        <a:effectLst/>
                        <a:latin typeface="Cambria" panose="02040503050406030204" pitchFamily="18" charset="0"/>
                        <a:ea typeface="Calibri"/>
                        <a:cs typeface="Times New Roman"/>
                      </a:endParaRPr>
                    </a:p>
                  </a:txBody>
                  <a:tcPr marL="55399" marR="553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15000"/>
                        </a:lnSpc>
                        <a:spcAft>
                          <a:spcPts val="0"/>
                        </a:spcAft>
                      </a:pPr>
                      <a:r>
                        <a:rPr lang="az-Latn-AZ" sz="1100" u="none" dirty="0">
                          <a:effectLst/>
                          <a:latin typeface="Cambria" panose="02040503050406030204" pitchFamily="18" charset="0"/>
                        </a:rPr>
                        <a:t>“Demoqrafiya və iş qüvvəsinin təkrar istehsalı problemləri” şöbəsi, </a:t>
                      </a:r>
                      <a:endParaRPr lang="ru-RU" sz="1100" u="none" dirty="0">
                        <a:effectLst/>
                        <a:latin typeface="Cambria" panose="02040503050406030204" pitchFamily="18" charset="0"/>
                        <a:ea typeface="Calibri"/>
                        <a:cs typeface="Times New Roman"/>
                      </a:endParaRPr>
                    </a:p>
                  </a:txBody>
                  <a:tcPr marL="55399" marR="553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2"/>
                  </a:ext>
                </a:extLst>
              </a:tr>
              <a:tr h="396761">
                <a:tc>
                  <a:txBody>
                    <a:bodyPr/>
                    <a:lstStyle/>
                    <a:p>
                      <a:pPr marL="381000">
                        <a:lnSpc>
                          <a:spcPct val="115000"/>
                        </a:lnSpc>
                        <a:spcAft>
                          <a:spcPts val="0"/>
                        </a:spcAft>
                      </a:pPr>
                      <a:r>
                        <a:rPr lang="az-Latn-AZ" sz="1100" b="0" dirty="0" smtClean="0">
                          <a:effectLst/>
                          <a:latin typeface="Cambria" panose="02040503050406030204" pitchFamily="18" charset="0"/>
                        </a:rPr>
                        <a:t>İŞ 9. AZƏRBAYCAN RESPUBLİKASINDA DEMOQRAFİK PROSESLƏRİN TƏHLİLİ  VƏ QİYMƏTLƏNDİRİLMƏSİ</a:t>
                      </a:r>
                      <a:endParaRPr lang="ru-RU" sz="1100" b="0" dirty="0">
                        <a:effectLst/>
                        <a:latin typeface="Cambria" panose="02040503050406030204" pitchFamily="18" charset="0"/>
                        <a:ea typeface="Calibri"/>
                        <a:cs typeface="Times New Roman"/>
                      </a:endParaRPr>
                    </a:p>
                  </a:txBody>
                  <a:tcPr marL="55399" marR="553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15000"/>
                        </a:lnSpc>
                        <a:spcAft>
                          <a:spcPts val="0"/>
                        </a:spcAft>
                      </a:pPr>
                      <a:r>
                        <a:rPr lang="az-Latn-AZ" sz="1100" u="none" dirty="0">
                          <a:effectLst/>
                          <a:latin typeface="Cambria" panose="02040503050406030204" pitchFamily="18" charset="0"/>
                        </a:rPr>
                        <a:t>İcraşılar: şöbə əməkdaşları  </a:t>
                      </a:r>
                      <a:endParaRPr lang="ru-RU" sz="1100" u="none" dirty="0">
                        <a:effectLst/>
                        <a:latin typeface="Cambria" panose="02040503050406030204" pitchFamily="18" charset="0"/>
                        <a:ea typeface="Calibri"/>
                        <a:cs typeface="Times New Roman"/>
                      </a:endParaRPr>
                    </a:p>
                  </a:txBody>
                  <a:tcPr marL="55399" marR="553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3"/>
                  </a:ext>
                </a:extLst>
              </a:tr>
              <a:tr h="382542">
                <a:tc>
                  <a:txBody>
                    <a:bodyPr/>
                    <a:lstStyle/>
                    <a:p>
                      <a:pPr marL="97155">
                        <a:lnSpc>
                          <a:spcPct val="115000"/>
                        </a:lnSpc>
                        <a:spcAft>
                          <a:spcPts val="0"/>
                        </a:spcAft>
                      </a:pPr>
                      <a:r>
                        <a:rPr lang="az-Latn-AZ" sz="1100" dirty="0" smtClean="0">
                          <a:effectLst/>
                          <a:latin typeface="Cambria" panose="02040503050406030204" pitchFamily="18" charset="0"/>
                        </a:rPr>
                        <a:t>MÖVZU 10. İNSAN POTENSIALINDAN İSTİFADƏNİN SOSİAL-İQTİSADİ PROBLEMLƏRİ</a:t>
                      </a:r>
                      <a:endParaRPr lang="ru-RU" sz="1100" dirty="0">
                        <a:effectLst/>
                        <a:latin typeface="Cambria" panose="02040503050406030204" pitchFamily="18" charset="0"/>
                        <a:ea typeface="Calibri"/>
                        <a:cs typeface="Times New Roman"/>
                      </a:endParaRPr>
                    </a:p>
                  </a:txBody>
                  <a:tcPr marL="55399" marR="553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15000"/>
                        </a:lnSpc>
                        <a:spcAft>
                          <a:spcPts val="0"/>
                        </a:spcAft>
                      </a:pPr>
                      <a:r>
                        <a:rPr lang="az-Latn-AZ" sz="1100" u="none" dirty="0">
                          <a:effectLst/>
                          <a:latin typeface="Cambria" panose="02040503050406030204" pitchFamily="18" charset="0"/>
                        </a:rPr>
                        <a:t>“Demoqrafiya və iş qüvvəsinin təkrar istehsalı problemləri” şöbəsi,  </a:t>
                      </a:r>
                      <a:endParaRPr lang="ru-RU" sz="1100" u="none" dirty="0">
                        <a:effectLst/>
                        <a:latin typeface="Cambria" panose="02040503050406030204" pitchFamily="18" charset="0"/>
                        <a:ea typeface="Calibri"/>
                        <a:cs typeface="Times New Roman"/>
                      </a:endParaRPr>
                    </a:p>
                  </a:txBody>
                  <a:tcPr marL="55399" marR="553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4"/>
                  </a:ext>
                </a:extLst>
              </a:tr>
              <a:tr h="396761">
                <a:tc>
                  <a:txBody>
                    <a:bodyPr/>
                    <a:lstStyle/>
                    <a:p>
                      <a:pPr marL="396875" marR="0" indent="0" algn="l" defTabSz="914400" rtl="0" eaLnBrk="1" fontAlgn="auto" latinLnBrk="0" hangingPunct="1">
                        <a:lnSpc>
                          <a:spcPct val="115000"/>
                        </a:lnSpc>
                        <a:spcBef>
                          <a:spcPts val="0"/>
                        </a:spcBef>
                        <a:spcAft>
                          <a:spcPts val="0"/>
                        </a:spcAft>
                        <a:buClrTx/>
                        <a:buSzTx/>
                        <a:buFontTx/>
                        <a:buNone/>
                        <a:tabLst/>
                        <a:defRPr/>
                      </a:pPr>
                      <a:r>
                        <a:rPr lang="az-Latn-AZ" sz="1100" dirty="0" smtClean="0">
                          <a:effectLst/>
                          <a:latin typeface="Cambria" panose="02040503050406030204" pitchFamily="18" charset="0"/>
                        </a:rPr>
                        <a:t>  </a:t>
                      </a:r>
                      <a:r>
                        <a:rPr lang="az-Latn-AZ" sz="1100" b="0" dirty="0" smtClean="0">
                          <a:effectLst/>
                          <a:latin typeface="Cambria" panose="02040503050406030204" pitchFamily="18" charset="0"/>
                        </a:rPr>
                        <a:t>İŞ 10. İNSAN POTENSIALINDAN ISTIFADƏNIN MÜASIR VƏZİYYƏTİNİN TƏHLİLİ  VƏ QİYMƏTLƏNDİRİLMƏSİ</a:t>
                      </a:r>
                      <a:endParaRPr lang="ru-RU" sz="1100" b="0" dirty="0">
                        <a:effectLst/>
                        <a:latin typeface="Cambria" panose="02040503050406030204" pitchFamily="18" charset="0"/>
                        <a:ea typeface="Calibri"/>
                        <a:cs typeface="Times New Roman"/>
                      </a:endParaRPr>
                    </a:p>
                  </a:txBody>
                  <a:tcPr marL="55399" marR="553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15000"/>
                        </a:lnSpc>
                        <a:spcAft>
                          <a:spcPts val="0"/>
                        </a:spcAft>
                      </a:pPr>
                      <a:r>
                        <a:rPr lang="az-Latn-AZ" sz="1100" u="none" dirty="0">
                          <a:effectLst/>
                          <a:latin typeface="Cambria" panose="02040503050406030204" pitchFamily="18" charset="0"/>
                        </a:rPr>
                        <a:t>İcraşılar: şöbə əməkdaşları  </a:t>
                      </a:r>
                      <a:endParaRPr lang="ru-RU" sz="1100" u="none" dirty="0">
                        <a:effectLst/>
                        <a:latin typeface="Cambria" panose="02040503050406030204" pitchFamily="18" charset="0"/>
                        <a:ea typeface="Calibri"/>
                        <a:cs typeface="Times New Roman"/>
                      </a:endParaRPr>
                    </a:p>
                  </a:txBody>
                  <a:tcPr marL="55399" marR="553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5"/>
                  </a:ext>
                </a:extLst>
              </a:tr>
              <a:tr h="396761">
                <a:tc>
                  <a:txBody>
                    <a:bodyPr/>
                    <a:lstStyle/>
                    <a:p>
                      <a:pPr algn="just">
                        <a:lnSpc>
                          <a:spcPct val="115000"/>
                        </a:lnSpc>
                        <a:spcAft>
                          <a:spcPts val="0"/>
                        </a:spcAft>
                      </a:pPr>
                      <a:r>
                        <a:rPr lang="az-Latn-AZ" sz="1100" dirty="0" smtClean="0">
                          <a:effectLst/>
                          <a:latin typeface="Cambria" panose="02040503050406030204" pitchFamily="18" charset="0"/>
                        </a:rPr>
                        <a:t>MÖVZU 11: ƏHALİNİN HƏYAT SƏVİYYƏSİNIN VƏ YAŞAYİŞ KEYFİYYƏTİNİN YAXŞİLAŞDIRILMASININ ƏSAS İSTİQAMƏTLƏRİ</a:t>
                      </a:r>
                      <a:endParaRPr lang="ru-RU" sz="1100" dirty="0">
                        <a:effectLst/>
                        <a:latin typeface="Cambria" panose="02040503050406030204" pitchFamily="18" charset="0"/>
                        <a:ea typeface="Calibri"/>
                        <a:cs typeface="Times New Roman"/>
                      </a:endParaRPr>
                    </a:p>
                  </a:txBody>
                  <a:tcPr marL="55399" marR="553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15000"/>
                        </a:lnSpc>
                        <a:spcAft>
                          <a:spcPts val="0"/>
                        </a:spcAft>
                      </a:pPr>
                      <a:r>
                        <a:rPr lang="az-Latn-AZ" sz="1100" u="none" dirty="0">
                          <a:effectLst/>
                          <a:latin typeface="Cambria" panose="02040503050406030204" pitchFamily="18" charset="0"/>
                        </a:rPr>
                        <a:t>“Həyat səviyyəsinin sosial-iqtisadi problemləri” </a:t>
                      </a:r>
                      <a:r>
                        <a:rPr lang="az-Latn-AZ" sz="1100" u="none" dirty="0" smtClean="0">
                          <a:effectLst/>
                          <a:latin typeface="Cambria" panose="02040503050406030204" pitchFamily="18" charset="0"/>
                        </a:rPr>
                        <a:t>şöbəsi </a:t>
                      </a:r>
                      <a:endParaRPr lang="ru-RU" sz="1100" u="none" dirty="0">
                        <a:effectLst/>
                        <a:latin typeface="Cambria" panose="02040503050406030204" pitchFamily="18" charset="0"/>
                        <a:ea typeface="Calibri"/>
                        <a:cs typeface="Times New Roman"/>
                      </a:endParaRPr>
                    </a:p>
                  </a:txBody>
                  <a:tcPr marL="55399" marR="553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6"/>
                  </a:ext>
                </a:extLst>
              </a:tr>
              <a:tr h="601746">
                <a:tc>
                  <a:txBody>
                    <a:bodyPr/>
                    <a:lstStyle/>
                    <a:p>
                      <a:pPr marL="396875" algn="just">
                        <a:lnSpc>
                          <a:spcPct val="115000"/>
                        </a:lnSpc>
                        <a:spcAft>
                          <a:spcPts val="0"/>
                        </a:spcAft>
                      </a:pPr>
                      <a:r>
                        <a:rPr lang="az-Latn-AZ" sz="1100" b="0" dirty="0" smtClean="0">
                          <a:effectLst/>
                          <a:latin typeface="Cambria" panose="02040503050406030204" pitchFamily="18" charset="0"/>
                        </a:rPr>
                        <a:t>İŞ 11. POSTNEFT IQTISADIYYATI ŞƏRAİTİNDƏ ƏHALİNİN HƏYAT SƏVİYYƏSİNDƏ VƏ YAŞAYIŞ KEYFİYYƏTİNDƏ BAŞ VERƏN DƏYİŞİKLİKLƏRİN TƏDQİQİ</a:t>
                      </a:r>
                      <a:endParaRPr lang="ru-RU" sz="1100" b="0" dirty="0">
                        <a:effectLst/>
                        <a:latin typeface="Cambria" panose="02040503050406030204" pitchFamily="18" charset="0"/>
                        <a:ea typeface="Calibri"/>
                        <a:cs typeface="Times New Roman"/>
                      </a:endParaRPr>
                    </a:p>
                  </a:txBody>
                  <a:tcPr marL="55399" marR="553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15000"/>
                        </a:lnSpc>
                        <a:spcAft>
                          <a:spcPts val="0"/>
                        </a:spcAft>
                      </a:pPr>
                      <a:r>
                        <a:rPr lang="az-Latn-AZ" sz="1100" dirty="0">
                          <a:effectLst/>
                          <a:latin typeface="Cambria" panose="02040503050406030204" pitchFamily="18" charset="0"/>
                        </a:rPr>
                        <a:t>İcraşılar: şöbə əməkdaşları  </a:t>
                      </a:r>
                      <a:endParaRPr lang="ru-RU" sz="1100" dirty="0">
                        <a:effectLst/>
                        <a:latin typeface="Cambria" panose="02040503050406030204" pitchFamily="18" charset="0"/>
                        <a:ea typeface="Calibri"/>
                        <a:cs typeface="Times New Roman"/>
                      </a:endParaRPr>
                    </a:p>
                  </a:txBody>
                  <a:tcPr marL="55399" marR="553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7"/>
                  </a:ext>
                </a:extLst>
              </a:tr>
            </a:tbl>
          </a:graphicData>
        </a:graphic>
      </p:graphicFrame>
    </p:spTree>
    <p:extLst>
      <p:ext uri="{BB962C8B-B14F-4D97-AF65-F5344CB8AC3E}">
        <p14:creationId xmlns:p14="http://schemas.microsoft.com/office/powerpoint/2010/main" val="104727193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Группа 3"/>
          <p:cNvGrpSpPr/>
          <p:nvPr/>
        </p:nvGrpSpPr>
        <p:grpSpPr>
          <a:xfrm>
            <a:off x="-1" y="0"/>
            <a:ext cx="9144001" cy="683849"/>
            <a:chOff x="-3854" y="5569"/>
            <a:chExt cx="9145016" cy="826949"/>
          </a:xfrm>
        </p:grpSpPr>
        <p:pic>
          <p:nvPicPr>
            <p:cNvPr id="5" name="Рисунок 4" descr="C:\Users\asus\Desktop\ScreenHunter_2.jpg"/>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72679" t="33953" r="6894" b="55220"/>
            <a:stretch/>
          </p:blipFill>
          <p:spPr bwMode="auto">
            <a:xfrm>
              <a:off x="-3854" y="5569"/>
              <a:ext cx="9145016" cy="826949"/>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53640926-AAD7-44D8-BBD7-CCE9431645EC}">
                <a14:shadowObscured xmlns:a14="http://schemas.microsoft.com/office/drawing/2010/main"/>
              </a:ext>
            </a:extLst>
          </p:spPr>
        </p:pic>
        <p:pic>
          <p:nvPicPr>
            <p:cNvPr id="6" name="Рисунок 5"/>
            <p:cNvPicPr/>
            <p:nvPr/>
          </p:nvPicPr>
          <p:blipFill>
            <a:blip r:embed="rId4" cstate="print">
              <a:extLst>
                <a:ext uri="{28A0092B-C50C-407E-A947-70E740481C1C}">
                  <a14:useLocalDpi xmlns:a14="http://schemas.microsoft.com/office/drawing/2010/main" val="0"/>
                </a:ext>
              </a:extLst>
            </a:blip>
            <a:srcRect b="34521"/>
            <a:stretch>
              <a:fillRect/>
            </a:stretch>
          </p:blipFill>
          <p:spPr bwMode="auto">
            <a:xfrm>
              <a:off x="272847" y="71915"/>
              <a:ext cx="641553" cy="695811"/>
            </a:xfrm>
            <a:prstGeom prst="rect">
              <a:avLst/>
            </a:prstGeom>
            <a:noFill/>
            <a:ln>
              <a:noFill/>
            </a:ln>
            <a:extLst/>
          </p:spPr>
        </p:pic>
        <p:sp>
          <p:nvSpPr>
            <p:cNvPr id="7" name="Поле 2"/>
            <p:cNvSpPr txBox="1">
              <a:spLocks noChangeArrowheads="1"/>
            </p:cNvSpPr>
            <p:nvPr/>
          </p:nvSpPr>
          <p:spPr bwMode="auto">
            <a:xfrm>
              <a:off x="1259632" y="96531"/>
              <a:ext cx="3602990" cy="671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rot="0" vert="horz" wrap="square" lIns="75617" tIns="37808" rIns="75617" bIns="37808" anchor="t" anchorCtr="0" upright="1">
              <a:noAutofit/>
            </a:bodyPr>
            <a:lstStyle/>
            <a:p>
              <a:pPr>
                <a:lnSpc>
                  <a:spcPct val="107000"/>
                </a:lnSpc>
              </a:pPr>
              <a:r>
                <a:rPr lang="az-Latn-AZ" sz="1323" b="1" dirty="0">
                  <a:solidFill>
                    <a:srgbClr val="FFFFFF"/>
                  </a:solidFill>
                  <a:ea typeface="Calibri" panose="020F0502020204030204" pitchFamily="34" charset="0"/>
                  <a:cs typeface="Times New Roman" panose="02020603050405020304" pitchFamily="18" charset="0"/>
                </a:rPr>
                <a:t>AMEA</a:t>
              </a:r>
              <a:endParaRPr lang="en-US" sz="910" dirty="0">
                <a:ea typeface="Calibri" panose="020F0502020204030204" pitchFamily="34" charset="0"/>
                <a:cs typeface="Times New Roman" panose="02020603050405020304" pitchFamily="18" charset="0"/>
              </a:endParaRPr>
            </a:p>
            <a:p>
              <a:pPr>
                <a:lnSpc>
                  <a:spcPct val="107000"/>
                </a:lnSpc>
              </a:pPr>
              <a:r>
                <a:rPr lang="az-Latn-AZ" sz="1323" b="1" dirty="0">
                  <a:solidFill>
                    <a:srgbClr val="FFFFFF"/>
                  </a:solidFill>
                  <a:ea typeface="Calibri" panose="020F0502020204030204" pitchFamily="34" charset="0"/>
                  <a:cs typeface="Times New Roman" panose="02020603050405020304" pitchFamily="18" charset="0"/>
                </a:rPr>
                <a:t>İQTİSADİYYAT İNSTİTUTU</a:t>
              </a:r>
              <a:endParaRPr lang="en-US" sz="910" dirty="0">
                <a:ea typeface="Calibri" panose="020F0502020204030204" pitchFamily="34" charset="0"/>
                <a:cs typeface="Times New Roman" panose="02020603050405020304" pitchFamily="18" charset="0"/>
              </a:endParaRPr>
            </a:p>
          </p:txBody>
        </p:sp>
      </p:grpSp>
      <p:sp>
        <p:nvSpPr>
          <p:cNvPr id="9" name="TextBox 8"/>
          <p:cNvSpPr txBox="1"/>
          <p:nvPr/>
        </p:nvSpPr>
        <p:spPr>
          <a:xfrm>
            <a:off x="0" y="6494182"/>
            <a:ext cx="9144001" cy="363818"/>
          </a:xfrm>
          <a:prstGeom prst="rect">
            <a:avLst/>
          </a:prstGeom>
          <a:gradFill flip="none" rotWithShape="1">
            <a:gsLst>
              <a:gs pos="26000">
                <a:srgbClr val="6A9CCB"/>
              </a:gs>
              <a:gs pos="42000">
                <a:schemeClr val="accent5">
                  <a:lumMod val="75000"/>
                </a:schemeClr>
              </a:gs>
              <a:gs pos="0">
                <a:schemeClr val="accent5">
                  <a:lumMod val="60000"/>
                  <a:lumOff val="40000"/>
                </a:schemeClr>
              </a:gs>
              <a:gs pos="73000">
                <a:srgbClr val="00206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az-Latn-AZ" sz="1764" b="1" dirty="0">
                <a:solidFill>
                  <a:schemeClr val="tx1"/>
                </a:solidFill>
                <a:latin typeface="Cambria" panose="02040503050406030204" pitchFamily="18" charset="0"/>
              </a:rPr>
              <a:t>    </a:t>
            </a:r>
            <a:r>
              <a:rPr lang="en-US" sz="1764" b="1" dirty="0" smtClean="0">
                <a:solidFill>
                  <a:schemeClr val="tx1"/>
                </a:solidFill>
                <a:latin typeface="Cambria" panose="02040503050406030204" pitchFamily="18" charset="0"/>
              </a:rPr>
              <a:t>www.economics.com.az</a:t>
            </a:r>
            <a:r>
              <a:rPr lang="az-Latn-AZ" sz="1764" b="1" dirty="0" smtClean="0">
                <a:solidFill>
                  <a:schemeClr val="tx1"/>
                </a:solidFill>
                <a:latin typeface="Cambria" panose="02040503050406030204" pitchFamily="18" charset="0"/>
              </a:rPr>
              <a:t>                                                                                                  </a:t>
            </a:r>
            <a:r>
              <a:rPr lang="az-Latn-AZ" sz="1764" b="1" dirty="0" smtClean="0">
                <a:solidFill>
                  <a:schemeClr val="bg1"/>
                </a:solidFill>
                <a:latin typeface="Cambria" panose="02040503050406030204" pitchFamily="18" charset="0"/>
              </a:rPr>
              <a:t>noyabr 201</a:t>
            </a:r>
            <a:r>
              <a:rPr lang="en-US" sz="1764" b="1" dirty="0">
                <a:solidFill>
                  <a:schemeClr val="bg1"/>
                </a:solidFill>
                <a:latin typeface="Cambria" panose="02040503050406030204" pitchFamily="18" charset="0"/>
              </a:rPr>
              <a:t>7</a:t>
            </a:r>
            <a:endParaRPr lang="ru-RU" sz="1764" b="1" dirty="0">
              <a:solidFill>
                <a:schemeClr val="bg1"/>
              </a:solidFill>
              <a:latin typeface="Cambria" panose="02040503050406030204" pitchFamily="18" charset="0"/>
            </a:endParaRPr>
          </a:p>
        </p:txBody>
      </p:sp>
      <p:sp>
        <p:nvSpPr>
          <p:cNvPr id="10" name="Скругленный прямоугольник 9"/>
          <p:cNvSpPr/>
          <p:nvPr/>
        </p:nvSpPr>
        <p:spPr>
          <a:xfrm>
            <a:off x="94932" y="754634"/>
            <a:ext cx="8911641" cy="349960"/>
          </a:xfrm>
          <a:prstGeom prst="roundRect">
            <a:avLst>
              <a:gd name="adj" fmla="val 5048"/>
            </a:avLst>
          </a:prstGeom>
          <a:ln w="12700">
            <a:solidFill>
              <a:srgbClr val="B40000"/>
            </a:solidFill>
          </a:ln>
          <a:effectLst>
            <a:innerShdw blurRad="114300">
              <a:prstClr val="black"/>
            </a:innerShdw>
          </a:effectLst>
        </p:spPr>
        <p:style>
          <a:lnRef idx="2">
            <a:schemeClr val="accent2"/>
          </a:lnRef>
          <a:fillRef idx="1">
            <a:schemeClr val="lt1"/>
          </a:fillRef>
          <a:effectRef idx="0">
            <a:schemeClr val="accent2"/>
          </a:effectRef>
          <a:fontRef idx="minor">
            <a:schemeClr val="dk1"/>
          </a:fontRef>
        </p:style>
        <p:txBody>
          <a:bodyPr wrap="square">
            <a:spAutoFit/>
          </a:bodyPr>
          <a:lstStyle/>
          <a:p>
            <a:pPr algn="ctr">
              <a:lnSpc>
                <a:spcPct val="115000"/>
              </a:lnSpc>
            </a:pPr>
            <a:r>
              <a:rPr lang="az-Latn-AZ" sz="1400" b="1" dirty="0" smtClean="0">
                <a:solidFill>
                  <a:srgbClr val="7E0000"/>
                </a:solidFill>
                <a:latin typeface="Calibri" panose="020F0502020204030204" pitchFamily="34" charset="0"/>
                <a:cs typeface="Calibri" panose="020F0502020204030204" pitchFamily="34" charset="0"/>
              </a:rPr>
              <a:t>II PROBLEM ÜZRƏ ƏLDƏ OLUNAN ARALIQ NƏTİCƏLƏR</a:t>
            </a:r>
            <a:endParaRPr lang="az-Latn-AZ" sz="1400" b="1" dirty="0">
              <a:solidFill>
                <a:srgbClr val="7E0000"/>
              </a:solidFill>
              <a:latin typeface="Calibri" panose="020F0502020204030204" pitchFamily="34" charset="0"/>
              <a:cs typeface="Calibri" panose="020F0502020204030204" pitchFamily="34" charset="0"/>
            </a:endParaRPr>
          </a:p>
        </p:txBody>
      </p:sp>
      <p:sp>
        <p:nvSpPr>
          <p:cNvPr id="12" name="Скругленный прямоугольник 11"/>
          <p:cNvSpPr/>
          <p:nvPr/>
        </p:nvSpPr>
        <p:spPr>
          <a:xfrm>
            <a:off x="118808" y="1261085"/>
            <a:ext cx="8924608" cy="4528899"/>
          </a:xfrm>
          <a:prstGeom prst="roundRect">
            <a:avLst>
              <a:gd name="adj" fmla="val 5048"/>
            </a:avLst>
          </a:prstGeom>
          <a:ln w="12700">
            <a:solidFill>
              <a:srgbClr val="B40000"/>
            </a:solidFill>
          </a:ln>
          <a:effectLst>
            <a:innerShdw blurRad="114300">
              <a:prstClr val="black"/>
            </a:innerShdw>
          </a:effectLst>
        </p:spPr>
        <p:style>
          <a:lnRef idx="2">
            <a:schemeClr val="accent2"/>
          </a:lnRef>
          <a:fillRef idx="1">
            <a:schemeClr val="lt1"/>
          </a:fillRef>
          <a:effectRef idx="0">
            <a:schemeClr val="accent2"/>
          </a:effectRef>
          <a:fontRef idx="minor">
            <a:schemeClr val="dk1"/>
          </a:fontRef>
        </p:style>
        <p:txBody>
          <a:bodyPr wrap="square">
            <a:spAutoFit/>
          </a:bodyPr>
          <a:lstStyle/>
          <a:p>
            <a:pPr marL="342900" indent="-342900">
              <a:spcBef>
                <a:spcPts val="600"/>
              </a:spcBef>
              <a:spcAft>
                <a:spcPts val="600"/>
              </a:spcAft>
              <a:buFont typeface="+mj-lt"/>
              <a:buAutoNum type="arabicPeriod"/>
            </a:pPr>
            <a:r>
              <a:rPr lang="az-Latn-AZ" sz="1600" b="1" dirty="0" smtClean="0">
                <a:solidFill>
                  <a:srgbClr val="7E0000"/>
                </a:solidFill>
                <a:latin typeface="Cambria" panose="02040503050406030204" pitchFamily="18" charset="0"/>
              </a:rPr>
              <a:t>DSK tərəfindən illər üzrə əhalinin doğum, ölüm və təbii artımının hesablanmasında yol verilmiş səbəbindən ölkə və regional üzrə mühüm demoqrafik göstəricilərdə uyğunsuzluqlar aşkara çıxmışdır. </a:t>
            </a:r>
          </a:p>
          <a:p>
            <a:pPr marL="342900" indent="-342900">
              <a:spcBef>
                <a:spcPts val="600"/>
              </a:spcBef>
              <a:spcAft>
                <a:spcPts val="600"/>
              </a:spcAft>
              <a:buFont typeface="+mj-lt"/>
              <a:buAutoNum type="arabicPeriod"/>
            </a:pPr>
            <a:r>
              <a:rPr lang="az-Latn-AZ" sz="1600" b="1" dirty="0" smtClean="0">
                <a:solidFill>
                  <a:schemeClr val="accent5">
                    <a:lumMod val="50000"/>
                  </a:schemeClr>
                </a:solidFill>
                <a:latin typeface="Cambria" panose="02040503050406030204" pitchFamily="18" charset="0"/>
              </a:rPr>
              <a:t>Təhsil sistemi ilə əmək bazarı arasında əlaqənin zəif olması, Azərbaycanda səhiyyə xərcləri  ilə əhalinin sağlamlığı arasında zəif əlaqənin olması müəyyən edilmişdir.  </a:t>
            </a:r>
          </a:p>
          <a:p>
            <a:pPr marL="342900" indent="-342900">
              <a:spcBef>
                <a:spcPts val="600"/>
              </a:spcBef>
              <a:spcAft>
                <a:spcPts val="600"/>
              </a:spcAft>
              <a:buFont typeface="+mj-lt"/>
              <a:buAutoNum type="arabicPeriod"/>
            </a:pPr>
            <a:r>
              <a:rPr lang="az-Latn-AZ" sz="1600" b="1" dirty="0" smtClean="0">
                <a:solidFill>
                  <a:srgbClr val="7E0000"/>
                </a:solidFill>
                <a:latin typeface="Cambria" panose="02040503050406030204" pitchFamily="18" charset="0"/>
              </a:rPr>
              <a:t>Devalvasiyadan sonra əldə edilən ilkin nəticəyə görə, postneft iqtisadiyyatının birinci ilində kənd əhalisinin həyat səviyyəsi kifayət qədər yaxşılaşsa da, şəhər əhalisinin həyat səviyyəsinin yaxşılaşmasında baş verən dəyişikliklər ləng davam etmişdir. </a:t>
            </a:r>
          </a:p>
          <a:p>
            <a:pPr marL="342900" indent="-342900">
              <a:spcBef>
                <a:spcPts val="600"/>
              </a:spcBef>
              <a:spcAft>
                <a:spcPts val="600"/>
              </a:spcAft>
              <a:buFont typeface="+mj-lt"/>
              <a:buAutoNum type="arabicPeriod"/>
            </a:pPr>
            <a:r>
              <a:rPr lang="az-Latn-AZ" sz="1600" b="1" dirty="0" smtClean="0">
                <a:solidFill>
                  <a:schemeClr val="accent5">
                    <a:lumMod val="50000"/>
                  </a:schemeClr>
                </a:solidFill>
                <a:latin typeface="Cambria" panose="02040503050406030204" pitchFamily="18" charset="0"/>
              </a:rPr>
              <a:t>Son illərdə Azərbaycanda cins-yaş tərkibi üzrə iqtisadi fəal gənclərin sayında və quruluşunda, onların məşğulluq və işsizlik səviyyəsində və onların quruluşunda baş vermiş dəyişikliklər və onlara təsir edən amillər aşkara çıxarılaraq təhlil edilmiş və demoqrafik aspektdən qiymətləndirilmişdir.</a:t>
            </a:r>
          </a:p>
          <a:p>
            <a:pPr marL="342900" indent="-342900">
              <a:spcBef>
                <a:spcPts val="600"/>
              </a:spcBef>
              <a:spcAft>
                <a:spcPts val="600"/>
              </a:spcAft>
              <a:buFont typeface="+mj-lt"/>
              <a:buAutoNum type="arabicPeriod"/>
            </a:pPr>
            <a:r>
              <a:rPr lang="az-Latn-AZ" sz="1600" b="1" dirty="0" smtClean="0">
                <a:solidFill>
                  <a:srgbClr val="7E0000"/>
                </a:solidFill>
                <a:latin typeface="Cambria" panose="02040503050406030204" pitchFamily="18" charset="0"/>
              </a:rPr>
              <a:t>Ölkəmizdə demoqrafik vəziyyət müsbət olsa da lazımi demoqrafik tədbirlər sistemi işlənib hazırlanıb həyata keçirilməyəcəyi təqdirdə bunun gələcəkdə müəyyən çətinliklər yaradacağı əsaslandırılmışdır.</a:t>
            </a:r>
            <a:endParaRPr lang="ru-RU" sz="1600" b="1" dirty="0">
              <a:solidFill>
                <a:schemeClr val="accent5">
                  <a:lumMod val="50000"/>
                </a:schemeClr>
              </a:solidFill>
              <a:latin typeface="Cambria" panose="020405030504060302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4285731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Группа 3"/>
          <p:cNvGrpSpPr/>
          <p:nvPr/>
        </p:nvGrpSpPr>
        <p:grpSpPr>
          <a:xfrm>
            <a:off x="-1" y="0"/>
            <a:ext cx="9144001" cy="683849"/>
            <a:chOff x="-3854" y="5569"/>
            <a:chExt cx="9145016" cy="826949"/>
          </a:xfrm>
        </p:grpSpPr>
        <p:pic>
          <p:nvPicPr>
            <p:cNvPr id="5" name="Рисунок 4" descr="C:\Users\asus\Desktop\ScreenHunter_2.jpg"/>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72679" t="33953" r="6894" b="55220"/>
            <a:stretch/>
          </p:blipFill>
          <p:spPr bwMode="auto">
            <a:xfrm>
              <a:off x="-3854" y="5569"/>
              <a:ext cx="9145016" cy="826949"/>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53640926-AAD7-44D8-BBD7-CCE9431645EC}">
                <a14:shadowObscured xmlns:a14="http://schemas.microsoft.com/office/drawing/2010/main"/>
              </a:ext>
            </a:extLst>
          </p:spPr>
        </p:pic>
        <p:pic>
          <p:nvPicPr>
            <p:cNvPr id="6" name="Рисунок 5"/>
            <p:cNvPicPr/>
            <p:nvPr/>
          </p:nvPicPr>
          <p:blipFill>
            <a:blip r:embed="rId4" cstate="print">
              <a:extLst>
                <a:ext uri="{28A0092B-C50C-407E-A947-70E740481C1C}">
                  <a14:useLocalDpi xmlns:a14="http://schemas.microsoft.com/office/drawing/2010/main" val="0"/>
                </a:ext>
              </a:extLst>
            </a:blip>
            <a:srcRect b="34521"/>
            <a:stretch>
              <a:fillRect/>
            </a:stretch>
          </p:blipFill>
          <p:spPr bwMode="auto">
            <a:xfrm>
              <a:off x="272847" y="71915"/>
              <a:ext cx="641553" cy="695811"/>
            </a:xfrm>
            <a:prstGeom prst="rect">
              <a:avLst/>
            </a:prstGeom>
            <a:noFill/>
            <a:ln>
              <a:noFill/>
            </a:ln>
            <a:extLst/>
          </p:spPr>
        </p:pic>
        <p:sp>
          <p:nvSpPr>
            <p:cNvPr id="7" name="Поле 2"/>
            <p:cNvSpPr txBox="1">
              <a:spLocks noChangeArrowheads="1"/>
            </p:cNvSpPr>
            <p:nvPr/>
          </p:nvSpPr>
          <p:spPr bwMode="auto">
            <a:xfrm>
              <a:off x="1259632" y="96531"/>
              <a:ext cx="3602990" cy="671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rot="0" vert="horz" wrap="square" lIns="75617" tIns="37808" rIns="75617" bIns="37808" anchor="t" anchorCtr="0" upright="1">
              <a:noAutofit/>
            </a:bodyPr>
            <a:lstStyle/>
            <a:p>
              <a:pPr>
                <a:lnSpc>
                  <a:spcPct val="107000"/>
                </a:lnSpc>
              </a:pPr>
              <a:r>
                <a:rPr lang="az-Latn-AZ" sz="1323" b="1" dirty="0">
                  <a:solidFill>
                    <a:srgbClr val="FFFFFF"/>
                  </a:solidFill>
                  <a:ea typeface="Calibri" panose="020F0502020204030204" pitchFamily="34" charset="0"/>
                  <a:cs typeface="Times New Roman" panose="02020603050405020304" pitchFamily="18" charset="0"/>
                </a:rPr>
                <a:t>AMEA</a:t>
              </a:r>
              <a:endParaRPr lang="en-US" sz="910" dirty="0">
                <a:ea typeface="Calibri" panose="020F0502020204030204" pitchFamily="34" charset="0"/>
                <a:cs typeface="Times New Roman" panose="02020603050405020304" pitchFamily="18" charset="0"/>
              </a:endParaRPr>
            </a:p>
            <a:p>
              <a:pPr>
                <a:lnSpc>
                  <a:spcPct val="107000"/>
                </a:lnSpc>
              </a:pPr>
              <a:r>
                <a:rPr lang="az-Latn-AZ" sz="1323" b="1" dirty="0">
                  <a:solidFill>
                    <a:srgbClr val="FFFFFF"/>
                  </a:solidFill>
                  <a:ea typeface="Calibri" panose="020F0502020204030204" pitchFamily="34" charset="0"/>
                  <a:cs typeface="Times New Roman" panose="02020603050405020304" pitchFamily="18" charset="0"/>
                </a:rPr>
                <a:t>İQTİSADİYYAT İNSTİTUTU</a:t>
              </a:r>
              <a:endParaRPr lang="en-US" sz="910" dirty="0">
                <a:ea typeface="Calibri" panose="020F0502020204030204" pitchFamily="34" charset="0"/>
                <a:cs typeface="Times New Roman" panose="02020603050405020304" pitchFamily="18" charset="0"/>
              </a:endParaRPr>
            </a:p>
          </p:txBody>
        </p:sp>
      </p:grpSp>
      <p:sp>
        <p:nvSpPr>
          <p:cNvPr id="9" name="TextBox 8"/>
          <p:cNvSpPr txBox="1"/>
          <p:nvPr/>
        </p:nvSpPr>
        <p:spPr>
          <a:xfrm>
            <a:off x="0" y="6581001"/>
            <a:ext cx="9144001" cy="276999"/>
          </a:xfrm>
          <a:prstGeom prst="rect">
            <a:avLst/>
          </a:prstGeom>
          <a:gradFill flip="none" rotWithShape="1">
            <a:gsLst>
              <a:gs pos="26000">
                <a:srgbClr val="6A9CCB"/>
              </a:gs>
              <a:gs pos="42000">
                <a:schemeClr val="accent5">
                  <a:lumMod val="75000"/>
                </a:schemeClr>
              </a:gs>
              <a:gs pos="0">
                <a:schemeClr val="accent5">
                  <a:lumMod val="60000"/>
                  <a:lumOff val="40000"/>
                </a:schemeClr>
              </a:gs>
              <a:gs pos="73000">
                <a:srgbClr val="00206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r"/>
            <a:r>
              <a:rPr lang="az-Latn-AZ" sz="1200" b="1" dirty="0">
                <a:solidFill>
                  <a:schemeClr val="tx1"/>
                </a:solidFill>
                <a:latin typeface="Cambria" panose="02040503050406030204" pitchFamily="18" charset="0"/>
              </a:rPr>
              <a:t>    </a:t>
            </a:r>
            <a:r>
              <a:rPr lang="en-US" sz="1200" b="1" dirty="0" smtClean="0">
                <a:solidFill>
                  <a:schemeClr val="tx1"/>
                </a:solidFill>
                <a:latin typeface="Cambria" panose="02040503050406030204" pitchFamily="18" charset="0"/>
              </a:rPr>
              <a:t>www.economics.com.az</a:t>
            </a:r>
            <a:r>
              <a:rPr lang="az-Latn-AZ" sz="1200" b="1" dirty="0" smtClean="0">
                <a:solidFill>
                  <a:schemeClr val="tx1"/>
                </a:solidFill>
                <a:latin typeface="Cambria" panose="02040503050406030204" pitchFamily="18" charset="0"/>
              </a:rPr>
              <a:t>                                                                                                                                                                                            </a:t>
            </a:r>
            <a:r>
              <a:rPr lang="az-Latn-AZ" sz="1200" b="1" dirty="0" smtClean="0">
                <a:solidFill>
                  <a:schemeClr val="bg1"/>
                </a:solidFill>
                <a:latin typeface="Cambria" panose="02040503050406030204" pitchFamily="18" charset="0"/>
              </a:rPr>
              <a:t>noyabr 201</a:t>
            </a:r>
            <a:r>
              <a:rPr lang="en-US" sz="1200" b="1" dirty="0">
                <a:solidFill>
                  <a:schemeClr val="bg1"/>
                </a:solidFill>
                <a:latin typeface="Cambria" panose="02040503050406030204" pitchFamily="18" charset="0"/>
              </a:rPr>
              <a:t>7</a:t>
            </a:r>
            <a:endParaRPr lang="ru-RU" sz="1200" b="1" dirty="0">
              <a:solidFill>
                <a:schemeClr val="bg1"/>
              </a:solidFill>
              <a:latin typeface="Cambria" panose="02040503050406030204" pitchFamily="18" charset="0"/>
            </a:endParaRPr>
          </a:p>
        </p:txBody>
      </p:sp>
      <p:sp>
        <p:nvSpPr>
          <p:cNvPr id="10" name="Скругленный прямоугольник 9"/>
          <p:cNvSpPr/>
          <p:nvPr/>
        </p:nvSpPr>
        <p:spPr>
          <a:xfrm>
            <a:off x="94932" y="754634"/>
            <a:ext cx="8911641" cy="334983"/>
          </a:xfrm>
          <a:prstGeom prst="roundRect">
            <a:avLst>
              <a:gd name="adj" fmla="val 5048"/>
            </a:avLst>
          </a:prstGeom>
          <a:ln w="12700">
            <a:solidFill>
              <a:srgbClr val="B40000"/>
            </a:solidFill>
          </a:ln>
          <a:effectLst>
            <a:innerShdw blurRad="114300">
              <a:prstClr val="black"/>
            </a:innerShdw>
          </a:effectLst>
        </p:spPr>
        <p:style>
          <a:lnRef idx="2">
            <a:schemeClr val="accent2"/>
          </a:lnRef>
          <a:fillRef idx="1">
            <a:schemeClr val="lt1"/>
          </a:fillRef>
          <a:effectRef idx="0">
            <a:schemeClr val="accent2"/>
          </a:effectRef>
          <a:fontRef idx="minor">
            <a:schemeClr val="dk1"/>
          </a:fontRef>
        </p:style>
        <p:txBody>
          <a:bodyPr wrap="square">
            <a:spAutoFit/>
          </a:bodyPr>
          <a:lstStyle/>
          <a:p>
            <a:pPr marL="932815" indent="-932815">
              <a:lnSpc>
                <a:spcPct val="115000"/>
              </a:lnSpc>
              <a:spcAft>
                <a:spcPts val="0"/>
              </a:spcAft>
            </a:pPr>
            <a:r>
              <a:rPr lang="az-Latn-AZ" sz="1400" dirty="0"/>
              <a:t>PROBLEM 3. TƏBİİ SƏRVƏTLƏRDƏN SƏMƏRƏLİ İSTİFADƏ VƏ REGİONAL İNKİŞAFIN SOSİAL-İQTİSADİ PROBLEMLƏRİ</a:t>
            </a:r>
            <a:endParaRPr lang="ru-RU" sz="1200" dirty="0"/>
          </a:p>
        </p:txBody>
      </p:sp>
      <p:graphicFrame>
        <p:nvGraphicFramePr>
          <p:cNvPr id="2" name="Таблица 1"/>
          <p:cNvGraphicFramePr>
            <a:graphicFrameLocks noGrp="1"/>
          </p:cNvGraphicFramePr>
          <p:nvPr>
            <p:extLst>
              <p:ext uri="{D42A27DB-BD31-4B8C-83A1-F6EECF244321}">
                <p14:modId xmlns:p14="http://schemas.microsoft.com/office/powerpoint/2010/main" val="3678758528"/>
              </p:ext>
            </p:extLst>
          </p:nvPr>
        </p:nvGraphicFramePr>
        <p:xfrm>
          <a:off x="208088" y="1505744"/>
          <a:ext cx="8707312" cy="2006209"/>
        </p:xfrm>
        <a:graphic>
          <a:graphicData uri="http://schemas.openxmlformats.org/drawingml/2006/table">
            <a:tbl>
              <a:tblPr firstRow="1" firstCol="1" bandRow="1">
                <a:tableStyleId>{FABFCF23-3B69-468F-B69F-88F6DE6A72F2}</a:tableStyleId>
              </a:tblPr>
              <a:tblGrid>
                <a:gridCol w="5349724">
                  <a:extLst>
                    <a:ext uri="{9D8B030D-6E8A-4147-A177-3AD203B41FA5}">
                      <a16:colId xmlns="" xmlns:a16="http://schemas.microsoft.com/office/drawing/2014/main" val="20000"/>
                    </a:ext>
                  </a:extLst>
                </a:gridCol>
                <a:gridCol w="3357588">
                  <a:extLst>
                    <a:ext uri="{9D8B030D-6E8A-4147-A177-3AD203B41FA5}">
                      <a16:colId xmlns="" xmlns:a16="http://schemas.microsoft.com/office/drawing/2014/main" val="20001"/>
                    </a:ext>
                  </a:extLst>
                </a:gridCol>
              </a:tblGrid>
              <a:tr h="307816">
                <a:tc>
                  <a:txBody>
                    <a:bodyPr/>
                    <a:lstStyle/>
                    <a:p>
                      <a:pPr>
                        <a:lnSpc>
                          <a:spcPct val="115000"/>
                        </a:lnSpc>
                        <a:spcAft>
                          <a:spcPts val="0"/>
                        </a:spcAft>
                        <a:tabLst>
                          <a:tab pos="1742440" algn="l"/>
                        </a:tabLst>
                      </a:pPr>
                      <a:r>
                        <a:rPr lang="az-Latn-AZ" sz="1000" dirty="0">
                          <a:effectLst/>
                        </a:rPr>
                        <a:t>	</a:t>
                      </a:r>
                      <a:r>
                        <a:rPr lang="az-Latn-AZ" sz="1000" dirty="0" smtClean="0">
                          <a:effectLst/>
                        </a:rPr>
                        <a:t>Mövzu</a:t>
                      </a:r>
                      <a:endParaRPr lang="ru-RU" sz="900" dirty="0">
                        <a:effectLst/>
                        <a:latin typeface="Calibri"/>
                        <a:ea typeface="Calibri"/>
                        <a:cs typeface="Times New Roman"/>
                      </a:endParaRPr>
                    </a:p>
                  </a:txBody>
                  <a:tcPr marL="55399" marR="553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az-Latn-AZ" sz="900" dirty="0" smtClean="0">
                          <a:effectLst/>
                        </a:rPr>
                        <a:t>Şöbə </a:t>
                      </a:r>
                      <a:endParaRPr lang="ru-RU" sz="900" dirty="0">
                        <a:effectLst/>
                        <a:latin typeface="Calibri"/>
                        <a:ea typeface="Calibri"/>
                        <a:cs typeface="Times New Roman"/>
                      </a:endParaRPr>
                    </a:p>
                  </a:txBody>
                  <a:tcPr marL="55399" marR="553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0"/>
                  </a:ext>
                </a:extLst>
              </a:tr>
              <a:tr h="426720">
                <a:tc>
                  <a:txBody>
                    <a:bodyPr/>
                    <a:lstStyle/>
                    <a:p>
                      <a:pPr>
                        <a:lnSpc>
                          <a:spcPts val="1500"/>
                        </a:lnSpc>
                        <a:spcAft>
                          <a:spcPts val="750"/>
                        </a:spcAft>
                      </a:pPr>
                      <a:r>
                        <a:rPr lang="az-Latn-AZ" sz="1000" dirty="0" smtClean="0">
                          <a:effectLst/>
                        </a:rPr>
                        <a:t>MÖVZU 12.  REGİONL İQTİSADİYYATIN DÖVLƏT TƏNZİMLƏNMƏSİNİN TƏKMİLLƏŞDİRİLMƏSİ İSTİQAMƏTLƏRİ</a:t>
                      </a:r>
                      <a:endParaRPr lang="ru-RU" sz="900" b="1" dirty="0">
                        <a:effectLst/>
                        <a:latin typeface="Cambria" panose="02040503050406030204" pitchFamily="18" charset="0"/>
                        <a:ea typeface="Times New Roman"/>
                        <a:cs typeface="Times New Roman"/>
                      </a:endParaRPr>
                    </a:p>
                  </a:txBody>
                  <a:tcPr marL="55399" marR="553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az-Latn-AZ" sz="1000" u="sng" strike="noStrike" dirty="0">
                          <a:effectLst/>
                        </a:rPr>
                        <a:t>“Regional inkişaf və təbii sərvətlərdən istifadə problemləri” </a:t>
                      </a:r>
                      <a:r>
                        <a:rPr lang="az-Latn-AZ" sz="1000" u="sng" strike="noStrike" dirty="0" smtClean="0">
                          <a:effectLst/>
                        </a:rPr>
                        <a:t>şöbəsi</a:t>
                      </a:r>
                      <a:endParaRPr lang="ru-RU" sz="900" u="sng" dirty="0">
                        <a:effectLst/>
                        <a:latin typeface="Calibri"/>
                        <a:ea typeface="Calibri"/>
                        <a:cs typeface="Times New Roman"/>
                      </a:endParaRPr>
                    </a:p>
                  </a:txBody>
                  <a:tcPr marL="55399" marR="553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r h="307774">
                <a:tc>
                  <a:txBody>
                    <a:bodyPr/>
                    <a:lstStyle/>
                    <a:p>
                      <a:pPr marL="396875">
                        <a:lnSpc>
                          <a:spcPts val="1500"/>
                        </a:lnSpc>
                        <a:spcAft>
                          <a:spcPts val="750"/>
                        </a:spcAft>
                      </a:pPr>
                      <a:r>
                        <a:rPr lang="az-Latn-AZ" sz="1000" i="1" dirty="0" smtClean="0">
                          <a:effectLst/>
                        </a:rPr>
                        <a:t>İŞ 12:  AZƏRBAYCANIN REGİONAL İQTİSADİYYATININ DÖVLƏT TƏNZİMLƏNMƏSİNİN MÖVCUD VƏZİYYƏTİNİN TƏHLİLİ VƏ QİYMƏTLƏNDİRİLMƏSİ</a:t>
                      </a:r>
                      <a:endParaRPr lang="ru-RU" sz="900" b="1" i="1" dirty="0">
                        <a:effectLst/>
                        <a:latin typeface="Cambria" panose="02040503050406030204" pitchFamily="18" charset="0"/>
                        <a:ea typeface="Times New Roman"/>
                        <a:cs typeface="Times New Roman"/>
                      </a:endParaRPr>
                    </a:p>
                  </a:txBody>
                  <a:tcPr marL="55399" marR="553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r">
                        <a:lnSpc>
                          <a:spcPct val="115000"/>
                        </a:lnSpc>
                        <a:spcAft>
                          <a:spcPts val="0"/>
                        </a:spcAft>
                      </a:pPr>
                      <a:r>
                        <a:rPr lang="az-Latn-AZ" sz="1000" i="1" dirty="0">
                          <a:effectLst/>
                        </a:rPr>
                        <a:t>İcraşılar: şöbə əməkdaşları  </a:t>
                      </a:r>
                      <a:endParaRPr lang="ru-RU" sz="900" i="1" dirty="0">
                        <a:effectLst/>
                        <a:latin typeface="Calibri"/>
                        <a:ea typeface="Calibri"/>
                        <a:cs typeface="Times New Roman"/>
                      </a:endParaRPr>
                    </a:p>
                  </a:txBody>
                  <a:tcPr marL="55399" marR="553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 xmlns:a16="http://schemas.microsoft.com/office/drawing/2014/main" val="10002"/>
                  </a:ext>
                </a:extLst>
              </a:tr>
              <a:tr h="509673">
                <a:tc>
                  <a:txBody>
                    <a:bodyPr/>
                    <a:lstStyle/>
                    <a:p>
                      <a:pPr>
                        <a:lnSpc>
                          <a:spcPts val="1500"/>
                        </a:lnSpc>
                        <a:spcAft>
                          <a:spcPts val="750"/>
                        </a:spcAft>
                      </a:pPr>
                      <a:r>
                        <a:rPr lang="az-Latn-AZ" sz="1000" dirty="0" smtClean="0">
                          <a:effectLst/>
                        </a:rPr>
                        <a:t>MÖVZU 13.  TƏBİİ SƏRVƏTLƏRDƏN  İSTİFADƏNİN İQTİSADİ-EKOLOJİ PROBLEMLƏRİNİN TƏDQİQİ</a:t>
                      </a:r>
                      <a:endParaRPr lang="ru-RU" sz="900" b="1" dirty="0">
                        <a:effectLst/>
                        <a:latin typeface="Cambria" panose="02040503050406030204" pitchFamily="18" charset="0"/>
                        <a:ea typeface="Times New Roman"/>
                        <a:cs typeface="Times New Roman"/>
                      </a:endParaRPr>
                    </a:p>
                  </a:txBody>
                  <a:tcPr marL="55399" marR="553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az-Latn-AZ" sz="1000" u="none" strike="noStrike" dirty="0">
                          <a:effectLst/>
                        </a:rPr>
                        <a:t>“Regional inkişaf və təbii sərvətlərdən istifadə problemləri” </a:t>
                      </a:r>
                      <a:r>
                        <a:rPr lang="az-Latn-AZ" sz="1000" u="none" strike="noStrike" dirty="0" smtClean="0">
                          <a:effectLst/>
                        </a:rPr>
                        <a:t>şöbəsi</a:t>
                      </a:r>
                      <a:endParaRPr lang="ru-RU" sz="900" dirty="0">
                        <a:effectLst/>
                        <a:latin typeface="Calibri"/>
                        <a:ea typeface="Calibri"/>
                        <a:cs typeface="Times New Roman"/>
                      </a:endParaRPr>
                    </a:p>
                  </a:txBody>
                  <a:tcPr marL="55399" marR="553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3"/>
                  </a:ext>
                </a:extLst>
              </a:tr>
              <a:tr h="307774">
                <a:tc>
                  <a:txBody>
                    <a:bodyPr/>
                    <a:lstStyle/>
                    <a:p>
                      <a:pPr marL="396875">
                        <a:lnSpc>
                          <a:spcPts val="1500"/>
                        </a:lnSpc>
                        <a:spcAft>
                          <a:spcPts val="750"/>
                        </a:spcAft>
                      </a:pPr>
                      <a:r>
                        <a:rPr lang="az-Latn-AZ" sz="1000" i="1" dirty="0" smtClean="0">
                          <a:effectLst/>
                        </a:rPr>
                        <a:t>İŞ 13. AZƏRBAYCAN REGİONLARINDA TƏBİİ SƏRVƏTLƏRDƏN İSTİFADƏ VƏZİYYƏTİNİN TƏHLİLİ VƏ QİYMƏTLƏNDİRİLMƏSİ</a:t>
                      </a:r>
                      <a:endParaRPr lang="ru-RU" sz="900" b="1" i="1" dirty="0">
                        <a:effectLst/>
                        <a:latin typeface="Cambria" panose="02040503050406030204" pitchFamily="18" charset="0"/>
                        <a:ea typeface="Times New Roman"/>
                        <a:cs typeface="Times New Roman"/>
                      </a:endParaRPr>
                    </a:p>
                  </a:txBody>
                  <a:tcPr marL="55399" marR="553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r">
                        <a:lnSpc>
                          <a:spcPct val="115000"/>
                        </a:lnSpc>
                        <a:spcAft>
                          <a:spcPts val="0"/>
                        </a:spcAft>
                      </a:pPr>
                      <a:r>
                        <a:rPr lang="az-Latn-AZ" sz="1000" i="1" dirty="0">
                          <a:effectLst/>
                        </a:rPr>
                        <a:t>İcraşılar: şöbə əməkdaşları  </a:t>
                      </a:r>
                      <a:endParaRPr lang="ru-RU" sz="900" i="1" dirty="0">
                        <a:effectLst/>
                        <a:latin typeface="Calibri"/>
                        <a:ea typeface="Calibri"/>
                        <a:cs typeface="Times New Roman"/>
                      </a:endParaRPr>
                    </a:p>
                  </a:txBody>
                  <a:tcPr marL="55399" marR="553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 xmlns:a16="http://schemas.microsoft.com/office/drawing/2014/main" val="10004"/>
                  </a:ext>
                </a:extLst>
              </a:tr>
            </a:tbl>
          </a:graphicData>
        </a:graphic>
      </p:graphicFrame>
    </p:spTree>
    <p:extLst>
      <p:ext uri="{BB962C8B-B14F-4D97-AF65-F5344CB8AC3E}">
        <p14:creationId xmlns:p14="http://schemas.microsoft.com/office/powerpoint/2010/main" val="238825328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Тема Office">
  <a:themeElements>
    <a:clrScheme name="Тема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Тема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1471</TotalTime>
  <Words>3762</Words>
  <Application>Microsoft Office PowerPoint</Application>
  <PresentationFormat>Экран (4:3)</PresentationFormat>
  <Paragraphs>745</Paragraphs>
  <Slides>37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37</vt:i4>
      </vt:variant>
    </vt:vector>
  </HeadingPairs>
  <TitlesOfParts>
    <vt:vector size="38"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user1</cp:lastModifiedBy>
  <cp:revision>86</cp:revision>
  <cp:lastPrinted>2017-11-29T08:11:49Z</cp:lastPrinted>
  <dcterms:created xsi:type="dcterms:W3CDTF">2017-11-28T17:36:57Z</dcterms:created>
  <dcterms:modified xsi:type="dcterms:W3CDTF">2017-11-30T09:48:28Z</dcterms:modified>
</cp:coreProperties>
</file>