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329" r:id="rId11"/>
    <p:sldId id="267" r:id="rId12"/>
    <p:sldId id="268" r:id="rId13"/>
    <p:sldId id="316" r:id="rId14"/>
    <p:sldId id="271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4" r:id="rId25"/>
    <p:sldId id="279" r:id="rId26"/>
    <p:sldId id="280" r:id="rId27"/>
    <p:sldId id="324" r:id="rId28"/>
    <p:sldId id="281" r:id="rId29"/>
    <p:sldId id="282" r:id="rId30"/>
    <p:sldId id="283" r:id="rId31"/>
    <p:sldId id="284" r:id="rId32"/>
    <p:sldId id="285" r:id="rId33"/>
    <p:sldId id="332" r:id="rId34"/>
    <p:sldId id="286" r:id="rId35"/>
    <p:sldId id="289" r:id="rId36"/>
    <p:sldId id="290" r:id="rId37"/>
    <p:sldId id="291" r:id="rId38"/>
    <p:sldId id="321" r:id="rId39"/>
    <p:sldId id="293" r:id="rId40"/>
    <p:sldId id="294" r:id="rId41"/>
    <p:sldId id="295" r:id="rId42"/>
    <p:sldId id="318" r:id="rId43"/>
    <p:sldId id="296" r:id="rId44"/>
    <p:sldId id="297" r:id="rId45"/>
    <p:sldId id="298" r:id="rId46"/>
    <p:sldId id="319" r:id="rId47"/>
    <p:sldId id="320" r:id="rId48"/>
    <p:sldId id="300" r:id="rId49"/>
    <p:sldId id="301" r:id="rId50"/>
    <p:sldId id="302" r:id="rId51"/>
    <p:sldId id="333" r:id="rId52"/>
    <p:sldId id="303" r:id="rId53"/>
    <p:sldId id="304" r:id="rId54"/>
    <p:sldId id="326" r:id="rId55"/>
    <p:sldId id="330" r:id="rId56"/>
    <p:sldId id="306" r:id="rId57"/>
    <p:sldId id="322" r:id="rId58"/>
    <p:sldId id="325" r:id="rId59"/>
    <p:sldId id="305" r:id="rId60"/>
    <p:sldId id="307" r:id="rId61"/>
    <p:sldId id="308" r:id="rId62"/>
    <p:sldId id="309" r:id="rId63"/>
    <p:sldId id="310" r:id="rId64"/>
    <p:sldId id="311" r:id="rId65"/>
    <p:sldId id="312" r:id="rId66"/>
    <p:sldId id="334" r:id="rId6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rize.org/nobel_prizes/peace/laureates/1991/index.html" TargetMode="External"/><Relationship Id="rId2" Type="http://schemas.openxmlformats.org/officeDocument/2006/relationships/hyperlink" Target="http://www.nobelprize.org/nobel_prizes/peace/laureates/1935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belprize.org/nobel_prizes/peace/laureates/2010/index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nn_E._Kydla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534399" cy="2438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>
              <a:buSzPct val="25000"/>
            </a:pPr>
            <a:r>
              <a:rPr lang="en-US" sz="3200" dirty="0" smtClean="0"/>
              <a:t>“</a:t>
            </a:r>
            <a:r>
              <a:rPr lang="en-US" sz="3200" dirty="0" err="1" smtClean="0"/>
              <a:t>Müasir</a:t>
            </a:r>
            <a:r>
              <a:rPr lang="en-US" sz="3200" dirty="0" smtClean="0"/>
              <a:t> </a:t>
            </a:r>
            <a:r>
              <a:rPr lang="en-US" sz="3200" dirty="0" err="1" smtClean="0"/>
              <a:t>dünyanın</a:t>
            </a:r>
            <a:r>
              <a:rPr lang="en-US" sz="3200" dirty="0" smtClean="0"/>
              <a:t> </a:t>
            </a:r>
            <a:r>
              <a:rPr lang="en-US" sz="3200" dirty="0" err="1" smtClean="0"/>
              <a:t>ən</a:t>
            </a:r>
            <a:r>
              <a:rPr lang="en-US" sz="3200" dirty="0" smtClean="0"/>
              <a:t> </a:t>
            </a:r>
            <a:r>
              <a:rPr lang="en-US" sz="3200" dirty="0" err="1" smtClean="0"/>
              <a:t>aktual</a:t>
            </a:r>
            <a:r>
              <a:rPr lang="en-US" sz="3200" dirty="0" smtClean="0"/>
              <a:t> </a:t>
            </a:r>
            <a:r>
              <a:rPr lang="en-US" sz="3200" dirty="0" err="1" smtClean="0"/>
              <a:t>iqtisadi</a:t>
            </a:r>
            <a:r>
              <a:rPr lang="en-US" sz="3200" dirty="0" smtClean="0"/>
              <a:t> </a:t>
            </a:r>
            <a:r>
              <a:rPr lang="en-US" sz="3200" dirty="0" err="1" smtClean="0"/>
              <a:t>problemləri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Nobel </a:t>
            </a:r>
            <a:r>
              <a:rPr lang="en-US" sz="3200" dirty="0" err="1" smtClean="0"/>
              <a:t>mükafatını</a:t>
            </a:r>
            <a:r>
              <a:rPr lang="en-US" sz="3200" dirty="0" smtClean="0"/>
              <a:t> </a:t>
            </a:r>
            <a:r>
              <a:rPr lang="en-US" sz="3200" dirty="0" err="1" smtClean="0"/>
              <a:t>kimə</a:t>
            </a:r>
            <a:r>
              <a:rPr lang="en-US" sz="3200" dirty="0" smtClean="0"/>
              <a:t> </a:t>
            </a:r>
            <a:r>
              <a:rPr lang="en-US" sz="3200" dirty="0" err="1" smtClean="0"/>
              <a:t>və</a:t>
            </a:r>
            <a:r>
              <a:rPr lang="en-US" sz="3200" dirty="0" smtClean="0"/>
              <a:t> </a:t>
            </a:r>
            <a:r>
              <a:rPr lang="en-US" sz="3200" dirty="0" err="1" smtClean="0"/>
              <a:t>nəyə</a:t>
            </a:r>
            <a:r>
              <a:rPr lang="en-US" sz="3200" dirty="0" smtClean="0"/>
              <a:t> </a:t>
            </a:r>
            <a:r>
              <a:rPr lang="en-US" sz="3200" dirty="0" err="1" smtClean="0"/>
              <a:t>görə</a:t>
            </a:r>
            <a:r>
              <a:rPr lang="en-US" sz="3200" dirty="0" smtClean="0"/>
              <a:t> </a:t>
            </a:r>
            <a:r>
              <a:rPr lang="en-US" sz="3200" dirty="0" err="1" smtClean="0"/>
              <a:t>verirlər</a:t>
            </a:r>
            <a:r>
              <a:rPr lang="en-US" sz="3200" dirty="0" smtClean="0"/>
              <a:t>”</a:t>
            </a:r>
            <a:endParaRPr lang="en-US" sz="3200" b="1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5151227"/>
            <a:ext cx="8229599" cy="1020973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İlham</a:t>
            </a:r>
            <a:r>
              <a:rPr lang="en-US" sz="1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Rüstəmov</a:t>
            </a:r>
            <a:r>
              <a:rPr lang="en-US" sz="1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az-Latn-AZ" sz="16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AMEA-</a:t>
            </a:r>
            <a:r>
              <a:rPr lang="az-Latn-AZ" sz="1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nın</a:t>
            </a:r>
            <a:r>
              <a:rPr lang="az-Latn-AZ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İqtisadiyyat İnstitutunun doktorantı</a:t>
            </a:r>
            <a:r>
              <a:rPr lang="az-Latn-AZ" sz="1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1600" dirty="0" smtClean="0"/>
              <a:t>BAKI-2014 </a:t>
            </a:r>
            <a:endParaRPr lang="en-US" sz="1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z-Latn-AZ" sz="2000" dirty="0" smtClean="0"/>
              <a:t>Nobelə Layiq görülərkən Həbsdə olanlar</a:t>
            </a:r>
            <a:br>
              <a:rPr lang="az-Latn-AZ" sz="2000" dirty="0" smtClean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Carl von Ossietzky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b="1" dirty="0" err="1" smtClean="0">
                <a:solidFill>
                  <a:srgbClr val="FF0000"/>
                </a:solidFill>
                <a:hlinkClick r:id="rId3"/>
              </a:rPr>
              <a:t>Aung</a:t>
            </a:r>
            <a:r>
              <a:rPr lang="en-US" sz="2400" b="1" dirty="0" smtClean="0">
                <a:solidFill>
                  <a:srgbClr val="FF0000"/>
                </a:solidFill>
                <a:hlinkClick r:id="rId3"/>
              </a:rPr>
              <a:t> San </a:t>
            </a:r>
            <a:r>
              <a:rPr lang="en-US" sz="2400" b="1" dirty="0" err="1" smtClean="0">
                <a:solidFill>
                  <a:srgbClr val="FF0000"/>
                </a:solidFill>
                <a:hlinkClick r:id="rId3"/>
              </a:rPr>
              <a:t>Suu</a:t>
            </a:r>
            <a:r>
              <a:rPr lang="en-US" sz="2400" b="1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hlinkClick r:id="rId3"/>
              </a:rPr>
              <a:t>Kyi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  <a:hlinkClick r:id="rId4"/>
              </a:rPr>
              <a:t>Liu </a:t>
            </a:r>
            <a:r>
              <a:rPr lang="en-US" sz="2400" b="1" dirty="0" err="1" smtClean="0">
                <a:solidFill>
                  <a:srgbClr val="FF0000"/>
                </a:solidFill>
                <a:hlinkClick r:id="rId4"/>
              </a:rPr>
              <a:t>Xiaobo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az-Latn-AZ" sz="2400" b="1" dirty="0" smtClean="0"/>
              <a:t>Onlar Nobel Sülh Mükafatına </a:t>
            </a:r>
            <a:r>
              <a:rPr lang="en-US" sz="2400" b="1" dirty="0" smtClean="0"/>
              <a:t>l</a:t>
            </a:r>
            <a:r>
              <a:rPr lang="az-Latn-AZ" sz="2400" b="1" dirty="0" smtClean="0"/>
              <a:t>ayiq görülüblər</a:t>
            </a:r>
          </a:p>
          <a:p>
            <a:pPr algn="ctr">
              <a:buNone/>
            </a:pPr>
            <a:r>
              <a:rPr lang="az-Latn-AZ" sz="2400" b="1" dirty="0" smtClean="0"/>
              <a:t>(Onlar xalq azadlıq hərakatının fəalları və jurnalist)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imtina</a:t>
            </a:r>
            <a:r>
              <a:rPr lang="en-US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edənlər</a:t>
            </a:r>
            <a:r>
              <a:rPr lang="az-Latn-A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</a:t>
            </a:r>
            <a:endParaRPr lang="en-US" sz="3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1964-cü </a:t>
            </a:r>
            <a:r>
              <a:rPr lang="en-US" sz="32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32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J.Sartre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(Fransız yazıçısı 1905-1980)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-Nobel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ədəbiyyat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mükafatından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imtina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edib</a:t>
            </a:r>
            <a:r>
              <a:rPr lang="az-Latn-AZ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Səbəb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onun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bütün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rəsmi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təltiflərdən</a:t>
            </a:r>
            <a:r>
              <a:rPr lang="az-Latn-A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xoş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gəlmir. 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32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endParaRPr lang="en-US" sz="3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1973 </a:t>
            </a:r>
            <a:r>
              <a:rPr lang="en-US" sz="3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cü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32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Duc</a:t>
            </a:r>
            <a:r>
              <a:rPr lang="en-US" sz="32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Tho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sülh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mükafatından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imtina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edib</a:t>
            </a:r>
            <a:endParaRPr lang="en-US" sz="2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Səbəb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Vyetnamda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mövcud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müharibə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vəziyyəti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****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imtina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edənlər</a:t>
            </a:r>
            <a:r>
              <a:rPr lang="az-Latn-AZ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</a:t>
            </a:r>
            <a:endParaRPr lang="en-US" sz="3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Adolf Hitler 3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alman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nobelçini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mükafatdan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imtinaya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məcbur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edib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342900" marR="0" lvl="0" indent="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Nobel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laureatları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Richard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Kuhnu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(1938), </a:t>
            </a:r>
          </a:p>
          <a:p>
            <a:pPr marL="342900" marR="0" lvl="0" indent="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Adolf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Butenandtı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(1939), </a:t>
            </a:r>
          </a:p>
          <a:p>
            <a:pPr marL="342900" marR="0" lvl="0" indent="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fiziologiya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tibb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Gerhard </a:t>
            </a:r>
            <a:r>
              <a:rPr lang="en-US" sz="22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Domagkı</a:t>
            </a: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*****</a:t>
            </a:r>
          </a:p>
          <a:p>
            <a:pPr lvl="0" indent="0">
              <a:lnSpc>
                <a:spcPct val="80000"/>
              </a:lnSpc>
              <a:spcBef>
                <a:spcPts val="45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-1958-ci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az-Latn-AZ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Boris Pasternak</a:t>
            </a:r>
            <a:r>
              <a:rPr lang="az-Latn-AZ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(1890-1960) (Rus ədəbi mühitində şairlərin şairi kimi tanınan)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ədəbiyyat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Nobel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mükafatın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imtinaya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məcbur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edilib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z-Latn-AZ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0">
              <a:lnSpc>
                <a:spcPct val="80000"/>
              </a:lnSpc>
              <a:spcBef>
                <a:spcPts val="450"/>
              </a:spcBef>
              <a:buSzPct val="25000"/>
              <a:buNone/>
            </a:pPr>
            <a:r>
              <a:rPr lang="az-Latn-AZ" sz="28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Səbəb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Sovet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vətəndaşı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oldugu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üçün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9144000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381000" y="1752600"/>
            <a:ext cx="8458200" cy="487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1969 –cu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iqtisadiyyat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ilk </a:t>
            </a:r>
            <a:r>
              <a:rPr lang="en-US" sz="2800" b="0" i="1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nobel</a:t>
            </a:r>
            <a:r>
              <a:rPr lang="en-US" sz="28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mükafatı</a:t>
            </a:r>
            <a:r>
              <a:rPr lang="en-US" sz="28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ollandiyalı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Yan Tinbergen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(1903-1994) 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norveçli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Ragnar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Frişə</a:t>
            </a:r>
            <a:r>
              <a:rPr lang="az-Latn-AZ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1895-1973) </a:t>
            </a:r>
            <a:endParaRPr lang="en-US" sz="2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endParaRPr lang="en-US" sz="2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İqtisadi</a:t>
            </a:r>
            <a:r>
              <a:rPr lang="en-US" sz="3200" b="1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proseslərin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təhlili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üçün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dinamik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modellərin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yaradılması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tətbiqi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200" b="1" i="0" u="none" strike="noStrike" cap="none" baseline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endParaRPr lang="en-US" sz="28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sahəsində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ugurlarına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görə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təqdim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edilmişdir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endParaRPr lang="az-Latn-AZ" sz="2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Onlar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ekonometriyanın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baniləri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hesab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olunurlar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81000" y="381000"/>
            <a:ext cx="84582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İqtisadiyyat</a:t>
            </a:r>
            <a:r>
              <a:rPr lang="en-US" sz="3200" b="1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3200" b="1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ilk </a:t>
            </a:r>
            <a:r>
              <a:rPr lang="en-US" sz="3200" b="1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nobel</a:t>
            </a:r>
            <a:r>
              <a:rPr lang="en-US" sz="3200" b="1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mükafatları</a:t>
            </a:r>
            <a:endParaRPr lang="en-US" sz="3200" b="1" i="1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İqtisadiyyat</a:t>
            </a:r>
            <a:r>
              <a:rPr lang="az-Latn-AZ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üzrə</a:t>
            </a:r>
            <a:r>
              <a:rPr lang="az-Latn-AZ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36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gənc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24200" y="1447800"/>
            <a:ext cx="55626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1972-ci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 </a:t>
            </a:r>
            <a:r>
              <a:rPr lang="en-US" sz="32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yaşındaykən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Nobel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İqtisadiyyat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Mükafatını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qazanan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amerikalı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Stanford </a:t>
            </a: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niversitetinin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professoru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Kenneth Arrow,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indiyə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qədər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qazanan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gənc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kimi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tarixə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düşüb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2590800" cy="288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381000" y="5562601"/>
            <a:ext cx="8305799" cy="1077217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Ümumi iqtisadi tarazlıq və rifah nəzəriyyəsinə görə təltif olunmuşdur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İqtisadiyyat</a:t>
            </a: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3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3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</a:t>
            </a:r>
            <a:r>
              <a:rPr lang="en-US" sz="3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yaşlı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</a:t>
            </a:r>
            <a:r>
              <a:rPr lang="az-Latn-AZ" sz="3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</a:t>
            </a:r>
            <a:endParaRPr lang="en-US" sz="3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581400" y="1600200"/>
            <a:ext cx="5105399" cy="452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2007-ci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90 </a:t>
            </a:r>
            <a:r>
              <a:rPr lang="en-US" sz="30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yaşında</a:t>
            </a:r>
            <a:r>
              <a:rPr lang="az-Latn-AZ" sz="30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</a:t>
            </a:r>
            <a:r>
              <a:rPr lang="az-Latn-AZ" sz="3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n,</a:t>
            </a: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Rusiyada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doğulan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Polşa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vətəndaşı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Leonid </a:t>
            </a:r>
            <a:r>
              <a:rPr lang="en-US" sz="30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Hurwic</a:t>
            </a: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isə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yaşlı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400"/>
            <a:ext cx="2895600" cy="3629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25000"/>
            </a:pPr>
            <a:r>
              <a:rPr lang="en-US" sz="2400" b="1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İqtisadiyyat</a:t>
            </a:r>
            <a:r>
              <a:rPr lang="en-US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üzrə</a:t>
            </a:r>
            <a:r>
              <a:rPr lang="az-Latn-AZ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statistika</a:t>
            </a:r>
            <a:r>
              <a:rPr lang="az-Latn-AZ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....</a:t>
            </a:r>
            <a:br>
              <a:rPr lang="az-Latn-AZ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/>
              <a:t> </a:t>
            </a:r>
            <a:r>
              <a:rPr lang="az-Latn-AZ" sz="2400" b="1" dirty="0" smtClean="0"/>
              <a:t>(</a:t>
            </a:r>
            <a:r>
              <a:rPr lang="en-US" sz="2400" b="1" dirty="0" smtClean="0"/>
              <a:t>1969-2014</a:t>
            </a:r>
            <a:r>
              <a:rPr lang="az-Latn-AZ" sz="2400" b="1" dirty="0" smtClean="0"/>
              <a:t>)</a:t>
            </a:r>
            <a:endParaRPr lang="en-US" sz="2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az-Latn-AZ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cü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ildə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46-cı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dəfə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verilən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Nobel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İqtisadiyyat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Mükafatına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indiyə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qədər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nəfər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layiq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görülüb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bunlardan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4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24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mükafat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tək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namizədə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mükafat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iki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nəfər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8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6 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mükafat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isə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üç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nəfər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tərəfindən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bölüşdürülüb</a:t>
            </a:r>
            <a:endParaRPr lang="en-US" sz="28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477964"/>
          </a:xfrm>
          <a:prstGeom prst="rect">
            <a:avLst/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4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II hissə</a:t>
            </a:r>
            <a:r>
              <a:rPr lang="az-Latn-AZ" sz="4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z-Latn-AZ" sz="4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2004-2014 </a:t>
            </a:r>
            <a:r>
              <a:rPr lang="en-US" sz="320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İqtisadiyyat</a:t>
            </a:r>
            <a:r>
              <a:rPr lang="en-US" sz="320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üzrə</a:t>
            </a:r>
            <a:r>
              <a:rPr lang="en-US" sz="320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Nobel </a:t>
            </a:r>
            <a:r>
              <a:rPr lang="en-US" sz="320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Mükafatı</a:t>
            </a:r>
            <a:endParaRPr lang="en-US" sz="320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33601"/>
            <a:ext cx="8153399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2971799" cy="639762"/>
          </a:xfrm>
          <a:prstGeom prst="rect">
            <a:avLst/>
          </a:prstGeom>
          <a:gradFill>
            <a:gsLst>
              <a:gs pos="0">
                <a:srgbClr val="9FCA4A"/>
              </a:gs>
              <a:gs pos="100000">
                <a:srgbClr val="EBFEC1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2004 Nobel </a:t>
            </a:r>
          </a:p>
        </p:txBody>
      </p:sp>
      <p:sp>
        <p:nvSpPr>
          <p:cNvPr id="193" name="Shape 193"/>
          <p:cNvSpPr/>
          <p:nvPr/>
        </p:nvSpPr>
        <p:spPr>
          <a:xfrm>
            <a:off x="533400" y="3276600"/>
            <a:ext cx="25854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Finn E. Kydland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(NORVEC)</a:t>
            </a:r>
          </a:p>
        </p:txBody>
      </p:sp>
      <p:sp>
        <p:nvSpPr>
          <p:cNvPr id="194" name="Shape 194"/>
          <p:cNvSpPr/>
          <p:nvPr/>
        </p:nvSpPr>
        <p:spPr>
          <a:xfrm>
            <a:off x="457200" y="5715000"/>
            <a:ext cx="25542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609600" y="4191000"/>
            <a:ext cx="8229598" cy="1804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İqtisadi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siyasətin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ardıcıllığı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dünya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iqtisadi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tsiklinin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hərəkətverici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qüvvəsinin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müəyyənləşdirilməsi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sahəsində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işlərinə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norveçli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Finn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Kidland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amerikalı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Edvard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Preskotta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verilib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457200" y="5942701"/>
            <a:ext cx="2610898" cy="915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143000"/>
            <a:ext cx="3200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1143000"/>
            <a:ext cx="3209131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32200" y="244637"/>
            <a:ext cx="3025400" cy="822162"/>
          </a:xfrm>
          <a:prstGeom prst="rect">
            <a:avLst/>
          </a:prstGeom>
          <a:gradFill>
            <a:gsLst>
              <a:gs pos="0">
                <a:srgbClr val="9FCA4A"/>
              </a:gs>
              <a:gs pos="100000">
                <a:srgbClr val="EBFEC1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 Nobel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7772400" cy="429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Onlar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az-Latn-AZ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dünyanın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çox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ölkəsində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maliyyə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büdcə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siyasətinin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praktikasına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yardım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göstər</a:t>
            </a:r>
            <a:r>
              <a:rPr lang="az-Latn-AZ" sz="2400" dirty="0" smtClean="0">
                <a:solidFill>
                  <a:srgbClr val="FF0000"/>
                </a:solidFill>
              </a:rPr>
              <a:t>mişlər.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Finn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Kidland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Pensilveniya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ştatının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Pitsburq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şəhərinin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Karneqi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Melon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Universitetində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çalışır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Edvard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Preskot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Arizona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universitetində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çalışır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229600" cy="838199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az-Latn-AZ" sz="2800" b="1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təsadüfi nekroloq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v</a:t>
            </a:r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ə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Nobel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mükafatı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28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20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1833-cü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İsveç</a:t>
            </a:r>
            <a:r>
              <a:rPr lang="en-US" sz="2400" dirty="0" err="1" smtClean="0">
                <a:solidFill>
                  <a:schemeClr val="dk1"/>
                </a:solidFill>
              </a:rPr>
              <a:t>d</a:t>
            </a:r>
            <a:r>
              <a:rPr lang="az-Latn-AZ" sz="2400" dirty="0" smtClean="0">
                <a:solidFill>
                  <a:schemeClr val="dk1"/>
                </a:solidFill>
              </a:rPr>
              <a:t>ə anadan olmuş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Alfred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Nobelin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adı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baglıdır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az-Latn-AZ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1888-ci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Alfred Nobel  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qəzetlərin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birində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özünə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həsr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edilmiş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səhvən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nəşr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olunmuş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nekroloqu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oxudu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yanlış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nekroloq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günki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mükafatının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yaranma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səbəbi</a:t>
            </a:r>
            <a:r>
              <a:rPr lang="az-Latn-AZ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z-Latn-AZ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endParaRPr lang="az-Latn-AZ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lnSpc>
                <a:spcPct val="8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r>
              <a:rPr lang="en-US" sz="2400" b="1" dirty="0" smtClean="0">
                <a:solidFill>
                  <a:schemeClr val="dk1"/>
                </a:solidFill>
              </a:rPr>
              <a:t>Nobel </a:t>
            </a:r>
            <a:r>
              <a:rPr lang="en-US" sz="2400" b="1" dirty="0" err="1" smtClean="0">
                <a:solidFill>
                  <a:schemeClr val="dk1"/>
                </a:solidFill>
              </a:rPr>
              <a:t>mükafatı</a:t>
            </a:r>
            <a:r>
              <a:rPr lang="en-US" sz="2400" dirty="0" smtClean="0">
                <a:solidFill>
                  <a:schemeClr val="dk1"/>
                </a:solidFill>
              </a:rPr>
              <a:t> -</a:t>
            </a:r>
            <a:r>
              <a:rPr lang="en-US" sz="2400" dirty="0" err="1" smtClean="0">
                <a:solidFill>
                  <a:schemeClr val="dk1"/>
                </a:solidFill>
              </a:rPr>
              <a:t>dəyərli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elmi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tədqiqatlar</a:t>
            </a:r>
            <a:r>
              <a:rPr lang="en-US" sz="2400" dirty="0" smtClean="0">
                <a:solidFill>
                  <a:schemeClr val="dk1"/>
                </a:solidFill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</a:rPr>
              <a:t>inqilabi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ixtiralar</a:t>
            </a:r>
            <a:r>
              <a:rPr lang="en-US" sz="2400" dirty="0" smtClean="0">
                <a:solidFill>
                  <a:schemeClr val="dk1"/>
                </a:solidFill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</a:rPr>
              <a:t>mədəniyyətə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və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ya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cəmiyyətin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inkişafına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edilən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zəngin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töhfəyə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görə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verilən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nüfuzlu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beynəlxalq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mükafatdır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0000"/>
              <a:buFont typeface="Arial" charset="0"/>
              <a:buChar char="•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indent="-342900" algn="ctr">
              <a:lnSpc>
                <a:spcPct val="80000"/>
              </a:lnSpc>
              <a:spcBef>
                <a:spcPts val="620"/>
              </a:spcBef>
              <a:buSzPct val="100000"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Bu </a:t>
            </a:r>
            <a:r>
              <a:rPr lang="en-US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səhv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nekroloqdan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en-US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sonra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Alfred Nobel    </a:t>
            </a:r>
            <a:r>
              <a:rPr lang="en-US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həqiqətən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vəfat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etdi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2895600" cy="639762"/>
          </a:xfrm>
          <a:prstGeom prst="rect">
            <a:avLst/>
          </a:prstGeom>
          <a:gradFill>
            <a:gsLst>
              <a:gs pos="0">
                <a:srgbClr val="9FCA4A"/>
              </a:gs>
              <a:gs pos="100000">
                <a:srgbClr val="EBFEC1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3581400" y="1066800"/>
            <a:ext cx="5334000" cy="525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ABŞ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İsrail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vətəndaşı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az-Latn-AZ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Robert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Aumann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az-Latn-AZ" sz="2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ABŞ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vətəndaşı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Thomas </a:t>
            </a:r>
            <a:r>
              <a:rPr lang="en-US" sz="2800" b="1" i="0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Schelling</a:t>
            </a:r>
            <a:endParaRPr lang="az-Latn-AZ" sz="2800" b="1" i="0" u="none" strike="noStrike" cap="none" baseline="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800" b="1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Münaqişə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əməkdaşlığın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oyunlar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nəzəriyyəsinin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təhlili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vasitəsilə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dərk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edilməsi</a:t>
            </a:r>
            <a:r>
              <a:rPr lang="az-Latn-AZ" sz="2800" dirty="0" smtClean="0">
                <a:solidFill>
                  <a:srgbClr val="FF0000"/>
                </a:solidFill>
              </a:rPr>
              <a:t>”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istiqamətindəki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tədqiqatlarına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təqdim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olunub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9200"/>
            <a:ext cx="2971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657600"/>
            <a:ext cx="28956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2743199" cy="715962"/>
          </a:xfrm>
          <a:prstGeom prst="rect">
            <a:avLst/>
          </a:prstGeom>
          <a:gradFill>
            <a:gsLst>
              <a:gs pos="0">
                <a:srgbClr val="9FCA4A"/>
              </a:gs>
              <a:gs pos="100000">
                <a:srgbClr val="EBFEC1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429000" y="1143000"/>
            <a:ext cx="5486400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Aumann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Qüds</a:t>
            </a:r>
            <a:r>
              <a:rPr lang="az-Latn-AZ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Universitetinin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professorudur</a:t>
            </a:r>
            <a:r>
              <a:rPr lang="az-Latn-AZ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Şellinq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Merilənd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(ABŞ)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Universitetinin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professorudur</a:t>
            </a:r>
            <a:endParaRPr lang="az-Latn-AZ" sz="2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39700" algn="ctr">
              <a:buSzPct val="25000"/>
              <a:buNone/>
            </a:pPr>
            <a:r>
              <a:rPr lang="az-Latn-AZ" sz="2800" dirty="0" smtClean="0">
                <a:solidFill>
                  <a:srgbClr val="FF0000"/>
                </a:solidFill>
              </a:rPr>
              <a:t>Onlar</a:t>
            </a: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</a:rPr>
              <a:t>rasional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qərar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qəbul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edənlər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arasında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konflikt</a:t>
            </a:r>
            <a:r>
              <a:rPr lang="az-Latn-AZ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və</a:t>
            </a:r>
            <a:r>
              <a:rPr lang="az-Latn-AZ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əməkdaşlığın</a:t>
            </a:r>
            <a:r>
              <a:rPr lang="en-US" sz="2800" dirty="0" smtClean="0">
                <a:solidFill>
                  <a:srgbClr val="FF0000"/>
                </a:solidFill>
              </a:rPr>
              <a:t> </a:t>
            </a:r>
            <a:r>
              <a:rPr lang="az-Latn-AZ" sz="2800" dirty="0" smtClean="0">
                <a:solidFill>
                  <a:srgbClr val="FF0000"/>
                </a:solidFill>
              </a:rPr>
              <a:t>iqtisadi fayda və zərərlərini təhlil ediblər.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1143001"/>
            <a:ext cx="27431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429000" cy="792162"/>
          </a:xfrm>
          <a:prstGeom prst="rect">
            <a:avLst/>
          </a:prstGeom>
          <a:solidFill>
            <a:schemeClr val="accent3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2006</a:t>
            </a:r>
            <a:r>
              <a:rPr lang="az-Latn-AZ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Nobel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114800" y="762000"/>
            <a:ext cx="4876800" cy="4876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ABŞ-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ın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Kolumbiya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Universitetinin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professoru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Edmund Phelps </a:t>
            </a:r>
            <a:endParaRPr lang="az-Latn-AZ" sz="3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Makroiqtisadi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siyasətdə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dövrlər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arası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əvəzetmələrin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təhlilinə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təltif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olunmuşdur</a:t>
            </a: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371600"/>
            <a:ext cx="3333750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429000" cy="715962"/>
          </a:xfrm>
          <a:prstGeom prst="rect">
            <a:avLst/>
          </a:prstGeom>
          <a:gradFill>
            <a:gsLst>
              <a:gs pos="0">
                <a:srgbClr val="9FCA4A"/>
              </a:gs>
              <a:gs pos="100000">
                <a:srgbClr val="EBFEC1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2006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114800" y="1219200"/>
            <a:ext cx="4572000" cy="464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Prof. Edmund Phelps </a:t>
            </a:r>
            <a:endParaRPr lang="az-Latn-AZ" sz="2400" b="1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1933 ABŞ)</a:t>
            </a:r>
          </a:p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Kolumbiya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Universiteti</a:t>
            </a:r>
            <a:endParaRPr lang="az-Latn-AZ" sz="2400" b="1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Makroiqtisadiyyat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mikroiqtisadiyyatın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əsasları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Ödəmə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qiymət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gözləntilərinin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təsirləri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Təbii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işsizlik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nisbəti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sahələrindəki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təhlilləri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məşhurdur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95400"/>
            <a:ext cx="33528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onomicsonline.co.uk/Global%20macro-economics%20graphs/Phillips-curve-trade-o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3505200" cy="45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62400" y="533400"/>
            <a:ext cx="5029200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</a:t>
            </a: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70-ci illərdən etibarən Vilyam</a:t>
            </a:r>
            <a:r>
              <a:rPr kumimoji="0" lang="az-Latn-A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Filipsin (1914, Zelandiya)   nəzəriyyəsi təcrübədə özünü doğrultmamağa başladı.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****</a:t>
            </a:r>
            <a:endParaRPr kumimoji="0" lang="az-Latn-AZ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2006-cı il iqtisadiyyat üzrə Nobel mükafatı laureatı Edmund Felps, öz yazılarında Fillips nəzəriyyəsinin təcrübədə </a:t>
            </a:r>
            <a:r>
              <a:rPr kumimoji="0" lang="az-Latn-AZ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sırf təsadüfən təsdiqini tapdığını göstərdi. </a:t>
            </a:r>
            <a:endParaRPr lang="az-Latn-AZ" sz="22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O,</a:t>
            </a:r>
            <a:r>
              <a:rPr kumimoji="0" lang="az-Latn-A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 təsadüfi subyektlərin bazar gözləntiləri ilə bağlayırdı.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z-Latn-AZ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Felpsin gəldiyi nəticə </a:t>
            </a: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odur ki, aşağı inflyasiyaya razılaşaraq yüksək məşğulluğa nail olmaq son nəticədə heç də effektsiz </a:t>
            </a:r>
            <a:r>
              <a:rPr lang="az-Latn-AZ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az-Latn-A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lmur.  </a:t>
            </a:r>
            <a:endParaRPr kumimoji="0" lang="az-Latn-A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35814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Felps və Filips  ziddiyyəti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534400" cy="715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2007-Nobel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685800" y="3962400"/>
            <a:ext cx="8229600" cy="2482275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2007-ci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ildə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Nobel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mükafatı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üç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amerikalıya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Leonid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Hurviç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Erik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Maskin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Rocxer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Mayersona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verilib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az-Latn-AZ" sz="2400" b="0" i="0" u="none" strike="noStrike" cap="none" baseline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az-Latn-AZ" sz="2400" b="0" i="0" u="none" strike="noStrike" cap="none" baseline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1" u="none" strike="noStrike" cap="none" baseline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Onlar</a:t>
            </a:r>
            <a:r>
              <a:rPr lang="en-US" sz="2400" b="1" i="1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effektiv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ticarət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mexanizmləri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nizamlama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sxemləri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səsvermə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proseduru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yaratmaq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üçün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optimal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mexanizmlər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nəzəriyyəsinin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əsasını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qoyublar</a:t>
            </a:r>
            <a:r>
              <a:rPr lang="en-US" sz="2400" b="1" i="1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066800"/>
            <a:ext cx="2803367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1066800"/>
            <a:ext cx="2514599" cy="259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066800"/>
            <a:ext cx="2819398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533400" y="228601"/>
            <a:ext cx="2514600" cy="8381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3429000" y="228600"/>
            <a:ext cx="5562600" cy="63246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Amerika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alimi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Paul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Kruqman</a:t>
            </a:r>
            <a:endParaRPr lang="en-US" sz="28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(1953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yəhudi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əsilli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ABŞ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vətəndaşı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Priston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Universiteti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az-Latn-AZ" sz="2800" b="1" i="0" u="none" strike="noStrike" cap="none" baseline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2800" b="1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Ticarət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modellərinin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iqtisadi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aktivliyin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paylanmasına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az-Latn-AZ" sz="2800" b="0" i="0" u="none" strike="noStrike" cap="none" baseline="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görə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verilib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təltif olunub</a:t>
            </a:r>
            <a:endParaRPr lang="az-Latn-AZ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Tədqiqatın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məqsədi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az-Latn-AZ" sz="2400" b="1" i="0" u="none" strike="noStrike" cap="none" baseline="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 err="1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ticarət</a:t>
            </a:r>
            <a:r>
              <a:rPr lang="en-US" sz="2400" b="0" i="0" u="none" strike="noStrike" cap="none" baseline="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münasibətlərinin</a:t>
            </a: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iqtisadi</a:t>
            </a: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</a:t>
            </a: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ərazilərin</a:t>
            </a: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yerləşməsinin</a:t>
            </a: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analizinin</a:t>
            </a: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aparılmasıdır</a:t>
            </a:r>
            <a:endParaRPr lang="az-Latn-AZ" sz="2400" b="0" i="0" u="none" strike="noStrike" cap="none" baseline="0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25000"/>
              <a:buFont typeface="Times New Roman"/>
              <a:buNone/>
            </a:pPr>
            <a:endParaRPr lang="en-US" sz="2400" b="0" i="0" u="none" strike="noStrike" cap="none" baseline="0" dirty="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Kruqman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həm də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"New York Times"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qəzetin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köşə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yaz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arıdır.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2546747" cy="3352799"/>
          </a:xfrm>
          <a:prstGeom prst="rect">
            <a:avLst/>
          </a:prstGeom>
          <a:solidFill>
            <a:srgbClr val="C5D8F1"/>
          </a:solidFill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381000" y="4800600"/>
            <a:ext cx="2743200" cy="1752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Kruqman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neçə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dəfə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Nobel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mükafatına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namizədlər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sırasında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olub</a:t>
            </a:r>
            <a:r>
              <a:rPr lang="en-US" sz="2200" b="0" i="1" u="none" strike="noStrike" cap="none" baseline="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az-Latn-AZ" sz="2200" b="0" i="1" u="none" strike="noStrike" cap="none" baseline="0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200" b="0" i="1" u="none" strike="noStrike" cap="none" baseline="0" dirty="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az-Latn-AZ" sz="2800" dirty="0" smtClean="0"/>
              <a:t>2008- Keynsdən sonra ən yaxşı analitik.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876800"/>
            <a:ext cx="853440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400" dirty="0" err="1" smtClean="0"/>
              <a:t>Dünyada</a:t>
            </a:r>
            <a:r>
              <a:rPr lang="az-Latn-AZ" sz="2400" dirty="0" smtClean="0"/>
              <a:t>kı</a:t>
            </a:r>
            <a:r>
              <a:rPr lang="en-US" sz="2400" dirty="0" smtClean="0"/>
              <a:t> </a:t>
            </a:r>
            <a:r>
              <a:rPr lang="az-Latn-AZ" sz="2400" b="1" dirty="0" smtClean="0"/>
              <a:t>iqtisadi böhranlar</a:t>
            </a:r>
            <a:r>
              <a:rPr lang="az-Latn-AZ" sz="2400" dirty="0" smtClean="0"/>
              <a:t>, xüsusilə də 1980-ci illərdən sonra baş verən iqtisadi böhranlar haqqında dəqiq proqnozlar verən Paul Kruqman Fortuna jurnalına görə Keynsdən sonra ən yaxşı analitikdir.</a:t>
            </a:r>
          </a:p>
          <a:p>
            <a:pPr>
              <a:buNone/>
            </a:pPr>
            <a:endParaRPr lang="az-Latn-AZ" dirty="0" smtClean="0"/>
          </a:p>
        </p:txBody>
      </p:sp>
      <p:pic>
        <p:nvPicPr>
          <p:cNvPr id="2050" name="Picture 2" descr="Bir Liberalin Vicda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2438400" cy="2886076"/>
          </a:xfrm>
          <a:prstGeom prst="rect">
            <a:avLst/>
          </a:prstGeom>
          <a:noFill/>
        </p:spPr>
      </p:pic>
      <p:pic>
        <p:nvPicPr>
          <p:cNvPr id="2052" name="Picture 4" descr="Bunalim Ekonomisinin Geri Donusu ve Kuresel Kr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2590800" cy="3048000"/>
          </a:xfrm>
          <a:prstGeom prst="rect">
            <a:avLst/>
          </a:prstGeom>
          <a:noFill/>
        </p:spPr>
      </p:pic>
      <p:pic>
        <p:nvPicPr>
          <p:cNvPr id="2054" name="Picture 6" descr="Politika Taseronlari ve Onemsizlesen Refah Azalan Beklentiler Caginda Iktisadi Egilim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2362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743200" y="274637"/>
            <a:ext cx="3809999" cy="715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</a:t>
            </a:r>
          </a:p>
        </p:txBody>
      </p:sp>
      <p:sp>
        <p:nvSpPr>
          <p:cNvPr id="258" name="Shape 25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143000"/>
            <a:ext cx="3200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143000"/>
            <a:ext cx="3457574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685800" y="4419600"/>
            <a:ext cx="7924800" cy="2179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Elinor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Ostr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-(ABŞ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1933- 2012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 Arizona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Universitetinin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professoru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siyasətçi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iqtisadçı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Oliver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Uilliamson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(ABŞ 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1932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Kaliforniya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Universiteti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581400" y="304800"/>
            <a:ext cx="5105399" cy="582136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Elinor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İctimai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mülkiyyətin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korporativ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idarə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olunması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sahəsində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araşdırmalarına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mükafata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layiq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görülüb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öz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tədqiqatları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sübut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etmişdir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insanlar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çox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resursları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dövlət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800" b="1" i="1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özəl</a:t>
            </a:r>
            <a:r>
              <a:rPr lang="en-US" sz="2800" b="1" i="1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şirkətlərdən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daha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yaxşı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idarə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edə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bilər</a:t>
            </a:r>
            <a:r>
              <a:rPr lang="en-US" sz="20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139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	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2666998" cy="403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2743199" cy="715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153400" cy="1066800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Nobel </a:t>
            </a:r>
            <a:r>
              <a:rPr lang="en-US" sz="3600" b="1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medalı</a:t>
            </a:r>
            <a:r>
              <a:rPr lang="en-US" sz="3600" b="1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600" b="1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və</a:t>
            </a:r>
            <a:r>
              <a:rPr lang="en-US" sz="3600" b="1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600" b="1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diplomu</a:t>
            </a:r>
            <a:r>
              <a:rPr lang="en-US" sz="395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 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8001000" cy="4221162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826"/>
              <a:buNone/>
            </a:pPr>
            <a:r>
              <a:rPr lang="az-Latn-AZ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M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ükafata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medal,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şəxsi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diplom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800" b="0" i="0" u="none" strike="noStrike" cap="none" baseline="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826"/>
              <a:buNone/>
            </a:pP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mükafatı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 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daxildir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az-Latn-AZ" sz="28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826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milyon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İsveç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kronu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0" u="none" strike="noStrike" cap="none" baseline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</a:t>
            </a:r>
            <a:r>
              <a:rPr lang="az-Latn-AZ" sz="2800" b="1" i="0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xm.</a:t>
            </a:r>
            <a:r>
              <a:rPr lang="en-US" sz="2800" b="1" i="0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1,5 </a:t>
            </a:r>
            <a:r>
              <a:rPr lang="en-US"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mln</a:t>
            </a:r>
            <a:r>
              <a:rPr lang="en-US"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ABŞ $ )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z-Latn-AZ" sz="28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az-Latn-AZ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Hər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Dekabrın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10-da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İsveçdə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təşkil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olunan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mərasimdə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laureatlara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mükafatı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İsveç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kralı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şəxsən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təqdim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953000" cy="601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Oliver </a:t>
            </a:r>
            <a:r>
              <a:rPr lang="az-Latn-AZ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4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iliamson</a:t>
            </a:r>
            <a:endParaRPr lang="en-US" sz="24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Korporativ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münaqişələrin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həlli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istiqamətində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tədqiqatlarına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görə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təltif</a:t>
            </a:r>
            <a:r>
              <a:rPr lang="en-US" sz="32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olunub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Mikroiqtisadiyyatın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öyrənilməsi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ilə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bağlı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tədqiqatlarla</a:t>
            </a:r>
            <a:r>
              <a:rPr lang="az-Latn-AZ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məşhurdur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400" b="0" i="0" u="none" strike="noStrike" cap="none" baseline="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400" b="0" i="0" u="none" strike="noStrike" cap="none" baseline="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O,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1980-1990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illərdə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özəl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sektor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dövlət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sektoru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arasındakı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sərhədləri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nəzəri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cəhətdən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təhlil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etmişdir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139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77" name="Shape 27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43000"/>
            <a:ext cx="3458666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71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2743199" cy="715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2819400" cy="715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</a:p>
        </p:txBody>
      </p:sp>
      <p:sp>
        <p:nvSpPr>
          <p:cNvPr id="284" name="Shape 284"/>
          <p:cNvSpPr/>
          <p:nvPr/>
        </p:nvSpPr>
        <p:spPr>
          <a:xfrm>
            <a:off x="228600" y="4114800"/>
            <a:ext cx="2819400" cy="259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Diamond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ABŞ,1940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MİT,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ABŞ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prezidentinin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Federal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Ehtiyatlar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idarəsinin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üzvü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3200400" y="3733800"/>
            <a:ext cx="2743199" cy="2971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T.Mortensen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ABŞ,  1939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Northwestern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Üniversiteti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86" name="Shape 286"/>
          <p:cNvSpPr/>
          <p:nvPr/>
        </p:nvSpPr>
        <p:spPr>
          <a:xfrm>
            <a:off x="6096000" y="3429000"/>
            <a:ext cx="2895600" cy="327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</a:t>
            </a:r>
            <a:endParaRPr lang="az-Latn-AZ" sz="1800" b="1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Christopher </a:t>
            </a:r>
            <a:r>
              <a:rPr lang="en-US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Antoniou </a:t>
            </a:r>
            <a:r>
              <a:rPr lang="en-US" sz="18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Pissarides</a:t>
            </a:r>
            <a:r>
              <a:rPr lang="en-US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(1948)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Kipr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US" sz="1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İngiltərə</a:t>
            </a: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London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iqtisadiyyat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məktəbində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işləyir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Makroiqtisadiyyat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iqtisadi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böyümə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iqtisadi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siyasət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sahələrində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tədqiqatları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</a:t>
            </a:r>
            <a:endParaRPr lang="en-US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685800"/>
            <a:ext cx="285749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57200"/>
            <a:ext cx="28956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1143000"/>
            <a:ext cx="27431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u="none" strike="noStrike" cap="none" baseline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2010</a:t>
            </a:r>
            <a:r>
              <a:rPr lang="az-Latn-AZ" sz="2800" u="none" strike="noStrike" cap="none" baseline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Axtarış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müqavimətli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bazarın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təhlili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"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və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ya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bazarlarda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axtarış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xərclərinin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təhlili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az-Latn-A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Nəzəriyyənin</a:t>
            </a:r>
            <a:r>
              <a:rPr lang="en-US" sz="28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əsasın</a:t>
            </a:r>
            <a:r>
              <a:rPr lang="az-Latn-AZ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ı</a:t>
            </a:r>
            <a:r>
              <a:rPr lang="en-US" sz="28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az-Latn-AZ" sz="2800" b="1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800" b="0" i="1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işsizliyin</a:t>
            </a:r>
            <a:r>
              <a:rPr lang="en-US" sz="2800" b="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azaldılması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yeni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açılmış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iş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yerlərinin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arasındakı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qarşılıqlı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əlaqələrin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tənzimlənməsi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təşkil</a:t>
            </a:r>
            <a:r>
              <a:rPr lang="en-US" sz="28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edir</a:t>
            </a:r>
            <a:r>
              <a:rPr lang="en-US" sz="2800" b="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az-Latn-AZ" sz="2800" i="1" dirty="0" smtClean="0">
                <a:solidFill>
                  <a:schemeClr val="tx1"/>
                </a:solidFill>
              </a:rPr>
              <a:t> Bu nəzəriyyə </a:t>
            </a:r>
            <a:r>
              <a:rPr lang="en-US" sz="2800" i="1" dirty="0" smtClean="0">
                <a:solidFill>
                  <a:schemeClr val="tx1"/>
                </a:solidFill>
              </a:rPr>
              <a:t>“</a:t>
            </a:r>
            <a:r>
              <a:rPr lang="en-US" sz="2800" i="1" dirty="0" err="1" smtClean="0">
                <a:solidFill>
                  <a:schemeClr val="tx1"/>
                </a:solidFill>
              </a:rPr>
              <a:t>İqtisadiyyatın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idarə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olunması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işsizliyə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necə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təsir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edə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bilər</a:t>
            </a:r>
            <a:r>
              <a:rPr lang="en-US" sz="2800" i="1" dirty="0" smtClean="0">
                <a:solidFill>
                  <a:schemeClr val="tx1"/>
                </a:solidFill>
              </a:rPr>
              <a:t>?” </a:t>
            </a:r>
            <a:r>
              <a:rPr lang="en-US" sz="2800" i="1" dirty="0" err="1" smtClean="0">
                <a:solidFill>
                  <a:schemeClr val="tx1"/>
                </a:solidFill>
              </a:rPr>
              <a:t>suallarına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cavab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verir</a:t>
            </a:r>
            <a:r>
              <a:rPr lang="en-US" sz="2800" i="1" dirty="0" smtClean="0">
                <a:solidFill>
                  <a:schemeClr val="tx1"/>
                </a:solidFill>
              </a:rPr>
              <a:t>.</a:t>
            </a:r>
            <a:endParaRPr lang="az-Latn-AZ" sz="2800" i="1" dirty="0" smtClean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az-Latn-AZ" sz="28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Tədqiqat</a:t>
            </a:r>
            <a:r>
              <a:rPr lang="az-Latn-AZ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sualı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8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i="1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Nəyə</a:t>
            </a:r>
            <a:r>
              <a:rPr lang="en-US" sz="280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görə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eyni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vaxtda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həm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işsizlərin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həm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də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yeni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iş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yerlərinin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sayında</a:t>
            </a:r>
            <a:r>
              <a:rPr lang="en-US" sz="280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artım</a:t>
            </a:r>
            <a:r>
              <a:rPr lang="az-Latn-AZ" sz="280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r>
              <a:rPr lang="en-US" sz="280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az-Latn-AZ" sz="280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ş verir</a:t>
            </a:r>
            <a:r>
              <a:rPr lang="en-US" sz="280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lang="az-Latn-AZ" sz="2800" i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en-US" sz="280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şsizliyə</a:t>
            </a:r>
            <a:r>
              <a:rPr lang="en-US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əks-təsir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az-Latn-AZ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tməklə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iqtisadi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siyasəti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necə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həyata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keçirə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bilərik</a:t>
            </a:r>
            <a:r>
              <a:rPr lang="en-US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az-Latn-AZ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4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4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az-Latn-AZ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82000" cy="63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25000"/>
            </a:pPr>
            <a:r>
              <a:rPr lang="en-US" sz="32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r>
              <a:rPr lang="az-Latn-AZ" sz="32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</a:rPr>
              <a:t>Nəzəriyyənin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</a:rPr>
              <a:t>mahiyyəti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endParaRPr lang="en-US" sz="3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886200" y="1295400"/>
            <a:ext cx="5029200" cy="518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Nəzəriyyənin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mahiyyəti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ondan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ibarətdir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bazarda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tələb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təklifin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qarşılaşması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qiymətin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formalaşması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az-Latn-AZ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klassik nəzəriyyədə</a:t>
            </a:r>
            <a:r>
              <a:rPr lang="az-Latn-AZ" sz="20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oldugu kimi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ani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olaraq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baş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vermir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az-Latn-AZ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indent="-13970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az-Latn-AZ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Bir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çox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hallarda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satıcının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alıcı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tapması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xeyli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zaman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xərc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tələb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edir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Hətta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onlar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bazarda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qa</a:t>
            </a:r>
            <a:r>
              <a:rPr lang="az-Latn-AZ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şılaşdıqda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belə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alıcı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satıcının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qiymətini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həddən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artıq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yüksək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satıcı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isə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onun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təklif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etdiyi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məbləği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çox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az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hesab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edə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bilər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Bu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halda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onlar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qiymətdə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razılaşmaz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hər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kəs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öz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axtarışını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davam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etdirir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Nəticədə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bazar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sövdələşməsi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klassik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nəzəriyyədəki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kimi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hamar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baş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vermir</a:t>
            </a:r>
            <a:r>
              <a:rPr lang="az-Latn-AZ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və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bazarlarda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axtarış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xərcləri</a:t>
            </a:r>
            <a:r>
              <a:rPr lang="az-Latn-A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artır.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050" name="Picture 2" descr="http://3.bp.blogspot.com/_Ia7A8EJ6wrU/TIeU7snfJ1I/AAAAAAAAAmo/sE02dcbiPcU/s1600/supply_and_dema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3333750" cy="3543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2010 -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Bazarda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vakansiyalar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çox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olduğu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halda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az-Latn-AZ" sz="2400" b="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ə üçün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çox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insanlar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işsiz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qalır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?” 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76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1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39700" algn="ctr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Nəzəriyyə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xüsusilə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əmək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bazarına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tətbiq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edilmişdir</a:t>
            </a:r>
            <a:r>
              <a:rPr lang="az-Latn-AZ" sz="2400" i="1" dirty="0" smtClean="0">
                <a:solidFill>
                  <a:schemeClr val="dk1"/>
                </a:solidFill>
              </a:rPr>
              <a:t>. Cünkü </a:t>
            </a:r>
            <a:r>
              <a:rPr lang="en-US" sz="2400" i="1" dirty="0" err="1" smtClean="0">
                <a:solidFill>
                  <a:schemeClr val="dk1"/>
                </a:solidFill>
              </a:rPr>
              <a:t>burada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b="1" i="1" dirty="0" err="1" smtClean="0">
                <a:solidFill>
                  <a:schemeClr val="dk1"/>
                </a:solidFill>
              </a:rPr>
              <a:t>eyni</a:t>
            </a:r>
            <a:r>
              <a:rPr lang="en-US" sz="2400" b="1" i="1" dirty="0" smtClean="0">
                <a:solidFill>
                  <a:schemeClr val="dk1"/>
                </a:solidFill>
              </a:rPr>
              <a:t> </a:t>
            </a:r>
            <a:r>
              <a:rPr lang="en-US" sz="2400" b="1" i="1" dirty="0" err="1" smtClean="0">
                <a:solidFill>
                  <a:schemeClr val="dk1"/>
                </a:solidFill>
              </a:rPr>
              <a:t>zamanda</a:t>
            </a:r>
            <a:r>
              <a:rPr lang="en-US" sz="2400" b="1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həm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azad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iş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yerləri</a:t>
            </a:r>
            <a:r>
              <a:rPr lang="en-US" sz="2400" i="1" dirty="0" smtClean="0">
                <a:solidFill>
                  <a:schemeClr val="dk1"/>
                </a:solidFill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</a:rPr>
              <a:t>həm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də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işsizlik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müşahidə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oluna</a:t>
            </a:r>
            <a:r>
              <a:rPr lang="en-US" sz="2400" i="1" dirty="0" smtClean="0">
                <a:solidFill>
                  <a:schemeClr val="dk1"/>
                </a:solidFill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</a:rPr>
              <a:t>bilər</a:t>
            </a:r>
            <a:r>
              <a:rPr lang="en-US" sz="2400" i="1" dirty="0" smtClean="0">
                <a:solidFill>
                  <a:schemeClr val="dk1"/>
                </a:solidFill>
              </a:rPr>
              <a:t>.</a:t>
            </a:r>
            <a:endParaRPr lang="az-Latn-AZ" sz="2400" i="1" dirty="0" smtClean="0">
              <a:solidFill>
                <a:schemeClr val="dk1"/>
              </a:solidFill>
            </a:endParaRPr>
          </a:p>
          <a:p>
            <a:pPr lvl="0" indent="-139700" algn="ctr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endParaRPr lang="az-Latn-AZ" sz="2400" i="1" dirty="0" smtClean="0">
              <a:solidFill>
                <a:schemeClr val="dk1"/>
              </a:solidFill>
            </a:endParaRPr>
          </a:p>
          <a:p>
            <a:pPr lvl="0" indent="-139700" algn="ctr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Bu model </a:t>
            </a:r>
            <a:r>
              <a:rPr lang="en-US" sz="2400" dirty="0" err="1" smtClean="0">
                <a:solidFill>
                  <a:srgbClr val="FF0000"/>
                </a:solidFill>
              </a:rPr>
              <a:t>iqtisadi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siyasətin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digər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tənzimləyici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tədbirlərin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işsizliyə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azad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yerlərinin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olmasına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əmək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haqqlarına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necə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təsir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etdiyini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izah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edir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az-Latn-AZ" sz="2400" dirty="0" smtClean="0">
              <a:solidFill>
                <a:schemeClr val="dk1"/>
              </a:solidFill>
            </a:endParaRPr>
          </a:p>
          <a:p>
            <a:pPr lvl="0" indent="-13970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endParaRPr lang="az-Latn-AZ" sz="2400" dirty="0" smtClean="0">
              <a:solidFill>
                <a:schemeClr val="dk1"/>
              </a:solidFill>
            </a:endParaRPr>
          </a:p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686800" cy="541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əticə</a:t>
            </a:r>
            <a:r>
              <a:rPr lang="az-Latn-AZ" sz="2400" dirty="0" smtClean="0">
                <a:solidFill>
                  <a:schemeClr val="dk1"/>
                </a:solidFill>
              </a:rPr>
              <a:t>...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dirty="0" smtClean="0">
                <a:solidFill>
                  <a:schemeClr val="dk1"/>
                </a:solidFill>
              </a:rPr>
              <a:t> </a:t>
            </a:r>
            <a:r>
              <a:rPr lang="en-US" sz="2400" b="0" i="1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yüksək</a:t>
            </a:r>
            <a:r>
              <a:rPr lang="en-US" sz="2400" b="0" i="1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işsizlik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müavinətləri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işsizlik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səviyyəsinin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artmasına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yeni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iş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yeri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axtarışına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sərf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olunan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vaxtın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uzanmasına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səbəb</a:t>
            </a:r>
            <a:r>
              <a:rPr lang="en-US" sz="2400" b="0" i="1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olur</a:t>
            </a:r>
            <a:r>
              <a:rPr lang="en-US" sz="2400" b="0" i="1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400" b="0" i="1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i="1" dirty="0" smtClean="0">
                <a:solidFill>
                  <a:srgbClr val="FF0000"/>
                </a:solidFill>
              </a:rPr>
              <a:t>****</a:t>
            </a:r>
            <a:endParaRPr lang="en-US" sz="2400" b="0" i="1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Nəzəriyyə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həmçinin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digər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bazarlara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xüsusilə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daşınmaz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əmlak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bazarına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tətbiq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olun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az-Latn-AZ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bilər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dirty="0" smtClean="0">
                <a:solidFill>
                  <a:schemeClr val="dk1"/>
                </a:solidFill>
              </a:rPr>
              <a:t>****</a:t>
            </a:r>
          </a:p>
          <a:p>
            <a:pPr marL="342900" marR="0" lvl="0" indent="-139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Nəzəriyyə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monetar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400" dirty="0" smtClean="0">
                <a:solidFill>
                  <a:schemeClr val="dk1"/>
                </a:solidFill>
              </a:rPr>
              <a:t>siyasət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dövlət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maliyyə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şməsi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iqtisadiyyat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kimi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sferaların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tədqiqində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istifadə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olunmuşdur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04800" y="274636"/>
            <a:ext cx="8686800" cy="868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2010- </a:t>
            </a:r>
            <a:r>
              <a:rPr lang="en-US" sz="2800" b="1" i="0" u="none" strike="noStrike" cap="none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Nəzəriyyənin</a:t>
            </a:r>
            <a:r>
              <a:rPr lang="en-US" sz="2800" b="1" i="0" u="none" strike="noStrike" cap="none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nəticələri</a:t>
            </a:r>
            <a:r>
              <a:rPr lang="en-US" sz="2800" b="1" i="0" u="none" strike="noStrike" cap="none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....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505200" y="274636"/>
            <a:ext cx="5486400" cy="1782763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2011-NOBEL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Makroiqtisadiyyatda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səbəb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nəticənin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empirik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tədqiqatlarına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görə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381000" y="3048000"/>
            <a:ext cx="27469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Tomas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Sargent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ABŞ 1943)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381000" y="6183868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Xristofor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A.Sims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ABŞ 1942)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3429000" y="2362200"/>
            <a:ext cx="5486400" cy="411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Nyu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York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Prinston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universitetlərinin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alimləri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aşagıdakı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suallara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cavab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tapıblar</a:t>
            </a:r>
            <a:endParaRPr lang="en-US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az-Latn-AZ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aiz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dərəcələrinin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vergilərin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müvəqqəti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azaldılması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inflyasiyaya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necə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təsir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edəcək</a:t>
            </a:r>
            <a:r>
              <a:rPr lang="az-Latn-AZ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az-Latn-AZ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ərkəzi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banklar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daim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öz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göstəricilərini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hökumət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büdcə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balansını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dəyişərsə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nə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baş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verəcək</a:t>
            </a:r>
            <a:r>
              <a:rPr lang="az-Latn-AZ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54" name="AutoShape 2" descr="data:image/jpeg;base64,/9j/4AAQSkZJRgABAQAAAQABAAD/2wCEAAkGBxMTEhUUEhMVFRQWFBQUFRQVFBQVFBQUFRYWFhQUFBUYHCggGBolHBQUITEhJSkrLi4uFx8zODMsNygtLisBCgoKDg0OFxAQGiwcHRwsLCwsLCwsLCwsLCwtLCwsLCwsLCwsLCwsLCwsLCwsLCwsLCwsLCwsLCwsLCwsLCwsLP/AABEIAL0BCwMBIgACEQEDEQH/xAAbAAACAwEBAQAAAAAAAAAAAAAEBQIDBgEHAP/EAD8QAAEDAgQDBgMGBAYBBQAAAAEAAhEDIQQFEjFBUWEGEyJxgZEyUqEUQlNisfAjwdHhBxUkM0Ny8TRjgpKi/8QAGQEBAQEBAQEAAAAAAAAAAAAAAAECAwQF/8QAHREBAQACAwEBAQAAAAAAAAAAAAECEQMhMUESIv/aAAwDAQACEQMRAD8Az1MKwA81ANtuouc4bQsNLCDzXL81wX4rjgeBugkWnmledUSWgjdHjVxKpr1mTDnQqjOU9e0FazK2OfTbr3BtzQeH7vWCHi5hNy0teANoUqwPjiC2+94SlzNIHEQUwzIaYIuIKGa7VAHskKXUQ6RbindKrpuBKpFEjgFcxiqQYyrIlCU8QQTMHkrGi0KbaIUi1zBvJN04y6oNbp2iEopiHKVXF6JPVB672SotZh2taZifqU6XkfZjtMabokkTMHj5L1HL8eKlNr/hkTBIlVBi4VWazfmHuonEN+Ye6CZUSVWcUz5h7qs4yn87fdUXEqMqg46n87fdQOYUvnb7ogmVwlCHMqX4jfdQOa0fxG+6AslRJQTs3ofiN91U7OqH4jfdAwJUSUB/nFE/8jfdROb0fxG+6bB5KiSl5zmh+I33VJz+hqjWNpngmw1lclA4bNKVQ6WPBKzea9qjTqvYNmmPoE2MaXt34bwmWFdTcwugCBslj9MKOpvNSVbBD6zXXAhE5dXpk6S0W4lBMLeCqc9nNNmjPMMUxri1rQZG/JZ/N8HrggwjWvbsN0sx2ZFji0tBTZ4FpZa+Y1XWrwbYYGky4Dis7gs4brBc23EhaAuvIuIkFSrAuNqOPhhBatJBG4V+PcZkILFPsbXSFMDUeRfZfGppEpfhqpLgLxCZADig+bmDR91S/wAy/KrKtGAIaFGnTdyagrGYHfQuPzAn7g9kS5jhwb7KzCsk+ICEAgzB/Bo9lcM3xAFi6OUlG4jBjUY2UThepUC85riDxd7lfDMK/M/VGjDX3K4cP1KoCOOr8yqjiq3NMhhhzK59mCBf9orHiuGtW5pl3AUhhhCBR31XmVJ1aqdiU0dgxCg3ChArmtzKj/F+YpwMIF8cK3kgTu74Rcq1prcympp29EAWH5igpcyt1XO7q8z7ovTb4j7odwvufdBBlWtTOoOIuJIPBX5g8uqOPOP0CtrMHclD1HgmfL9EHa9S20oRrpMQmAE7BSFE/KUKqomAg+7dJtuUw1dFZ3TvlKACiwg3CCxuFD3kpxVaQLiEgxGbva4tIFuiItw2XN4XuntCoHAt2IskmXZ1Loc0EG1uCdGhpkjjCmlhdi3DVfmqazwFbjHAu5XQuKpFxgbbqi3D1QTAR7Wk8EHg8LpOqx2TPD0nFw0ieoiOu/qlWSjHUjbyUfsVTcH0Woy/B0wBrnbmIH0TJuUUav8AtuLXfmgt+kQs/qNfisMME83cVdRw5G6a5tgqtE+Nnh4Pbdruk8D0KWnFHkqzZpMBSgKnvzyCh3x6Ii4ME7qL6fVDuxBHJRZiJ5ILnCFwQqXYg8IXG4g9FQWGDmpABU955LhqCN1Ba94VYKo70813vTzCoJBCnpCEFfqFM4jqEFgpqo4LqouxB5rgrn5gorhyscypDLRwJXPtB5hTp4nqPdVFn2IOa5pdAgmVnwU8dWBmXfokj5kwPqEVfVqPEabc/JWV8a4gaDfirGsLthK+dhnD7qJpU153RQx4G5uqGCbAXV32NxvpCFCCq8k6jI4Jfi8ta4yZTPF03N3sYkLOuzqqDBO3RA0wOVtHiG4TTD4jW0zwslOT5w5ztLmyHceSYd3p25kpSF2LEvE87IaSSQNhveBMxB6InGVovEngh8HMQBuZJ5DgJ9fqgMwWFJjkNytHhYaIEJTgyQ0GenIR+yV1uJ9CueTvg1+X1C7in2A8PRY3IsQZErX0jyXG3t310ftpNe0teA5pEEHYrzntfkZpPgEgOvTeN4G7SOJH9F6FQNvRCdpcF31BzY8TfGw8dQBt6iR6reOWnHLHbxSoHixrQRwO6gJ/GRvaXAgPa9rYDxwBAkb+t0oGG6Lu8+l5B/GU+6/95UjDDkVMYdsbFB8RH/Mo2n/eVtHBMcFWcG2YhB9b8Y+64QPxipDAjkq8RhQ1BMNbxrFRIb+KVxtEciumiORQRc1v4pXWhnGqVLuB8pUXYcfKUHIZ+K76qL9H4jl00PylSbh/ylBX4PxHfVdZ3fGo76qRpflUTS6IJHuvxHfVR00/xXL7uPypfUNyg1PeODgeHEKzE4pz3S2QNihKlZ2qOCsZUvEpodrao8Nii6OaODdJF+aCxVUgCFFzjE8UhdCa1Yu3SmtgGm+koipUcWEixSgZvVBgn6JEOsFhWsGoWsjGVNTL7kFB5PmTqgLHtBG+pFVmaRbaFK1C59JxBaDOwAi9zwKsa0sseew5Sp062gFx4ceR4fqghiHPd0n9yqSDXYi8Db9wuMaXG3uqzSlUVK0WnSPqfJc727TppMuYRBkW3HFbPK8TIvw+nkvMXVH9y8ilUdAnUHAQBxgAyPXgvsi7RYlrgwXmLu4TaVjLD66Y5/HteFqSYnhPmiKphZTM81dhmsfBI7oEugkai51rSudme05xLzL2ut8LbFoPNpvvxWPjV9LO1WGgHl3lh9P5ws8GAG4Wy7Y0j3QeBN7+tvRYyKh+6F6Z48mXqFRtpUDSuFdDxbSFxrXjZoVZU/ZRvMFQdEXmQiCH8gosfU4NCCFF4jiSqn4Ybm5RD3vG7Qolrj90IJ0aQ2Kg8e0qyX/KF85ryPhCD6QYXzWC8rndP5BfFz+LQg61q48clFznngFA6+QQdDBCg5imC/5QvnB/IIBq+x8lnnUXEyAtHiNcGQNkPRoDSEBxYqe58UhGdn2tqNBfcm6Kx+HY1oIbBndE+lzmlVNJm4RuGw4cr6+EpsALzAPVC2F7BzI9UPUwgn7qjmlIOaQwzygpAKVUGLqjW1MNFOWiLbhcNTwQ7kg8mqvY0io4xwB4IzGslpjostFtVoIM3AcHRzgKvAuJJdEN4czG5XzBdylTMkxtw6DkpXTHuaWsry4zsi6GGpuM7HreUvLLqdKvBWK3B1ek9w0AlrPlBMHzVOFpNFhYzuP6qAql+5hv1d/ZDB9bUGMbqEwIF0kaesZdhDXwzGudDm3B3BFhsVfhuzzG1W1msa14Ba5zRAe0xM8jYFL+yVTECiAaYswlrnOEOcbgCDtYb8ytDhs1ZUol4lpAOpp3aW/E09QZXKut289zvOatQlrWw2wuZ+Ha0W9ylH2mqIsEW1wcflXK1TTt4l6ngCOr1T8qp+11fyqwkuNv7LlR1NnxmTyQQ+3VI2Cqbjas2CHr5sNmtQRxz53hA0fi6pNwp/bKnIJQzHPm5lHUc4GzmoDBiqh4NVn2iqB91V0nseJY6DyU5Ldx/QoO/aa07BQNWtyCPpVQ4cAVGq2NzKCnLy506oEK8gfMoYIXdCtIEwfdBXH5l8QPmXxJBi0FSewRzRVGJpeAmUG0WCYVWfwyl2pBzBPEeCQi9ZNiT6rOUc3eBAdA6Af0Vxx73f8AIfVb/FY/RjmOYii2x8R2H8z0WaxWPfUMvcT57DyHBH16bnGSRPkCD5oKqwTBGlw9j1C1MdJbtbg6vWEYzGOF7HzSui2CiZVDcZqxw0vGnrw/sja2KbpsQR5hZio2RCX1qxYYlZuMWVp2VASeF1KsIgg2No5dVlWZhUMNaYA4xJ9ymuAxZcxzHEuIhwcY8iLeixlj03hl2ZPMhSoUS4xz+vRA08TeCiqdcgghcrHeUdmuEe3SWCQGjUdQEPvIhOOztKuIcW03Db4iN+RiOKX062pu4vuDutj2XwoLBePT2lYt6dcZN7G5fjKlFgaaLtIkhzSHgdDGy7mbwynWqbCowGPzOGiY84Kcto6BG4+ntwSDthiAKLGbFzh/9W3/AFLVn2yLndS1kNceqHDdR5D9VY4SUuzTFafC31XoeJzH5lp8LPdJnvLrkyV3TJsmNLL9Aa943+6qFrKZKZ5TlQq1WMc6A5wBjkqy3kjMrcQ9pG4cI85Q02OO/wANaJe0U6xZI+EwSet1bT/wvpafFVdq5iI9kbQrufjWaos0bFbUhEeRZr/h1XoguovFSOGzklo4t7D3ddpadvEIXt+MMNlLc5yCjiqemo0TFnDcHmCg8qeyDv4TsUXSqEiDdTzDKKmFf3VS7D8D+Y5HqqKY4cR+iCzC2J81LGMJUaEgmealUqT6IKA0xsrcOD/VTY4Ruo03QZUVZiYFIpMU2xR/hlJi5ZyzmPoyzVYHKIaV2CvQ5iqNY8bqWNolzZbdzbjn1CCkq+jiSFdiujUkAq9hsvqrWuBLYDoNtgT/ACKjR2ugmlWYGX+QCaOMXSmqLnrf32SiDUxyU+Mjmw/Qj+6XQicvqaajD1g+tv5qT0NsRhtJ/Kbt6dF8yU1Yym6m4VHhjRfURMHhAFyeQG6EZQ4SDyImHDg4Te45rHJjrt148t9I0qxC0uSdpHsMBrnCRcC6T4XJqlQgNFiYmVuqOTU6NIajDWDU9x9yV58rHpwlHHtKC2zXcJtETMD6H2WbzbFGo7U/0HADkEJgT9qbXgEd5Tc+mAYI7sh1Fo5GGCerjzSfD5g4QHHUOvxe/FdseLU24cnJu6+GTn6WkpBXdJM8U1xtcOaNKWkRupemEcC5geJN5sEzxOIkidrpVhwzVMcUwqFr9lJlKkCkq/DFVVGRupYcqtnuVYt1N4qCSQV7DgMQKlNr+YBXiuXu36r17Ia4NBkcG381GaszaqA2OqIwzg5oISHF1tTiTzRuR1blvDdb+M/V2e5UzEUixwvu08QeC8pxuFdTcQ7dpgr2glef9vMDpqCoNnCD5hZaZfDAXVDyQ4q3C8VyoboKe86HyVVXERciArphcrMD26TZS+dAPFYpruJ5RwQmrooYlgEiZ5HkhTX6rz5S2ss+MUQrBjnIRpVoaF7kFMxx4hEtqtPBCU2dFaGqoJbp4GESwTvB6jdAtolXMplUTrNix4/VBMpfcduPhPNqZNBNiJHX+S+qUOIv+oTQSObG6twLJqNHU/QEorEsBC7l2Hmo2BebdTIhJ6DcwZLDzDmuHXdrh/8AqZ/L1kscsYXsMSdLdUjg3d09Lz5zzVL6MMmbzp07G1r8v30izLHvZU8Bid4EAtJ8QuI2/Vaym+kxurtrex2J+JvK6A7c573gGGpOkFwFRw2Jn4RzA38wOSU1scZc2kDTY4mwN45Ty6IfB4Il4e74QYb1Nx/X2Xkx495be3Pk/nR5lWbMwjhUeHEfA0MAmbHiRAgfokGYlnevNKe7c4upyNJDXGQ0jgRt6I/OQ1xANgwkm/F0QwcyAPcnklFd0nlsI6CwXr1qaeK3d2nTqkK17g4RMINrl0vWbJfVSNIt3258FKjiIUsPWUMVQjxN24jl/ZcM+LXcNrmVjvuFfhzaeqCpVeCJolZxrpDXBGZ816D2NqHuagJ2cYXm2EeW3H/lNcFnDqboaSA4guC1FvjblyMyl38QJYKkgHmEZlrv4gW65tNqWL7dY1jg1gcNTTJC12peZ9v8E4YjU0wHt+oWGy7CuaBc8Va6oyd0lo4d3F6n9nd8yBuXM5hQe5jhEpU7Du+dR7l3zJofZrhmhsti26TEDkmOKpua0nUl7b8Vyzx12lanGdkcLVEtboPNhiP/AI7LPY7sPUbelUDhycIPuFqqNUtujxVDhIXoR5XXy6vScBVY5rZu4CQBxMiyNxWX03tYcOTrJIfTc9obEDS9r3kcZBaekHgPQ3AFJMy7P03yWfw3Hi3Y+bdipdrNMJVL6bix4LXNMFpsQVfQxZRmaUqlFjmVWNcCLVNIN+BDolp2SKm9axtZsaOhWBRAWeo1yEyZmMC4JW9ppZjqFtQ249Ex7G4IvrstID2k+6XU8wBtoefIT9Fqew7AHVSA4fw3mCC2IaSJB4LWGrkmUsgXFYF2v5g9gqMDRxqeI73kGQhcLW7qox8T3b2vgm50kEiPRaHFE9zhqkGQ1wJgH4XAtE+6Bzp7XV6hpts5wgCPE4xJ8yeA5rpZ2zKnicG11Z4pgFhOppGxY67IjoR/e0kvyyq+m8sEaWnSOLzsQwDfpFrDkFocuyLuqTAP9wyXgwALxuZJPxcB9GwTiXhlNk2DmN5tuAJsBqNxxUxwkXLO1532iwLaYwr6erTUw7dUzAqhrHP8jNQgj8h5JM5y2/bnDjuiQIDXUaxAsBrNSnU8PCX1GlYeos5TVIi0Su1VUSeC53hNisNLsK66vpVIKEwxufIqYfAn9zwQXVQAZHGbcl9TqkqqsPCOigxxXnzx1Vhx9rAaOaup4qSABukum0orCVgDdI1tpmY2oQBqNuS0PZTMCaml5vwJWOw1S5T3KsRoqscRbitLpqM27XMoOLXNMzA6pb2nxTMRTpPbY3PpCWdrcywdWSQ4v4RYJXktfVqAnS2A0HgsonhcC0zPNWPwbUbh229VaAqpW7BNPNR+wN6pm5sqqrTcR4SAUGbzhobYGQlMhaDO8G5tIuJB9FnA8LjlLtmtaKiuwr4sl5qKbay9IdgKLgqaNawVjnqCjGYUPaWuEg8155nmUmi+3wHbp0XpTaiEzDBsqNIcE8HmVIXA5n/yU9w1Nvyi3O5gobPcmNAh7CdJOm+4nb0VWEx4NuPWxVy7awbHK8Y0EQA20W/Va3B5tTcNNRocCInjB6+q81wte+6OpYkjY+y42d7eiZdarf4zImV6bRQe0AFxAcCRLotv0+pSDJMA5mPayqINMOeQYAJaPCRHVwNuSoyjMqrTDTxnyW6w7RWaK0AVWtLCQYlpgxPou3HzX9aycuThmt4qm1AbeGXdXnY8j5lA9oT/AKcwbTa5Ew6D1crHV9MeLZrv+X+yqzSoH4UmehOqZ4gEi532XueMr7QgPwhdAvhqkyIM0S2tb1bxXnjnL0rJ2d5h3U4PxltmgeGo0tfvc2AXl9N0tE8hK48nxrFx7lxpuPNfOKgDcea5Nr6XHyP6KIdJjlv5/v8AVfNdYnof0UMNYX3NyqCajrLlJykyq0fE3UOSqe8SSLTsFx5J2sWqVLdDNKtw7oN1nRDjLqpsOqaVq7w1zm20c0ry2gSA4c0wc0EwXWNi1arTO4jFOe6XceSfdl2EB8TE8VHMMsaXAUwNIhziNxzCa5Q9pDtGwU0kF4cGFe0KNE2Xa9TS0uJiAjTsLkLmGqamgjirRKBL2oMUHeixIqBbPtg7/TuHULz/AL7omts1qW1VLvUtFYqTKxkDqto0lGr4R5K11ZKRWKkKxUU0726n3iVNqlWNrFBT2kp6qDh/1I9HBYMYZ0xB/l7rZ53XPdxzc0fz/kkUrUiVGg3QACSf3wR4cWw5plp49eRlAls+4+so7J6xDi3cOa9hBuIIN45ggH0WvxKsysaLs9U1NJ+9qDQOHi4j2W57P1nBzmO4ifXivOOz9SHSP3+5W7weIOsHmB/VeTJ7MV2bnS54n7pLfGB9I6JdgsR3mGqtm/8A2Hyt+UWFkd2nqwzVeRItazmyf0WbyTFkF7bwRPxRsyeA6L6HDn+sY8PLj+cqO7MV9JdaxsbBo9S6/Bee40RVqj5atVvs9w/ktvkrYdUItAJEC9jzMrF5z/6it1qvd6uJcf1TkZxBuVZNwpEqp5v7/ouTQim6x8iuNeFRhnWPkVJlEHdAVWMttw3Q+rmp0vCQOBMeiocLlZygu1KbXKhoVkLA0uT1wKd+aszDH0wwgXdwhZulVOyMayQo1sX/AJ08UzTt4t3DdNuypmm4334rK6bla/s/akosOqJ8KS9pRUeGsZsd04w5sqcdSDiJ4clVA9m3PDSx/wB3Ypu4oXL6AAMc0SUIR9rP9g+YWDK3fbM/6c/9gsDrVZ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http://www.stern.nyu.edu/sites/default/files/assets/images/con_0317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2743200" cy="2667000"/>
          </a:xfrm>
          <a:prstGeom prst="rect">
            <a:avLst/>
          </a:prstGeom>
          <a:noFill/>
        </p:spPr>
      </p:pic>
      <p:pic>
        <p:nvPicPr>
          <p:cNvPr id="49158" name="Picture 6" descr="http://www.nobelprize.org/nobel_prizes/economic-sciences/laureates/2011/sims_portrait_slidesh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r>
              <a:rPr lang="az-Latn-AZ" sz="2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Əsas istiqamətlər</a:t>
            </a:r>
            <a:endParaRPr lang="en-US" sz="2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18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az-Latn-A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Laureatlar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iqtisadi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siyasətlə</a:t>
            </a:r>
            <a:endParaRPr lang="az-Latn-A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ctr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az-Latn-A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ÜDM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inflyasiya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işsizlik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investisiyalar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başqa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makro-iqtsadi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göstəricilər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əlaqəni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tədqiq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az-Latn-A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diblər</a:t>
            </a:r>
          </a:p>
          <a:p>
            <a:pPr lvl="0" indent="457200" algn="ctr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az-Latn-AZ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Bunlara daxildir..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az-Latn-AZ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hökumətin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siyasi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qərarları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iqtisadiyyat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münasibətlərin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araşdırılması</a:t>
            </a:r>
            <a:r>
              <a:rPr lang="en-US" sz="24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az-Latn-AZ" sz="2400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az-Latn-AZ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</a:t>
            </a:r>
            <a:r>
              <a:rPr lang="en-US" sz="2400" i="1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makroiqtisadiyyatın</a:t>
            </a:r>
            <a:r>
              <a:rPr lang="en-US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səbəbləri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və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təsirləri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sahəsində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təcrübi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araşdırmalar</a:t>
            </a:r>
            <a:r>
              <a:rPr lang="en-US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</a:p>
          <a:p>
            <a:pPr lvl="0" indent="457200" algn="just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az-Latn-AZ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</a:t>
            </a:r>
            <a:r>
              <a:rPr lang="en-US" sz="2400" i="1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faiz</a:t>
            </a:r>
            <a:r>
              <a:rPr lang="en-US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dərəcələrinin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artırılması</a:t>
            </a:r>
            <a:r>
              <a:rPr lang="en-US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</a:t>
            </a:r>
            <a:r>
              <a:rPr lang="az-Latn-AZ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ə</a:t>
            </a:r>
            <a:r>
              <a:rPr lang="az-Latn-AZ" sz="2400" i="1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ya</a:t>
            </a:r>
            <a:r>
              <a:rPr lang="en-US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vergilərin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ixtisarının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iqtisadi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artım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və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inflasiyaya</a:t>
            </a:r>
            <a:r>
              <a:rPr lang="en-US" sz="2400" i="1" u="none" strike="noStrike" cap="none" baseline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i="1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təsiri</a:t>
            </a:r>
            <a:r>
              <a:rPr lang="az-Latn-AZ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nin öyrənilməsi</a:t>
            </a:r>
            <a:r>
              <a:rPr lang="en-US" sz="2400" i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  <a:endParaRPr lang="az-Latn-AZ" sz="2400" i="1" u="none" strike="noStrike" cap="none" baseline="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indent="457200" algn="just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endParaRPr lang="az-Latn-AZ" sz="1400" b="1" i="1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457200" algn="just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US" sz="20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b="1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az-Latn-AZ" sz="8000" dirty="0" smtClean="0"/>
              <a:t> </a:t>
            </a:r>
          </a:p>
          <a:p>
            <a:pPr algn="ctr">
              <a:buNone/>
            </a:pPr>
            <a:r>
              <a:rPr lang="az-Latn-AZ" sz="8000" dirty="0" smtClean="0"/>
              <a:t>2012 NOBEL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533400" y="228601"/>
            <a:ext cx="8305800" cy="2133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2012 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Praktikada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bazar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institutlarının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işlənməsi</a:t>
            </a:r>
            <a:r>
              <a:rPr lang="en-US" sz="280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80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nəzəriyyəsi</a:t>
            </a:r>
            <a:r>
              <a:rPr lang="az-Latn-AZ" sz="28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az-Latn-AZ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z-Latn-AZ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z-Latn-AZ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“Resursların stabil bölüşdürülməsi və bazar dizaynı təcrübəsinə görə” </a:t>
            </a:r>
            <a:r>
              <a:rPr lang="en-US" sz="36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762000" y="2514600"/>
            <a:ext cx="7696199" cy="3428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2012-ci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İqtisadiyyat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Nobel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amerikalı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Harvard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Universitetindən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Alvin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Rotha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(1951) 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(60 yaş)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Kaliforniya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Universitetindən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Lloyd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Shapleyə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1923)</a:t>
            </a:r>
            <a:r>
              <a:rPr lang="az-Latn-AZ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(89yaş)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verilib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****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Onlar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bazarda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mümkün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qədər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çox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iştirakçını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bir-biri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əlaqələndirmək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haqqındakı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nəzəriyyələrinə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görə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təltif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olunublar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az-Latn-AZ" sz="2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en-US" sz="2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8600"/>
            <a:ext cx="82296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276600" cy="1782762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  <a:b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Alvin Elliot Roth (1951) Stanford Univ.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3657600" y="304800"/>
            <a:ext cx="5257800" cy="60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Yəhudi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əsıllı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Alvin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Roth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Yeni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İngiltərə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Böyrək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Mübadiləsi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Proqramının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banilərindən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biridir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Bazar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dizaynı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sabit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matçinqlər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qiymətsiz</a:t>
            </a:r>
            <a:r>
              <a:rPr lang="en-US" sz="27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mühitdə</a:t>
            </a:r>
            <a:r>
              <a:rPr lang="en-US" sz="27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resursların</a:t>
            </a:r>
            <a:r>
              <a:rPr lang="en-US" sz="27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effektiv</a:t>
            </a:r>
            <a:r>
              <a:rPr lang="en-US" sz="27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bölüşdürülməsi</a:t>
            </a:r>
            <a:r>
              <a:rPr lang="en-US" sz="27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sahələrində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tətbiqi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tədqiqat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aparır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az-Latn-AZ" sz="27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7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</a:t>
            </a:r>
            <a:r>
              <a:rPr lang="en-US" sz="27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istiqamətl</a:t>
            </a:r>
            <a:r>
              <a:rPr lang="az-Latn-AZ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7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ədə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yüzlərlə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tədqiqatı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7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Shapleyin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kəşflərinin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tətbiqçisi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sayıla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bilər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057400"/>
            <a:ext cx="3352799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2971800" cy="1600200"/>
          </a:xfrm>
          <a:prstGeom prst="rect">
            <a:avLst/>
          </a:prstGeom>
          <a:solidFill>
            <a:srgbClr val="93B3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2012</a:t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prof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Lloyd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Stowell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Shapley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(1923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az-Latn-AZ" sz="2400" b="0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az-Latn-AZ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Kaliforniya Univer</a:t>
            </a:r>
            <a:endParaRPr lang="en-US" sz="2400" b="0" i="0" u="none" strike="noStrike" cap="none" baseline="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3429000" y="304800"/>
            <a:ext cx="5486399" cy="617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Ə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sasən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riyazi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iqtisadiyyat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sahəsi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üzrə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ixtisaslaşıb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****</a:t>
            </a:r>
            <a:endParaRPr lang="az-Latn-AZ" sz="2200" b="0" i="0" u="none" strike="noStrike" cap="none" baseline="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“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Əməkdaşlıq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tipli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oyun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nəzəriyyələrində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tarazlığın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əldə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edilməsi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”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üzrə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tədqiqatların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müəllifidir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****</a:t>
            </a:r>
            <a:endParaRPr lang="az-Latn-AZ" sz="2200" b="0" i="0" u="none" strike="noStrike" cap="none" baseline="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200" b="1" i="1" u="none" strike="noStrike" cap="none" baseline="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Özünü</a:t>
            </a:r>
            <a:r>
              <a:rPr lang="en-US" sz="2200" b="1" i="1" u="none" strike="noStrike" cap="none" baseline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iqtisadçı</a:t>
            </a:r>
            <a:r>
              <a:rPr lang="en-US" sz="2200" b="1" i="1" u="none" strike="noStrike" cap="none" baseline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saymır</a:t>
            </a:r>
            <a:r>
              <a:rPr lang="en-US" sz="2200" b="1" i="1" u="none" strike="noStrike" cap="none" baseline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 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"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Mən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heç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vaxt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iqtisad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dərsi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keçməmişəm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"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deyir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Onu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Nobelə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aparan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əsas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tədqiqatı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isə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artıq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həyatda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olmayan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professor David Gale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ilə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birlikdə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tapdığı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Gale-Shapley </a:t>
            </a:r>
            <a:r>
              <a:rPr lang="en-US" sz="2200" b="0" i="1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alqoritmidir</a:t>
            </a:r>
            <a:r>
              <a:rPr lang="en-US" sz="2200" b="0" i="1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 </a:t>
            </a:r>
            <a:endParaRPr lang="az-Latn-AZ" sz="2200" b="0" i="1" u="none" strike="noStrike" cap="none" baseline="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az-Latn-AZ" sz="2200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***</a:t>
            </a:r>
          </a:p>
          <a:p>
            <a:pPr lvl="0" indent="-342900">
              <a:spcBef>
                <a:spcPts val="0"/>
              </a:spcBef>
              <a:buSzPct val="100000"/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Lyod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Şapley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bərabərləşdirmə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nəzəriyyəsi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az-Latn-AZ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sahəsindəki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xidmətlərinə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görə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Nobel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mükafatına</a:t>
            </a:r>
            <a:r>
              <a:rPr lang="az-Latn-A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layiq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görülmüşdür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Şapley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həmkarları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stabil</a:t>
            </a:r>
            <a:r>
              <a:rPr lang="az-Latn-A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bərabərləşdirməni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təmin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etmək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Qale-Şapley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alqoritmini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inkişaf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etdirmişlər</a:t>
            </a:r>
            <a:endParaRPr lang="en-US" sz="2200" b="0" i="1" u="none" strike="noStrike" cap="none" baseline="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828800"/>
            <a:ext cx="2971800" cy="36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Matching theory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bərabərləşdirmə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nəzəriyyəsi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, Qoşalaşdırma nəzəriyyəsi, Sabit matcinq , Uygunlaşdırma nəzəriyyəsi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z-Latn-AZ" sz="2400" dirty="0" smtClean="0"/>
              <a:t>2012 Nobel həsr olunub.....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Hər</a:t>
            </a:r>
            <a:r>
              <a:rPr lang="en-US" sz="2400" dirty="0" smtClean="0"/>
              <a:t> </a:t>
            </a:r>
            <a:r>
              <a:rPr lang="en-US" sz="2400" dirty="0" err="1" smtClean="0"/>
              <a:t>iki</a:t>
            </a:r>
            <a:r>
              <a:rPr lang="en-US" sz="2400" dirty="0" smtClean="0"/>
              <a:t> </a:t>
            </a:r>
            <a:r>
              <a:rPr lang="en-US" sz="2400" dirty="0" err="1" smtClean="0"/>
              <a:t>iqtisadçı</a:t>
            </a:r>
            <a:r>
              <a:rPr lang="en-US" sz="2400" dirty="0" smtClean="0"/>
              <a:t> </a:t>
            </a:r>
            <a:r>
              <a:rPr lang="en-US" sz="2400" dirty="0" err="1" smtClean="0"/>
              <a:t>öz</a:t>
            </a:r>
            <a:r>
              <a:rPr lang="en-US" sz="2400" dirty="0" smtClean="0"/>
              <a:t> </a:t>
            </a:r>
            <a:r>
              <a:rPr lang="en-US" sz="2400" dirty="0" err="1" smtClean="0"/>
              <a:t>tədqiqatarını</a:t>
            </a:r>
            <a:r>
              <a:rPr lang="en-US" sz="2400" dirty="0" smtClean="0"/>
              <a:t> </a:t>
            </a:r>
            <a:r>
              <a:rPr lang="en-US" sz="2400" dirty="0" err="1" smtClean="0"/>
              <a:t>iqtisadiyyatda</a:t>
            </a:r>
            <a:r>
              <a:rPr lang="en-US" sz="2400" dirty="0" smtClean="0"/>
              <a:t> </a:t>
            </a:r>
            <a:r>
              <a:rPr lang="en-US" sz="2400" dirty="0" err="1" smtClean="0"/>
              <a:t>əsas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problemlərdən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az-Latn-AZ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</a:rPr>
              <a:t>mükəmməl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olmayan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bazar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şəraitində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müxtəli</a:t>
            </a:r>
            <a:r>
              <a:rPr lang="az-Latn-AZ" sz="2400" i="1" dirty="0" smtClean="0">
                <a:solidFill>
                  <a:srgbClr val="FF0000"/>
                </a:solidFill>
              </a:rPr>
              <a:t>f </a:t>
            </a:r>
            <a:r>
              <a:rPr lang="en-US" sz="2400" i="1" dirty="0" err="1" smtClean="0">
                <a:solidFill>
                  <a:srgbClr val="FF0000"/>
                </a:solidFill>
              </a:rPr>
              <a:t>subyektləri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ən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yaxşı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formada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az-Latn-AZ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görüşdürmək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onları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bərabərləşdirmək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</a:rPr>
              <a:t>resurs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təminatını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reallaşdırmaq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və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qiymətsiz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bazar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layihəsini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tətbiq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i="1" dirty="0" err="1" smtClean="0">
                <a:solidFill>
                  <a:srgbClr val="FF0000"/>
                </a:solidFill>
              </a:rPr>
              <a:t>etmək</a:t>
            </a:r>
            <a:r>
              <a:rPr lang="en-US" sz="2400" i="1" dirty="0" smtClean="0">
                <a:solidFill>
                  <a:srgbClr val="FF0000"/>
                </a:solidFill>
              </a:rPr>
              <a:t>” </a:t>
            </a:r>
            <a:r>
              <a:rPr lang="en-US" sz="2400" i="1" dirty="0" err="1" smtClean="0">
                <a:solidFill>
                  <a:srgbClr val="FF0000"/>
                </a:solidFill>
              </a:rPr>
              <a:t>sahəsinə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həsr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etmişdir</a:t>
            </a:r>
            <a:r>
              <a:rPr lang="en-US" sz="2400" dirty="0" smtClean="0"/>
              <a:t>.</a:t>
            </a:r>
            <a:endParaRPr lang="az-Latn-AZ" sz="2400" dirty="0" smtClean="0"/>
          </a:p>
          <a:p>
            <a:pPr>
              <a:buNone/>
            </a:pPr>
            <a:endParaRPr lang="az-Latn-AZ" sz="2400" dirty="0" smtClean="0"/>
          </a:p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400" i="1" dirty="0" err="1" smtClean="0"/>
              <a:t>Onlar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öz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tədqiqatlarını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ayrı-ayrılıqda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aparsalar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, Nobel </a:t>
            </a:r>
            <a:r>
              <a:rPr lang="en-US" sz="2400" i="1" dirty="0" err="1" smtClean="0"/>
              <a:t>Komitəsinə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görə</a:t>
            </a:r>
            <a:r>
              <a:rPr lang="en-US" sz="2400" i="1" dirty="0" smtClean="0"/>
              <a:t>,  </a:t>
            </a:r>
            <a:r>
              <a:rPr lang="en-US" sz="2400" i="1" dirty="0" err="1" smtClean="0"/>
              <a:t>hər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iki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iqtisadçının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tədqiqatları</a:t>
            </a:r>
            <a:endParaRPr lang="en-US" sz="2400" i="1" dirty="0" smtClean="0"/>
          </a:p>
          <a:p>
            <a:pPr algn="ctr">
              <a:buNone/>
            </a:pPr>
            <a:r>
              <a:rPr lang="en-US" sz="2400" i="1" dirty="0" err="1" smtClean="0"/>
              <a:t>bir-birini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tamamlayır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tədqiqatın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mahiyyəti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Ənənəvi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iqtisadi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nəzəriyyəyə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əsasən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resursların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bölüşdürülməsi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prosesi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bazarda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qiymət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mexanizmi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vasitəsilə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həyata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keçirilir</a:t>
            </a:r>
            <a:endParaRPr lang="az-Latn-AZ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400" b="0" i="0" u="none" strike="noStrike" cap="none" baseline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Buna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tələb-təklifin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tarazlaşması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mexanizmi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deyə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bilərik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Təcrübə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göstərmişdir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mexanizm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əksər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hallarda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kifayət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qədər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uğurludur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daha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yaxşı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alternativ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tapılmayıb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lang="az-Latn-AZ" sz="2400" b="0" i="0" u="none" strike="noStrike" cap="none" baseline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Ancaq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məqamlar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qiymət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mexanizmi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orada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işləyə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bilməz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zərərli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nəticələr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verə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bilər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Məsələn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daxili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orqanların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transplantasiyası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universitetlərə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tələbələrin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qəbulu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yerləşdirilməsi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tibb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universiteti məzunlarının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xəstəxanalarda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yerləşdirilməsi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və s.</a:t>
            </a:r>
            <a:endParaRPr lang="en-US" sz="24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25000"/>
            </a:pPr>
            <a:r>
              <a:rPr lang="az-Latn-AZ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Əgər qiymət mexanizmi işləyə bilmirsə.....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34290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Əvvəlki sl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ytda göstərilən məsələlərdə resursların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</a:t>
            </a:r>
            <a:r>
              <a:rPr lang="az-Latn-AZ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bölgüsündə 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problemlər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yarana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bilər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 o deməkdir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kimi vəziyyətlərdə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tənzimləmənin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qiymət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prosesinin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öhdəsinə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verilməsi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resursların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optimal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bölüşdürülməsi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imkanları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məhdudlaşa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bilər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2012-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ların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qeyri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-optimal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böl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güsü</a:t>
            </a:r>
            <a:r>
              <a:rPr lang="az-Latn-A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və</a:t>
            </a:r>
            <a:br>
              <a:rPr lang="az-Latn-A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z-Latn-A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qeyri-sabit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bazar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münasibətləri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Tərəfdaşlıqların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müvəqqəti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etibarsız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olması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resursların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qeyri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-optimal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bölüşdürülməsi</a:t>
            </a:r>
            <a:r>
              <a:rPr lang="az-Latn-AZ" sz="24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bazar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münasibətlərinin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sabitləşləşməsinə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imkan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vermir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Bu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da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Shapley-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nin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nəzəri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araşdırmalarının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əsas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predmetlərindən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biridir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lang="az-Latn-AZ" sz="2400" b="1" i="0" u="none" strike="noStrike" cap="none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•"/>
            </a:pPr>
            <a:endParaRPr lang="az-Latn-AZ" sz="2400" b="0" i="0" u="none" strike="noStrike" cap="none" baseline="0" dirty="0" smtClean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Font typeface="Arial"/>
              <a:buChar char="•"/>
            </a:pPr>
            <a:r>
              <a:rPr lang="en-US" sz="2400" b="0" i="0" u="none" strike="noStrike" cap="none" baseline="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Beləliklə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bazarda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sabit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tərəfdaşlıq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yalnız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iştirakçıların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öz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gəlirlərinin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faydalarının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optimal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səviyyədə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təmin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edilməsin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d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ə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az-Latn-AZ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ası</a:t>
            </a:r>
            <a:r>
              <a:rPr lang="en-US" sz="2400" b="0" i="0" u="none" strike="noStrike" cap="none" baseline="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lıdır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Qiymət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mexanizminin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işlək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olmadığı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mühitdə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bu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tip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uyğunlaşmalar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yəni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bazarda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tərəflərin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bir-birini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tapması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prosesi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məhz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Shapley-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nin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təklif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etdiyi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Roth-un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tətbiq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edərək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eksperimentlə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yoxladığı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alqoritmlər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sayəsində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həyata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keçirilir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24000"/>
            <a:ext cx="8077200" cy="5170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 smtClean="0"/>
              <a:t>Şapley</a:t>
            </a:r>
            <a:r>
              <a:rPr lang="en-US" sz="2200" dirty="0" smtClean="0"/>
              <a:t> </a:t>
            </a:r>
            <a:r>
              <a:rPr lang="en-US" sz="2200" dirty="0" err="1" smtClean="0"/>
              <a:t>hesab</a:t>
            </a:r>
            <a:r>
              <a:rPr lang="en-US" sz="2200" dirty="0" smtClean="0"/>
              <a:t> </a:t>
            </a:r>
            <a:r>
              <a:rPr lang="en-US" sz="2200" dirty="0" err="1" smtClean="0"/>
              <a:t>edir</a:t>
            </a:r>
            <a:r>
              <a:rPr lang="en-US" sz="2200" dirty="0" smtClean="0"/>
              <a:t> </a:t>
            </a:r>
            <a:r>
              <a:rPr lang="en-US" sz="2200" dirty="0" err="1" smtClean="0"/>
              <a:t>ki</a:t>
            </a:r>
            <a:r>
              <a:rPr lang="en-US" sz="2200" dirty="0" smtClean="0"/>
              <a:t>, </a:t>
            </a:r>
            <a:r>
              <a:rPr lang="en-US" sz="2200" dirty="0" err="1" smtClean="0"/>
              <a:t>bir</a:t>
            </a:r>
            <a:r>
              <a:rPr lang="en-US" sz="2200" dirty="0" smtClean="0"/>
              <a:t> </a:t>
            </a:r>
            <a:r>
              <a:rPr lang="en-US" sz="2200" dirty="0" err="1" smtClean="0"/>
              <a:t>çox</a:t>
            </a:r>
            <a:r>
              <a:rPr lang="az-Latn-AZ" sz="2200" dirty="0" smtClean="0"/>
              <a:t> </a:t>
            </a:r>
            <a:r>
              <a:rPr lang="en-US" sz="2200" dirty="0" err="1" smtClean="0"/>
              <a:t>bazarlarda</a:t>
            </a:r>
            <a:r>
              <a:rPr lang="en-US" sz="2200" dirty="0" smtClean="0"/>
              <a:t> </a:t>
            </a:r>
            <a:r>
              <a:rPr lang="en-US" sz="2200" dirty="0" err="1" smtClean="0"/>
              <a:t>həllər</a:t>
            </a:r>
            <a:r>
              <a:rPr lang="en-US" sz="2200" dirty="0" smtClean="0"/>
              <a:t> </a:t>
            </a:r>
            <a:r>
              <a:rPr lang="en-US" sz="2200" dirty="0" err="1" smtClean="0"/>
              <a:t>qiymət</a:t>
            </a:r>
            <a:r>
              <a:rPr lang="en-US" sz="2200" dirty="0" smtClean="0"/>
              <a:t> </a:t>
            </a:r>
            <a:r>
              <a:rPr lang="en-US" sz="2200" dirty="0" err="1" smtClean="0"/>
              <a:t>mexanizmindən</a:t>
            </a:r>
            <a:r>
              <a:rPr lang="en-US" sz="2200" dirty="0" smtClean="0"/>
              <a:t> </a:t>
            </a:r>
            <a:r>
              <a:rPr lang="en-US" sz="2200" dirty="0" err="1" smtClean="0"/>
              <a:t>istifadə</a:t>
            </a:r>
            <a:r>
              <a:rPr lang="az-Latn-AZ" sz="2200" dirty="0" smtClean="0"/>
              <a:t> </a:t>
            </a:r>
            <a:r>
              <a:rPr lang="en-US" sz="2200" dirty="0" err="1" smtClean="0"/>
              <a:t>edilmədən</a:t>
            </a:r>
            <a:r>
              <a:rPr lang="en-US" sz="2200" dirty="0" smtClean="0"/>
              <a:t> </a:t>
            </a:r>
            <a:r>
              <a:rPr lang="en-US" sz="2200" dirty="0" err="1" smtClean="0"/>
              <a:t>tapılır</a:t>
            </a:r>
            <a:r>
              <a:rPr lang="en-US" sz="2200" dirty="0" smtClean="0"/>
              <a:t>. </a:t>
            </a:r>
            <a:r>
              <a:rPr lang="az-Latn-AZ" sz="2200" dirty="0" smtClean="0"/>
              <a:t> </a:t>
            </a:r>
            <a:r>
              <a:rPr lang="en-US" sz="2200" dirty="0" err="1" smtClean="0"/>
              <a:t>Məsələn</a:t>
            </a:r>
            <a:r>
              <a:rPr lang="en-US" sz="2200" dirty="0" smtClean="0"/>
              <a:t>, </a:t>
            </a:r>
            <a:r>
              <a:rPr lang="en-US" sz="2200" dirty="0" err="1" smtClean="0"/>
              <a:t>məktəblərə</a:t>
            </a:r>
            <a:r>
              <a:rPr lang="en-US" sz="2200" dirty="0" smtClean="0"/>
              <a:t> </a:t>
            </a:r>
            <a:r>
              <a:rPr lang="en-US" sz="2200" dirty="0" err="1" smtClean="0"/>
              <a:t>tələbələrin</a:t>
            </a:r>
            <a:r>
              <a:rPr lang="en-US" sz="2200" dirty="0" smtClean="0"/>
              <a:t> </a:t>
            </a:r>
            <a:r>
              <a:rPr lang="en-US" sz="2200" dirty="0" err="1" smtClean="0"/>
              <a:t>yerləşdirilməsi</a:t>
            </a:r>
            <a:r>
              <a:rPr lang="en-US" sz="2200" dirty="0" smtClean="0"/>
              <a:t>. </a:t>
            </a:r>
            <a:r>
              <a:rPr lang="en-US" sz="2200" dirty="0" err="1" smtClean="0"/>
              <a:t>Burada</a:t>
            </a:r>
            <a:r>
              <a:rPr lang="en-US" sz="2200" dirty="0" smtClean="0"/>
              <a:t> </a:t>
            </a:r>
            <a:r>
              <a:rPr lang="en-US" sz="2200" dirty="0" err="1" smtClean="0"/>
              <a:t>yeganə</a:t>
            </a:r>
            <a:r>
              <a:rPr lang="en-US" sz="2200" dirty="0" smtClean="0"/>
              <a:t> </a:t>
            </a:r>
            <a:r>
              <a:rPr lang="en-US" sz="2200" dirty="0" err="1" smtClean="0"/>
              <a:t>ölçü</a:t>
            </a:r>
            <a:r>
              <a:rPr lang="en-US" sz="2200" dirty="0" smtClean="0"/>
              <a:t> </a:t>
            </a:r>
            <a:r>
              <a:rPr lang="en-US" sz="2200" dirty="0" err="1" smtClean="0"/>
              <a:t>illik</a:t>
            </a:r>
            <a:r>
              <a:rPr lang="az-Latn-AZ" sz="2200" dirty="0" smtClean="0"/>
              <a:t> </a:t>
            </a:r>
            <a:r>
              <a:rPr lang="en-US" sz="2200" dirty="0" err="1" smtClean="0"/>
              <a:t>təhsil</a:t>
            </a:r>
            <a:r>
              <a:rPr lang="en-US" sz="2200" dirty="0" smtClean="0"/>
              <a:t> </a:t>
            </a:r>
            <a:r>
              <a:rPr lang="en-US" sz="2200" dirty="0" err="1" smtClean="0"/>
              <a:t>haqqını</a:t>
            </a:r>
            <a:r>
              <a:rPr lang="en-US" sz="2200" dirty="0" smtClean="0"/>
              <a:t> </a:t>
            </a:r>
            <a:r>
              <a:rPr lang="en-US" sz="2200" dirty="0" err="1" smtClean="0"/>
              <a:t>ödəmək</a:t>
            </a:r>
            <a:r>
              <a:rPr lang="en-US" sz="2200" dirty="0" smtClean="0"/>
              <a:t> </a:t>
            </a:r>
            <a:r>
              <a:rPr lang="en-US" sz="2200" dirty="0" err="1" smtClean="0"/>
              <a:t>ola</a:t>
            </a:r>
            <a:r>
              <a:rPr lang="en-US" sz="2200" dirty="0" smtClean="0"/>
              <a:t> </a:t>
            </a:r>
            <a:r>
              <a:rPr lang="en-US" sz="2200" dirty="0" err="1" smtClean="0"/>
              <a:t>bilməz</a:t>
            </a:r>
            <a:r>
              <a:rPr lang="en-US" sz="2200" dirty="0" smtClean="0"/>
              <a:t>. </a:t>
            </a:r>
            <a:r>
              <a:rPr lang="en-US" sz="2200" dirty="0" err="1" smtClean="0"/>
              <a:t>Tələbənin</a:t>
            </a:r>
            <a:r>
              <a:rPr lang="az-Latn-AZ" sz="2200" dirty="0" smtClean="0"/>
              <a:t> </a:t>
            </a:r>
            <a:r>
              <a:rPr lang="en-US" sz="2200" dirty="0" err="1" smtClean="0"/>
              <a:t>uğur</a:t>
            </a:r>
            <a:r>
              <a:rPr lang="en-US" sz="2200" dirty="0" smtClean="0"/>
              <a:t> </a:t>
            </a:r>
            <a:r>
              <a:rPr lang="en-US" sz="2200" dirty="0" err="1" smtClean="0"/>
              <a:t>səviyyəsi</a:t>
            </a:r>
            <a:r>
              <a:rPr lang="en-US" sz="2200" dirty="0" smtClean="0"/>
              <a:t>, </a:t>
            </a:r>
            <a:r>
              <a:rPr lang="en-US" sz="2200" dirty="0" err="1" smtClean="0"/>
              <a:t>araşdırma</a:t>
            </a:r>
            <a:r>
              <a:rPr lang="en-US" sz="2200" dirty="0" smtClean="0"/>
              <a:t> </a:t>
            </a:r>
            <a:r>
              <a:rPr lang="en-US" sz="2200" dirty="0" err="1" smtClean="0"/>
              <a:t>qabiliyyəti</a:t>
            </a:r>
            <a:r>
              <a:rPr lang="en-US" sz="2200" dirty="0" smtClean="0"/>
              <a:t> </a:t>
            </a:r>
            <a:r>
              <a:rPr lang="en-US" sz="2200" dirty="0" err="1" smtClean="0"/>
              <a:t>və</a:t>
            </a:r>
            <a:r>
              <a:rPr lang="en-US" sz="2200" dirty="0" smtClean="0"/>
              <a:t> </a:t>
            </a:r>
            <a:r>
              <a:rPr lang="en-US" sz="2200" dirty="0" err="1" smtClean="0"/>
              <a:t>uyğunlaşma</a:t>
            </a:r>
            <a:r>
              <a:rPr lang="en-US" sz="2200" dirty="0" smtClean="0"/>
              <a:t> </a:t>
            </a:r>
            <a:r>
              <a:rPr lang="en-US" sz="2200" dirty="0" err="1" smtClean="0"/>
              <a:t>bacarığı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diqqətə</a:t>
            </a:r>
            <a:r>
              <a:rPr lang="en-US" sz="2200" dirty="0" smtClean="0"/>
              <a:t> </a:t>
            </a:r>
            <a:r>
              <a:rPr lang="en-US" sz="2200" dirty="0" err="1" smtClean="0"/>
              <a:t>alınmalıdır</a:t>
            </a:r>
            <a:r>
              <a:rPr lang="en-US" sz="2200" dirty="0" smtClean="0"/>
              <a:t>.</a:t>
            </a:r>
            <a:endParaRPr lang="az-Latn-AZ" sz="2200" dirty="0" smtClean="0"/>
          </a:p>
          <a:p>
            <a:endParaRPr lang="az-Latn-AZ" sz="2200" dirty="0" smtClean="0"/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Əgər</a:t>
            </a:r>
            <a:r>
              <a:rPr lang="en-US" sz="2200" dirty="0" smtClean="0"/>
              <a:t>  “</a:t>
            </a:r>
            <a:r>
              <a:rPr lang="en-US" sz="2200" dirty="0" err="1" smtClean="0"/>
              <a:t>yalnız</a:t>
            </a:r>
            <a:r>
              <a:rPr lang="en-US" sz="2200" dirty="0" smtClean="0"/>
              <a:t> </a:t>
            </a:r>
            <a:r>
              <a:rPr lang="en-US" sz="2200" dirty="0" err="1" smtClean="0"/>
              <a:t>qiyməti</a:t>
            </a:r>
            <a:r>
              <a:rPr lang="en-US" sz="2200" dirty="0" smtClean="0"/>
              <a:t> </a:t>
            </a:r>
            <a:r>
              <a:rPr lang="en-US" sz="2200" dirty="0" err="1" smtClean="0"/>
              <a:t>ödəyən</a:t>
            </a:r>
            <a:r>
              <a:rPr lang="en-US" sz="2200" dirty="0" smtClean="0"/>
              <a:t> </a:t>
            </a:r>
            <a:r>
              <a:rPr lang="en-US" sz="2200" dirty="0" err="1" smtClean="0"/>
              <a:t>xidməti</a:t>
            </a:r>
            <a:r>
              <a:rPr lang="en-US" sz="2200" dirty="0" smtClean="0"/>
              <a:t> </a:t>
            </a:r>
            <a:r>
              <a:rPr lang="en-US" sz="2200" dirty="0" err="1" smtClean="0"/>
              <a:t>və</a:t>
            </a:r>
            <a:r>
              <a:rPr lang="en-US" sz="2200" dirty="0" smtClean="0"/>
              <a:t> </a:t>
            </a:r>
            <a:r>
              <a:rPr lang="en-US" sz="2200" dirty="0" err="1" smtClean="0"/>
              <a:t>malı</a:t>
            </a:r>
            <a:r>
              <a:rPr lang="en-US" sz="2200" dirty="0" smtClean="0"/>
              <a:t> </a:t>
            </a:r>
            <a:r>
              <a:rPr lang="en-US" sz="2200" dirty="0" err="1" smtClean="0"/>
              <a:t>alar</a:t>
            </a:r>
            <a:r>
              <a:rPr lang="en-US" sz="2200" dirty="0" smtClean="0"/>
              <a:t>” </a:t>
            </a:r>
            <a:r>
              <a:rPr lang="en-US" sz="2200" dirty="0" err="1" smtClean="0"/>
              <a:t>prinsipi</a:t>
            </a:r>
            <a:endParaRPr lang="en-US" sz="2200" dirty="0" smtClean="0"/>
          </a:p>
          <a:p>
            <a:r>
              <a:rPr lang="en-US" sz="2200" dirty="0" err="1" smtClean="0"/>
              <a:t>tətbiq</a:t>
            </a:r>
            <a:r>
              <a:rPr lang="en-US" sz="2200" dirty="0" smtClean="0"/>
              <a:t> </a:t>
            </a:r>
            <a:r>
              <a:rPr lang="en-US" sz="2200" dirty="0" err="1" smtClean="0"/>
              <a:t>olun</a:t>
            </a:r>
            <a:r>
              <a:rPr lang="az-Latn-AZ" sz="2200" dirty="0" smtClean="0"/>
              <a:t>a</a:t>
            </a:r>
            <a:r>
              <a:rPr lang="en-US" sz="2200" dirty="0" err="1" smtClean="0"/>
              <a:t>rsa</a:t>
            </a:r>
            <a:r>
              <a:rPr lang="en-US" sz="2200" dirty="0" smtClean="0"/>
              <a:t>, </a:t>
            </a:r>
            <a:r>
              <a:rPr lang="en-US" sz="2200" dirty="0" err="1" smtClean="0"/>
              <a:t>uğur</a:t>
            </a:r>
            <a:r>
              <a:rPr lang="en-US" sz="2200" dirty="0" smtClean="0"/>
              <a:t> </a:t>
            </a:r>
            <a:r>
              <a:rPr lang="en-US" sz="2200" dirty="0" err="1" smtClean="0"/>
              <a:t>səviyyəsi</a:t>
            </a:r>
            <a:r>
              <a:rPr lang="en-US" sz="2200" dirty="0" smtClean="0"/>
              <a:t> </a:t>
            </a:r>
            <a:r>
              <a:rPr lang="en-US" sz="2200" dirty="0" err="1" smtClean="0"/>
              <a:t>aşağı</a:t>
            </a:r>
            <a:r>
              <a:rPr lang="en-US" sz="2200" dirty="0" smtClean="0"/>
              <a:t> </a:t>
            </a:r>
            <a:r>
              <a:rPr lang="en-US" sz="2200" dirty="0" err="1" smtClean="0"/>
              <a:t>olan</a:t>
            </a:r>
            <a:r>
              <a:rPr lang="en-US" sz="2200" dirty="0" smtClean="0"/>
              <a:t> </a:t>
            </a:r>
            <a:r>
              <a:rPr lang="en-US" sz="2200" dirty="0" err="1" smtClean="0"/>
              <a:t>bir</a:t>
            </a:r>
            <a:r>
              <a:rPr lang="az-Latn-AZ" sz="2200" dirty="0" smtClean="0"/>
              <a:t> </a:t>
            </a:r>
            <a:r>
              <a:rPr lang="en-US" sz="2200" dirty="0" err="1" smtClean="0"/>
              <a:t>tələbə</a:t>
            </a:r>
            <a:r>
              <a:rPr lang="en-US" sz="2200" dirty="0" smtClean="0"/>
              <a:t> </a:t>
            </a:r>
            <a:r>
              <a:rPr lang="en-US" sz="2200" dirty="0" err="1" smtClean="0"/>
              <a:t>yalnız</a:t>
            </a:r>
            <a:r>
              <a:rPr lang="en-US" sz="2200" dirty="0" smtClean="0"/>
              <a:t> </a:t>
            </a:r>
            <a:r>
              <a:rPr lang="en-US" sz="2200" dirty="0" err="1" smtClean="0"/>
              <a:t>təhsil</a:t>
            </a:r>
            <a:r>
              <a:rPr lang="en-US" sz="2200" dirty="0" smtClean="0"/>
              <a:t> </a:t>
            </a:r>
            <a:r>
              <a:rPr lang="en-US" sz="2200" dirty="0" err="1" smtClean="0"/>
              <a:t>haqqı</a:t>
            </a:r>
            <a:r>
              <a:rPr lang="en-US" sz="2200" dirty="0" smtClean="0"/>
              <a:t> </a:t>
            </a:r>
            <a:r>
              <a:rPr lang="en-US" sz="2200" dirty="0" err="1" smtClean="0"/>
              <a:t>ödəyərək</a:t>
            </a:r>
            <a:r>
              <a:rPr lang="en-US" sz="2200" dirty="0" smtClean="0"/>
              <a:t> </a:t>
            </a:r>
            <a:r>
              <a:rPr lang="az-Latn-AZ" sz="2200" dirty="0" smtClean="0"/>
              <a:t>universitetə qəbul olunursa</a:t>
            </a:r>
            <a:r>
              <a:rPr lang="en-US" sz="2200" dirty="0" smtClean="0"/>
              <a:t>, </a:t>
            </a:r>
            <a:r>
              <a:rPr lang="az-Latn-AZ" sz="2200" dirty="0" smtClean="0"/>
              <a:t>bu halda seçimlər </a:t>
            </a:r>
            <a:r>
              <a:rPr lang="en-US" sz="2200" dirty="0" err="1" smtClean="0"/>
              <a:t>uğursuz</a:t>
            </a:r>
            <a:r>
              <a:rPr lang="en-US" sz="2200" dirty="0" smtClean="0"/>
              <a:t> </a:t>
            </a:r>
            <a:r>
              <a:rPr lang="en-US" sz="2200" dirty="0" err="1" smtClean="0"/>
              <a:t>olacaq</a:t>
            </a:r>
            <a:r>
              <a:rPr lang="en-US" sz="2200" dirty="0" smtClean="0"/>
              <a:t> </a:t>
            </a:r>
            <a:r>
              <a:rPr lang="en-US" sz="2200" dirty="0" err="1" smtClean="0"/>
              <a:t>və</a:t>
            </a:r>
            <a:r>
              <a:rPr lang="en-US" sz="2200" dirty="0" smtClean="0"/>
              <a:t> </a:t>
            </a:r>
            <a:r>
              <a:rPr lang="en-US" sz="2200" dirty="0" err="1" smtClean="0"/>
              <a:t>resurs</a:t>
            </a:r>
            <a:r>
              <a:rPr lang="en-US" sz="2200" dirty="0" smtClean="0"/>
              <a:t> </a:t>
            </a:r>
            <a:r>
              <a:rPr lang="en-US" sz="2200" dirty="0" err="1" smtClean="0"/>
              <a:t>israf</a:t>
            </a:r>
            <a:r>
              <a:rPr lang="az-Latn-AZ" sz="2200" dirty="0" smtClean="0"/>
              <a:t> olacaqdır.</a:t>
            </a:r>
          </a:p>
          <a:p>
            <a:endParaRPr lang="az-Latn-AZ" sz="2200" dirty="0" smtClean="0"/>
          </a:p>
          <a:p>
            <a:r>
              <a:rPr lang="en-US" sz="2200" dirty="0" smtClean="0"/>
              <a:t> Bu </a:t>
            </a:r>
            <a:r>
              <a:rPr lang="en-US" sz="2200" dirty="0" err="1" smtClean="0"/>
              <a:t>baxımdan</a:t>
            </a:r>
            <a:r>
              <a:rPr lang="en-US" sz="2200" dirty="0" smtClean="0"/>
              <a:t> “</a:t>
            </a:r>
            <a:r>
              <a:rPr lang="en-US" sz="2200" dirty="0" err="1" smtClean="0"/>
              <a:t>bərabərləşdirmə</a:t>
            </a:r>
            <a:r>
              <a:rPr lang="en-US" sz="2200" dirty="0" smtClean="0"/>
              <a:t> </a:t>
            </a:r>
            <a:r>
              <a:rPr lang="en-US" sz="2200" dirty="0" err="1" smtClean="0"/>
              <a:t>nəzəriyyəsi</a:t>
            </a:r>
            <a:r>
              <a:rPr lang="en-US" sz="2200" dirty="0" smtClean="0"/>
              <a:t>” </a:t>
            </a:r>
            <a:r>
              <a:rPr lang="en-US" sz="2200" dirty="0" err="1" smtClean="0"/>
              <a:t>məhsuldarlıq</a:t>
            </a:r>
            <a:r>
              <a:rPr lang="en-US" sz="2200" dirty="0" smtClean="0"/>
              <a:t> </a:t>
            </a:r>
            <a:r>
              <a:rPr lang="en-US" sz="2200" dirty="0" err="1" smtClean="0"/>
              <a:t>və</a:t>
            </a:r>
            <a:r>
              <a:rPr lang="en-US" sz="2200" dirty="0" smtClean="0"/>
              <a:t> </a:t>
            </a:r>
            <a:r>
              <a:rPr lang="en-US" sz="2200" dirty="0" err="1" smtClean="0"/>
              <a:t>ədalətlilik</a:t>
            </a:r>
            <a:r>
              <a:rPr lang="en-US" sz="2200" dirty="0" smtClean="0"/>
              <a:t> </a:t>
            </a:r>
            <a:r>
              <a:rPr lang="en-US" sz="2200" dirty="0" err="1" smtClean="0"/>
              <a:t>kimi</a:t>
            </a:r>
            <a:r>
              <a:rPr lang="en-US" sz="2200" dirty="0" smtClean="0"/>
              <a:t> </a:t>
            </a:r>
            <a:r>
              <a:rPr lang="en-US" sz="2200" dirty="0" err="1" smtClean="0"/>
              <a:t>iqtisadi</a:t>
            </a:r>
            <a:r>
              <a:rPr lang="az-Latn-AZ" sz="2200" dirty="0" smtClean="0"/>
              <a:t> </a:t>
            </a:r>
            <a:r>
              <a:rPr lang="en-US" sz="2200" dirty="0" err="1" smtClean="0"/>
              <a:t>prinsipləri</a:t>
            </a:r>
            <a:r>
              <a:rPr lang="en-US" sz="2200" dirty="0" smtClean="0"/>
              <a:t> </a:t>
            </a:r>
            <a:r>
              <a:rPr lang="en-US" sz="2200" dirty="0" err="1" smtClean="0"/>
              <a:t>nəzərə</a:t>
            </a:r>
            <a:r>
              <a:rPr lang="en-US" sz="2200" dirty="0" smtClean="0"/>
              <a:t> </a:t>
            </a:r>
            <a:r>
              <a:rPr lang="en-US" sz="2200" dirty="0" err="1" smtClean="0"/>
              <a:t>alaraq</a:t>
            </a:r>
            <a:r>
              <a:rPr lang="en-US" sz="2200" dirty="0" smtClean="0"/>
              <a:t> </a:t>
            </a:r>
            <a:r>
              <a:rPr lang="en-US" sz="2200" dirty="0" err="1" smtClean="0"/>
              <a:t>əməliyyatların</a:t>
            </a:r>
            <a:r>
              <a:rPr lang="en-US" sz="2200" dirty="0" smtClean="0"/>
              <a:t> </a:t>
            </a:r>
            <a:r>
              <a:rPr lang="en-US" sz="2200" dirty="0" err="1" smtClean="0"/>
              <a:t>həyata</a:t>
            </a:r>
            <a:r>
              <a:rPr lang="az-Latn-AZ" sz="2200" dirty="0" smtClean="0"/>
              <a:t> </a:t>
            </a:r>
            <a:r>
              <a:rPr lang="en-US" sz="2200" dirty="0" err="1" smtClean="0"/>
              <a:t>keçirilməsini</a:t>
            </a:r>
            <a:r>
              <a:rPr lang="en-US" sz="2200" dirty="0" smtClean="0"/>
              <a:t> </a:t>
            </a:r>
            <a:r>
              <a:rPr lang="en-US" sz="2200" dirty="0" err="1" smtClean="0"/>
              <a:t>təmin</a:t>
            </a:r>
            <a:r>
              <a:rPr lang="en-US" sz="2200" dirty="0" smtClean="0"/>
              <a:t> </a:t>
            </a:r>
            <a:r>
              <a:rPr lang="en-US" sz="2200" dirty="0" err="1" smtClean="0"/>
              <a:t>edir</a:t>
            </a:r>
            <a:r>
              <a:rPr lang="en-US" sz="22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33400"/>
            <a:ext cx="7696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az-Latn-AZ" sz="2400" dirty="0" smtClean="0"/>
              <a:t>“B</a:t>
            </a:r>
            <a:r>
              <a:rPr lang="en-US" sz="2400" dirty="0" err="1" smtClean="0"/>
              <a:t>ərabərləşdirmə</a:t>
            </a:r>
            <a:r>
              <a:rPr lang="en-US" sz="2400" dirty="0" smtClean="0"/>
              <a:t> </a:t>
            </a:r>
            <a:r>
              <a:rPr lang="en-US" sz="2400" dirty="0" err="1" smtClean="0"/>
              <a:t>nəzəriyyəsi</a:t>
            </a:r>
            <a:r>
              <a:rPr lang="az-Latn-AZ" sz="2400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həyatda</a:t>
            </a:r>
            <a:r>
              <a:rPr lang="en-US" sz="2400" dirty="0" smtClean="0"/>
              <a:t> </a:t>
            </a:r>
            <a:r>
              <a:rPr lang="en-US" sz="2400" dirty="0" err="1" smtClean="0"/>
              <a:t>necə</a:t>
            </a:r>
            <a:r>
              <a:rPr lang="az-Latn-AZ" sz="2400" dirty="0" smtClean="0"/>
              <a:t> </a:t>
            </a:r>
            <a:r>
              <a:rPr lang="en-US" sz="2400" dirty="0" err="1" smtClean="0"/>
              <a:t>qarşımıza</a:t>
            </a:r>
            <a:r>
              <a:rPr lang="en-US" sz="2400" dirty="0" smtClean="0"/>
              <a:t> </a:t>
            </a:r>
            <a:r>
              <a:rPr lang="en-US" sz="2400" dirty="0" err="1" smtClean="0"/>
              <a:t>çıxır</a:t>
            </a:r>
            <a:r>
              <a:rPr lang="en-US" sz="2400" dirty="0" smtClean="0"/>
              <a:t>? 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084637"/>
            <a:ext cx="8610600" cy="23161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000" dirty="0" smtClean="0"/>
              <a:t>Alvin Roz  ilk </a:t>
            </a:r>
            <a:r>
              <a:rPr lang="en-US" sz="2000" dirty="0" err="1" smtClean="0"/>
              <a:t>növbədə</a:t>
            </a:r>
            <a:r>
              <a:rPr lang="en-US" sz="2000" dirty="0" smtClean="0"/>
              <a:t> </a:t>
            </a:r>
            <a:r>
              <a:rPr lang="en-US" sz="2000" dirty="0" err="1" smtClean="0"/>
              <a:t>Shapleyin</a:t>
            </a:r>
            <a:r>
              <a:rPr lang="en-US" sz="2000" dirty="0" smtClean="0"/>
              <a:t> </a:t>
            </a:r>
            <a:r>
              <a:rPr lang="en-US" sz="2000" dirty="0" err="1" smtClean="0"/>
              <a:t>inkişaf</a:t>
            </a:r>
            <a:r>
              <a:rPr lang="en-US" sz="2000" dirty="0" smtClean="0"/>
              <a:t> </a:t>
            </a:r>
            <a:r>
              <a:rPr lang="en-US" sz="2000" dirty="0" err="1" smtClean="0"/>
              <a:t>etdirdiyi</a:t>
            </a:r>
            <a:r>
              <a:rPr lang="en-US" sz="2000" dirty="0" smtClean="0"/>
              <a:t> “</a:t>
            </a:r>
            <a:r>
              <a:rPr lang="en-US" sz="2000" dirty="0" err="1" smtClean="0"/>
              <a:t>bərabərləşdirmə</a:t>
            </a:r>
            <a:r>
              <a:rPr lang="en-US" sz="2000" dirty="0" smtClean="0"/>
              <a:t>  </a:t>
            </a:r>
            <a:r>
              <a:rPr lang="en-US" sz="2000" dirty="0" err="1" smtClean="0"/>
              <a:t>nəzəriyyəsi”nin</a:t>
            </a:r>
            <a:r>
              <a:rPr lang="en-US" sz="2000" dirty="0" smtClean="0"/>
              <a:t>  ABŞ-</a:t>
            </a:r>
            <a:r>
              <a:rPr lang="en-US" sz="2000" dirty="0" err="1" smtClean="0"/>
              <a:t>da</a:t>
            </a:r>
            <a:r>
              <a:rPr lang="en-US" sz="2000" dirty="0" smtClean="0"/>
              <a:t>  </a:t>
            </a:r>
            <a:r>
              <a:rPr lang="en-US" sz="2000" dirty="0" err="1" smtClean="0"/>
              <a:t>həkimlərin</a:t>
            </a:r>
            <a:r>
              <a:rPr lang="az-Latn-AZ" sz="2000" dirty="0" smtClean="0"/>
              <a:t> </a:t>
            </a:r>
            <a:r>
              <a:rPr lang="en-US" sz="2000" dirty="0" err="1" smtClean="0"/>
              <a:t>xəstəxanada</a:t>
            </a:r>
            <a:r>
              <a:rPr lang="en-US" sz="2000" dirty="0" smtClean="0"/>
              <a:t> </a:t>
            </a:r>
            <a:r>
              <a:rPr lang="en-US" sz="2000" dirty="0" err="1" smtClean="0"/>
              <a:t>staj</a:t>
            </a:r>
            <a:r>
              <a:rPr lang="en-US" sz="2000" dirty="0" smtClean="0"/>
              <a:t> </a:t>
            </a:r>
            <a:r>
              <a:rPr lang="en-US" sz="2000" dirty="0" err="1" smtClean="0"/>
              <a:t>üçün</a:t>
            </a:r>
            <a:r>
              <a:rPr lang="az-Latn-AZ" sz="2000" dirty="0" smtClean="0"/>
              <a:t> </a:t>
            </a:r>
            <a:r>
              <a:rPr lang="en-US" sz="2000" dirty="0" err="1" smtClean="0"/>
              <a:t>bərabərləşdirməsində</a:t>
            </a:r>
            <a:r>
              <a:rPr lang="en-US" sz="2000" dirty="0" smtClean="0"/>
              <a:t> </a:t>
            </a:r>
            <a:r>
              <a:rPr lang="en-US" sz="2000" dirty="0" err="1" smtClean="0"/>
              <a:t>istifadə</a:t>
            </a:r>
            <a:r>
              <a:rPr lang="en-US" sz="2000" dirty="0" smtClean="0"/>
              <a:t> </a:t>
            </a:r>
            <a:r>
              <a:rPr lang="en-US" sz="2000" dirty="0" err="1" smtClean="0"/>
              <a:t>olunan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ilə</a:t>
            </a:r>
            <a:r>
              <a:rPr lang="en-US" sz="2000" dirty="0" smtClean="0"/>
              <a:t> </a:t>
            </a:r>
            <a:r>
              <a:rPr lang="en-US" sz="2000" dirty="0" err="1" smtClean="0"/>
              <a:t>eyni</a:t>
            </a:r>
            <a:r>
              <a:rPr lang="en-US" sz="2000" dirty="0" smtClean="0"/>
              <a:t> </a:t>
            </a:r>
            <a:r>
              <a:rPr lang="en-US" sz="2000" dirty="0" err="1" smtClean="0"/>
              <a:t>olduğunu</a:t>
            </a:r>
            <a:r>
              <a:rPr lang="az-Latn-AZ" sz="2000" dirty="0" smtClean="0"/>
              <a:t> müəyyənləşdirmiş </a:t>
            </a:r>
            <a:r>
              <a:rPr lang="en-US" sz="2000" dirty="0" err="1" smtClean="0"/>
              <a:t>və</a:t>
            </a:r>
            <a:r>
              <a:rPr lang="en-US" sz="2000" dirty="0" smtClean="0"/>
              <a:t> </a:t>
            </a:r>
            <a:r>
              <a:rPr lang="en-US" sz="2000" dirty="0" err="1" smtClean="0"/>
              <a:t>həkim</a:t>
            </a:r>
            <a:r>
              <a:rPr lang="en-US" sz="2000" dirty="0" smtClean="0"/>
              <a:t> </a:t>
            </a:r>
            <a:r>
              <a:rPr lang="en-US" sz="2000" dirty="0" err="1" smtClean="0"/>
              <a:t>baza</a:t>
            </a:r>
            <a:r>
              <a:rPr lang="az-Latn-AZ" sz="2000" dirty="0" smtClean="0"/>
              <a:t>s</a:t>
            </a:r>
            <a:r>
              <a:rPr lang="en-US" sz="2000" dirty="0" err="1" smtClean="0"/>
              <a:t>ının</a:t>
            </a:r>
            <a:r>
              <a:rPr lang="en-US" sz="2000" dirty="0" smtClean="0"/>
              <a:t> </a:t>
            </a:r>
            <a:r>
              <a:rPr lang="en-US" sz="2000" dirty="0" err="1" smtClean="0"/>
              <a:t>yenidən</a:t>
            </a:r>
            <a:r>
              <a:rPr lang="en-US" sz="2000" dirty="0" smtClean="0"/>
              <a:t> </a:t>
            </a:r>
            <a:r>
              <a:rPr lang="en-US" sz="2000" dirty="0" err="1" smtClean="0"/>
              <a:t>dizayn</a:t>
            </a:r>
            <a:r>
              <a:rPr lang="en-US" sz="2000" dirty="0" smtClean="0"/>
              <a:t> </a:t>
            </a:r>
            <a:r>
              <a:rPr lang="en-US" sz="2000" dirty="0" err="1" smtClean="0"/>
              <a:t>edilməsinə</a:t>
            </a:r>
            <a:r>
              <a:rPr lang="az-Latn-AZ" sz="2000" dirty="0" smtClean="0"/>
              <a:t> </a:t>
            </a:r>
            <a:r>
              <a:rPr lang="en-US" sz="2000" dirty="0" err="1" smtClean="0"/>
              <a:t>kömək</a:t>
            </a:r>
            <a:r>
              <a:rPr lang="en-US" sz="2000" dirty="0" smtClean="0"/>
              <a:t> </a:t>
            </a:r>
            <a:r>
              <a:rPr lang="en-US" sz="2000" dirty="0" err="1" smtClean="0"/>
              <a:t>etmişdir</a:t>
            </a:r>
            <a:r>
              <a:rPr lang="en-US" sz="2000" dirty="0" smtClean="0"/>
              <a:t>. </a:t>
            </a:r>
            <a:endParaRPr lang="az-Latn-AZ" sz="2000" dirty="0" smtClean="0"/>
          </a:p>
          <a:p>
            <a:pPr>
              <a:buNone/>
            </a:pPr>
            <a:r>
              <a:rPr lang="en-US" sz="2000" dirty="0" err="1" smtClean="0"/>
              <a:t>Çünkü</a:t>
            </a:r>
            <a:r>
              <a:rPr lang="en-US" sz="2000" dirty="0" smtClean="0"/>
              <a:t> </a:t>
            </a:r>
            <a:r>
              <a:rPr lang="en-US" sz="2000" dirty="0" err="1" smtClean="0"/>
              <a:t>yeni</a:t>
            </a:r>
            <a:r>
              <a:rPr lang="en-US" sz="2000" dirty="0" smtClean="0"/>
              <a:t> </a:t>
            </a:r>
            <a:r>
              <a:rPr lang="en-US" sz="2000" dirty="0" err="1" smtClean="0"/>
              <a:t>həkimlərin</a:t>
            </a:r>
            <a:r>
              <a:rPr lang="en-US" sz="2000" dirty="0" smtClean="0"/>
              <a:t> </a:t>
            </a:r>
            <a:r>
              <a:rPr lang="en-US" sz="2000" dirty="0" err="1" smtClean="0"/>
              <a:t>xəstəxana</a:t>
            </a:r>
            <a:r>
              <a:rPr lang="en-US" sz="2000" dirty="0" smtClean="0"/>
              <a:t> </a:t>
            </a:r>
            <a:r>
              <a:rPr lang="en-US" sz="2000" dirty="0" err="1" smtClean="0"/>
              <a:t>seçimi</a:t>
            </a:r>
            <a:r>
              <a:rPr lang="en-US" sz="2000" dirty="0" smtClean="0"/>
              <a:t> </a:t>
            </a:r>
            <a:r>
              <a:rPr lang="en-US" sz="2000" dirty="0" err="1" smtClean="0"/>
              <a:t>və</a:t>
            </a:r>
            <a:r>
              <a:rPr lang="en-US" sz="2000" dirty="0" smtClean="0"/>
              <a:t> </a:t>
            </a:r>
            <a:r>
              <a:rPr lang="en-US" sz="2000" dirty="0" err="1" smtClean="0"/>
              <a:t>xəstəxanaların</a:t>
            </a:r>
            <a:r>
              <a:rPr lang="en-US" sz="2000" dirty="0" smtClean="0"/>
              <a:t> </a:t>
            </a:r>
            <a:r>
              <a:rPr lang="en-US" sz="2000" dirty="0" err="1" smtClean="0"/>
              <a:t>həkim</a:t>
            </a:r>
            <a:r>
              <a:rPr lang="en-US" sz="2000" dirty="0" smtClean="0"/>
              <a:t> </a:t>
            </a:r>
            <a:r>
              <a:rPr lang="en-US" sz="2000" dirty="0" err="1" smtClean="0"/>
              <a:t>seçimlərində</a:t>
            </a:r>
            <a:r>
              <a:rPr lang="en-US" sz="2000" dirty="0" smtClean="0"/>
              <a:t> </a:t>
            </a:r>
            <a:r>
              <a:rPr lang="en-US" sz="2000" dirty="0" err="1" smtClean="0"/>
              <a:t>bazar</a:t>
            </a:r>
            <a:r>
              <a:rPr lang="en-US" sz="2000" dirty="0" smtClean="0"/>
              <a:t> </a:t>
            </a:r>
            <a:r>
              <a:rPr lang="en-US" sz="2000" dirty="0" err="1" smtClean="0"/>
              <a:t>çatışmazlıqları</a:t>
            </a:r>
            <a:r>
              <a:rPr lang="en-US" sz="2000" dirty="0" smtClean="0"/>
              <a:t> </a:t>
            </a:r>
            <a:r>
              <a:rPr lang="en-US" sz="2000" dirty="0" err="1" smtClean="0"/>
              <a:t>ortaya</a:t>
            </a:r>
            <a:r>
              <a:rPr lang="en-US" sz="2000" dirty="0" smtClean="0"/>
              <a:t> </a:t>
            </a:r>
            <a:r>
              <a:rPr lang="en-US" sz="2000" dirty="0" err="1" smtClean="0"/>
              <a:t>çıx</a:t>
            </a:r>
            <a:r>
              <a:rPr lang="az-Latn-AZ" sz="2000" dirty="0" smtClean="0"/>
              <a:t>ırdı.</a:t>
            </a:r>
          </a:p>
          <a:p>
            <a:pPr>
              <a:buNone/>
            </a:pPr>
            <a:r>
              <a:rPr lang="az-Latn-AZ" sz="2400" dirty="0" smtClean="0"/>
              <a:t> </a:t>
            </a:r>
            <a:endParaRPr lang="en-US" sz="2400" dirty="0"/>
          </a:p>
        </p:txBody>
      </p:sp>
      <p:pic>
        <p:nvPicPr>
          <p:cNvPr id="34818" name="Picture 2" descr="http://img.qz.com/2012/10/residents-adeline-bommart.jpg?w=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228600"/>
            <a:ext cx="8763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Roth Gale-Shapley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alqoritmini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tətbiq</a:t>
            </a:r>
            <a:r>
              <a:rPr lang="az-Latn-A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edərək....</a:t>
            </a:r>
            <a:br>
              <a:rPr lang="az-Latn-AZ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58200" cy="4906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13970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əsrin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əvvələrindən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etibarən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rezidentura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etməli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tələbələrin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xəstəxanalar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arasında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baş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qeyri-stabil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tərəfdaşlıq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qeyri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-optimal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yerləşdirmə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ölkənin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tibb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sektorunda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ciddi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problemlərə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səbəb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olurdu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Roth Gale-Shapley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alqoritmini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tibb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məzunlarının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bölüşdürülməsi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sahəsində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praktikadan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keçirir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az-Latn-AZ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139700" algn="ctr">
              <a:spcBef>
                <a:spcPts val="0"/>
              </a:spcBef>
              <a:buSzPct val="25000"/>
              <a:buNone/>
            </a:pPr>
            <a:endParaRPr lang="az-Latn-AZ" sz="24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139700" algn="ctr">
              <a:spcBef>
                <a:spcPts val="0"/>
              </a:spcBef>
              <a:buSzPct val="25000"/>
              <a:buNone/>
            </a:pP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Praktiki əhəmiyyət....</a:t>
            </a:r>
            <a:endParaRPr lang="en-US" sz="2400" b="0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Qeyd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edilməlidir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hazırda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Amerikada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illik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hesabla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20 000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tibb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məzunu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məhz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proqram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sayəsində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sabit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sayıla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biləcək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tərəfdaşlıqlar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tapır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lqoritmi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orqan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transplantasiyası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sahəsində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tətbiqi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Roth Gale-Shapley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alqoritmini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orqan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transplantasiyası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sahəsində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edirdi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səbəblərdən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həssas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üçün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qiymət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mexanizmi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işləyə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bilməz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olduğu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yeganə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həll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yolu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mübadilə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üsulunu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(swapping)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etməkdir.Bu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alqoritmin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top-trading cycle-dir. (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dairəvi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top-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treydinq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alqoritmi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bilərik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 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alqoritm</a:t>
            </a:r>
            <a:r>
              <a:rPr lang="az-Latn-AZ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İngiltərə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Böyrək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Mübadiləsi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proqramında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olunub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Roth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Gale-Shapley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alqoritmindən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təhsil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sahəsində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şagirdlərin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yerləşdirilməsi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stifadə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edirdi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Nobel mukafatının təqdim olundugu salon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71600"/>
            <a:ext cx="857499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Alvin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Roth</a:t>
            </a:r>
            <a:r>
              <a:rPr lang="az-Latn-AZ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verilən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sual</a:t>
            </a:r>
            <a:r>
              <a:rPr lang="az-Latn-AZ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Avropadakı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borc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krizi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haqqında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düşünürsünüz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?“</a:t>
            </a:r>
            <a:endParaRPr lang="az-Latn-AZ" sz="2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az-Latn-AZ" sz="28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CAVAB -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ən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qəbildən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iqtisadçı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deyiləm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barədə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danışmağım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yerində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olmazdı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cavab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82000" cy="563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z-Latn-AZ" sz="2400" b="1" dirty="0" smtClean="0"/>
              <a:t>2013-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Aktivlərin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qiymətləndirilməsinin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empirik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analizi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lang="en-US" sz="2400" b="1" dirty="0"/>
          </a:p>
        </p:txBody>
      </p:sp>
      <p:pic>
        <p:nvPicPr>
          <p:cNvPr id="137218" name="Picture 2" descr="http://static.communitytable.com/wp-content/uploads/2013/10/nobel-prize-economics-f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82000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4724400"/>
            <a:ext cx="8534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Eugene FAMA (1939), </a:t>
            </a:r>
            <a:r>
              <a:rPr lang="az-Latn-AZ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Lars Peter Hansen (1952)</a:t>
            </a:r>
            <a:r>
              <a:rPr lang="az-Latn-AZ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Robert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Shiller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(1946)</a:t>
            </a:r>
          </a:p>
          <a:p>
            <a:pPr lvl="0" algn="ctr">
              <a:buClr>
                <a:srgbClr val="FF0000"/>
              </a:buClr>
              <a:buSzPct val="25000"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Tədiqat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işində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spesifik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səhm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istiqrazların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indeksinin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dəyişməsinin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maliyyə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bazarının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dinamikasının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proqnozlaşdırılması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təhlil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edilib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81999" cy="94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2013- NOBEL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Aktivlərin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qiymətləndirilməsinin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empirik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analizi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533400" y="1295400"/>
            <a:ext cx="8305799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strike="noStrike" cap="none" baseline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 b="1" i="1" u="none" strike="noStrike" cap="none" baseline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8610600" cy="338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Onlar  m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aliyyə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bazarlarının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təhlili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istiqamətdə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ixtisaslaşmış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alimlərdir.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Onların 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elmi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işləri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həm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nəzəriyyəçi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həm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də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peşəkar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investorların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fəaliyyətinə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birbaşa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təsir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etmişdir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az-Latn-AZ" sz="24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*****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yanaşmalar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aktivlərin</a:t>
            </a: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qiymətləndirilməsinə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hərtərəfli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baxış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imkanı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yaratmışdır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lang="az-Latn-AZ" sz="24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25000"/>
            </a:pPr>
            <a:endParaRPr lang="az-Latn-AZ" sz="22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048000" cy="56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733800" y="228600"/>
            <a:ext cx="5181600" cy="59436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 algn="ctr">
              <a:lnSpc>
                <a:spcPct val="80000"/>
              </a:lnSpc>
              <a:spcBef>
                <a:spcPts val="260"/>
              </a:spcBef>
              <a:buSzPct val="25000"/>
              <a:buNone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Effektiv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bazar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hipotezinin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prinispləri”nin</a:t>
            </a: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həmmüəllifidir</a:t>
            </a:r>
            <a:endParaRPr lang="az-Latn-AZ" sz="22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 algn="ctr">
              <a:lnSpc>
                <a:spcPct val="80000"/>
              </a:lnSpc>
              <a:spcBef>
                <a:spcPts val="260"/>
              </a:spcBef>
              <a:buSzPct val="25000"/>
              <a:buNone/>
            </a:pPr>
            <a:r>
              <a:rPr lang="az-Latn-AZ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*****</a:t>
            </a:r>
            <a:endParaRPr lang="en-US" sz="22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Portfel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idarəçiliyi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üzrə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çox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istinad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edilən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alimlərdəndir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*****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Fama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iddia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edir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birjada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</a:t>
            </a:r>
            <a:r>
              <a:rPr lang="en-US" sz="2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qiymətlərinin</a:t>
            </a:r>
            <a:r>
              <a:rPr lang="en-US" sz="2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dalğalanması</a:t>
            </a:r>
            <a:r>
              <a:rPr lang="en-US" sz="2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heç</a:t>
            </a:r>
            <a:r>
              <a:rPr lang="en-US" sz="2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</a:t>
            </a:r>
            <a:r>
              <a:rPr lang="en-US" sz="2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qaydaya</a:t>
            </a:r>
            <a:r>
              <a:rPr lang="en-US" sz="2200" b="1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uymur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gəldi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hərəkət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</a:t>
            </a:r>
            <a:endParaRPr lang="az-Latn-AZ" sz="2200" b="0" i="0" u="none" strike="noStrike" cap="none" baseline="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peşəkar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investorlar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üçün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qiymətləri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təxmin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edilməz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edir.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Xüsusilə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yaxın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gələcək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üçün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qiymətləri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təxmin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etmək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mümkün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olmur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yanaşma</a:t>
            </a:r>
            <a:r>
              <a:rPr lang="az-Latn-AZ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ilə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həm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də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bazar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effektivliyi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(market </a:t>
            </a:r>
            <a:r>
              <a:rPr lang="en-US" sz="2200" b="0" i="1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efficiency)</a:t>
            </a:r>
            <a:r>
              <a:rPr lang="az-Latn-AZ" sz="2200" i="1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konsepsiyasının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banisi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sayılır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indent="-342900">
              <a:lnSpc>
                <a:spcPct val="80000"/>
              </a:lnSpc>
              <a:spcBef>
                <a:spcPts val="352"/>
              </a:spcBef>
              <a:buNone/>
            </a:pPr>
            <a:r>
              <a:rPr lang="az-Latn-AZ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indent="-342900" algn="ctr">
              <a:lnSpc>
                <a:spcPct val="80000"/>
              </a:lnSpc>
              <a:spcBef>
                <a:spcPts val="352"/>
              </a:spcBef>
              <a:buNone/>
            </a:pPr>
            <a:r>
              <a:rPr lang="az-Latn-AZ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bax.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(finance. yahoo.com</a:t>
            </a:r>
            <a:r>
              <a:rPr lang="az-Latn-AZ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interactive chart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7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29" name="Shape 4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38200"/>
            <a:ext cx="3061102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53340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buClr>
                <a:srgbClr val="FF0000"/>
              </a:buClr>
              <a:buSzPct val="25000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Prof. Eugene FAMA</a:t>
            </a:r>
            <a:endParaRPr lang="az-Latn-AZ" sz="20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>
              <a:lnSpc>
                <a:spcPct val="80000"/>
              </a:lnSpc>
              <a:buClr>
                <a:srgbClr val="FF0000"/>
              </a:buClr>
              <a:buSzPct val="25000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(1939)</a:t>
            </a:r>
          </a:p>
          <a:p>
            <a:pPr marL="342900" lvl="0" indent="-342900" algn="ctr">
              <a:lnSpc>
                <a:spcPct val="80000"/>
              </a:lnSpc>
              <a:buClr>
                <a:srgbClr val="FF0000"/>
              </a:buClr>
              <a:buSzPct val="25000"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Chikago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Universiteti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514600" cy="4873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z-Latn-AZ" dirty="0" smtClean="0"/>
              <a:t>İnteraktiv Chart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600200"/>
            <a:ext cx="1676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4394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seekingalpha.com/uploads/2011/5/22/379295-130607983084342-Jim-Py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2971799" cy="48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3581400" y="685800"/>
            <a:ext cx="5257799" cy="5638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139700" algn="just">
              <a:spcBef>
                <a:spcPts val="0"/>
              </a:spcBef>
              <a:buSzPct val="100000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Laureatlardan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məşhurudur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Bloomberg media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qrupu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tərəfindən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maliyyə</a:t>
            </a:r>
            <a:r>
              <a:rPr lang="en-US" sz="2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dünyasında</a:t>
            </a:r>
            <a:r>
              <a:rPr lang="en-US" sz="2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 </a:t>
            </a:r>
            <a:r>
              <a:rPr lang="en-US" sz="2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ən</a:t>
            </a:r>
            <a:r>
              <a:rPr lang="en-US" sz="2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güclü</a:t>
            </a:r>
            <a:r>
              <a:rPr lang="en-US" sz="2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şəxsiyyətlərin</a:t>
            </a:r>
            <a:r>
              <a:rPr lang="en-US" sz="2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siyahısına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daxil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edilmişdir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z-Latn-AZ" sz="2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*****</a:t>
            </a:r>
          </a:p>
          <a:p>
            <a:pPr indent="-139700" algn="ctr">
              <a:spcBef>
                <a:spcPts val="0"/>
              </a:spcBef>
              <a:buSzPct val="100000"/>
              <a:buNone/>
            </a:pP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Maliyyə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bazarının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volatilliyi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aktivlərin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qiymətinin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dinamikası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sahəsindəki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tədqiqatları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məşhurdur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az-Latn-AZ" sz="2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z-Latn-AZ" sz="2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*****</a:t>
            </a:r>
          </a:p>
          <a:p>
            <a:pPr marL="34290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0" i="1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Maliyyədə</a:t>
            </a:r>
            <a:r>
              <a:rPr lang="en-US" sz="2200" b="0" i="1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davranış</a:t>
            </a:r>
            <a:r>
              <a:rPr lang="az-Latn-AZ" sz="22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nəzəriyyəsinin</a:t>
            </a:r>
            <a:r>
              <a:rPr lang="en-US" sz="2200" b="0" i="1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(behavioral finance) </a:t>
            </a:r>
            <a:r>
              <a:rPr lang="az-Latn-AZ" sz="22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bani</a:t>
            </a:r>
            <a:r>
              <a:rPr lang="en-US" sz="2200" b="0" i="1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lərindəndir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az-Latn-AZ" sz="22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z-Latn-AZ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*****</a:t>
            </a:r>
          </a:p>
          <a:p>
            <a:pPr marL="34290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Famanın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modelinə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müəyyən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tənqidlər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gətirməsi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ilə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seçilir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US" sz="2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38200"/>
            <a:ext cx="312419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/>
          <p:nvPr/>
        </p:nvSpPr>
        <p:spPr>
          <a:xfrm>
            <a:off x="304800" y="5334000"/>
            <a:ext cx="3276600" cy="1098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Shiller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(1946) </a:t>
            </a:r>
            <a:endParaRPr lang="az-Latn-AZ" sz="24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Yale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Universiteti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az-Latn-AZ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2013-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lang="az-Latn-AZ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Shiller</a:t>
            </a:r>
            <a:r>
              <a:rPr lang="az-Latn-AZ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bazarda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"bulla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effekti"nin</a:t>
            </a:r>
            <a:r>
              <a:rPr lang="az-Latn-AZ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səbəbi 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 indent="-139700" algn="just">
              <a:spcBef>
                <a:spcPts val="0"/>
              </a:spcBef>
              <a:buSzPct val="100000"/>
              <a:buNone/>
            </a:pPr>
            <a:r>
              <a:rPr lang="az-Latn-AZ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Şiller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daşınmaz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əmlak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qiymətləri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sahədəki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şirkətlərin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səhmlərinin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qiyməti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gözlənilən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dividentlər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arasındakı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əlaqəsizliyi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araşdırmaqla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investorların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irrasional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olmasını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sübut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etmişdir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az-Latn-AZ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139700" algn="just">
              <a:spcBef>
                <a:spcPts val="0"/>
              </a:spcBef>
              <a:buSzPct val="100000"/>
              <a:buNone/>
            </a:pPr>
            <a:endParaRPr lang="az-Latn-AZ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139700" algn="ctr">
              <a:spcBef>
                <a:spcPts val="0"/>
              </a:spcBef>
              <a:buSzPct val="100000"/>
              <a:buNone/>
            </a:pPr>
            <a:r>
              <a:rPr lang="az-Latn-AZ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Shiller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-ə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görə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bazar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tam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effektiv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deyil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investorlar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sadəcə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gələcək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dividentlərin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faktiki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ölçüsünə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görə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səhm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almırlar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bazarda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"bulla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effekti"nin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şişkin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bazar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yaranmasının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səbəblərindən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biri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də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irrasionallıqdır</a:t>
            </a:r>
            <a:r>
              <a:rPr lang="en-US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az-Latn-AZ" sz="2400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139700" algn="ctr">
              <a:spcBef>
                <a:spcPts val="0"/>
              </a:spcBef>
              <a:buSzPct val="100000"/>
              <a:buNone/>
            </a:pPr>
            <a:endParaRPr lang="en-US" sz="2400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7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az-Latn-AZ" sz="2800" dirty="0" smtClean="0"/>
              <a:t>Peter Hansen </a:t>
            </a:r>
            <a:br>
              <a:rPr lang="az-Latn-AZ" sz="2800" dirty="0" smtClean="0"/>
            </a:br>
            <a:r>
              <a:rPr lang="az-Latn-AZ" sz="2800" dirty="0" smtClean="0"/>
              <a:t>(ABŞ, kino aktyoru)</a:t>
            </a:r>
            <a:endParaRPr lang="en-US" sz="2800" dirty="0"/>
          </a:p>
        </p:txBody>
      </p:sp>
      <p:pic>
        <p:nvPicPr>
          <p:cNvPr id="1026" name="Picture 2" descr="http://upload.wikimedia.org/wikipedia/commons/6/6f/Peter_Hansen_General_Hospital_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3962400" cy="3842327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en/9/9b/Mancinimercer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76600"/>
            <a:ext cx="40386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2971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az-Latn-A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z-Latn-A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r>
              <a:rPr lang="az-Latn-A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z-Latn-AZ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Peter Hansen (1952) </a:t>
            </a:r>
            <a:r>
              <a:rPr lang="az-Latn-AZ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z-Latn-AZ" sz="2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Cikaqo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Universiteti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3505200" y="457200"/>
            <a:ext cx="5333999" cy="594359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Daha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çox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maliyyə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riyaziyyatı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statistika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üzrə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ixtisaslaşmışdır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Qeyri-müəyyənlik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şəraitində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qərarverməni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asanlaşdıran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statistik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olan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Ümumiləşdirilmiş</a:t>
            </a:r>
            <a:r>
              <a:rPr lang="en-US" sz="2400" b="1" i="1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Momentlər</a:t>
            </a:r>
            <a:r>
              <a:rPr lang="en-US" sz="2400" b="1" i="1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Metodunun</a:t>
            </a:r>
            <a:r>
              <a:rPr lang="en-US" sz="2400" b="1" i="1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(Generalized Method Of Moments)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banilərindəndir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az-Latn-AZ" sz="24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****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400" b="0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400" b="0" i="1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O, </a:t>
            </a:r>
            <a:r>
              <a:rPr lang="en-US" sz="2400" b="1" i="1" u="none" strike="noStrike" cap="none" baseline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Shiller</a:t>
            </a:r>
            <a:r>
              <a:rPr lang="en-US" sz="2400" b="1" i="1" u="none" strike="noStrike" cap="none" baseline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1" i="1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Famanın</a:t>
            </a:r>
            <a:r>
              <a:rPr lang="en-US" sz="2400" b="1" i="1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yanaşmaları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arasındakı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kəskin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ziddiyyəti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effektiv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və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qeyri-effektiv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bazar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balanslaşdırmaq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imkanı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verir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az-Latn-AZ" sz="2400" b="0" i="1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Onun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statistik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modeli</a:t>
            </a:r>
            <a:r>
              <a:rPr lang="az-Latn-AZ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nə əsasən 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aktiv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qiymətlərini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verilənlər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bazasına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tətbiq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az-Latn-AZ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məklə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əhəmiyyətli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nəticələr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əldə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az-Latn-AZ" sz="24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tmək mümkündür.  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2843639" cy="3581400"/>
          </a:xfrm>
          <a:prstGeom prst="rect">
            <a:avLst/>
          </a:prstGeom>
          <a:solidFill>
            <a:srgbClr val="8CB3E3"/>
          </a:solidFill>
          <a:ln>
            <a:noFill/>
          </a:ln>
        </p:spPr>
      </p:pic>
      <p:sp>
        <p:nvSpPr>
          <p:cNvPr id="437" name="Shape 437"/>
          <p:cNvSpPr/>
          <p:nvPr/>
        </p:nvSpPr>
        <p:spPr>
          <a:xfrm>
            <a:off x="228600" y="5105400"/>
            <a:ext cx="30480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sz="20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Ümumiləşmiş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momentlər</a:t>
            </a:r>
            <a:endParaRPr lang="en-US" sz="20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nəzəriyyəsinin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müəllifidir</a:t>
            </a:r>
            <a:endParaRPr lang="en-US" sz="20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z-Latn-AZ" sz="32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Nobelin</a:t>
            </a:r>
            <a:r>
              <a:rPr lang="en-US" sz="32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vəsiyyətinə</a:t>
            </a:r>
            <a:r>
              <a:rPr lang="en-US" sz="32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əsasən</a:t>
            </a:r>
            <a:r>
              <a:rPr lang="az-Latn-AZ" sz="32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4+1 .....</a:t>
            </a:r>
            <a:r>
              <a:rPr lang="en-US" sz="32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295400"/>
            <a:ext cx="3962399" cy="4835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4097597" cy="3693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z-Latn-AZ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Kimya, Fizika, </a:t>
            </a:r>
          </a:p>
          <a:p>
            <a:r>
              <a:rPr lang="az-Latn-AZ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Fiziologiya və Tibb, Nobel Sülh Mükafatı verilir.</a:t>
            </a:r>
          </a:p>
          <a:p>
            <a:pPr algn="ctr"/>
            <a:endParaRPr lang="az-Latn-AZ" sz="26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az-Latn-AZ" sz="2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****</a:t>
            </a:r>
          </a:p>
          <a:p>
            <a:r>
              <a:rPr lang="az-Latn-AZ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1969-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 </a:t>
            </a:r>
            <a:r>
              <a:rPr lang="en-US" sz="2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ildən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başlayaraq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İsveç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Bankının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təşəbbüsü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az-Latn-AZ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İqtisadiyyat üzrə Nobel mükafatı da verilir</a:t>
            </a:r>
            <a:endParaRPr lang="en-US" sz="2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800600" y="274637"/>
            <a:ext cx="1981199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495800" y="1371600"/>
            <a:ext cx="44958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Jan Tirol  (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Fransa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1953)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Bazar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gücünün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təbii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inhisarın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tənzimlənməsinin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təhlilinə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görə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152400" y="4419600"/>
            <a:ext cx="8763000" cy="2123657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arketlərin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iflası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böyük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şirkətlərin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sənayedə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rolu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inhisarların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sənaye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sektorundak</a:t>
            </a: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ı</a:t>
            </a:r>
            <a:r>
              <a:rPr lang="az-Latn-AZ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dominatlığının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araşdırılması</a:t>
            </a: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istiqamətində tədqiqatları var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44958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53400" cy="63976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8000998" cy="5059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Fransız</a:t>
            </a:r>
            <a:r>
              <a:rPr lang="en-US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Professor Jean </a:t>
            </a:r>
            <a:r>
              <a:rPr lang="en-US" sz="25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Tirolun</a:t>
            </a:r>
            <a:r>
              <a:rPr lang="en-US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tədqiqatları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sənayenin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təşkili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oyun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nəzəriyyəsi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iqtisadi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psixologiya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maliyyə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sahələrini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əhatə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edir</a:t>
            </a:r>
            <a:r>
              <a:rPr lang="en-US" sz="25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az-Latn-AZ" sz="25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az-Latn-AZ" sz="25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*****</a:t>
            </a:r>
            <a:endParaRPr lang="az-Latn-AZ" sz="25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hökumətin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şirkət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birləşmələri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kartellər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necə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mübarizə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aparacağını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təhlil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edib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5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Tirol </a:t>
            </a:r>
            <a:r>
              <a:rPr lang="en-US" sz="25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hesab</a:t>
            </a:r>
            <a:r>
              <a:rPr lang="en-US" sz="25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edir</a:t>
            </a:r>
            <a:r>
              <a:rPr lang="en-US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banklara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qarşı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sərt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tələblər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tətbiq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olunmalıdır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Dövlət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dəstəyi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banklar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sərt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tənzimləmələrə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edilməlidir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neçə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güclü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şirkətin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fəaliyyəti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az-Latn-AZ" sz="25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ölkədə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sənaye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sektorunun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vəziyyəti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öyrənilə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5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bilər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 </a:t>
            </a:r>
          </a:p>
          <a:p>
            <a:pPr marL="342900" marR="0" lvl="0" indent="-1905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352799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2014 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4114800" y="1219200"/>
            <a:ext cx="48006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Prof. Tirol 200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elmi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məqalənin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10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kitabın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müəllifidir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Əsas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kitabları</a:t>
            </a:r>
            <a:endParaRPr lang="az-Latn-AZ" sz="295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</a:pP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Oliqopoliyanın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dinamik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modelləri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</a:pP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Sənayenin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təşkili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nəzəriyyəsi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</a:pP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Oyun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nəzəriyyəsi</a:t>
            </a:r>
            <a:endParaRPr lang="en-US" sz="2950" b="0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96694"/>
              <a:buFont typeface="Arial"/>
              <a:buChar char="•"/>
            </a:pP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Korporativ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maliyyələşmə</a:t>
            </a:r>
            <a:r>
              <a:rPr lang="en-US" sz="295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nəzəriyyəsi</a:t>
            </a:r>
            <a:endParaRPr lang="en-US" sz="2950" b="0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19200"/>
            <a:ext cx="3581398" cy="508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249363"/>
          </a:xfrm>
          <a:prstGeom prst="rect">
            <a:avLst/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1969-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r>
              <a:rPr lang="az-Latn-AZ" sz="2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İqtisadiyyat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üzrə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Nobel </a:t>
            </a:r>
            <a:r>
              <a:rPr lang="en-US" sz="24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mükafatı</a:t>
            </a:r>
            <a:r>
              <a:rPr lang="az-Latn-AZ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az-Latn-AZ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alanların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bəzi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ortaq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xüsusiyyətləri</a:t>
            </a:r>
            <a:r>
              <a:rPr lang="az-Latn-AZ" sz="2400" dirty="0" smtClean="0">
                <a:solidFill>
                  <a:srgbClr val="FF0000"/>
                </a:solidFill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571999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iqtisadçılar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fərqli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ölkələrdən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olmalarına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baxmayaraq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əsərlərini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ingilis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dilində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yazmış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onları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ingilis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dilinə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tərcümə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etdirmişlər</a:t>
            </a:r>
            <a:endParaRPr lang="az-Latn-AZ" sz="20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Mükafat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alanların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əksəriyyəti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inkişaf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etmiş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ölkələrin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nümayəndələridir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əsasən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demokrat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liberal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iqtisadçılardır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az-Latn-AZ" sz="20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en-US" sz="20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Əksəriyyəti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digər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dərəcədə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ekonometriya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statistika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riyazi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modelləşdirmə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sahəsinin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inkişafına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töhvə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vermişlər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az-Latn-AZ" sz="20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39700"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Dünya</a:t>
            </a:r>
            <a:r>
              <a:rPr lang="az-Latn-AZ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dakı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mövcud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z-Latn-AZ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iqtisadi </a:t>
            </a:r>
            <a:r>
              <a:rPr lang="en-US" sz="20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problemlərin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həlli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üçün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ümidverici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pozitiv</a:t>
            </a:r>
            <a:r>
              <a:rPr lang="en-US" sz="20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yanaşmaları</a:t>
            </a:r>
            <a:r>
              <a:rPr lang="az-Latn-AZ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olan </a:t>
            </a:r>
            <a:r>
              <a:rPr lang="en-US" sz="2000" dirty="0" err="1" smtClean="0">
                <a:solidFill>
                  <a:srgbClr val="FF0000"/>
                </a:solidFill>
              </a:rPr>
              <a:t>təkliflər</a:t>
            </a:r>
            <a:r>
              <a:rPr lang="az-Latn-AZ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və</a:t>
            </a:r>
            <a:r>
              <a:rPr lang="az-Latn-AZ" sz="20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praktiki əhəmiyyəti olan nəzəriyyələr </a:t>
            </a:r>
            <a:r>
              <a:rPr lang="en-US" sz="20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irəli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sürmüşlər</a:t>
            </a:r>
            <a:r>
              <a:rPr lang="az-Latn-AZ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229600" cy="4373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xüsusiyyətləri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nəzərə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alaraq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etmək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olar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az-Latn-AZ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orijinal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elmi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tədqiqatların</a:t>
            </a:r>
            <a:r>
              <a:rPr lang="az-Latn-AZ" sz="2400" dirty="0" smtClean="0"/>
              <a:t>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aparılmasında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ölkələrin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sosial-mədəni-iqtisadi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quruluşunun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əhəmiyyəti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böyükdür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az-Latn-AZ" sz="28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baxımdan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elm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sahələrində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sürətli</a:t>
            </a:r>
            <a:r>
              <a:rPr lang="en-US" sz="280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müasirləşmə</a:t>
            </a:r>
            <a:r>
              <a:rPr lang="en-US" sz="280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z-Latn-AZ" sz="2800" dirty="0" smtClean="0">
                <a:solidFill>
                  <a:srgbClr val="FF0000"/>
                </a:solidFill>
              </a:rPr>
              <a:t>vacib şərtlərdəndir</a:t>
            </a:r>
            <a:r>
              <a:rPr lang="en-US" sz="280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80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381000" y="457200"/>
            <a:ext cx="8153400" cy="461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NƏTİCƏ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838200"/>
            <a:ext cx="4191000" cy="3810000"/>
          </a:xfrm>
          <a:prstGeom prst="ellipse">
            <a:avLst/>
          </a:prstGeom>
          <a:noFill/>
          <a:ln w="63500" cap="rnd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4" name="Shape 484"/>
          <p:cNvSpPr/>
          <p:nvPr/>
        </p:nvSpPr>
        <p:spPr>
          <a:xfrm>
            <a:off x="685799" y="1371600"/>
            <a:ext cx="3657601" cy="327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2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32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Tezliklə.....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az-Latn-AZ" sz="28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Nobel </a:t>
            </a:r>
            <a:r>
              <a:rPr lang="az-Latn-AZ" sz="28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mükafatına layiq görülən   </a:t>
            </a:r>
            <a:r>
              <a:rPr lang="en-US" sz="2800" b="0" i="1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azərbaycanlı</a:t>
            </a:r>
            <a:r>
              <a:rPr lang="en-US" sz="28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alimlərin</a:t>
            </a:r>
            <a:r>
              <a:rPr lang="en-US" sz="28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adlarına</a:t>
            </a:r>
            <a:r>
              <a:rPr lang="en-US" sz="28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rast</a:t>
            </a:r>
            <a:r>
              <a:rPr lang="en-US" sz="28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gəlmək</a:t>
            </a:r>
            <a:r>
              <a:rPr lang="en-US" sz="28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ümidi</a:t>
            </a:r>
            <a:r>
              <a:rPr lang="en-US" sz="28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ilə</a:t>
            </a:r>
            <a:r>
              <a:rPr lang="en-US" sz="28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381000"/>
            <a:ext cx="3886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Ümid</a:t>
            </a:r>
            <a:r>
              <a:rPr lang="az-Latn-AZ" sz="2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....</a:t>
            </a:r>
            <a:r>
              <a:rPr lang="en-US" sz="28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924800" cy="1066801"/>
          </a:xfrm>
        </p:spPr>
        <p:txBody>
          <a:bodyPr/>
          <a:lstStyle/>
          <a:p>
            <a:pPr lvl="0"/>
            <a:r>
              <a:rPr lang="en-US" sz="40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Diqqətinizə</a:t>
            </a:r>
            <a:r>
              <a:rPr lang="en-US" sz="4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görə</a:t>
            </a:r>
            <a:r>
              <a:rPr lang="en-US" sz="4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4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çox 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sağ</a:t>
            </a:r>
            <a:r>
              <a:rPr lang="en-US" sz="4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olun</a:t>
            </a:r>
            <a:r>
              <a:rPr lang="en-US" sz="4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!!!</a:t>
            </a:r>
            <a:r>
              <a:rPr lang="az-Latn-AZ" sz="4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z-Latn-AZ" sz="4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dirty="0"/>
          </a:p>
        </p:txBody>
      </p:sp>
      <p:sp>
        <p:nvSpPr>
          <p:cNvPr id="4" name="Shape 485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8229600" cy="1935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endParaRPr lang="az-Latn-AZ" sz="24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az-Latn-AZ" sz="2400" b="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2400" b="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AMEA </a:t>
            </a:r>
            <a:r>
              <a:rPr lang="az-Latn-AZ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en-US" sz="2400" b="0" i="1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qtisadiyyat</a:t>
            </a:r>
            <a:r>
              <a:rPr lang="en-US" sz="2400" b="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b="0" i="1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en-US" sz="2400" b="0" i="1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nstitutunun</a:t>
            </a:r>
            <a:r>
              <a:rPr lang="en-US" sz="2400" b="0" i="1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doktorant</a:t>
            </a:r>
            <a:r>
              <a:rPr lang="az-Latn-AZ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ı</a:t>
            </a:r>
            <a:endParaRPr lang="en-US" sz="2400" b="0" i="1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az-Latn-AZ" sz="2400" b="0" i="1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z-Latn-AZ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İlham Rüstəmov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az-Latn-AZ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ilham705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i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box.az</a:t>
            </a:r>
            <a:endParaRPr lang="az-Latn-AZ" sz="2400" b="0" i="1" u="none" strike="noStrike" cap="none" baseline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endParaRPr lang="en-US" sz="24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2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xatirə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mühazirəsi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“+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ekspertiziya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4419599" cy="4419600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"Nobel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xatirə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mühazirəsi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söyləməlidir</a:t>
            </a:r>
            <a:r>
              <a:rPr lang="en-US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****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az-Latn-AZ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95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amizəd</a:t>
            </a:r>
            <a:r>
              <a:rPr lang="az-Latn-AZ" sz="29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barəsində</a:t>
            </a:r>
            <a:r>
              <a:rPr lang="en-US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sorğu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hər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nominasiya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həmin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sahənin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təqribən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3000 </a:t>
            </a:r>
            <a:r>
              <a:rPr lang="en-US" sz="295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nəfər</a:t>
            </a:r>
            <a:r>
              <a:rPr lang="en-US" sz="2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tanınmış</a:t>
            </a:r>
            <a:r>
              <a:rPr lang="en-US" sz="2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mütəxəssisinə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göndərilir</a:t>
            </a:r>
            <a:r>
              <a:rPr lang="en-US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752600"/>
            <a:ext cx="37338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838200" y="304800"/>
            <a:ext cx="7696199" cy="14289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583650" y="1804025"/>
            <a:ext cx="7759800" cy="421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Fizik</a:t>
            </a:r>
            <a:r>
              <a:rPr lang="az-Latn-AZ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Laurens Bragg 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tarixində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mükafata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layiq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görülən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ən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gənc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laureatdır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O, </a:t>
            </a:r>
            <a:r>
              <a:rPr lang="en-US" sz="27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fizika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Nobel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mükafatı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alarkən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onun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cəmi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n-US" sz="27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yaşı</a:t>
            </a:r>
            <a:r>
              <a:rPr lang="en-US" sz="27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olub</a:t>
            </a:r>
            <a:r>
              <a:rPr lang="en-US" sz="27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(1915-ci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az-Latn-AZ" sz="27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*****</a:t>
            </a:r>
            <a:endParaRPr sz="27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Dünyanın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ən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uzunömürlü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Nobel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laureatçısı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1986-cı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fiziologiya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tibb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elmi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mükafata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layiq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görülən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7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Rita </a:t>
            </a:r>
            <a:r>
              <a:rPr lang="en-US" sz="27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Levi-</a:t>
            </a:r>
            <a:r>
              <a:rPr lang="en-US" sz="27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Montalcinidir</a:t>
            </a:r>
            <a:r>
              <a:rPr lang="en-US" sz="27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az-Latn-AZ" sz="27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en-US" sz="2700" b="1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taliya</a:t>
            </a:r>
            <a:r>
              <a:rPr lang="en-US" sz="27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az-Latn-AZ" sz="27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az-Latn-AZ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</a:t>
            </a:r>
            <a:r>
              <a:rPr lang="az-Latn-AZ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az-Latn-AZ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də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az-Latn-AZ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yaşın</a:t>
            </a:r>
            <a:r>
              <a:rPr lang="az-Latn-AZ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vəfat edib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az-Latn-AZ" sz="2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7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</a:t>
            </a:r>
            <a:r>
              <a:rPr lang="en-US" sz="395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laureatları</a:t>
            </a:r>
            <a:r>
              <a:rPr lang="en-US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haqqında</a:t>
            </a:r>
            <a:r>
              <a:rPr lang="en-US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maraqlı</a:t>
            </a:r>
            <a:r>
              <a:rPr lang="en-US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məlumatlar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</a:t>
            </a:r>
            <a:r>
              <a:rPr lang="az-Latn-AZ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haqqında </a:t>
            </a:r>
            <a:r>
              <a:rPr lang="en-US" sz="28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maraqlı</a:t>
            </a: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məlumatlar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34950" algn="ctr">
              <a:lnSpc>
                <a:spcPct val="90000"/>
              </a:lnSpc>
              <a:spcBef>
                <a:spcPts val="540"/>
              </a:spcBef>
              <a:buNone/>
            </a:pPr>
            <a:r>
              <a:rPr lang="az-Latn-AZ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Bir ailədən iki nəfərə</a:t>
            </a:r>
          </a:p>
          <a:p>
            <a:pPr marL="457200" indent="-234950" algn="ctr">
              <a:lnSpc>
                <a:spcPct val="90000"/>
              </a:lnSpc>
              <a:spcBef>
                <a:spcPts val="540"/>
              </a:spcBef>
              <a:buNone/>
            </a:pPr>
            <a:r>
              <a:rPr lang="en-US" sz="2800" b="1" dirty="0" smtClean="0">
                <a:solidFill>
                  <a:schemeClr val="dk1"/>
                </a:solidFill>
              </a:rPr>
              <a:t>1974-cü </a:t>
            </a:r>
            <a:r>
              <a:rPr lang="en-US" sz="2800" b="1" dirty="0" err="1" smtClean="0">
                <a:solidFill>
                  <a:schemeClr val="dk1"/>
                </a:solidFill>
              </a:rPr>
              <a:t>ildə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Nobel </a:t>
            </a:r>
            <a:r>
              <a:rPr lang="en-US" sz="2800" dirty="0" err="1" smtClean="0">
                <a:solidFill>
                  <a:schemeClr val="dk1"/>
                </a:solidFill>
              </a:rPr>
              <a:t>İqtisadiyyat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Mükafatına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layiq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görülə</a:t>
            </a:r>
            <a:r>
              <a:rPr lang="az-Latn-AZ" sz="2800" dirty="0" smtClean="0">
                <a:solidFill>
                  <a:schemeClr val="dk1"/>
                </a:solidFill>
              </a:rPr>
              <a:t>n </a:t>
            </a:r>
            <a:r>
              <a:rPr lang="en-US" sz="2800" dirty="0" smtClean="0">
                <a:solidFill>
                  <a:schemeClr val="dk1"/>
                </a:solidFill>
              </a:rPr>
              <a:t>Gunnar Myrdal</a:t>
            </a:r>
            <a:r>
              <a:rPr lang="az-Latn-AZ" sz="2800" dirty="0" smtClean="0">
                <a:solidFill>
                  <a:schemeClr val="dk1"/>
                </a:solidFill>
              </a:rPr>
              <a:t>ın</a:t>
            </a:r>
            <a:r>
              <a:rPr lang="en-US" sz="2800" dirty="0" smtClean="0">
                <a:solidFill>
                  <a:schemeClr val="dk1"/>
                </a:solidFill>
              </a:rPr>
              <a:t> (</a:t>
            </a:r>
            <a:r>
              <a:rPr lang="en-US" sz="2800" dirty="0" err="1" smtClean="0">
                <a:solidFill>
                  <a:schemeClr val="dk1"/>
                </a:solidFill>
              </a:rPr>
              <a:t>İsveç</a:t>
            </a:r>
            <a:r>
              <a:rPr lang="en-US" sz="2800" dirty="0" smtClean="0">
                <a:solidFill>
                  <a:schemeClr val="dk1"/>
                </a:solidFill>
              </a:rPr>
              <a:t>) , </a:t>
            </a:r>
            <a:r>
              <a:rPr lang="en-US" sz="2800" b="1" dirty="0" err="1" smtClean="0">
                <a:solidFill>
                  <a:schemeClr val="dk1"/>
                </a:solidFill>
              </a:rPr>
              <a:t>həyat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yoldaşı</a:t>
            </a:r>
            <a:r>
              <a:rPr lang="en-US" sz="2800" b="1" dirty="0" smtClean="0">
                <a:solidFill>
                  <a:schemeClr val="dk1"/>
                </a:solidFill>
              </a:rPr>
              <a:t> Alva Myrdal </a:t>
            </a:r>
            <a:r>
              <a:rPr lang="en-US" sz="2800" dirty="0" err="1" smtClean="0">
                <a:solidFill>
                  <a:schemeClr val="dk1"/>
                </a:solidFill>
              </a:rPr>
              <a:t>isə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b="1" dirty="0" smtClean="0">
                <a:solidFill>
                  <a:schemeClr val="dk1"/>
                </a:solidFill>
              </a:rPr>
              <a:t>1982</a:t>
            </a:r>
            <a:r>
              <a:rPr lang="az-Latn-AZ" sz="2800" b="1" dirty="0" smtClean="0">
                <a:solidFill>
                  <a:schemeClr val="dk1"/>
                </a:solidFill>
              </a:rPr>
              <a:t>-</a:t>
            </a:r>
            <a:r>
              <a:rPr lang="en-US" sz="2800" b="1" dirty="0" err="1" smtClean="0">
                <a:solidFill>
                  <a:schemeClr val="dk1"/>
                </a:solidFill>
              </a:rPr>
              <a:t>ci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ildə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Nobel </a:t>
            </a:r>
            <a:r>
              <a:rPr lang="en-US" sz="2800" dirty="0" err="1" smtClean="0">
                <a:solidFill>
                  <a:schemeClr val="dk1"/>
                </a:solidFill>
              </a:rPr>
              <a:t>Sülh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Mükafatın</a:t>
            </a:r>
            <a:r>
              <a:rPr lang="az-Latn-AZ" sz="2800" dirty="0" smtClean="0">
                <a:solidFill>
                  <a:schemeClr val="dk1"/>
                </a:solidFill>
              </a:rPr>
              <a:t>a layiq görülüb</a:t>
            </a:r>
          </a:p>
          <a:p>
            <a:pPr marL="457200" marR="0" lvl="0" indent="-234950" algn="ctr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lang="az-Latn-AZ" sz="2700" b="0" i="0" u="none" strike="noStrike" cap="none" baseline="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34950" algn="ctr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az-Latn-AZ" sz="27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****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İqtisadiyyat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üzrə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ilk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qadın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laureat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2009</a:t>
            </a:r>
            <a:r>
              <a:rPr lang="az-Latn-A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 </a:t>
            </a:r>
            <a:r>
              <a:rPr lang="en-U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ildə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Elinor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Ostrom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(ABŞ) </a:t>
            </a:r>
            <a:r>
              <a:rPr lang="az-Latn-AZ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olmuşdur.</a:t>
            </a:r>
            <a:endParaRPr lang="en-US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9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2721</Words>
  <PresentationFormat>On-screen Show (4:3)</PresentationFormat>
  <Paragraphs>417</Paragraphs>
  <Slides>66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“Müasir dünyanın ən aktual iqtisadi problemləri:  Nobel mükafatını kimə və nəyə görə verirlər”</vt:lpstr>
      <vt:lpstr>təsadüfi nekroloq və Nobel mükafatı    </vt:lpstr>
      <vt:lpstr>Nobel medalı və diplomu </vt:lpstr>
      <vt:lpstr>Slide 4</vt:lpstr>
      <vt:lpstr>Nobel mukafatının təqdim olundugu salon</vt:lpstr>
      <vt:lpstr>   Nobelin vəsiyyətinə əsasən 4+1 .....  </vt:lpstr>
      <vt:lpstr>"xatirə mühazirəsi“+ekspertiziya</vt:lpstr>
      <vt:lpstr>Nobel laureatları haqqında maraqlı məlumatlar </vt:lpstr>
      <vt:lpstr>Nobel haqqında maraqlı məlumatlar </vt:lpstr>
      <vt:lpstr>Nobelə Layiq görülərkən Həbsdə olanlar </vt:lpstr>
      <vt:lpstr> imtina edənlər......</vt:lpstr>
      <vt:lpstr> imtina edənlər..... </vt:lpstr>
      <vt:lpstr>Slide 13</vt:lpstr>
      <vt:lpstr>İqtisadiyyat üzrə ən gənc laureat</vt:lpstr>
      <vt:lpstr>İqtisadiyyat üzrə ən yaşlı laureat....</vt:lpstr>
      <vt:lpstr>İqtisadiyyat üzrə statistika....  (1969-2014)</vt:lpstr>
      <vt:lpstr>II hissə 2004-2014 İqtisadiyyat üzrə Nobel Mükafatı</vt:lpstr>
      <vt:lpstr>2004 Nobel </vt:lpstr>
      <vt:lpstr>2004 Nobel</vt:lpstr>
      <vt:lpstr>2005 </vt:lpstr>
      <vt:lpstr>2005</vt:lpstr>
      <vt:lpstr>2006 Nobel</vt:lpstr>
      <vt:lpstr>Nobel 2006</vt:lpstr>
      <vt:lpstr>Slide 24</vt:lpstr>
      <vt:lpstr>2007-Nobel</vt:lpstr>
      <vt:lpstr>2008</vt:lpstr>
      <vt:lpstr>2008- Keynsdən sonra ən yaxşı analitik.</vt:lpstr>
      <vt:lpstr>2009</vt:lpstr>
      <vt:lpstr>2009</vt:lpstr>
      <vt:lpstr>2009</vt:lpstr>
      <vt:lpstr>2010</vt:lpstr>
      <vt:lpstr> 2010-“Axtarış müqavimətli bazarın təhlili"  və ya  “bazarlarda axtarış xərclərinin təhlili”   </vt:lpstr>
      <vt:lpstr>2010 Nəzəriyyənin mahiyyəti </vt:lpstr>
      <vt:lpstr>2010 -“Bazarda vakansiyalar çox olduğu halda, nə üçün bir çox insanlar işsiz qalır?” </vt:lpstr>
      <vt:lpstr>2010- Nəzəriyyənin nəticələri.... </vt:lpstr>
      <vt:lpstr>2011-NOBEL Makroiqtisadiyyatda səbəb və nəticənin empirik tədqiqatlarına görə  </vt:lpstr>
      <vt:lpstr>2011- Əsas istiqamətlər</vt:lpstr>
      <vt:lpstr>Slide 38</vt:lpstr>
      <vt:lpstr>2012  “Praktikada bazar institutlarının işlənməsi” nəzəriyyəsi,  “Resursların stabil bölüşdürülməsi və bazar dizaynı təcrübəsinə görə”  </vt:lpstr>
      <vt:lpstr>2012 prof. Alvin Elliot Roth (1951) Stanford Univ.</vt:lpstr>
      <vt:lpstr>2012 prof. Lloyd Stowell Shapley (1923) Kaliforniya Univer</vt:lpstr>
      <vt:lpstr>2012 Nobel həsr olunub.....</vt:lpstr>
      <vt:lpstr>2012 tədqiqatın mahiyyəti</vt:lpstr>
      <vt:lpstr> Əgər qiymət mexanizmi işləyə bilmirsə.....</vt:lpstr>
      <vt:lpstr>2012- Resursların qeyri-optimal bölgüsü və  qeyri-sabit bazar münasibətləri  </vt:lpstr>
      <vt:lpstr>Slide 46</vt:lpstr>
      <vt:lpstr>Slide 47</vt:lpstr>
      <vt:lpstr> Roth Gale-Shapley alqoritmini tətbiq edərək....  </vt:lpstr>
      <vt:lpstr>Alqoritmin orqan transplantasiyası  sahəsində tətbiqi</vt:lpstr>
      <vt:lpstr>Alvin Rotha verilən sual.... </vt:lpstr>
      <vt:lpstr>2013- “Aktivlərin qiymətləndirilməsinin empirik analizi” </vt:lpstr>
      <vt:lpstr>2013- NOBEL “Aktivlərin qiymətləndirilməsinin empirik analizi” </vt:lpstr>
      <vt:lpstr>2013</vt:lpstr>
      <vt:lpstr>İnteraktiv Chart </vt:lpstr>
      <vt:lpstr>Slide 55</vt:lpstr>
      <vt:lpstr>2013</vt:lpstr>
      <vt:lpstr>2013- prof. Robert Shiller   bazarda "bulla effekti"nin  səbəbi </vt:lpstr>
      <vt:lpstr>Peter Hansen  (ABŞ, kino aktyoru)</vt:lpstr>
      <vt:lpstr> 2013  Peter Hansen (1952)   (Cikaqo Universiteti)  </vt:lpstr>
      <vt:lpstr>2014</vt:lpstr>
      <vt:lpstr>2014</vt:lpstr>
      <vt:lpstr>2014 </vt:lpstr>
      <vt:lpstr>1969-2014 İqtisadiyyat üzrə Nobel mükafatı  alanların bəzi ortaq xüsusiyyətləri   </vt:lpstr>
      <vt:lpstr>Slide 64</vt:lpstr>
      <vt:lpstr>Slide 65</vt:lpstr>
      <vt:lpstr>Diqqətinizə görə çox sağ olun!!!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Müasir iqtisadi problemlərin həllinə yönəlmiş tədqiqatlar  (Nobel laureatlarının timsalında 2004-2014 )</dc:title>
  <dc:creator>Ilham</dc:creator>
  <cp:lastModifiedBy>Ilham</cp:lastModifiedBy>
  <cp:revision>88</cp:revision>
  <dcterms:modified xsi:type="dcterms:W3CDTF">2014-12-16T10:38:12Z</dcterms:modified>
</cp:coreProperties>
</file>