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7" r:id="rId10"/>
    <p:sldId id="269" r:id="rId11"/>
    <p:sldId id="268" r:id="rId12"/>
    <p:sldId id="270" r:id="rId13"/>
    <p:sldId id="264" r:id="rId14"/>
    <p:sldId id="265" r:id="rId15"/>
    <p:sldId id="266" r:id="rId16"/>
    <p:sldId id="271" r:id="rId17"/>
    <p:sldId id="272" r:id="rId18"/>
    <p:sldId id="273" r:id="rId19"/>
    <p:sldId id="274" r:id="rId20"/>
  </p:sldIdLst>
  <p:sldSz cx="9144000" cy="6858000" type="screen4x3"/>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9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81017D8-E25F-48B7-85B3-FAF4E2E7C251}" type="datetimeFigureOut">
              <a:rPr lang="ru-RU" smtClean="0"/>
              <a:pPr/>
              <a:t>12.05.2015</a:t>
            </a:fld>
            <a:endParaRPr lang="ru-RU"/>
          </a:p>
        </p:txBody>
      </p:sp>
      <p:sp>
        <p:nvSpPr>
          <p:cNvPr id="4" name="Образ слайда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D7BF5743-AFCE-45E5-B563-9F5C6BAAB68B}"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r>
              <a:rPr lang="ru-RU" smtClean="0"/>
              <a:t>07.11.2014</a:t>
            </a:r>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r>
              <a:rPr lang="ru-RU" smtClean="0"/>
              <a:t>07.11.2014</a:t>
            </a:r>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r>
              <a:rPr lang="ru-RU" smtClean="0"/>
              <a:t>07.11.2014</a:t>
            </a:r>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r>
              <a:rPr lang="ru-RU" smtClean="0"/>
              <a:t>07.11.2014</a:t>
            </a:r>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r>
              <a:rPr lang="ru-RU" smtClean="0"/>
              <a:t>07.11.2014</a:t>
            </a:r>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r>
              <a:rPr lang="ru-RU" smtClean="0"/>
              <a:t>07.11.2014</a:t>
            </a:r>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r>
              <a:rPr lang="ru-RU" smtClean="0"/>
              <a:t>07.11.2014</a:t>
            </a:r>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r>
              <a:rPr lang="ru-RU" smtClean="0"/>
              <a:t>07.11.2014</a:t>
            </a:r>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r>
              <a:rPr lang="ru-RU" smtClean="0"/>
              <a:t>07.11.2014</a:t>
            </a:r>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r>
              <a:rPr lang="ru-RU" smtClean="0"/>
              <a:t>07.11.2014</a:t>
            </a:r>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r>
              <a:rPr lang="ru-RU" smtClean="0"/>
              <a:t>07.11.2014</a:t>
            </a:r>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310009-A464-48FB-B005-265E2D0698A3}"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ru-RU" smtClean="0"/>
              <a:t>07.11.2014</a:t>
            </a:r>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0009-A464-48FB-B005-265E2D0698A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1472" y="357166"/>
            <a:ext cx="7772400" cy="1470025"/>
          </a:xfrm>
        </p:spPr>
        <p:txBody>
          <a:bodyPr>
            <a:normAutofit fontScale="90000"/>
          </a:bodyPr>
          <a:lstStyle/>
          <a:p>
            <a:r>
              <a:rPr lang="ru-RU" sz="2200" b="1" dirty="0" smtClean="0">
                <a:latin typeface="Times New Roman" pitchFamily="18" charset="0"/>
                <a:cs typeface="Times New Roman" pitchFamily="18" charset="0"/>
              </a:rPr>
              <a:t/>
            </a:r>
            <a:br>
              <a:rPr lang="ru-RU" sz="2200" b="1" dirty="0" smtClean="0">
                <a:latin typeface="Times New Roman" pitchFamily="18" charset="0"/>
                <a:cs typeface="Times New Roman" pitchFamily="18" charset="0"/>
              </a:rPr>
            </a:br>
            <a:r>
              <a:rPr lang="ru-RU" sz="2200" b="1" dirty="0" smtClean="0">
                <a:latin typeface="Times New Roman" pitchFamily="18" charset="0"/>
                <a:cs typeface="Times New Roman" pitchFamily="18" charset="0"/>
              </a:rPr>
              <a:t/>
            </a:r>
            <a:br>
              <a:rPr lang="ru-RU" sz="2200" b="1" dirty="0" smtClean="0">
                <a:latin typeface="Times New Roman" pitchFamily="18" charset="0"/>
                <a:cs typeface="Times New Roman" pitchFamily="18" charset="0"/>
              </a:rPr>
            </a:br>
            <a:r>
              <a:rPr lang="az-Latn-AZ" sz="2200" b="1" dirty="0" smtClean="0">
                <a:latin typeface="Times New Roman" pitchFamily="18" charset="0"/>
                <a:cs typeface="Times New Roman" pitchFamily="18" charset="0"/>
              </a:rPr>
              <a:t>Azərbaycan </a:t>
            </a:r>
            <a:r>
              <a:rPr lang="az-Latn-AZ" sz="2200" b="1" dirty="0">
                <a:latin typeface="Times New Roman" pitchFamily="18" charset="0"/>
                <a:cs typeface="Times New Roman" pitchFamily="18" charset="0"/>
              </a:rPr>
              <a:t>Respublikasının davamlı iqtisadi inkişafında </a:t>
            </a: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az-Latn-AZ" sz="2200" b="1" dirty="0">
                <a:latin typeface="Times New Roman" pitchFamily="18" charset="0"/>
                <a:cs typeface="Times New Roman" pitchFamily="18" charset="0"/>
              </a:rPr>
              <a:t>xidmət sahələrinin rolu</a:t>
            </a: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az-Latn-AZ" sz="2200" b="1" dirty="0" smtClean="0">
                <a:latin typeface="Times New Roman" pitchFamily="18" charset="0"/>
                <a:cs typeface="Times New Roman" pitchFamily="18" charset="0"/>
              </a:rPr>
              <a:t> </a:t>
            </a:r>
            <a:r>
              <a:rPr lang="az-Latn-AZ" sz="2200" b="1" dirty="0">
                <a:latin typeface="Times New Roman" pitchFamily="18" charset="0"/>
                <a:cs typeface="Times New Roman" pitchFamily="18" charset="0"/>
              </a:rPr>
              <a:t>(</a:t>
            </a:r>
            <a:r>
              <a:rPr lang="az-Latn-AZ" sz="2200" dirty="0">
                <a:latin typeface="Times New Roman" pitchFamily="18" charset="0"/>
                <a:cs typeface="Times New Roman" pitchFamily="18" charset="0"/>
              </a:rPr>
              <a:t>nəqliyyat və turizm sahələri timsalında</a:t>
            </a:r>
            <a:r>
              <a:rPr lang="az-Latn-AZ" sz="2200" b="1" dirty="0">
                <a:latin typeface="Times New Roman" pitchFamily="18" charset="0"/>
                <a:cs typeface="Times New Roman" pitchFamily="18" charset="0"/>
              </a:rPr>
              <a:t>)</a:t>
            </a:r>
            <a:r>
              <a:rPr lang="ru-RU" dirty="0"/>
              <a:t/>
            </a:r>
            <a:br>
              <a:rPr lang="ru-RU" dirty="0"/>
            </a:br>
            <a:endParaRPr lang="ru-RU" dirty="0"/>
          </a:p>
        </p:txBody>
      </p:sp>
      <p:sp>
        <p:nvSpPr>
          <p:cNvPr id="3" name="Подзаголовок 2"/>
          <p:cNvSpPr>
            <a:spLocks noGrp="1"/>
          </p:cNvSpPr>
          <p:nvPr>
            <p:ph type="subTitle" idx="1"/>
          </p:nvPr>
        </p:nvSpPr>
        <p:spPr>
          <a:xfrm>
            <a:off x="500034" y="1857364"/>
            <a:ext cx="7786742" cy="3286148"/>
          </a:xfrm>
        </p:spPr>
        <p:txBody>
          <a:bodyPr>
            <a:normAutofit fontScale="55000" lnSpcReduction="20000"/>
          </a:bodyPr>
          <a:lstStyle/>
          <a:p>
            <a:r>
              <a:rPr lang="az-Latn-AZ" sz="2900" b="1" u="sng" dirty="0">
                <a:solidFill>
                  <a:schemeClr val="tx1">
                    <a:lumMod val="95000"/>
                    <a:lumOff val="5000"/>
                  </a:schemeClr>
                </a:solidFill>
                <a:latin typeface="Times New Roman" pitchFamily="18" charset="0"/>
                <a:cs typeface="Times New Roman" pitchFamily="18" charset="0"/>
              </a:rPr>
              <a:t>Plan:</a:t>
            </a:r>
            <a:endParaRPr lang="ru-RU" sz="2900" u="sng" dirty="0">
              <a:solidFill>
                <a:schemeClr val="tx1">
                  <a:lumMod val="95000"/>
                  <a:lumOff val="5000"/>
                </a:schemeClr>
              </a:solidFill>
              <a:latin typeface="Times New Roman" pitchFamily="18" charset="0"/>
              <a:cs typeface="Times New Roman" pitchFamily="18" charset="0"/>
            </a:endParaRPr>
          </a:p>
          <a:p>
            <a:pPr lvl="0" algn="just">
              <a:lnSpc>
                <a:spcPct val="170000"/>
              </a:lnSpc>
            </a:pPr>
            <a:r>
              <a:rPr lang="ru-RU" b="1" dirty="0" smtClean="0"/>
              <a:t>   </a:t>
            </a:r>
            <a:r>
              <a:rPr lang="ru-RU" sz="2900" b="1" dirty="0" smtClean="0">
                <a:solidFill>
                  <a:schemeClr val="tx1">
                    <a:lumMod val="95000"/>
                    <a:lumOff val="5000"/>
                  </a:schemeClr>
                </a:solidFill>
                <a:latin typeface="Times New Roman" pitchFamily="18" charset="0"/>
                <a:cs typeface="Times New Roman" pitchFamily="18" charset="0"/>
              </a:rPr>
              <a:t>1. </a:t>
            </a:r>
            <a:r>
              <a:rPr lang="az-Latn-AZ" sz="2900" dirty="0" smtClean="0">
                <a:solidFill>
                  <a:schemeClr val="tx1">
                    <a:lumMod val="75000"/>
                    <a:lumOff val="25000"/>
                  </a:schemeClr>
                </a:solidFill>
                <a:latin typeface="Times New Roman" pitchFamily="18" charset="0"/>
                <a:cs typeface="Times New Roman" pitchFamily="18" charset="0"/>
              </a:rPr>
              <a:t>BMT-nin </a:t>
            </a:r>
            <a:r>
              <a:rPr lang="az-Latn-AZ" sz="2900" dirty="0">
                <a:solidFill>
                  <a:schemeClr val="tx1">
                    <a:lumMod val="75000"/>
                    <a:lumOff val="25000"/>
                  </a:schemeClr>
                </a:solidFill>
                <a:latin typeface="Times New Roman" pitchFamily="18" charset="0"/>
                <a:cs typeface="Times New Roman" pitchFamily="18" charset="0"/>
              </a:rPr>
              <a:t>sənədləri əsasında “davamlı inkişaf” və “davamlı iqtisadi inkişaf” </a:t>
            </a:r>
            <a:r>
              <a:rPr lang="az-Latn-AZ" sz="2900" dirty="0" smtClean="0">
                <a:solidFill>
                  <a:schemeClr val="tx1">
                    <a:lumMod val="75000"/>
                    <a:lumOff val="25000"/>
                  </a:schemeClr>
                </a:solidFill>
                <a:latin typeface="Times New Roman" pitchFamily="18" charset="0"/>
                <a:cs typeface="Times New Roman" pitchFamily="18" charset="0"/>
              </a:rPr>
              <a:t>anlayışlarının </a:t>
            </a:r>
            <a:r>
              <a:rPr lang="az-Latn-AZ" sz="2900" dirty="0">
                <a:solidFill>
                  <a:schemeClr val="tx1">
                    <a:lumMod val="75000"/>
                    <a:lumOff val="25000"/>
                  </a:schemeClr>
                </a:solidFill>
                <a:latin typeface="Times New Roman" pitchFamily="18" charset="0"/>
                <a:cs typeface="Times New Roman" pitchFamily="18" charset="0"/>
              </a:rPr>
              <a:t>aydınlaşdırılması. Davamlı iqtisadi inkişafın nəzəri əsasları</a:t>
            </a:r>
            <a:endParaRPr lang="ru-RU" sz="2900" dirty="0">
              <a:solidFill>
                <a:schemeClr val="tx1">
                  <a:lumMod val="75000"/>
                  <a:lumOff val="25000"/>
                </a:schemeClr>
              </a:solidFill>
              <a:latin typeface="Times New Roman" pitchFamily="18" charset="0"/>
              <a:cs typeface="Times New Roman" pitchFamily="18" charset="0"/>
            </a:endParaRPr>
          </a:p>
          <a:p>
            <a:pPr lvl="0" algn="just">
              <a:lnSpc>
                <a:spcPct val="170000"/>
              </a:lnSpc>
            </a:pPr>
            <a:r>
              <a:rPr lang="ru-RU" sz="2900" b="1" dirty="0" smtClean="0">
                <a:solidFill>
                  <a:schemeClr val="tx1">
                    <a:lumMod val="75000"/>
                    <a:lumOff val="25000"/>
                  </a:schemeClr>
                </a:solidFill>
                <a:latin typeface="Times New Roman" pitchFamily="18" charset="0"/>
                <a:cs typeface="Times New Roman" pitchFamily="18" charset="0"/>
              </a:rPr>
              <a:t>     2.   </a:t>
            </a:r>
            <a:r>
              <a:rPr lang="az-Latn-AZ" sz="2900" dirty="0" smtClean="0">
                <a:solidFill>
                  <a:schemeClr val="tx1">
                    <a:lumMod val="75000"/>
                    <a:lumOff val="25000"/>
                  </a:schemeClr>
                </a:solidFill>
                <a:latin typeface="Times New Roman" pitchFamily="18" charset="0"/>
                <a:cs typeface="Times New Roman" pitchFamily="18" charset="0"/>
              </a:rPr>
              <a:t>Davamlı </a:t>
            </a:r>
            <a:r>
              <a:rPr lang="az-Latn-AZ" sz="2900" dirty="0">
                <a:solidFill>
                  <a:schemeClr val="tx1">
                    <a:lumMod val="75000"/>
                    <a:lumOff val="25000"/>
                  </a:schemeClr>
                </a:solidFill>
                <a:latin typeface="Times New Roman" pitchFamily="18" charset="0"/>
                <a:cs typeface="Times New Roman" pitchFamily="18" charset="0"/>
              </a:rPr>
              <a:t>iqtisadi inkişafın təmin olunmasında xidmət sahələrinin rolu</a:t>
            </a:r>
            <a:endParaRPr lang="ru-RU" sz="2900" dirty="0">
              <a:solidFill>
                <a:schemeClr val="tx1">
                  <a:lumMod val="75000"/>
                  <a:lumOff val="25000"/>
                </a:schemeClr>
              </a:solidFill>
              <a:latin typeface="Times New Roman" pitchFamily="18" charset="0"/>
              <a:cs typeface="Times New Roman" pitchFamily="18" charset="0"/>
            </a:endParaRPr>
          </a:p>
          <a:p>
            <a:pPr lvl="0" algn="just">
              <a:lnSpc>
                <a:spcPct val="170000"/>
              </a:lnSpc>
            </a:pPr>
            <a:r>
              <a:rPr lang="ru-RU" sz="2900" b="1" dirty="0" smtClean="0">
                <a:solidFill>
                  <a:schemeClr val="tx1">
                    <a:lumMod val="75000"/>
                    <a:lumOff val="25000"/>
                  </a:schemeClr>
                </a:solidFill>
                <a:latin typeface="Times New Roman" pitchFamily="18" charset="0"/>
                <a:cs typeface="Times New Roman" pitchFamily="18" charset="0"/>
              </a:rPr>
              <a:t>     3. </a:t>
            </a:r>
            <a:r>
              <a:rPr lang="az-Latn-AZ" sz="2900" dirty="0" smtClean="0">
                <a:solidFill>
                  <a:schemeClr val="tx1">
                    <a:lumMod val="75000"/>
                    <a:lumOff val="25000"/>
                  </a:schemeClr>
                </a:solidFill>
                <a:latin typeface="Times New Roman" pitchFamily="18" charset="0"/>
                <a:cs typeface="Times New Roman" pitchFamily="18" charset="0"/>
              </a:rPr>
              <a:t>AR </a:t>
            </a:r>
            <a:r>
              <a:rPr lang="az-Latn-AZ" sz="2900" dirty="0">
                <a:solidFill>
                  <a:schemeClr val="tx1">
                    <a:lumMod val="75000"/>
                    <a:lumOff val="25000"/>
                  </a:schemeClr>
                </a:solidFill>
                <a:latin typeface="Times New Roman" pitchFamily="18" charset="0"/>
                <a:cs typeface="Times New Roman" pitchFamily="18" charset="0"/>
              </a:rPr>
              <a:t>DSK-nin, BMT-nin, ÜTT-nin və DB-nın </a:t>
            </a:r>
            <a:r>
              <a:rPr lang="az-Latn-AZ" sz="2900" dirty="0" smtClean="0">
                <a:solidFill>
                  <a:schemeClr val="tx1">
                    <a:lumMod val="75000"/>
                    <a:lumOff val="25000"/>
                  </a:schemeClr>
                </a:solidFill>
                <a:latin typeface="Times New Roman" pitchFamily="18" charset="0"/>
                <a:cs typeface="Times New Roman" pitchFamily="18" charset="0"/>
              </a:rPr>
              <a:t>hesabatları əsasında Azərbaycanda </a:t>
            </a:r>
            <a:r>
              <a:rPr lang="az-Latn-AZ" sz="2900" dirty="0">
                <a:solidFill>
                  <a:schemeClr val="tx1">
                    <a:lumMod val="75000"/>
                    <a:lumOff val="25000"/>
                  </a:schemeClr>
                </a:solidFill>
                <a:latin typeface="Times New Roman" pitchFamily="18" charset="0"/>
                <a:cs typeface="Times New Roman" pitchFamily="18" charset="0"/>
              </a:rPr>
              <a:t>və dünyada xidmət sahələrinin inkişaf səviyyəsinin müqayisəli </a:t>
            </a:r>
            <a:r>
              <a:rPr lang="az-Latn-AZ" sz="2900" dirty="0" smtClean="0">
                <a:solidFill>
                  <a:schemeClr val="tx1">
                    <a:lumMod val="75000"/>
                    <a:lumOff val="25000"/>
                  </a:schemeClr>
                </a:solidFill>
                <a:latin typeface="Times New Roman" pitchFamily="18" charset="0"/>
                <a:cs typeface="Times New Roman" pitchFamily="18" charset="0"/>
              </a:rPr>
              <a:t>təhlili</a:t>
            </a:r>
            <a:r>
              <a:rPr lang="az-Latn-AZ" sz="2900" dirty="0">
                <a:solidFill>
                  <a:schemeClr val="tx1">
                    <a:lumMod val="75000"/>
                    <a:lumOff val="25000"/>
                  </a:schemeClr>
                </a:solidFill>
                <a:latin typeface="Times New Roman" pitchFamily="18" charset="0"/>
                <a:cs typeface="Times New Roman" pitchFamily="18" charset="0"/>
              </a:rPr>
              <a:t>;</a:t>
            </a:r>
            <a:endParaRPr lang="ru-RU" sz="2900" dirty="0">
              <a:solidFill>
                <a:schemeClr val="tx1">
                  <a:lumMod val="75000"/>
                  <a:lumOff val="25000"/>
                </a:schemeClr>
              </a:solidFill>
              <a:latin typeface="Times New Roman" pitchFamily="18" charset="0"/>
              <a:cs typeface="Times New Roman" pitchFamily="18" charset="0"/>
            </a:endParaRPr>
          </a:p>
          <a:p>
            <a:pPr lvl="0" algn="just">
              <a:lnSpc>
                <a:spcPct val="170000"/>
              </a:lnSpc>
            </a:pPr>
            <a:r>
              <a:rPr lang="ru-RU" sz="2900" b="1" dirty="0" smtClean="0">
                <a:solidFill>
                  <a:schemeClr val="tx1">
                    <a:lumMod val="75000"/>
                    <a:lumOff val="25000"/>
                  </a:schemeClr>
                </a:solidFill>
                <a:latin typeface="Times New Roman" pitchFamily="18" charset="0"/>
                <a:cs typeface="Times New Roman" pitchFamily="18" charset="0"/>
              </a:rPr>
              <a:t>      4. </a:t>
            </a:r>
            <a:r>
              <a:rPr lang="az-Latn-AZ" sz="2900" dirty="0" smtClean="0">
                <a:solidFill>
                  <a:schemeClr val="tx1">
                    <a:lumMod val="75000"/>
                    <a:lumOff val="25000"/>
                  </a:schemeClr>
                </a:solidFill>
                <a:latin typeface="Times New Roman" pitchFamily="18" charset="0"/>
                <a:cs typeface="Times New Roman" pitchFamily="18" charset="0"/>
              </a:rPr>
              <a:t>Nəticə </a:t>
            </a:r>
            <a:r>
              <a:rPr lang="az-Latn-AZ" sz="2900" dirty="0">
                <a:solidFill>
                  <a:schemeClr val="tx1">
                    <a:lumMod val="75000"/>
                    <a:lumOff val="25000"/>
                  </a:schemeClr>
                </a:solidFill>
                <a:latin typeface="Times New Roman" pitchFamily="18" charset="0"/>
                <a:cs typeface="Times New Roman" pitchFamily="18" charset="0"/>
              </a:rPr>
              <a:t>və təkliflər</a:t>
            </a:r>
            <a:endParaRPr lang="ru-RU" sz="2900" dirty="0">
              <a:solidFill>
                <a:schemeClr val="tx1">
                  <a:lumMod val="75000"/>
                  <a:lumOff val="25000"/>
                </a:schemeClr>
              </a:solidFill>
              <a:latin typeface="Times New Roman" pitchFamily="18" charset="0"/>
              <a:cs typeface="Times New Roman" pitchFamily="18" charset="0"/>
            </a:endParaRP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85720" y="285734"/>
          <a:ext cx="8715437" cy="5698444"/>
        </p:xfrm>
        <a:graphic>
          <a:graphicData uri="http://schemas.openxmlformats.org/drawingml/2006/table">
            <a:tbl>
              <a:tblPr/>
              <a:tblGrid>
                <a:gridCol w="312856"/>
                <a:gridCol w="913375"/>
                <a:gridCol w="810262"/>
                <a:gridCol w="1113156"/>
                <a:gridCol w="983094"/>
                <a:gridCol w="1237948"/>
                <a:gridCol w="1114330"/>
                <a:gridCol w="1113743"/>
                <a:gridCol w="1116673"/>
              </a:tblGrid>
              <a:tr h="285746">
                <a:tc>
                  <a:txBody>
                    <a:bodyPr/>
                    <a:lstStyle/>
                    <a:p>
                      <a:pPr algn="ctr">
                        <a:lnSpc>
                          <a:spcPct val="100000"/>
                        </a:lnSpc>
                        <a:spcAft>
                          <a:spcPts val="0"/>
                        </a:spcAft>
                        <a:tabLst>
                          <a:tab pos="547370" algn="l"/>
                        </a:tabLst>
                      </a:pPr>
                      <a:endParaRPr lang="ru-RU" sz="1100" dirty="0">
                        <a:latin typeface="Times New Roman" pitchFamily="18" charset="0"/>
                        <a:ea typeface="Times New Roman"/>
                        <a:cs typeface="Times New Roman" pitchFamily="18" charset="0"/>
                      </a:endParaRPr>
                    </a:p>
                    <a:p>
                      <a:pPr algn="ctr">
                        <a:lnSpc>
                          <a:spcPct val="100000"/>
                        </a:lnSpc>
                        <a:spcAft>
                          <a:spcPts val="0"/>
                        </a:spcAft>
                        <a:tabLst>
                          <a:tab pos="547370" algn="l"/>
                        </a:tabLst>
                      </a:pPr>
                      <a:r>
                        <a:rPr lang="ru-RU" sz="1100" b="1" dirty="0">
                          <a:latin typeface="Times New Roman" pitchFamily="18" charset="0"/>
                          <a:ea typeface="Times New Roman"/>
                          <a:cs typeface="Times New Roman" pitchFamily="18" charset="0"/>
                        </a:rPr>
                        <a:t>№</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endParaRPr lang="ru-RU" sz="1100" dirty="0">
                        <a:latin typeface="Times New Roman" pitchFamily="18" charset="0"/>
                        <a:ea typeface="Times New Roman"/>
                        <a:cs typeface="Times New Roman" pitchFamily="18" charset="0"/>
                      </a:endParaRPr>
                    </a:p>
                    <a:p>
                      <a:pPr algn="ctr">
                        <a:lnSpc>
                          <a:spcPct val="100000"/>
                        </a:lnSpc>
                        <a:spcAft>
                          <a:spcPts val="0"/>
                        </a:spcAft>
                        <a:tabLst>
                          <a:tab pos="547370" algn="l"/>
                        </a:tabLst>
                      </a:pPr>
                      <a:r>
                        <a:rPr lang="az-Latn-AZ" sz="1100" b="1" dirty="0">
                          <a:latin typeface="Times New Roman" pitchFamily="18" charset="0"/>
                          <a:ea typeface="Times New Roman"/>
                          <a:cs typeface="Times New Roman" pitchFamily="18" charset="0"/>
                        </a:rPr>
                        <a:t>Ölkələr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 algn="ctr">
                        <a:lnSpc>
                          <a:spcPct val="100000"/>
                        </a:lnSpc>
                        <a:spcAft>
                          <a:spcPts val="0"/>
                        </a:spcAft>
                        <a:tabLst>
                          <a:tab pos="547370" algn="l"/>
                        </a:tabLst>
                      </a:pPr>
                      <a:r>
                        <a:rPr lang="az-Latn-AZ" sz="1100" b="1" dirty="0">
                          <a:latin typeface="Times New Roman" pitchFamily="18" charset="0"/>
                          <a:ea typeface="Times New Roman"/>
                          <a:cs typeface="Times New Roman" pitchFamily="18" charset="0"/>
                        </a:rPr>
                        <a:t>ÜDM,</a:t>
                      </a:r>
                      <a:endParaRPr lang="ru-RU" sz="1100" dirty="0">
                        <a:latin typeface="Times New Roman" pitchFamily="18" charset="0"/>
                        <a:ea typeface="Times New Roman"/>
                        <a:cs typeface="Times New Roman" pitchFamily="18" charset="0"/>
                      </a:endParaRPr>
                    </a:p>
                    <a:p>
                      <a:pPr indent="34290" algn="ctr">
                        <a:lnSpc>
                          <a:spcPct val="100000"/>
                        </a:lnSpc>
                        <a:spcAft>
                          <a:spcPts val="0"/>
                        </a:spcAft>
                        <a:tabLst>
                          <a:tab pos="547370" algn="l"/>
                        </a:tabLst>
                      </a:pPr>
                      <a:r>
                        <a:rPr lang="az-Latn-AZ" sz="1100" b="1" dirty="0">
                          <a:latin typeface="Times New Roman" pitchFamily="18" charset="0"/>
                          <a:ea typeface="Times New Roman"/>
                          <a:cs typeface="Times New Roman" pitchFamily="18" charset="0"/>
                        </a:rPr>
                        <a:t>mln. dollar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az-Latn-AZ" sz="1100" b="1" dirty="0">
                          <a:latin typeface="Times New Roman" pitchFamily="18" charset="0"/>
                          <a:ea typeface="Times New Roman"/>
                          <a:cs typeface="Times New Roman" pitchFamily="18" charset="0"/>
                        </a:rPr>
                        <a:t>Əhalisi, nəfər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b="1" dirty="0">
                          <a:latin typeface="Times New Roman" pitchFamily="18" charset="0"/>
                          <a:ea typeface="Times New Roman"/>
                          <a:cs typeface="Times New Roman" pitchFamily="18" charset="0"/>
                        </a:rPr>
                        <a:t>Adambaşına düşən ÜDM, dollar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b="1" i="1" dirty="0">
                          <a:latin typeface="Times New Roman" pitchFamily="18" charset="0"/>
                          <a:ea typeface="Times New Roman"/>
                          <a:cs typeface="Times New Roman" pitchFamily="18" charset="0"/>
                        </a:rPr>
                        <a:t>ÜDM-də xidmət sahələrinin payı, %-lə</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00000"/>
                        </a:lnSpc>
                        <a:spcAft>
                          <a:spcPts val="0"/>
                        </a:spcAft>
                      </a:pPr>
                      <a:r>
                        <a:rPr lang="az-Latn-AZ" sz="1100" b="1" dirty="0">
                          <a:latin typeface="Times New Roman" pitchFamily="18" charset="0"/>
                          <a:ea typeface="Times New Roman"/>
                          <a:cs typeface="Times New Roman" pitchFamily="18" charset="0"/>
                        </a:rPr>
                        <a:t>Adambaşına düşən </a:t>
                      </a:r>
                      <a:r>
                        <a:rPr lang="az-Latn-AZ" sz="1100" b="1" dirty="0" smtClean="0">
                          <a:latin typeface="Times New Roman" pitchFamily="18" charset="0"/>
                          <a:ea typeface="Times New Roman"/>
                          <a:cs typeface="Times New Roman" pitchFamily="18" charset="0"/>
                        </a:rPr>
                        <a:t>xidmətlər</a:t>
                      </a:r>
                      <a:r>
                        <a:rPr lang="az-Latn-AZ" sz="1100" b="1" dirty="0">
                          <a:latin typeface="Times New Roman" pitchFamily="18" charset="0"/>
                          <a:ea typeface="Times New Roman"/>
                          <a:cs typeface="Times New Roman" pitchFamily="18" charset="0"/>
                        </a:rPr>
                        <a:t>, dollar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b="1" dirty="0">
                          <a:latin typeface="Times New Roman" pitchFamily="18" charset="0"/>
                          <a:ea typeface="Times New Roman"/>
                          <a:cs typeface="Times New Roman" pitchFamily="18" charset="0"/>
                        </a:rPr>
                        <a:t>Məşğulluqda </a:t>
                      </a:r>
                      <a:r>
                        <a:rPr lang="az-Latn-AZ" sz="1100" b="1" dirty="0" smtClean="0">
                          <a:latin typeface="Times New Roman" pitchFamily="18" charset="0"/>
                          <a:ea typeface="Times New Roman"/>
                          <a:cs typeface="Times New Roman" pitchFamily="18" charset="0"/>
                        </a:rPr>
                        <a:t>xidmət sahələ- rinin </a:t>
                      </a:r>
                      <a:r>
                        <a:rPr lang="az-Latn-AZ" sz="1100" b="1" dirty="0">
                          <a:latin typeface="Times New Roman" pitchFamily="18" charset="0"/>
                          <a:ea typeface="Times New Roman"/>
                          <a:cs typeface="Times New Roman" pitchFamily="18" charset="0"/>
                        </a:rPr>
                        <a:t>payı, %-lə</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b="1" dirty="0">
                          <a:latin typeface="Times New Roman" pitchFamily="18" charset="0"/>
                          <a:ea typeface="Times New Roman"/>
                          <a:cs typeface="Times New Roman" pitchFamily="18" charset="0"/>
                        </a:rPr>
                        <a:t>Adambaşına düşən gəlirlər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1</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Yunanıstan</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298734</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11 290 067</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dirty="0">
                          <a:latin typeface="Times New Roman" pitchFamily="18" charset="0"/>
                          <a:ea typeface="Times New Roman"/>
                          <a:cs typeface="Times New Roman" pitchFamily="18" charset="0"/>
                        </a:rPr>
                        <a:t>22055</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78,9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20876.9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59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25030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2</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Fransa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2773032</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63 704 091</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dirty="0">
                          <a:latin typeface="Times New Roman" pitchFamily="18" charset="0"/>
                          <a:ea typeface="Times New Roman"/>
                          <a:cs typeface="Times New Roman" pitchFamily="18" charset="0"/>
                        </a:rPr>
                        <a:t>41141</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a:latin typeface="Times New Roman" pitchFamily="18" charset="0"/>
                          <a:ea typeface="Times New Roman"/>
                          <a:cs typeface="Times New Roman" pitchFamily="18" charset="0"/>
                        </a:rPr>
                        <a:t>77,3</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33648.6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72,9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42420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3</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ABŞ</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15094000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315 619 000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a:latin typeface="Times New Roman" pitchFamily="18" charset="0"/>
                          <a:ea typeface="Times New Roman"/>
                          <a:cs typeface="Times New Roman" pitchFamily="18" charset="0"/>
                        </a:rPr>
                        <a:t>49922</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74</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35389.4</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80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48450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4</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Türkmənistan</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24107</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5 169 660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21590" algn="l"/>
                        </a:tabLst>
                      </a:pPr>
                      <a:r>
                        <a:rPr lang="az-Latn-AZ" sz="1100" dirty="0">
                          <a:latin typeface="Times New Roman" pitchFamily="18" charset="0"/>
                          <a:ea typeface="Times New Roman"/>
                          <a:cs typeface="Times New Roman" pitchFamily="18" charset="0"/>
                        </a:rPr>
                        <a:t>3,904</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70,3</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3278.2</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30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4110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Latviya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28252</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2 041 763</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a:latin typeface="Times New Roman" pitchFamily="18" charset="0"/>
                          <a:ea typeface="Times New Roman"/>
                          <a:cs typeface="Times New Roman" pitchFamily="18" charset="0"/>
                        </a:rPr>
                        <a:t>13900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70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a:latin typeface="Times New Roman" pitchFamily="18" charset="0"/>
                          <a:ea typeface="Times New Roman"/>
                          <a:cs typeface="Times New Roman" pitchFamily="18" charset="0"/>
                        </a:rPr>
                        <a:t>9685.9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59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12280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Almaniya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3570556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81 843 743</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dirty="0">
                          <a:latin typeface="Times New Roman" pitchFamily="18" charset="0"/>
                          <a:ea typeface="Times New Roman"/>
                          <a:cs typeface="Times New Roman" pitchFamily="18" charset="0"/>
                        </a:rPr>
                        <a:t>41513</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a:latin typeface="Times New Roman" pitchFamily="18" charset="0"/>
                          <a:ea typeface="Times New Roman"/>
                          <a:cs typeface="Times New Roman" pitchFamily="18" charset="0"/>
                        </a:rPr>
                        <a:t>69,1</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a:latin typeface="Times New Roman" pitchFamily="18" charset="0"/>
                          <a:ea typeface="Times New Roman"/>
                          <a:cs typeface="Times New Roman" pitchFamily="18" charset="0"/>
                        </a:rPr>
                        <a:t>30146.0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63,8</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43980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7</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Estoniya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22185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1 339 662</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a:latin typeface="Times New Roman" pitchFamily="18" charset="0"/>
                          <a:ea typeface="Times New Roman"/>
                          <a:cs typeface="Times New Roman" pitchFamily="18" charset="0"/>
                        </a:rPr>
                        <a:t>16320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69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a:latin typeface="Times New Roman" pitchFamily="18" charset="0"/>
                          <a:ea typeface="Times New Roman"/>
                          <a:cs typeface="Times New Roman" pitchFamily="18" charset="0"/>
                        </a:rPr>
                        <a:t>11426.5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69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15200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8</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Ukrayna</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165245</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45 529 408</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21590" algn="l"/>
                        </a:tabLst>
                      </a:pPr>
                      <a:r>
                        <a:rPr lang="az-Latn-AZ" sz="1100" dirty="0">
                          <a:latin typeface="Times New Roman" pitchFamily="18" charset="0"/>
                          <a:ea typeface="Times New Roman"/>
                          <a:cs typeface="Times New Roman" pitchFamily="18" charset="0"/>
                        </a:rPr>
                        <a:t>3877</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68,4</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2482.5</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44</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3120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İtaliya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2194750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60 820 696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a:latin typeface="Times New Roman" pitchFamily="18" charset="0"/>
                          <a:ea typeface="Times New Roman"/>
                          <a:cs typeface="Times New Roman" pitchFamily="18" charset="0"/>
                        </a:rPr>
                        <a:t>33115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68</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a:latin typeface="Times New Roman" pitchFamily="18" charset="0"/>
                          <a:ea typeface="Times New Roman"/>
                          <a:cs typeface="Times New Roman" pitchFamily="18" charset="0"/>
                        </a:rPr>
                        <a:t>24538.2</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35330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İspaniya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1490810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46 196 276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a:latin typeface="Times New Roman" pitchFamily="18" charset="0"/>
                          <a:ea typeface="Times New Roman"/>
                          <a:cs typeface="Times New Roman" pitchFamily="18" charset="0"/>
                        </a:rPr>
                        <a:t>29289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66,6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a:latin typeface="Times New Roman" pitchFamily="18" charset="0"/>
                          <a:ea typeface="Times New Roman"/>
                          <a:cs typeface="Times New Roman" pitchFamily="18" charset="0"/>
                        </a:rPr>
                        <a:t>21492.6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70,7</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35020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11</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Türkiyə</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956576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74 724 269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a:latin typeface="Times New Roman" pitchFamily="18" charset="0"/>
                          <a:ea typeface="Times New Roman"/>
                          <a:cs typeface="Times New Roman" pitchFamily="18" charset="0"/>
                        </a:rPr>
                        <a:t>13447</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a:latin typeface="Times New Roman" pitchFamily="18" charset="0"/>
                          <a:ea typeface="Times New Roman"/>
                          <a:cs typeface="Times New Roman" pitchFamily="18" charset="0"/>
                        </a:rPr>
                        <a:t>66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6828.3</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60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10410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12</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Litva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42725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a:latin typeface="Times New Roman" pitchFamily="18" charset="0"/>
                          <a:ea typeface="Times New Roman"/>
                          <a:cs typeface="Times New Roman" pitchFamily="18" charset="0"/>
                        </a:rPr>
                        <a:t>3 007 758</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1590" algn="l"/>
                        </a:tabLst>
                      </a:pPr>
                      <a:r>
                        <a:rPr lang="az-Latn-AZ" sz="1100">
                          <a:latin typeface="Times New Roman" pitchFamily="18" charset="0"/>
                          <a:ea typeface="Times New Roman"/>
                          <a:cs typeface="Times New Roman" pitchFamily="18" charset="0"/>
                        </a:rPr>
                        <a:t>14018</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a:latin typeface="Times New Roman" pitchFamily="18" charset="0"/>
                          <a:ea typeface="Times New Roman"/>
                          <a:cs typeface="Times New Roman" pitchFamily="18" charset="0"/>
                        </a:rPr>
                        <a:t>65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9233.2</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50 +</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12350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13</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Moldava</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70007</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547370" algn="l"/>
                        </a:tabLst>
                      </a:pPr>
                      <a:r>
                        <a:rPr lang="az-Latn-AZ" sz="1100" dirty="0">
                          <a:latin typeface="Times New Roman" pitchFamily="18" charset="0"/>
                          <a:ea typeface="Times New Roman"/>
                          <a:cs typeface="Times New Roman" pitchFamily="18" charset="0"/>
                        </a:rPr>
                        <a:t>3 559 500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tabLst>
                          <a:tab pos="21590" algn="l"/>
                        </a:tabLst>
                      </a:pPr>
                      <a:r>
                        <a:rPr lang="az-Latn-AZ" sz="1100" dirty="0">
                          <a:latin typeface="Times New Roman" pitchFamily="18" charset="0"/>
                          <a:ea typeface="Times New Roman"/>
                          <a:cs typeface="Times New Roman" pitchFamily="18" charset="0"/>
                        </a:rPr>
                        <a:t>2037</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60,6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00000"/>
                        </a:lnSpc>
                        <a:spcAft>
                          <a:spcPts val="0"/>
                        </a:spcAft>
                      </a:pPr>
                      <a:r>
                        <a:rPr lang="az-Latn-AZ" sz="1100" dirty="0">
                          <a:latin typeface="Times New Roman" pitchFamily="18" charset="0"/>
                          <a:ea typeface="Times New Roman"/>
                          <a:cs typeface="Times New Roman" pitchFamily="18" charset="0"/>
                        </a:rPr>
                        <a:t>11918.6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39,7</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1980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14</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Gürcüstan</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14367</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4 497 600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5,600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60,6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1953.8</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2860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Sloveniya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49539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2 064 570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22193</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14396.9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71</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23610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B/Britaniya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2431589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62 989 551</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38589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23161.8</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40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37780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17</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Yaponiya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5867154</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127 515 000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46736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27146.8</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45180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b="1" i="1">
                          <a:latin typeface="Times New Roman" pitchFamily="18" charset="0"/>
                          <a:ea typeface="Times New Roman"/>
                          <a:cs typeface="Times New Roman" pitchFamily="18" charset="0"/>
                        </a:rPr>
                        <a:t>18</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Rusiya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1899056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143 347 059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14247</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58,7</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7776.5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10400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Qazaxstan</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186198</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16 911 911</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11773</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6055.4</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pitchFamily="18" charset="0"/>
                          <a:ea typeface="Times New Roman"/>
                          <a:cs typeface="Times New Roman" pitchFamily="18" charset="0"/>
                        </a:rPr>
                        <a:t>51,7</a:t>
                      </a: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8220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Polşa</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514496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38 538 447</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12538</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53,4</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7129.0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49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12480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9938">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21</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Qırğızstan</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5919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5 654 800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1158</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50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523.4</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40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920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219938">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22</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Özbəkistan</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45359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29 874 600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1737</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759.1</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36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1510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95107">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23</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Belorusiya</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55136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9 462 400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6739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44,4</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2587.1</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40,9</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5830</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883">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24</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Çin</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12382559</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1357810000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smtClean="0">
                          <a:latin typeface="Times New Roman" pitchFamily="18" charset="0"/>
                          <a:ea typeface="Times New Roman"/>
                          <a:cs typeface="Times New Roman" pitchFamily="18" charset="0"/>
                        </a:rPr>
                        <a:t>9162</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44</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4012.6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60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4930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219938">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Tacikstan</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6522</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8 000 000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953</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37,6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306.5</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26</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870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230580">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26</a:t>
                      </a:r>
                      <a:endParaRPr lang="ru-RU" sz="110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0955" algn="l">
                        <a:lnSpc>
                          <a:spcPct val="115000"/>
                        </a:lnSpc>
                        <a:spcAft>
                          <a:spcPts val="0"/>
                        </a:spcAft>
                        <a:tabLst>
                          <a:tab pos="547370" algn="l"/>
                        </a:tabLst>
                      </a:pPr>
                      <a:r>
                        <a:rPr lang="az-Latn-AZ" sz="1100" b="1" i="1" dirty="0">
                          <a:latin typeface="Times New Roman" pitchFamily="18" charset="0"/>
                          <a:ea typeface="Times New Roman"/>
                          <a:cs typeface="Times New Roman" pitchFamily="18" charset="0"/>
                        </a:rPr>
                        <a:t>Azərbaycan</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100" b="1" i="1" dirty="0">
                          <a:latin typeface="Times New Roman" pitchFamily="18" charset="0"/>
                          <a:ea typeface="Times New Roman"/>
                          <a:cs typeface="Times New Roman" pitchFamily="18" charset="0"/>
                        </a:rPr>
                        <a:t>68731</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100" b="1" i="1" dirty="0">
                          <a:latin typeface="Times New Roman" pitchFamily="18" charset="0"/>
                          <a:ea typeface="Times New Roman"/>
                          <a:cs typeface="Times New Roman" pitchFamily="18" charset="0"/>
                        </a:rPr>
                        <a:t>9235100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21590" algn="l"/>
                        </a:tabLst>
                      </a:pPr>
                      <a:r>
                        <a:rPr lang="az-Latn-AZ" sz="1100" b="1" i="1" dirty="0">
                          <a:latin typeface="Times New Roman" pitchFamily="18" charset="0"/>
                          <a:ea typeface="Times New Roman"/>
                          <a:cs typeface="Times New Roman" pitchFamily="18" charset="0"/>
                        </a:rPr>
                        <a:t>7491</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100" b="1" i="1" dirty="0" smtClean="0">
                          <a:latin typeface="Times New Roman" pitchFamily="18" charset="0"/>
                          <a:ea typeface="Times New Roman"/>
                          <a:cs typeface="Times New Roman" pitchFamily="18" charset="0"/>
                        </a:rPr>
                        <a:t>27,2</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100" b="1" i="1" dirty="0">
                          <a:latin typeface="Times New Roman" pitchFamily="18" charset="0"/>
                          <a:ea typeface="Times New Roman"/>
                          <a:cs typeface="Times New Roman" pitchFamily="18" charset="0"/>
                        </a:rPr>
                        <a:t>1935.0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100" b="1" i="1" dirty="0">
                          <a:latin typeface="Times New Roman" pitchFamily="18" charset="0"/>
                          <a:ea typeface="Times New Roman"/>
                          <a:cs typeface="Times New Roman" pitchFamily="18" charset="0"/>
                        </a:rPr>
                        <a:t>48</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100" b="1" i="1" dirty="0">
                          <a:latin typeface="Times New Roman" pitchFamily="18" charset="0"/>
                          <a:ea typeface="Times New Roman"/>
                          <a:cs typeface="Times New Roman" pitchFamily="18" charset="0"/>
                        </a:rPr>
                        <a:t>5290</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85720" y="571480"/>
          <a:ext cx="8572557" cy="5770103"/>
        </p:xfrm>
        <a:graphic>
          <a:graphicData uri="http://schemas.openxmlformats.org/drawingml/2006/table">
            <a:tbl>
              <a:tblPr/>
              <a:tblGrid>
                <a:gridCol w="307561"/>
                <a:gridCol w="897918"/>
                <a:gridCol w="727436"/>
                <a:gridCol w="1106415"/>
                <a:gridCol w="1106415"/>
                <a:gridCol w="1105265"/>
                <a:gridCol w="1108142"/>
                <a:gridCol w="1106990"/>
                <a:gridCol w="1106415"/>
              </a:tblGrid>
              <a:tr h="733687">
                <a:tc>
                  <a:txBody>
                    <a:bodyPr/>
                    <a:lstStyle/>
                    <a:p>
                      <a:pPr algn="ctr">
                        <a:lnSpc>
                          <a:spcPct val="100000"/>
                        </a:lnSpc>
                        <a:spcAft>
                          <a:spcPts val="0"/>
                        </a:spcAft>
                        <a:tabLst>
                          <a:tab pos="547370" algn="l"/>
                        </a:tabLst>
                      </a:pPr>
                      <a:endParaRPr lang="ru-RU" sz="1100" dirty="0">
                        <a:latin typeface="Times New Roman" pitchFamily="18" charset="0"/>
                        <a:ea typeface="Times New Roman"/>
                        <a:cs typeface="Times New Roman" pitchFamily="18" charset="0"/>
                      </a:endParaRPr>
                    </a:p>
                    <a:p>
                      <a:pPr algn="ctr">
                        <a:lnSpc>
                          <a:spcPct val="100000"/>
                        </a:lnSpc>
                        <a:spcAft>
                          <a:spcPts val="0"/>
                        </a:spcAft>
                        <a:tabLst>
                          <a:tab pos="547370" algn="l"/>
                        </a:tabLst>
                      </a:pPr>
                      <a:r>
                        <a:rPr lang="ru-RU" sz="1100" b="1" dirty="0">
                          <a:latin typeface="Times New Roman" pitchFamily="18" charset="0"/>
                          <a:ea typeface="Times New Roman"/>
                          <a:cs typeface="Times New Roman" pitchFamily="18" charset="0"/>
                        </a:rPr>
                        <a:t>№</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547370" algn="l"/>
                        </a:tabLst>
                      </a:pPr>
                      <a:r>
                        <a:rPr lang="az-Latn-AZ" sz="1100" b="1" dirty="0">
                          <a:latin typeface="Times New Roman" pitchFamily="18" charset="0"/>
                          <a:ea typeface="Times New Roman"/>
                          <a:cs typeface="Times New Roman" pitchFamily="18" charset="0"/>
                        </a:rPr>
                        <a:t>Ölkələr</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 algn="ctr">
                        <a:lnSpc>
                          <a:spcPct val="100000"/>
                        </a:lnSpc>
                        <a:spcAft>
                          <a:spcPts val="0"/>
                        </a:spcAft>
                        <a:tabLst>
                          <a:tab pos="547370" algn="l"/>
                        </a:tabLst>
                      </a:pPr>
                      <a:r>
                        <a:rPr lang="az-Latn-AZ" sz="1100" b="1" dirty="0">
                          <a:latin typeface="Times New Roman" pitchFamily="18" charset="0"/>
                          <a:ea typeface="Times New Roman"/>
                          <a:cs typeface="Times New Roman" pitchFamily="18" charset="0"/>
                        </a:rPr>
                        <a:t>ÜDM,</a:t>
                      </a:r>
                      <a:endParaRPr lang="ru-RU" sz="1100" dirty="0">
                        <a:latin typeface="Times New Roman" pitchFamily="18" charset="0"/>
                        <a:ea typeface="Times New Roman"/>
                        <a:cs typeface="Times New Roman" pitchFamily="18" charset="0"/>
                      </a:endParaRPr>
                    </a:p>
                    <a:p>
                      <a:pPr indent="34290" algn="ctr">
                        <a:lnSpc>
                          <a:spcPct val="100000"/>
                        </a:lnSpc>
                        <a:spcAft>
                          <a:spcPts val="0"/>
                        </a:spcAft>
                        <a:tabLst>
                          <a:tab pos="547370" algn="l"/>
                        </a:tabLst>
                      </a:pPr>
                      <a:r>
                        <a:rPr lang="az-Latn-AZ" sz="1100" b="1" dirty="0" smtClean="0">
                          <a:latin typeface="Times New Roman" pitchFamily="18" charset="0"/>
                          <a:ea typeface="Times New Roman"/>
                          <a:cs typeface="Times New Roman" pitchFamily="18" charset="0"/>
                        </a:rPr>
                        <a:t>mln. dol.</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b="1" dirty="0">
                          <a:latin typeface="Times New Roman" pitchFamily="18" charset="0"/>
                          <a:ea typeface="Times New Roman"/>
                          <a:cs typeface="Times New Roman" pitchFamily="18" charset="0"/>
                        </a:rPr>
                        <a:t>Əhalisi, nəfər</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b="1" dirty="0">
                          <a:latin typeface="Times New Roman" pitchFamily="18" charset="0"/>
                          <a:ea typeface="Times New Roman"/>
                          <a:cs typeface="Times New Roman" pitchFamily="18" charset="0"/>
                        </a:rPr>
                        <a:t>Adambaşına düşən ÜDM, dollar</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b="1" dirty="0">
                          <a:latin typeface="Times New Roman" pitchFamily="18" charset="0"/>
                          <a:ea typeface="Times New Roman"/>
                          <a:cs typeface="Times New Roman" pitchFamily="18" charset="0"/>
                        </a:rPr>
                        <a:t>ÜDM-də xidmət sahələrinin payı, %-lə</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b="1" i="1" dirty="0">
                          <a:latin typeface="Times New Roman" pitchFamily="18" charset="0"/>
                          <a:ea typeface="Times New Roman"/>
                          <a:cs typeface="Times New Roman" pitchFamily="18" charset="0"/>
                        </a:rPr>
                        <a:t>Adambaşına düşən </a:t>
                      </a:r>
                      <a:r>
                        <a:rPr lang="az-Latn-AZ" sz="1100" b="1" i="1" dirty="0" smtClean="0">
                          <a:latin typeface="Times New Roman" pitchFamily="18" charset="0"/>
                          <a:ea typeface="Times New Roman"/>
                          <a:cs typeface="Times New Roman" pitchFamily="18" charset="0"/>
                        </a:rPr>
                        <a:t>xidmətlər</a:t>
                      </a:r>
                      <a:r>
                        <a:rPr lang="az-Latn-AZ" sz="1100" b="1" i="1" dirty="0">
                          <a:latin typeface="Times New Roman" pitchFamily="18" charset="0"/>
                          <a:ea typeface="Times New Roman"/>
                          <a:cs typeface="Times New Roman" pitchFamily="18" charset="0"/>
                        </a:rPr>
                        <a:t>, dollar</a:t>
                      </a:r>
                      <a:endParaRPr lang="ru-RU" sz="1100" b="1" i="1"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00000"/>
                        </a:lnSpc>
                        <a:spcAft>
                          <a:spcPts val="0"/>
                        </a:spcAft>
                      </a:pPr>
                      <a:r>
                        <a:rPr lang="az-Latn-AZ" sz="1100" b="1" dirty="0">
                          <a:latin typeface="Times New Roman" pitchFamily="18" charset="0"/>
                          <a:ea typeface="Times New Roman"/>
                          <a:cs typeface="Times New Roman" pitchFamily="18" charset="0"/>
                        </a:rPr>
                        <a:t>Məşğulluqda </a:t>
                      </a:r>
                      <a:r>
                        <a:rPr lang="az-Latn-AZ" sz="1100" b="1" dirty="0" smtClean="0">
                          <a:latin typeface="Times New Roman" pitchFamily="18" charset="0"/>
                          <a:ea typeface="Times New Roman"/>
                          <a:cs typeface="Times New Roman" pitchFamily="18" charset="0"/>
                        </a:rPr>
                        <a:t>xidmət sahələri- nin </a:t>
                      </a:r>
                      <a:r>
                        <a:rPr lang="az-Latn-AZ" sz="1100" b="1" dirty="0">
                          <a:latin typeface="Times New Roman" pitchFamily="18" charset="0"/>
                          <a:ea typeface="Times New Roman"/>
                          <a:cs typeface="Times New Roman" pitchFamily="18" charset="0"/>
                        </a:rPr>
                        <a:t>payı</a:t>
                      </a:r>
                      <a:r>
                        <a:rPr lang="az-Latn-AZ" sz="1100" b="1" dirty="0" smtClean="0">
                          <a:latin typeface="Times New Roman" pitchFamily="18" charset="0"/>
                          <a:ea typeface="Times New Roman"/>
                          <a:cs typeface="Times New Roman" pitchFamily="18" charset="0"/>
                        </a:rPr>
                        <a:t>, %-</a:t>
                      </a:r>
                      <a:r>
                        <a:rPr lang="az-Latn-AZ" sz="1100" b="1" dirty="0">
                          <a:latin typeface="Times New Roman" pitchFamily="18" charset="0"/>
                          <a:ea typeface="Times New Roman"/>
                          <a:cs typeface="Times New Roman" pitchFamily="18" charset="0"/>
                        </a:rPr>
                        <a:t>lə</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az-Latn-AZ" sz="1100" b="1" dirty="0">
                          <a:latin typeface="Times New Roman" pitchFamily="18" charset="0"/>
                          <a:ea typeface="Times New Roman"/>
                          <a:cs typeface="Times New Roman" pitchFamily="18" charset="0"/>
                        </a:rPr>
                        <a:t>Adambaşına düşən </a:t>
                      </a:r>
                      <a:r>
                        <a:rPr lang="az-Latn-AZ" sz="1100" b="1" dirty="0" smtClean="0">
                          <a:latin typeface="Times New Roman" pitchFamily="18" charset="0"/>
                          <a:ea typeface="Times New Roman"/>
                          <a:cs typeface="Times New Roman" pitchFamily="18" charset="0"/>
                        </a:rPr>
                        <a:t>gəlirlər</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ABŞ</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15094000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315 619 000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49922</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74</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35389.4</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80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48450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Fransa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2773032</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63 704 091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41141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77,3</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33648.6</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72,9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42420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3</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Almaniya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3570556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81 843 743</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41513</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69,1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30146.0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63,8</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43980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Yaponiya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5867154</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127 515 000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46736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27146.8</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56</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45180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İtaliya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2194750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60 820 696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33115</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68</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24538.2</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49</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35330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B/Britaniya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2431589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62 989 551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38589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23161.8</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37780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İspaniya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1490810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46 196 276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29289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66,6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21492.6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70,7</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35020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8</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Yunanıstan</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298734</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11 290 067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22055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78,9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20876.9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59</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25030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Sloveniya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49539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2 064 570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22193</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14396.9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71</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23610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Moldava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70007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3 559 500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2037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60,6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11918.6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39,7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1980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Estoniya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22185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1 339 662</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16320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11426.5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15200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12</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Latviya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28252</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2 041 763</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13900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70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9685.9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12280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13</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Litva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42725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3 007 758</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14018</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9233.2</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50 +</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12350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14</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Rusiya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1899056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143 347 059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14247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58,7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7776.5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10400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Polşa</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514496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38 538 447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12538</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53,4</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7129.0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49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12480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Türkiyə</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956576</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74 724 269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13447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6828.3</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10410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17</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Qazaxstan</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186198</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16 911 911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11773</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6055.4</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pitchFamily="18" charset="0"/>
                          <a:ea typeface="Times New Roman"/>
                          <a:cs typeface="Times New Roman" pitchFamily="18" charset="0"/>
                        </a:rPr>
                        <a:t>51,7</a:t>
                      </a: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8220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18</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Çin</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12382559</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1357810000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9 162	</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44</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4012.6</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60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4930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Türkmənistan</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24107</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5 169 660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3,904</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70,3</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3278.2</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30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4110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Belorusiya</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55136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9 462 400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pitchFamily="18" charset="0"/>
                          <a:ea typeface="Times New Roman"/>
                          <a:cs typeface="Times New Roman" pitchFamily="18" charset="0"/>
                        </a:rPr>
                        <a:t>6739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44,4</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2587.1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40,9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5830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Ukrayna</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165245</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45 529 408</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3877</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68,4</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2482.5</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44</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3120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22</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Gürcüstan</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14367</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4 497 600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5,600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60,6</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1953.8</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2860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216766">
                <a:tc>
                  <a:txBody>
                    <a:bodyPr/>
                    <a:lstStyle/>
                    <a:p>
                      <a:pPr algn="ctr">
                        <a:lnSpc>
                          <a:spcPct val="115000"/>
                        </a:lnSpc>
                        <a:spcAft>
                          <a:spcPts val="0"/>
                        </a:spcAft>
                        <a:tabLst>
                          <a:tab pos="547370" algn="l"/>
                        </a:tabLst>
                      </a:pPr>
                      <a:r>
                        <a:rPr lang="az-Latn-AZ" sz="1100" b="1" i="1" dirty="0">
                          <a:effectLst>
                            <a:outerShdw blurRad="38100" dist="38100" dir="2700000" algn="tl">
                              <a:srgbClr val="000000">
                                <a:alpha val="43137"/>
                              </a:srgbClr>
                            </a:outerShdw>
                          </a:effectLst>
                          <a:latin typeface="Times New Roman" pitchFamily="18" charset="0"/>
                          <a:ea typeface="Times New Roman"/>
                          <a:cs typeface="Times New Roman" pitchFamily="18" charset="0"/>
                        </a:rPr>
                        <a:t>23</a:t>
                      </a:r>
                      <a:endParaRPr lang="ru-RU" sz="1100" dirty="0">
                        <a:effectLst>
                          <a:outerShdw blurRad="38100" dist="38100" dir="2700000" algn="tl">
                            <a:srgbClr val="000000">
                              <a:alpha val="43137"/>
                            </a:srgbClr>
                          </a:outerShdw>
                        </a:effectLst>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0"/>
                        </a:spcAft>
                        <a:tabLst>
                          <a:tab pos="547370" algn="l"/>
                        </a:tabLst>
                      </a:pPr>
                      <a:r>
                        <a:rPr lang="az-Latn-AZ" sz="1100" b="1" i="1" dirty="0">
                          <a:effectLst>
                            <a:outerShdw blurRad="38100" dist="38100" dir="2700000" algn="tl">
                              <a:srgbClr val="000000">
                                <a:alpha val="43137"/>
                              </a:srgbClr>
                            </a:outerShdw>
                          </a:effectLst>
                          <a:latin typeface="Times New Roman" pitchFamily="18" charset="0"/>
                          <a:ea typeface="Times New Roman"/>
                          <a:cs typeface="Times New Roman" pitchFamily="18" charset="0"/>
                        </a:rPr>
                        <a:t>Azərbaycan</a:t>
                      </a:r>
                      <a:endParaRPr lang="ru-RU" sz="1100" dirty="0">
                        <a:effectLst>
                          <a:outerShdw blurRad="38100" dist="38100" dir="2700000" algn="tl">
                            <a:srgbClr val="000000">
                              <a:alpha val="43137"/>
                            </a:srgbClr>
                          </a:outerShdw>
                        </a:effectLst>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100" b="1" i="1" dirty="0">
                          <a:effectLst>
                            <a:outerShdw blurRad="38100" dist="38100" dir="2700000" algn="tl">
                              <a:srgbClr val="000000">
                                <a:alpha val="43137"/>
                              </a:srgbClr>
                            </a:outerShdw>
                          </a:effectLst>
                          <a:latin typeface="Times New Roman" pitchFamily="18" charset="0"/>
                          <a:ea typeface="Times New Roman"/>
                          <a:cs typeface="Times New Roman" pitchFamily="18" charset="0"/>
                        </a:rPr>
                        <a:t>69684</a:t>
                      </a:r>
                      <a:endParaRPr lang="ru-RU" sz="1100" dirty="0">
                        <a:effectLst>
                          <a:outerShdw blurRad="38100" dist="38100" dir="2700000" algn="tl">
                            <a:srgbClr val="000000">
                              <a:alpha val="43137"/>
                            </a:srgbClr>
                          </a:outerShdw>
                        </a:effectLst>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100" b="1" i="1" dirty="0">
                          <a:effectLst>
                            <a:outerShdw blurRad="38100" dist="38100" dir="2700000" algn="tl">
                              <a:srgbClr val="000000">
                                <a:alpha val="43137"/>
                              </a:srgbClr>
                            </a:outerShdw>
                          </a:effectLst>
                          <a:latin typeface="Times New Roman" pitchFamily="18" charset="0"/>
                          <a:ea typeface="Times New Roman"/>
                          <a:cs typeface="Times New Roman" pitchFamily="18" charset="0"/>
                        </a:rPr>
                        <a:t>9235100</a:t>
                      </a:r>
                      <a:endParaRPr lang="ru-RU" sz="1100" dirty="0">
                        <a:effectLst>
                          <a:outerShdw blurRad="38100" dist="38100" dir="2700000" algn="tl">
                            <a:srgbClr val="000000">
                              <a:alpha val="43137"/>
                            </a:srgbClr>
                          </a:outerShdw>
                        </a:effectLst>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21590" algn="l"/>
                        </a:tabLst>
                      </a:pPr>
                      <a:r>
                        <a:rPr lang="az-Latn-AZ" sz="1100" b="1" i="1" dirty="0">
                          <a:effectLst>
                            <a:outerShdw blurRad="38100" dist="38100" dir="2700000" algn="tl">
                              <a:srgbClr val="000000">
                                <a:alpha val="43137"/>
                              </a:srgbClr>
                            </a:outerShdw>
                          </a:effectLst>
                          <a:latin typeface="Times New Roman" pitchFamily="18" charset="0"/>
                          <a:ea typeface="Times New Roman"/>
                          <a:cs typeface="Times New Roman" pitchFamily="18" charset="0"/>
                        </a:rPr>
                        <a:t>7594</a:t>
                      </a:r>
                      <a:endParaRPr lang="ru-RU" sz="1100" dirty="0">
                        <a:effectLst>
                          <a:outerShdw blurRad="38100" dist="38100" dir="2700000" algn="tl">
                            <a:srgbClr val="000000">
                              <a:alpha val="43137"/>
                            </a:srgbClr>
                          </a:outerShdw>
                        </a:effectLst>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100" b="1" i="1" dirty="0">
                          <a:effectLst>
                            <a:outerShdw blurRad="38100" dist="38100" dir="2700000" algn="tl">
                              <a:srgbClr val="000000">
                                <a:alpha val="43137"/>
                              </a:srgbClr>
                            </a:outerShdw>
                          </a:effectLst>
                          <a:latin typeface="Times New Roman" pitchFamily="18" charset="0"/>
                          <a:ea typeface="Times New Roman"/>
                          <a:cs typeface="Times New Roman" pitchFamily="18" charset="0"/>
                        </a:rPr>
                        <a:t>26</a:t>
                      </a:r>
                      <a:endParaRPr lang="ru-RU" sz="1100" dirty="0">
                        <a:effectLst>
                          <a:outerShdw blurRad="38100" dist="38100" dir="2700000" algn="tl">
                            <a:srgbClr val="000000">
                              <a:alpha val="43137"/>
                            </a:srgbClr>
                          </a:outerShdw>
                        </a:effectLst>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100" b="1" i="1" dirty="0">
                          <a:effectLst>
                            <a:outerShdw blurRad="38100" dist="38100" dir="2700000" algn="tl">
                              <a:srgbClr val="000000">
                                <a:alpha val="43137"/>
                              </a:srgbClr>
                            </a:outerShdw>
                          </a:effectLst>
                          <a:latin typeface="Times New Roman" pitchFamily="18" charset="0"/>
                          <a:ea typeface="Times New Roman"/>
                          <a:cs typeface="Times New Roman" pitchFamily="18" charset="0"/>
                        </a:rPr>
                        <a:t>1935.0</a:t>
                      </a:r>
                      <a:endParaRPr lang="ru-RU" sz="1100" dirty="0">
                        <a:effectLst>
                          <a:outerShdw blurRad="38100" dist="38100" dir="2700000" algn="tl">
                            <a:srgbClr val="000000">
                              <a:alpha val="43137"/>
                            </a:srgbClr>
                          </a:outerShdw>
                        </a:effectLst>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100" b="1" i="1" dirty="0">
                          <a:effectLst>
                            <a:outerShdw blurRad="38100" dist="38100" dir="2700000" algn="tl">
                              <a:srgbClr val="000000">
                                <a:alpha val="43137"/>
                              </a:srgbClr>
                            </a:outerShdw>
                          </a:effectLst>
                          <a:latin typeface="Times New Roman" pitchFamily="18" charset="0"/>
                          <a:ea typeface="Times New Roman"/>
                          <a:cs typeface="Times New Roman" pitchFamily="18" charset="0"/>
                        </a:rPr>
                        <a:t>48</a:t>
                      </a:r>
                      <a:endParaRPr lang="ru-RU" sz="1100" dirty="0">
                        <a:effectLst>
                          <a:outerShdw blurRad="38100" dist="38100" dir="2700000" algn="tl">
                            <a:srgbClr val="000000">
                              <a:alpha val="43137"/>
                            </a:srgbClr>
                          </a:outerShdw>
                        </a:effectLst>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100" b="1" i="1" dirty="0">
                          <a:effectLst>
                            <a:outerShdw blurRad="38100" dist="38100" dir="2700000" algn="tl">
                              <a:srgbClr val="000000">
                                <a:alpha val="43137"/>
                              </a:srgbClr>
                            </a:outerShdw>
                          </a:effectLst>
                          <a:latin typeface="Times New Roman" pitchFamily="18" charset="0"/>
                          <a:ea typeface="Times New Roman"/>
                          <a:cs typeface="Times New Roman" pitchFamily="18" charset="0"/>
                        </a:rPr>
                        <a:t>5290</a:t>
                      </a:r>
                      <a:endParaRPr lang="ru-RU" sz="1100" dirty="0">
                        <a:effectLst>
                          <a:outerShdw blurRad="38100" dist="38100" dir="2700000" algn="tl">
                            <a:srgbClr val="000000">
                              <a:alpha val="43137"/>
                            </a:srgbClr>
                          </a:outerShdw>
                        </a:effectLst>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24</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Özbəkistan</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45359</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29 874 600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1737</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759.1</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36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1510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25</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Qırğızstan</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5919</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5 654 800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1158</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pitchFamily="18" charset="0"/>
                          <a:ea typeface="Times New Roman"/>
                          <a:cs typeface="Times New Roman" pitchFamily="18" charset="0"/>
                        </a:rPr>
                        <a:t>523.4</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40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pitchFamily="18" charset="0"/>
                          <a:ea typeface="Times New Roman"/>
                          <a:cs typeface="Times New Roman" pitchFamily="18" charset="0"/>
                        </a:rPr>
                        <a:t>920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87725">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26</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Tacikstan</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6522</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pitchFamily="18" charset="0"/>
                          <a:ea typeface="Times New Roman"/>
                          <a:cs typeface="Times New Roman" pitchFamily="18" charset="0"/>
                        </a:rPr>
                        <a:t>8 000 000</a:t>
                      </a:r>
                      <a:endParaRPr lang="ru-RU" sz="110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pitchFamily="18" charset="0"/>
                          <a:ea typeface="Times New Roman"/>
                          <a:cs typeface="Times New Roman" pitchFamily="18" charset="0"/>
                        </a:rPr>
                        <a:t>953</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37,6</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306.5</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pitchFamily="18" charset="0"/>
                          <a:ea typeface="Times New Roman"/>
                          <a:cs typeface="Times New Roman" pitchFamily="18" charset="0"/>
                        </a:rPr>
                        <a:t>26</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smtClean="0">
                          <a:latin typeface="Times New Roman" pitchFamily="18" charset="0"/>
                          <a:ea typeface="Times New Roman"/>
                          <a:cs typeface="Times New Roman" pitchFamily="18" charset="0"/>
                        </a:rPr>
                        <a:t>870</a:t>
                      </a:r>
                      <a:endParaRPr lang="ru-RU" sz="1100" dirty="0">
                        <a:latin typeface="Times New Roman" pitchFamily="18" charset="0"/>
                        <a:ea typeface="Times New Roman"/>
                        <a:cs typeface="Times New Roman" pitchFamily="18" charset="0"/>
                      </a:endParaRPr>
                    </a:p>
                  </a:txBody>
                  <a:tcPr marL="44233" marR="442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7158" y="214280"/>
          <a:ext cx="8429684" cy="5929186"/>
        </p:xfrm>
        <a:graphic>
          <a:graphicData uri="http://schemas.openxmlformats.org/drawingml/2006/table">
            <a:tbl>
              <a:tblPr/>
              <a:tblGrid>
                <a:gridCol w="298287"/>
                <a:gridCol w="1559101"/>
                <a:gridCol w="1571636"/>
                <a:gridCol w="1571636"/>
                <a:gridCol w="571504"/>
                <a:gridCol w="1187314"/>
                <a:gridCol w="1670206"/>
              </a:tblGrid>
              <a:tr h="142886">
                <a:tc rowSpan="2">
                  <a:txBody>
                    <a:bodyPr/>
                    <a:lstStyle/>
                    <a:p>
                      <a:pPr indent="34290" algn="ctr">
                        <a:lnSpc>
                          <a:spcPct val="115000"/>
                        </a:lnSpc>
                        <a:spcAft>
                          <a:spcPts val="0"/>
                        </a:spcAft>
                        <a:tabLst>
                          <a:tab pos="547370" algn="l"/>
                        </a:tabLst>
                      </a:pPr>
                      <a:endParaRPr lang="ru-RU" sz="1200" dirty="0">
                        <a:latin typeface="Times New Roman" pitchFamily="18" charset="0"/>
                        <a:ea typeface="Times New Roman"/>
                        <a:cs typeface="Times New Roman" pitchFamily="18" charset="0"/>
                      </a:endParaRPr>
                    </a:p>
                    <a:p>
                      <a:pPr algn="ctr">
                        <a:lnSpc>
                          <a:spcPct val="115000"/>
                        </a:lnSpc>
                        <a:spcAft>
                          <a:spcPts val="0"/>
                        </a:spcAft>
                        <a:tabLst>
                          <a:tab pos="547370" algn="l"/>
                        </a:tabLst>
                      </a:pPr>
                      <a:r>
                        <a:rPr lang="ru-RU" sz="1200" b="1" dirty="0">
                          <a:latin typeface="Times New Roman" pitchFamily="18" charset="0"/>
                          <a:ea typeface="Times New Roman"/>
                          <a:cs typeface="Times New Roman" pitchFamily="18" charset="0"/>
                        </a:rPr>
                        <a:t>№</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tabLst>
                          <a:tab pos="547370" algn="l"/>
                        </a:tabLst>
                      </a:pPr>
                      <a:endParaRPr lang="ru-RU" sz="1200" dirty="0">
                        <a:latin typeface="Times New Roman" pitchFamily="18" charset="0"/>
                        <a:ea typeface="Times New Roman"/>
                        <a:cs typeface="Times New Roman" pitchFamily="18" charset="0"/>
                      </a:endParaRPr>
                    </a:p>
                    <a:p>
                      <a:pPr algn="ctr">
                        <a:lnSpc>
                          <a:spcPct val="115000"/>
                        </a:lnSpc>
                        <a:spcAft>
                          <a:spcPts val="0"/>
                        </a:spcAft>
                        <a:tabLst>
                          <a:tab pos="547370" algn="l"/>
                        </a:tabLst>
                      </a:pPr>
                      <a:r>
                        <a:rPr lang="az-Latn-AZ" sz="1200" b="1" dirty="0">
                          <a:latin typeface="Times New Roman" pitchFamily="18" charset="0"/>
                          <a:ea typeface="Times New Roman"/>
                          <a:cs typeface="Times New Roman" pitchFamily="18" charset="0"/>
                        </a:rPr>
                        <a:t>Ölkələr</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indent="34290" algn="ctr">
                        <a:lnSpc>
                          <a:spcPct val="115000"/>
                        </a:lnSpc>
                        <a:spcAft>
                          <a:spcPts val="0"/>
                        </a:spcAft>
                        <a:tabLst>
                          <a:tab pos="547370" algn="l"/>
                        </a:tabLst>
                      </a:pPr>
                      <a:r>
                        <a:rPr lang="az-Latn-AZ" sz="1200" b="1" dirty="0">
                          <a:latin typeface="Times New Roman" pitchFamily="18" charset="0"/>
                          <a:ea typeface="Times New Roman"/>
                          <a:cs typeface="Times New Roman" pitchFamily="18" charset="0"/>
                        </a:rPr>
                        <a:t>ÜDM,</a:t>
                      </a:r>
                      <a:endParaRPr lang="ru-RU" sz="1200" dirty="0">
                        <a:latin typeface="Times New Roman" pitchFamily="18" charset="0"/>
                        <a:ea typeface="Times New Roman"/>
                        <a:cs typeface="Times New Roman" pitchFamily="18" charset="0"/>
                      </a:endParaRPr>
                    </a:p>
                    <a:p>
                      <a:pPr indent="34290" algn="ctr">
                        <a:lnSpc>
                          <a:spcPct val="115000"/>
                        </a:lnSpc>
                        <a:spcAft>
                          <a:spcPts val="0"/>
                        </a:spcAft>
                        <a:tabLst>
                          <a:tab pos="547370" algn="l"/>
                        </a:tabLst>
                      </a:pPr>
                      <a:r>
                        <a:rPr lang="az-Latn-AZ" sz="1200" b="1" dirty="0">
                          <a:latin typeface="Times New Roman" pitchFamily="18" charset="0"/>
                          <a:ea typeface="Times New Roman"/>
                          <a:cs typeface="Times New Roman" pitchFamily="18" charset="0"/>
                        </a:rPr>
                        <a:t>milyon dollar</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az-Latn-AZ" sz="1200" b="1" dirty="0">
                          <a:latin typeface="Times New Roman" pitchFamily="18" charset="0"/>
                          <a:ea typeface="Times New Roman"/>
                          <a:cs typeface="Times New Roman" pitchFamily="18" charset="0"/>
                        </a:rPr>
                        <a:t>ÜDM-də xidmət sahələrinin payı, %-lə</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az-Latn-AZ" sz="1200" b="1" dirty="0">
                          <a:latin typeface="Times New Roman" pitchFamily="18" charset="0"/>
                          <a:ea typeface="Times New Roman"/>
                          <a:cs typeface="Times New Roman" pitchFamily="18" charset="0"/>
                        </a:rPr>
                        <a:t>O cümlədən, ayrı-ayrı sahələr üzrə</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hMerge="1">
                  <a:txBody>
                    <a:bodyPr/>
                    <a:lstStyle/>
                    <a:p>
                      <a:endParaRPr lang="ru-RU"/>
                    </a:p>
                  </a:txBody>
                  <a:tcPr/>
                </a:tc>
                <a:tc hMerge="1">
                  <a:txBody>
                    <a:bodyPr/>
                    <a:lstStyle/>
                    <a:p>
                      <a:endParaRPr lang="ru-RU"/>
                    </a:p>
                  </a:txBody>
                  <a:tcPr/>
                </a:tc>
              </a:tr>
              <a:tr h="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gridSpan="2">
                  <a:txBody>
                    <a:bodyPr/>
                    <a:lstStyle/>
                    <a:p>
                      <a:pPr algn="ctr">
                        <a:lnSpc>
                          <a:spcPct val="115000"/>
                        </a:lnSpc>
                        <a:spcAft>
                          <a:spcPts val="0"/>
                        </a:spcAft>
                      </a:pPr>
                      <a:r>
                        <a:rPr lang="az-Latn-AZ" sz="1200" b="1" i="1" dirty="0">
                          <a:latin typeface="Times New Roman" pitchFamily="18" charset="0"/>
                          <a:ea typeface="Times New Roman"/>
                          <a:cs typeface="Times New Roman" pitchFamily="18" charset="0"/>
                        </a:rPr>
                        <a:t>Turizm</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hMerge="1">
                  <a:txBody>
                    <a:bodyPr/>
                    <a:lstStyle/>
                    <a:p>
                      <a:endParaRPr lang="ru-RU"/>
                    </a:p>
                  </a:txBody>
                  <a:tcPr/>
                </a:tc>
                <a:tc>
                  <a:txBody>
                    <a:bodyPr/>
                    <a:lstStyle/>
                    <a:p>
                      <a:pPr algn="ctr">
                        <a:lnSpc>
                          <a:spcPct val="115000"/>
                        </a:lnSpc>
                        <a:spcAft>
                          <a:spcPts val="0"/>
                        </a:spcAft>
                      </a:pPr>
                      <a:r>
                        <a:rPr lang="az-Latn-AZ" sz="1200" b="1" dirty="0">
                          <a:latin typeface="Times New Roman"/>
                          <a:ea typeface="Times New Roman"/>
                          <a:cs typeface="Times New Roman"/>
                        </a:rPr>
                        <a:t>Nəqliyyat</a:t>
                      </a:r>
                      <a:endParaRPr lang="ru-RU" sz="1200" dirty="0">
                        <a:latin typeface="Calibri"/>
                        <a:ea typeface="Times New Roman"/>
                        <a:cs typeface="Times New Roman"/>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Yunanıstan</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298734</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78,9</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3">
                  <a:txBody>
                    <a:bodyPr/>
                    <a:lstStyle/>
                    <a:p>
                      <a:pPr algn="ctr">
                        <a:lnSpc>
                          <a:spcPct val="115000"/>
                        </a:lnSpc>
                        <a:spcAft>
                          <a:spcPts val="0"/>
                        </a:spcAft>
                      </a:pPr>
                      <a:endParaRPr lang="az-Latn-AZ" sz="1200" dirty="0">
                        <a:solidFill>
                          <a:schemeClr val="bg1"/>
                        </a:solidFill>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15,5</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3">
                  <a:txBody>
                    <a:bodyPr/>
                    <a:lstStyle/>
                    <a:p>
                      <a:pPr marL="71755" marR="71755" algn="ctr">
                        <a:lnSpc>
                          <a:spcPct val="150000"/>
                        </a:lnSpc>
                        <a:spcAft>
                          <a:spcPts val="0"/>
                        </a:spcAft>
                      </a:pPr>
                      <a:r>
                        <a:rPr lang="az-Latn-AZ" sz="1200" dirty="0">
                          <a:latin typeface="Times New Roman" pitchFamily="18" charset="0"/>
                          <a:ea typeface="Times New Roman"/>
                          <a:cs typeface="Times New Roman" pitchFamily="18" charset="0"/>
                        </a:rPr>
                        <a:t>Dünya üzrə ÜDM-in </a:t>
                      </a:r>
                      <a:r>
                        <a:rPr lang="az-Latn-AZ" sz="1200" b="1" dirty="0">
                          <a:latin typeface="Times New Roman" pitchFamily="18" charset="0"/>
                          <a:ea typeface="Times New Roman"/>
                          <a:cs typeface="Times New Roman" pitchFamily="18" charset="0"/>
                        </a:rPr>
                        <a:t>6,0%-i nəqliyyatın</a:t>
                      </a:r>
                      <a:r>
                        <a:rPr lang="az-Latn-AZ" sz="1200" dirty="0">
                          <a:latin typeface="Times New Roman" pitchFamily="18" charset="0"/>
                          <a:ea typeface="Times New Roman"/>
                          <a:cs typeface="Times New Roman" pitchFamily="18" charset="0"/>
                        </a:rPr>
                        <a:t> payına düşür </a:t>
                      </a:r>
                      <a:endParaRPr lang="ru-RU" sz="1200" dirty="0">
                        <a:latin typeface="Times New Roman" pitchFamily="18" charset="0"/>
                        <a:ea typeface="Times New Roman"/>
                        <a:cs typeface="Times New Roman" pitchFamily="18" charset="0"/>
                      </a:endParaRPr>
                    </a:p>
                    <a:p>
                      <a:pPr marL="71755" marR="71755" algn="ctr">
                        <a:lnSpc>
                          <a:spcPct val="150000"/>
                        </a:lnSpc>
                        <a:spcAft>
                          <a:spcPts val="0"/>
                        </a:spcAft>
                      </a:pPr>
                      <a:r>
                        <a:rPr lang="az-Latn-AZ" sz="1200" dirty="0">
                          <a:latin typeface="Times New Roman" pitchFamily="18" charset="0"/>
                          <a:ea typeface="Times New Roman"/>
                          <a:cs typeface="Times New Roman" pitchFamily="18" charset="0"/>
                        </a:rPr>
                        <a:t>İnkişaf etmiş ölkələrdə bu göstərici  4-7%, inkişaf etməkdə olan ölkələrdə isə 6-15% təşkil edir </a:t>
                      </a:r>
                      <a:endParaRPr lang="ru-RU" sz="1200" dirty="0">
                        <a:latin typeface="Times New Roman" pitchFamily="18" charset="0"/>
                        <a:ea typeface="Times New Roman"/>
                        <a:cs typeface="Times New Roman" pitchFamily="18" charset="0"/>
                      </a:endParaRPr>
                    </a:p>
                    <a:p>
                      <a:pPr marL="71755" marR="71755" algn="ctr">
                        <a:lnSpc>
                          <a:spcPct val="115000"/>
                        </a:lnSpc>
                        <a:spcAft>
                          <a:spcPts val="0"/>
                        </a:spcAft>
                        <a:tabLst>
                          <a:tab pos="547370" algn="l"/>
                        </a:tabLst>
                      </a:pPr>
                      <a:r>
                        <a:rPr lang="az-Latn-AZ" sz="1200" b="1" u="sng" dirty="0">
                          <a:latin typeface="Times New Roman" pitchFamily="18" charset="0"/>
                          <a:ea typeface="Times New Roman"/>
                          <a:cs typeface="Times New Roman" pitchFamily="18" charset="0"/>
                        </a:rPr>
                        <a:t>Azərbaycanda  isə  bu göstərici </a:t>
                      </a:r>
                      <a:r>
                        <a:rPr lang="az-Latn-AZ" sz="1200" b="1" u="sng" dirty="0">
                          <a:solidFill>
                            <a:srgbClr val="FF0000"/>
                          </a:solidFill>
                          <a:latin typeface="Times New Roman" pitchFamily="18" charset="0"/>
                          <a:ea typeface="Times New Roman"/>
                          <a:cs typeface="Times New Roman" pitchFamily="18" charset="0"/>
                        </a:rPr>
                        <a:t>5,6%</a:t>
                      </a:r>
                      <a:r>
                        <a:rPr lang="az-Latn-AZ" sz="1200" b="1" u="sng" dirty="0">
                          <a:latin typeface="Times New Roman" pitchFamily="18" charset="0"/>
                          <a:ea typeface="Times New Roman"/>
                          <a:cs typeface="Times New Roman" pitchFamily="18" charset="0"/>
                        </a:rPr>
                        <a:t> təşkil edir.</a:t>
                      </a:r>
                      <a:endParaRPr lang="ru-RU" sz="1200" dirty="0">
                        <a:latin typeface="Times New Roman" pitchFamily="18" charset="0"/>
                        <a:ea typeface="Times New Roman"/>
                        <a:cs typeface="Times New Roman" pitchFamily="18" charset="0"/>
                      </a:endParaRPr>
                    </a:p>
                  </a:txBody>
                  <a:tcPr marL="47704" marR="47704"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İspaniya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1490810</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66,6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15,3</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3</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Türkiyə</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956576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66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15</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4</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ABŞ</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15811000</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79,6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12</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5</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Estoniya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22185</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69</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10</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Fransa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2773032</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77,3</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9,7</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7</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dirty="0" smtClean="0">
                          <a:latin typeface="Times New Roman" pitchFamily="18" charset="0"/>
                          <a:ea typeface="Times New Roman"/>
                          <a:cs typeface="Times New Roman" pitchFamily="18" charset="0"/>
                        </a:rPr>
                        <a:t>B/Britaniya</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2431589</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60</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9,7</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8</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İtaliya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2194750</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68</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9,3</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9</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Rusiya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1899056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58,7</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6,5</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10</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dirty="0">
                          <a:latin typeface="Times New Roman" pitchFamily="18" charset="0"/>
                          <a:ea typeface="Times New Roman"/>
                          <a:cs typeface="Times New Roman" pitchFamily="18" charset="0"/>
                        </a:rPr>
                        <a:t>Latviya</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28252</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70</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5</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11</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Litva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42725</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65</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3,4</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12</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Sloveniya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49539</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60</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2,9</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13</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Gürcüstan</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14367</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60,6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2,1</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5861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14</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Polşa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dirty="0">
                          <a:latin typeface="Times New Roman" pitchFamily="18" charset="0"/>
                          <a:ea typeface="Times New Roman"/>
                          <a:cs typeface="Times New Roman" pitchFamily="18" charset="0"/>
                        </a:rPr>
                        <a:t>514496</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53,4</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2,1</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15</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Belorusiya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dirty="0">
                          <a:latin typeface="Times New Roman" pitchFamily="18" charset="0"/>
                          <a:ea typeface="Times New Roman"/>
                          <a:cs typeface="Times New Roman" pitchFamily="18" charset="0"/>
                        </a:rPr>
                        <a:t>55136</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44,4</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2,1</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Çin</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12382559</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44</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2,0</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17</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Qazaxstan</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dirty="0">
                          <a:latin typeface="Times New Roman" pitchFamily="18" charset="0"/>
                          <a:ea typeface="Times New Roman"/>
                          <a:cs typeface="Times New Roman" pitchFamily="18" charset="0"/>
                        </a:rPr>
                        <a:t>186198</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55</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en-US" sz="1200" dirty="0">
                          <a:latin typeface="Times New Roman" pitchFamily="18" charset="0"/>
                          <a:ea typeface="Times New Roman"/>
                          <a:cs typeface="Times New Roman" pitchFamily="18" charset="0"/>
                        </a:rPr>
                        <a:t>1,8</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18</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Özbəkistan</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45359</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50</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1,7</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19</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Moldava</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70007</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60,6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1,2</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dirty="0">
                          <a:solidFill>
                            <a:schemeClr val="bg1"/>
                          </a:solidFill>
                          <a:latin typeface="Times New Roman" pitchFamily="18" charset="0"/>
                          <a:ea typeface="Times New Roman"/>
                          <a:cs typeface="Times New Roman" pitchFamily="18" charset="0"/>
                        </a:rPr>
                        <a:t>20</a:t>
                      </a:r>
                      <a:endParaRPr lang="ru-RU" sz="1200" dirty="0">
                        <a:solidFill>
                          <a:schemeClr val="bg1"/>
                        </a:solidFill>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200" dirty="0">
                          <a:solidFill>
                            <a:schemeClr val="bg1"/>
                          </a:solidFill>
                          <a:latin typeface="Times New Roman" pitchFamily="18" charset="0"/>
                          <a:ea typeface="Times New Roman"/>
                          <a:cs typeface="Times New Roman" pitchFamily="18" charset="0"/>
                        </a:rPr>
                        <a:t>Azərbaycan</a:t>
                      </a:r>
                      <a:endParaRPr lang="ru-RU" sz="1200" dirty="0">
                        <a:solidFill>
                          <a:schemeClr val="bg1"/>
                        </a:solidFill>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200" dirty="0" smtClean="0">
                          <a:solidFill>
                            <a:schemeClr val="bg1"/>
                          </a:solidFill>
                          <a:latin typeface="Times New Roman" pitchFamily="18" charset="0"/>
                          <a:ea typeface="Times New Roman"/>
                          <a:cs typeface="Times New Roman" pitchFamily="18" charset="0"/>
                        </a:rPr>
                        <a:t>69684</a:t>
                      </a:r>
                      <a:endParaRPr lang="ru-RU" sz="1200" dirty="0">
                        <a:solidFill>
                          <a:schemeClr val="bg1"/>
                        </a:solidFill>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200" dirty="0" smtClean="0">
                          <a:solidFill>
                            <a:schemeClr val="bg1"/>
                          </a:solidFill>
                          <a:latin typeface="Times New Roman" pitchFamily="18" charset="0"/>
                          <a:ea typeface="Times New Roman"/>
                          <a:cs typeface="Times New Roman" pitchFamily="18" charset="0"/>
                        </a:rPr>
                        <a:t>27,2</a:t>
                      </a:r>
                      <a:endParaRPr lang="ru-RU" sz="1200" dirty="0">
                        <a:solidFill>
                          <a:schemeClr val="bg1"/>
                        </a:solidFill>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vMerge="1">
                  <a:txBody>
                    <a:bodyPr/>
                    <a:lstStyle/>
                    <a:p>
                      <a:endParaRPr lang="ru-RU"/>
                    </a:p>
                  </a:txBody>
                  <a:tcPr/>
                </a:tc>
                <a:tc>
                  <a:txBody>
                    <a:bodyPr/>
                    <a:lstStyle/>
                    <a:p>
                      <a:pPr algn="ctr">
                        <a:lnSpc>
                          <a:spcPct val="115000"/>
                        </a:lnSpc>
                        <a:spcAft>
                          <a:spcPts val="0"/>
                        </a:spcAft>
                      </a:pPr>
                      <a:r>
                        <a:rPr lang="az-Latn-AZ" sz="1200" dirty="0">
                          <a:solidFill>
                            <a:schemeClr val="bg1"/>
                          </a:solidFill>
                          <a:latin typeface="Times New Roman" pitchFamily="18" charset="0"/>
                          <a:ea typeface="Times New Roman"/>
                          <a:cs typeface="Times New Roman" pitchFamily="18" charset="0"/>
                        </a:rPr>
                        <a:t>1,2</a:t>
                      </a:r>
                      <a:endParaRPr lang="ru-RU" sz="1200" dirty="0">
                        <a:solidFill>
                          <a:schemeClr val="bg1"/>
                        </a:solidFill>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21</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dirty="0">
                          <a:latin typeface="Times New Roman" pitchFamily="18" charset="0"/>
                          <a:ea typeface="Times New Roman"/>
                          <a:cs typeface="Times New Roman" pitchFamily="18" charset="0"/>
                        </a:rPr>
                        <a:t>Almaniya</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dirty="0">
                          <a:latin typeface="Times New Roman" pitchFamily="18" charset="0"/>
                          <a:ea typeface="Times New Roman"/>
                          <a:cs typeface="Times New Roman" pitchFamily="18" charset="0"/>
                        </a:rPr>
                        <a:t>3570556</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69,1</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1,1</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22</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Qırğızstan</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dirty="0">
                          <a:latin typeface="Times New Roman" pitchFamily="18" charset="0"/>
                          <a:ea typeface="Times New Roman"/>
                          <a:cs typeface="Times New Roman" pitchFamily="18" charset="0"/>
                        </a:rPr>
                        <a:t>5919</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50</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1,1</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238634">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23</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Tacikstan</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200">
                          <a:latin typeface="Times New Roman" pitchFamily="18" charset="0"/>
                          <a:ea typeface="Times New Roman"/>
                          <a:cs typeface="Times New Roman" pitchFamily="18" charset="0"/>
                        </a:rPr>
                        <a:t>6522</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200">
                          <a:latin typeface="Times New Roman" pitchFamily="18" charset="0"/>
                          <a:ea typeface="Times New Roman"/>
                          <a:cs typeface="Times New Roman" pitchFamily="18" charset="0"/>
                        </a:rPr>
                        <a:t>37,6</a:t>
                      </a:r>
                      <a:endParaRPr lang="ru-RU" sz="120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gn="ctr">
                        <a:lnSpc>
                          <a:spcPct val="115000"/>
                        </a:lnSpc>
                        <a:spcAft>
                          <a:spcPts val="0"/>
                        </a:spcAft>
                      </a:pPr>
                      <a:r>
                        <a:rPr lang="az-Latn-AZ" sz="1200" dirty="0">
                          <a:latin typeface="Times New Roman" pitchFamily="18" charset="0"/>
                          <a:ea typeface="Times New Roman"/>
                          <a:cs typeface="Times New Roman" pitchFamily="18" charset="0"/>
                        </a:rPr>
                        <a:t>1,1</a:t>
                      </a:r>
                      <a:endParaRPr lang="ru-RU" sz="1200" dirty="0">
                        <a:latin typeface="Times New Roman" pitchFamily="18" charset="0"/>
                        <a:ea typeface="Times New Roman"/>
                        <a:cs typeface="Times New Roman" pitchFamily="18" charset="0"/>
                      </a:endParaRPr>
                    </a:p>
                  </a:txBody>
                  <a:tcPr marL="47704" marR="47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285720" y="142852"/>
            <a:ext cx="8643998" cy="6572296"/>
          </a:xfrm>
        </p:spPr>
        <p:txBody>
          <a:bodyPr>
            <a:normAutofit fontScale="25000" lnSpcReduction="20000"/>
          </a:bodyPr>
          <a:lstStyle/>
          <a:p>
            <a:pPr marL="0" algn="just">
              <a:lnSpc>
                <a:spcPct val="170000"/>
              </a:lnSpc>
              <a:spcBef>
                <a:spcPts val="0"/>
              </a:spcBef>
            </a:pPr>
            <a:r>
              <a:rPr lang="az-Latn-AZ" sz="5600" b="1" dirty="0" smtClean="0">
                <a:latin typeface="Times New Roman" pitchFamily="18" charset="0"/>
                <a:cs typeface="Times New Roman" pitchFamily="18" charset="0"/>
              </a:rPr>
              <a:t>Azərbaycan özünün iqtisadi göstəricilərinə görə dünya ölkələrinin elə bir qrupuna daxil olmuşdur ki, bu qrup ölkələr inkişaf etmiş ölkələr sayılmasa da, bir çox əlamətlərinə görə</a:t>
            </a:r>
            <a:r>
              <a:rPr lang="az-Latn-AZ" sz="5600" dirty="0" smtClean="0">
                <a:latin typeface="Times New Roman" pitchFamily="18" charset="0"/>
                <a:cs typeface="Times New Roman" pitchFamily="18" charset="0"/>
              </a:rPr>
              <a:t>, onlardan demək olar ki, fərqlənmir. Artıq Azərbaycanda da əksəriyyət iqtisadi göstəricilər belə deməyə əsas veriri ki,  bizim iqtisadiyyat da inkişaf etmiş ölkələrin iqtisadiyyatına çox yaxındır və tezliklə bu cərgəyə qoşulacaqdır. Bunun üçün, iqtisadiyyatda, inkişaf etmiş ölkələrin təcrübəsinə və mövcud tələblərə uyğun strukturlaşma aparılmalıdır. Bu isə o deməkdir ki, yuxarıda bəhs etdiyimiz kimi ÜDM istehsalında, məşğulluqda xidmət sektoru önə keçməlidir. Belə ki, inkişaf etmiş ölkələrdə ÜDM-də xidmət sektorunun payı 60%-dən az deyil, Azərbaycanda isə bu göstərici üzrə vəziyyət hələ də qənaətbəxş hesab edilə bilməz. Müşahidələr göstərir ki, illər ötdükcə xidmət bölməsinin ÜDM-də çəkisi nəinki nəzərəçarpacaq dərəcədə artmır, əksinə hətta bəzən azalma müşahidə edilir. Hələ də xidmət sektoru iqtisadiyyatın avanqardına çevrilə bilmə-mişdir. Çoxsaylı və silsiləvi tədbirlərin, inkişaf proqramlarının uğurla reallaşdırılması ilə yanaşı, hələlik Azərbaycan Respublikasında xidmət sahələrinin inkişaf səviyyəsi qənaətbəxş deyildir. Məsələn, 2011-cü ildə Azərbaycanda xid-mət sektorunun payı, cəmi 29-30% olmuş, 2012-ci il ərzində isə xidmət sahələrinin əlavə dəyərdə xüsusi çəkisi 27%, o cümlədən nəqliyyatda 4,8%, ticarət və pullu xidmətdə 8,3%, rabitədə 1,8%, sosial və digər xidmətlərdə 12,1% təşkil etmişdir. 2013-cü ildə bu hədd 30,0% civarında olmuşdur. O cümlədən, 2015-ci ilin sonunda xidmət sahələrinin ÜDM-də payının 34%-ə çatacağı (nəqliyyat 4,9%), 2024-ü ilədək isə 40%-ə qədər yüksələcəyi proqnozlaşdırılır. Məlumat üçün qeyd edim ki, </a:t>
            </a:r>
            <a:r>
              <a:rPr lang="az-Latn-AZ" sz="5600" b="1" dirty="0" smtClean="0">
                <a:latin typeface="Times New Roman" pitchFamily="18" charset="0"/>
                <a:cs typeface="Times New Roman" pitchFamily="18" charset="0"/>
              </a:rPr>
              <a:t>neft ölkələrinin əksəriyyətində ÜDM-də xidmət sektorunun payı 35-40% </a:t>
            </a:r>
            <a:r>
              <a:rPr lang="az-Latn-AZ" sz="5600" dirty="0" smtClean="0">
                <a:latin typeface="Times New Roman" pitchFamily="18" charset="0"/>
                <a:cs typeface="Times New Roman" pitchFamily="18" charset="0"/>
              </a:rPr>
              <a:t>arası də</a:t>
            </a:r>
            <a:fld id="{A8631813-0546-4F9A-96E9-AC920CE10CCE}" type="slidenum">
              <a:rPr lang="az-Latn-AZ" sz="5600" smtClean="0">
                <a:latin typeface="Times New Roman" pitchFamily="18" charset="0"/>
                <a:cs typeface="Times New Roman" pitchFamily="18" charset="0"/>
              </a:rPr>
              <a:pPr marL="0" algn="just">
                <a:lnSpc>
                  <a:spcPct val="170000"/>
                </a:lnSpc>
                <a:spcBef>
                  <a:spcPts val="0"/>
                </a:spcBef>
              </a:pPr>
              <a:t>13</a:t>
            </a:fld>
            <a:r>
              <a:rPr lang="az-Latn-AZ" sz="5600" dirty="0" smtClean="0">
                <a:latin typeface="Times New Roman" pitchFamily="18" charset="0"/>
                <a:cs typeface="Times New Roman" pitchFamily="18" charset="0"/>
              </a:rPr>
              <a:t>yişir. Təbii ki, Azərbaycan Respublikası kimi zəngin yeraltı və yerüstü sərvətləri ilə yanaşı, əsrarəngiz təbiəti, müa-licəvi bulaqları, dənizi, əlverişli coğrafi mövqeyi olan bir ölkə üçün, əlbəttə qeyd edilən göstəricilərlə kifayətlənmək qeyri-mümkündür. </a:t>
            </a:r>
          </a:p>
          <a:p>
            <a:pPr algn="just">
              <a:lnSpc>
                <a:spcPct val="170000"/>
              </a:lnSpc>
            </a:pPr>
            <a:endParaRPr lang="az-Latn-AZ" sz="5600" dirty="0" smtClean="0">
              <a:latin typeface="Times New Roman" pitchFamily="18" charset="0"/>
              <a:cs typeface="Times New Roman" pitchFamily="18" charset="0"/>
            </a:endParaRPr>
          </a:p>
          <a:p>
            <a:pPr algn="just">
              <a:lnSpc>
                <a:spcPct val="170000"/>
              </a:lnSpc>
            </a:pPr>
            <a:endParaRPr lang="az-Latn-AZ" sz="5600" dirty="0" smtClean="0">
              <a:latin typeface="Times New Roman" pitchFamily="18" charset="0"/>
              <a:cs typeface="Times New Roman" pitchFamily="18" charset="0"/>
            </a:endParaRPr>
          </a:p>
          <a:p>
            <a:pPr algn="just">
              <a:lnSpc>
                <a:spcPct val="170000"/>
              </a:lnSpc>
            </a:pPr>
            <a:endParaRPr lang="ru-RU" sz="5600" dirty="0" smtClean="0">
              <a:latin typeface="Times New Roman" pitchFamily="18" charset="0"/>
              <a:cs typeface="Times New Roman" pitchFamily="18" charset="0"/>
            </a:endParaRP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52"/>
            <a:ext cx="8229600" cy="6500858"/>
          </a:xfrm>
        </p:spPr>
        <p:txBody>
          <a:bodyPr>
            <a:normAutofit fontScale="70000" lnSpcReduction="20000"/>
          </a:bodyPr>
          <a:lstStyle/>
          <a:p>
            <a:pPr marL="0" algn="just">
              <a:lnSpc>
                <a:spcPct val="170000"/>
              </a:lnSpc>
              <a:spcBef>
                <a:spcPts val="0"/>
              </a:spcBef>
            </a:pPr>
            <a:r>
              <a:rPr lang="az-Latn-AZ" sz="2000" dirty="0" smtClean="0">
                <a:latin typeface="Times New Roman" pitchFamily="18" charset="0"/>
                <a:cs typeface="Times New Roman" pitchFamily="18" charset="0"/>
              </a:rPr>
              <a:t>Əvvəldə də qeyd edildiyi kimi, bütün sahələrdə, o cümlədən xidmət sahələrində də inkişaf üçün başlıca məsələlərdən biri də ölkədə tələb olunan keyfiyyətdə əmək ehtiyatlarının formalaşmasıdır. </a:t>
            </a:r>
            <a:r>
              <a:rPr lang="az-Latn-AZ" sz="2000" b="1" dirty="0" smtClean="0">
                <a:latin typeface="Times New Roman" pitchFamily="18" charset="0"/>
                <a:cs typeface="Times New Roman" pitchFamily="18" charset="0"/>
              </a:rPr>
              <a:t>Maliyyə və maddi təminatın olması hələ biznesə başlamaq və ya onu inkişaf etdirmək üçün yeterli deyil. </a:t>
            </a:r>
            <a:r>
              <a:rPr lang="az-Latn-AZ" sz="2000" dirty="0" smtClean="0">
                <a:latin typeface="Times New Roman" pitchFamily="18" charset="0"/>
                <a:cs typeface="Times New Roman" pitchFamily="18" charset="0"/>
              </a:rPr>
              <a:t>Sahibkarlıq subyekti fəaliyyət göstərdiyi təsərrüfat sahəsinə uyğun ixtisaslı, təcrübəli əmək qüvvəsinə də sahib olmalıdır. Xüsusilə, əmək ehtiyatlarının keyfiyyəti məsələsi, insanlarla birbaşa ünsiyyətdə olan xidmət sahələri üçün daha vacibdir. Ona görə ki, müştəri məmnunluğunun ən zəruri şərtlərindən biri onun gülərüz, qayğı ilə qarşılanması və yola salınmasıdır ki, bu da məhz işçilərin praktiki keyfiyyətindən çox asılıdır.      </a:t>
            </a:r>
            <a:endParaRPr lang="ru-RU" sz="2000" dirty="0" smtClean="0">
              <a:latin typeface="Times New Roman" pitchFamily="18" charset="0"/>
              <a:cs typeface="Times New Roman" pitchFamily="18" charset="0"/>
            </a:endParaRPr>
          </a:p>
          <a:p>
            <a:pPr marL="0" algn="just">
              <a:lnSpc>
                <a:spcPct val="170000"/>
              </a:lnSpc>
              <a:spcBef>
                <a:spcPts val="0"/>
              </a:spcBef>
            </a:pPr>
            <a:r>
              <a:rPr lang="az-Latn-AZ" sz="2000" dirty="0" smtClean="0">
                <a:latin typeface="Times New Roman" pitchFamily="18" charset="0"/>
                <a:cs typeface="Times New Roman" pitchFamily="18" charset="0"/>
              </a:rPr>
              <a:t>Müşahidələr göstərir ki, Azərbaycanın əmək bazarında xarakterik olan məsələ də məhz keyfiyyət məsələsi- dir. Ölkəmizdə əmək ehtiyatları, əksər hallarda iqtisadi inkişafın tələblərinə cavab vermir. Bir ixtisas üzrə kifa- yət qədər kadrlar olur ki, onlara ehtiyac yoxdur, amma başqa bir sahədə kadrlar çatışmır. Ümumilikdə isə, kəmiyyət və keyfiyyət problemləri mövcuddur ki, burada da əksər hallarda keyfiyyət daha çox diqqəti cəlb edir. Azərbaycanda xidmət sahələrinin inkişafı istiqamətində aparılan araşdırmalardan belə nəticəyə gəlirik ki, burada başlıca problemlər </a:t>
            </a:r>
            <a:r>
              <a:rPr lang="az-Latn-AZ" sz="2000" b="1" dirty="0" smtClean="0">
                <a:latin typeface="Times New Roman" pitchFamily="18" charset="0"/>
                <a:cs typeface="Times New Roman" pitchFamily="18" charset="0"/>
              </a:rPr>
              <a:t>əhali gəlirlərinin azlığı</a:t>
            </a:r>
            <a:r>
              <a:rPr lang="az-Latn-AZ" sz="2000" dirty="0" smtClean="0">
                <a:latin typeface="Times New Roman" pitchFamily="18" charset="0"/>
                <a:cs typeface="Times New Roman" pitchFamily="18" charset="0"/>
              </a:rPr>
              <a:t>, </a:t>
            </a:r>
            <a:r>
              <a:rPr lang="az-Latn-AZ" sz="2000" b="1" dirty="0" smtClean="0">
                <a:latin typeface="Times New Roman" pitchFamily="18" charset="0"/>
                <a:cs typeface="Times New Roman" pitchFamily="18" charset="0"/>
              </a:rPr>
              <a:t>infrastruktur təminatın tam olmaması</a:t>
            </a:r>
            <a:r>
              <a:rPr lang="az-Latn-AZ" sz="2000" dirty="0" smtClean="0">
                <a:latin typeface="Times New Roman" pitchFamily="18" charset="0"/>
                <a:cs typeface="Times New Roman" pitchFamily="18" charset="0"/>
              </a:rPr>
              <a:t>, </a:t>
            </a:r>
            <a:r>
              <a:rPr lang="az-Latn-AZ" sz="2000" b="1" dirty="0" smtClean="0">
                <a:latin typeface="Times New Roman" pitchFamily="18" charset="0"/>
                <a:cs typeface="Times New Roman" pitchFamily="18" charset="0"/>
              </a:rPr>
              <a:t>xidmətlərin təşkili və keyfiyyəti ilə qiymətləri arasında kəskin qeyri-adekvatlığın olması</a:t>
            </a:r>
            <a:r>
              <a:rPr lang="az-Latn-AZ" sz="2000" dirty="0" smtClean="0">
                <a:latin typeface="Times New Roman" pitchFamily="18" charset="0"/>
                <a:cs typeface="Times New Roman" pitchFamily="18" charset="0"/>
              </a:rPr>
              <a:t>, </a:t>
            </a:r>
            <a:r>
              <a:rPr lang="az-Latn-AZ" sz="2000" b="1" dirty="0" smtClean="0">
                <a:latin typeface="Times New Roman" pitchFamily="18" charset="0"/>
                <a:cs typeface="Times New Roman" pitchFamily="18" charset="0"/>
              </a:rPr>
              <a:t>marketinq araşdırmalarının olmaması və ya çox zəif olması</a:t>
            </a:r>
            <a:r>
              <a:rPr lang="az-Latn-AZ" sz="2000" dirty="0" smtClean="0">
                <a:latin typeface="Times New Roman" pitchFamily="18" charset="0"/>
                <a:cs typeface="Times New Roman" pitchFamily="18" charset="0"/>
              </a:rPr>
              <a:t>, </a:t>
            </a:r>
            <a:r>
              <a:rPr lang="az-Latn-AZ" sz="2000" b="1" dirty="0" smtClean="0">
                <a:latin typeface="Times New Roman" pitchFamily="18" charset="0"/>
                <a:cs typeface="Times New Roman" pitchFamily="18" charset="0"/>
              </a:rPr>
              <a:t>piar işlərinin olmaması və ya düzgün qurulmam</a:t>
            </a:r>
            <a:r>
              <a:rPr lang="az-Latn-AZ" sz="2000" dirty="0" smtClean="0">
                <a:latin typeface="Times New Roman" pitchFamily="18" charset="0"/>
                <a:cs typeface="Times New Roman" pitchFamily="18" charset="0"/>
              </a:rPr>
              <a:t>ası, </a:t>
            </a:r>
            <a:r>
              <a:rPr lang="az-Latn-AZ" sz="2000" b="1" dirty="0" smtClean="0">
                <a:latin typeface="Times New Roman" pitchFamily="18" charset="0"/>
                <a:cs typeface="Times New Roman" pitchFamily="18" charset="0"/>
              </a:rPr>
              <a:t>sahibkarların fəaliyyət sahələri haqqında yetərincə bilməməsi</a:t>
            </a:r>
            <a:r>
              <a:rPr lang="az-Latn-AZ" sz="2000" dirty="0" smtClean="0">
                <a:latin typeface="Times New Roman" pitchFamily="18" charset="0"/>
                <a:cs typeface="Times New Roman" pitchFamily="18" charset="0"/>
              </a:rPr>
              <a:t> və s. məsələlərdir.      </a:t>
            </a:r>
            <a:endParaRPr lang="ru-RU" sz="2000" dirty="0" smtClean="0">
              <a:latin typeface="Times New Roman" pitchFamily="18" charset="0"/>
              <a:cs typeface="Times New Roman" pitchFamily="18" charset="0"/>
            </a:endParaRP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428596" y="214290"/>
            <a:ext cx="8572560" cy="58015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ctr" defTabSz="914400" rtl="0" eaLnBrk="1" fontAlgn="base" latinLnBrk="0" hangingPunct="1">
              <a:lnSpc>
                <a:spcPct val="100000"/>
              </a:lnSpc>
              <a:spcBef>
                <a:spcPct val="0"/>
              </a:spcBef>
              <a:spcAft>
                <a:spcPct val="0"/>
              </a:spcAft>
              <a:buClrTx/>
              <a:buSzTx/>
              <a:buFontTx/>
              <a:buChar char="•"/>
              <a:tabLst/>
            </a:pPr>
            <a:r>
              <a:rPr kumimoji="0" lang="az-Latn-AZ" sz="1400" b="1" i="1"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Nəticə və təkliflər</a:t>
            </a: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lvl="0" indent="180975" algn="just" eaLnBrk="0" fontAlgn="base" hangingPunct="0">
              <a:lnSpc>
                <a:spcPct val="150000"/>
              </a:lnSpc>
              <a:spcBef>
                <a:spcPct val="0"/>
              </a:spcBef>
              <a:spcAft>
                <a:spcPct val="0"/>
              </a:spcAft>
            </a:pP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Azərbaycan Respublikasında davamlı inkişaf, yoxsulluğun aradan qaldırılması, ekoloji tarazlığın qorunması, ət- raf mühitin qorunması, nəqliyyat sektorunun inkişafı və s. istiqamətlərdə çoxsaylı konkret Dövlət Proqramları qəbul edilib və uğurla icra olunmaqdadır. Lakin, bəzən həyata keçirilən tədbirlərin biri-birini tamamlamadığını və ya vax- tında tamamlamadığını görürük. Eyni zamanda, bəzi sahələrdə, xüsusilə xidmət sektorunda təsərrüfat dövriyyəsinə cəlb edilməmiş ciddi potensial ehtiyatlar mövcuddur. Bütün bunları nəzərə alaraq, ölkəmizdə də müxtəlif </a:t>
            </a:r>
            <a:r>
              <a:rPr lang="az-Latn-AZ" sz="1400" dirty="0" smtClean="0">
                <a:latin typeface="Times New Roman" pitchFamily="18" charset="0"/>
                <a:ea typeface="Times New Roman" pitchFamily="18" charset="0"/>
                <a:cs typeface="Times New Roman" pitchFamily="18" charset="0"/>
              </a:rPr>
              <a:t>səlahiy yətli </a:t>
            </a: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qurumların nümayəndələrindən ibarət Davamlı İnkişaf üzrə Dövlət Şurası yaradılması məqsədəuyğun olardı;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indent="180975" algn="just" eaLnBrk="0" fontAlgn="base" hangingPunct="0">
              <a:lnSpc>
                <a:spcPct val="150000"/>
              </a:lnSpc>
              <a:spcBef>
                <a:spcPct val="0"/>
              </a:spcBef>
              <a:spcAft>
                <a:spcPct val="0"/>
              </a:spcAft>
              <a:buFontTx/>
              <a:buChar char="-"/>
            </a:pP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Aparılmış təhlillərdən aydın olduğu kimi, əhali gəlirləri Azərbaycan Respublikasının müvafiq göstəricisindən az olan Çin, Moldava, Ukrayna, Gürcüstan və s. ölkələr xidmət sahələrinin inkişafında daha uğurlu nəticələr əldə etmiş- lər. Buradan belə nəticəyə gəlmək olar ki, əhali gəlirlərinin xidmət sahələrinin inkişafı üçün mühüm olması ilə yana- şı, Azərbaycanda mövcud gəlirlər səviyyəsində daha ciddi nailiyyətlərin təmin edilməsi mümkündür. Bu isə o demək- dir ki, xidmətlərin təşkilində və potensial imkanlardan səmərəli istifadə məsələlərində müəyyən çatışmazlıqlar möv- cuddur. Bu sırada, xüsusilə qiymətlərin bahalığı, inhisarçılıq, qiymət-keyfiyyət uyğunsuzluğu və ən əsası kadr problemləri qeyd edilə bilər;</a:t>
            </a:r>
          </a:p>
          <a:p>
            <a:pPr indent="180975" algn="just" eaLnBrk="0" fontAlgn="base" hangingPunct="0">
              <a:lnSpc>
                <a:spcPct val="150000"/>
              </a:lnSpc>
              <a:spcBef>
                <a:spcPct val="0"/>
              </a:spcBef>
              <a:spcAft>
                <a:spcPct val="0"/>
              </a:spcAft>
              <a:buFontTx/>
              <a:buChar char="-"/>
            </a:pP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az-Latn-AZ" sz="1400" dirty="0" smtClean="0">
                <a:latin typeface="Times New Roman" pitchFamily="18" charset="0"/>
                <a:cs typeface="Times New Roman" pitchFamily="18" charset="0"/>
              </a:rPr>
              <a:t>Xidmət sahələri birbaşa insanlarla təmasda olan, insanların gözü qarşısında reallaşdırılan məhsullar təklif etdiyi üçün, burada bir sıra məsələlərin nəzərə alınması vacibdir. Belə məsələlərə, müştərilərlə davranış, texniki-texnoloji imkanlar, çeşidli xidmətlərin və müxtəlif qiymətlərin təklifi kimi istiqamətlər aid  edilə bilər;</a:t>
            </a:r>
            <a:endParaRPr lang="ru-RU" sz="1400" dirty="0" smtClean="0">
              <a:latin typeface="Times New Roman" pitchFamily="18" charset="0"/>
              <a:cs typeface="Times New Roman" pitchFamily="18" charset="0"/>
            </a:endParaRPr>
          </a:p>
          <a:p>
            <a:pPr marL="0" marR="0" lvl="0" indent="180975" algn="just" defTabSz="914400" rtl="0" eaLnBrk="0" fontAlgn="base" latinLnBrk="0" hangingPunct="0">
              <a:lnSpc>
                <a:spcPct val="150000"/>
              </a:lnSpc>
              <a:spcBef>
                <a:spcPct val="0"/>
              </a:spcBef>
              <a:spcAft>
                <a:spcPct val="0"/>
              </a:spcAft>
              <a:buClrTx/>
              <a:buSzTx/>
              <a:buFontTx/>
              <a:buNone/>
              <a:tabLst/>
            </a:pPr>
            <a:endParaRPr kumimoji="0" lang="az-Latn-AZ"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14282" y="142852"/>
            <a:ext cx="8786874"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 defTabSz="914400" rtl="0" eaLnBrk="1" fontAlgn="base" latinLnBrk="0" hangingPunct="1">
              <a:lnSpc>
                <a:spcPct val="150000"/>
              </a:lnSpc>
              <a:spcBef>
                <a:spcPct val="0"/>
              </a:spcBef>
              <a:spcAft>
                <a:spcPct val="0"/>
              </a:spcAft>
              <a:buClrTx/>
              <a:buSzTx/>
              <a:buFontTx/>
              <a:buChar char="•"/>
              <a:tabLst>
                <a:tab pos="269875" algn="l"/>
              </a:tabLst>
            </a:pP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Turizm xidmətlərinin inkişafında, xüsusilə qardaş Türkiyə Respublikasının təcrübəsinin tətbiqi məqsədəuyğun olardı. Türkiyədə </a:t>
            </a:r>
            <a:r>
              <a:rPr kumimoji="0" lang="az-Latn-AZ"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“Bələdiyyələrin sosial təsisləri” </a:t>
            </a: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deyilən xüsusi obyektlər (restoranlar) fəaliyyət göstərir. Tamamilə milli adət-ənənəyə uyğun, yüksək qonaqpərvərliklə fəaliyyət göstərən bu Təsislər əhalinin bütün təbəqələri üçün əlverişli qiymət- lərlə xidmət göstərir. Təcrübəyə uyğun olaraq, ölkəmizin də müxtəlif regionlarında bələdiyyələrin nəzdində müvafiq sosial obyektlərin fəaliyyətinin təşkili məqsədəuyğun olardı. Bu, həm əhalinin aztəminatlı və orta təbəqəsinin də tu-rizmdə iştirakına şərait yaradardı, həm qiymətlərin tənzimlənməsində müəyyən rol oynaya bilər, həm regional inkişafa</a:t>
            </a:r>
            <a:r>
              <a:rPr kumimoji="0" lang="az-Latn-AZ" sz="1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müsbət təsir edər və həm də bütün bu proseslərdə bələdiyyələrin fəaliyyətini gücləndirməyə imkan verər</a:t>
            </a: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 defTabSz="914400" rtl="0" eaLnBrk="0" fontAlgn="base" latinLnBrk="0" hangingPunct="0">
              <a:lnSpc>
                <a:spcPct val="150000"/>
              </a:lnSpc>
              <a:spcBef>
                <a:spcPct val="0"/>
              </a:spcBef>
              <a:spcAft>
                <a:spcPct val="0"/>
              </a:spcAft>
              <a:buClrTx/>
              <a:buSzTx/>
              <a:buFontTx/>
              <a:buChar char="•"/>
              <a:tabLst>
                <a:tab pos="269875" algn="l"/>
              </a:tabLst>
            </a:pP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Fəaliyyət sahəsindən və təklif etdiyi xidmətlərdən asılı olmayaraq bütün xidmət sahələri “müştəri məmnunluğu”nu nəzərə almalı, bunu qiymətləndirməyə cəhd</a:t>
            </a:r>
            <a:r>
              <a:rPr kumimoji="0" lang="az-Latn-AZ" sz="1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etməlidir</a:t>
            </a: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Başqa sözlə desək, müştəri ona təklif edilən, onun istehlak etdiyi xidmətlərdən nə dərəcədə razı qalmışdır, hansı iradları və təklifləri vardır və s. kimi məsələlər daim diqqət mərkəzində saxlanmalıdır. Bütün bunlar isə, yalnız marketinq araşdırmaları və müvafiq sorğular əsasında mümkündür. Ona görə də, </a:t>
            </a:r>
            <a:r>
              <a:rPr kumimoji="0" lang="az-Latn-AZ"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marketinq tədqiqatları </a:t>
            </a:r>
            <a:r>
              <a:rPr kumimoji="0" lang="az-Latn-AZ" sz="1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a:t>
            </a:r>
            <a:r>
              <a:rPr kumimoji="0" lang="az-Latn-AZ"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xüsusilə diqqət mərkəzində olmalıdır;</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 defTabSz="914400" rtl="0" eaLnBrk="0" fontAlgn="base" latinLnBrk="0" hangingPunct="0">
              <a:lnSpc>
                <a:spcPct val="150000"/>
              </a:lnSpc>
              <a:spcBef>
                <a:spcPct val="0"/>
              </a:spcBef>
              <a:spcAft>
                <a:spcPct val="0"/>
              </a:spcAft>
              <a:buClrTx/>
              <a:buSzTx/>
              <a:buFontTx/>
              <a:buChar char="•"/>
              <a:tabLst>
                <a:tab pos="269875" algn="l"/>
              </a:tabLst>
            </a:pP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“Müştəri məmnunluğu”nun qiymətləndirilməsi məqsədilə marketinq araşdırmalarının aparılması, həm də ona görə vacibdir ki, hər bir xidmət istehlakçısı canlı reklamçı və ya antireklamçı ola bilər. Ona görə də, bu istiqamətdə görülən işlər, ən azından antireklamın qarşısını ala bilər ki, bu da olduqca vacibdir;</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180975" algn="just" defTabSz="914400" rtl="0" eaLnBrk="0" fontAlgn="base" latinLnBrk="0" hangingPunct="0">
              <a:lnSpc>
                <a:spcPct val="150000"/>
              </a:lnSpc>
              <a:spcBef>
                <a:spcPct val="0"/>
              </a:spcBef>
              <a:spcAft>
                <a:spcPct val="0"/>
              </a:spcAft>
              <a:buClrTx/>
              <a:buSzTx/>
              <a:buFontTx/>
              <a:buChar char="•"/>
              <a:tabLst>
                <a:tab pos="269875" algn="l"/>
              </a:tabLst>
            </a:pP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Dünya təcrübəsi göstərir ki, xidmət sahələrinin sürətli inkişafının zəruri şərtlərindən biri də </a:t>
            </a:r>
            <a:r>
              <a:rPr kumimoji="0" lang="az-Latn-AZ"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reklam və piar </a:t>
            </a: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işlərinin təşkilidir. Belə ki, ölkəmizdə bir sıra obyektiv və subyektiv səbəblərdən reklam və piar işləri lazımi formada həyata ke-çirilmir. Burada müxtəlif səbəblər mövcuddur. Təsərrüfat subyektinin biri bu sahəyə xərc qoymağa vəsait tapmır, digəri reklam olunmaqdan ehtiyat edir, bir başqası isə, ümumiyyətlə bu sahəylə tanış deyildir. Ona görə də, reklam və piar sa-həsində maarifləndirmə, reklam qiymətlərinin tənzimlənməsi və s. kimi məsələlər də diqqət mərkəzində saxlan-malıdır; </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42844" y="214290"/>
            <a:ext cx="8786874"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 defTabSz="914400" rtl="0" eaLnBrk="1" fontAlgn="base" latinLnBrk="0" hangingPunct="1">
              <a:lnSpc>
                <a:spcPct val="150000"/>
              </a:lnSpc>
              <a:spcBef>
                <a:spcPct val="0"/>
              </a:spcBef>
              <a:spcAft>
                <a:spcPct val="0"/>
              </a:spcAft>
              <a:buClrTx/>
              <a:buSzTx/>
              <a:buFontTx/>
              <a:buChar char="•"/>
              <a:tabLst/>
            </a:pP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Xidmət sahələrinin inkişafında vacib məsələlərdən biri də yüksək səviyyədə </a:t>
            </a:r>
            <a:r>
              <a:rPr kumimoji="0" lang="az-Latn-AZ"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infrastruktur təminatın </a:t>
            </a:r>
            <a:r>
              <a:rPr kumimoji="0" lang="az-Latn-AZ"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olmasıdır. İnfrastruktur təminat, ən azı, əhali gəlirləri qədər əhəmiyyətli bir məsələdir</a:t>
            </a:r>
            <a:r>
              <a:rPr lang="az-Latn-AZ" sz="1400" dirty="0" smtClean="0">
                <a:latin typeface="Times New Roman" pitchFamily="18" charset="0"/>
                <a:ea typeface="Times New Roman" pitchFamily="18" charset="0"/>
                <a:cs typeface="Times New Roman" pitchFamily="18" charset="0"/>
              </a:rPr>
              <a:t>;</a:t>
            </a:r>
            <a:endPar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indent="180975" algn="just" fontAlgn="base">
              <a:lnSpc>
                <a:spcPct val="150000"/>
              </a:lnSpc>
              <a:spcBef>
                <a:spcPct val="0"/>
              </a:spcBef>
              <a:spcAft>
                <a:spcPct val="0"/>
              </a:spcAft>
              <a:buFontTx/>
              <a:buChar char="•"/>
            </a:pPr>
            <a:r>
              <a:rPr lang="az-Latn-AZ" sz="1400" dirty="0" smtClean="0">
                <a:latin typeface="Times New Roman" pitchFamily="18" charset="0"/>
                <a:cs typeface="Times New Roman" pitchFamily="18" charset="0"/>
              </a:rPr>
              <a:t>Ələt qəsəbəsində Yeni liman inşa edilməkdədir. İlkin mərhələdən sonra liman kompleksində ildə 10 milyon tona qədər yük və TEU (Twenty-foot equivalent unit, ölçüləri - 20 x 8 x 8,5 футов, və ya 6,1 x 2,44 x 2,59 м) standartlarında 40 min konteyner işləniləcəkdir. İkinci mərhələdə bu rəqəmlər müvafiq surətdə </a:t>
            </a:r>
            <a:r>
              <a:rPr lang="az-Latn-AZ" sz="1400" b="1" dirty="0" smtClean="0">
                <a:latin typeface="Times New Roman" pitchFamily="18" charset="0"/>
                <a:cs typeface="Times New Roman" pitchFamily="18" charset="0"/>
              </a:rPr>
              <a:t>17 milyon </a:t>
            </a:r>
            <a:r>
              <a:rPr lang="az-Latn-AZ" sz="1400" dirty="0" smtClean="0">
                <a:latin typeface="Times New Roman" pitchFamily="18" charset="0"/>
                <a:cs typeface="Times New Roman" pitchFamily="18" charset="0"/>
              </a:rPr>
              <a:t>tona və </a:t>
            </a:r>
            <a:r>
              <a:rPr lang="az-Latn-AZ" sz="1400" b="1" dirty="0" smtClean="0">
                <a:latin typeface="Times New Roman" pitchFamily="18" charset="0"/>
                <a:cs typeface="Times New Roman" pitchFamily="18" charset="0"/>
              </a:rPr>
              <a:t>150 min </a:t>
            </a:r>
            <a:r>
              <a:rPr lang="az-Latn-AZ" sz="1400" dirty="0" smtClean="0">
                <a:latin typeface="Times New Roman" pitchFamily="18" charset="0"/>
                <a:cs typeface="Times New Roman" pitchFamily="18" charset="0"/>
              </a:rPr>
              <a:t>konteynerə çatdırılacaqdır. Üçüncü mərhələdə isə limanın yükaşırımı gücü ildə </a:t>
            </a:r>
            <a:r>
              <a:rPr lang="az-Latn-AZ" sz="1400" b="1" dirty="0" smtClean="0">
                <a:latin typeface="Times New Roman" pitchFamily="18" charset="0"/>
                <a:cs typeface="Times New Roman" pitchFamily="18" charset="0"/>
              </a:rPr>
              <a:t>25 milyon tona </a:t>
            </a:r>
            <a:r>
              <a:rPr lang="az-Latn-AZ" sz="1400" dirty="0" smtClean="0">
                <a:latin typeface="Times New Roman" pitchFamily="18" charset="0"/>
                <a:cs typeface="Times New Roman" pitchFamily="18" charset="0"/>
              </a:rPr>
              <a:t>və </a:t>
            </a:r>
            <a:r>
              <a:rPr lang="az-Latn-AZ" sz="1400" b="1" dirty="0" smtClean="0">
                <a:latin typeface="Times New Roman" pitchFamily="18" charset="0"/>
                <a:cs typeface="Times New Roman" pitchFamily="18" charset="0"/>
              </a:rPr>
              <a:t>1 milyon </a:t>
            </a:r>
            <a:r>
              <a:rPr lang="az-Latn-AZ" sz="1400" dirty="0" smtClean="0">
                <a:latin typeface="Times New Roman" pitchFamily="18" charset="0"/>
                <a:cs typeface="Times New Roman" pitchFamily="18" charset="0"/>
              </a:rPr>
              <a:t>konteynerə bərabər ola-caqdır. Elmi tədqiqatlarda və kadr hazırlığında bu məsələlərin nəzərə alınması məqsədəuyğun olardı;</a:t>
            </a:r>
          </a:p>
          <a:p>
            <a:pPr indent="180975" algn="just" fontAlgn="base">
              <a:lnSpc>
                <a:spcPct val="150000"/>
              </a:lnSpc>
              <a:spcBef>
                <a:spcPct val="0"/>
              </a:spcBef>
              <a:spcAft>
                <a:spcPct val="0"/>
              </a:spcAft>
              <a:buFontTx/>
              <a:buChar char="•"/>
            </a:pPr>
            <a:r>
              <a:rPr lang="az-Latn-AZ" sz="1400" dirty="0" smtClean="0">
                <a:latin typeface="Times New Roman" pitchFamily="18" charset="0"/>
                <a:cs typeface="Times New Roman" pitchFamily="18" charset="0"/>
              </a:rPr>
              <a:t>Hazırda dünyanın əsas daşıma istiqaməti olan Çin-Avropa arasında daşımalarda aparıcı mövqe dəniz nəqliyyatına məxsusdur ki, bu da bir aydan 40 günədək zamanı əhatə edir, iqlimdən çox asılıdır  və risklidir. Bakı-Tbilis-Qars dəmir yolunun istismara verilməsi ilə, hansı ki, bu 1,5 il ərzində reallaşacaqdır, Çin-Avropa  arasında daşıma sifarişlərinin12-15 gün ərzində yerinə yetirilməsi mümkün olacaqdır. Eyni zamanda, digər bir çox ölkələr də bu layihəyə qoşulmaq arzusundadır. Nəticədə, Azərbaycan Respublikası dünyanın tranzit mərkəzinə çevriləcəkdir. Bu baxımdan da, tranzit xidmətlərinin səmərəli təşkili uzunmüddətli perspektivə malik  xidmət sahələrindən biri kimi diqqət mərkəzində saxlanmalıdır;</a:t>
            </a:r>
          </a:p>
          <a:p>
            <a:pPr indent="180975" algn="just" fontAlgn="base">
              <a:lnSpc>
                <a:spcPct val="150000"/>
              </a:lnSpc>
              <a:spcBef>
                <a:spcPct val="0"/>
              </a:spcBef>
              <a:spcAft>
                <a:spcPct val="0"/>
              </a:spcAft>
            </a:pPr>
            <a:endParaRPr lang="ru-RU" sz="1400" dirty="0" smtClean="0">
              <a:latin typeface="Times New Roman" pitchFamily="18" charset="0"/>
              <a:cs typeface="Times New Roman" pitchFamily="18" charset="0"/>
            </a:endParaRPr>
          </a:p>
          <a:p>
            <a:pPr marL="0" marR="0" lvl="0" indent="180975" algn="just" defTabSz="914400" rtl="0" eaLnBrk="1" fontAlgn="base" latinLnBrk="0" hangingPunct="1">
              <a:lnSpc>
                <a:spcPct val="150000"/>
              </a:lnSpc>
              <a:spcBef>
                <a:spcPct val="0"/>
              </a:spcBef>
              <a:spcAft>
                <a:spcPct val="0"/>
              </a:spcAft>
              <a:buClrTx/>
              <a:buSzTx/>
              <a:buFontTx/>
              <a:buChar char="•"/>
              <a:tabLst/>
            </a:pPr>
            <a:endParaRPr kumimoji="0" lang="az-Latn-A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214282" y="142852"/>
            <a:ext cx="8643998" cy="6400848"/>
          </a:xfrm>
        </p:spPr>
        <p:txBody>
          <a:bodyPr>
            <a:normAutofit/>
          </a:bodyPr>
          <a:lstStyle/>
          <a:p>
            <a:pPr algn="just">
              <a:lnSpc>
                <a:spcPct val="150000"/>
              </a:lnSpc>
              <a:buFont typeface="Wingdings" pitchFamily="2" charset="2"/>
              <a:buChar char="§"/>
            </a:pPr>
            <a:r>
              <a:rPr lang="az-Latn-AZ" sz="1400" dirty="0" smtClean="0">
                <a:solidFill>
                  <a:schemeClr val="tx1"/>
                </a:solidFill>
                <a:latin typeface="Times New Roman" pitchFamily="18" charset="0"/>
                <a:cs typeface="Times New Roman" pitchFamily="18" charset="0"/>
              </a:rPr>
              <a:t> Bakı-Tbilisi-Qars dəmir yolu Bosfor boğazında dəmir yolu tunelinin inşasını, Trans-Avropa və Trans-Asiya dəmir yolu şəbəkələrinin birləşdirilməsini, yük və sərnişinlərin birbaşa Azərbaycan, Gürcüstan və Türkiyə ərazilərindən keç- məklə Avropa və Asiyaya çıxarılmasının təmin etməsini nəzərdə tutan layihədir. Yəni dəmiryolu xətti vasitəsi ilə Azərbaycan beynəlхalq nəqliyyat dəhlizlərinə və Türkiyəyə birbaşa gediş əldə edəcək. Dəmiryolu ilə bir günə Qarsa və iki gün yarıma İstanbula getmək mümkün olacaqdır. Layihə üzrə yük daşınmalarının həcmi 5-ci istismar ilində 6 mln. ton, 10-cu istismar ilində isə 15 mln. ton və çox proqnozlaşdırılır. Bakı-Tbilisi-Qars Azərbaycan üçün həm siyasi, həm iqtisadi, həm də strateji baxımdan böyük əhəmiyyətə malikdir. Bu dəmiryolu vasitəsi ilə Azərbaycan beynəlxalq nəqliyyat dəhlizlərinə və Türkiyəyə birbaşa çıxış əldə edəcək. Bundan başqa dəmiryolu Strasburqla uzaq Şanxayı birləşdirəcəkdir. Bu xətt üzrə maksimum səmərəli nəticələrə nail olmaq üçün müvafiq infrastrukturların yaradılması zəruridir. Eyni zamanda, bu istiqamətlər, elmi araşdırmaların da prioritet istiqamətlərinə aid edilməlidir;</a:t>
            </a:r>
          </a:p>
          <a:p>
            <a:pPr algn="just">
              <a:lnSpc>
                <a:spcPct val="150000"/>
              </a:lnSpc>
              <a:buFont typeface="Wingdings" pitchFamily="2" charset="2"/>
              <a:buChar char="§"/>
            </a:pPr>
            <a:r>
              <a:rPr lang="az-Latn-AZ" sz="1400" dirty="0" smtClean="0">
                <a:solidFill>
                  <a:schemeClr val="tx1"/>
                </a:solidFill>
                <a:latin typeface="Times New Roman" pitchFamily="18" charset="0"/>
                <a:cs typeface="Times New Roman" pitchFamily="18" charset="0"/>
              </a:rPr>
              <a:t> </a:t>
            </a:r>
            <a:endParaRPr lang="ru-RU" sz="1400" dirty="0" smtClean="0">
              <a:solidFill>
                <a:schemeClr val="tx1"/>
              </a:solidFill>
              <a:latin typeface="Times New Roman" pitchFamily="18" charset="0"/>
              <a:cs typeface="Times New Roman" pitchFamily="18" charset="0"/>
            </a:endParaRP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642918"/>
            <a:ext cx="8143932" cy="4525963"/>
          </a:xfrm>
        </p:spPr>
        <p:txBody>
          <a:bodyPr>
            <a:normAutofit/>
          </a:bodyPr>
          <a:lstStyle/>
          <a:p>
            <a:pPr algn="ctr">
              <a:buNone/>
            </a:pPr>
            <a:endParaRPr lang="az-Latn-AZ" sz="2000" b="1" dirty="0" smtClean="0">
              <a:latin typeface="Times New Roman" pitchFamily="18" charset="0"/>
              <a:cs typeface="Times New Roman" pitchFamily="18" charset="0"/>
            </a:endParaRPr>
          </a:p>
          <a:p>
            <a:pPr algn="ctr">
              <a:buNone/>
            </a:pPr>
            <a:r>
              <a:rPr lang="az-Latn-AZ" sz="2800" b="1" dirty="0" smtClean="0">
                <a:latin typeface="Times New Roman" pitchFamily="18" charset="0"/>
                <a:cs typeface="Times New Roman" pitchFamily="18" charset="0"/>
              </a:rPr>
              <a:t>HÖRMƏTLİ, SEMİNAR  İŞTİRAKÇILARI!!!</a:t>
            </a:r>
          </a:p>
          <a:p>
            <a:pPr algn="ctr">
              <a:buNone/>
            </a:pPr>
            <a:r>
              <a:rPr lang="az-Latn-AZ" sz="2800" b="1" dirty="0" smtClean="0">
                <a:latin typeface="Times New Roman" pitchFamily="18" charset="0"/>
                <a:cs typeface="Times New Roman" pitchFamily="18" charset="0"/>
              </a:rPr>
              <a:t>   DƏYƏRLİ VAXTINIZI SƏRF EDİB</a:t>
            </a:r>
          </a:p>
          <a:p>
            <a:pPr algn="ctr">
              <a:buNone/>
            </a:pPr>
            <a:r>
              <a:rPr lang="az-Latn-AZ" sz="2800" b="1" dirty="0" smtClean="0">
                <a:latin typeface="Times New Roman" pitchFamily="18" charset="0"/>
                <a:cs typeface="Times New Roman" pitchFamily="18" charset="0"/>
              </a:rPr>
              <a:t>MƏNİ DİQQƏTLƏ DİNLƏDİYİNİZ ÜÇÜN HƏR BİRİNİZƏ</a:t>
            </a:r>
          </a:p>
          <a:p>
            <a:pPr algn="ctr">
              <a:buNone/>
            </a:pPr>
            <a:r>
              <a:rPr lang="az-Latn-AZ" sz="2800" b="1" dirty="0" smtClean="0">
                <a:latin typeface="Times New Roman" pitchFamily="18" charset="0"/>
                <a:cs typeface="Times New Roman" pitchFamily="18" charset="0"/>
              </a:rPr>
              <a:t>MİNNƏTDARLIĞIMI BİLDİRİRƏM!!!</a:t>
            </a:r>
          </a:p>
          <a:p>
            <a:pPr algn="ctr">
              <a:buNone/>
            </a:pPr>
            <a:endParaRPr lang="az-Latn-AZ" sz="2000" b="1" dirty="0" smtClean="0">
              <a:latin typeface="Times New Roman" pitchFamily="18" charset="0"/>
              <a:cs typeface="Times New Roman" pitchFamily="18" charset="0"/>
            </a:endParaRPr>
          </a:p>
          <a:p>
            <a:pPr algn="ctr">
              <a:buNone/>
            </a:pPr>
            <a:endParaRPr lang="az-Latn-AZ" sz="2000" b="1" dirty="0" smtClean="0">
              <a:latin typeface="Times New Roman" pitchFamily="18" charset="0"/>
              <a:cs typeface="Times New Roman" pitchFamily="18" charset="0"/>
            </a:endParaRPr>
          </a:p>
          <a:p>
            <a:pPr algn="ctr">
              <a:buNone/>
            </a:pPr>
            <a:endParaRPr lang="az-Latn-AZ" sz="2000" b="1" dirty="0" smtClean="0">
              <a:latin typeface="Times New Roman" pitchFamily="18" charset="0"/>
              <a:cs typeface="Times New Roman" pitchFamily="18" charset="0"/>
            </a:endParaRPr>
          </a:p>
          <a:p>
            <a:pPr algn="ctr">
              <a:buNone/>
            </a:pPr>
            <a:endParaRPr lang="az-Latn-AZ" sz="2000" b="1" dirty="0" smtClean="0">
              <a:latin typeface="Times New Roman" pitchFamily="18" charset="0"/>
              <a:cs typeface="Times New Roman" pitchFamily="18" charset="0"/>
            </a:endParaRPr>
          </a:p>
          <a:p>
            <a:pPr algn="ctr">
              <a:buNone/>
            </a:pPr>
            <a:endParaRPr lang="ru-RU" sz="20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az-Latn-AZ" sz="1800" b="1" u="sng" dirty="0" smtClean="0">
                <a:solidFill>
                  <a:schemeClr val="tx1">
                    <a:lumMod val="75000"/>
                    <a:lumOff val="25000"/>
                  </a:schemeClr>
                </a:solidFill>
                <a:latin typeface="Times New Roman" pitchFamily="18" charset="0"/>
                <a:cs typeface="Times New Roman" pitchFamily="18" charset="0"/>
              </a:rPr>
              <a:t>BMT-nin sənədləri əsasında “davamlı inkişaf” və “davamlı iqtisadi inkişaf” anlayışlarının aydınlaşdırılması. Davamlı iqtisadi inkişafın nəzəri əsasları</a:t>
            </a:r>
            <a:endParaRPr lang="ru-RU" sz="1800" b="1" u="sng"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285860"/>
            <a:ext cx="8329642" cy="5214974"/>
          </a:xfrm>
        </p:spPr>
        <p:txBody>
          <a:bodyPr>
            <a:normAutofit fontScale="85000" lnSpcReduction="10000"/>
          </a:bodyPr>
          <a:lstStyle/>
          <a:p>
            <a:pPr marL="0" algn="just">
              <a:lnSpc>
                <a:spcPct val="150000"/>
              </a:lnSpc>
              <a:spcBef>
                <a:spcPts val="0"/>
              </a:spcBef>
            </a:pPr>
            <a:r>
              <a:rPr lang="az-Latn-AZ" sz="1800" dirty="0">
                <a:latin typeface="Times New Roman" pitchFamily="18" charset="0"/>
                <a:cs typeface="Times New Roman" pitchFamily="18" charset="0"/>
              </a:rPr>
              <a:t>Ötən əsrin II yarısından başlayaraq dünyada təbiət-cəmiyyət </a:t>
            </a:r>
            <a:r>
              <a:rPr lang="az-Latn-AZ" sz="1800" dirty="0" smtClean="0">
                <a:latin typeface="Times New Roman" pitchFamily="18" charset="0"/>
                <a:cs typeface="Times New Roman" pitchFamily="18" charset="0"/>
              </a:rPr>
              <a:t>münasibətləri kəskinləşmiş</a:t>
            </a:r>
            <a:r>
              <a:rPr lang="az-Latn-AZ" sz="1800" dirty="0">
                <a:latin typeface="Times New Roman" pitchFamily="18" charset="0"/>
                <a:cs typeface="Times New Roman" pitchFamily="18" charset="0"/>
              </a:rPr>
              <a:t>, onların dialektik vəhdəti pozulmuş və </a:t>
            </a:r>
            <a:r>
              <a:rPr lang="az-Latn-AZ" sz="1800" dirty="0" smtClean="0">
                <a:latin typeface="Times New Roman" pitchFamily="18" charset="0"/>
                <a:cs typeface="Times New Roman" pitchFamily="18" charset="0"/>
              </a:rPr>
              <a:t>normal </a:t>
            </a:r>
            <a:r>
              <a:rPr lang="az-Latn-AZ" sz="1800" dirty="0">
                <a:latin typeface="Times New Roman" pitchFamily="18" charset="0"/>
                <a:cs typeface="Times New Roman" pitchFamily="18" charset="0"/>
              </a:rPr>
              <a:t>yaşayış üçün xüsusi </a:t>
            </a:r>
            <a:r>
              <a:rPr lang="az-Latn-AZ" sz="1800" dirty="0" smtClean="0">
                <a:latin typeface="Times New Roman" pitchFamily="18" charset="0"/>
                <a:cs typeface="Times New Roman" pitchFamily="18" charset="0"/>
              </a:rPr>
              <a:t>əhəmiyyət </a:t>
            </a:r>
            <a:r>
              <a:rPr lang="az-Latn-AZ" sz="1800" dirty="0">
                <a:latin typeface="Times New Roman" pitchFamily="18" charset="0"/>
                <a:cs typeface="Times New Roman" pitchFamily="18" charset="0"/>
              </a:rPr>
              <a:t>kəsb edən </a:t>
            </a:r>
            <a:r>
              <a:rPr lang="az-Latn-AZ" sz="1800" dirty="0" smtClean="0">
                <a:latin typeface="Times New Roman" pitchFamily="18" charset="0"/>
                <a:cs typeface="Times New Roman" pitchFamily="18" charset="0"/>
              </a:rPr>
              <a:t>ekoloji </a:t>
            </a:r>
            <a:r>
              <a:rPr lang="az-Latn-AZ" sz="1800" dirty="0">
                <a:latin typeface="Times New Roman" pitchFamily="18" charset="0"/>
                <a:cs typeface="Times New Roman" pitchFamily="18" charset="0"/>
              </a:rPr>
              <a:t>durum öz </a:t>
            </a:r>
            <a:r>
              <a:rPr lang="az-Latn-AZ" sz="1800" dirty="0" smtClean="0">
                <a:latin typeface="Times New Roman" pitchFamily="18" charset="0"/>
                <a:cs typeface="Times New Roman" pitchFamily="18" charset="0"/>
              </a:rPr>
              <a:t>normal </a:t>
            </a:r>
            <a:r>
              <a:rPr lang="az-Latn-AZ" sz="1800" dirty="0">
                <a:latin typeface="Times New Roman" pitchFamily="18" charset="0"/>
                <a:cs typeface="Times New Roman" pitchFamily="18" charset="0"/>
              </a:rPr>
              <a:t>ahəngini tamamilə itirmişdir. Burada əsas səbəb kimi isə </a:t>
            </a:r>
            <a:r>
              <a:rPr lang="az-Latn-AZ" sz="1800" dirty="0" smtClean="0">
                <a:latin typeface="Times New Roman" pitchFamily="18" charset="0"/>
                <a:cs typeface="Times New Roman" pitchFamily="18" charset="0"/>
              </a:rPr>
              <a:t>insanların təbiətə </a:t>
            </a:r>
            <a:r>
              <a:rPr lang="az-Latn-AZ" sz="1800" dirty="0">
                <a:latin typeface="Times New Roman" pitchFamily="18" charset="0"/>
                <a:cs typeface="Times New Roman" pitchFamily="18" charset="0"/>
              </a:rPr>
              <a:t>və onun </a:t>
            </a:r>
            <a:r>
              <a:rPr lang="az-Latn-AZ" sz="1800" dirty="0" smtClean="0">
                <a:latin typeface="Times New Roman" pitchFamily="18" charset="0"/>
                <a:cs typeface="Times New Roman" pitchFamily="18" charset="0"/>
              </a:rPr>
              <a:t>sərvətlərinə </a:t>
            </a:r>
            <a:r>
              <a:rPr lang="az-Latn-AZ" sz="1800" dirty="0">
                <a:latin typeface="Times New Roman" pitchFamily="18" charset="0"/>
                <a:cs typeface="Times New Roman" pitchFamily="18" charset="0"/>
              </a:rPr>
              <a:t>talançılıq, dağıdıcılıq </a:t>
            </a:r>
            <a:r>
              <a:rPr lang="az-Latn-AZ" sz="1800" dirty="0" smtClean="0">
                <a:latin typeface="Times New Roman" pitchFamily="18" charset="0"/>
                <a:cs typeface="Times New Roman" pitchFamily="18" charset="0"/>
              </a:rPr>
              <a:t>mövqeyi  </a:t>
            </a:r>
            <a:r>
              <a:rPr lang="az-Latn-AZ" sz="1800" dirty="0">
                <a:latin typeface="Times New Roman" pitchFamily="18" charset="0"/>
                <a:cs typeface="Times New Roman" pitchFamily="18" charset="0"/>
              </a:rPr>
              <a:t>ilə </a:t>
            </a:r>
            <a:r>
              <a:rPr lang="az-Latn-AZ" sz="1800" dirty="0" smtClean="0">
                <a:latin typeface="Times New Roman" pitchFamily="18" charset="0"/>
                <a:cs typeface="Times New Roman" pitchFamily="18" charset="0"/>
              </a:rPr>
              <a:t>yanaşması</a:t>
            </a:r>
            <a:r>
              <a:rPr lang="az-Latn-AZ" sz="1800" dirty="0">
                <a:latin typeface="Times New Roman" pitchFamily="18" charset="0"/>
                <a:cs typeface="Times New Roman" pitchFamily="18" charset="0"/>
              </a:rPr>
              <a:t>, </a:t>
            </a:r>
            <a:r>
              <a:rPr lang="az-Latn-AZ" sz="1800" dirty="0" smtClean="0">
                <a:latin typeface="Times New Roman" pitchFamily="18" charset="0"/>
                <a:cs typeface="Times New Roman" pitchFamily="18" charset="0"/>
              </a:rPr>
              <a:t>eləcə </a:t>
            </a:r>
            <a:r>
              <a:rPr lang="az-Latn-AZ" sz="1800" dirty="0">
                <a:latin typeface="Times New Roman" pitchFamily="18" charset="0"/>
                <a:cs typeface="Times New Roman" pitchFamily="18" charset="0"/>
              </a:rPr>
              <a:t>də təbii sərvətlərdən səmərəli və </a:t>
            </a:r>
            <a:r>
              <a:rPr lang="az-Latn-AZ" sz="1800" dirty="0" smtClean="0">
                <a:latin typeface="Times New Roman" pitchFamily="18" charset="0"/>
                <a:cs typeface="Times New Roman" pitchFamily="18" charset="0"/>
              </a:rPr>
              <a:t>məqsədyönlü istifadə olunma</a:t>
            </a:r>
            <a:r>
              <a:rPr lang="ru-RU" sz="1800" dirty="0" smtClean="0">
                <a:latin typeface="Times New Roman" pitchFamily="18" charset="0"/>
                <a:cs typeface="Times New Roman" pitchFamily="18" charset="0"/>
              </a:rPr>
              <a:t>- </a:t>
            </a:r>
            <a:r>
              <a:rPr lang="az-Latn-AZ" sz="1800" dirty="0" smtClean="0">
                <a:latin typeface="Times New Roman" pitchFamily="18" charset="0"/>
                <a:cs typeface="Times New Roman" pitchFamily="18" charset="0"/>
              </a:rPr>
              <a:t>ması </a:t>
            </a:r>
            <a:r>
              <a:rPr lang="az-Latn-AZ" sz="1800" dirty="0">
                <a:latin typeface="Times New Roman" pitchFamily="18" charset="0"/>
                <a:cs typeface="Times New Roman" pitchFamily="18" charset="0"/>
              </a:rPr>
              <a:t>göstərilir. Nəticədə ekosistemin və </a:t>
            </a:r>
            <a:r>
              <a:rPr lang="az-Latn-AZ" sz="1800" dirty="0" smtClean="0">
                <a:latin typeface="Times New Roman" pitchFamily="18" charset="0"/>
                <a:cs typeface="Times New Roman" pitchFamily="18" charset="0"/>
              </a:rPr>
              <a:t>ətraf </a:t>
            </a:r>
            <a:r>
              <a:rPr lang="az-Latn-AZ" sz="1800" dirty="0">
                <a:latin typeface="Times New Roman" pitchFamily="18" charset="0"/>
                <a:cs typeface="Times New Roman" pitchFamily="18" charset="0"/>
              </a:rPr>
              <a:t>mühit </a:t>
            </a:r>
            <a:r>
              <a:rPr lang="az-Latn-AZ" sz="1800" dirty="0" smtClean="0">
                <a:latin typeface="Times New Roman" pitchFamily="18" charset="0"/>
                <a:cs typeface="Times New Roman" pitchFamily="18" charset="0"/>
              </a:rPr>
              <a:t>amillərinin normal </a:t>
            </a:r>
            <a:r>
              <a:rPr lang="az-Latn-AZ" sz="1800" dirty="0">
                <a:latin typeface="Times New Roman" pitchFamily="18" charset="0"/>
                <a:cs typeface="Times New Roman" pitchFamily="18" charset="0"/>
              </a:rPr>
              <a:t>ahəngi </a:t>
            </a:r>
            <a:r>
              <a:rPr lang="az-Latn-AZ" sz="1800" dirty="0" smtClean="0">
                <a:latin typeface="Times New Roman" pitchFamily="18" charset="0"/>
                <a:cs typeface="Times New Roman" pitchFamily="18" charset="0"/>
              </a:rPr>
              <a:t>pozulmuş</a:t>
            </a:r>
            <a:r>
              <a:rPr lang="az-Latn-AZ" sz="1800" dirty="0">
                <a:latin typeface="Times New Roman" pitchFamily="18" charset="0"/>
                <a:cs typeface="Times New Roman" pitchFamily="18" charset="0"/>
              </a:rPr>
              <a:t>, torpaq, su </a:t>
            </a:r>
            <a:r>
              <a:rPr lang="az-Latn-AZ" sz="1800" dirty="0" smtClean="0">
                <a:latin typeface="Times New Roman" pitchFamily="18" charset="0"/>
                <a:cs typeface="Times New Roman" pitchFamily="18" charset="0"/>
              </a:rPr>
              <a:t>mən- bələri </a:t>
            </a:r>
            <a:r>
              <a:rPr lang="az-Latn-AZ" sz="1800" dirty="0">
                <a:latin typeface="Times New Roman" pitchFamily="18" charset="0"/>
                <a:cs typeface="Times New Roman" pitchFamily="18" charset="0"/>
              </a:rPr>
              <a:t>və </a:t>
            </a:r>
            <a:r>
              <a:rPr lang="az-Latn-AZ" sz="1800" dirty="0" smtClean="0">
                <a:latin typeface="Times New Roman" pitchFamily="18" charset="0"/>
                <a:cs typeface="Times New Roman" pitchFamily="18" charset="0"/>
              </a:rPr>
              <a:t>atmosfer </a:t>
            </a:r>
            <a:r>
              <a:rPr lang="az-Latn-AZ" sz="1800" dirty="0">
                <a:latin typeface="Times New Roman" pitchFamily="18" charset="0"/>
                <a:cs typeface="Times New Roman" pitchFamily="18" charset="0"/>
              </a:rPr>
              <a:t>zəhərli və zərərli kimyəvi </a:t>
            </a:r>
            <a:r>
              <a:rPr lang="az-Latn-AZ" sz="1800" dirty="0" smtClean="0">
                <a:latin typeface="Times New Roman" pitchFamily="18" charset="0"/>
                <a:cs typeface="Times New Roman" pitchFamily="18" charset="0"/>
              </a:rPr>
              <a:t>birləşmələrlə həddindən artıq çirklənmiş</a:t>
            </a:r>
            <a:r>
              <a:rPr lang="az-Latn-AZ" sz="1800" dirty="0">
                <a:latin typeface="Times New Roman" pitchFamily="18" charset="0"/>
                <a:cs typeface="Times New Roman" pitchFamily="18" charset="0"/>
              </a:rPr>
              <a:t>, flora və faunaya çox güclü məhvedici </a:t>
            </a:r>
            <a:r>
              <a:rPr lang="az-Latn-AZ" sz="1800" dirty="0" smtClean="0">
                <a:latin typeface="Times New Roman" pitchFamily="18" charset="0"/>
                <a:cs typeface="Times New Roman" pitchFamily="18" charset="0"/>
              </a:rPr>
              <a:t>antropogen təsirlər göstərilmiş </a:t>
            </a:r>
            <a:r>
              <a:rPr lang="az-Latn-AZ" sz="1800" dirty="0">
                <a:latin typeface="Times New Roman" pitchFamily="18" charset="0"/>
                <a:cs typeface="Times New Roman" pitchFamily="18" charset="0"/>
              </a:rPr>
              <a:t>və çox geniş miqyaslı ekoloji disbalans </a:t>
            </a:r>
            <a:r>
              <a:rPr lang="az-Latn-AZ" sz="1800" dirty="0" smtClean="0">
                <a:latin typeface="Times New Roman" pitchFamily="18" charset="0"/>
                <a:cs typeface="Times New Roman" pitchFamily="18" charset="0"/>
              </a:rPr>
              <a:t>yaranmışdır</a:t>
            </a:r>
            <a:r>
              <a:rPr lang="az-Latn-AZ" sz="1800" dirty="0">
                <a:latin typeface="Times New Roman" pitchFamily="18" charset="0"/>
                <a:cs typeface="Times New Roman" pitchFamily="18" charset="0"/>
              </a:rPr>
              <a:t>. </a:t>
            </a:r>
            <a:endParaRPr lang="ru-RU" sz="1800" dirty="0" smtClean="0">
              <a:latin typeface="Times New Roman" pitchFamily="18" charset="0"/>
              <a:cs typeface="Times New Roman" pitchFamily="18" charset="0"/>
            </a:endParaRPr>
          </a:p>
          <a:p>
            <a:pPr marL="0" algn="just">
              <a:lnSpc>
                <a:spcPct val="150000"/>
              </a:lnSpc>
              <a:spcBef>
                <a:spcPts val="0"/>
              </a:spcBef>
            </a:pPr>
            <a:r>
              <a:rPr lang="az-Latn-AZ" sz="1600" dirty="0">
                <a:latin typeface="Times New Roman" pitchFamily="18" charset="0"/>
                <a:cs typeface="Times New Roman" pitchFamily="18" charset="0"/>
              </a:rPr>
              <a:t>Bütün bunlar cəmiyyət və təbiətdə baş verən proseslərə fərqli </a:t>
            </a:r>
            <a:r>
              <a:rPr lang="az-Latn-AZ" sz="1600" dirty="0" smtClean="0">
                <a:latin typeface="Times New Roman" pitchFamily="18" charset="0"/>
                <a:cs typeface="Times New Roman" pitchFamily="18" charset="0"/>
              </a:rPr>
              <a:t>yanaşmanı</a:t>
            </a:r>
            <a:r>
              <a:rPr lang="az-Latn-AZ" sz="1600" dirty="0">
                <a:latin typeface="Times New Roman" pitchFamily="18" charset="0"/>
                <a:cs typeface="Times New Roman" pitchFamily="18" charset="0"/>
              </a:rPr>
              <a:t>, artıq zərurətə çevirmişdir. Məhz belə bir dövrdə, yeni </a:t>
            </a:r>
            <a:r>
              <a:rPr lang="az-Latn-AZ" sz="1600" dirty="0" smtClean="0">
                <a:latin typeface="Times New Roman" pitchFamily="18" charset="0"/>
                <a:cs typeface="Times New Roman" pitchFamily="18" charset="0"/>
              </a:rPr>
              <a:t>yanaşmanı </a:t>
            </a:r>
            <a:r>
              <a:rPr lang="az-Latn-AZ" sz="1600" dirty="0">
                <a:latin typeface="Times New Roman" pitchFamily="18" charset="0"/>
                <a:cs typeface="Times New Roman" pitchFamily="18" charset="0"/>
              </a:rPr>
              <a:t>özündə əks etdirən və XXI əsrin ən mühüm sosial-ekoloji konsepsiyası olan Davamlı İnkişaf </a:t>
            </a:r>
            <a:r>
              <a:rPr lang="az-Latn-AZ" sz="1600" dirty="0" smtClean="0">
                <a:latin typeface="Times New Roman" pitchFamily="18" charset="0"/>
                <a:cs typeface="Times New Roman" pitchFamily="18" charset="0"/>
              </a:rPr>
              <a:t>Konsepsiyası təbiət-cəmiyyət münasibətlərində yaranmış </a:t>
            </a:r>
            <a:r>
              <a:rPr lang="az-Latn-AZ" sz="1600" dirty="0">
                <a:latin typeface="Times New Roman" pitchFamily="18" charset="0"/>
                <a:cs typeface="Times New Roman" pitchFamily="18" charset="0"/>
              </a:rPr>
              <a:t>gərginliyin və sosial-ekoloji </a:t>
            </a:r>
            <a:r>
              <a:rPr lang="az-Latn-AZ" sz="1600" dirty="0" smtClean="0">
                <a:latin typeface="Times New Roman" pitchFamily="18" charset="0"/>
                <a:cs typeface="Times New Roman" pitchFamily="18" charset="0"/>
              </a:rPr>
              <a:t>problem- lərin araşdırılması </a:t>
            </a:r>
            <a:r>
              <a:rPr lang="az-Latn-AZ" sz="1600" dirty="0">
                <a:latin typeface="Times New Roman" pitchFamily="18" charset="0"/>
                <a:cs typeface="Times New Roman" pitchFamily="18" charset="0"/>
              </a:rPr>
              <a:t>nəticəsində </a:t>
            </a:r>
            <a:r>
              <a:rPr lang="az-Latn-AZ" sz="1600" dirty="0" smtClean="0">
                <a:latin typeface="Times New Roman" pitchFamily="18" charset="0"/>
                <a:cs typeface="Times New Roman" pitchFamily="18" charset="0"/>
              </a:rPr>
              <a:t>meydana </a:t>
            </a:r>
            <a:r>
              <a:rPr lang="az-Latn-AZ" sz="1600" dirty="0">
                <a:latin typeface="Times New Roman" pitchFamily="18" charset="0"/>
                <a:cs typeface="Times New Roman" pitchFamily="18" charset="0"/>
              </a:rPr>
              <a:t>gəlmişdir. Bəşəriyyətin tarixində yeni inkişafı təmin edən bu </a:t>
            </a:r>
            <a:r>
              <a:rPr lang="az-Latn-AZ" sz="1600" dirty="0" smtClean="0">
                <a:latin typeface="Times New Roman" pitchFamily="18" charset="0"/>
                <a:cs typeface="Times New Roman" pitchFamily="18" charset="0"/>
              </a:rPr>
              <a:t>konsepsiya </a:t>
            </a:r>
            <a:r>
              <a:rPr lang="az-Latn-AZ" sz="1600" dirty="0">
                <a:latin typeface="Times New Roman" pitchFamily="18" charset="0"/>
                <a:cs typeface="Times New Roman" pitchFamily="18" charset="0"/>
              </a:rPr>
              <a:t>elmi-texniki tərəqqinin təbiət-cəmiyyət  </a:t>
            </a:r>
            <a:r>
              <a:rPr lang="az-Latn-AZ" sz="1600" dirty="0" smtClean="0">
                <a:latin typeface="Times New Roman" pitchFamily="18" charset="0"/>
                <a:cs typeface="Times New Roman" pitchFamily="18" charset="0"/>
              </a:rPr>
              <a:t>münasibətlərində</a:t>
            </a:r>
            <a:r>
              <a:rPr lang="az-Latn-AZ" sz="1600" dirty="0">
                <a:latin typeface="Times New Roman" pitchFamily="18" charset="0"/>
                <a:cs typeface="Times New Roman" pitchFamily="18" charset="0"/>
              </a:rPr>
              <a:t>, eləcə də bu münasibətlərin </a:t>
            </a:r>
            <a:r>
              <a:rPr lang="az-Latn-AZ" sz="1600" dirty="0" smtClean="0">
                <a:latin typeface="Times New Roman" pitchFamily="18" charset="0"/>
                <a:cs typeface="Times New Roman" pitchFamily="18" charset="0"/>
              </a:rPr>
              <a:t>təsiri </a:t>
            </a:r>
            <a:r>
              <a:rPr lang="az-Latn-AZ" sz="1600" dirty="0">
                <a:latin typeface="Times New Roman" pitchFamily="18" charset="0"/>
                <a:cs typeface="Times New Roman" pitchFamily="18" charset="0"/>
              </a:rPr>
              <a:t>ilə </a:t>
            </a:r>
            <a:r>
              <a:rPr lang="az-Latn-AZ" sz="1600" dirty="0" smtClean="0">
                <a:latin typeface="Times New Roman" pitchFamily="18" charset="0"/>
                <a:cs typeface="Times New Roman" pitchFamily="18" charset="0"/>
              </a:rPr>
              <a:t>yaranan </a:t>
            </a:r>
            <a:r>
              <a:rPr lang="az-Latn-AZ" sz="1600" dirty="0">
                <a:latin typeface="Times New Roman" pitchFamily="18" charset="0"/>
                <a:cs typeface="Times New Roman" pitchFamily="18" charset="0"/>
              </a:rPr>
              <a:t>neqativ </a:t>
            </a:r>
            <a:r>
              <a:rPr lang="az-Latn-AZ" sz="1600" dirty="0" smtClean="0">
                <a:latin typeface="Times New Roman" pitchFamily="18" charset="0"/>
                <a:cs typeface="Times New Roman" pitchFamily="18" charset="0"/>
              </a:rPr>
              <a:t>təsirlərin qarşısının </a:t>
            </a:r>
            <a:r>
              <a:rPr lang="az-Latn-AZ" sz="1600" dirty="0">
                <a:latin typeface="Times New Roman" pitchFamily="18" charset="0"/>
                <a:cs typeface="Times New Roman" pitchFamily="18" charset="0"/>
              </a:rPr>
              <a:t>alınması, qlobal ekoloji  problemlərin  həlli yolları və </a:t>
            </a:r>
            <a:r>
              <a:rPr lang="az-Latn-AZ" sz="1600" dirty="0" smtClean="0">
                <a:latin typeface="Times New Roman" pitchFamily="18" charset="0"/>
                <a:cs typeface="Times New Roman" pitchFamily="18" charset="0"/>
              </a:rPr>
              <a:t>bəşəriyyətin inkişafının </a:t>
            </a:r>
            <a:r>
              <a:rPr lang="az-Latn-AZ" sz="1600" dirty="0">
                <a:latin typeface="Times New Roman" pitchFamily="18" charset="0"/>
                <a:cs typeface="Times New Roman" pitchFamily="18" charset="0"/>
              </a:rPr>
              <a:t>gələcək </a:t>
            </a:r>
            <a:r>
              <a:rPr lang="az-Latn-AZ" sz="1600" dirty="0" smtClean="0">
                <a:latin typeface="Times New Roman" pitchFamily="18" charset="0"/>
                <a:cs typeface="Times New Roman" pitchFamily="18" charset="0"/>
              </a:rPr>
              <a:t>pers-pektivləri </a:t>
            </a:r>
            <a:r>
              <a:rPr lang="az-Latn-AZ" sz="1600" dirty="0">
                <a:latin typeface="Times New Roman" pitchFamily="18" charset="0"/>
                <a:cs typeface="Times New Roman" pitchFamily="18" charset="0"/>
              </a:rPr>
              <a:t>kimi istiqamətləri </a:t>
            </a:r>
            <a:r>
              <a:rPr lang="az-Latn-AZ" sz="1600" dirty="0" smtClean="0">
                <a:latin typeface="Times New Roman" pitchFamily="18" charset="0"/>
                <a:cs typeface="Times New Roman" pitchFamily="18" charset="0"/>
              </a:rPr>
              <a:t>əha</a:t>
            </a:r>
            <a:r>
              <a:rPr lang="az-Latn-AZ" sz="1600" dirty="0">
                <a:latin typeface="Times New Roman" pitchFamily="18" charset="0"/>
                <a:cs typeface="Times New Roman" pitchFamily="18" charset="0"/>
              </a:rPr>
              <a:t>t</a:t>
            </a:r>
            <a:r>
              <a:rPr lang="az-Latn-AZ" sz="1600" dirty="0" smtClean="0">
                <a:latin typeface="Times New Roman" pitchFamily="18" charset="0"/>
                <a:cs typeface="Times New Roman" pitchFamily="18" charset="0"/>
              </a:rPr>
              <a:t>ə </a:t>
            </a:r>
            <a:r>
              <a:rPr lang="az-Latn-AZ" sz="1600" dirty="0">
                <a:latin typeface="Times New Roman" pitchFamily="18" charset="0"/>
                <a:cs typeface="Times New Roman" pitchFamily="18" charset="0"/>
              </a:rPr>
              <a:t>edirdi</a:t>
            </a:r>
            <a:r>
              <a:rPr lang="az-Latn-AZ" sz="1800" dirty="0">
                <a:latin typeface="Times New Roman" pitchFamily="18" charset="0"/>
                <a:cs typeface="Times New Roman" pitchFamily="18" charset="0"/>
              </a:rPr>
              <a:t>.</a:t>
            </a:r>
            <a:endParaRPr lang="ru-RU" sz="1800" dirty="0">
              <a:latin typeface="Times New Roman" pitchFamily="18" charset="0"/>
              <a:cs typeface="Times New Roman" pitchFamily="18" charset="0"/>
            </a:endParaRPr>
          </a:p>
          <a:p>
            <a:pPr algn="just">
              <a:lnSpc>
                <a:spcPct val="150000"/>
              </a:lnSpc>
            </a:pPr>
            <a:endParaRPr lang="ru-RU" sz="1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52"/>
            <a:ext cx="8543956" cy="6572296"/>
          </a:xfrm>
          <a:solidFill>
            <a:schemeClr val="bg1"/>
          </a:solidFill>
        </p:spPr>
        <p:txBody>
          <a:bodyPr>
            <a:normAutofit fontScale="70000" lnSpcReduction="20000"/>
          </a:bodyPr>
          <a:lstStyle/>
          <a:p>
            <a:pPr marL="0" algn="just">
              <a:lnSpc>
                <a:spcPct val="170000"/>
              </a:lnSpc>
              <a:spcBef>
                <a:spcPts val="0"/>
              </a:spcBef>
              <a:buFont typeface="Wingdings" pitchFamily="2" charset="2"/>
              <a:buChar char="§"/>
            </a:pPr>
            <a:r>
              <a:rPr lang="az-Latn-AZ" sz="1800" dirty="0">
                <a:latin typeface="Times New Roman" pitchFamily="18" charset="0"/>
                <a:cs typeface="Times New Roman" pitchFamily="18" charset="0"/>
              </a:rPr>
              <a:t>Araşdırmalar göstərir ki, </a:t>
            </a:r>
            <a:r>
              <a:rPr lang="az-Latn-AZ" sz="1800" b="1" dirty="0">
                <a:latin typeface="Times New Roman" pitchFamily="18" charset="0"/>
                <a:cs typeface="Times New Roman" pitchFamily="18" charset="0"/>
              </a:rPr>
              <a:t>“davamlı </a:t>
            </a:r>
            <a:r>
              <a:rPr lang="az-Latn-AZ" sz="1800" b="1" dirty="0" smtClean="0">
                <a:latin typeface="Times New Roman" pitchFamily="18" charset="0"/>
                <a:cs typeface="Times New Roman" pitchFamily="18" charset="0"/>
              </a:rPr>
              <a:t>inkişaf</a:t>
            </a:r>
            <a:r>
              <a:rPr lang="az-Latn-AZ" sz="1800" b="1" dirty="0">
                <a:latin typeface="Times New Roman" pitchFamily="18" charset="0"/>
                <a:cs typeface="Times New Roman" pitchFamily="18" charset="0"/>
              </a:rPr>
              <a:t>” termini ilk dəfə </a:t>
            </a:r>
            <a:r>
              <a:rPr lang="az-Latn-AZ" sz="1800" dirty="0">
                <a:latin typeface="Times New Roman" pitchFamily="18" charset="0"/>
                <a:cs typeface="Times New Roman" pitchFamily="18" charset="0"/>
              </a:rPr>
              <a:t>BMT-nin Ətraf </a:t>
            </a:r>
            <a:r>
              <a:rPr lang="az-Latn-AZ" sz="1800" dirty="0" smtClean="0">
                <a:latin typeface="Times New Roman" pitchFamily="18" charset="0"/>
                <a:cs typeface="Times New Roman" pitchFamily="18" charset="0"/>
              </a:rPr>
              <a:t>mühit </a:t>
            </a:r>
            <a:r>
              <a:rPr lang="az-Latn-AZ" sz="1800" dirty="0">
                <a:latin typeface="Times New Roman" pitchFamily="18" charset="0"/>
                <a:cs typeface="Times New Roman" pitchFamily="18" charset="0"/>
              </a:rPr>
              <a:t>və </a:t>
            </a:r>
            <a:r>
              <a:rPr lang="az-Latn-AZ" sz="1800" dirty="0" smtClean="0">
                <a:latin typeface="Times New Roman" pitchFamily="18" charset="0"/>
                <a:cs typeface="Times New Roman" pitchFamily="18" charset="0"/>
              </a:rPr>
              <a:t>inkişafa </a:t>
            </a:r>
            <a:r>
              <a:rPr lang="az-Latn-AZ" sz="1800" dirty="0">
                <a:latin typeface="Times New Roman" pitchFamily="18" charset="0"/>
                <a:cs typeface="Times New Roman" pitchFamily="18" charset="0"/>
              </a:rPr>
              <a:t>dair Beynəlxalq </a:t>
            </a:r>
            <a:r>
              <a:rPr lang="az-Latn-AZ" sz="1800" dirty="0" smtClean="0">
                <a:latin typeface="Times New Roman" pitchFamily="18" charset="0"/>
                <a:cs typeface="Times New Roman" pitchFamily="18" charset="0"/>
              </a:rPr>
              <a:t>Komis- siya - </a:t>
            </a:r>
            <a:r>
              <a:rPr lang="az-Latn-AZ" sz="1800" b="1" dirty="0" smtClean="0">
                <a:latin typeface="Times New Roman" pitchFamily="18" charset="0"/>
                <a:cs typeface="Times New Roman" pitchFamily="18" charset="0"/>
              </a:rPr>
              <a:t>Bruntland komissiyası </a:t>
            </a:r>
            <a:r>
              <a:rPr lang="az-Latn-AZ" sz="1800" dirty="0">
                <a:latin typeface="Times New Roman" pitchFamily="18" charset="0"/>
                <a:cs typeface="Times New Roman" pitchFamily="18" charset="0"/>
              </a:rPr>
              <a:t>tərəfindən </a:t>
            </a:r>
            <a:r>
              <a:rPr lang="az-Latn-AZ" sz="1800" dirty="0" smtClean="0">
                <a:latin typeface="Times New Roman" pitchFamily="18" charset="0"/>
                <a:cs typeface="Times New Roman" pitchFamily="18" charset="0"/>
              </a:rPr>
              <a:t>1987-ci </a:t>
            </a:r>
            <a:r>
              <a:rPr lang="az-Latn-AZ" sz="1800" dirty="0">
                <a:latin typeface="Times New Roman" pitchFamily="18" charset="0"/>
                <a:cs typeface="Times New Roman" pitchFamily="18" charset="0"/>
              </a:rPr>
              <a:t>ildən işlədilməyə </a:t>
            </a:r>
            <a:r>
              <a:rPr lang="az-Latn-AZ" sz="1800" dirty="0" smtClean="0">
                <a:latin typeface="Times New Roman" pitchFamily="18" charset="0"/>
                <a:cs typeface="Times New Roman" pitchFamily="18" charset="0"/>
              </a:rPr>
              <a:t>başlamışdır</a:t>
            </a:r>
            <a:r>
              <a:rPr lang="az-Latn-AZ" sz="1800" dirty="0">
                <a:latin typeface="Times New Roman" pitchFamily="18" charset="0"/>
                <a:cs typeface="Times New Roman" pitchFamily="18" charset="0"/>
              </a:rPr>
              <a:t>. Hal-hazırda isə, ümumi </a:t>
            </a:r>
            <a:r>
              <a:rPr lang="az-Latn-AZ" sz="1800" dirty="0" smtClean="0">
                <a:latin typeface="Times New Roman" pitchFamily="18" charset="0"/>
                <a:cs typeface="Times New Roman" pitchFamily="18" charset="0"/>
              </a:rPr>
              <a:t>yanaşmaya </a:t>
            </a:r>
            <a:r>
              <a:rPr lang="az-Latn-AZ" sz="1800" dirty="0">
                <a:latin typeface="Times New Roman" pitchFamily="18" charset="0"/>
                <a:cs typeface="Times New Roman" pitchFamily="18" charset="0"/>
              </a:rPr>
              <a:t>görə</a:t>
            </a:r>
            <a:r>
              <a:rPr lang="az-Latn-AZ" sz="1800" dirty="0" smtClean="0">
                <a:latin typeface="Times New Roman" pitchFamily="18" charset="0"/>
                <a:cs typeface="Times New Roman" pitchFamily="18" charset="0"/>
              </a:rPr>
              <a:t>,.</a:t>
            </a:r>
            <a:r>
              <a:rPr lang="az-Latn-AZ" sz="1800" b="1" dirty="0" smtClean="0">
                <a:latin typeface="Times New Roman" pitchFamily="18" charset="0"/>
                <a:cs typeface="Times New Roman" pitchFamily="18" charset="0"/>
              </a:rPr>
              <a:t> davamlı inkişaf dedikdə indiki nəslin tələbatının, gələcək nəslin tələbatlarına toxunmadan, daha dolğun şəkildə ödə-nilməsi başa düşülür</a:t>
            </a:r>
            <a:endParaRPr lang="ru-RU" sz="1800" dirty="0">
              <a:latin typeface="Times New Roman" pitchFamily="18" charset="0"/>
              <a:cs typeface="Times New Roman" pitchFamily="18" charset="0"/>
            </a:endParaRPr>
          </a:p>
          <a:p>
            <a:pPr marL="0" algn="just">
              <a:lnSpc>
                <a:spcPct val="170000"/>
              </a:lnSpc>
              <a:spcBef>
                <a:spcPts val="0"/>
              </a:spcBef>
            </a:pPr>
            <a:r>
              <a:rPr lang="az-Latn-AZ" sz="1800" dirty="0" smtClean="0">
                <a:latin typeface="Times New Roman" pitchFamily="18" charset="0"/>
                <a:cs typeface="Times New Roman" pitchFamily="18" charset="0"/>
              </a:rPr>
              <a:t>BMT-nin Rio-de-Janeyro-92 </a:t>
            </a:r>
            <a:r>
              <a:rPr lang="az-Latn-AZ" sz="1800" dirty="0">
                <a:latin typeface="Times New Roman" pitchFamily="18" charset="0"/>
                <a:cs typeface="Times New Roman" pitchFamily="18" charset="0"/>
              </a:rPr>
              <a:t>konfransında qəbul edilən və Davamlı Inkişaf üzrə milli strategiyaların hazırlanmasına </a:t>
            </a:r>
            <a:r>
              <a:rPr lang="az-Latn-AZ" sz="1800" dirty="0" smtClean="0">
                <a:latin typeface="Times New Roman" pitchFamily="18" charset="0"/>
                <a:cs typeface="Times New Roman" pitchFamily="18" charset="0"/>
              </a:rPr>
              <a:t>xid-mət </a:t>
            </a:r>
            <a:r>
              <a:rPr lang="az-Latn-AZ" sz="1800" dirty="0">
                <a:latin typeface="Times New Roman" pitchFamily="18" charset="0"/>
                <a:cs typeface="Times New Roman" pitchFamily="18" charset="0"/>
              </a:rPr>
              <a:t>edən “XXI əsrin gündəliyi” adlanan sənəd XXI əsr üçün dünya ölkələrinin </a:t>
            </a:r>
            <a:r>
              <a:rPr lang="az-Latn-AZ" sz="1800" dirty="0" smtClean="0">
                <a:latin typeface="Times New Roman" pitchFamily="18" charset="0"/>
                <a:cs typeface="Times New Roman" pitchFamily="18" charset="0"/>
              </a:rPr>
              <a:t>iqtisadi</a:t>
            </a:r>
            <a:r>
              <a:rPr lang="az-Latn-AZ" sz="1800" dirty="0">
                <a:latin typeface="Times New Roman" pitchFamily="18" charset="0"/>
                <a:cs typeface="Times New Roman" pitchFamily="18" charset="0"/>
              </a:rPr>
              <a:t>, sosial və ekoloji </a:t>
            </a:r>
            <a:r>
              <a:rPr lang="az-Latn-AZ" sz="1800" dirty="0" smtClean="0">
                <a:latin typeface="Times New Roman" pitchFamily="18" charset="0"/>
                <a:cs typeface="Times New Roman" pitchFamily="18" charset="0"/>
              </a:rPr>
              <a:t>aspektlərini </a:t>
            </a:r>
            <a:r>
              <a:rPr lang="az-Latn-AZ" sz="1800" dirty="0">
                <a:latin typeface="Times New Roman" pitchFamily="18" charset="0"/>
                <a:cs typeface="Times New Roman" pitchFamily="18" charset="0"/>
              </a:rPr>
              <a:t>əhatə edən Davamlı Inkişaf </a:t>
            </a:r>
            <a:r>
              <a:rPr lang="az-Latn-AZ" sz="1800" dirty="0" smtClean="0">
                <a:latin typeface="Times New Roman" pitchFamily="18" charset="0"/>
                <a:cs typeface="Times New Roman" pitchFamily="18" charset="0"/>
              </a:rPr>
              <a:t>Konsepsiyasını </a:t>
            </a:r>
            <a:r>
              <a:rPr lang="az-Latn-AZ" sz="1800" dirty="0">
                <a:latin typeface="Times New Roman" pitchFamily="18" charset="0"/>
                <a:cs typeface="Times New Roman" pitchFamily="18" charset="0"/>
              </a:rPr>
              <a:t>hazırlamaq üçün ümumi </a:t>
            </a:r>
            <a:r>
              <a:rPr lang="az-Latn-AZ" sz="1800" dirty="0" smtClean="0">
                <a:latin typeface="Times New Roman" pitchFamily="18" charset="0"/>
                <a:cs typeface="Times New Roman" pitchFamily="18" charset="0"/>
              </a:rPr>
              <a:t>fəaliyyət </a:t>
            </a:r>
            <a:r>
              <a:rPr lang="az-Latn-AZ" sz="1800" dirty="0">
                <a:latin typeface="Times New Roman" pitchFamily="18" charset="0"/>
                <a:cs typeface="Times New Roman" pitchFamily="18" charset="0"/>
              </a:rPr>
              <a:t>proqramı </a:t>
            </a:r>
            <a:r>
              <a:rPr lang="az-Latn-AZ" sz="1800" dirty="0" smtClean="0">
                <a:latin typeface="Times New Roman" pitchFamily="18" charset="0"/>
                <a:cs typeface="Times New Roman" pitchFamily="18" charset="0"/>
              </a:rPr>
              <a:t>kimi </a:t>
            </a:r>
            <a:r>
              <a:rPr lang="az-Latn-AZ" sz="1800" dirty="0">
                <a:latin typeface="Times New Roman" pitchFamily="18" charset="0"/>
                <a:cs typeface="Times New Roman" pitchFamily="18" charset="0"/>
              </a:rPr>
              <a:t>qəbul edilir. Beynəlxalq sənədlərdə və ayrı-ayrı ədəbiyyatlarda konsepsiyanın adı “İnsan </a:t>
            </a:r>
            <a:r>
              <a:rPr lang="az-Latn-AZ" sz="1800" dirty="0" smtClean="0">
                <a:latin typeface="Times New Roman" pitchFamily="18" charset="0"/>
                <a:cs typeface="Times New Roman" pitchFamily="18" charset="0"/>
              </a:rPr>
              <a:t>potensialının </a:t>
            </a:r>
            <a:r>
              <a:rPr lang="az-Latn-AZ" sz="1800" dirty="0">
                <a:latin typeface="Times New Roman" pitchFamily="18" charset="0"/>
                <a:cs typeface="Times New Roman" pitchFamily="18" charset="0"/>
              </a:rPr>
              <a:t>davamlı inkişafı”, “</a:t>
            </a:r>
            <a:r>
              <a:rPr lang="az-Latn-AZ" sz="1800" dirty="0" smtClean="0">
                <a:latin typeface="Times New Roman" pitchFamily="18" charset="0"/>
                <a:cs typeface="Times New Roman" pitchFamily="18" charset="0"/>
              </a:rPr>
              <a:t>Sivilizasiyanın </a:t>
            </a:r>
            <a:r>
              <a:rPr lang="az-Latn-AZ" sz="1800" dirty="0">
                <a:latin typeface="Times New Roman" pitchFamily="18" charset="0"/>
                <a:cs typeface="Times New Roman" pitchFamily="18" charset="0"/>
              </a:rPr>
              <a:t>davamlı inkişafı”, “</a:t>
            </a:r>
            <a:r>
              <a:rPr lang="az-Latn-AZ" sz="1800" dirty="0" smtClean="0">
                <a:latin typeface="Times New Roman" pitchFamily="18" charset="0"/>
                <a:cs typeface="Times New Roman" pitchFamily="18" charset="0"/>
              </a:rPr>
              <a:t>İnsan cəmiyətinin </a:t>
            </a:r>
            <a:r>
              <a:rPr lang="az-Latn-AZ" sz="1800" dirty="0">
                <a:latin typeface="Times New Roman" pitchFamily="18" charset="0"/>
                <a:cs typeface="Times New Roman" pitchFamily="18" charset="0"/>
              </a:rPr>
              <a:t>davamlı inkişafı” və s. kimi müxtəlif formalarda təqdim </a:t>
            </a:r>
            <a:r>
              <a:rPr lang="az-Latn-AZ" sz="1800" dirty="0" smtClean="0">
                <a:latin typeface="Times New Roman" pitchFamily="18" charset="0"/>
                <a:cs typeface="Times New Roman" pitchFamily="18" charset="0"/>
              </a:rPr>
              <a:t>edilirdi</a:t>
            </a:r>
            <a:r>
              <a:rPr lang="az-Latn-AZ" sz="1800" dirty="0">
                <a:latin typeface="Times New Roman" pitchFamily="18" charset="0"/>
                <a:cs typeface="Times New Roman" pitchFamily="18" charset="0"/>
              </a:rPr>
              <a:t>. Son illərdə isə insan və ətraf mühit arasında harmoniyanın təmin edilməsinə </a:t>
            </a:r>
            <a:r>
              <a:rPr lang="az-Latn-AZ" sz="1800" dirty="0" smtClean="0">
                <a:latin typeface="Times New Roman" pitchFamily="18" charset="0"/>
                <a:cs typeface="Times New Roman" pitchFamily="18" charset="0"/>
              </a:rPr>
              <a:t>yönəlmiş </a:t>
            </a:r>
            <a:r>
              <a:rPr lang="az-Latn-AZ" sz="1800" dirty="0">
                <a:latin typeface="Times New Roman" pitchFamily="18" charset="0"/>
                <a:cs typeface="Times New Roman" pitchFamily="18" charset="0"/>
              </a:rPr>
              <a:t>bu </a:t>
            </a:r>
            <a:r>
              <a:rPr lang="az-Latn-AZ" sz="1800" dirty="0" smtClean="0">
                <a:latin typeface="Times New Roman" pitchFamily="18" charset="0"/>
                <a:cs typeface="Times New Roman" pitchFamily="18" charset="0"/>
              </a:rPr>
              <a:t>konsepsiya </a:t>
            </a:r>
            <a:r>
              <a:rPr lang="az-Latn-AZ" sz="1800" dirty="0">
                <a:latin typeface="Times New Roman" pitchFamily="18" charset="0"/>
                <a:cs typeface="Times New Roman" pitchFamily="18" charset="0"/>
              </a:rPr>
              <a:t>təbiət, cəmiyyət və insan həyatının bütün sahələrini əhatə </a:t>
            </a:r>
            <a:r>
              <a:rPr lang="az-Latn-AZ" sz="1800" dirty="0" smtClean="0">
                <a:latin typeface="Times New Roman" pitchFamily="18" charset="0"/>
                <a:cs typeface="Times New Roman" pitchFamily="18" charset="0"/>
              </a:rPr>
              <a:t>etdiyinə </a:t>
            </a:r>
            <a:r>
              <a:rPr lang="az-Latn-AZ" sz="1800" dirty="0">
                <a:latin typeface="Times New Roman" pitchFamily="18" charset="0"/>
                <a:cs typeface="Times New Roman" pitchFamily="18" charset="0"/>
              </a:rPr>
              <a:t>görə, </a:t>
            </a:r>
            <a:r>
              <a:rPr lang="az-Latn-AZ" sz="1800" dirty="0" smtClean="0">
                <a:latin typeface="Times New Roman" pitchFamily="18" charset="0"/>
                <a:cs typeface="Times New Roman" pitchFamily="18" charset="0"/>
              </a:rPr>
              <a:t>sadəcə </a:t>
            </a:r>
            <a:r>
              <a:rPr lang="az-Latn-AZ" sz="1800" dirty="0">
                <a:latin typeface="Times New Roman" pitchFamily="18" charset="0"/>
                <a:cs typeface="Times New Roman" pitchFamily="18" charset="0"/>
              </a:rPr>
              <a:t>olaraq, “Davamlı inkişaf” adı ilə daha geniş yayılmışdır. </a:t>
            </a:r>
            <a:r>
              <a:rPr lang="az-Latn-AZ" sz="1800" dirty="0" smtClean="0">
                <a:latin typeface="Times New Roman" pitchFamily="18" charset="0"/>
                <a:cs typeface="Times New Roman" pitchFamily="18" charset="0"/>
              </a:rPr>
              <a:t>Ümumilikdə</a:t>
            </a:r>
            <a:r>
              <a:rPr lang="az-Latn-AZ" sz="1800" dirty="0">
                <a:latin typeface="Times New Roman" pitchFamily="18" charset="0"/>
                <a:cs typeface="Times New Roman" pitchFamily="18" charset="0"/>
              </a:rPr>
              <a:t>, davamlı inkişaf bir-birilə sıx bağlı olan iki mühüm amilə </a:t>
            </a:r>
            <a:r>
              <a:rPr lang="az-Latn-AZ" sz="1800" dirty="0" smtClean="0">
                <a:latin typeface="Times New Roman" pitchFamily="18" charset="0"/>
                <a:cs typeface="Times New Roman" pitchFamily="18" charset="0"/>
              </a:rPr>
              <a:t>əsaslanır </a:t>
            </a:r>
            <a:r>
              <a:rPr lang="az-Latn-AZ" sz="1800" dirty="0">
                <a:latin typeface="Times New Roman" pitchFamily="18" charset="0"/>
                <a:cs typeface="Times New Roman" pitchFamily="18" charset="0"/>
              </a:rPr>
              <a:t>ki, bu da “</a:t>
            </a:r>
            <a:r>
              <a:rPr lang="az-Latn-AZ" sz="1800" dirty="0" smtClean="0">
                <a:latin typeface="Times New Roman" pitchFamily="18" charset="0"/>
                <a:cs typeface="Times New Roman" pitchFamily="18" charset="0"/>
              </a:rPr>
              <a:t>davamlı </a:t>
            </a:r>
            <a:r>
              <a:rPr lang="az-Latn-AZ" sz="1800" dirty="0">
                <a:latin typeface="Times New Roman" pitchFamily="18" charset="0"/>
                <a:cs typeface="Times New Roman" pitchFamily="18" charset="0"/>
              </a:rPr>
              <a:t>inkişaf” və “davamlı iqtisadi inkişaf” </a:t>
            </a:r>
            <a:r>
              <a:rPr lang="az-Latn-AZ" sz="1800" dirty="0" smtClean="0">
                <a:latin typeface="Times New Roman" pitchFamily="18" charset="0"/>
                <a:cs typeface="Times New Roman" pitchFamily="18" charset="0"/>
              </a:rPr>
              <a:t>anlayışlarının </a:t>
            </a:r>
            <a:r>
              <a:rPr lang="az-Latn-AZ" sz="1800" dirty="0">
                <a:latin typeface="Times New Roman" pitchFamily="18" charset="0"/>
                <a:cs typeface="Times New Roman" pitchFamily="18" charset="0"/>
              </a:rPr>
              <a:t>o </a:t>
            </a:r>
            <a:r>
              <a:rPr lang="az-Latn-AZ" sz="1800" dirty="0" smtClean="0">
                <a:latin typeface="Times New Roman" pitchFamily="18" charset="0"/>
                <a:cs typeface="Times New Roman" pitchFamily="18" charset="0"/>
              </a:rPr>
              <a:t>qədər </a:t>
            </a:r>
            <a:r>
              <a:rPr lang="az-Latn-AZ" sz="1800" dirty="0">
                <a:latin typeface="Times New Roman" pitchFamily="18" charset="0"/>
                <a:cs typeface="Times New Roman" pitchFamily="18" charset="0"/>
              </a:rPr>
              <a:t>də </a:t>
            </a:r>
            <a:r>
              <a:rPr lang="az-Latn-AZ" sz="1800" dirty="0" smtClean="0">
                <a:latin typeface="Times New Roman" pitchFamily="18" charset="0"/>
                <a:cs typeface="Times New Roman" pitchFamily="18" charset="0"/>
              </a:rPr>
              <a:t>fərqlənmədiyini göstərir</a:t>
            </a:r>
            <a:r>
              <a:rPr lang="az-Latn-AZ" sz="1800" dirty="0">
                <a:latin typeface="Times New Roman" pitchFamily="18" charset="0"/>
                <a:cs typeface="Times New Roman" pitchFamily="18" charset="0"/>
              </a:rPr>
              <a:t>. Bu amillərdən biri tələbat amilidir ki, bu da </a:t>
            </a:r>
            <a:r>
              <a:rPr lang="az-Latn-AZ" sz="1800" dirty="0" smtClean="0">
                <a:latin typeface="Times New Roman" pitchFamily="18" charset="0"/>
                <a:cs typeface="Times New Roman" pitchFamily="18" charset="0"/>
              </a:rPr>
              <a:t>əhalinin </a:t>
            </a:r>
            <a:r>
              <a:rPr lang="az-Latn-AZ" sz="1800" dirty="0">
                <a:latin typeface="Times New Roman" pitchFamily="18" charset="0"/>
                <a:cs typeface="Times New Roman" pitchFamily="18" charset="0"/>
              </a:rPr>
              <a:t>yoxsul </a:t>
            </a:r>
            <a:r>
              <a:rPr lang="az-Latn-AZ" sz="1800" dirty="0" smtClean="0">
                <a:latin typeface="Times New Roman" pitchFamily="18" charset="0"/>
                <a:cs typeface="Times New Roman" pitchFamily="18" charset="0"/>
              </a:rPr>
              <a:t>təbəqəsinin </a:t>
            </a:r>
            <a:r>
              <a:rPr lang="az-Latn-AZ" sz="1800" dirty="0">
                <a:latin typeface="Times New Roman" pitchFamily="18" charset="0"/>
                <a:cs typeface="Times New Roman" pitchFamily="18" charset="0"/>
              </a:rPr>
              <a:t>mövcudluğu üçün daha vacib və zəruridir. Məhdudlaşdırma adlanan ikinci amil, əsasən texnologiyanın vəziyyəti və cəmiyyətin təşkili ilə </a:t>
            </a:r>
            <a:r>
              <a:rPr lang="az-Latn-AZ" sz="1800" dirty="0" smtClean="0">
                <a:latin typeface="Times New Roman" pitchFamily="18" charset="0"/>
                <a:cs typeface="Times New Roman" pitchFamily="18" charset="0"/>
              </a:rPr>
              <a:t>şərtlənir</a:t>
            </a:r>
            <a:r>
              <a:rPr lang="az-Latn-AZ" sz="1800" dirty="0">
                <a:latin typeface="Times New Roman" pitchFamily="18" charset="0"/>
                <a:cs typeface="Times New Roman" pitchFamily="18" charset="0"/>
              </a:rPr>
              <a:t>, eyni </a:t>
            </a:r>
            <a:r>
              <a:rPr lang="az-Latn-AZ" sz="1800" dirty="0" smtClean="0">
                <a:latin typeface="Times New Roman" pitchFamily="18" charset="0"/>
                <a:cs typeface="Times New Roman" pitchFamily="18" charset="0"/>
              </a:rPr>
              <a:t>zamanda </a:t>
            </a:r>
            <a:r>
              <a:rPr lang="az-Latn-AZ" sz="1800" dirty="0">
                <a:latin typeface="Times New Roman" pitchFamily="18" charset="0"/>
                <a:cs typeface="Times New Roman" pitchFamily="18" charset="0"/>
              </a:rPr>
              <a:t>ətraf mühitin indiki və gələcək nəsillərin tələbatını ödəyə </a:t>
            </a:r>
            <a:r>
              <a:rPr lang="az-Latn-AZ" sz="1800" dirty="0" smtClean="0">
                <a:latin typeface="Times New Roman" pitchFamily="18" charset="0"/>
                <a:cs typeface="Times New Roman" pitchFamily="18" charset="0"/>
              </a:rPr>
              <a:t>bilmək </a:t>
            </a:r>
            <a:r>
              <a:rPr lang="az-Latn-AZ" sz="1800" dirty="0">
                <a:latin typeface="Times New Roman" pitchFamily="18" charset="0"/>
                <a:cs typeface="Times New Roman" pitchFamily="18" charset="0"/>
              </a:rPr>
              <a:t>qabiliyyəti ilə əlaqələndirilir. </a:t>
            </a:r>
            <a:r>
              <a:rPr lang="az-Latn-AZ" sz="2000" b="1" dirty="0">
                <a:latin typeface="Times New Roman" pitchFamily="18" charset="0"/>
                <a:cs typeface="Times New Roman" pitchFamily="18" charset="0"/>
              </a:rPr>
              <a:t>Göründüyü kimi, davamlı inkişafın əsas vəzifəsi cəmiyyətin tələbat və </a:t>
            </a:r>
            <a:r>
              <a:rPr lang="az-Latn-AZ" sz="2000" b="1" dirty="0" smtClean="0">
                <a:latin typeface="Times New Roman" pitchFamily="18" charset="0"/>
                <a:cs typeface="Times New Roman" pitchFamily="18" charset="0"/>
              </a:rPr>
              <a:t>istəklərinin </a:t>
            </a:r>
            <a:r>
              <a:rPr lang="az-Latn-AZ" sz="2000" b="1" dirty="0">
                <a:latin typeface="Times New Roman" pitchFamily="18" charset="0"/>
                <a:cs typeface="Times New Roman" pitchFamily="18" charset="0"/>
              </a:rPr>
              <a:t>fasiləsiz (davamlı) ödənilməsi ilə ifadə olunur. Yada </a:t>
            </a:r>
            <a:r>
              <a:rPr lang="az-Latn-AZ" sz="2000" b="1" dirty="0" smtClean="0">
                <a:latin typeface="Times New Roman" pitchFamily="18" charset="0"/>
                <a:cs typeface="Times New Roman" pitchFamily="18" charset="0"/>
              </a:rPr>
              <a:t>salsaq </a:t>
            </a:r>
            <a:r>
              <a:rPr lang="az-Latn-AZ" sz="2000" b="1" dirty="0">
                <a:latin typeface="Times New Roman" pitchFamily="18" charset="0"/>
                <a:cs typeface="Times New Roman" pitchFamily="18" charset="0"/>
              </a:rPr>
              <a:t>ki, iqtisad elminin də başlıca məqsədi cəmiyyətin sonsuz artan tələbatının məhdud resurslarla dolğun </a:t>
            </a:r>
            <a:r>
              <a:rPr lang="az-Latn-AZ" sz="2000" b="1" dirty="0" smtClean="0">
                <a:latin typeface="Times New Roman" pitchFamily="18" charset="0"/>
                <a:cs typeface="Times New Roman" pitchFamily="18" charset="0"/>
              </a:rPr>
              <a:t>şəkildə </a:t>
            </a:r>
            <a:r>
              <a:rPr lang="az-Latn-AZ" sz="2000" b="1" dirty="0">
                <a:latin typeface="Times New Roman" pitchFamily="18" charset="0"/>
                <a:cs typeface="Times New Roman" pitchFamily="18" charset="0"/>
              </a:rPr>
              <a:t>təmin edilməsinə nail olmaqdır, onda davamlı iqtisadi inkişafın da əsas </a:t>
            </a:r>
            <a:r>
              <a:rPr lang="az-Latn-AZ" sz="2000" b="1" dirty="0" smtClean="0">
                <a:latin typeface="Times New Roman" pitchFamily="18" charset="0"/>
                <a:cs typeface="Times New Roman" pitchFamily="18" charset="0"/>
              </a:rPr>
              <a:t>vəzifəsini </a:t>
            </a:r>
            <a:r>
              <a:rPr lang="az-Latn-AZ" sz="2000" b="1" dirty="0">
                <a:latin typeface="Times New Roman" pitchFamily="18" charset="0"/>
                <a:cs typeface="Times New Roman" pitchFamily="18" charset="0"/>
              </a:rPr>
              <a:t>oxşar </a:t>
            </a:r>
            <a:r>
              <a:rPr lang="az-Latn-AZ" sz="2000" b="1" dirty="0" smtClean="0">
                <a:latin typeface="Times New Roman" pitchFamily="18" charset="0"/>
                <a:cs typeface="Times New Roman" pitchFamily="18" charset="0"/>
              </a:rPr>
              <a:t>şəkildə </a:t>
            </a:r>
            <a:r>
              <a:rPr lang="az-Latn-AZ" sz="2000" b="1" dirty="0">
                <a:latin typeface="Times New Roman" pitchFamily="18" charset="0"/>
                <a:cs typeface="Times New Roman" pitchFamily="18" charset="0"/>
              </a:rPr>
              <a:t>qəbul edə bilərik. Bu isə o deməkdir ki, “davamlı inkişaf” və “davamlı iqtisadi inkişaf”ın əsas məqsədləri də eynidir və hər ikisi cəmiyyətin tələbatının fasiləsiz ödənilməsinə istiqamətlənmişdir</a:t>
            </a:r>
            <a:r>
              <a:rPr lang="az-Latn-AZ" sz="2000" b="1" dirty="0" smtClean="0">
                <a:latin typeface="Times New Roman" pitchFamily="18" charset="0"/>
                <a:cs typeface="Times New Roman" pitchFamily="18" charset="0"/>
              </a:rPr>
              <a:t>.</a:t>
            </a:r>
            <a:endParaRPr lang="ru-RU" sz="2000" b="1" dirty="0" smtClean="0">
              <a:latin typeface="Times New Roman" pitchFamily="18" charset="0"/>
              <a:cs typeface="Times New Roman" pitchFamily="18" charset="0"/>
            </a:endParaRPr>
          </a:p>
          <a:p>
            <a:pPr algn="just">
              <a:lnSpc>
                <a:spcPct val="150000"/>
              </a:lnSpc>
            </a:pPr>
            <a:endParaRPr lang="ru-RU"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42852"/>
            <a:ext cx="8543956" cy="5983311"/>
          </a:xfrm>
        </p:spPr>
        <p:txBody>
          <a:bodyPr>
            <a:normAutofit fontScale="92500"/>
          </a:bodyPr>
          <a:lstStyle/>
          <a:p>
            <a:pPr marL="0" algn="just">
              <a:lnSpc>
                <a:spcPct val="150000"/>
              </a:lnSpc>
              <a:spcBef>
                <a:spcPts val="0"/>
              </a:spcBef>
            </a:pPr>
            <a:r>
              <a:rPr lang="az-Latn-AZ" sz="1400" dirty="0" smtClean="0">
                <a:latin typeface="Times New Roman" pitchFamily="18" charset="0"/>
                <a:cs typeface="Times New Roman" pitchFamily="18" charset="0"/>
              </a:rPr>
              <a:t>Elmi-texniki tərəqqinin və inqilabın təbiət-cəmiyyət münasibətlərində yaratdığı neqativ nəticələrin qarşısının alınması, qlobal ekoloji  problemlərin  həlli  yolları və bəşəriyyətin inkişafının gələcək perspektivləri ilk dəfə sistemli şəkildə İtaliya alimi </a:t>
            </a:r>
            <a:r>
              <a:rPr lang="az-Latn-AZ" sz="1400" b="1" dirty="0" smtClean="0">
                <a:latin typeface="Times New Roman" pitchFamily="18" charset="0"/>
                <a:cs typeface="Times New Roman" pitchFamily="18" charset="0"/>
              </a:rPr>
              <a:t>A.Peççei</a:t>
            </a:r>
            <a:r>
              <a:rPr lang="az-Latn-AZ" sz="1400" dirty="0" smtClean="0">
                <a:latin typeface="Times New Roman" pitchFamily="18" charset="0"/>
                <a:cs typeface="Times New Roman" pitchFamily="18" charset="0"/>
              </a:rPr>
              <a:t> tərəfindən </a:t>
            </a:r>
            <a:r>
              <a:rPr lang="az-Latn-AZ" sz="1400" b="1" dirty="0" smtClean="0">
                <a:latin typeface="Times New Roman" pitchFamily="18" charset="0"/>
                <a:cs typeface="Times New Roman" pitchFamily="18" charset="0"/>
              </a:rPr>
              <a:t>1968-ci</a:t>
            </a:r>
            <a:r>
              <a:rPr lang="az-Latn-AZ" sz="1400" dirty="0" smtClean="0">
                <a:latin typeface="Times New Roman" pitchFamily="18" charset="0"/>
                <a:cs typeface="Times New Roman" pitchFamily="18" charset="0"/>
              </a:rPr>
              <a:t> ildə yaradılmış </a:t>
            </a:r>
            <a:r>
              <a:rPr lang="az-Latn-AZ" sz="1400" b="1" dirty="0" smtClean="0">
                <a:latin typeface="Times New Roman" pitchFamily="18" charset="0"/>
                <a:cs typeface="Times New Roman" pitchFamily="18" charset="0"/>
              </a:rPr>
              <a:t>Roma klubu</a:t>
            </a:r>
            <a:r>
              <a:rPr lang="az-Latn-AZ" sz="1400" dirty="0" smtClean="0">
                <a:latin typeface="Times New Roman" pitchFamily="18" charset="0"/>
                <a:cs typeface="Times New Roman" pitchFamily="18" charset="0"/>
              </a:rPr>
              <a:t> tərəfindən araşdırılmağa başlanmışdır. Klubun ən fəal üzvü, ABŞ-ın Massaçuset Texnologiya İnstitutunun professoru </a:t>
            </a:r>
            <a:r>
              <a:rPr lang="az-Latn-AZ" sz="1400" b="1" dirty="0" smtClean="0">
                <a:latin typeface="Times New Roman" pitchFamily="18" charset="0"/>
                <a:cs typeface="Times New Roman" pitchFamily="18" charset="0"/>
              </a:rPr>
              <a:t>C.Foresfer</a:t>
            </a:r>
            <a:r>
              <a:rPr lang="az-Latn-AZ" sz="1400" dirty="0" smtClean="0">
                <a:latin typeface="Times New Roman" pitchFamily="18" charset="0"/>
                <a:cs typeface="Times New Roman" pitchFamily="18" charset="0"/>
              </a:rPr>
              <a:t> “Dünya dinamikası” kitabında (1971) planetimiz miqya</a:t>
            </a:r>
            <a:r>
              <a:rPr lang="ru-RU" sz="1400" dirty="0" smtClean="0">
                <a:latin typeface="Times New Roman" pitchFamily="18" charset="0"/>
                <a:cs typeface="Times New Roman" pitchFamily="18" charset="0"/>
              </a:rPr>
              <a:t> -</a:t>
            </a:r>
            <a:r>
              <a:rPr lang="az-Latn-AZ" sz="1400" dirty="0" smtClean="0">
                <a:latin typeface="Times New Roman" pitchFamily="18" charset="0"/>
                <a:cs typeface="Times New Roman" pitchFamily="18" charset="0"/>
              </a:rPr>
              <a:t>sında əhali artımı, ərzaq problemi, təbii və ətraf mühitin çirklənməsi, bərpa olunmayan təbii sərvətlərdən istifadənin həddini keçməsi, kapital qoyuluşu və s. məsələlərin riyazi  modelləşdirilməsini şərh etmişdir. Klubun üzvü </a:t>
            </a:r>
            <a:r>
              <a:rPr lang="az-Latn-AZ" sz="1400" b="1" dirty="0" smtClean="0">
                <a:latin typeface="Times New Roman" pitchFamily="18" charset="0"/>
                <a:cs typeface="Times New Roman" pitchFamily="18" charset="0"/>
              </a:rPr>
              <a:t>R.Medouz</a:t>
            </a:r>
            <a:r>
              <a:rPr lang="az-Latn-AZ" sz="1400" dirty="0" smtClean="0">
                <a:latin typeface="Times New Roman" pitchFamily="18" charset="0"/>
                <a:cs typeface="Times New Roman" pitchFamily="18" charset="0"/>
              </a:rPr>
              <a:t>un rəhbərlik etdiyi digər qrupun hazırladığı “Artım həddi” adlı kitabda isə Davamlı İnkişaf  konsepsiyasının bəzi ekoloji istiqamətləri, </a:t>
            </a:r>
            <a:r>
              <a:rPr lang="az-Latn-AZ" sz="1400" b="1" dirty="0" smtClean="0">
                <a:latin typeface="Times New Roman" pitchFamily="18" charset="0"/>
                <a:cs typeface="Times New Roman" pitchFamily="18" charset="0"/>
              </a:rPr>
              <a:t>M.Meşaroviç və E.Pestelin </a:t>
            </a:r>
            <a:r>
              <a:rPr lang="az-Latn-AZ" sz="1400" dirty="0" smtClean="0">
                <a:latin typeface="Times New Roman" pitchFamily="18" charset="0"/>
                <a:cs typeface="Times New Roman" pitchFamily="18" charset="0"/>
              </a:rPr>
              <a:t>hazırladıqları “Bəşəriyyət yol ayrıcında” adlı 2-ci məruzədə təbiət - cəmiyyət münasibətləri ətraflı şərh olunmuşdur. Klubun üzvləri </a:t>
            </a:r>
            <a:r>
              <a:rPr lang="az-Latn-AZ" sz="1400" b="1" dirty="0" smtClean="0">
                <a:latin typeface="Times New Roman" pitchFamily="18" charset="0"/>
                <a:cs typeface="Times New Roman" pitchFamily="18" charset="0"/>
              </a:rPr>
              <a:t>Y.Tinbergen</a:t>
            </a:r>
            <a:r>
              <a:rPr lang="az-Latn-AZ" sz="1400" dirty="0" smtClean="0">
                <a:latin typeface="Times New Roman" pitchFamily="18" charset="0"/>
                <a:cs typeface="Times New Roman" pitchFamily="18" charset="0"/>
              </a:rPr>
              <a:t> tərəfindən  hazırlanan “Beynəlxalq qaydaların yenidən qurulması” və E.Laslo, “Qlobal cəmiyyətlər üçün məqsədlər” adlı məruzələrdə lokal və qlobal məqsədlərin əlaqələndirilməsi, cəmiyyətin təşkili və idarə edilməsi, əhalinin maddi rifahının yaxşılaşdırılması, enerjidən istifadə, məişət və istehsalat tullantılarının  zərərsizləşdirilməsi və təkrar emalı və s. məsələlər ətraflı şərh olunmuşdur. Bütün qeyd olunan  məsələlərin məhz insan inkişafına həsr edilməsinə baxmayaraq Davamlı İnkişaf anlayışı öz ətraflı və geniş şərhini </a:t>
            </a:r>
            <a:r>
              <a:rPr lang="az-Latn-AZ" sz="1400" b="1" dirty="0" smtClean="0">
                <a:latin typeface="Times New Roman" pitchFamily="18" charset="0"/>
                <a:cs typeface="Times New Roman" pitchFamily="18" charset="0"/>
              </a:rPr>
              <a:t>1987-ci</a:t>
            </a:r>
            <a:r>
              <a:rPr lang="az-Latn-AZ" sz="1400" dirty="0" smtClean="0">
                <a:latin typeface="Times New Roman" pitchFamily="18" charset="0"/>
                <a:cs typeface="Times New Roman" pitchFamily="18" charset="0"/>
              </a:rPr>
              <a:t> ildə xanım  Q.X.Brutlandın  rəhbərlik etdiyi BMT-nin “Ətraf Mühit və İnkişaf” komissiyasının hazırladığı “Bizim ümumi gələcəyimiz” adlı məruzədə tapmışdır. Həmin məruzədə “təbiət-cəmiyyət” münasibətlərinin daha da kəskinləşməsi, dünyada əhali artımı və yoxsulluq, içməli su və ərzaq problemi, demoqrafik partlayış, insanların maddi rifahının və yaşayış  şəraitinin pisləşməsi, təbii fəlakətlə-rin getdikcə geniş vüsət alması, bərpa olunmayan təbii sərvətlərin, enerji ehtiyatlarının tükənməsi, ölkələr arasında sosial bərabərsizliyin artması və s. məsələlər əsaslı surətdə təsvir edilmişdir.</a:t>
            </a:r>
            <a:endParaRPr lang="ru-RU" sz="1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52"/>
            <a:ext cx="8229600" cy="5983311"/>
          </a:xfrm>
        </p:spPr>
        <p:txBody>
          <a:bodyPr>
            <a:normAutofit/>
          </a:bodyPr>
          <a:lstStyle/>
          <a:p>
            <a:pPr marL="0" algn="just">
              <a:lnSpc>
                <a:spcPct val="150000"/>
              </a:lnSpc>
              <a:spcBef>
                <a:spcPts val="0"/>
              </a:spcBef>
            </a:pPr>
            <a:r>
              <a:rPr lang="az-Latn-AZ" sz="1400" dirty="0" smtClean="0">
                <a:latin typeface="Times New Roman" pitchFamily="18" charset="0"/>
                <a:cs typeface="Times New Roman" pitchFamily="18" charset="0"/>
              </a:rPr>
              <a:t>“Davamlı İnkişaf” konsepsiyası hazırda, dünyada ən çox işlənən və tətbiq edilən inkişaf konsepsiyalarından biridir. Konsepsiyanın yaranması və qəbul edilməsi BMT-nin sənədləri əsasında reallaşmışdır. Bu </a:t>
            </a:r>
            <a:r>
              <a:rPr lang="az-Latn-AZ" sz="1400" b="1" dirty="0" smtClean="0">
                <a:latin typeface="Times New Roman" pitchFamily="18" charset="0"/>
                <a:cs typeface="Times New Roman" pitchFamily="18" charset="0"/>
              </a:rPr>
              <a:t>sənədlərə</a:t>
            </a:r>
            <a:r>
              <a:rPr lang="az-Latn-AZ" sz="1400" dirty="0" smtClean="0">
                <a:latin typeface="Times New Roman" pitchFamily="18" charset="0"/>
                <a:cs typeface="Times New Roman" pitchFamily="18" charset="0"/>
              </a:rPr>
              <a:t> misal olaraq: </a:t>
            </a:r>
          </a:p>
          <a:p>
            <a:pPr marL="0" algn="just">
              <a:lnSpc>
                <a:spcPct val="150000"/>
              </a:lnSpc>
              <a:spcBef>
                <a:spcPts val="0"/>
              </a:spcBef>
            </a:pPr>
            <a:r>
              <a:rPr lang="az-Latn-AZ" sz="1400" b="1" dirty="0" smtClean="0">
                <a:latin typeface="Times New Roman" pitchFamily="18" charset="0"/>
                <a:cs typeface="Times New Roman" pitchFamily="18" charset="0"/>
              </a:rPr>
              <a:t>“Rio Bəyannaməsi” </a:t>
            </a:r>
            <a:r>
              <a:rPr lang="az-Latn-AZ" sz="1400" dirty="0" smtClean="0">
                <a:latin typeface="Times New Roman" pitchFamily="18" charset="0"/>
                <a:cs typeface="Times New Roman" pitchFamily="18" charset="0"/>
              </a:rPr>
              <a:t>– 1992-ci il Rio konfransında qəbul edilən bu sənəd təkcə ətraf mühitin mühafizəsi məsələlərini deyil, eyni zamanda ayrı-ayrı ölkələrdə istehsal prosesləri və ətraf mühitin ahəngdarlığına əsaslanan uzunmüddətli sosial-iqtisadi və ekoloji inkişaf istiqamətlərini nəzərdə tutan bütöv bir konsepsiyadır. Konfran-sından dərhal sonra BMT-nin nəzdində Davamlı İnkişaf  üzrə Dünya Şurası və ya Davamlı Inkişaf  üzrə komis-siya yaradıldı; </a:t>
            </a:r>
          </a:p>
          <a:p>
            <a:pPr marL="0" algn="just">
              <a:lnSpc>
                <a:spcPct val="150000"/>
              </a:lnSpc>
              <a:spcBef>
                <a:spcPts val="0"/>
              </a:spcBef>
            </a:pPr>
            <a:r>
              <a:rPr lang="az-Latn-AZ" sz="1400" b="1" dirty="0" smtClean="0">
                <a:latin typeface="Times New Roman" pitchFamily="18" charset="0"/>
                <a:cs typeface="Times New Roman" pitchFamily="18" charset="0"/>
              </a:rPr>
              <a:t>“XXI əsrin Gündəliyi” </a:t>
            </a:r>
            <a:r>
              <a:rPr lang="az-Latn-AZ" sz="1400" dirty="0" smtClean="0">
                <a:latin typeface="Times New Roman" pitchFamily="18" charset="0"/>
                <a:cs typeface="Times New Roman" pitchFamily="18" charset="0"/>
              </a:rPr>
              <a:t>- 4 bölmə və 38 paraqrafdan ibarət olan bu sənəd XXI əsr üçün dünya ölkələrinin iqtisadi, sosial və ekoloji aspektlərini əhatə edən və </a:t>
            </a:r>
            <a:r>
              <a:rPr lang="az-Latn-AZ" sz="1400" b="1" dirty="0" smtClean="0">
                <a:latin typeface="Times New Roman" pitchFamily="18" charset="0"/>
                <a:cs typeface="Times New Roman" pitchFamily="18" charset="0"/>
              </a:rPr>
              <a:t>hər bir ölkədə milli səviyyədə davamlı inkişaf konsep-siyasını </a:t>
            </a:r>
            <a:r>
              <a:rPr lang="az-Latn-AZ" sz="1400" dirty="0" smtClean="0">
                <a:latin typeface="Times New Roman" pitchFamily="18" charset="0"/>
                <a:cs typeface="Times New Roman" pitchFamily="18" charset="0"/>
              </a:rPr>
              <a:t>hazırlanması üçün </a:t>
            </a:r>
            <a:r>
              <a:rPr lang="az-Latn-AZ" sz="1400" b="1" dirty="0" smtClean="0">
                <a:latin typeface="Times New Roman" pitchFamily="18" charset="0"/>
                <a:cs typeface="Times New Roman" pitchFamily="18" charset="0"/>
              </a:rPr>
              <a:t>ümumi bir fəaliyyət proqramıdır</a:t>
            </a:r>
            <a:r>
              <a:rPr lang="az-Latn-AZ" sz="1400" dirty="0" smtClean="0">
                <a:latin typeface="Times New Roman" pitchFamily="18" charset="0"/>
                <a:cs typeface="Times New Roman" pitchFamily="18" charset="0"/>
              </a:rPr>
              <a:t>. Bu sənəddə ayrı-ayrı dövlətlərdə Davamlı İnki-şaf üzrə Milli Şuraların yaradılması tövsiyə edilmişdir;</a:t>
            </a:r>
          </a:p>
          <a:p>
            <a:pPr marL="0" algn="just">
              <a:lnSpc>
                <a:spcPct val="150000"/>
              </a:lnSpc>
              <a:spcBef>
                <a:spcPts val="0"/>
              </a:spcBef>
            </a:pPr>
            <a:r>
              <a:rPr lang="az-Latn-AZ" sz="1400" dirty="0" smtClean="0">
                <a:latin typeface="Times New Roman" pitchFamily="18" charset="0"/>
                <a:cs typeface="Times New Roman" pitchFamily="18" charset="0"/>
              </a:rPr>
              <a:t>“İnsan hüquqları üzrə BMT-nin Vyana konfransı” adlanan bu konfransda </a:t>
            </a:r>
            <a:r>
              <a:rPr lang="az-Latn-AZ" sz="1400" b="1" dirty="0" smtClean="0">
                <a:latin typeface="Times New Roman" pitchFamily="18" charset="0"/>
                <a:cs typeface="Times New Roman" pitchFamily="18" charset="0"/>
              </a:rPr>
              <a:t>insan hüquqlarının </a:t>
            </a:r>
            <a:r>
              <a:rPr lang="az-Latn-AZ" sz="1400" dirty="0" smtClean="0">
                <a:latin typeface="Times New Roman" pitchFamily="18" charset="0"/>
                <a:cs typeface="Times New Roman" pitchFamily="18" charset="0"/>
              </a:rPr>
              <a:t>təmin edilməsi ilə əlaqədar “Fəaliyyət Proqramı” və “</a:t>
            </a:r>
            <a:r>
              <a:rPr lang="az-Latn-AZ" sz="1400" b="1" dirty="0" smtClean="0">
                <a:latin typeface="Times New Roman" pitchFamily="18" charset="0"/>
                <a:cs typeface="Times New Roman" pitchFamily="18" charset="0"/>
              </a:rPr>
              <a:t>Vyana Bəyannaməsi</a:t>
            </a:r>
            <a:r>
              <a:rPr lang="az-Latn-AZ" sz="1400" dirty="0" smtClean="0">
                <a:latin typeface="Times New Roman" pitchFamily="18" charset="0"/>
                <a:cs typeface="Times New Roman" pitchFamily="18" charset="0"/>
              </a:rPr>
              <a:t>” qəbul edilmişdir;</a:t>
            </a:r>
          </a:p>
          <a:p>
            <a:pPr marL="0" algn="just">
              <a:lnSpc>
                <a:spcPct val="150000"/>
              </a:lnSpc>
              <a:spcBef>
                <a:spcPts val="0"/>
              </a:spcBef>
            </a:pPr>
            <a:r>
              <a:rPr lang="az-Latn-AZ" sz="1400" dirty="0" smtClean="0">
                <a:latin typeface="Times New Roman" pitchFamily="18" charset="0"/>
                <a:cs typeface="Times New Roman" pitchFamily="18" charset="0"/>
              </a:rPr>
              <a:t>5-13 sentyabr 1994-cü il tarixində Misirin paytaxtı Qahirə şəhərində keçirilmiş “Əhali və İnkişaf” üzrə konfransda qəbul edilmiş “</a:t>
            </a:r>
            <a:r>
              <a:rPr lang="az-Latn-AZ" sz="1400" b="1" dirty="0" smtClean="0">
                <a:latin typeface="Times New Roman" pitchFamily="18" charset="0"/>
                <a:cs typeface="Times New Roman" pitchFamily="18" charset="0"/>
              </a:rPr>
              <a:t>Əhali və Inkişaf üzrə Fəaliyyət Proqramı</a:t>
            </a:r>
            <a:r>
              <a:rPr lang="az-Latn-AZ" sz="1400" dirty="0" smtClean="0">
                <a:latin typeface="Times New Roman" pitchFamily="18" charset="0"/>
                <a:cs typeface="Times New Roman" pitchFamily="18" charset="0"/>
              </a:rPr>
              <a:t>”;</a:t>
            </a:r>
          </a:p>
          <a:p>
            <a:pPr marL="0" algn="just">
              <a:lnSpc>
                <a:spcPct val="150000"/>
              </a:lnSpc>
              <a:spcBef>
                <a:spcPts val="0"/>
              </a:spcBef>
            </a:pPr>
            <a:r>
              <a:rPr lang="az-Latn-AZ" sz="1400" dirty="0" smtClean="0">
                <a:latin typeface="Times New Roman" pitchFamily="18" charset="0"/>
                <a:cs typeface="Times New Roman" pitchFamily="18" charset="0"/>
              </a:rPr>
              <a:t>6-12 mart 1995-ci il tarixində Kopenhagendə keçirilən konfransda qəbul edilmiş və “</a:t>
            </a:r>
            <a:r>
              <a:rPr lang="az-Latn-AZ" sz="1400" b="1" dirty="0" smtClean="0">
                <a:latin typeface="Times New Roman" pitchFamily="18" charset="0"/>
                <a:cs typeface="Times New Roman" pitchFamily="18" charset="0"/>
              </a:rPr>
              <a:t>Sosial inkişaf üzrə Kopenhagen Bəyannaməsi</a:t>
            </a:r>
            <a:r>
              <a:rPr lang="az-Latn-AZ" sz="1400" dirty="0" smtClean="0">
                <a:latin typeface="Times New Roman" pitchFamily="18" charset="0"/>
                <a:cs typeface="Times New Roman" pitchFamily="18" charset="0"/>
              </a:rPr>
              <a:t>”;</a:t>
            </a:r>
          </a:p>
          <a:p>
            <a:pPr algn="just">
              <a:lnSpc>
                <a:spcPct val="150000"/>
              </a:lnSpc>
            </a:pPr>
            <a:endParaRPr lang="az-Latn-AZ" sz="1400" dirty="0" smtClean="0">
              <a:latin typeface="Times New Roman" pitchFamily="18" charset="0"/>
              <a:cs typeface="Times New Roman" pitchFamily="18" charset="0"/>
            </a:endParaRPr>
          </a:p>
          <a:p>
            <a:pPr algn="just">
              <a:lnSpc>
                <a:spcPct val="150000"/>
              </a:lnSpc>
            </a:pPr>
            <a:endParaRPr lang="az-Latn-AZ" sz="1400" dirty="0" smtClean="0">
              <a:latin typeface="Times New Roman" pitchFamily="18" charset="0"/>
              <a:cs typeface="Times New Roman" pitchFamily="18" charset="0"/>
            </a:endParaRPr>
          </a:p>
          <a:p>
            <a:pPr algn="just">
              <a:lnSpc>
                <a:spcPct val="150000"/>
              </a:lnSpc>
            </a:pPr>
            <a:endParaRPr lang="az-Latn-AZ" sz="1400" dirty="0" smtClean="0">
              <a:latin typeface="Times New Roman" pitchFamily="18" charset="0"/>
              <a:cs typeface="Times New Roman" pitchFamily="18" charset="0"/>
            </a:endParaRPr>
          </a:p>
          <a:p>
            <a:pPr algn="just">
              <a:lnSpc>
                <a:spcPct val="150000"/>
              </a:lnSpc>
            </a:pPr>
            <a:endParaRPr lang="az-Latn-AZ" sz="1400" dirty="0" smtClean="0">
              <a:latin typeface="Times New Roman" pitchFamily="18" charset="0"/>
              <a:cs typeface="Times New Roman" pitchFamily="18" charset="0"/>
            </a:endParaRPr>
          </a:p>
          <a:p>
            <a:pPr algn="just">
              <a:lnSpc>
                <a:spcPct val="150000"/>
              </a:lnSpc>
            </a:pPr>
            <a:endParaRPr lang="ru-RU" sz="1400" dirty="0" smtClean="0">
              <a:latin typeface="Times New Roman" pitchFamily="18" charset="0"/>
              <a:cs typeface="Times New Roman" pitchFamily="18" charset="0"/>
            </a:endParaRPr>
          </a:p>
          <a:p>
            <a:pPr algn="just"/>
            <a:endParaRPr lang="az-Latn-AZ" sz="1400" dirty="0" smtClean="0"/>
          </a:p>
          <a:p>
            <a:pPr algn="just"/>
            <a:endParaRPr lang="az-Latn-AZ" sz="1400" dirty="0" smtClean="0">
              <a:latin typeface="Times New Roman" pitchFamily="18" charset="0"/>
              <a:cs typeface="Times New Roman" pitchFamily="18" charset="0"/>
            </a:endParaRPr>
          </a:p>
          <a:p>
            <a:pPr algn="just"/>
            <a:endParaRPr lang="ru-RU" sz="1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715040"/>
          </a:xfrm>
        </p:spPr>
        <p:txBody>
          <a:bodyPr/>
          <a:lstStyle/>
          <a:p>
            <a:pPr marL="0">
              <a:lnSpc>
                <a:spcPct val="150000"/>
              </a:lnSpc>
              <a:spcBef>
                <a:spcPts val="0"/>
              </a:spcBef>
            </a:pPr>
            <a:r>
              <a:rPr lang="az-Latn-AZ" sz="1400" dirty="0" smtClean="0">
                <a:latin typeface="Times New Roman" pitchFamily="18" charset="0"/>
                <a:cs typeface="Times New Roman" pitchFamily="18" charset="0"/>
              </a:rPr>
              <a:t>1995-ci ilin sentyabr ayında Pekin şəhərində keçirilən, davamlı inkişaf və gender məsələlərinə həsr olunmuş konfransda qəbul edilmiş </a:t>
            </a:r>
            <a:r>
              <a:rPr lang="az-Latn-AZ" sz="1400" b="1" dirty="0" smtClean="0">
                <a:latin typeface="Times New Roman" pitchFamily="18" charset="0"/>
                <a:cs typeface="Times New Roman" pitchFamily="18" charset="0"/>
              </a:rPr>
              <a:t>Pekin Bəyannaməsi</a:t>
            </a:r>
            <a:r>
              <a:rPr lang="az-Latn-AZ" sz="1400" dirty="0" smtClean="0">
                <a:latin typeface="Times New Roman" pitchFamily="18" charset="0"/>
                <a:cs typeface="Times New Roman" pitchFamily="18" charset="0"/>
              </a:rPr>
              <a:t>;  </a:t>
            </a:r>
          </a:p>
          <a:p>
            <a:pPr marL="0">
              <a:lnSpc>
                <a:spcPct val="150000"/>
              </a:lnSpc>
              <a:spcBef>
                <a:spcPts val="0"/>
              </a:spcBef>
            </a:pPr>
            <a:r>
              <a:rPr lang="az-Latn-AZ" sz="1400" dirty="0" smtClean="0">
                <a:latin typeface="Times New Roman" pitchFamily="18" charset="0"/>
                <a:cs typeface="Times New Roman" pitchFamily="18" charset="0"/>
              </a:rPr>
              <a:t>1996-cı ilin iyun ayında İstanbulda keçirilən bu konfrans yaşayış məskənlərinin davamlı inkişafına həsr edilmiş </a:t>
            </a:r>
            <a:r>
              <a:rPr lang="az-Latn-AZ" sz="1400" b="1" dirty="0" smtClean="0">
                <a:latin typeface="Times New Roman" pitchFamily="18" charset="0"/>
                <a:cs typeface="Times New Roman" pitchFamily="18" charset="0"/>
              </a:rPr>
              <a:t>“Yaşayış məskənləri üzrə İstanbul Bəyannaməsi”</a:t>
            </a:r>
            <a:r>
              <a:rPr lang="az-Latn-AZ" sz="1400" dirty="0" smtClean="0">
                <a:latin typeface="Times New Roman" pitchFamily="18" charset="0"/>
                <a:cs typeface="Times New Roman" pitchFamily="18" charset="0"/>
              </a:rPr>
              <a:t>. İstanbul konfransı, daha çox “Habitat-2” adı ilə məşhurdur. Bu da ondan irəli gəlir ki, Habitat ingiliscə yaşayış məskəni deməkdir;</a:t>
            </a:r>
          </a:p>
          <a:p>
            <a:pPr marL="0" algn="just">
              <a:lnSpc>
                <a:spcPct val="150000"/>
              </a:lnSpc>
              <a:spcBef>
                <a:spcPts val="0"/>
              </a:spcBef>
            </a:pPr>
            <a:r>
              <a:rPr lang="az-Latn-AZ" sz="1400" dirty="0" smtClean="0">
                <a:latin typeface="Times New Roman" pitchFamily="18" charset="0"/>
                <a:cs typeface="Times New Roman" pitchFamily="18" charset="0"/>
              </a:rPr>
              <a:t>Yoxsulluğun aradan qaldırıması, isehsal və istehlakın qeyri-davamlı modelinin dəyişdirilməsi, sosial-iqtisa- di inkişafın təbii ressurslar bazasının mühafizəsi və onlardan səmərəli istifadə, qloballaşma şəraitində davamlı inkişaf, sağlamlıq və davamlı inkişaf, davamlı inkişafın institusional çərçivəsi, beynəlxalq, regional və milli səviyələrdə Davamlı İnkişafın institusional mexanizmlərinin möhkəmləndirilməsi </a:t>
            </a:r>
            <a:r>
              <a:rPr lang="az-Latn-AZ" sz="1400" b="1" dirty="0" smtClean="0">
                <a:latin typeface="Times New Roman" pitchFamily="18" charset="0"/>
                <a:cs typeface="Times New Roman" pitchFamily="18" charset="0"/>
              </a:rPr>
              <a:t>Yohannesburq Sammiti </a:t>
            </a:r>
            <a:r>
              <a:rPr lang="az-Latn-AZ" sz="1400" dirty="0" smtClean="0">
                <a:latin typeface="Times New Roman" pitchFamily="18" charset="0"/>
                <a:cs typeface="Times New Roman" pitchFamily="18" charset="0"/>
              </a:rPr>
              <a:t>“Siyasi bəyannamə”;</a:t>
            </a:r>
          </a:p>
          <a:p>
            <a:pPr marL="0" algn="just">
              <a:lnSpc>
                <a:spcPct val="150000"/>
              </a:lnSpc>
              <a:spcBef>
                <a:spcPts val="0"/>
              </a:spcBef>
            </a:pPr>
            <a:r>
              <a:rPr lang="az-Latn-AZ" sz="1400" dirty="0" smtClean="0">
                <a:latin typeface="Times New Roman" pitchFamily="18" charset="0"/>
                <a:cs typeface="Times New Roman" pitchFamily="18" charset="0"/>
              </a:rPr>
              <a:t>2000-ci ilin sentyabr ayında BMT - nin təşəbbüsü ilə, Azərbaycan Respublikası da daxil olmaqla, dünyanın 150-dən çox ölkəsinin iştirak etdiyi “Minilliyin Forumu”nda qəbul edilmiş </a:t>
            </a:r>
            <a:r>
              <a:rPr lang="az-Latn-AZ" sz="1400" b="1" dirty="0" smtClean="0">
                <a:latin typeface="Times New Roman" pitchFamily="18" charset="0"/>
                <a:cs typeface="Times New Roman" pitchFamily="18" charset="0"/>
              </a:rPr>
              <a:t>“Minilliyin Bəyannaməsi”. </a:t>
            </a:r>
            <a:r>
              <a:rPr lang="az-Latn-AZ" sz="1400" dirty="0" smtClean="0">
                <a:latin typeface="Times New Roman" pitchFamily="18" charset="0"/>
                <a:cs typeface="Times New Roman" pitchFamily="18" charset="0"/>
              </a:rPr>
              <a:t>Hansı ki, bu bəyannamə minilliyin inkişaf məqsədlərini əhatə etmişdir.</a:t>
            </a:r>
          </a:p>
          <a:p>
            <a:pPr algn="just">
              <a:lnSpc>
                <a:spcPct val="150000"/>
              </a:lnSpc>
              <a:buNone/>
            </a:pPr>
            <a:endParaRPr lang="az-Latn-AZ" sz="1400" b="1" dirty="0" smtClean="0">
              <a:latin typeface="Times New Roman" pitchFamily="18" charset="0"/>
              <a:cs typeface="Times New Roman" pitchFamily="18" charset="0"/>
            </a:endParaRPr>
          </a:p>
          <a:p>
            <a:pPr>
              <a:lnSpc>
                <a:spcPct val="150000"/>
              </a:lnSpc>
            </a:pPr>
            <a:endParaRPr lang="az-Latn-AZ" sz="1400" dirty="0" smtClean="0">
              <a:latin typeface="Times New Roman" pitchFamily="18" charset="0"/>
              <a:cs typeface="Times New Roman" pitchFamily="18" charset="0"/>
            </a:endParaRP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42852"/>
            <a:ext cx="7929618" cy="428628"/>
          </a:xfrm>
        </p:spPr>
        <p:txBody>
          <a:bodyPr>
            <a:normAutofit fontScale="90000"/>
          </a:bodyPr>
          <a:lstStyle/>
          <a:p>
            <a:pPr lvl="0"/>
            <a:r>
              <a:rPr lang="az-Latn-AZ" sz="1600" dirty="0" smtClean="0">
                <a:latin typeface="Times New Roman" pitchFamily="18" charset="0"/>
                <a:cs typeface="Times New Roman" pitchFamily="18" charset="0"/>
              </a:rPr>
              <a:t/>
            </a:r>
            <a:br>
              <a:rPr lang="az-Latn-AZ" sz="1600" dirty="0" smtClean="0">
                <a:latin typeface="Times New Roman" pitchFamily="18" charset="0"/>
                <a:cs typeface="Times New Roman" pitchFamily="18" charset="0"/>
              </a:rPr>
            </a:br>
            <a:r>
              <a:rPr lang="az-Latn-AZ" sz="1600" dirty="0" smtClean="0">
                <a:latin typeface="Times New Roman" pitchFamily="18" charset="0"/>
                <a:cs typeface="Times New Roman" pitchFamily="18" charset="0"/>
              </a:rPr>
              <a:t/>
            </a:r>
            <a:br>
              <a:rPr lang="az-Latn-AZ" sz="1600" dirty="0" smtClean="0">
                <a:latin typeface="Times New Roman" pitchFamily="18" charset="0"/>
                <a:cs typeface="Times New Roman" pitchFamily="18" charset="0"/>
              </a:rPr>
            </a:br>
            <a:r>
              <a:rPr lang="az-Latn-AZ" sz="2000" b="1" dirty="0" smtClean="0">
                <a:latin typeface="Times New Roman" pitchFamily="18" charset="0"/>
                <a:cs typeface="Times New Roman" pitchFamily="18" charset="0"/>
              </a:rPr>
              <a:t>Davamlı iqtisadi inkişafın təmin olunmasında xidmət sahələrinin rolu</a:t>
            </a:r>
            <a:r>
              <a:rPr lang="ru-RU" sz="2000" b="1" dirty="0" smtClean="0">
                <a:latin typeface="Times New Roman" pitchFamily="18" charset="0"/>
                <a:cs typeface="Times New Roman" pitchFamily="18" charset="0"/>
              </a:rPr>
              <a:t/>
            </a:r>
            <a:br>
              <a:rPr lang="ru-RU" sz="2000" b="1" dirty="0" smtClean="0">
                <a:latin typeface="Times New Roman" pitchFamily="18" charset="0"/>
                <a:cs typeface="Times New Roman" pitchFamily="18" charset="0"/>
              </a:rPr>
            </a:br>
            <a:endParaRPr lang="ru-RU" sz="2000" b="1" dirty="0">
              <a:latin typeface="Times New Roman" pitchFamily="18" charset="0"/>
              <a:cs typeface="Times New Roman" pitchFamily="18" charset="0"/>
            </a:endParaRPr>
          </a:p>
        </p:txBody>
      </p:sp>
      <p:sp>
        <p:nvSpPr>
          <p:cNvPr id="3" name="Содержимое 2"/>
          <p:cNvSpPr>
            <a:spLocks noGrp="1"/>
          </p:cNvSpPr>
          <p:nvPr>
            <p:ph idx="1"/>
          </p:nvPr>
        </p:nvSpPr>
        <p:spPr>
          <a:xfrm>
            <a:off x="357158" y="785794"/>
            <a:ext cx="8358246" cy="5786478"/>
          </a:xfrm>
        </p:spPr>
        <p:txBody>
          <a:bodyPr>
            <a:normAutofit fontScale="92500" lnSpcReduction="10000"/>
          </a:bodyPr>
          <a:lstStyle/>
          <a:p>
            <a:pPr marL="0" algn="just">
              <a:lnSpc>
                <a:spcPct val="150000"/>
              </a:lnSpc>
              <a:spcBef>
                <a:spcPts val="0"/>
              </a:spcBef>
            </a:pPr>
            <a:r>
              <a:rPr lang="az-Latn-AZ" sz="1500" dirty="0" smtClean="0">
                <a:latin typeface="Times New Roman" pitchFamily="18" charset="0"/>
                <a:cs typeface="Times New Roman" pitchFamily="18" charset="0"/>
              </a:rPr>
              <a:t>Müşahidələr göstərir ki, son onilliklərdə xidmət sektorunun iqtisadiyyatda payı və rolu artmaqdadır ki, mütə- xəssislərin fikrincə bunun da iki başlıca səbəbi vardır. Birincisi, insanların </a:t>
            </a:r>
            <a:r>
              <a:rPr lang="az-Latn-AZ" sz="1500" b="1" dirty="0" smtClean="0">
                <a:latin typeface="Times New Roman" pitchFamily="18" charset="0"/>
                <a:cs typeface="Times New Roman" pitchFamily="18" charset="0"/>
              </a:rPr>
              <a:t>gəlirinin artması </a:t>
            </a:r>
            <a:r>
              <a:rPr lang="az-Latn-AZ" sz="1500" dirty="0" smtClean="0">
                <a:latin typeface="Times New Roman" pitchFamily="18" charset="0"/>
                <a:cs typeface="Times New Roman" pitchFamily="18" charset="0"/>
              </a:rPr>
              <a:t>fiziki əmtəələrlə bərabər xidmətlərə xərclənən pulların da artmasına imkan verir. İkinci səbəb </a:t>
            </a:r>
            <a:r>
              <a:rPr lang="az-Latn-AZ" sz="1500" b="1" dirty="0" smtClean="0">
                <a:latin typeface="Times New Roman" pitchFamily="18" charset="0"/>
                <a:cs typeface="Times New Roman" pitchFamily="18" charset="0"/>
              </a:rPr>
              <a:t>İKT-nin inkişafı</a:t>
            </a:r>
            <a:r>
              <a:rPr lang="az-Latn-AZ" sz="1500" dirty="0" smtClean="0">
                <a:latin typeface="Times New Roman" pitchFamily="18" charset="0"/>
                <a:cs typeface="Times New Roman" pitchFamily="18" charset="0"/>
              </a:rPr>
              <a:t>nın xidmət sektoru-nun imkanlarını genişləndirməsi və xidmət sektorunun iqtisadi dəyərini artırmasıdır. </a:t>
            </a:r>
          </a:p>
          <a:p>
            <a:pPr marL="0" algn="just">
              <a:lnSpc>
                <a:spcPct val="150000"/>
              </a:lnSpc>
              <a:spcBef>
                <a:spcPts val="0"/>
              </a:spcBef>
            </a:pPr>
            <a:r>
              <a:rPr lang="az-Latn-AZ" sz="1500" dirty="0" smtClean="0">
                <a:latin typeface="Times New Roman" pitchFamily="18" charset="0"/>
                <a:cs typeface="Times New Roman" pitchFamily="18" charset="0"/>
              </a:rPr>
              <a:t>Təcrübə göstərir ki, məhz qeyd edilən səbəblərdən, hələ XX əsrin ikinci yarısından etibarən inkişaf etmiş ölkələrdə xidmət sektoru istehsal sektorunu geridə qoymağa başlamışdır. 1980-ci illərdən etibarən isə inkişaf etməkdə olan ölkələrdə baş verən struktur dəyişikliyi xidmət sektorunun həm ümumi iqtisadiyyatda payının, həm də bazar həcminin sürətlə artmasına gətirib çıxarmışdır. Nəticədə, hal-hazırda dünyanın əksər ölkəsində ümumi daxili məhsulun (ÜDM) formalaşmasında və məşğulluğun təmin edilməsində xidmət sektoru daha böyük paya sahibdir. </a:t>
            </a:r>
            <a:r>
              <a:rPr lang="az-Latn-AZ" sz="1500" b="1" dirty="0" smtClean="0">
                <a:latin typeface="Times New Roman" pitchFamily="18" charset="0"/>
                <a:cs typeface="Times New Roman" pitchFamily="18" charset="0"/>
              </a:rPr>
              <a:t>Məsələn, ÜDM-in Amerikada 74%-i, Yaponiyada 59%-i, Almaniyada 69,1%-i, Türkiyədə 66%-i, Fransada 77,3%-i, Avstriyada 65,6%-i, Rusiyada 58,7%-i, Ukraynada 68,4%-i, Qazaxstanda 55%-i və s. xidmət sahələrinin payına düşür. O cümlədən, Estoniyanın ümum daxili məhsulunun 71%-ni, Litvada 62%-ni </a:t>
            </a:r>
            <a:r>
              <a:rPr lang="az-Latn-AZ" sz="1500" dirty="0" smtClean="0">
                <a:latin typeface="Times New Roman" pitchFamily="18" charset="0"/>
                <a:cs typeface="Times New Roman" pitchFamily="18" charset="0"/>
              </a:rPr>
              <a:t>xidmət sektoru formalaşdırır. O cümlədən, Latviyada xidmət sferasının aparıcı bir üzvü olan nəqliyyat sektoru, xüsusilə tranzit daşımalar büdcə gəlirlərinin 30%-ni, ümumi ixracın isə 27%-ni təşkil edir.</a:t>
            </a:r>
            <a:endParaRPr lang="ru-RU" sz="1500" dirty="0" smtClean="0">
              <a:latin typeface="Times New Roman" pitchFamily="18" charset="0"/>
              <a:cs typeface="Times New Roman" pitchFamily="18" charset="0"/>
            </a:endParaRPr>
          </a:p>
          <a:p>
            <a:pPr marL="0" algn="just">
              <a:lnSpc>
                <a:spcPct val="150000"/>
              </a:lnSpc>
              <a:spcBef>
                <a:spcPts val="0"/>
              </a:spcBef>
            </a:pPr>
            <a:r>
              <a:rPr lang="az-Latn-AZ" sz="1500" dirty="0" smtClean="0">
                <a:latin typeface="Times New Roman" pitchFamily="18" charset="0"/>
                <a:cs typeface="Times New Roman" pitchFamily="18" charset="0"/>
              </a:rPr>
              <a:t>Xidmət sektorunun bazar payının artması əslində iqtisadiyyatın şaxələnməsini və sahələr üzrə ixtisaslaşma sını da təmin edir. </a:t>
            </a:r>
            <a:r>
              <a:rPr lang="az-Latn-AZ" sz="1500" b="1" dirty="0" smtClean="0">
                <a:latin typeface="Times New Roman" pitchFamily="18" charset="0"/>
                <a:cs typeface="Times New Roman" pitchFamily="18" charset="0"/>
              </a:rPr>
              <a:t>Klassik iqtisadiyyatda sənayeləşmə, fiziki məhsul istehsalı iqtisadiyyatın qan damarı, istehsal edilən əmtəəyə sahib olmaq zənginlik əlaməti sayılırdısa, müasir iqtisadiyyatda eyni fikirlər xidmət sektoru haqqında deyilir. </a:t>
            </a:r>
            <a:r>
              <a:rPr lang="az-Latn-AZ" sz="1500" dirty="0" smtClean="0">
                <a:latin typeface="Times New Roman" pitchFamily="18" charset="0"/>
                <a:cs typeface="Times New Roman" pitchFamily="18" charset="0"/>
              </a:rPr>
              <a:t>Dövrümüzdə xidmət sektoru perspektiv vəd edən sahə kimi qəbul edilir və dünya iqtisadiyyatının gəlirli sahəsi kimi böyük cəlbediciliyə malikdir.</a:t>
            </a:r>
            <a:endParaRPr lang="ru-RU" sz="1500" dirty="0" smtClean="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401080" cy="6143668"/>
          </a:xfrm>
        </p:spPr>
        <p:txBody>
          <a:bodyPr>
            <a:normAutofit lnSpcReduction="10000"/>
          </a:bodyPr>
          <a:lstStyle/>
          <a:p>
            <a:pPr marL="0" algn="just">
              <a:lnSpc>
                <a:spcPct val="150000"/>
              </a:lnSpc>
              <a:spcBef>
                <a:spcPts val="0"/>
              </a:spcBef>
            </a:pPr>
            <a:r>
              <a:rPr lang="az-Latn-AZ" sz="1400" dirty="0" smtClean="0">
                <a:latin typeface="Times New Roman" pitchFamily="18" charset="0"/>
                <a:cs typeface="Times New Roman" pitchFamily="18" charset="0"/>
              </a:rPr>
              <a:t>Təsadüfi deyildir ki, Dünya Bankının bir neçə il öncə 132 ölkənin rifah səviyyəsinə görə reytinqini müəyyən -ləşdirən zaman sosial həyatla xidmət sektorunun səviyyəsi arasında əlaqənin olduğu bir daha təsdiqini tapıb. Mə-lum olub ki, xidmət sektorunda əmək qabiliyyətli əhalinin 60-75%-i çalışır. Xidmət sektorunda bir qayda olaraq is-tehsal sahələrinə nisbətən daha çox insan üçün iş yerləri yaradılır. </a:t>
            </a:r>
            <a:r>
              <a:rPr lang="az-Latn-AZ" sz="1400" b="1" dirty="0" smtClean="0">
                <a:latin typeface="Times New Roman" pitchFamily="18" charset="0"/>
                <a:cs typeface="Times New Roman" pitchFamily="18" charset="0"/>
              </a:rPr>
              <a:t>Bu baxımdan da</a:t>
            </a:r>
            <a:r>
              <a:rPr lang="az-Latn-AZ" sz="1400" dirty="0" smtClean="0">
                <a:latin typeface="Times New Roman" pitchFamily="18" charset="0"/>
                <a:cs typeface="Times New Roman" pitchFamily="18" charset="0"/>
              </a:rPr>
              <a:t>, qarşıda duran başlıca məsələ-lərdən biri də, Azərbaycan Respublikasının nəqliyyat-tranzit, turizm və s. xidmət sahələrində mövcud olan poten-sialdan tam və səmərəli istifadə etməklə, xidmət sektorunu ÜDM-in və məşğulluğun əsas aparıcı istiqamətinə çevirməkdir. </a:t>
            </a:r>
          </a:p>
          <a:p>
            <a:pPr marL="0" algn="just">
              <a:lnSpc>
                <a:spcPct val="150000"/>
              </a:lnSpc>
              <a:spcBef>
                <a:spcPts val="0"/>
              </a:spcBef>
            </a:pPr>
            <a:r>
              <a:rPr lang="az-Latn-AZ" sz="1400" dirty="0" smtClean="0">
                <a:latin typeface="Times New Roman" pitchFamily="18" charset="0"/>
                <a:cs typeface="Times New Roman" pitchFamily="18" charset="0"/>
              </a:rPr>
              <a:t>Müasir zamanda xidmət sektorunun dəyərinin istehsal sektorunu 7 dəfəyə yaxın qabaqlaması da iqtisadiyyat- da onun rolunun və gücünün bariz göstəricisidir. Məsələn, </a:t>
            </a:r>
            <a:r>
              <a:rPr lang="az-Latn-AZ" sz="1400" b="1" dirty="0" smtClean="0">
                <a:latin typeface="Times New Roman" pitchFamily="18" charset="0"/>
                <a:cs typeface="Times New Roman" pitchFamily="18" charset="0"/>
              </a:rPr>
              <a:t>ABŞ-ın xidmət bazarı inkişaf etməsəydi Çin artıq ÜDM istehsalına görə dünyanın ən böyük ölkəsi ünvanını qazanacaq</a:t>
            </a:r>
            <a:r>
              <a:rPr lang="az-Latn-AZ" sz="1400" dirty="0" smtClean="0">
                <a:latin typeface="Times New Roman" pitchFamily="18" charset="0"/>
                <a:cs typeface="Times New Roman" pitchFamily="18" charset="0"/>
              </a:rPr>
              <a:t>dı. Çin məhz xidmət sektorundakı göstə-ricilərə görə ABŞ-a uduzduğundan dünyanın ən böyük iqtisadiyyatı ünvanına sahib ola bilmir. Çin iqtisadçılatı da də hesab edirlər ki, xidmət sektorunun istehsal sahələri kimi inkişafından sonra onlar dünyanın ən böyük iqtisadiy-yatına sahib ölkə olacaq</a:t>
            </a:r>
            <a:r>
              <a:rPr lang="az-Latn-AZ" sz="1400" dirty="0" smtClean="0"/>
              <a:t>.</a:t>
            </a:r>
          </a:p>
          <a:p>
            <a:pPr marL="0" algn="just">
              <a:lnSpc>
                <a:spcPct val="150000"/>
              </a:lnSpc>
              <a:spcBef>
                <a:spcPts val="0"/>
              </a:spcBef>
            </a:pPr>
            <a:r>
              <a:rPr lang="az-Latn-AZ" sz="1400" dirty="0" smtClean="0">
                <a:latin typeface="Times New Roman" pitchFamily="18" charset="0"/>
                <a:cs typeface="Times New Roman" pitchFamily="18" charset="0"/>
              </a:rPr>
              <a:t>Bir qayda olaraq xidmət sektorunda vacib şərtlərdən biri </a:t>
            </a:r>
            <a:r>
              <a:rPr lang="az-Latn-AZ" sz="1400" b="1" dirty="0" smtClean="0">
                <a:latin typeface="Times New Roman" pitchFamily="18" charset="0"/>
                <a:cs typeface="Times New Roman" pitchFamily="18" charset="0"/>
              </a:rPr>
              <a:t>kadr hazırlığı </a:t>
            </a:r>
            <a:r>
              <a:rPr lang="az-Latn-AZ" sz="1400" dirty="0" smtClean="0">
                <a:latin typeface="Times New Roman" pitchFamily="18" charset="0"/>
                <a:cs typeface="Times New Roman" pitchFamily="18" charset="0"/>
              </a:rPr>
              <a:t>məsələləridir. Yəni, </a:t>
            </a:r>
            <a:r>
              <a:rPr lang="az-Latn-AZ" sz="1400" b="1" dirty="0" smtClean="0">
                <a:latin typeface="Times New Roman" pitchFamily="18" charset="0"/>
                <a:cs typeface="Times New Roman" pitchFamily="18" charset="0"/>
              </a:rPr>
              <a:t>müştəri məm-nunluğunu</a:t>
            </a:r>
            <a:r>
              <a:rPr lang="az-Latn-AZ" sz="1400" dirty="0" smtClean="0">
                <a:latin typeface="Times New Roman" pitchFamily="18" charset="0"/>
                <a:cs typeface="Times New Roman" pitchFamily="18" charset="0"/>
              </a:rPr>
              <a:t> təmin edə biləcək xidmətlər göstərən işçi heyəti, kadr təminatının olması xidmət sahələrinin dinamik inkişafının zəruri şərtlərindən biridir. Qeyd edək ki, bir ölkənin iqtisadiyyatında xidmət sektorunun payının artması üçün başlıca şərtlərdən biri də həmin ölkədə </a:t>
            </a:r>
            <a:r>
              <a:rPr lang="az-Latn-AZ" sz="1400" b="1" dirty="0" smtClean="0">
                <a:latin typeface="Times New Roman" pitchFamily="18" charset="0"/>
                <a:cs typeface="Times New Roman" pitchFamily="18" charset="0"/>
              </a:rPr>
              <a:t>adambaşına düşən gəlirin </a:t>
            </a:r>
            <a:r>
              <a:rPr lang="az-Latn-AZ" sz="1400" dirty="0" smtClean="0">
                <a:latin typeface="Times New Roman" pitchFamily="18" charset="0"/>
                <a:cs typeface="Times New Roman" pitchFamily="18" charset="0"/>
              </a:rPr>
              <a:t>yüksəlməsi şərtidir. Buna görə də inkişaf etməkdə olan ölkələrdə ÜDM-in 45-50%-ni xidmət sahəsi yaratdığı halda, inkişaf etmiş ölkələrdə bu 65-70% təşkil edir.</a:t>
            </a:r>
            <a:endParaRPr lang="ru-RU" sz="1400" dirty="0" smtClean="0">
              <a:latin typeface="Times New Roman" pitchFamily="18" charset="0"/>
              <a:cs typeface="Times New Roman" pitchFamily="18" charset="0"/>
            </a:endParaRPr>
          </a:p>
          <a:p>
            <a:pPr algn="just">
              <a:lnSpc>
                <a:spcPct val="150000"/>
              </a:lnSpc>
            </a:pPr>
            <a:endParaRPr lang="ru-RU" sz="1400" dirty="0" smtClean="0">
              <a:latin typeface="Times New Roman" pitchFamily="18" charset="0"/>
              <a:cs typeface="Times New Roman" pitchFamily="18" charset="0"/>
            </a:endParaRPr>
          </a:p>
          <a:p>
            <a:pPr algn="just">
              <a:lnSpc>
                <a:spcPct val="150000"/>
              </a:lnSpc>
            </a:pPr>
            <a:endParaRPr lang="az-Latn-AZ" sz="1400" dirty="0" smtClean="0">
              <a:latin typeface="Times New Roman" pitchFamily="18" charset="0"/>
              <a:cs typeface="Times New Roman" pitchFamily="18" charset="0"/>
            </a:endParaRPr>
          </a:p>
          <a:p>
            <a:pPr algn="just">
              <a:lnSpc>
                <a:spcPct val="150000"/>
              </a:lnSpc>
              <a:buNone/>
            </a:pPr>
            <a:endParaRPr lang="ru-RU" sz="1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0" y="714375"/>
            <a:ext cx="8858250" cy="5929313"/>
          </a:xfrm>
        </p:spPr>
        <p:txBody>
          <a:bodyPr>
            <a:normAutofit/>
          </a:bodyPr>
          <a:lstStyle/>
          <a:p>
            <a:pPr marL="0" algn="just">
              <a:spcBef>
                <a:spcPts val="0"/>
              </a:spcBef>
              <a:buNone/>
            </a:pPr>
            <a:endParaRPr lang="az-Latn-AZ" sz="1400" dirty="0" smtClean="0">
              <a:latin typeface="Times New Roman" pitchFamily="18" charset="0"/>
              <a:cs typeface="Times New Roman" pitchFamily="18" charset="0"/>
            </a:endParaRPr>
          </a:p>
          <a:p>
            <a:pPr marL="0" algn="just">
              <a:spcBef>
                <a:spcPts val="0"/>
              </a:spcBef>
              <a:buNone/>
            </a:pPr>
            <a:endParaRPr lang="ru-RU" sz="1400" dirty="0">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142843" y="928661"/>
          <a:ext cx="8715437" cy="5661681"/>
        </p:xfrm>
        <a:graphic>
          <a:graphicData uri="http://schemas.openxmlformats.org/drawingml/2006/table">
            <a:tbl>
              <a:tblPr/>
              <a:tblGrid>
                <a:gridCol w="312855"/>
                <a:gridCol w="913375"/>
                <a:gridCol w="810261"/>
                <a:gridCol w="1113157"/>
                <a:gridCol w="1112572"/>
                <a:gridCol w="1108470"/>
                <a:gridCol w="1114329"/>
                <a:gridCol w="1113745"/>
                <a:gridCol w="1116673"/>
              </a:tblGrid>
              <a:tr h="285761">
                <a:tc>
                  <a:txBody>
                    <a:bodyPr/>
                    <a:lstStyle/>
                    <a:p>
                      <a:pPr algn="ctr">
                        <a:lnSpc>
                          <a:spcPct val="115000"/>
                        </a:lnSpc>
                        <a:spcAft>
                          <a:spcPts val="0"/>
                        </a:spcAft>
                        <a:tabLst>
                          <a:tab pos="547370" algn="l"/>
                        </a:tabLst>
                      </a:pPr>
                      <a:endParaRPr lang="ru-RU" sz="1100" dirty="0">
                        <a:latin typeface="Times New Roman" pitchFamily="18" charset="0"/>
                        <a:ea typeface="Times New Roman"/>
                        <a:cs typeface="Times New Roman" pitchFamily="18" charset="0"/>
                      </a:endParaRPr>
                    </a:p>
                    <a:p>
                      <a:pPr algn="ctr">
                        <a:lnSpc>
                          <a:spcPct val="115000"/>
                        </a:lnSpc>
                        <a:spcAft>
                          <a:spcPts val="0"/>
                        </a:spcAft>
                        <a:tabLst>
                          <a:tab pos="547370" algn="l"/>
                        </a:tabLst>
                      </a:pPr>
                      <a:r>
                        <a:rPr lang="ru-RU" sz="1100" b="1" dirty="0">
                          <a:latin typeface="Times New Roman" pitchFamily="18" charset="0"/>
                          <a:ea typeface="Times New Roman"/>
                          <a:cs typeface="Times New Roman" pitchFamily="18" charset="0"/>
                        </a:rPr>
                        <a:t>№</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b="1" dirty="0">
                          <a:latin typeface="Times New Roman" pitchFamily="18" charset="0"/>
                          <a:ea typeface="Times New Roman"/>
                          <a:cs typeface="Times New Roman" pitchFamily="18" charset="0"/>
                        </a:rPr>
                        <a:t>Ölkələr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 algn="ctr">
                        <a:lnSpc>
                          <a:spcPct val="115000"/>
                        </a:lnSpc>
                        <a:spcAft>
                          <a:spcPts val="0"/>
                        </a:spcAft>
                        <a:tabLst>
                          <a:tab pos="547370" algn="l"/>
                        </a:tabLst>
                      </a:pPr>
                      <a:r>
                        <a:rPr lang="az-Latn-AZ" sz="1100" b="1" dirty="0">
                          <a:latin typeface="Times New Roman" pitchFamily="18" charset="0"/>
                          <a:ea typeface="Times New Roman"/>
                          <a:cs typeface="Times New Roman" pitchFamily="18" charset="0"/>
                        </a:rPr>
                        <a:t>ÜDM,</a:t>
                      </a:r>
                      <a:endParaRPr lang="ru-RU" sz="1100" dirty="0">
                        <a:latin typeface="Times New Roman" pitchFamily="18" charset="0"/>
                        <a:ea typeface="Times New Roman"/>
                        <a:cs typeface="Times New Roman" pitchFamily="18" charset="0"/>
                      </a:endParaRPr>
                    </a:p>
                    <a:p>
                      <a:pPr indent="34290" algn="ctr">
                        <a:lnSpc>
                          <a:spcPct val="115000"/>
                        </a:lnSpc>
                        <a:spcAft>
                          <a:spcPts val="0"/>
                        </a:spcAft>
                        <a:tabLst>
                          <a:tab pos="547370" algn="l"/>
                        </a:tabLst>
                      </a:pPr>
                      <a:r>
                        <a:rPr lang="az-Latn-AZ" sz="1100" b="1" dirty="0">
                          <a:latin typeface="Times New Roman" pitchFamily="18" charset="0"/>
                          <a:ea typeface="Times New Roman"/>
                          <a:cs typeface="Times New Roman" pitchFamily="18" charset="0"/>
                        </a:rPr>
                        <a:t>mln. dollar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b="1" dirty="0">
                          <a:latin typeface="Times New Roman" pitchFamily="18" charset="0"/>
                          <a:ea typeface="Times New Roman"/>
                          <a:cs typeface="Times New Roman" pitchFamily="18" charset="0"/>
                        </a:rPr>
                        <a:t>Əhalisi, nəfər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b="1" dirty="0">
                          <a:latin typeface="Times New Roman" pitchFamily="18" charset="0"/>
                          <a:ea typeface="Times New Roman"/>
                          <a:cs typeface="Times New Roman" pitchFamily="18" charset="0"/>
                        </a:rPr>
                        <a:t>Adambaşına düşən ÜDM, dollar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b="1" dirty="0">
                          <a:latin typeface="Times New Roman" pitchFamily="18" charset="0"/>
                          <a:ea typeface="Times New Roman"/>
                          <a:cs typeface="Times New Roman" pitchFamily="18" charset="0"/>
                        </a:rPr>
                        <a:t>ÜDM-də xidmət sahələrinin payı, %-lə</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b="1" dirty="0">
                          <a:latin typeface="Times New Roman" pitchFamily="18" charset="0"/>
                          <a:ea typeface="Times New Roman"/>
                          <a:cs typeface="Times New Roman" pitchFamily="18" charset="0"/>
                        </a:rPr>
                        <a:t>Adambaşına düşən </a:t>
                      </a:r>
                      <a:r>
                        <a:rPr lang="az-Latn-AZ" sz="1100" b="1" dirty="0" smtClean="0">
                          <a:latin typeface="Times New Roman" pitchFamily="18" charset="0"/>
                          <a:ea typeface="Times New Roman"/>
                          <a:cs typeface="Times New Roman" pitchFamily="18" charset="0"/>
                        </a:rPr>
                        <a:t>xidmətlər</a:t>
                      </a:r>
                      <a:r>
                        <a:rPr lang="az-Latn-AZ" sz="1100" b="1" dirty="0">
                          <a:latin typeface="Times New Roman" pitchFamily="18" charset="0"/>
                          <a:ea typeface="Times New Roman"/>
                          <a:cs typeface="Times New Roman" pitchFamily="18" charset="0"/>
                        </a:rPr>
                        <a:t>, dollar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b="1" dirty="0">
                          <a:latin typeface="Times New Roman" pitchFamily="18" charset="0"/>
                          <a:ea typeface="Times New Roman"/>
                          <a:cs typeface="Times New Roman" pitchFamily="18" charset="0"/>
                        </a:rPr>
                        <a:t>Məşğulluqda </a:t>
                      </a:r>
                      <a:r>
                        <a:rPr lang="az-Latn-AZ" sz="1100" b="1" dirty="0" smtClean="0">
                          <a:latin typeface="Times New Roman" pitchFamily="18" charset="0"/>
                          <a:ea typeface="Times New Roman"/>
                          <a:cs typeface="Times New Roman" pitchFamily="18" charset="0"/>
                        </a:rPr>
                        <a:t>xidmət sahələri- nin </a:t>
                      </a:r>
                      <a:r>
                        <a:rPr lang="az-Latn-AZ" sz="1100" b="1" dirty="0">
                          <a:latin typeface="Times New Roman" pitchFamily="18" charset="0"/>
                          <a:ea typeface="Times New Roman"/>
                          <a:cs typeface="Times New Roman" pitchFamily="18" charset="0"/>
                        </a:rPr>
                        <a:t>payı, %-lə</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b="1" i="1" dirty="0">
                          <a:latin typeface="Times New Roman" pitchFamily="18" charset="0"/>
                          <a:ea typeface="Times New Roman"/>
                          <a:cs typeface="Times New Roman" pitchFamily="18" charset="0"/>
                        </a:rPr>
                        <a:t>Adambaşına düşən gəlirlər</a:t>
                      </a:r>
                      <a:endParaRPr lang="ru-RU" sz="1100" dirty="0">
                        <a:latin typeface="Times New Roman" pitchFamily="18" charset="0"/>
                        <a:ea typeface="Times New Roman"/>
                        <a:cs typeface="Times New Roman" pitchFamily="18" charset="0"/>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r h="184509">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ABŞ</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15094000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315 619 000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49922</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74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35389.4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80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48450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2</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Yaponiya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5867154</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127 515 000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dirty="0">
                          <a:latin typeface="Times New Roman"/>
                          <a:ea typeface="Times New Roman"/>
                          <a:cs typeface="Times New Roman"/>
                        </a:rPr>
                        <a:t>46736</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a:ea typeface="Times New Roman"/>
                          <a:cs typeface="Times New Roman"/>
                        </a:rPr>
                        <a:t>59</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a:ea typeface="Times New Roman"/>
                          <a:cs typeface="Times New Roman"/>
                        </a:rPr>
                        <a:t>27146.8</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a:ea typeface="Times New Roman"/>
                          <a:cs typeface="Times New Roman"/>
                        </a:rPr>
                        <a:t>56</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45180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Almaniya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3570556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81 843 743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41513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a:ea typeface="Times New Roman"/>
                          <a:cs typeface="Times New Roman"/>
                        </a:rPr>
                        <a:t>69,1</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a:ea typeface="Times New Roman"/>
                          <a:cs typeface="Times New Roman"/>
                        </a:rPr>
                        <a:t>30146.0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63,8</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43980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Fransa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2773032</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63 704 091</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41141</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77,3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33648.6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72,9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42420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B/Britaniya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2431589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62 989 551</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38589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23161.8</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40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37780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İspaniya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1490810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46 196 276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29289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66,6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21492.6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70,7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35020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İtaliya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2194750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60 820 696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33115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68</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24538.2</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dirty="0">
                          <a:latin typeface="Times New Roman"/>
                          <a:ea typeface="Times New Roman"/>
                          <a:cs typeface="Times New Roman"/>
                        </a:rPr>
                        <a:t>49</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35330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8</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Yunanıstan</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298734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11 290 067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22055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78,9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20876.9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59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25030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Sloveniya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49539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2 064 570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22193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14396.9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71</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23610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10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Estoniya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22185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1 339 662</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16320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11426.5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15200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11</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Polşa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514496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38 538 447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12538</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53,4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7129.0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49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12480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12</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Litva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42725</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3 007 758</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14018</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9233.2</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50 +</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12350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13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Latviya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28252</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2 041 763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13900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70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9685.9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59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12280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14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Türkiyə</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956576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74 724 269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13447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6828.3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10410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15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Rusiya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1899056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143 347 059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dirty="0">
                          <a:latin typeface="Times New Roman"/>
                          <a:ea typeface="Times New Roman"/>
                          <a:cs typeface="Times New Roman"/>
                        </a:rPr>
                        <a:t>14247</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58,7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7776.5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56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10400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16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Qazaxstan</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186198</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16 911 911</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11773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55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6055.4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51,7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8220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17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Belorusiya</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55136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9 462 400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6739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44,4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2587.1</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az-Latn-AZ" sz="1100">
                          <a:latin typeface="Times New Roman"/>
                          <a:ea typeface="Times New Roman"/>
                          <a:cs typeface="Times New Roman"/>
                        </a:rPr>
                        <a:t>40,9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5830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055">
                <a:tc>
                  <a:txBody>
                    <a:bodyPr/>
                    <a:lstStyle/>
                    <a:p>
                      <a:pPr algn="ctr">
                        <a:lnSpc>
                          <a:spcPct val="115000"/>
                        </a:lnSpc>
                        <a:spcAft>
                          <a:spcPts val="0"/>
                        </a:spcAft>
                        <a:tabLst>
                          <a:tab pos="547370" algn="l"/>
                        </a:tabLst>
                      </a:pPr>
                      <a:r>
                        <a:rPr lang="az-Latn-AZ" sz="1100" b="1" i="1" dirty="0">
                          <a:latin typeface="Times New Roman"/>
                          <a:ea typeface="Times New Roman"/>
                          <a:cs typeface="Times New Roman"/>
                        </a:rPr>
                        <a:t>18</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20955" algn="l">
                        <a:lnSpc>
                          <a:spcPct val="115000"/>
                        </a:lnSpc>
                        <a:spcAft>
                          <a:spcPts val="0"/>
                        </a:spcAft>
                        <a:tabLst>
                          <a:tab pos="547370" algn="l"/>
                        </a:tabLst>
                      </a:pPr>
                      <a:r>
                        <a:rPr lang="az-Latn-AZ" sz="1100" b="1" i="1" dirty="0">
                          <a:latin typeface="Times New Roman"/>
                          <a:ea typeface="Times New Roman"/>
                          <a:cs typeface="Times New Roman"/>
                        </a:rPr>
                        <a:t>Azərbaycan</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100" b="1" i="1" dirty="0">
                          <a:latin typeface="Times New Roman"/>
                          <a:ea typeface="Times New Roman"/>
                          <a:cs typeface="Times New Roman"/>
                        </a:rPr>
                        <a:t>68731</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100" b="1" i="1" dirty="0">
                          <a:latin typeface="Times New Roman"/>
                          <a:ea typeface="Times New Roman"/>
                          <a:cs typeface="Times New Roman"/>
                        </a:rPr>
                        <a:t>9235100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21590" algn="l"/>
                        </a:tabLst>
                      </a:pPr>
                      <a:r>
                        <a:rPr lang="az-Latn-AZ" sz="1100" b="1" i="1" dirty="0">
                          <a:latin typeface="Times New Roman"/>
                          <a:ea typeface="Times New Roman"/>
                          <a:cs typeface="Times New Roman"/>
                        </a:rPr>
                        <a:t>7491</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100" b="1" i="1" dirty="0">
                          <a:latin typeface="Times New Roman"/>
                          <a:ea typeface="Times New Roman"/>
                          <a:cs typeface="Times New Roman"/>
                        </a:rPr>
                        <a:t>26</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100" b="1" i="1" dirty="0">
                          <a:latin typeface="Times New Roman"/>
                          <a:ea typeface="Times New Roman"/>
                          <a:cs typeface="Times New Roman"/>
                        </a:rPr>
                        <a:t>1935.0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az-Latn-AZ" sz="1100" b="1" i="1" dirty="0">
                          <a:latin typeface="Times New Roman"/>
                          <a:ea typeface="Times New Roman"/>
                          <a:cs typeface="Times New Roman"/>
                        </a:rPr>
                        <a:t>48</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tabLst>
                          <a:tab pos="547370" algn="l"/>
                        </a:tabLst>
                      </a:pPr>
                      <a:r>
                        <a:rPr lang="az-Latn-AZ" sz="1100" b="1" i="1" dirty="0">
                          <a:latin typeface="Times New Roman"/>
                          <a:ea typeface="Times New Roman"/>
                          <a:cs typeface="Times New Roman"/>
                        </a:rPr>
                        <a:t>5290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19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Çin</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12382559</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1357810000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9 162	</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44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4012.6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60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4930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20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Türkmənistan</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24107</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5 169 660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a:ea typeface="Times New Roman"/>
                          <a:cs typeface="Times New Roman"/>
                        </a:rPr>
                        <a:t>3,904</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70,3</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3278.2</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30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4110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21</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Ukrayna</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165245</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45 529 408</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a:ea typeface="Times New Roman"/>
                          <a:cs typeface="Times New Roman"/>
                        </a:rPr>
                        <a:t>3877</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68,4</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2482.5</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44</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3120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22</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Gürcüstan</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14367</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4 497 600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5,600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60,6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1953.8</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40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2860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84509">
                <a:tc>
                  <a:txBody>
                    <a:bodyPr/>
                    <a:lstStyle/>
                    <a:p>
                      <a:pPr algn="ctr">
                        <a:lnSpc>
                          <a:spcPct val="115000"/>
                        </a:lnSpc>
                        <a:spcAft>
                          <a:spcPts val="0"/>
                        </a:spcAft>
                        <a:tabLst>
                          <a:tab pos="547370" algn="l"/>
                        </a:tabLst>
                      </a:pPr>
                      <a:r>
                        <a:rPr lang="az-Latn-AZ" sz="1100">
                          <a:latin typeface="Times New Roman"/>
                          <a:ea typeface="Times New Roman"/>
                          <a:cs typeface="Times New Roman"/>
                        </a:rPr>
                        <a:t>23</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Moldava</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70007</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3 559 500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2037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60,6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11918.6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39,7</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1980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207992">
                <a:tc>
                  <a:txBody>
                    <a:bodyPr/>
                    <a:lstStyle/>
                    <a:p>
                      <a:pPr algn="ctr">
                        <a:lnSpc>
                          <a:spcPct val="115000"/>
                        </a:lnSpc>
                        <a:spcAft>
                          <a:spcPts val="0"/>
                        </a:spcAft>
                        <a:tabLst>
                          <a:tab pos="547370" algn="l"/>
                        </a:tabLst>
                      </a:pPr>
                      <a:r>
                        <a:rPr lang="az-Latn-AZ" sz="1100">
                          <a:latin typeface="Times New Roman"/>
                          <a:ea typeface="Times New Roman"/>
                          <a:cs typeface="Times New Roman"/>
                        </a:rPr>
                        <a:t>24</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Özbəkistan</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45359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29 874 600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a:latin typeface="Times New Roman"/>
                          <a:ea typeface="Times New Roman"/>
                          <a:cs typeface="Times New Roman"/>
                        </a:rPr>
                        <a:t>1737</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50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759.1</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36</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1510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207992">
                <a:tc>
                  <a:txBody>
                    <a:bodyPr/>
                    <a:lstStyle/>
                    <a:p>
                      <a:pPr algn="ctr">
                        <a:lnSpc>
                          <a:spcPct val="115000"/>
                        </a:lnSpc>
                        <a:spcAft>
                          <a:spcPts val="0"/>
                        </a:spcAft>
                        <a:tabLst>
                          <a:tab pos="547370" algn="l"/>
                        </a:tabLst>
                      </a:pPr>
                      <a:r>
                        <a:rPr lang="az-Latn-AZ" sz="1100">
                          <a:latin typeface="Times New Roman"/>
                          <a:ea typeface="Times New Roman"/>
                          <a:cs typeface="Times New Roman"/>
                        </a:rPr>
                        <a:t>25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Qırğızstan</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5919</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a:latin typeface="Times New Roman"/>
                          <a:ea typeface="Times New Roman"/>
                          <a:cs typeface="Times New Roman"/>
                        </a:rPr>
                        <a:t>5 654 800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a:ea typeface="Times New Roman"/>
                          <a:cs typeface="Times New Roman"/>
                        </a:rPr>
                        <a:t>1158</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50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dirty="0">
                          <a:latin typeface="Times New Roman"/>
                          <a:ea typeface="Times New Roman"/>
                          <a:cs typeface="Times New Roman"/>
                        </a:rPr>
                        <a:t>523.4</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40</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920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207992">
                <a:tc>
                  <a:txBody>
                    <a:bodyPr/>
                    <a:lstStyle/>
                    <a:p>
                      <a:pPr algn="ctr">
                        <a:lnSpc>
                          <a:spcPct val="115000"/>
                        </a:lnSpc>
                        <a:spcAft>
                          <a:spcPts val="0"/>
                        </a:spcAft>
                        <a:tabLst>
                          <a:tab pos="547370" algn="l"/>
                        </a:tabLst>
                      </a:pPr>
                      <a:r>
                        <a:rPr lang="az-Latn-AZ" sz="1100">
                          <a:latin typeface="Times New Roman"/>
                          <a:ea typeface="Times New Roman"/>
                          <a:cs typeface="Times New Roman"/>
                        </a:rPr>
                        <a:t>26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Tacikstan</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6522</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8 000 000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21590" algn="l"/>
                        </a:tabLst>
                      </a:pPr>
                      <a:r>
                        <a:rPr lang="az-Latn-AZ" sz="1100" dirty="0">
                          <a:latin typeface="Times New Roman"/>
                          <a:ea typeface="Times New Roman"/>
                          <a:cs typeface="Times New Roman"/>
                        </a:rPr>
                        <a:t>953</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37,6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306.5</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az-Latn-AZ" sz="1100">
                          <a:latin typeface="Times New Roman"/>
                          <a:ea typeface="Times New Roman"/>
                          <a:cs typeface="Times New Roman"/>
                        </a:rPr>
                        <a:t>26</a:t>
                      </a:r>
                      <a:endParaRPr lang="ru-RU" sz="110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tabLst>
                          <a:tab pos="547370" algn="l"/>
                        </a:tabLst>
                      </a:pPr>
                      <a:r>
                        <a:rPr lang="az-Latn-AZ" sz="1100" dirty="0">
                          <a:latin typeface="Times New Roman"/>
                          <a:ea typeface="Times New Roman"/>
                          <a:cs typeface="Times New Roman"/>
                        </a:rPr>
                        <a:t>870</a:t>
                      </a:r>
                      <a:endParaRPr lang="ru-RU" sz="1100" dirty="0">
                        <a:latin typeface="Calibri"/>
                        <a:ea typeface="Times New Roman"/>
                        <a:cs typeface="Times New Roman"/>
                      </a:endParaRPr>
                    </a:p>
                  </a:txBody>
                  <a:tcPr marL="44245" marR="442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bl>
          </a:graphicData>
        </a:graphic>
      </p:graphicFrame>
    </p:spTree>
  </p:cSld>
  <p:clrMapOvr>
    <a:masterClrMapping/>
  </p:clrMapOvr>
</p:sld>
</file>

<file path=ppt/theme/theme1.xml><?xml version="1.0" encoding="utf-8"?>
<a:theme xmlns:a="http://schemas.openxmlformats.org/drawingml/2006/main" name="Презентация1">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Презентация1</Template>
  <TotalTime>404</TotalTime>
  <Words>4521</Words>
  <Application>Microsoft Office PowerPoint</Application>
  <PresentationFormat>Экран (4:3)</PresentationFormat>
  <Paragraphs>927</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Презентация1</vt:lpstr>
      <vt:lpstr>  Azərbaycan Respublikasının davamlı iqtisadi inkişafında  xidmət sahələrinin rolu  (nəqliyyat və turizm sahələri timsalında) </vt:lpstr>
      <vt:lpstr>BMT-nin sənədləri əsasında “davamlı inkişaf” və “davamlı iqtisadi inkişaf” anlayışlarının aydınlaşdırılması. Davamlı iqtisadi inkişafın nəzəri əsasları</vt:lpstr>
      <vt:lpstr>Слайд 3</vt:lpstr>
      <vt:lpstr>Слайд 4</vt:lpstr>
      <vt:lpstr>Слайд 5</vt:lpstr>
      <vt:lpstr>Слайд 6</vt:lpstr>
      <vt:lpstr>  Davamlı iqtisadi inkişafın təmin olunmasında xidmət sahələrinin rolu </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Azərbaycan Respublikasının davamlı iqtisadi inkişafında  xidmət sahələrinin rolu  (nəqliyyat və turizm sahələri timsalında) </dc:title>
  <dc:creator>AEsedov</dc:creator>
  <cp:lastModifiedBy>AEsedov</cp:lastModifiedBy>
  <cp:revision>54</cp:revision>
  <dcterms:created xsi:type="dcterms:W3CDTF">2014-11-05T07:35:13Z</dcterms:created>
  <dcterms:modified xsi:type="dcterms:W3CDTF">2015-05-12T08:49:55Z</dcterms:modified>
</cp:coreProperties>
</file>