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78"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4E8D6"/>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min\Desktop\New%20&#1051;&#1080;&#1089;&#1090;%20Microsoft%20Exce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ru-RU"/>
  <c:style val="42"/>
  <c:chart>
    <c:title>
      <c:tx>
        <c:rich>
          <a:bodyPr/>
          <a:lstStyle/>
          <a:p>
            <a:pPr>
              <a:defRPr sz="2400">
                <a:solidFill>
                  <a:srgbClr val="FFC000"/>
                </a:solidFill>
              </a:defRPr>
            </a:pPr>
            <a:r>
              <a:rPr lang="tr-TR" sz="2400" dirty="0" smtClean="0">
                <a:solidFill>
                  <a:srgbClr val="FFC000"/>
                </a:solidFill>
              </a:rPr>
              <a:t>Ma</a:t>
            </a:r>
            <a:r>
              <a:rPr lang="az-Latn-AZ" sz="2400" dirty="0">
                <a:solidFill>
                  <a:srgbClr val="FFC000"/>
                </a:solidFill>
              </a:rPr>
              <a:t>a</a:t>
            </a:r>
            <a:r>
              <a:rPr lang="tr-TR" sz="2400" dirty="0">
                <a:solidFill>
                  <a:srgbClr val="FFC000"/>
                </a:solidFill>
              </a:rPr>
              <a:t>riflik </a:t>
            </a:r>
            <a:r>
              <a:rPr lang="en-US" sz="2400" dirty="0">
                <a:solidFill>
                  <a:srgbClr val="FFC000"/>
                </a:solidFill>
              </a:rPr>
              <a:t>S</a:t>
            </a:r>
            <a:r>
              <a:rPr lang="az-Latn-AZ" sz="2400" dirty="0" smtClean="0">
                <a:solidFill>
                  <a:srgbClr val="FFC000"/>
                </a:solidFill>
              </a:rPr>
              <a:t>əviyyəsi</a:t>
            </a:r>
            <a:r>
              <a:rPr lang="en-US" sz="2400" dirty="0" smtClean="0">
                <a:solidFill>
                  <a:srgbClr val="FFC000"/>
                </a:solidFill>
              </a:rPr>
              <a:t> </a:t>
            </a:r>
            <a:r>
              <a:rPr lang="en-US" sz="2400" baseline="0" dirty="0" smtClean="0">
                <a:solidFill>
                  <a:srgbClr val="FFC000"/>
                </a:solidFill>
              </a:rPr>
              <a:t> v</a:t>
            </a:r>
            <a:r>
              <a:rPr lang="az-Latn-AZ" sz="2400" baseline="0" dirty="0" smtClean="0">
                <a:solidFill>
                  <a:srgbClr val="FFC000"/>
                </a:solidFill>
              </a:rPr>
              <a:t>ə İsrafçılıq</a:t>
            </a:r>
            <a:r>
              <a:rPr lang="az-Latn-AZ" sz="2400" dirty="0" smtClean="0">
                <a:solidFill>
                  <a:srgbClr val="FFC000"/>
                </a:solidFill>
              </a:rPr>
              <a:t> </a:t>
            </a:r>
            <a:r>
              <a:rPr lang="tr-TR" sz="2400" dirty="0">
                <a:solidFill>
                  <a:srgbClr val="FFC000"/>
                </a:solidFill>
              </a:rPr>
              <a:t>Arasındakı </a:t>
            </a:r>
            <a:r>
              <a:rPr lang="en-US" sz="2400" dirty="0">
                <a:solidFill>
                  <a:srgbClr val="FFC000"/>
                </a:solidFill>
              </a:rPr>
              <a:t>As</a:t>
            </a:r>
            <a:r>
              <a:rPr lang="az-Latn-AZ" sz="2400" dirty="0">
                <a:solidFill>
                  <a:srgbClr val="FFC000"/>
                </a:solidFill>
              </a:rPr>
              <a:t>ılılıq</a:t>
            </a:r>
            <a:endParaRPr lang="en-US" sz="2400" dirty="0">
              <a:solidFill>
                <a:srgbClr val="FFC000"/>
              </a:solidFill>
            </a:endParaRPr>
          </a:p>
        </c:rich>
      </c:tx>
      <c:layout>
        <c:manualLayout>
          <c:xMode val="edge"/>
          <c:yMode val="edge"/>
          <c:x val="0.16897196261682243"/>
          <c:y val="2.5000004101050542E-2"/>
        </c:manualLayout>
      </c:layout>
    </c:title>
    <c:plotArea>
      <c:layout>
        <c:manualLayout>
          <c:layoutTarget val="inner"/>
          <c:xMode val="edge"/>
          <c:yMode val="edge"/>
          <c:x val="2.4788431819854295E-2"/>
          <c:y val="2.4442753353470025E-2"/>
          <c:w val="0.95807761179385287"/>
          <c:h val="0.93320651791445508"/>
        </c:manualLayout>
      </c:layout>
      <c:scatterChart>
        <c:scatterStyle val="smoothMarker"/>
        <c:ser>
          <c:idx val="0"/>
          <c:order val="0"/>
          <c:tx>
            <c:strRef>
              <c:f>Лист1!#REF!</c:f>
              <c:strCache>
                <c:ptCount val="1"/>
                <c:pt idx="0">
                  <c:v>#REF!</c:v>
                </c:pt>
              </c:strCache>
            </c:strRef>
          </c:tx>
          <c:xVal>
            <c:numRef>
              <c:f>Лист1!$B$3:$B$11</c:f>
              <c:numCache>
                <c:formatCode>General</c:formatCode>
                <c:ptCount val="9"/>
                <c:pt idx="0">
                  <c:v>1</c:v>
                </c:pt>
                <c:pt idx="1">
                  <c:v>2</c:v>
                </c:pt>
                <c:pt idx="2">
                  <c:v>3</c:v>
                </c:pt>
                <c:pt idx="3">
                  <c:v>4</c:v>
                </c:pt>
                <c:pt idx="4">
                  <c:v>5</c:v>
                </c:pt>
                <c:pt idx="5">
                  <c:v>6</c:v>
                </c:pt>
                <c:pt idx="6">
                  <c:v>7</c:v>
                </c:pt>
                <c:pt idx="7">
                  <c:v>8</c:v>
                </c:pt>
                <c:pt idx="8">
                  <c:v>9</c:v>
                </c:pt>
              </c:numCache>
            </c:numRef>
          </c:xVal>
          <c:yVal>
            <c:numRef>
              <c:f>Лист1!$C$3:$C$11</c:f>
              <c:numCache>
                <c:formatCode>General</c:formatCode>
                <c:ptCount val="9"/>
                <c:pt idx="0">
                  <c:v>7</c:v>
                </c:pt>
                <c:pt idx="1">
                  <c:v>4</c:v>
                </c:pt>
                <c:pt idx="2">
                  <c:v>2.2999999999999998</c:v>
                </c:pt>
                <c:pt idx="3">
                  <c:v>1.5</c:v>
                </c:pt>
                <c:pt idx="4">
                  <c:v>1</c:v>
                </c:pt>
                <c:pt idx="5">
                  <c:v>0.7</c:v>
                </c:pt>
                <c:pt idx="6">
                  <c:v>0.6</c:v>
                </c:pt>
                <c:pt idx="7">
                  <c:v>0.5</c:v>
                </c:pt>
                <c:pt idx="8">
                  <c:v>0.4</c:v>
                </c:pt>
              </c:numCache>
            </c:numRef>
          </c:yVal>
          <c:smooth val="1"/>
        </c:ser>
        <c:axId val="65234048"/>
        <c:axId val="67510656"/>
      </c:scatterChart>
      <c:valAx>
        <c:axId val="65234048"/>
        <c:scaling>
          <c:orientation val="minMax"/>
        </c:scaling>
        <c:axPos val="b"/>
        <c:numFmt formatCode="General" sourceLinked="1"/>
        <c:tickLblPos val="nextTo"/>
        <c:crossAx val="67510656"/>
        <c:crosses val="autoZero"/>
        <c:crossBetween val="midCat"/>
      </c:valAx>
      <c:valAx>
        <c:axId val="67510656"/>
        <c:scaling>
          <c:orientation val="minMax"/>
        </c:scaling>
        <c:axPos val="l"/>
        <c:majorGridlines/>
        <c:numFmt formatCode="General" sourceLinked="1"/>
        <c:tickLblPos val="nextTo"/>
        <c:crossAx val="65234048"/>
        <c:crosses val="autoZero"/>
        <c:crossBetween val="midCat"/>
      </c:valAx>
    </c:plotArea>
    <c:plotVisOnly val="1"/>
    <c:dispBlanksAs val="gap"/>
  </c:chart>
  <c:txPr>
    <a:bodyPr/>
    <a:lstStyle/>
    <a:p>
      <a:pPr>
        <a:defRPr sz="1800"/>
      </a:pPr>
      <a:endParaRPr lang="ru-RU"/>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0C8B9B-4A57-4C8E-BF72-E9D37BFF435D}" type="datetimeFigureOut">
              <a:rPr lang="ru-RU" smtClean="0"/>
              <a:pPr/>
              <a:t>27.02.2017</a:t>
            </a:fld>
            <a:endParaRPr lang="ru-R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556FAF-59AC-4112-880C-13963800E9C1}"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ru-RU" dirty="0"/>
          </a:p>
        </p:txBody>
      </p:sp>
      <p:sp>
        <p:nvSpPr>
          <p:cNvPr id="4" name="Slide Number Placeholder 3"/>
          <p:cNvSpPr>
            <a:spLocks noGrp="1"/>
          </p:cNvSpPr>
          <p:nvPr>
            <p:ph type="sldNum" sz="quarter" idx="10"/>
          </p:nvPr>
        </p:nvSpPr>
        <p:spPr/>
        <p:txBody>
          <a:bodyPr/>
          <a:lstStyle/>
          <a:p>
            <a:fld id="{40556FAF-59AC-4112-880C-13963800E9C1}"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17" name="Footer Placeholder 16"/>
          <p:cNvSpPr>
            <a:spLocks noGrp="1"/>
          </p:cNvSpPr>
          <p:nvPr>
            <p:ph type="ftr" sz="quarter" idx="11"/>
          </p:nvPr>
        </p:nvSpPr>
        <p:spPr/>
        <p:txBody>
          <a:bodyPr/>
          <a:lstStyle/>
          <a:p>
            <a:endParaRPr lang="ru-RU"/>
          </a:p>
        </p:txBody>
      </p:sp>
      <p:sp>
        <p:nvSpPr>
          <p:cNvPr id="29" name="Slide Number Placeholder 28"/>
          <p:cNvSpPr>
            <a:spLocks noGrp="1"/>
          </p:cNvSpPr>
          <p:nvPr>
            <p:ph type="sldNum" sz="quarter" idx="12"/>
          </p:nvPr>
        </p:nvSpPr>
        <p:spPr/>
        <p:txBody>
          <a:bodyPr/>
          <a:lstStyle/>
          <a:p>
            <a:fld id="{EE054CDE-C97D-48D4-ADB2-8AD8B9D1E341}" type="slidenum">
              <a:rPr lang="ru-RU" smtClean="0"/>
              <a:pPr/>
              <a:t>‹#›</a:t>
            </a:fld>
            <a:endParaRPr lang="ru-RU"/>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7924800" y="6416675"/>
            <a:ext cx="762000" cy="365125"/>
          </a:xfrm>
        </p:spPr>
        <p:txBody>
          <a:bodyPr/>
          <a:lstStyle/>
          <a:p>
            <a:fld id="{EE054CDE-C97D-48D4-ADB2-8AD8B9D1E341}"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EE54ADA-0F9C-4654-9BFC-4BD7F0AEB5B5}" type="datetimeFigureOut">
              <a:rPr lang="ru-RU" smtClean="0"/>
              <a:pPr/>
              <a:t>27.02.2017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E054CDE-C97D-48D4-ADB2-8AD8B9D1E34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EE54ADA-0F9C-4654-9BFC-4BD7F0AEB5B5}" type="datetimeFigureOut">
              <a:rPr lang="ru-RU" smtClean="0"/>
              <a:pPr/>
              <a:t>27.02.2017</a:t>
            </a:fld>
            <a:endParaRPr lang="ru-RU"/>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E054CDE-C97D-48D4-ADB2-8AD8B9D1E341}"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620000" cy="3581400"/>
          </a:xfrm>
        </p:spPr>
        <p:txBody>
          <a:bodyPr>
            <a:normAutofit fontScale="90000"/>
          </a:bodyPr>
          <a:lstStyle/>
          <a:p>
            <a:pPr algn="ctr"/>
            <a:r>
              <a:rPr lang="az-Latn-AZ" dirty="0" smtClean="0">
                <a:solidFill>
                  <a:srgbClr val="FFC000"/>
                </a:solidFill>
                <a:latin typeface="Times New Roman" pitchFamily="18" charset="0"/>
                <a:cs typeface="Times New Roman" pitchFamily="18" charset="0"/>
              </a:rPr>
              <a:t>MALİYYƏ </a:t>
            </a:r>
            <a:r>
              <a:rPr lang="az-Latn-AZ" dirty="0" smtClean="0">
                <a:solidFill>
                  <a:srgbClr val="FFC000"/>
                </a:solidFill>
                <a:latin typeface="Times New Roman" pitchFamily="18" charset="0"/>
                <a:cs typeface="Times New Roman" pitchFamily="18" charset="0"/>
              </a:rPr>
              <a:t>SAVADLILIĞININ İNSANLARIN</a:t>
            </a:r>
            <a:r>
              <a:rPr lang="ru-RU" dirty="0" smtClean="0">
                <a:solidFill>
                  <a:srgbClr val="FFC000"/>
                </a:solidFill>
                <a:latin typeface="Times New Roman" pitchFamily="18" charset="0"/>
                <a:cs typeface="Times New Roman" pitchFamily="18" charset="0"/>
              </a:rPr>
              <a:t/>
            </a:r>
            <a:br>
              <a:rPr lang="ru-RU" dirty="0" smtClean="0">
                <a:solidFill>
                  <a:srgbClr val="FFC000"/>
                </a:solidFill>
                <a:latin typeface="Times New Roman" pitchFamily="18" charset="0"/>
                <a:cs typeface="Times New Roman" pitchFamily="18" charset="0"/>
              </a:rPr>
            </a:br>
            <a:r>
              <a:rPr lang="az-Latn-AZ" dirty="0" smtClean="0">
                <a:solidFill>
                  <a:srgbClr val="FFC000"/>
                </a:solidFill>
                <a:latin typeface="Times New Roman" pitchFamily="18" charset="0"/>
                <a:cs typeface="Times New Roman" pitchFamily="18" charset="0"/>
              </a:rPr>
              <a:t>MALİYYƏ DAVRANIŞLARINA TƏSİRİ</a:t>
            </a:r>
            <a:r>
              <a:rPr lang="ru-RU" dirty="0" smtClean="0">
                <a:solidFill>
                  <a:schemeClr val="accent4">
                    <a:lumMod val="50000"/>
                  </a:schemeClr>
                </a:solidFill>
              </a:rPr>
              <a:t/>
            </a:r>
            <a:br>
              <a:rPr lang="ru-RU" dirty="0" smtClean="0">
                <a:solidFill>
                  <a:schemeClr val="accent4">
                    <a:lumMod val="50000"/>
                  </a:schemeClr>
                </a:solidFill>
              </a:rPr>
            </a:br>
            <a:endParaRPr lang="ru-RU" dirty="0">
              <a:solidFill>
                <a:schemeClr val="accent4">
                  <a:lumMod val="50000"/>
                </a:schemeClr>
              </a:solidFill>
            </a:endParaRPr>
          </a:p>
        </p:txBody>
      </p:sp>
      <p:sp>
        <p:nvSpPr>
          <p:cNvPr id="3" name="Subtitle 2"/>
          <p:cNvSpPr>
            <a:spLocks noGrp="1"/>
          </p:cNvSpPr>
          <p:nvPr>
            <p:ph type="subTitle" idx="1"/>
          </p:nvPr>
        </p:nvSpPr>
        <p:spPr>
          <a:xfrm>
            <a:off x="1143000" y="3505200"/>
            <a:ext cx="6400800" cy="2667000"/>
          </a:xfrm>
        </p:spPr>
        <p:txBody>
          <a:bodyPr>
            <a:normAutofit fontScale="70000" lnSpcReduction="20000"/>
          </a:bodyPr>
          <a:lstStyle/>
          <a:p>
            <a:endParaRPr lang="az-Latn-AZ" dirty="0" smtClean="0"/>
          </a:p>
          <a:p>
            <a:pPr algn="ctr"/>
            <a:endParaRPr lang="en-US" b="1" dirty="0" smtClean="0">
              <a:solidFill>
                <a:schemeClr val="tx2">
                  <a:lumMod val="75000"/>
                </a:schemeClr>
              </a:solidFill>
            </a:endParaRPr>
          </a:p>
          <a:p>
            <a:pPr algn="ctr"/>
            <a:endParaRPr lang="en-US" b="1" dirty="0" smtClean="0">
              <a:solidFill>
                <a:schemeClr val="bg1"/>
              </a:solidFill>
            </a:endParaRPr>
          </a:p>
          <a:p>
            <a:pPr algn="ctr"/>
            <a:r>
              <a:rPr lang="en-US" sz="4000" b="1" dirty="0" err="1" smtClean="0">
                <a:solidFill>
                  <a:schemeClr val="bg1"/>
                </a:solidFill>
              </a:rPr>
              <a:t>k.e.i</a:t>
            </a:r>
            <a:r>
              <a:rPr lang="en-US" sz="4000" b="1" dirty="0" smtClean="0">
                <a:solidFill>
                  <a:schemeClr val="bg1"/>
                </a:solidFill>
              </a:rPr>
              <a:t>  </a:t>
            </a:r>
            <a:r>
              <a:rPr lang="en-US" sz="4000" b="1" dirty="0" err="1" smtClean="0">
                <a:solidFill>
                  <a:schemeClr val="bg1"/>
                </a:solidFill>
                <a:latin typeface="Verdana" pitchFamily="34" charset="0"/>
                <a:ea typeface="Verdana" pitchFamily="34" charset="0"/>
                <a:cs typeface="Verdana" pitchFamily="34" charset="0"/>
              </a:rPr>
              <a:t>Murad</a:t>
            </a:r>
            <a:r>
              <a:rPr lang="en-US" sz="4000" b="1" dirty="0" smtClean="0">
                <a:solidFill>
                  <a:schemeClr val="bg1"/>
                </a:solidFill>
              </a:rPr>
              <a:t> </a:t>
            </a:r>
            <a:r>
              <a:rPr lang="en-US" sz="4000" b="1" dirty="0" err="1" smtClean="0">
                <a:solidFill>
                  <a:schemeClr val="bg1"/>
                </a:solidFill>
                <a:latin typeface="Verdana" pitchFamily="34" charset="0"/>
                <a:ea typeface="Verdana" pitchFamily="34" charset="0"/>
                <a:cs typeface="Verdana" pitchFamily="34" charset="0"/>
              </a:rPr>
              <a:t>Hac</a:t>
            </a:r>
            <a:r>
              <a:rPr lang="az-Latn-AZ" sz="4000" b="1" dirty="0" smtClean="0">
                <a:solidFill>
                  <a:schemeClr val="bg1"/>
                </a:solidFill>
                <a:latin typeface="Verdana" pitchFamily="34" charset="0"/>
                <a:ea typeface="Verdana" pitchFamily="34" charset="0"/>
                <a:cs typeface="Verdana" pitchFamily="34" charset="0"/>
              </a:rPr>
              <a:t>ıyev</a:t>
            </a:r>
            <a:endParaRPr lang="en-US" sz="4000" b="1" dirty="0" smtClean="0">
              <a:solidFill>
                <a:schemeClr val="bg1"/>
              </a:solidFill>
              <a:latin typeface="Verdana" pitchFamily="34" charset="0"/>
              <a:ea typeface="Verdana" pitchFamily="34" charset="0"/>
              <a:cs typeface="Verdana" pitchFamily="34" charset="0"/>
            </a:endParaRPr>
          </a:p>
          <a:p>
            <a:pPr algn="ctr"/>
            <a:endParaRPr lang="en-US" b="1" dirty="0" smtClean="0">
              <a:solidFill>
                <a:schemeClr val="tx2">
                  <a:lumMod val="75000"/>
                </a:schemeClr>
              </a:solidFill>
              <a:latin typeface="Verdana" pitchFamily="34" charset="0"/>
              <a:ea typeface="Verdana" pitchFamily="34" charset="0"/>
              <a:cs typeface="Verdana" pitchFamily="34" charset="0"/>
            </a:endParaRPr>
          </a:p>
          <a:p>
            <a:pPr algn="ctr"/>
            <a:endParaRPr lang="en-US" b="1" dirty="0" smtClean="0">
              <a:solidFill>
                <a:schemeClr val="accent3">
                  <a:lumMod val="60000"/>
                  <a:lumOff val="40000"/>
                </a:schemeClr>
              </a:solidFill>
            </a:endParaRPr>
          </a:p>
          <a:p>
            <a:pPr algn="ctr"/>
            <a:endParaRPr lang="en-US" b="1" dirty="0" smtClean="0">
              <a:solidFill>
                <a:schemeClr val="accent3">
                  <a:lumMod val="60000"/>
                  <a:lumOff val="40000"/>
                </a:schemeClr>
              </a:solidFill>
            </a:endParaRPr>
          </a:p>
          <a:p>
            <a:pPr algn="ctr"/>
            <a:r>
              <a:rPr lang="en-US" sz="3100" b="1" dirty="0" smtClean="0">
                <a:solidFill>
                  <a:schemeClr val="accent3">
                    <a:lumMod val="60000"/>
                    <a:lumOff val="40000"/>
                  </a:schemeClr>
                </a:solidFill>
              </a:rPr>
              <a:t>BAKI</a:t>
            </a:r>
            <a:r>
              <a:rPr lang="az-Latn-AZ" sz="3100" b="1" dirty="0" smtClean="0">
                <a:solidFill>
                  <a:schemeClr val="accent3">
                    <a:lumMod val="60000"/>
                    <a:lumOff val="40000"/>
                  </a:schemeClr>
                </a:solidFill>
              </a:rPr>
              <a:t> </a:t>
            </a:r>
            <a:r>
              <a:rPr lang="en-US" sz="3100" b="1" dirty="0" smtClean="0">
                <a:solidFill>
                  <a:schemeClr val="accent3">
                    <a:lumMod val="60000"/>
                    <a:lumOff val="40000"/>
                  </a:schemeClr>
                </a:solidFill>
              </a:rPr>
              <a:t> </a:t>
            </a:r>
            <a:r>
              <a:rPr lang="en-US" sz="3100" b="1" dirty="0" smtClean="0">
                <a:solidFill>
                  <a:schemeClr val="accent3">
                    <a:lumMod val="60000"/>
                    <a:lumOff val="40000"/>
                  </a:schemeClr>
                </a:solidFill>
              </a:rPr>
              <a:t>2017</a:t>
            </a:r>
            <a:endParaRPr lang="ru-RU" sz="3100" dirty="0" smtClean="0">
              <a:solidFill>
                <a:schemeClr val="accent3">
                  <a:lumMod val="60000"/>
                  <a:lumOff val="40000"/>
                </a:schemeClr>
              </a:solidFill>
            </a:endParaRPr>
          </a:p>
          <a:p>
            <a:endParaRPr lang="az-Latn-AZ" b="1" dirty="0" smtClean="0">
              <a:solidFill>
                <a:schemeClr val="tx2">
                  <a:lumMod val="75000"/>
                </a:schemeClr>
              </a:solidFill>
            </a:endParaRPr>
          </a:p>
          <a:p>
            <a:endParaRPr lang="ru-RU" b="1" dirty="0">
              <a:latin typeface="A2 Arial AzLat" pitchFamily="34" charset="-5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z-Latn-AZ" b="1" dirty="0" smtClean="0">
                <a:solidFill>
                  <a:srgbClr val="FFC000"/>
                </a:solidFill>
              </a:rPr>
              <a:t>Maliyyə Savadlılığı Niyə Əhəmiyyətlidir?</a:t>
            </a:r>
            <a:endParaRPr lang="ru-RU" b="1" dirty="0" smtClean="0">
              <a:solidFill>
                <a:srgbClr val="FFC000"/>
              </a:solidFill>
            </a:endParaRPr>
          </a:p>
        </p:txBody>
      </p:sp>
      <p:sp>
        <p:nvSpPr>
          <p:cNvPr id="3" name="Content Placeholder 2"/>
          <p:cNvSpPr>
            <a:spLocks noGrp="1"/>
          </p:cNvSpPr>
          <p:nvPr>
            <p:ph idx="1"/>
          </p:nvPr>
        </p:nvSpPr>
        <p:spPr/>
        <p:txBody>
          <a:bodyPr>
            <a:normAutofit fontScale="85000" lnSpcReduction="20000"/>
          </a:bodyPr>
          <a:lstStyle/>
          <a:p>
            <a:pPr algn="just"/>
            <a:r>
              <a:rPr lang="az-Latn-AZ" sz="3500" b="1" dirty="0" smtClean="0">
                <a:solidFill>
                  <a:schemeClr val="bg1"/>
                </a:solidFill>
              </a:rPr>
              <a:t>Maliyyə savadlılığı</a:t>
            </a:r>
            <a:r>
              <a:rPr lang="az-Latn-AZ" sz="3500" b="1" dirty="0" smtClean="0"/>
              <a:t> </a:t>
            </a:r>
            <a:r>
              <a:rPr lang="az-Latn-AZ" sz="3500" dirty="0" smtClean="0"/>
              <a:t>anlayışı pul və büdcənin idarə edilməsi anlayışından daha geniş fikri ifadə edir. </a:t>
            </a:r>
            <a:endParaRPr lang="en-US" sz="3500" dirty="0" smtClean="0"/>
          </a:p>
          <a:p>
            <a:pPr algn="just"/>
            <a:r>
              <a:rPr lang="az-Latn-AZ" sz="3500" dirty="0" smtClean="0"/>
              <a:t>Maliyyə sistemin içində iştirak edən hər bir fərd, maliyyə xidmətlərindən ən doğru şəkildə istifadə edə bilməlidir. Bu gün kredit kartı istifadə etdiyi halda minimum əmək haqqının nə demək olduğunu bilməyən çoxlu sayda insan var. Beləliklə cib xərcliyi, büdcə planlaşdırılması, əmanətlər, bank məhsulları, sahibkarlıq və sair mövzular öz aktuallığını qorumaqdadır.</a:t>
            </a:r>
            <a:endParaRPr lang="ru-RU" sz="3500"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229600" cy="1143000"/>
          </a:xfrm>
        </p:spPr>
        <p:txBody>
          <a:bodyPr>
            <a:normAutofit fontScale="90000"/>
          </a:bodyPr>
          <a:lstStyle/>
          <a:p>
            <a:r>
              <a:rPr lang="en-US" sz="4900" b="1" dirty="0" smtClean="0">
                <a:solidFill>
                  <a:schemeClr val="accent4">
                    <a:lumMod val="50000"/>
                  </a:schemeClr>
                </a:solidFill>
              </a:rPr>
              <a:t/>
            </a:r>
            <a:br>
              <a:rPr lang="en-US" sz="4900" b="1" dirty="0" smtClean="0">
                <a:solidFill>
                  <a:schemeClr val="accent4">
                    <a:lumMod val="50000"/>
                  </a:schemeClr>
                </a:solidFill>
              </a:rPr>
            </a:br>
            <a:r>
              <a:rPr lang="az-Latn-AZ" sz="4900" b="1" dirty="0" smtClean="0">
                <a:solidFill>
                  <a:schemeClr val="accent4">
                    <a:lumMod val="50000"/>
                  </a:schemeClr>
                </a:solidFill>
              </a:rPr>
              <a:t>İstehlakçıların</a:t>
            </a:r>
            <a:r>
              <a:rPr lang="az-Latn-AZ" b="1" dirty="0" smtClean="0">
                <a:solidFill>
                  <a:schemeClr val="accent4">
                    <a:lumMod val="50000"/>
                  </a:schemeClr>
                </a:solidFill>
              </a:rPr>
              <a:t> Öyrənilməsi.</a:t>
            </a:r>
            <a:r>
              <a:rPr lang="ru-RU" dirty="0" smtClean="0">
                <a:solidFill>
                  <a:schemeClr val="accent4">
                    <a:lumMod val="50000"/>
                  </a:schemeClr>
                </a:solidFill>
              </a:rPr>
              <a:t/>
            </a:r>
            <a:br>
              <a:rPr lang="ru-RU" dirty="0" smtClean="0">
                <a:solidFill>
                  <a:schemeClr val="accent4">
                    <a:lumMod val="50000"/>
                  </a:schemeClr>
                </a:solidFill>
              </a:rPr>
            </a:br>
            <a:endParaRPr lang="ru-RU" dirty="0">
              <a:solidFill>
                <a:schemeClr val="accent4">
                  <a:lumMod val="50000"/>
                </a:schemeClr>
              </a:solidFill>
            </a:endParaRPr>
          </a:p>
        </p:txBody>
      </p:sp>
      <p:sp>
        <p:nvSpPr>
          <p:cNvPr id="3" name="Content Placeholder 2"/>
          <p:cNvSpPr>
            <a:spLocks noGrp="1"/>
          </p:cNvSpPr>
          <p:nvPr>
            <p:ph idx="1"/>
          </p:nvPr>
        </p:nvSpPr>
        <p:spPr/>
        <p:txBody>
          <a:bodyPr>
            <a:normAutofit/>
          </a:bodyPr>
          <a:lstStyle/>
          <a:p>
            <a:pPr algn="just">
              <a:buNone/>
            </a:pPr>
            <a:r>
              <a:rPr lang="en-US" dirty="0" smtClean="0"/>
              <a:t>	</a:t>
            </a:r>
            <a:r>
              <a:rPr lang="az-Latn-AZ" dirty="0" smtClean="0"/>
              <a:t>İstehlakçıların davranışı haqqında düzgün</a:t>
            </a:r>
            <a:r>
              <a:rPr lang="en-US" dirty="0" smtClean="0"/>
              <a:t> </a:t>
            </a:r>
            <a:r>
              <a:rPr lang="az-Latn-AZ" dirty="0" smtClean="0"/>
              <a:t>təsəvvürləri  formalaşdırmağa imkan verən prinsiplər : </a:t>
            </a:r>
            <a:endParaRPr lang="ru-RU" dirty="0" smtClean="0"/>
          </a:p>
          <a:p>
            <a:pPr algn="just"/>
            <a:r>
              <a:rPr lang="az-Latn-AZ" dirty="0" smtClean="0"/>
              <a:t>istehlakçı müstəqildir,</a:t>
            </a:r>
            <a:endParaRPr lang="ru-RU" dirty="0" smtClean="0"/>
          </a:p>
          <a:p>
            <a:pPr algn="just"/>
            <a:r>
              <a:rPr lang="az-Latn-AZ" dirty="0" smtClean="0"/>
              <a:t>istehlakçının motivləşdirilməsi və davranışı tədqiqatların köməyi ilə nail olunur,</a:t>
            </a:r>
            <a:endParaRPr lang="ru-RU" dirty="0" smtClean="0"/>
          </a:p>
          <a:p>
            <a:pPr algn="just"/>
            <a:r>
              <a:rPr lang="az-Latn-AZ" dirty="0" smtClean="0"/>
              <a:t>istehlakçıların davranışı təsirlərə məruz qala bilir, </a:t>
            </a:r>
            <a:endParaRPr lang="ru-RU" dirty="0" smtClean="0"/>
          </a:p>
          <a:p>
            <a:pPr algn="just"/>
            <a:r>
              <a:rPr lang="az-Latn-AZ" dirty="0" smtClean="0"/>
              <a:t>istehlakçı davranışı sosial qanunauyğundur. </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85000" lnSpcReduction="20000"/>
          </a:bodyPr>
          <a:lstStyle/>
          <a:p>
            <a:pPr algn="just"/>
            <a:endParaRPr lang="az-Latn-AZ" sz="3300" b="1" i="1" dirty="0" smtClean="0">
              <a:solidFill>
                <a:schemeClr val="accent4">
                  <a:lumMod val="50000"/>
                </a:schemeClr>
              </a:solidFill>
            </a:endParaRPr>
          </a:p>
          <a:p>
            <a:pPr algn="just"/>
            <a:r>
              <a:rPr lang="az-Latn-AZ" sz="3300" b="1" i="1" dirty="0" smtClean="0">
                <a:solidFill>
                  <a:schemeClr val="accent5">
                    <a:lumMod val="50000"/>
                  </a:schemeClr>
                </a:solidFill>
              </a:rPr>
              <a:t>Motivləşdirmənin</a:t>
            </a:r>
            <a:r>
              <a:rPr lang="az-Latn-AZ" dirty="0" smtClean="0"/>
              <a:t> </a:t>
            </a:r>
            <a:r>
              <a:rPr lang="az-Latn-AZ" dirty="0" smtClean="0"/>
              <a:t>tədqiq edilməsi və istehlakçıların davranışı bu proseslərin </a:t>
            </a:r>
            <a:r>
              <a:rPr lang="az-Latn-AZ" b="1" i="1" dirty="0" smtClean="0">
                <a:solidFill>
                  <a:schemeClr val="accent4">
                    <a:lumMod val="50000"/>
                  </a:schemeClr>
                </a:solidFill>
              </a:rPr>
              <a:t>modelləşdirlməsinin</a:t>
            </a:r>
            <a:r>
              <a:rPr lang="az-Latn-AZ" dirty="0" smtClean="0"/>
              <a:t> köməyi ilə həyata keçirilir. İstehlakçıların davranışı bazarda tələbatlar və tədarük məqsədlərinə, tələbin və alışın xarakterinə, bazarda fəaliyyətlərə, davranışın motivləşdirilməsinə və s. görə çox fərqlənirlər. İstehlakçı davranışına təsir edən müxtəlif amillər var</a:t>
            </a:r>
            <a:r>
              <a:rPr lang="en-US" dirty="0" smtClean="0"/>
              <a:t>:</a:t>
            </a:r>
            <a:endParaRPr lang="az-Latn-AZ" dirty="0" smtClean="0"/>
          </a:p>
          <a:p>
            <a:pPr algn="just">
              <a:buNone/>
            </a:pPr>
            <a:r>
              <a:rPr lang="az-Latn-AZ" dirty="0" smtClean="0"/>
              <a:t> 	</a:t>
            </a:r>
            <a:r>
              <a:rPr lang="az-Latn-AZ" b="1" i="1" dirty="0" smtClean="0"/>
              <a:t>xarici mühit </a:t>
            </a:r>
            <a:r>
              <a:rPr lang="az-Latn-AZ" dirty="0" smtClean="0"/>
              <a:t>mədəni  səviyyə, sosial-iqtisadi vəziyyət,</a:t>
            </a:r>
            <a:r>
              <a:rPr lang="en-US" dirty="0" smtClean="0"/>
              <a:t> </a:t>
            </a:r>
            <a:r>
              <a:rPr lang="az-Latn-AZ" dirty="0" smtClean="0"/>
              <a:t>qəbul olunan stereotiplər, adət və ənənələr daxildir</a:t>
            </a:r>
            <a:r>
              <a:rPr lang="az-Latn-AZ" dirty="0" smtClean="0"/>
              <a:t>.</a:t>
            </a:r>
          </a:p>
          <a:p>
            <a:pPr algn="just">
              <a:buNone/>
            </a:pPr>
            <a:endParaRPr lang="az-Latn-AZ" dirty="0" smtClean="0">
              <a:solidFill>
                <a:schemeClr val="accent4">
                  <a:lumMod val="50000"/>
                </a:schemeClr>
              </a:solidFill>
            </a:endParaRPr>
          </a:p>
          <a:p>
            <a:pPr algn="just">
              <a:buNone/>
            </a:pPr>
            <a:r>
              <a:rPr lang="az-Latn-AZ" dirty="0" smtClean="0">
                <a:solidFill>
                  <a:schemeClr val="accent4">
                    <a:lumMod val="50000"/>
                  </a:schemeClr>
                </a:solidFill>
              </a:rPr>
              <a:t>	</a:t>
            </a:r>
            <a:r>
              <a:rPr lang="az-Latn-AZ" sz="3300" b="1" dirty="0" smtClean="0">
                <a:solidFill>
                  <a:schemeClr val="accent4">
                    <a:lumMod val="50000"/>
                  </a:schemeClr>
                </a:solidFill>
              </a:rPr>
              <a:t>İstehlakçıları fərqləndirən amillər </a:t>
            </a:r>
            <a:r>
              <a:rPr lang="en-US" sz="3300" b="1" dirty="0" smtClean="0">
                <a:solidFill>
                  <a:schemeClr val="accent4">
                    <a:lumMod val="50000"/>
                  </a:schemeClr>
                </a:solidFill>
              </a:rPr>
              <a:t>:</a:t>
            </a:r>
            <a:endParaRPr lang="en-US" b="1" dirty="0" smtClean="0">
              <a:solidFill>
                <a:schemeClr val="accent4">
                  <a:lumMod val="50000"/>
                </a:schemeClr>
              </a:solidFill>
            </a:endParaRPr>
          </a:p>
          <a:p>
            <a:pPr algn="just">
              <a:buNone/>
            </a:pPr>
            <a:r>
              <a:rPr lang="en-US" dirty="0" smtClean="0"/>
              <a:t>	</a:t>
            </a:r>
            <a:r>
              <a:rPr lang="az-Latn-AZ" dirty="0" smtClean="0"/>
              <a:t>gəlirlər, motivləşdirmə, bilik səviyyəsi, həvəs və meyl,</a:t>
            </a:r>
            <a:r>
              <a:rPr lang="en-US" dirty="0" smtClean="0"/>
              <a:t> </a:t>
            </a:r>
            <a:r>
              <a:rPr lang="az-Latn-AZ" dirty="0" smtClean="0"/>
              <a:t>şəxsi heyət tərzi, demoqrafik xarakteristikalar və s. </a:t>
            </a:r>
            <a:endParaRPr lang="en-US" dirty="0" smtClean="0"/>
          </a:p>
          <a:p>
            <a:pPr algn="just">
              <a:buNone/>
            </a:pPr>
            <a:endParaRPr lang="az-Latn-AZ" dirty="0" smtClean="0"/>
          </a:p>
          <a:p>
            <a:pPr algn="just">
              <a:buNone/>
            </a:pPr>
            <a:r>
              <a:rPr lang="az-Latn-AZ" dirty="0" smtClean="0"/>
              <a:t>	</a:t>
            </a:r>
            <a:r>
              <a:rPr lang="az-Latn-AZ" dirty="0" smtClean="0"/>
              <a:t>İstehlakçının </a:t>
            </a:r>
            <a:r>
              <a:rPr lang="az-Latn-AZ" dirty="0" smtClean="0"/>
              <a:t>bazarda maliyyə davranışı formalaşarkən </a:t>
            </a:r>
            <a:r>
              <a:rPr lang="az-Latn-AZ" b="1" i="1" dirty="0" smtClean="0"/>
              <a:t>psixoloji proses </a:t>
            </a:r>
            <a:r>
              <a:rPr lang="az-Latn-AZ" dirty="0" smtClean="0"/>
              <a:t>mühüm yer tutur. </a:t>
            </a:r>
            <a:endParaRPr lang="ru-RU"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lnSpc>
                <a:spcPct val="150000"/>
              </a:lnSpc>
              <a:buNone/>
            </a:pPr>
            <a:r>
              <a:rPr lang="en-US" dirty="0" smtClean="0"/>
              <a:t>	</a:t>
            </a:r>
            <a:r>
              <a:rPr lang="az-Latn-AZ" sz="3200" b="1" i="1" dirty="0" smtClean="0">
                <a:solidFill>
                  <a:schemeClr val="accent4">
                    <a:lumMod val="50000"/>
                  </a:schemeClr>
                </a:solidFill>
              </a:rPr>
              <a:t>Maarifli</a:t>
            </a:r>
            <a:r>
              <a:rPr lang="az-Latn-AZ" dirty="0" smtClean="0"/>
              <a:t> insan xidmət və məhsullara qarşı</a:t>
            </a:r>
            <a:r>
              <a:rPr lang="en-US" dirty="0" smtClean="0"/>
              <a:t> </a:t>
            </a:r>
            <a:r>
              <a:rPr lang="az-Latn-AZ" dirty="0" smtClean="0"/>
              <a:t>rasional davranır, onlardan daha səmərəli istifadəyə, daha düzgün seçimlər etməyə, həmçinin yığıma meyilli olur. Həm qanaət edir, həm də yatırım üçün fürsət gözləyir. </a:t>
            </a:r>
            <a:endParaRPr lang="en-US" dirty="0" smtClean="0"/>
          </a:p>
          <a:p>
            <a:pPr algn="just">
              <a:lnSpc>
                <a:spcPct val="150000"/>
              </a:lnSpc>
              <a:buNone/>
            </a:pPr>
            <a:r>
              <a:rPr lang="en-US" dirty="0" smtClean="0"/>
              <a:t>	</a:t>
            </a:r>
            <a:r>
              <a:rPr lang="az-Latn-AZ" sz="3200" b="1" i="1" dirty="0" smtClean="0">
                <a:solidFill>
                  <a:schemeClr val="accent4">
                    <a:lumMod val="50000"/>
                  </a:schemeClr>
                </a:solidFill>
              </a:rPr>
              <a:t>Maliyyə savadlılığı </a:t>
            </a:r>
            <a:r>
              <a:rPr lang="az-Latn-AZ" dirty="0" smtClean="0"/>
              <a:t>özünə güvən və əminlik hissini artırır. Maliyyə bilikləri çox olan insanların gəlir və xərclərinə nəzarəti yüksək olur. </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buNone/>
            </a:pPr>
            <a:r>
              <a:rPr lang="en-US" dirty="0" smtClean="0"/>
              <a:t>	</a:t>
            </a:r>
            <a:endParaRPr lang="az-Latn-AZ" dirty="0" smtClean="0"/>
          </a:p>
          <a:p>
            <a:pPr algn="just">
              <a:buNone/>
            </a:pPr>
            <a:r>
              <a:rPr lang="az-Latn-AZ" sz="3200" b="1" i="1" dirty="0" smtClean="0">
                <a:solidFill>
                  <a:schemeClr val="accent5">
                    <a:lumMod val="50000"/>
                  </a:schemeClr>
                </a:solidFill>
              </a:rPr>
              <a:t>Maliyyə </a:t>
            </a:r>
            <a:r>
              <a:rPr lang="az-Latn-AZ" sz="3200" b="1" i="1" dirty="0" smtClean="0">
                <a:solidFill>
                  <a:schemeClr val="accent5">
                    <a:lumMod val="50000"/>
                  </a:schemeClr>
                </a:solidFill>
              </a:rPr>
              <a:t>savadlılığının </a:t>
            </a:r>
            <a:r>
              <a:rPr lang="az-Latn-AZ" dirty="0" smtClean="0"/>
              <a:t>birinci şərti sərvəti satın almaqdır, öhdəçilik deyildir. Sərvət, cibinizə pul qoyan şeydir, borc isə cibinizdən pul  </a:t>
            </a:r>
            <a:r>
              <a:rPr lang="en-US" dirty="0" err="1" smtClean="0"/>
              <a:t>alan</a:t>
            </a:r>
            <a:r>
              <a:rPr lang="en-US" dirty="0" smtClean="0"/>
              <a:t>.</a:t>
            </a:r>
          </a:p>
          <a:p>
            <a:pPr algn="just">
              <a:buNone/>
            </a:pPr>
            <a:r>
              <a:rPr lang="en-US" dirty="0" smtClean="0"/>
              <a:t>	</a:t>
            </a:r>
            <a:r>
              <a:rPr lang="az-Latn-AZ" dirty="0" smtClean="0"/>
              <a:t>Maliyyə savadlılığında </a:t>
            </a:r>
            <a:r>
              <a:rPr lang="az-Latn-AZ" b="1" dirty="0" smtClean="0">
                <a:solidFill>
                  <a:schemeClr val="accent5">
                    <a:lumMod val="50000"/>
                  </a:schemeClr>
                </a:solidFill>
              </a:rPr>
              <a:t>4</a:t>
            </a:r>
            <a:r>
              <a:rPr lang="az-Latn-AZ" dirty="0" smtClean="0">
                <a:solidFill>
                  <a:srgbClr val="FF0000"/>
                </a:solidFill>
              </a:rPr>
              <a:t> </a:t>
            </a:r>
            <a:r>
              <a:rPr lang="az-Latn-AZ" dirty="0" smtClean="0"/>
              <a:t>əhəmiyyətli anlayış vardır: </a:t>
            </a:r>
            <a:endParaRPr lang="en-US" dirty="0" smtClean="0"/>
          </a:p>
          <a:p>
            <a:pPr algn="just">
              <a:buNone/>
            </a:pPr>
            <a:r>
              <a:rPr lang="az-Latn-AZ" b="1" i="1" dirty="0" smtClean="0">
                <a:solidFill>
                  <a:schemeClr val="accent1">
                    <a:lumMod val="75000"/>
                  </a:schemeClr>
                </a:solidFill>
              </a:rPr>
              <a:t>	</a:t>
            </a:r>
            <a:r>
              <a:rPr lang="az-Latn-AZ" sz="3200" b="1" i="1" dirty="0" smtClean="0">
                <a:solidFill>
                  <a:schemeClr val="accent5">
                    <a:lumMod val="50000"/>
                  </a:schemeClr>
                </a:solidFill>
              </a:rPr>
              <a:t>gəlir</a:t>
            </a:r>
            <a:r>
              <a:rPr lang="en-US" sz="3200" b="1" i="1" dirty="0" smtClean="0">
                <a:solidFill>
                  <a:schemeClr val="accent5">
                    <a:lumMod val="50000"/>
                  </a:schemeClr>
                </a:solidFill>
              </a:rPr>
              <a:t> </a:t>
            </a:r>
            <a:r>
              <a:rPr lang="az-Latn-AZ" b="1" i="1" dirty="0" smtClean="0">
                <a:solidFill>
                  <a:schemeClr val="accent5">
                    <a:lumMod val="50000"/>
                  </a:schemeClr>
                </a:solidFill>
              </a:rPr>
              <a:t>      </a:t>
            </a:r>
            <a:r>
              <a:rPr lang="en-US" b="1" i="1" dirty="0" smtClean="0">
                <a:solidFill>
                  <a:schemeClr val="accent5">
                    <a:lumMod val="50000"/>
                  </a:schemeClr>
                </a:solidFill>
              </a:rPr>
              <a:t>– </a:t>
            </a:r>
            <a:r>
              <a:rPr lang="az-Latn-AZ" b="1" i="1" dirty="0" smtClean="0">
                <a:solidFill>
                  <a:schemeClr val="accent5">
                    <a:lumMod val="50000"/>
                  </a:schemeClr>
                </a:solidFill>
              </a:rPr>
              <a:t>   </a:t>
            </a:r>
            <a:r>
              <a:rPr lang="en-US" dirty="0" err="1" smtClean="0"/>
              <a:t>maa</a:t>
            </a:r>
            <a:r>
              <a:rPr lang="az-Latn-AZ" dirty="0" smtClean="0"/>
              <a:t>şlar</a:t>
            </a:r>
            <a:endParaRPr lang="en-US" dirty="0" smtClean="0"/>
          </a:p>
          <a:p>
            <a:pPr algn="just">
              <a:buNone/>
            </a:pPr>
            <a:r>
              <a:rPr lang="az-Latn-AZ" b="1" i="1" dirty="0" smtClean="0">
                <a:solidFill>
                  <a:schemeClr val="accent1">
                    <a:lumMod val="75000"/>
                  </a:schemeClr>
                </a:solidFill>
              </a:rPr>
              <a:t>	</a:t>
            </a:r>
            <a:r>
              <a:rPr lang="az-Latn-AZ" sz="3200" b="1" i="1" dirty="0" smtClean="0">
                <a:solidFill>
                  <a:schemeClr val="accent5">
                    <a:lumMod val="50000"/>
                  </a:schemeClr>
                </a:solidFill>
              </a:rPr>
              <a:t>xərcləmə -</a:t>
            </a:r>
            <a:r>
              <a:rPr lang="az-Latn-AZ" b="1" i="1" dirty="0" smtClean="0">
                <a:solidFill>
                  <a:schemeClr val="accent1">
                    <a:lumMod val="75000"/>
                  </a:schemeClr>
                </a:solidFill>
              </a:rPr>
              <a:t> </a:t>
            </a:r>
            <a:r>
              <a:rPr lang="az-Latn-AZ" dirty="0" smtClean="0"/>
              <a:t>alış-veriş, vergilər </a:t>
            </a:r>
            <a:endParaRPr lang="en-US" b="1" i="1" dirty="0" smtClean="0">
              <a:solidFill>
                <a:schemeClr val="accent1">
                  <a:lumMod val="75000"/>
                </a:schemeClr>
              </a:solidFill>
            </a:endParaRPr>
          </a:p>
          <a:p>
            <a:pPr algn="just">
              <a:buNone/>
            </a:pPr>
            <a:r>
              <a:rPr lang="az-Latn-AZ" b="1" i="1" dirty="0" smtClean="0">
                <a:solidFill>
                  <a:schemeClr val="accent1">
                    <a:lumMod val="75000"/>
                  </a:schemeClr>
                </a:solidFill>
              </a:rPr>
              <a:t>	</a:t>
            </a:r>
            <a:r>
              <a:rPr lang="az-Latn-AZ" sz="3200" b="1" i="1" dirty="0" smtClean="0">
                <a:solidFill>
                  <a:schemeClr val="accent5">
                    <a:lumMod val="50000"/>
                  </a:schemeClr>
                </a:solidFill>
              </a:rPr>
              <a:t>sərvət  -</a:t>
            </a:r>
            <a:r>
              <a:rPr lang="az-Latn-AZ" b="1" i="1" dirty="0" smtClean="0">
                <a:solidFill>
                  <a:schemeClr val="accent1">
                    <a:lumMod val="75000"/>
                  </a:schemeClr>
                </a:solidFill>
              </a:rPr>
              <a:t>  </a:t>
            </a:r>
            <a:r>
              <a:rPr lang="az-Latn-AZ" dirty="0" smtClean="0"/>
              <a:t>kredit kartları, istehlakçı kreditləri</a:t>
            </a:r>
            <a:endParaRPr lang="en-US" b="1" i="1" dirty="0" smtClean="0">
              <a:solidFill>
                <a:schemeClr val="accent1">
                  <a:lumMod val="75000"/>
                </a:schemeClr>
              </a:solidFill>
            </a:endParaRPr>
          </a:p>
          <a:p>
            <a:pPr algn="just">
              <a:buNone/>
            </a:pPr>
            <a:r>
              <a:rPr lang="az-Latn-AZ" b="1" i="1" dirty="0" smtClean="0">
                <a:solidFill>
                  <a:schemeClr val="accent1">
                    <a:lumMod val="75000"/>
                  </a:schemeClr>
                </a:solidFill>
              </a:rPr>
              <a:t>	</a:t>
            </a:r>
            <a:r>
              <a:rPr lang="az-Latn-AZ" sz="3200" b="1" i="1" dirty="0" smtClean="0">
                <a:solidFill>
                  <a:schemeClr val="accent5">
                    <a:lumMod val="50000"/>
                  </a:schemeClr>
                </a:solidFill>
              </a:rPr>
              <a:t>borc</a:t>
            </a:r>
            <a:r>
              <a:rPr lang="az-Latn-AZ" sz="3200" b="1" dirty="0" smtClean="0">
                <a:solidFill>
                  <a:schemeClr val="accent5">
                    <a:lumMod val="50000"/>
                  </a:schemeClr>
                </a:solidFill>
              </a:rPr>
              <a:t>  -</a:t>
            </a:r>
            <a:r>
              <a:rPr lang="az-Latn-AZ" b="1" dirty="0" smtClean="0">
                <a:solidFill>
                  <a:schemeClr val="accent1">
                    <a:lumMod val="75000"/>
                  </a:schemeClr>
                </a:solidFill>
              </a:rPr>
              <a:t>  </a:t>
            </a:r>
            <a:r>
              <a:rPr lang="az-Latn-AZ" dirty="0" smtClean="0"/>
              <a:t>əmlakları</a:t>
            </a:r>
            <a:r>
              <a:rPr lang="az-Latn-AZ" dirty="0" smtClean="0"/>
              <a:t>, zehni mülklərimiz, faizlər və 	        </a:t>
            </a:r>
            <a:r>
              <a:rPr lang="az-Latn-AZ" dirty="0" smtClean="0"/>
              <a:t>    </a:t>
            </a:r>
            <a:r>
              <a:rPr lang="az-Latn-AZ" dirty="0" smtClean="0"/>
              <a:t>səhmlər.</a:t>
            </a:r>
            <a:endParaRPr lang="ru-RU" b="1" dirty="0">
              <a:solidFill>
                <a:schemeClr val="accent1">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lnSpc>
                <a:spcPct val="150000"/>
              </a:lnSpc>
              <a:buNone/>
            </a:pPr>
            <a:r>
              <a:rPr lang="az-Latn-AZ" dirty="0" smtClean="0"/>
              <a:t>	Maliyyə bazarlarda yaranan </a:t>
            </a:r>
            <a:r>
              <a:rPr lang="az-Latn-AZ" b="1" i="1" dirty="0" smtClean="0">
                <a:solidFill>
                  <a:srgbClr val="002060"/>
                </a:solidFill>
              </a:rPr>
              <a:t>kəpənək effektinin </a:t>
            </a:r>
            <a:r>
              <a:rPr lang="az-Latn-AZ" dirty="0" smtClean="0"/>
              <a:t>(</a:t>
            </a:r>
            <a:r>
              <a:rPr lang="az-Latn-AZ" b="1" i="1" dirty="0" smtClean="0">
                <a:solidFill>
                  <a:srgbClr val="FFC000"/>
                </a:solidFill>
              </a:rPr>
              <a:t>butterfly effect</a:t>
            </a:r>
            <a:r>
              <a:rPr lang="az-Latn-AZ" b="1" dirty="0" smtClean="0">
                <a:solidFill>
                  <a:srgbClr val="FFC000"/>
                </a:solidFill>
              </a:rPr>
              <a:t> </a:t>
            </a:r>
            <a:r>
              <a:rPr lang="az-Latn-AZ" dirty="0" smtClean="0"/>
              <a:t>- bir sistemin başlanğıcı zamanı kiçik dəyişikliklərin böyük və gözlənilməz nəticələr doğura bilməsinə verilən addır, bir xaosun böyüyərək artmasını ifadə edir.) təsirini öncədən görülməsi və ona qarşı tədbirin alına bilinməsi ancaq maliyyə maarifləndirməsi ilə mümkündür.</a:t>
            </a:r>
            <a:endParaRPr lang="ru-RU" dirty="0" smtClean="0"/>
          </a:p>
          <a:p>
            <a:pPr>
              <a:buNone/>
            </a:pPr>
            <a:endParaRPr lang="ru-RU" dirty="0">
              <a:solidFill>
                <a:schemeClr val="accent6">
                  <a:lumMod val="7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447800"/>
          </a:xfrm>
        </p:spPr>
        <p:txBody>
          <a:bodyPr>
            <a:normAutofit fontScale="90000"/>
          </a:bodyPr>
          <a:lstStyle/>
          <a:p>
            <a:r>
              <a:rPr lang="az-Latn-AZ" b="1" dirty="0" smtClean="0">
                <a:solidFill>
                  <a:schemeClr val="accent1">
                    <a:lumMod val="75000"/>
                  </a:schemeClr>
                </a:solidFill>
              </a:rPr>
              <a:t/>
            </a:r>
            <a:br>
              <a:rPr lang="az-Latn-AZ" b="1" dirty="0" smtClean="0">
                <a:solidFill>
                  <a:schemeClr val="accent1">
                    <a:lumMod val="75000"/>
                  </a:schemeClr>
                </a:solidFill>
              </a:rPr>
            </a:br>
            <a:r>
              <a:rPr lang="az-Latn-AZ" b="1" dirty="0" smtClean="0">
                <a:solidFill>
                  <a:srgbClr val="002060"/>
                </a:solidFill>
              </a:rPr>
              <a:t>Ölkə </a:t>
            </a:r>
            <a:r>
              <a:rPr lang="az-Latn-AZ" b="1" dirty="0" smtClean="0">
                <a:solidFill>
                  <a:srgbClr val="002060"/>
                </a:solidFill>
              </a:rPr>
              <a:t>Nümunələri – Maarifli Cəmiyyət</a:t>
            </a:r>
            <a:r>
              <a:rPr lang="ru-RU" dirty="0" smtClean="0"/>
              <a:t/>
            </a:r>
            <a:br>
              <a:rPr lang="ru-RU" dirty="0" smtClean="0"/>
            </a:br>
            <a:endParaRPr lang="ru-RU" dirty="0"/>
          </a:p>
        </p:txBody>
      </p:sp>
      <p:sp>
        <p:nvSpPr>
          <p:cNvPr id="3" name="Content Placeholder 2"/>
          <p:cNvSpPr>
            <a:spLocks noGrp="1"/>
          </p:cNvSpPr>
          <p:nvPr>
            <p:ph idx="1"/>
          </p:nvPr>
        </p:nvSpPr>
        <p:spPr>
          <a:xfrm>
            <a:off x="381000" y="1447800"/>
            <a:ext cx="8229600" cy="5211763"/>
          </a:xfrm>
        </p:spPr>
        <p:txBody>
          <a:bodyPr>
            <a:normAutofit fontScale="92500" lnSpcReduction="20000"/>
          </a:bodyPr>
          <a:lstStyle/>
          <a:p>
            <a:pPr algn="just">
              <a:buNone/>
            </a:pPr>
            <a:r>
              <a:rPr lang="az-Latn-AZ" sz="3800" b="1" u="sng" dirty="0" smtClean="0">
                <a:solidFill>
                  <a:srgbClr val="FFC000"/>
                </a:solidFill>
              </a:rPr>
              <a:t>Almaniya</a:t>
            </a:r>
            <a:r>
              <a:rPr lang="az-Latn-AZ" sz="3800" dirty="0" smtClean="0">
                <a:solidFill>
                  <a:srgbClr val="000000"/>
                </a:solidFill>
              </a:rPr>
              <a:t> </a:t>
            </a:r>
            <a:r>
              <a:rPr lang="az-Latn-AZ" dirty="0" smtClean="0">
                <a:solidFill>
                  <a:srgbClr val="0070C0"/>
                </a:solidFill>
              </a:rPr>
              <a:t>- </a:t>
            </a:r>
            <a:r>
              <a:rPr lang="az-Latn-AZ" dirty="0" smtClean="0"/>
              <a:t>Avropanın ən böyük iqtisadiyyatı, dünyada üçüncü  böyük ÜDM -ə sahib ölkəsi, eyni zamanda satın alma gücü xüsusiyyətinə görə də dünyada beşinci </a:t>
            </a:r>
            <a:r>
              <a:rPr lang="az-Latn-AZ" dirty="0" smtClean="0"/>
              <a:t>ölkədir. Mükəmməl </a:t>
            </a:r>
            <a:r>
              <a:rPr lang="az-Latn-AZ" b="1" dirty="0" smtClean="0">
                <a:solidFill>
                  <a:srgbClr val="FFC000"/>
                </a:solidFill>
              </a:rPr>
              <a:t>vergi</a:t>
            </a:r>
            <a:r>
              <a:rPr lang="az-Latn-AZ" dirty="0" smtClean="0"/>
              <a:t> </a:t>
            </a:r>
            <a:r>
              <a:rPr lang="az-Latn-AZ" dirty="0" smtClean="0"/>
              <a:t>və </a:t>
            </a:r>
            <a:r>
              <a:rPr lang="az-Latn-AZ" b="1" dirty="0" smtClean="0">
                <a:solidFill>
                  <a:srgbClr val="FFC000"/>
                </a:solidFill>
              </a:rPr>
              <a:t>büdcə siyasəti </a:t>
            </a:r>
            <a:r>
              <a:rPr lang="az-Latn-AZ" dirty="0" smtClean="0"/>
              <a:t>xüsusi ilə vurğulanmalıdır. Güclü </a:t>
            </a:r>
            <a:r>
              <a:rPr lang="az-Latn-AZ" dirty="0" smtClean="0">
                <a:solidFill>
                  <a:srgbClr val="FFC000"/>
                </a:solidFill>
              </a:rPr>
              <a:t>maliyyə intizamı</a:t>
            </a:r>
            <a:r>
              <a:rPr lang="az-Latn-AZ" dirty="0" smtClean="0"/>
              <a:t>, </a:t>
            </a:r>
            <a:r>
              <a:rPr lang="az-Latn-AZ" dirty="0" smtClean="0">
                <a:solidFill>
                  <a:srgbClr val="FFC000"/>
                </a:solidFill>
              </a:rPr>
              <a:t>əhatəli və ədalətli qanunlar</a:t>
            </a:r>
            <a:r>
              <a:rPr lang="az-Latn-AZ" dirty="0" smtClean="0"/>
              <a:t>, məsul şəxslərin </a:t>
            </a:r>
            <a:r>
              <a:rPr lang="az-Latn-AZ" dirty="0" smtClean="0">
                <a:solidFill>
                  <a:srgbClr val="FFC000"/>
                </a:solidFill>
              </a:rPr>
              <a:t>hesabat vermə disiplini </a:t>
            </a:r>
            <a:r>
              <a:rPr lang="az-Latn-AZ" dirty="0" smtClean="0"/>
              <a:t>və məsuliyyəti vəs. daim işlək bir mexanizm halındadır.  </a:t>
            </a:r>
          </a:p>
          <a:p>
            <a:pPr algn="just">
              <a:buNone/>
            </a:pPr>
            <a:r>
              <a:rPr lang="az-Latn-AZ" dirty="0" smtClean="0"/>
              <a:t>	</a:t>
            </a:r>
            <a:r>
              <a:rPr lang="az-Latn-AZ" b="1" dirty="0" smtClean="0">
                <a:solidFill>
                  <a:schemeClr val="bg1"/>
                </a:solidFill>
              </a:rPr>
              <a:t>"Sosial dövlət" </a:t>
            </a:r>
            <a:r>
              <a:rPr lang="az-Latn-AZ" dirty="0" smtClean="0"/>
              <a:t>prinsipi hüquq dövləti funksiyasının tamamlayıcısıdır. Bu cür qanunlarla dövlət sosial baxımdan zəif olan təbəqəni qorumağa və sosial ədaləti təmin etməyə borcludur.</a:t>
            </a:r>
          </a:p>
          <a:p>
            <a:pPr algn="just">
              <a:buNone/>
            </a:pPr>
            <a:r>
              <a:rPr lang="az-Latn-AZ" dirty="0" smtClean="0"/>
              <a:t>	</a:t>
            </a:r>
            <a:r>
              <a:rPr lang="az-Latn-AZ" b="1" dirty="0" smtClean="0"/>
              <a:t>İnsanlar dövlətə baxıb öyrənirlər.</a:t>
            </a:r>
            <a:endParaRPr lang="ru-RU" b="1" dirty="0" smtClean="0"/>
          </a:p>
          <a:p>
            <a:pPr>
              <a:buNone/>
            </a:pPr>
            <a:endParaRPr lang="ru-RU" dirty="0">
              <a:solidFill>
                <a:srgbClr val="0070C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20000"/>
          </a:bodyPr>
          <a:lstStyle/>
          <a:p>
            <a:pPr algn="just">
              <a:buNone/>
            </a:pPr>
            <a:r>
              <a:rPr lang="az-Latn-AZ" sz="3800" b="1" u="sng" dirty="0" smtClean="0">
                <a:solidFill>
                  <a:srgbClr val="0070C0"/>
                </a:solidFill>
              </a:rPr>
              <a:t>Fransa</a:t>
            </a:r>
            <a:r>
              <a:rPr lang="az-Latn-AZ" sz="3800" b="1" u="sng" dirty="0" smtClean="0">
                <a:solidFill>
                  <a:schemeClr val="bg2">
                    <a:lumMod val="25000"/>
                  </a:schemeClr>
                </a:solidFill>
              </a:rPr>
              <a:t> </a:t>
            </a:r>
            <a:r>
              <a:rPr lang="az-Latn-AZ" b="1" u="sng" dirty="0" smtClean="0">
                <a:solidFill>
                  <a:schemeClr val="bg2">
                    <a:lumMod val="25000"/>
                  </a:schemeClr>
                </a:solidFill>
              </a:rPr>
              <a:t>- </a:t>
            </a:r>
            <a:r>
              <a:rPr lang="az-Latn-AZ" b="1" i="1" dirty="0" smtClean="0">
                <a:solidFill>
                  <a:srgbClr val="FFC000"/>
                </a:solidFill>
              </a:rPr>
              <a:t>qida israfı </a:t>
            </a:r>
            <a:r>
              <a:rPr lang="az-Latn-AZ" b="1" dirty="0" smtClean="0">
                <a:solidFill>
                  <a:srgbClr val="FFC000"/>
                </a:solidFill>
              </a:rPr>
              <a:t>və </a:t>
            </a:r>
            <a:r>
              <a:rPr lang="az-Latn-AZ" b="1" i="1" dirty="0" smtClean="0">
                <a:solidFill>
                  <a:srgbClr val="FFC000"/>
                </a:solidFill>
              </a:rPr>
              <a:t>aclıqla mübarizədə </a:t>
            </a:r>
            <a:r>
              <a:rPr lang="az-Latn-AZ" b="1" dirty="0" smtClean="0"/>
              <a:t>bütün dünyaya nümunə olan bir qanunun qüvvəyə minməsi ilə son dərəcə gözəl bir işin əsasını qoydu. Qanuna görə ölkədəki bütün supermarketlər son istifadə tarixi keçmək üzrə olan əldə qalmış bütün məhsulları bağışlamaq </a:t>
            </a:r>
            <a:r>
              <a:rPr lang="az-Latn-AZ" b="1" dirty="0" smtClean="0"/>
              <a:t>məcburiyyətindədi. </a:t>
            </a:r>
            <a:endParaRPr lang="az-Latn-AZ" b="1" dirty="0" smtClean="0"/>
          </a:p>
          <a:p>
            <a:pPr algn="just">
              <a:buNone/>
            </a:pPr>
            <a:endParaRPr lang="az-Latn-AZ" dirty="0" smtClean="0"/>
          </a:p>
          <a:p>
            <a:pPr algn="just">
              <a:buNone/>
            </a:pPr>
            <a:r>
              <a:rPr lang="az-Latn-AZ" sz="3800" b="1" u="sng" dirty="0" smtClean="0">
                <a:solidFill>
                  <a:srgbClr val="FF0000"/>
                </a:solidFill>
              </a:rPr>
              <a:t>Türkiyə </a:t>
            </a:r>
            <a:r>
              <a:rPr lang="az-Latn-AZ" b="1" u="sng" dirty="0" smtClean="0">
                <a:solidFill>
                  <a:schemeClr val="bg2">
                    <a:lumMod val="25000"/>
                  </a:schemeClr>
                </a:solidFill>
              </a:rPr>
              <a:t>- </a:t>
            </a:r>
            <a:r>
              <a:rPr lang="az-Latn-AZ" dirty="0" smtClean="0"/>
              <a:t>"Türkiyədə Çörək İsrafı Araşdırması" nəticələrinə görə bütün tərəflərin ortaq qənaəti bu olmuşdur ki, əsas qida məhsulu olan çörəyin zibilə atılması </a:t>
            </a:r>
            <a:r>
              <a:rPr lang="az-Latn-AZ" b="1" i="1" dirty="0" smtClean="0">
                <a:solidFill>
                  <a:srgbClr val="FFC000"/>
                </a:solidFill>
              </a:rPr>
              <a:t>ən pis davranışlardan</a:t>
            </a:r>
            <a:r>
              <a:rPr lang="az-Latn-AZ" b="1" dirty="0" smtClean="0">
                <a:solidFill>
                  <a:srgbClr val="FFC000"/>
                </a:solidFill>
              </a:rPr>
              <a:t> </a:t>
            </a:r>
            <a:r>
              <a:rPr lang="az-Latn-AZ" dirty="0" smtClean="0"/>
              <a:t>biridir. Araşdırma çörək israfının pis niyyətdən çox "laqeydlik və məlumatsızlıqdan" qaynaqlandığını ortaya qoymuşdur. . Müəyyən edilmişdir ki, Türkiyədə bir ildə israf edilən çörəyin miqdarı </a:t>
            </a:r>
            <a:r>
              <a:rPr lang="az-Latn-AZ" b="1" dirty="0" smtClean="0">
                <a:solidFill>
                  <a:srgbClr val="FF0000"/>
                </a:solidFill>
              </a:rPr>
              <a:t>Norveç</a:t>
            </a:r>
            <a:r>
              <a:rPr lang="az-Latn-AZ" dirty="0" smtClean="0"/>
              <a:t> əhalisinin bir illik çörək istehlakı qədərdir.</a:t>
            </a:r>
            <a:endParaRPr lang="ru-RU" b="1" u="sng" dirty="0">
              <a:solidFill>
                <a:schemeClr val="bg2">
                  <a:lumMod val="2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z-Latn-AZ" b="1" dirty="0" smtClean="0"/>
              <a:t/>
            </a:r>
            <a:br>
              <a:rPr lang="az-Latn-AZ" b="1" dirty="0" smtClean="0"/>
            </a:br>
            <a:r>
              <a:rPr lang="az-Latn-AZ" b="1" dirty="0" smtClean="0">
                <a:solidFill>
                  <a:srgbClr val="FFC000"/>
                </a:solidFill>
              </a:rPr>
              <a:t>Maliyyə Nədir və</a:t>
            </a:r>
            <a:r>
              <a:rPr lang="ru-RU" b="1" dirty="0" smtClean="0">
                <a:solidFill>
                  <a:srgbClr val="FFC000"/>
                </a:solidFill>
              </a:rPr>
              <a:t/>
            </a:r>
            <a:br>
              <a:rPr lang="ru-RU" b="1" dirty="0" smtClean="0">
                <a:solidFill>
                  <a:srgbClr val="FFC000"/>
                </a:solidFill>
              </a:rPr>
            </a:br>
            <a:r>
              <a:rPr lang="az-Latn-AZ" b="1" dirty="0" smtClean="0">
                <a:solidFill>
                  <a:srgbClr val="FFC000"/>
                </a:solidFill>
              </a:rPr>
              <a:t>Dövlət Maliyyə Siyasəti Nədir ?</a:t>
            </a:r>
            <a:r>
              <a:rPr lang="ru-RU" dirty="0" smtClean="0"/>
              <a:t/>
            </a:r>
            <a:br>
              <a:rPr lang="ru-RU" dirty="0" smtClean="0"/>
            </a:br>
            <a:endParaRPr lang="ru-RU" dirty="0"/>
          </a:p>
        </p:txBody>
      </p:sp>
      <p:sp>
        <p:nvSpPr>
          <p:cNvPr id="3" name="Content Placeholder 2"/>
          <p:cNvSpPr>
            <a:spLocks noGrp="1"/>
          </p:cNvSpPr>
          <p:nvPr>
            <p:ph idx="1"/>
          </p:nvPr>
        </p:nvSpPr>
        <p:spPr/>
        <p:txBody>
          <a:bodyPr>
            <a:normAutofit fontScale="92500" lnSpcReduction="10000"/>
          </a:bodyPr>
          <a:lstStyle/>
          <a:p>
            <a:pPr algn="just">
              <a:buNone/>
            </a:pPr>
            <a:r>
              <a:rPr lang="az-Latn-AZ" sz="3000" b="1" dirty="0" smtClean="0">
                <a:solidFill>
                  <a:srgbClr val="0070C0"/>
                </a:solidFill>
              </a:rPr>
              <a:t>Maliyyə</a:t>
            </a:r>
            <a:r>
              <a:rPr lang="az-Latn-AZ" dirty="0" smtClean="0"/>
              <a:t> - nəzəri olaraq  </a:t>
            </a:r>
            <a:r>
              <a:rPr lang="az-Latn-AZ" sz="3000" b="1" i="1" dirty="0" smtClean="0">
                <a:solidFill>
                  <a:schemeClr val="bg1"/>
                </a:solidFill>
              </a:rPr>
              <a:t>finans</a:t>
            </a:r>
            <a:r>
              <a:rPr lang="az-Latn-AZ" dirty="0" smtClean="0"/>
              <a:t>  sözü ilə eyni məna daşımasına baxmayaraq, məqsəd və tətbiqi cəhətdən mənasına görə fərqlidir. Cəmiyyət ilə əlaqədar işlərin icra edilməsi üçün lazım olan pulları (gəlir və xərc) nizama salan qaydaların bütünüdür.</a:t>
            </a:r>
          </a:p>
          <a:p>
            <a:pPr algn="just">
              <a:buNone/>
            </a:pPr>
            <a:r>
              <a:rPr lang="en-US" dirty="0" err="1" smtClean="0">
                <a:solidFill>
                  <a:schemeClr val="tx2">
                    <a:lumMod val="60000"/>
                    <a:lumOff val="40000"/>
                  </a:schemeClr>
                </a:solidFill>
              </a:rPr>
              <a:t>İngiliscədə</a:t>
            </a:r>
            <a:r>
              <a:rPr lang="en-US" dirty="0" smtClean="0">
                <a:solidFill>
                  <a:schemeClr val="tx2">
                    <a:lumMod val="60000"/>
                    <a:lumOff val="40000"/>
                  </a:schemeClr>
                </a:solidFill>
              </a:rPr>
              <a:t> </a:t>
            </a:r>
            <a:r>
              <a:rPr lang="en-US" dirty="0" smtClean="0"/>
              <a:t>“ public finance, revenue office, internal revenue office, revenue board, revenue, exchequer.”</a:t>
            </a:r>
            <a:endParaRPr lang="az-Latn-AZ" dirty="0" smtClean="0"/>
          </a:p>
          <a:p>
            <a:pPr algn="just">
              <a:buNone/>
            </a:pPr>
            <a:r>
              <a:rPr lang="en-US" dirty="0" err="1" smtClean="0">
                <a:solidFill>
                  <a:schemeClr val="tx2">
                    <a:lumMod val="60000"/>
                    <a:lumOff val="40000"/>
                  </a:schemeClr>
                </a:solidFill>
              </a:rPr>
              <a:t>Almanca</a:t>
            </a:r>
            <a:r>
              <a:rPr lang="en-US" dirty="0" smtClean="0"/>
              <a:t>  “</a:t>
            </a:r>
            <a:r>
              <a:rPr lang="en-US" dirty="0" err="1" smtClean="0"/>
              <a:t>finanz</a:t>
            </a:r>
            <a:r>
              <a:rPr lang="en-US" dirty="0" smtClean="0"/>
              <a:t>, </a:t>
            </a:r>
            <a:r>
              <a:rPr lang="en-US" dirty="0" err="1" smtClean="0"/>
              <a:t>finanzamt</a:t>
            </a:r>
            <a:r>
              <a:rPr lang="en-US" dirty="0" smtClean="0"/>
              <a:t>” </a:t>
            </a:r>
            <a:r>
              <a:rPr lang="en-US" dirty="0" err="1" smtClean="0"/>
              <a:t>şəklində</a:t>
            </a:r>
            <a:r>
              <a:rPr lang="en-US" dirty="0" smtClean="0"/>
              <a:t> </a:t>
            </a:r>
            <a:r>
              <a:rPr lang="en-US" dirty="0" err="1" smtClean="0"/>
              <a:t>ifadə</a:t>
            </a:r>
            <a:r>
              <a:rPr lang="en-US" dirty="0" smtClean="0"/>
              <a:t> </a:t>
            </a:r>
            <a:r>
              <a:rPr lang="en-US" dirty="0" err="1" smtClean="0"/>
              <a:t>edilir</a:t>
            </a:r>
            <a:r>
              <a:rPr lang="en-US" dirty="0" smtClean="0"/>
              <a:t>.</a:t>
            </a:r>
            <a:endParaRPr lang="az-Latn-AZ" dirty="0" smtClean="0"/>
          </a:p>
          <a:p>
            <a:pPr algn="just">
              <a:buNone/>
            </a:pPr>
            <a:r>
              <a:rPr lang="az-Latn-AZ" dirty="0" smtClean="0"/>
              <a:t>	</a:t>
            </a:r>
            <a:r>
              <a:rPr lang="az-Latn-AZ" b="1" dirty="0" smtClean="0">
                <a:solidFill>
                  <a:srgbClr val="0070C0"/>
                </a:solidFill>
              </a:rPr>
              <a:t>Maliyyə</a:t>
            </a:r>
            <a:r>
              <a:rPr lang="az-Latn-AZ" dirty="0" smtClean="0"/>
              <a:t> - </a:t>
            </a:r>
            <a:r>
              <a:rPr lang="az-Latn-AZ" b="1" i="1" dirty="0" smtClean="0">
                <a:solidFill>
                  <a:schemeClr val="bg1"/>
                </a:solidFill>
              </a:rPr>
              <a:t>biznes maliyyəsi</a:t>
            </a:r>
            <a:r>
              <a:rPr lang="az-Latn-AZ" b="1" dirty="0" smtClean="0">
                <a:solidFill>
                  <a:schemeClr val="bg1"/>
                </a:solidFill>
              </a:rPr>
              <a:t>, </a:t>
            </a:r>
            <a:r>
              <a:rPr lang="az-Latn-AZ" b="1" i="1" dirty="0" smtClean="0">
                <a:solidFill>
                  <a:schemeClr val="bg1"/>
                </a:solidFill>
              </a:rPr>
              <a:t>fərdi maliyyə </a:t>
            </a:r>
            <a:r>
              <a:rPr lang="az-Latn-AZ" b="1" dirty="0" smtClean="0">
                <a:solidFill>
                  <a:schemeClr val="bg1"/>
                </a:solidFill>
              </a:rPr>
              <a:t>və </a:t>
            </a:r>
            <a:r>
              <a:rPr lang="az-Latn-AZ" b="1" i="1" dirty="0" smtClean="0">
                <a:solidFill>
                  <a:schemeClr val="bg1"/>
                </a:solidFill>
              </a:rPr>
              <a:t>ictimai maliyyəni</a:t>
            </a:r>
            <a:r>
              <a:rPr lang="az-Latn-AZ" i="1" dirty="0" smtClean="0"/>
              <a:t> </a:t>
            </a:r>
            <a:r>
              <a:rPr lang="az-Latn-AZ" dirty="0" smtClean="0"/>
              <a:t>əhatə edir.</a:t>
            </a:r>
            <a:endParaRPr lang="ru-RU" dirty="0" smtClean="0"/>
          </a:p>
          <a:p>
            <a:pPr algn="just">
              <a:buNone/>
            </a:pPr>
            <a:endParaRPr lang="ru-RU" dirty="0" smtClean="0"/>
          </a:p>
          <a:p>
            <a:pPr algn="just">
              <a:buNone/>
            </a:pP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5897563"/>
          </a:xfrm>
        </p:spPr>
        <p:txBody>
          <a:bodyPr>
            <a:normAutofit fontScale="85000" lnSpcReduction="10000"/>
          </a:bodyPr>
          <a:lstStyle/>
          <a:p>
            <a:pPr algn="just">
              <a:buNone/>
            </a:pPr>
            <a:r>
              <a:rPr lang="az-Latn-AZ" dirty="0" smtClean="0"/>
              <a:t>	</a:t>
            </a:r>
            <a:endParaRPr lang="az-Latn-AZ" dirty="0" smtClean="0"/>
          </a:p>
          <a:p>
            <a:pPr algn="just">
              <a:buNone/>
            </a:pPr>
            <a:r>
              <a:rPr lang="az-Latn-AZ" dirty="0" smtClean="0"/>
              <a:t>	</a:t>
            </a:r>
            <a:r>
              <a:rPr lang="az-Latn-AZ" dirty="0" smtClean="0"/>
              <a:t>Dövlətin </a:t>
            </a:r>
            <a:r>
              <a:rPr lang="az-Latn-AZ" dirty="0" smtClean="0"/>
              <a:t>vergi və dövlət xərcləri kimi vasitələrdən  istifadə edərək, iqtisadiyyatın tam məşğulluğa çatmasını və ədalətli gəlir bölgüsü təmin etmək üçün tətbiq etdiyi siyasətə  </a:t>
            </a:r>
            <a:r>
              <a:rPr lang="az-Latn-AZ" sz="3000" b="1" i="1" dirty="0" smtClean="0">
                <a:solidFill>
                  <a:srgbClr val="FFC000"/>
                </a:solidFill>
              </a:rPr>
              <a:t>maliyyə siyasəti</a:t>
            </a:r>
            <a:r>
              <a:rPr lang="az-Latn-AZ" sz="3000" b="1" dirty="0" smtClean="0">
                <a:solidFill>
                  <a:srgbClr val="FFC000"/>
                </a:solidFill>
              </a:rPr>
              <a:t> </a:t>
            </a:r>
            <a:r>
              <a:rPr lang="az-Latn-AZ" dirty="0" smtClean="0"/>
              <a:t>deyilir</a:t>
            </a:r>
            <a:r>
              <a:rPr lang="az-Latn-AZ" dirty="0" smtClean="0"/>
              <a:t>.</a:t>
            </a:r>
          </a:p>
          <a:p>
            <a:pPr algn="just">
              <a:buNone/>
            </a:pPr>
            <a:endParaRPr lang="az-Latn-AZ" dirty="0" smtClean="0"/>
          </a:p>
          <a:p>
            <a:pPr algn="just">
              <a:buNone/>
            </a:pPr>
            <a:r>
              <a:rPr lang="az-Latn-AZ" dirty="0" smtClean="0"/>
              <a:t>	Dövlətin maliyyə siyasəti - xərcləri artırdıqda insanların gəlirinə artırıcı təsir etdiyi kimi, yığdığı vergilərlə də gəlirlərin azalması kimi bir təsirə malikdir.</a:t>
            </a:r>
          </a:p>
          <a:p>
            <a:pPr algn="just">
              <a:buNone/>
            </a:pPr>
            <a:r>
              <a:rPr lang="az-Latn-AZ" dirty="0" smtClean="0"/>
              <a:t>	Dövlət  məşğulluq, gəlir, qiymət səviyyəsi kimi makro </a:t>
            </a:r>
            <a:r>
              <a:rPr lang="az-Latn-AZ" dirty="0" smtClean="0"/>
              <a:t>iqtisadi  </a:t>
            </a:r>
            <a:r>
              <a:rPr lang="az-Latn-AZ" dirty="0" smtClean="0"/>
              <a:t>göstəricilərə təsir edə bilmək üçün </a:t>
            </a:r>
          </a:p>
          <a:p>
            <a:pPr algn="just">
              <a:buNone/>
            </a:pPr>
            <a:r>
              <a:rPr lang="az-Latn-AZ" b="1" dirty="0" smtClean="0"/>
              <a:t>	</a:t>
            </a:r>
            <a:r>
              <a:rPr lang="az-Latn-AZ" b="1" dirty="0" smtClean="0">
                <a:solidFill>
                  <a:srgbClr val="FFC000"/>
                </a:solidFill>
              </a:rPr>
              <a:t>dövlət xərcləri </a:t>
            </a:r>
            <a:r>
              <a:rPr lang="az-Latn-AZ" b="1" dirty="0" smtClean="0"/>
              <a:t>(</a:t>
            </a:r>
            <a:r>
              <a:rPr lang="az-Latn-AZ" b="1" i="1" dirty="0" smtClean="0"/>
              <a:t>cari xərclər, investisiya xərcləri və transfer xərclərini</a:t>
            </a:r>
            <a:r>
              <a:rPr lang="az-Latn-AZ" b="1" dirty="0" smtClean="0"/>
              <a:t>)     və </a:t>
            </a:r>
          </a:p>
          <a:p>
            <a:pPr algn="just">
              <a:buNone/>
            </a:pPr>
            <a:r>
              <a:rPr lang="az-Latn-AZ" b="1" dirty="0" smtClean="0"/>
              <a:t>	</a:t>
            </a:r>
            <a:r>
              <a:rPr lang="az-Latn-AZ" b="1" dirty="0" smtClean="0">
                <a:solidFill>
                  <a:srgbClr val="FFC000"/>
                </a:solidFill>
              </a:rPr>
              <a:t>dövlət gəlirləri </a:t>
            </a:r>
            <a:r>
              <a:rPr lang="az-Latn-AZ" b="1" dirty="0" smtClean="0"/>
              <a:t>(</a:t>
            </a:r>
            <a:r>
              <a:rPr lang="az-Latn-AZ" b="1" i="1" dirty="0" smtClean="0"/>
              <a:t>vergi gəlirləri, vergi olmayan gəlirlər, fondlar</a:t>
            </a:r>
            <a:r>
              <a:rPr lang="az-Latn-AZ" b="1" dirty="0" smtClean="0"/>
              <a:t>) </a:t>
            </a:r>
            <a:r>
              <a:rPr lang="az-Latn-AZ" dirty="0" smtClean="0"/>
              <a:t>kimi mexanizmlərdən istifadə etməsi maliyyə siyasəti </a:t>
            </a:r>
            <a:r>
              <a:rPr lang="az-Latn-AZ" dirty="0" smtClean="0"/>
              <a:t> adlanır</a:t>
            </a:r>
            <a:r>
              <a:rPr lang="az-Latn-AZ" dirty="0" smtClean="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828800"/>
          </a:xfrm>
        </p:spPr>
        <p:txBody>
          <a:bodyPr>
            <a:normAutofit fontScale="90000"/>
          </a:bodyPr>
          <a:lstStyle/>
          <a:p>
            <a:pPr algn="ctr">
              <a:lnSpc>
                <a:spcPct val="150000"/>
              </a:lnSpc>
            </a:pPr>
            <a:r>
              <a:rPr lang="az-Latn-AZ" sz="4000" b="1" dirty="0" smtClean="0"/>
              <a:t/>
            </a:r>
            <a:br>
              <a:rPr lang="az-Latn-AZ" sz="4000" b="1" dirty="0" smtClean="0"/>
            </a:br>
            <a:r>
              <a:rPr lang="az-Latn-AZ" sz="4000" b="1" dirty="0" smtClean="0">
                <a:solidFill>
                  <a:schemeClr val="accent4">
                    <a:lumMod val="50000"/>
                  </a:schemeClr>
                </a:solidFill>
                <a:latin typeface="Verdana" pitchFamily="34" charset="0"/>
                <a:ea typeface="Verdana" pitchFamily="34" charset="0"/>
                <a:cs typeface="Verdana" pitchFamily="34" charset="0"/>
              </a:rPr>
              <a:t>Maliyyə Maarifləndirməsinin </a:t>
            </a:r>
            <a:r>
              <a:rPr lang="az-Latn-AZ" sz="4000" b="1" dirty="0" smtClean="0">
                <a:solidFill>
                  <a:schemeClr val="accent4">
                    <a:lumMod val="50000"/>
                  </a:schemeClr>
                </a:solidFill>
                <a:latin typeface="Verdana" pitchFamily="34" charset="0"/>
                <a:ea typeface="Verdana" pitchFamily="34" charset="0"/>
                <a:cs typeface="Verdana" pitchFamily="34" charset="0"/>
              </a:rPr>
              <a:t>Məqsəd və Əhəmiyyəti</a:t>
            </a:r>
            <a:r>
              <a:rPr lang="ru-RU" dirty="0" smtClean="0"/>
              <a:t/>
            </a:r>
            <a:br>
              <a:rPr lang="ru-RU" dirty="0" smtClean="0"/>
            </a:br>
            <a:endParaRPr lang="ru-RU" dirty="0"/>
          </a:p>
        </p:txBody>
      </p:sp>
      <p:sp>
        <p:nvSpPr>
          <p:cNvPr id="3" name="Content Placeholder 2"/>
          <p:cNvSpPr>
            <a:spLocks noGrp="1"/>
          </p:cNvSpPr>
          <p:nvPr>
            <p:ph idx="1"/>
          </p:nvPr>
        </p:nvSpPr>
        <p:spPr/>
        <p:txBody>
          <a:bodyPr>
            <a:normAutofit/>
          </a:bodyPr>
          <a:lstStyle/>
          <a:p>
            <a:pPr algn="just"/>
            <a:endParaRPr lang="en-US" b="1" i="1" dirty="0" smtClean="0"/>
          </a:p>
          <a:p>
            <a:pPr algn="just"/>
            <a:r>
              <a:rPr lang="az-Latn-AZ" sz="3200" b="1" i="1" dirty="0" smtClean="0">
                <a:latin typeface="Times New Roman" pitchFamily="18" charset="0"/>
                <a:cs typeface="Times New Roman" pitchFamily="18" charset="0"/>
              </a:rPr>
              <a:t>Maliyyə </a:t>
            </a:r>
            <a:r>
              <a:rPr lang="az-Latn-AZ" sz="3200" b="1" i="1" dirty="0" smtClean="0">
                <a:latin typeface="Times New Roman" pitchFamily="18" charset="0"/>
                <a:cs typeface="Times New Roman" pitchFamily="18" charset="0"/>
              </a:rPr>
              <a:t>savadlılığı</a:t>
            </a:r>
            <a:r>
              <a:rPr lang="az-Latn-AZ" sz="3200" b="1" dirty="0" smtClean="0">
                <a:latin typeface="Times New Roman" pitchFamily="18" charset="0"/>
                <a:cs typeface="Times New Roman" pitchFamily="18" charset="0"/>
              </a:rPr>
              <a:t> </a:t>
            </a:r>
            <a:r>
              <a:rPr lang="az-Latn-AZ" dirty="0" smtClean="0">
                <a:latin typeface="Times New Roman" pitchFamily="18" charset="0"/>
                <a:cs typeface="Times New Roman" pitchFamily="18" charset="0"/>
              </a:rPr>
              <a:t>fərdlərin büdcə, qənaət, borc alma və investisiya kimi təməl maliyyə anlayışları mövzusunda real iqtisadi şərtləri də nəzərə alaraq qərar alma qabiliyyətidir. İnsanların şəxsi maliyyə vəziyyətini necə idarə edəcəyi qabiliyyətini göstərən bir səviyyədir. Gündəlik həyatda insanlar qarşılaşdığı maliyyə vəziyyətlərinə qarşı öz problemlərini necə həll edə bilmə və planlı bir şəkildə qərarlar almanı göstərən </a:t>
            </a:r>
            <a:r>
              <a:rPr lang="az-Latn-AZ" dirty="0" smtClean="0">
                <a:latin typeface="Times New Roman" pitchFamily="18" charset="0"/>
                <a:cs typeface="Times New Roman" pitchFamily="18" charset="0"/>
              </a:rPr>
              <a:t>qabiliyyətliyidir</a:t>
            </a:r>
            <a:r>
              <a:rPr lang="az-Latn-A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pPr algn="just"/>
            <a:r>
              <a:rPr lang="az-Latn-AZ" sz="3200" b="1" i="1" dirty="0" smtClean="0">
                <a:solidFill>
                  <a:schemeClr val="accent4">
                    <a:lumMod val="50000"/>
                  </a:schemeClr>
                </a:solidFill>
              </a:rPr>
              <a:t>Fiskal</a:t>
            </a:r>
            <a:r>
              <a:rPr lang="az-Latn-AZ" sz="3200" dirty="0" smtClean="0">
                <a:solidFill>
                  <a:schemeClr val="accent4">
                    <a:lumMod val="50000"/>
                  </a:schemeClr>
                </a:solidFill>
              </a:rPr>
              <a:t> </a:t>
            </a:r>
            <a:r>
              <a:rPr lang="az-Latn-AZ" dirty="0" smtClean="0"/>
              <a:t>siyasət hökumətlərin, məşğulluq, böyümə və inflyasiya kimi müəyyən məqsədlərini reallaşdırmaq məqsədiylə gəlir toplanması (vergitutma) və  xərcləmə  üsullarıdır.</a:t>
            </a:r>
            <a:endParaRPr lang="ru-RU" dirty="0" smtClean="0"/>
          </a:p>
          <a:p>
            <a:pPr algn="just"/>
            <a:r>
              <a:rPr lang="az-Latn-AZ" dirty="0" smtClean="0"/>
              <a:t>Dövlət verginin yükünü azaldaraq öz xərclərini artırıb milli iqtisadiyyatdakı ümumi istehlak səviyyəsini artırmaq istiqamətli siyasət həyata keçirərsə belə maliyyə siyasətinə </a:t>
            </a:r>
            <a:r>
              <a:rPr lang="az-Latn-AZ" sz="3200" b="1" i="1" dirty="0" smtClean="0">
                <a:solidFill>
                  <a:srgbClr val="92D050"/>
                </a:solidFill>
              </a:rPr>
              <a:t>genişlənən</a:t>
            </a:r>
            <a:r>
              <a:rPr lang="az-Latn-AZ" b="1" i="1" dirty="0" smtClean="0">
                <a:solidFill>
                  <a:srgbClr val="92D050"/>
                </a:solidFill>
              </a:rPr>
              <a:t> </a:t>
            </a:r>
            <a:r>
              <a:rPr lang="az-Latn-AZ" dirty="0" smtClean="0"/>
              <a:t>maliyyə siyasəti deyilir. </a:t>
            </a:r>
          </a:p>
          <a:p>
            <a:pPr algn="just"/>
            <a:r>
              <a:rPr lang="az-Latn-AZ" dirty="0" smtClean="0"/>
              <a:t>Dövlət öz xərclərini azaldıb vergiləri artıraraq ümumi istehlak xərclərini azaltmaq  yönündə həyata keçirdiyi siyasətə </a:t>
            </a:r>
            <a:r>
              <a:rPr lang="az-Latn-AZ" sz="3200" b="1" i="1" dirty="0" smtClean="0">
                <a:solidFill>
                  <a:srgbClr val="92D050"/>
                </a:solidFill>
              </a:rPr>
              <a:t>məhdudlaşdırıcı</a:t>
            </a:r>
            <a:r>
              <a:rPr lang="az-Latn-AZ" dirty="0" smtClean="0">
                <a:solidFill>
                  <a:srgbClr val="92D050"/>
                </a:solidFill>
              </a:rPr>
              <a:t> </a:t>
            </a:r>
            <a:r>
              <a:rPr lang="az-Latn-AZ" dirty="0" smtClean="0"/>
              <a:t>(</a:t>
            </a:r>
            <a:r>
              <a:rPr lang="az-Latn-AZ" b="1" dirty="0" smtClean="0"/>
              <a:t>daraldıcı</a:t>
            </a:r>
            <a:r>
              <a:rPr lang="az-Latn-AZ" dirty="0" smtClean="0"/>
              <a:t>) maliyyə siyasəti deyilir.</a:t>
            </a:r>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az-Latn-AZ" b="1" dirty="0" smtClean="0">
                <a:solidFill>
                  <a:schemeClr val="tx2">
                    <a:lumMod val="60000"/>
                    <a:lumOff val="40000"/>
                  </a:schemeClr>
                </a:solidFill>
              </a:rPr>
              <a:t/>
            </a:r>
            <a:br>
              <a:rPr lang="az-Latn-AZ" b="1" dirty="0" smtClean="0">
                <a:solidFill>
                  <a:schemeClr val="tx2">
                    <a:lumMod val="60000"/>
                    <a:lumOff val="40000"/>
                  </a:schemeClr>
                </a:solidFill>
              </a:rPr>
            </a:br>
            <a:r>
              <a:rPr lang="az-Latn-AZ" sz="5300" b="1" dirty="0" smtClean="0">
                <a:solidFill>
                  <a:schemeClr val="accent4">
                    <a:lumMod val="50000"/>
                  </a:schemeClr>
                </a:solidFill>
              </a:rPr>
              <a:t>Nəticə və Təklif</a:t>
            </a:r>
            <a:r>
              <a:rPr lang="ru-RU" dirty="0" smtClean="0"/>
              <a:t/>
            </a:r>
            <a:br>
              <a:rPr lang="ru-RU" dirty="0" smtClean="0"/>
            </a:br>
            <a:endParaRPr lang="ru-RU" dirty="0"/>
          </a:p>
        </p:txBody>
      </p:sp>
      <p:sp>
        <p:nvSpPr>
          <p:cNvPr id="3" name="Content Placeholder 2"/>
          <p:cNvSpPr>
            <a:spLocks noGrp="1"/>
          </p:cNvSpPr>
          <p:nvPr>
            <p:ph idx="1"/>
          </p:nvPr>
        </p:nvSpPr>
        <p:spPr>
          <a:xfrm>
            <a:off x="457200" y="1143000"/>
            <a:ext cx="8229600" cy="5486400"/>
          </a:xfrm>
        </p:spPr>
        <p:txBody>
          <a:bodyPr>
            <a:normAutofit lnSpcReduction="10000"/>
          </a:bodyPr>
          <a:lstStyle/>
          <a:p>
            <a:pPr algn="just"/>
            <a:r>
              <a:rPr lang="az-Latn-AZ" b="1" dirty="0" smtClean="0"/>
              <a:t>Dünyada və ölkəmizdə bədxərclik istehlak mədəniyyətiylə birlikdə çoxalan, qarşısı yalnız dövlət proqramları və </a:t>
            </a:r>
            <a:r>
              <a:rPr lang="az-Latn-AZ" b="1" dirty="0" smtClean="0">
                <a:solidFill>
                  <a:srgbClr val="FFC000"/>
                </a:solidFill>
              </a:rPr>
              <a:t>maarifləndirmələrlə </a:t>
            </a:r>
            <a:r>
              <a:rPr lang="az-Latn-AZ" b="1" dirty="0" smtClean="0"/>
              <a:t> alına bilən bir problem halına gəlmişdir. </a:t>
            </a:r>
          </a:p>
          <a:p>
            <a:pPr algn="just"/>
            <a:r>
              <a:rPr lang="az-Latn-AZ" b="1" dirty="0" smtClean="0"/>
              <a:t>Geniş şəkildə maarifləndirmə işləri həyata keçirilməlidir. İsraf qadağasın çox yaxşı bir sosial-iqtisadi tarazlıq meydana gətirə bilər.</a:t>
            </a:r>
          </a:p>
          <a:p>
            <a:pPr algn="just"/>
            <a:r>
              <a:rPr lang="az-Latn-AZ" b="1" dirty="0" smtClean="0"/>
              <a:t>Həm </a:t>
            </a:r>
            <a:r>
              <a:rPr lang="az-Latn-AZ" b="1" i="1" dirty="0" smtClean="0">
                <a:solidFill>
                  <a:srgbClr val="FFC000"/>
                </a:solidFill>
              </a:rPr>
              <a:t>dövlət maliyyəsinin </a:t>
            </a:r>
            <a:r>
              <a:rPr lang="az-Latn-AZ" b="1" dirty="0" smtClean="0"/>
              <a:t>istifadəsində israf hallarına qarşı ciddi qanuni nəzarəti, həm də dövlətin </a:t>
            </a:r>
            <a:r>
              <a:rPr lang="az-Latn-AZ" b="1" i="1" dirty="0" smtClean="0">
                <a:solidFill>
                  <a:srgbClr val="FFC000"/>
                </a:solidFill>
              </a:rPr>
              <a:t>öz vətəndaşlarına </a:t>
            </a:r>
            <a:r>
              <a:rPr lang="az-Latn-AZ" b="1" i="1" dirty="0" smtClean="0"/>
              <a:t>israf etməməsi </a:t>
            </a:r>
            <a:r>
              <a:rPr lang="az-Latn-AZ" b="1" dirty="0" smtClean="0"/>
              <a:t>üçün nəzarət mexanizmi hazırlamalı və tətbiq etməlidir.</a:t>
            </a:r>
            <a:endParaRPr lang="ru-RU"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lnSpcReduction="10000"/>
          </a:bodyPr>
          <a:lstStyle/>
          <a:p>
            <a:pPr algn="just"/>
            <a:r>
              <a:rPr lang="az-Latn-AZ" b="1" dirty="0" smtClean="0"/>
              <a:t>Dövlət xərcləmələrindəki israfçılıq ictimai ədalətsizliyə, vergi ədalətsizliyinə, plansızlığa vəs. yol açır. </a:t>
            </a:r>
          </a:p>
          <a:p>
            <a:pPr algn="just">
              <a:buNone/>
            </a:pPr>
            <a:r>
              <a:rPr lang="az-Latn-AZ" b="1" dirty="0" smtClean="0"/>
              <a:t>	Artıq </a:t>
            </a:r>
            <a:r>
              <a:rPr lang="az-Latn-AZ" sz="3000" b="1" dirty="0" smtClean="0">
                <a:solidFill>
                  <a:srgbClr val="FFC000"/>
                </a:solidFill>
              </a:rPr>
              <a:t>"istehlak mədəniyyəti" </a:t>
            </a:r>
            <a:r>
              <a:rPr lang="az-Latn-AZ" b="1" dirty="0" smtClean="0"/>
              <a:t>olaraq adlandırılan ortaq bir dünya mədəniyyətinin yavaş-yavaş insan cəmiyyətini əhatə etdiyinə şahid oluruq. Müəyyən bir mədəniyyətdən asılı olub o mədəniyyətin əsiri altına düşmək insanları mənəvi olaraq inkişafdan saxlayır, xaraktersiz və sonra geri qalmış fərd və cəmiyyət ortaya çıxardır. </a:t>
            </a:r>
          </a:p>
          <a:p>
            <a:pPr algn="just">
              <a:buNone/>
            </a:pPr>
            <a:r>
              <a:rPr lang="az-Latn-AZ" b="1" dirty="0" smtClean="0"/>
              <a:t>	Ancaq </a:t>
            </a:r>
            <a:r>
              <a:rPr lang="az-Latn-AZ" b="1" i="1" dirty="0" smtClean="0">
                <a:solidFill>
                  <a:srgbClr val="FFC000"/>
                </a:solidFill>
              </a:rPr>
              <a:t>istehlak mədəniyyətinin</a:t>
            </a:r>
            <a:r>
              <a:rPr lang="az-Latn-AZ" b="1" i="1" dirty="0" smtClean="0"/>
              <a:t> </a:t>
            </a:r>
            <a:r>
              <a:rPr lang="az-Latn-AZ" b="1" dirty="0" smtClean="0"/>
              <a:t>həyat standartlarını artıran və insanlara daha rahat bir həyat təqdim edən xüsusiyyətini də qeyd etməliyik. </a:t>
            </a:r>
            <a:endParaRPr lang="ru-RU"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Диаграмма 2"/>
          <p:cNvGraphicFramePr>
            <a:graphicFrameLocks noGrp="1"/>
          </p:cNvGraphicFramePr>
          <p:nvPr>
            <p:ph idx="1"/>
          </p:nvPr>
        </p:nvGraphicFramePr>
        <p:xfrm>
          <a:off x="457200" y="381000"/>
          <a:ext cx="8153400" cy="609599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80760"/>
          </a:xfrm>
        </p:spPr>
        <p:txBody>
          <a:bodyPr/>
          <a:lstStyle/>
          <a:p>
            <a:pPr algn="ctr"/>
            <a:endParaRPr lang="az-Latn-AZ" dirty="0" smtClean="0"/>
          </a:p>
          <a:p>
            <a:pPr algn="ctr"/>
            <a:endParaRPr lang="az-Latn-AZ" dirty="0" smtClean="0"/>
          </a:p>
          <a:p>
            <a:pPr algn="ctr"/>
            <a:endParaRPr lang="az-Latn-AZ" dirty="0" smtClean="0"/>
          </a:p>
          <a:p>
            <a:pPr algn="ctr">
              <a:buNone/>
            </a:pPr>
            <a:r>
              <a:rPr lang="az-Latn-AZ" sz="6000" b="1" dirty="0" smtClean="0">
                <a:solidFill>
                  <a:srgbClr val="FFFF00"/>
                </a:solidFill>
              </a:rPr>
              <a:t>TƏŞƏKKÜRLƏR</a:t>
            </a:r>
            <a:r>
              <a:rPr lang="en-US" sz="6000" b="1" dirty="0" smtClean="0">
                <a:solidFill>
                  <a:srgbClr val="FFFF00"/>
                </a:solidFill>
              </a:rPr>
              <a:t> </a:t>
            </a:r>
            <a:r>
              <a:rPr lang="en-US" sz="6000" dirty="0" smtClean="0">
                <a:solidFill>
                  <a:srgbClr val="FFFF00"/>
                </a:solidFill>
              </a:rPr>
              <a:t>!</a:t>
            </a:r>
            <a:endParaRPr lang="az-Latn-AZ" sz="6000" dirty="0" smtClean="0">
              <a:solidFill>
                <a:srgbClr val="FFFF00"/>
              </a:solidFill>
            </a:endParaRPr>
          </a:p>
          <a:p>
            <a:pPr algn="ctr">
              <a:buNone/>
            </a:pPr>
            <a:r>
              <a:rPr lang="en-US" sz="6000" dirty="0" smtClean="0">
                <a:solidFill>
                  <a:srgbClr val="FFC000"/>
                </a:solidFill>
                <a:sym typeface="Wingdings" pitchFamily="2" charset="2"/>
              </a:rPr>
              <a:t></a:t>
            </a:r>
            <a:endParaRPr lang="ru-RU" sz="6000" dirty="0">
              <a:solidFill>
                <a:srgbClr val="FFC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10000"/>
          </a:bodyPr>
          <a:lstStyle/>
          <a:p>
            <a:pPr algn="just">
              <a:lnSpc>
                <a:spcPct val="150000"/>
              </a:lnSpc>
            </a:pPr>
            <a:r>
              <a:rPr lang="az-Latn-AZ" dirty="0" smtClean="0">
                <a:latin typeface="Times New Roman" pitchFamily="18" charset="0"/>
                <a:cs typeface="Times New Roman" pitchFamily="18" charset="0"/>
              </a:rPr>
              <a:t>İƏİT - İqtisadi Əməkdaşlıq və İnkişaf Təşkilatı  (ing. Organization for Economic Co-operation and Development, OECD —demokratiya və bazar münasibətli iqtisadiyyat prinsipini qəbul edən inkişaf etmiş ölkələri birləşdirən beynəlxalq təşkilat.) maliyyə savadlılığını bu şəkildə ifadə edir: </a:t>
            </a:r>
            <a:r>
              <a:rPr lang="az-Latn-AZ" b="1" dirty="0" smtClean="0">
                <a:solidFill>
                  <a:schemeClr val="accent4">
                    <a:lumMod val="50000"/>
                  </a:schemeClr>
                </a:solidFill>
                <a:latin typeface="Times New Roman" pitchFamily="18" charset="0"/>
                <a:cs typeface="Times New Roman" pitchFamily="18" charset="0"/>
              </a:rPr>
              <a:t>“maliyyə istehlakçılarının öz rifah hallarını yaxşılaşdıra bilmək üçün maliyyə məhsulları və konsepsiyalarını başa düşmək, maliyyə risklərini və imkanlarını qiymətləndirmək, məlumatlı seçimlər etmək və digər səmərəli addımlar atmaq üzrə bacarıqlar toplusudur”.</a:t>
            </a:r>
            <a:endParaRPr lang="ru-RU" b="1" dirty="0">
              <a:solidFill>
                <a:schemeClr val="accent4">
                  <a:lumMod val="50000"/>
                </a:schemeClr>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z-Latn-AZ" sz="4400" b="1" dirty="0" smtClean="0">
                <a:latin typeface="Times New Roman" pitchFamily="18" charset="0"/>
                <a:cs typeface="Times New Roman" pitchFamily="18" charset="0"/>
              </a:rPr>
              <a:t/>
            </a:r>
            <a:br>
              <a:rPr lang="az-Latn-AZ" sz="4400" b="1" dirty="0" smtClean="0">
                <a:latin typeface="Times New Roman" pitchFamily="18" charset="0"/>
                <a:cs typeface="Times New Roman" pitchFamily="18" charset="0"/>
              </a:rPr>
            </a:br>
            <a:r>
              <a:rPr lang="az-Latn-AZ" sz="4400" b="1" dirty="0" smtClean="0">
                <a:solidFill>
                  <a:schemeClr val="bg1"/>
                </a:solidFill>
                <a:latin typeface="Times New Roman" pitchFamily="18" charset="0"/>
                <a:cs typeface="Times New Roman" pitchFamily="18" charset="0"/>
              </a:rPr>
              <a:t>Bədxərclik Nədir. Fərdi və İctimai Zərərləri Nələrdir?</a:t>
            </a:r>
            <a:r>
              <a:rPr lang="ru-RU" dirty="0" smtClean="0"/>
              <a:t/>
            </a:r>
            <a:br>
              <a:rPr lang="ru-RU" dirty="0" smtClean="0"/>
            </a:br>
            <a:endParaRPr lang="ru-RU" dirty="0"/>
          </a:p>
        </p:txBody>
      </p:sp>
      <p:sp>
        <p:nvSpPr>
          <p:cNvPr id="3" name="Content Placeholder 2"/>
          <p:cNvSpPr>
            <a:spLocks noGrp="1"/>
          </p:cNvSpPr>
          <p:nvPr>
            <p:ph idx="1"/>
          </p:nvPr>
        </p:nvSpPr>
        <p:spPr>
          <a:xfrm>
            <a:off x="457200" y="1600200"/>
            <a:ext cx="8229600" cy="5257800"/>
          </a:xfrm>
        </p:spPr>
        <p:txBody>
          <a:bodyPr>
            <a:normAutofit fontScale="32500" lnSpcReduction="20000"/>
          </a:bodyPr>
          <a:lstStyle/>
          <a:p>
            <a:pPr algn="just">
              <a:lnSpc>
                <a:spcPct val="120000"/>
              </a:lnSpc>
            </a:pPr>
            <a:r>
              <a:rPr lang="az-Latn-AZ" sz="6800" dirty="0" smtClean="0"/>
              <a:t>Sahib olunan maddi və mənəvi imkanların gərəksiz şəkildə xərclənməsinə </a:t>
            </a:r>
            <a:r>
              <a:rPr lang="az-Latn-AZ" sz="6800" b="1" dirty="0" smtClean="0">
                <a:solidFill>
                  <a:schemeClr val="bg1"/>
                </a:solidFill>
              </a:rPr>
              <a:t>bədxərclik</a:t>
            </a:r>
            <a:r>
              <a:rPr lang="az-Latn-AZ" sz="6800" dirty="0" smtClean="0"/>
              <a:t> deyilir. Bir adamın pulunu, zamanını, malını yerli-yersiz xərcləməsi, boşa keçirməsi bədxərclikdir</a:t>
            </a:r>
            <a:r>
              <a:rPr lang="az-Latn-AZ" sz="6800" b="1" dirty="0" smtClean="0">
                <a:solidFill>
                  <a:schemeClr val="bg1"/>
                </a:solidFill>
              </a:rPr>
              <a:t>. İsrafçılıq </a:t>
            </a:r>
            <a:r>
              <a:rPr lang="az-Latn-AZ" sz="6800" dirty="0" smtClean="0"/>
              <a:t>da </a:t>
            </a:r>
            <a:r>
              <a:rPr lang="az-Latn-AZ" sz="6800" b="1" dirty="0" smtClean="0">
                <a:solidFill>
                  <a:schemeClr val="bg1"/>
                </a:solidFill>
              </a:rPr>
              <a:t>bədxərcliklə</a:t>
            </a:r>
            <a:r>
              <a:rPr lang="az-Latn-AZ" sz="6800" dirty="0" smtClean="0"/>
              <a:t> eyni mənanı daşıyır. İsraf edən adamlar əlindəki maddi imkanları davamlı olaraq xərcləməyə həvəsli olur. Bol xərcləməyə alışdığı üçün, gəliri çatmadığında qanunsuz yollardan qazanmağa çalışır. Bəzən də yoxluq içərisinə düşməsi səbəbiylə ailəsinə, ətrafına və ölkəsinə yük olurlar. </a:t>
            </a:r>
          </a:p>
          <a:p>
            <a:pPr algn="just">
              <a:lnSpc>
                <a:spcPct val="120000"/>
              </a:lnSpc>
            </a:pPr>
            <a:r>
              <a:rPr lang="az-Latn-AZ" sz="6800" b="1" dirty="0" smtClean="0">
                <a:solidFill>
                  <a:schemeClr val="accent4">
                    <a:lumMod val="50000"/>
                  </a:schemeClr>
                </a:solidFill>
              </a:rPr>
              <a:t>Porsche</a:t>
            </a:r>
            <a:r>
              <a:rPr lang="az-Latn-AZ" sz="6800" dirty="0" smtClean="0"/>
              <a:t> ilə mağazaya gedib çörək almaqla, velosipedlə və yaxud ayaqla gedib almaq arasındakı fərqi görüb onu izah edə bilmədiyimiz müddətcə yüksək mədəniyyətə sahib olmadığınız toplum olaraq uzun zamanımızı alacaq.</a:t>
            </a:r>
            <a:endParaRPr lang="ru-RU" sz="6800"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458200" cy="5821363"/>
          </a:xfrm>
        </p:spPr>
        <p:txBody>
          <a:bodyPr>
            <a:normAutofit/>
          </a:bodyPr>
          <a:lstStyle/>
          <a:p>
            <a:pPr algn="just"/>
            <a:r>
              <a:rPr lang="az-Latn-AZ" b="1" dirty="0" smtClean="0"/>
              <a:t>İnsanlar a</a:t>
            </a:r>
            <a:r>
              <a:rPr lang="az-Latn-AZ" b="1" dirty="0" smtClean="0"/>
              <a:t>lacaqları </a:t>
            </a:r>
            <a:r>
              <a:rPr lang="az-Latn-AZ" b="1" dirty="0" smtClean="0"/>
              <a:t>nəsnənin əsasən </a:t>
            </a:r>
            <a:r>
              <a:rPr lang="az-Latn-AZ" b="1" dirty="0" smtClean="0"/>
              <a:t>qiymətinə </a:t>
            </a:r>
            <a:r>
              <a:rPr lang="az-Latn-AZ" b="1" dirty="0" smtClean="0"/>
              <a:t>və </a:t>
            </a:r>
            <a:r>
              <a:rPr lang="az-Latn-AZ" b="1" dirty="0" smtClean="0"/>
              <a:t>markasına baxarlar. </a:t>
            </a:r>
            <a:r>
              <a:rPr lang="az-Latn-AZ" b="1" dirty="0" smtClean="0"/>
              <a:t>Nəticədə kredit bağımlılığı insanlarda gəlir və xərc planlaması sistemini alt-üst edir , illərlə ödənilən kreditlərin altından qalxa bilmirlər. Sosial vəziyyətləri daha da ağırlaşır, zəruru əşyalarını satmaq və hətta daşınmaz əmlaklarını belə satışa çıxartmaq məcburiyyətində qalırlar. Beləliklə bir-birindən zəncirvari asılı olan sosial problemlərin məngənəsində  boğulurlar. </a:t>
            </a:r>
          </a:p>
          <a:p>
            <a:pPr algn="just"/>
            <a:r>
              <a:rPr lang="az-Latn-AZ" b="1" dirty="0" smtClean="0"/>
              <a:t>Məhz </a:t>
            </a:r>
            <a:r>
              <a:rPr lang="az-Latn-AZ" b="1" dirty="0" smtClean="0">
                <a:solidFill>
                  <a:srgbClr val="FFC000"/>
                </a:solidFill>
              </a:rPr>
              <a:t>“</a:t>
            </a:r>
            <a:r>
              <a:rPr lang="az-Latn-AZ" b="1" i="1" dirty="0" smtClean="0">
                <a:solidFill>
                  <a:srgbClr val="FFC000"/>
                </a:solidFill>
              </a:rPr>
              <a:t>ətrafdakıların düşüncələri</a:t>
            </a:r>
            <a:r>
              <a:rPr lang="az-Latn-AZ" b="1" dirty="0" smtClean="0">
                <a:solidFill>
                  <a:srgbClr val="FFC000"/>
                </a:solidFill>
              </a:rPr>
              <a:t>” </a:t>
            </a:r>
            <a:r>
              <a:rPr lang="az-Latn-AZ" b="1" dirty="0" smtClean="0"/>
              <a:t>prinsipi və bu səbəbdən yaranan lazımsız xərclər bu halların çoxalmasına gətirib çıxardır. </a:t>
            </a:r>
            <a:endParaRPr lang="ru-RU"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algn="just"/>
            <a:r>
              <a:rPr lang="az-Latn-AZ" b="1" dirty="0" smtClean="0"/>
              <a:t>Yalnız insanlar deyil, dövlətlər və millətlər də bədxərc ola bilərlər. Bədxərclik  tükənməz hesab edilən sərvətləri belə tükədir. Təbii sərvətləri, meşələri, su və neft qaynaqlarını, elektrik enerjisini də bitirə bilir. Bu qaynaqların bitməsi, millətlərin başqa millətlərə möhtac olmalarına yol açır. Bəzən siyasi, bəzən də iqtisadi müstəqillik təhlükə altına düşür.</a:t>
            </a:r>
            <a:endParaRPr lang="ru-RU" b="1" dirty="0" smtClean="0"/>
          </a:p>
          <a:p>
            <a:r>
              <a:rPr lang="az-Latn-AZ" b="1" dirty="0" smtClean="0"/>
              <a:t>Dünyada </a:t>
            </a:r>
            <a:r>
              <a:rPr lang="az-Latn-AZ" b="1" dirty="0" smtClean="0"/>
              <a:t> </a:t>
            </a:r>
            <a:r>
              <a:rPr lang="az-Latn-AZ" sz="3200" b="1" i="1" dirty="0" smtClean="0">
                <a:solidFill>
                  <a:schemeClr val="bg1"/>
                </a:solidFill>
              </a:rPr>
              <a:t>qlobal </a:t>
            </a:r>
            <a:r>
              <a:rPr lang="az-Latn-AZ" sz="3200" b="1" i="1" dirty="0" smtClean="0">
                <a:solidFill>
                  <a:schemeClr val="bg1"/>
                </a:solidFill>
              </a:rPr>
              <a:t>israf və bədxərclik </a:t>
            </a:r>
            <a:r>
              <a:rPr lang="az-Latn-AZ" sz="3200" b="1" dirty="0" smtClean="0">
                <a:solidFill>
                  <a:schemeClr val="bg1"/>
                </a:solidFill>
              </a:rPr>
              <a:t> </a:t>
            </a:r>
            <a:r>
              <a:rPr lang="az-Latn-AZ" b="1" dirty="0" smtClean="0"/>
              <a:t>eyni nisbətdə artmış vəziyyətdədir. </a:t>
            </a:r>
            <a:endParaRPr lang="ru-RU"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lstStyle/>
          <a:p>
            <a:r>
              <a:rPr lang="az-Latn-AZ" b="1" dirty="0" smtClean="0">
                <a:solidFill>
                  <a:srgbClr val="0070C0"/>
                </a:solidFill>
              </a:rPr>
              <a:t>OECD və BMT-nin hesabatları</a:t>
            </a:r>
            <a:endParaRPr lang="ru-RU" b="1" dirty="0">
              <a:solidFill>
                <a:srgbClr val="0070C0"/>
              </a:solidFill>
            </a:endParaRPr>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pPr algn="just"/>
            <a:r>
              <a:rPr lang="az-Latn-AZ" dirty="0" smtClean="0"/>
              <a:t>Dünyada istehlak üçün istehsal olunan hər</a:t>
            </a:r>
            <a:r>
              <a:rPr lang="az-Latn-AZ" b="1" dirty="0" smtClean="0"/>
              <a:t> </a:t>
            </a:r>
            <a:r>
              <a:rPr lang="az-Latn-AZ" b="1" dirty="0" smtClean="0">
                <a:solidFill>
                  <a:schemeClr val="bg1"/>
                </a:solidFill>
              </a:rPr>
              <a:t>3</a:t>
            </a:r>
            <a:r>
              <a:rPr lang="az-Latn-AZ" b="1" dirty="0" smtClean="0"/>
              <a:t> </a:t>
            </a:r>
            <a:r>
              <a:rPr lang="az-Latn-AZ" dirty="0" smtClean="0"/>
              <a:t>qidadan biri yeyilmədən zibilə atılır. </a:t>
            </a:r>
            <a:endParaRPr lang="az-Latn-AZ" dirty="0" smtClean="0"/>
          </a:p>
          <a:p>
            <a:pPr algn="just"/>
            <a:endParaRPr lang="az-Latn-AZ" dirty="0" smtClean="0"/>
          </a:p>
          <a:p>
            <a:pPr algn="just"/>
            <a:r>
              <a:rPr lang="az-Latn-AZ" dirty="0" smtClean="0"/>
              <a:t>Dünya səviyyəsində israf edilən qidanın miqdarı isə ildə </a:t>
            </a:r>
            <a:r>
              <a:rPr lang="az-Latn-AZ" b="1" dirty="0" smtClean="0">
                <a:solidFill>
                  <a:schemeClr val="bg1"/>
                </a:solidFill>
              </a:rPr>
              <a:t>1.3</a:t>
            </a:r>
            <a:r>
              <a:rPr lang="az-Latn-AZ" dirty="0" smtClean="0"/>
              <a:t> milyard tondur. Halbuki dünyada hər il </a:t>
            </a:r>
            <a:r>
              <a:rPr lang="az-Latn-AZ" b="1" dirty="0" smtClean="0">
                <a:solidFill>
                  <a:schemeClr val="bg1"/>
                </a:solidFill>
              </a:rPr>
              <a:t>18</a:t>
            </a:r>
            <a:r>
              <a:rPr lang="az-Latn-AZ" dirty="0" smtClean="0"/>
              <a:t> milyon insan aclıq və yaxşı olmayan qidalanma səbəbiylə həyatını itirir, təxminən bir milyard insan isə qeyri-kafi qidalanır. </a:t>
            </a:r>
            <a:endParaRPr lang="az-Latn-AZ" dirty="0" smtClean="0"/>
          </a:p>
          <a:p>
            <a:pPr algn="just"/>
            <a:endParaRPr lang="az-Latn-AZ" dirty="0" smtClean="0"/>
          </a:p>
          <a:p>
            <a:pPr algn="just"/>
            <a:r>
              <a:rPr lang="az-Latn-AZ" dirty="0" smtClean="0"/>
              <a:t>İldə təxminən </a:t>
            </a:r>
            <a:r>
              <a:rPr lang="az-Latn-AZ" b="1" dirty="0" smtClean="0">
                <a:solidFill>
                  <a:schemeClr val="bg1"/>
                </a:solidFill>
              </a:rPr>
              <a:t>2</a:t>
            </a:r>
            <a:r>
              <a:rPr lang="az-Latn-AZ" dirty="0" smtClean="0">
                <a:solidFill>
                  <a:srgbClr val="FF0000"/>
                </a:solidFill>
              </a:rPr>
              <a:t> </a:t>
            </a:r>
            <a:r>
              <a:rPr lang="az-Latn-AZ" dirty="0" smtClean="0"/>
              <a:t>milyon uşaq aclıq, qeyri-kafi qidalanma və bunlara bağlı səbəblər üzündən həyatını itirir. İnkişaf etmiş ölkələrin zibilə atdıqları yeməklər dünyada aclıqdan ölən insanların </a:t>
            </a:r>
            <a:r>
              <a:rPr lang="az-Latn-AZ" b="1" dirty="0" smtClean="0">
                <a:solidFill>
                  <a:schemeClr val="bg1"/>
                </a:solidFill>
              </a:rPr>
              <a:t>15</a:t>
            </a:r>
            <a:r>
              <a:rPr lang="az-Latn-AZ" dirty="0" smtClean="0"/>
              <a:t> qatını qidalandıracaq səviyyədə olduğu məlumdur.</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algn="just">
              <a:lnSpc>
                <a:spcPct val="150000"/>
              </a:lnSpc>
            </a:pPr>
            <a:r>
              <a:rPr lang="az-Latn-AZ" sz="3000" b="1" dirty="0" smtClean="0"/>
              <a:t>Qənaət </a:t>
            </a:r>
            <a:r>
              <a:rPr lang="az-Latn-AZ" sz="3000" b="1" dirty="0" smtClean="0"/>
              <a:t>edə bildiyimiz hər şey başqalarının ehtiyaclarını qarşılamaq üçün istifadə edilə bilər. Bu isə cəmiyyətə sosial-iqtisadi bir qazanc olaraq geri dönər. </a:t>
            </a:r>
            <a:endParaRPr lang="az-Latn-AZ" sz="3000" b="1" dirty="0" smtClean="0"/>
          </a:p>
          <a:p>
            <a:pPr algn="just">
              <a:lnSpc>
                <a:spcPct val="150000"/>
              </a:lnSpc>
            </a:pPr>
            <a:endParaRPr lang="en-US" sz="3000" b="1" dirty="0" smtClean="0"/>
          </a:p>
          <a:p>
            <a:pPr algn="just">
              <a:lnSpc>
                <a:spcPct val="150000"/>
              </a:lnSpc>
            </a:pPr>
            <a:r>
              <a:rPr lang="az-Latn-AZ" sz="3000" b="1" dirty="0" smtClean="0"/>
              <a:t>Fərdin rifahından cəmiyyətin rifahına gedən ümumi faydanın cəminə  </a:t>
            </a:r>
            <a:r>
              <a:rPr lang="az-Latn-AZ" sz="3000" b="1" dirty="0" smtClean="0">
                <a:solidFill>
                  <a:srgbClr val="FFC000"/>
                </a:solidFill>
              </a:rPr>
              <a:t>qənaət </a:t>
            </a:r>
            <a:r>
              <a:rPr lang="az-Latn-AZ" sz="3000" b="1" dirty="0" smtClean="0"/>
              <a:t> deyirlər.</a:t>
            </a:r>
            <a:endParaRPr lang="ru-RU" sz="3000" b="1" dirty="0" smtClean="0"/>
          </a:p>
          <a:p>
            <a:pPr>
              <a:buNone/>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solidFill>
                  <a:schemeClr val="tx2">
                    <a:lumMod val="60000"/>
                    <a:lumOff val="40000"/>
                  </a:schemeClr>
                </a:solidFill>
              </a:rPr>
              <a:t/>
            </a:r>
            <a:br>
              <a:rPr lang="en-US" b="1" dirty="0" smtClean="0">
                <a:solidFill>
                  <a:schemeClr val="tx2">
                    <a:lumMod val="60000"/>
                    <a:lumOff val="40000"/>
                  </a:schemeClr>
                </a:solidFill>
              </a:rPr>
            </a:br>
            <a:r>
              <a:rPr lang="az-Latn-AZ" b="1" dirty="0" smtClean="0">
                <a:solidFill>
                  <a:schemeClr val="accent4">
                    <a:lumMod val="50000"/>
                  </a:schemeClr>
                </a:solidFill>
              </a:rPr>
              <a:t>Dünyada Maliyyə Savadlılığı Anlayışı.</a:t>
            </a:r>
            <a:r>
              <a:rPr lang="ru-RU" b="1" dirty="0" smtClean="0">
                <a:solidFill>
                  <a:schemeClr val="tx2">
                    <a:lumMod val="60000"/>
                    <a:lumOff val="40000"/>
                  </a:schemeClr>
                </a:solidFill>
              </a:rPr>
              <a:t/>
            </a:r>
            <a:br>
              <a:rPr lang="ru-RU" b="1" dirty="0" smtClean="0">
                <a:solidFill>
                  <a:schemeClr val="tx2">
                    <a:lumMod val="60000"/>
                    <a:lumOff val="40000"/>
                  </a:schemeClr>
                </a:solidFill>
              </a:rPr>
            </a:br>
            <a:endParaRPr lang="ru-RU" b="1" dirty="0" smtClean="0">
              <a:solidFill>
                <a:schemeClr val="tx2">
                  <a:lumMod val="60000"/>
                  <a:lumOff val="40000"/>
                </a:schemeClr>
              </a:solidFill>
            </a:endParaRPr>
          </a:p>
        </p:txBody>
      </p:sp>
      <p:sp>
        <p:nvSpPr>
          <p:cNvPr id="3" name="Content Placeholder 2"/>
          <p:cNvSpPr>
            <a:spLocks noGrp="1"/>
          </p:cNvSpPr>
          <p:nvPr>
            <p:ph idx="1"/>
          </p:nvPr>
        </p:nvSpPr>
        <p:spPr/>
        <p:txBody>
          <a:bodyPr/>
          <a:lstStyle/>
          <a:p>
            <a:pPr algn="just"/>
            <a:r>
              <a:rPr lang="az-Latn-AZ" dirty="0" smtClean="0"/>
              <a:t>Maliyyə savadlılığı təbliğatının ən çox aparıldığı ABŞ, Avstraliya, Kanada və İngiltərə kimi ölkələrdə bu anlayışlar fərqli bir şəkildə təyin olunmuşdur. Dörd böyük ölkənin hər birinin ingilis dilli olmasına baxmayaraq bu anlayış ABŞ və Avstraliyada </a:t>
            </a:r>
            <a:r>
              <a:rPr lang="az-Latn-AZ" i="1" dirty="0" smtClean="0"/>
              <a:t>Financial literacy</a:t>
            </a:r>
            <a:r>
              <a:rPr lang="az-Latn-AZ" dirty="0" smtClean="0"/>
              <a:t> (</a:t>
            </a:r>
            <a:r>
              <a:rPr lang="az-Latn-AZ" b="1" dirty="0" smtClean="0">
                <a:solidFill>
                  <a:schemeClr val="bg1"/>
                </a:solidFill>
              </a:rPr>
              <a:t>maliyyə savadlılığı</a:t>
            </a:r>
            <a:r>
              <a:rPr lang="az-Latn-AZ" dirty="0" smtClean="0"/>
              <a:t>), Kanada və İngiltərədə </a:t>
            </a:r>
            <a:r>
              <a:rPr lang="az-Latn-AZ" i="1" dirty="0" smtClean="0"/>
              <a:t>Financial capability</a:t>
            </a:r>
            <a:r>
              <a:rPr lang="az-Latn-AZ" dirty="0" smtClean="0"/>
              <a:t> (</a:t>
            </a:r>
            <a:r>
              <a:rPr lang="az-Latn-AZ" b="1" dirty="0" smtClean="0">
                <a:solidFill>
                  <a:schemeClr val="bg1"/>
                </a:solidFill>
              </a:rPr>
              <a:t>maliyyə qabiliyyəti</a:t>
            </a:r>
            <a:r>
              <a:rPr lang="az-Latn-AZ" dirty="0" smtClean="0"/>
              <a:t>) olaraq təyin olunmaqdadır. </a:t>
            </a:r>
            <a:endParaRPr lang="ru-RU" dirty="0" smtClean="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300</TotalTime>
  <Words>1027</Words>
  <Application>Microsoft Office PowerPoint</Application>
  <PresentationFormat>On-screen Show (4:3)</PresentationFormat>
  <Paragraphs>94</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Apex</vt:lpstr>
      <vt:lpstr>MALİYYƏ SAVADLILIĞININ İNSANLARIN MALİYYƏ DAVRANIŞLARINA TƏSİRİ </vt:lpstr>
      <vt:lpstr> Maliyyə Maarifləndirməsinin Məqsəd və Əhəmiyyəti </vt:lpstr>
      <vt:lpstr>Slide 3</vt:lpstr>
      <vt:lpstr> Bədxərclik Nədir. Fərdi və İctimai Zərərləri Nələrdir? </vt:lpstr>
      <vt:lpstr>Slide 5</vt:lpstr>
      <vt:lpstr>Slide 6</vt:lpstr>
      <vt:lpstr>OECD və BMT-nin hesabatları</vt:lpstr>
      <vt:lpstr>Slide 8</vt:lpstr>
      <vt:lpstr> Dünyada Maliyyə Savadlılığı Anlayışı. </vt:lpstr>
      <vt:lpstr>Maliyyə Savadlılığı Niyə Əhəmiyyətlidir?</vt:lpstr>
      <vt:lpstr> İstehlakçıların Öyrənilməsi. </vt:lpstr>
      <vt:lpstr>Slide 12</vt:lpstr>
      <vt:lpstr>Slide 13</vt:lpstr>
      <vt:lpstr>Slide 14</vt:lpstr>
      <vt:lpstr>Slide 15</vt:lpstr>
      <vt:lpstr> Ölkə Nümunələri – Maarifli Cəmiyyət </vt:lpstr>
      <vt:lpstr>Slide 17</vt:lpstr>
      <vt:lpstr> Maliyyə Nədir və Dövlət Maliyyə Siyasəti Nədir ? </vt:lpstr>
      <vt:lpstr>Slide 19</vt:lpstr>
      <vt:lpstr>Slide 20</vt:lpstr>
      <vt:lpstr> Nəticə və Təklif </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104</cp:revision>
  <dcterms:created xsi:type="dcterms:W3CDTF">2017-02-25T08:20:34Z</dcterms:created>
  <dcterms:modified xsi:type="dcterms:W3CDTF">2017-02-27T21:20:12Z</dcterms:modified>
</cp:coreProperties>
</file>