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73" r:id="rId12"/>
    <p:sldId id="278" r:id="rId13"/>
    <p:sldId id="266" r:id="rId14"/>
    <p:sldId id="267" r:id="rId15"/>
    <p:sldId id="269" r:id="rId16"/>
    <p:sldId id="270" r:id="rId17"/>
    <p:sldId id="271" r:id="rId18"/>
    <p:sldId id="268" r:id="rId19"/>
    <p:sldId id="272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444C8-3226-442B-8016-9C0394EEA367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9FCFC-41B9-43DF-A24B-240B8DDB7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FCFC-41B9-43DF-A24B-240B8DDB7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FCFC-41B9-43DF-A24B-240B8DDB7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07233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z-Latn-A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Azərbaycan Milli Elmlər Akademiyası İqtisadiyyat İnstitutu</a:t>
            </a:r>
            <a:br>
              <a:rPr lang="az-Latn-A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az-Latn-AZ" sz="4000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Azərbaycan Xalq Cümhuriyyəti dövründə iqtisadi islahatlar</a:t>
            </a:r>
            <a:r>
              <a:rPr lang="ru-RU" sz="4000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4000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z-Latn-AZ" sz="3600" dirty="0" smtClean="0">
                <a:latin typeface="Times New Roman" pitchFamily="18" charset="0"/>
                <a:cs typeface="Times New Roman" pitchFamily="18" charset="0"/>
              </a:rPr>
              <a:t>Məruzəçi:  aparıcı elmi  işçi, </a:t>
            </a:r>
            <a:r>
              <a:rPr lang="az-Latn-AZ" sz="3600" dirty="0" err="1" smtClean="0">
                <a:latin typeface="Times New Roman" pitchFamily="18" charset="0"/>
                <a:cs typeface="Times New Roman" pitchFamily="18" charset="0"/>
              </a:rPr>
              <a:t>i.f.d</a:t>
            </a:r>
            <a:r>
              <a:rPr lang="az-Latn-AZ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z-Latn-AZ" sz="3600" dirty="0" err="1" smtClean="0">
                <a:latin typeface="Times New Roman" pitchFamily="18" charset="0"/>
                <a:cs typeface="Times New Roman" pitchFamily="18" charset="0"/>
              </a:rPr>
              <a:t>S.S.Səməndərov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Рабочий стол\ADR-resurs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785794"/>
            <a:ext cx="1095375" cy="1076325"/>
          </a:xfrm>
          <a:prstGeom prst="rect">
            <a:avLst/>
          </a:prstGeom>
          <a:noFill/>
        </p:spPr>
      </p:pic>
      <p:pic>
        <p:nvPicPr>
          <p:cNvPr id="5" name="Picture 2" descr="C:\Documents and Settings\User\Рабочий стол\ADR-resurs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785794"/>
            <a:ext cx="1095375" cy="1076325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ADR-resurs\скачанные файлы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0"/>
            <a:ext cx="1714500" cy="1866900"/>
          </a:xfrm>
          <a:prstGeom prst="rect">
            <a:avLst/>
          </a:prstGeom>
          <a:noFill/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8610600" cy="185738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0"/>
            <a:ext cx="9787006" cy="11429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V </a:t>
            </a:r>
            <a:r>
              <a:rPr lang="en-US" dirty="0" err="1" smtClean="0"/>
              <a:t>kabinə</a:t>
            </a:r>
            <a:r>
              <a:rPr lang="en-US" dirty="0" smtClean="0"/>
              <a:t>: 24. 12. 1919 – 01. 04. 1920.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Nazirlər</a:t>
            </a:r>
            <a:r>
              <a:rPr lang="en-US" dirty="0" smtClean="0"/>
              <a:t> </a:t>
            </a:r>
            <a:r>
              <a:rPr lang="en-US" dirty="0" err="1" smtClean="0"/>
              <a:t>Şurasının</a:t>
            </a:r>
            <a:r>
              <a:rPr lang="en-US" dirty="0" smtClean="0"/>
              <a:t> </a:t>
            </a:r>
            <a:r>
              <a:rPr lang="en-US" dirty="0" err="1" smtClean="0"/>
              <a:t>sədri</a:t>
            </a:r>
            <a:r>
              <a:rPr lang="en-US" dirty="0" smtClean="0"/>
              <a:t> - -  N. </a:t>
            </a:r>
            <a:r>
              <a:rPr lang="en-US" dirty="0" err="1" smtClean="0"/>
              <a:t>Yusifbəyli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Xarici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- F. </a:t>
            </a:r>
            <a:r>
              <a:rPr lang="en-US" dirty="0" err="1" smtClean="0"/>
              <a:t>Xoyski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Hərbi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– S. </a:t>
            </a:r>
            <a:r>
              <a:rPr lang="en-US" dirty="0" err="1" smtClean="0"/>
              <a:t>Mehmandarov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Daxili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M. H. </a:t>
            </a:r>
            <a:r>
              <a:rPr lang="en-US" dirty="0" err="1" smtClean="0"/>
              <a:t>Hacinski</a:t>
            </a:r>
            <a:r>
              <a:rPr lang="en-US" dirty="0" smtClean="0"/>
              <a:t> (18. 02. 1920 – </a:t>
            </a:r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ildən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M. </a:t>
            </a:r>
          </a:p>
          <a:p>
            <a:r>
              <a:rPr lang="en-US" dirty="0" err="1" smtClean="0"/>
              <a:t>Vəkilov</a:t>
            </a:r>
            <a:r>
              <a:rPr lang="en-US" dirty="0" smtClean="0"/>
              <a:t> (</a:t>
            </a:r>
            <a:r>
              <a:rPr lang="en-US" dirty="0" err="1" smtClean="0"/>
              <a:t>birincisi</a:t>
            </a:r>
            <a:r>
              <a:rPr lang="en-US" dirty="0" smtClean="0"/>
              <a:t> </a:t>
            </a:r>
            <a:r>
              <a:rPr lang="en-US" dirty="0" err="1" smtClean="0"/>
              <a:t>əvvəl</a:t>
            </a:r>
            <a:r>
              <a:rPr lang="en-US" dirty="0" smtClean="0"/>
              <a:t> </a:t>
            </a:r>
            <a:r>
              <a:rPr lang="en-US" dirty="0" err="1" smtClean="0"/>
              <a:t>müavat</a:t>
            </a:r>
            <a:r>
              <a:rPr lang="en-US" dirty="0" smtClean="0"/>
              <a:t>,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kommunist</a:t>
            </a:r>
            <a:r>
              <a:rPr lang="en-US" dirty="0" smtClean="0"/>
              <a:t>, </a:t>
            </a:r>
            <a:r>
              <a:rPr lang="en-US" dirty="0" err="1" smtClean="0"/>
              <a:t>ikincisi</a:t>
            </a:r>
            <a:r>
              <a:rPr lang="en-US" dirty="0" smtClean="0"/>
              <a:t> - 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Ədliyyə</a:t>
            </a:r>
            <a:r>
              <a:rPr lang="en-US" dirty="0" smtClean="0"/>
              <a:t> 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Xasməmmədov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Maliyyə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R. </a:t>
            </a:r>
            <a:r>
              <a:rPr lang="en-US" dirty="0" err="1" smtClean="0"/>
              <a:t>Kaplanov</a:t>
            </a:r>
            <a:r>
              <a:rPr lang="en-US" dirty="0" smtClean="0"/>
              <a:t> (</a:t>
            </a:r>
            <a:r>
              <a:rPr lang="en-US" dirty="0" err="1" smtClean="0"/>
              <a:t>əhrar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7. </a:t>
            </a:r>
            <a:r>
              <a:rPr lang="en-US" dirty="0" err="1" smtClean="0"/>
              <a:t>Maarif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etaqd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H. </a:t>
            </a:r>
            <a:r>
              <a:rPr lang="az-Latn-AZ" dirty="0" err="1" smtClean="0"/>
              <a:t>Ş</a:t>
            </a:r>
            <a:r>
              <a:rPr lang="en-US" dirty="0" err="1" smtClean="0"/>
              <a:t>ahtaxtinski</a:t>
            </a:r>
            <a:r>
              <a:rPr lang="en-US" dirty="0" smtClean="0"/>
              <a:t> (05. 03. 1920 –</a:t>
            </a:r>
            <a:r>
              <a:rPr lang="en-US" dirty="0" err="1" smtClean="0"/>
              <a:t>dən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</a:p>
          <a:p>
            <a:r>
              <a:rPr lang="en-US" dirty="0" smtClean="0"/>
              <a:t>H. </a:t>
            </a:r>
            <a:r>
              <a:rPr lang="az-Latn-AZ" dirty="0" err="1" smtClean="0"/>
              <a:t>Ş</a:t>
            </a:r>
            <a:r>
              <a:rPr lang="en-US" dirty="0" err="1" smtClean="0"/>
              <a:t>ahsuvarov</a:t>
            </a:r>
            <a:r>
              <a:rPr lang="en-US" dirty="0" smtClean="0"/>
              <a:t>, </a:t>
            </a:r>
            <a:r>
              <a:rPr lang="en-US" dirty="0" err="1" smtClean="0"/>
              <a:t>hər</a:t>
            </a:r>
            <a:r>
              <a:rPr lang="en-US" dirty="0" smtClean="0"/>
              <a:t> </a:t>
            </a:r>
            <a:r>
              <a:rPr lang="en-US" dirty="0" err="1" smtClean="0"/>
              <a:t>ikisi</a:t>
            </a:r>
            <a:r>
              <a:rPr lang="en-US" dirty="0" smtClean="0"/>
              <a:t> - </a:t>
            </a:r>
            <a:r>
              <a:rPr lang="en-US" dirty="0" err="1" smtClean="0"/>
              <a:t>Ġtihad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8. </a:t>
            </a:r>
            <a:r>
              <a:rPr lang="en-US" dirty="0" err="1" smtClean="0"/>
              <a:t>Əmək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əkinçilik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Ə. C. </a:t>
            </a:r>
            <a:r>
              <a:rPr lang="en-US" dirty="0" err="1" smtClean="0"/>
              <a:t>Pepinov</a:t>
            </a:r>
            <a:r>
              <a:rPr lang="en-US" dirty="0" smtClean="0"/>
              <a:t> (</a:t>
            </a:r>
            <a:r>
              <a:rPr lang="en-US" dirty="0" err="1" smtClean="0"/>
              <a:t>sosialist</a:t>
            </a:r>
            <a:r>
              <a:rPr lang="en-US" dirty="0" smtClean="0"/>
              <a:t>). 9.  </a:t>
            </a:r>
            <a:r>
              <a:rPr lang="en-US" dirty="0" err="1" smtClean="0"/>
              <a:t>Yollar</a:t>
            </a:r>
            <a:r>
              <a:rPr lang="en-US" dirty="0" smtClean="0"/>
              <a:t>  </a:t>
            </a:r>
            <a:r>
              <a:rPr lang="en-US" dirty="0" err="1" smtClean="0"/>
              <a:t>naziri</a:t>
            </a:r>
            <a:r>
              <a:rPr lang="en-US" dirty="0" smtClean="0"/>
              <a:t>,  </a:t>
            </a:r>
            <a:r>
              <a:rPr lang="en-US" dirty="0" err="1" smtClean="0"/>
              <a:t>eyni</a:t>
            </a:r>
            <a:r>
              <a:rPr lang="en-US" dirty="0" smtClean="0"/>
              <a:t>  </a:t>
            </a:r>
            <a:r>
              <a:rPr lang="en-US" dirty="0" err="1" smtClean="0"/>
              <a:t>zamanda</a:t>
            </a:r>
            <a:r>
              <a:rPr lang="en-US" dirty="0" smtClean="0"/>
              <a:t>  </a:t>
            </a:r>
            <a:r>
              <a:rPr lang="en-US" dirty="0" err="1" smtClean="0"/>
              <a:t>ticarət</a:t>
            </a:r>
            <a:r>
              <a:rPr lang="en-US" dirty="0" smtClean="0"/>
              <a:t>,  </a:t>
            </a:r>
            <a:r>
              <a:rPr lang="en-US" dirty="0" err="1" smtClean="0"/>
              <a:t>sənaye</a:t>
            </a:r>
            <a:r>
              <a:rPr lang="en-US" dirty="0" smtClean="0"/>
              <a:t>  </a:t>
            </a:r>
            <a:r>
              <a:rPr lang="en-US" dirty="0" err="1" smtClean="0"/>
              <a:t>və</a:t>
            </a:r>
            <a:r>
              <a:rPr lang="en-US" dirty="0" smtClean="0"/>
              <a:t>  </a:t>
            </a:r>
            <a:r>
              <a:rPr lang="en-US" dirty="0" err="1" smtClean="0"/>
              <a:t>ərzaq</a:t>
            </a:r>
            <a:r>
              <a:rPr lang="en-US" dirty="0" smtClean="0"/>
              <a:t>  </a:t>
            </a:r>
            <a:r>
              <a:rPr lang="en-US" dirty="0" err="1" smtClean="0"/>
              <a:t>üzrə</a:t>
            </a:r>
            <a:r>
              <a:rPr lang="en-US" dirty="0" smtClean="0"/>
              <a:t>  </a:t>
            </a:r>
            <a:r>
              <a:rPr lang="en-US" dirty="0" err="1" smtClean="0"/>
              <a:t>müvəqqəti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nazir</a:t>
            </a:r>
            <a:r>
              <a:rPr lang="en-US" dirty="0" smtClean="0"/>
              <a:t>  –  X.  </a:t>
            </a:r>
            <a:r>
              <a:rPr lang="en-US" dirty="0" err="1" smtClean="0"/>
              <a:t>Məlikaslanov</a:t>
            </a:r>
            <a:r>
              <a:rPr lang="en-US" dirty="0" smtClean="0"/>
              <a:t>  (18.  02.  1920  –</a:t>
            </a:r>
            <a:r>
              <a:rPr lang="en-US" dirty="0" err="1" smtClean="0"/>
              <a:t>dən</a:t>
            </a:r>
            <a:r>
              <a:rPr lang="en-US" dirty="0" smtClean="0"/>
              <a:t>  </a:t>
            </a:r>
            <a:r>
              <a:rPr lang="en-US" dirty="0" err="1" smtClean="0"/>
              <a:t>sonra</a:t>
            </a:r>
            <a:r>
              <a:rPr lang="en-US" dirty="0" smtClean="0"/>
              <a:t>  </a:t>
            </a:r>
            <a:r>
              <a:rPr lang="en-US" dirty="0" err="1" smtClean="0"/>
              <a:t>ticarət</a:t>
            </a:r>
            <a:r>
              <a:rPr lang="en-US" dirty="0" smtClean="0"/>
              <a:t>,  </a:t>
            </a:r>
            <a:r>
              <a:rPr lang="en-US" dirty="0" err="1" smtClean="0"/>
              <a:t>sənaye</a:t>
            </a:r>
            <a:r>
              <a:rPr lang="en-US" dirty="0" smtClean="0"/>
              <a:t> 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ərzaq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</a:t>
            </a:r>
            <a:r>
              <a:rPr lang="en-US" dirty="0" err="1" smtClean="0"/>
              <a:t>M.H.Hacinski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10. </a:t>
            </a:r>
            <a:r>
              <a:rPr lang="en-US" dirty="0" err="1" smtClean="0"/>
              <a:t>Poçt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teleqraf</a:t>
            </a:r>
            <a:r>
              <a:rPr lang="en-US" dirty="0" smtClean="0"/>
              <a:t>   </a:t>
            </a:r>
            <a:r>
              <a:rPr lang="en-US" dirty="0" err="1" smtClean="0"/>
              <a:t>naziri</a:t>
            </a:r>
            <a:r>
              <a:rPr lang="en-US" dirty="0" smtClean="0"/>
              <a:t> – C. </a:t>
            </a:r>
            <a:r>
              <a:rPr lang="en-US" dirty="0" err="1" smtClean="0"/>
              <a:t>Hacinski</a:t>
            </a:r>
            <a:r>
              <a:rPr lang="en-US" dirty="0" smtClean="0"/>
              <a:t> (</a:t>
            </a:r>
            <a:r>
              <a:rPr lang="en-US" dirty="0" err="1" smtClean="0"/>
              <a:t>sosialist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11. </a:t>
            </a:r>
            <a:r>
              <a:rPr lang="en-US" dirty="0" err="1" smtClean="0"/>
              <a:t>İctimai</a:t>
            </a:r>
            <a:r>
              <a:rPr lang="en-US" dirty="0" smtClean="0"/>
              <a:t> </a:t>
            </a:r>
            <a:r>
              <a:rPr lang="en-US" dirty="0" err="1" smtClean="0"/>
              <a:t>təminat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səhiyyə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M. </a:t>
            </a:r>
            <a:r>
              <a:rPr lang="en-US" dirty="0" err="1" smtClean="0"/>
              <a:t>Rəfiyev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12. </a:t>
            </a:r>
            <a:r>
              <a:rPr lang="en-US" dirty="0" err="1" smtClean="0"/>
              <a:t>Dövlət</a:t>
            </a:r>
            <a:r>
              <a:rPr lang="en-US" dirty="0" smtClean="0"/>
              <a:t> </a:t>
            </a:r>
            <a:r>
              <a:rPr lang="en-US" dirty="0" err="1" smtClean="0"/>
              <a:t>müfəttişi</a:t>
            </a:r>
            <a:r>
              <a:rPr lang="en-US" dirty="0" smtClean="0"/>
              <a:t> – H. </a:t>
            </a:r>
            <a:r>
              <a:rPr lang="en-US" dirty="0" err="1" smtClean="0"/>
              <a:t>Məmmədbəyov</a:t>
            </a:r>
            <a:r>
              <a:rPr lang="en-US" dirty="0" smtClean="0"/>
              <a:t> (</a:t>
            </a:r>
            <a:r>
              <a:rPr lang="en-US" dirty="0" err="1" smtClean="0"/>
              <a:t>ittihad</a:t>
            </a:r>
            <a:r>
              <a:rPr lang="en-US" dirty="0" smtClean="0"/>
              <a:t>).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-214338"/>
            <a:ext cx="952500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1632798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az-Latn-AZ" sz="4800" dirty="0" smtClean="0">
                <a:latin typeface="Times New Roman" pitchFamily="18" charset="0"/>
                <a:cs typeface="Times New Roman" pitchFamily="18" charset="0"/>
              </a:rPr>
              <a:t>İqtisadi Nazirliklər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000240"/>
            <a:ext cx="871543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z-Latn-AZ" sz="3100" b="1" dirty="0" smtClean="0">
                <a:latin typeface="Times New Roman" pitchFamily="18" charset="0"/>
                <a:cs typeface="Times New Roman" pitchFamily="18" charset="0"/>
              </a:rPr>
              <a:t>Əsas </a:t>
            </a:r>
            <a:r>
              <a:rPr lang="az-Latn-AZ" sz="3100" b="1" dirty="0" smtClean="0">
                <a:latin typeface="Times New Roman" pitchFamily="18" charset="0"/>
                <a:cs typeface="Times New Roman" pitchFamily="18" charset="0"/>
              </a:rPr>
              <a:t>tədbirlər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642918"/>
            <a:ext cx="9358346" cy="6572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az-Latn-AZ" b="1" dirty="0" smtClean="0"/>
              <a:t> </a:t>
            </a:r>
            <a:endParaRPr lang="ru-RU" dirty="0" smtClean="0"/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1918-ci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ildə iyulun 15-də Fövqəladə Təhqiqat Komissiyası yaradıldı.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1918-ci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ilin avqustunda hökumət 1806-ci ildə ləğv edilmiş Gəncə şəhərinin adını bərpa etdi, 1935-ci ilə kimi şəhərin adı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9600" dirty="0" err="1" smtClean="0">
                <a:latin typeface="Times New Roman" pitchFamily="18" charset="0"/>
                <a:cs typeface="Times New Roman" pitchFamily="18" charset="0"/>
              </a:rPr>
              <a:t>saxlanmışıdı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sentyabrın 17-də Bakı  şəhərində əmin-amanlıq bərpa olundu, şəhərin bütün əhalisinin enik, dini, siyasi mənsubiyyətindən asılı olmayaraq mal və can </a:t>
            </a:r>
            <a:r>
              <a:rPr lang="az-Latn-AZ" sz="9600" dirty="0" err="1" smtClean="0">
                <a:latin typeface="Times New Roman" pitchFamily="18" charset="0"/>
                <a:cs typeface="Times New Roman" pitchFamily="18" charset="0"/>
              </a:rPr>
              <a:t>güvənliyinə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 təminat verilirdi.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entyabrın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18-də respublikanın mərkəzi Bakıya köçürüldü, Bakı XKS-</a:t>
            </a:r>
            <a:r>
              <a:rPr lang="az-Latn-AZ" sz="9600" dirty="0" err="1" smtClean="0"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 bütün dekretləri ləğv edildi.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1919-cu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ildən parlament-kredit, vergi, bank və gömrük məsələləri ilə bağlı qanun layihələrinin müzakirəsini təşkil etməyə başladı. Xəzinənin əsas maliyyə qaynaqları- qeyri müstəqim vergilər-inhisar vergiləri, gömrük rüsumları, </a:t>
            </a:r>
            <a:r>
              <a:rPr lang="az-Latn-AZ" sz="9600" dirty="0" err="1" smtClean="0">
                <a:latin typeface="Times New Roman" pitchFamily="18" charset="0"/>
                <a:cs typeface="Times New Roman" pitchFamily="18" charset="0"/>
              </a:rPr>
              <a:t>aksizlərdən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 daxil olan vəsaitlər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1918-ci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ildə sentyabrın 22-də Bakı bonlarının dövriyyəyə daxil olması haqqında hökumət qərar qəbul etdi.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Parlamentdə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nəzərdə keçirilən qanun layihələrinin üçdə bir hissəsi maliyyə məsələləri ilə bağlı idi.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1919-cu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ilin mart ayının 19-da Parlamentdə qəbul edilən qanunda Əmək Nazirliyində Fəhlə məsələsi ilə bağlı Komissiya yaradıldı. Komissiyanın məqsədi əməklə kapital arasında problemlərin </a:t>
            </a:r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həlli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sz="9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9600" dirty="0" smtClean="0"/>
              <a:t> </a:t>
            </a:r>
            <a:endParaRPr lang="ru-RU" sz="9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0"/>
            <a:ext cx="9358346" cy="107154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Parlamenti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2500" cy="952500"/>
          </a:xfrm>
          <a:prstGeom prst="rect">
            <a:avLst/>
          </a:prstGeom>
          <a:noFill/>
        </p:spPr>
      </p:pic>
      <p:pic>
        <p:nvPicPr>
          <p:cNvPr id="7171" name="Picture 3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9"/>
            <a:ext cx="8643965" cy="4967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Parlamenti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Parlamenti 1918-ci il dekabrın 7-dən 1920-ci il aprelin 27-nə kimi fəaliyyət göstərmişdi.</a:t>
            </a: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Fəaliyyət göstərdiyi müddət ərzində 145 iclasda 270 qanun layihəsi müzakirə edilmişdi.</a:t>
            </a: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1919-cu il fev­ralın 4-də parlamentdə aqrar islahat komissiyası yara­dıl­dı və 1920-ci il aprelin 21-dək fəaliyyətini davam etdirən komis­siyanın 25 dəfə iclası olmuşdu.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89922"/>
          </a:xfr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z-Latn-AZ" sz="3200" dirty="0" smtClean="0">
                <a:latin typeface="Times New Roman" pitchFamily="18" charset="0"/>
                <a:cs typeface="Times New Roman" pitchFamily="18" charset="0"/>
              </a:rPr>
              <a:t>Əkinçilik Nazirliyində hazırlanmış və Nazirlər Şurasına təqdim edilmiş aqrar islahat layihəsinin əsas müddəaları (1919-cu il iyul-avqust)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530225" algn="just"/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üquqi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və fiziki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şəxslərə saxlanacaq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torpaq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norması kənd yerlərində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100-150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şəhər yerlərində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5-7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həddində müəyyənləşdirilmişdi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530225"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torpaqlı və torpaqsız əhalinin torpaqla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təmin olunması üçün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onlara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ayrılacaq torpaqlar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bağçılıq və qiymətli əkinçilik mədəniyyətinin inkişaf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etdiyi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rayonlarda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1,5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dənli bitkilərin becərildiyi ərazilərdə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heyvandarlıqla məşğul olan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əhali üçün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həcmində müəyyənləşdirilmişdi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8470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1920-ci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yanvarın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29-da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hökumət işləri üzrə idarəyə martın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4-də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Nazirlən Şurasına təqdim edilmi</a:t>
            </a:r>
            <a:r>
              <a:rPr lang="az-Latn-AZ" sz="3600" dirty="0" smtClean="0">
                <a:latin typeface="Times New Roman" pitchFamily="18" charset="0"/>
                <a:cs typeface="Times New Roman" pitchFamily="18" charset="0"/>
              </a:rPr>
              <a:t>ş </a:t>
            </a:r>
            <a:r>
              <a:rPr lang="az-Latn-AZ" sz="3600" dirty="0" err="1" smtClean="0">
                <a:latin typeface="Times New Roman" pitchFamily="18" charset="0"/>
                <a:cs typeface="Times New Roman" pitchFamily="18" charset="0"/>
              </a:rPr>
              <a:t>Əkinçili</a:t>
            </a:r>
            <a:r>
              <a:rPr lang="az-Latn-AZ" sz="3600" dirty="0" smtClean="0">
                <a:latin typeface="Times New Roman" pitchFamily="18" charset="0"/>
                <a:cs typeface="Times New Roman" pitchFamily="18" charset="0"/>
              </a:rPr>
              <a:t> Nazirliyinin hazırladığı layihə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orpaq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sahəsi norması şəraitdən asılı olaraq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kənd yerləri üçün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7-50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az-Latn-AZ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az-Latn-AZ" sz="4000" dirty="0" err="1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əhər yerləri üçün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1,5-12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idi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z-Latn-AZ" sz="3600" dirty="0" smtClean="0">
                <a:latin typeface="Times New Roman" pitchFamily="18" charset="0"/>
                <a:cs typeface="Times New Roman" pitchFamily="18" charset="0"/>
              </a:rPr>
              <a:t>Müsavat fraksiyasının təqdim etdiyi aqrar  islahat layihəsi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88900" lvl="0" indent="354013" algn="just" hangingPunct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Qanun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layihəsində hüquqi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və fiziki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şəxslər üçün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torpaq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normasının saxlanılması nəzərdə tutulur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və normadan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artıq torpaqlar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dövlət torpaq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fonduna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daxil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edilirdi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(§1);</a:t>
            </a:r>
          </a:p>
          <a:p>
            <a:pPr marL="88900" lvl="0" indent="354013" algn="just" hangingPunct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Hüquqi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və fiziki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şəxslərə saxlanılacaq torpaq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mülkiyyətinin yüksək həddi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desyatindən yuxarı olmamalı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malikanə və bağlar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üçün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25-75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şəhərlərdə isə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5-7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həcmində müəyyən­ləş­di­rilmişdir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(§5);</a:t>
            </a:r>
          </a:p>
          <a:p>
            <a:pPr marL="88900" lvl="0" indent="354013" algn="just" hangingPunct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Normadan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artıq müsadirə edilmiş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torpaqlar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və boş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qalmış xəzinə torpaqları az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torpaqlı və torpaqsız kəndlilərin torpaqla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təmin edil­məsi işinə yönəldilməli idi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(2§);</a:t>
            </a:r>
          </a:p>
          <a:p>
            <a:pPr marL="88900" lvl="0" indent="354013" algn="just" hangingPunct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torpaqlı və torpaqsız əhaliyə ayrılacaq sahələr qiymətli əkinçilik mədəniyyəti olan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ərazilər üçün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1-1,5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dənli bitki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sahələri üçün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bağçılıq və heyvandarlıqla məşğul olanlar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üçün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desyatin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müəy­yənləşdirilmişdir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(§ 13);</a:t>
            </a:r>
          </a:p>
          <a:p>
            <a:pPr marL="88900" indent="354013"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Torpaq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sahəsi almış əhalidən xəzinə hesabına vergi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yığılması nəzərdə tutulurdu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Vergilərdən əldə edilən vəsait qismən islahat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xərclərinə, qismən də torpaqları müsadirə edilmiş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torpaq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sahib­lə­rinin mükafatlandırılmasına sərf ediləcəkdi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(23§).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az-Latn-AZ" sz="3100" dirty="0" smtClean="0">
                <a:latin typeface="Times New Roman" pitchFamily="18" charset="0"/>
                <a:cs typeface="Times New Roman" pitchFamily="18" charset="0"/>
              </a:rPr>
              <a:t>1918-1920-ci illərdə Azərbaycan Demokratik Cümhuriyyətinin aqrar siyasətinin əsas məzmununu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z-Latn-AZ" dirty="0" smtClean="0"/>
              <a:t>1) Əkinçiliklə məşğul olan əhali kütləsinin maddi və sosial vəziyyətinin </a:t>
            </a:r>
            <a:r>
              <a:rPr lang="az-Latn-AZ" dirty="0" err="1" smtClean="0"/>
              <a:t>yaxşılaşdırılması</a:t>
            </a:r>
            <a:r>
              <a:rPr lang="az-Latn-AZ" dirty="0" smtClean="0"/>
              <a:t>; </a:t>
            </a:r>
            <a:endParaRPr lang="ru-RU" dirty="0" smtClean="0"/>
          </a:p>
          <a:p>
            <a:r>
              <a:rPr lang="az-Latn-AZ" dirty="0" smtClean="0"/>
              <a:t>2) Torpaq icarəsi münasibətlərinin tənzimlənməsi; </a:t>
            </a:r>
            <a:endParaRPr lang="ru-RU" dirty="0" smtClean="0"/>
          </a:p>
          <a:p>
            <a:r>
              <a:rPr lang="az-Latn-AZ" dirty="0" smtClean="0"/>
              <a:t>3) Proqramların reallaşması üçün komissiyaların yaradılması və s. kimi tədbirlər sistemindən ibarət idi.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z-Latn-AZ" sz="3200" dirty="0" smtClean="0">
                <a:latin typeface="Times New Roman" pitchFamily="18" charset="0"/>
                <a:cs typeface="Times New Roman" pitchFamily="18" charset="0"/>
              </a:rPr>
              <a:t>Aqrar islahatla bağlı formalaşmış əsas mövqelər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001156" cy="59293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az-Latn-AZ" dirty="0" smtClean="0"/>
              <a:t>1. Sağ təmayüllü partiyaların mövqeyi. Burada əsas təşəbbüsçü partiyalar «Müsavat», «İttihad» və «</a:t>
            </a:r>
            <a:r>
              <a:rPr lang="az-Latn-AZ" dirty="0" err="1" smtClean="0"/>
              <a:t>Əhrar</a:t>
            </a:r>
            <a:r>
              <a:rPr lang="az-Latn-AZ" dirty="0" smtClean="0"/>
              <a:t>» partiyaları idi. Aqrar məsələnin həllində əsas ideya mülkiyyət plüralizmi, mülkiyyət normasının bütün cəmiyyət üzvləri üçün məqbul sayılacaq hədlərin </a:t>
            </a:r>
            <a:r>
              <a:rPr lang="az-Latn-AZ" dirty="0" err="1" smtClean="0"/>
              <a:t>müyyənləşdirilməsi</a:t>
            </a:r>
            <a:r>
              <a:rPr lang="az-Latn-AZ" dirty="0" smtClean="0"/>
              <a:t> fikri idi.</a:t>
            </a:r>
          </a:p>
          <a:p>
            <a:pPr algn="just"/>
            <a:r>
              <a:rPr lang="az-Latn-AZ" dirty="0" smtClean="0"/>
              <a:t>2. Sol təmayüllü partiyaların mövqeyi- həmin mövqe özünü «eserlərin» və «bolşeviklərin» tələb və qərarlarında büruzə verirdi.</a:t>
            </a:r>
          </a:p>
          <a:p>
            <a:pPr algn="just"/>
            <a:r>
              <a:rPr lang="az-Latn-AZ" dirty="0" smtClean="0"/>
              <a:t>3. üçüncü istiqamət- «sosializm» ideyalarına meylli  siyasi partiyaların bir qrup nümayəndələri kimi təqdim olunurdu və burada əsas ideya fərdi mülkiyyət və fərdin </a:t>
            </a:r>
            <a:r>
              <a:rPr lang="az-Latn-AZ" dirty="0" err="1" smtClean="0"/>
              <a:t>mülkiyyətsizləşməsi</a:t>
            </a:r>
            <a:r>
              <a:rPr lang="az-Latn-AZ" dirty="0" smtClean="0"/>
              <a:t> arasında münasib balansın axtarılması fikri idi.</a:t>
            </a:r>
            <a:endParaRPr lang="ru-RU" dirty="0" smtClean="0"/>
          </a:p>
          <a:p>
            <a:pPr algn="just"/>
            <a:endParaRPr lang="az-Latn-AZ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500430" cy="16764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Xalq Cümhuriyyətinin yaranması  və qurucuları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1676400"/>
            <a:ext cx="3500430" cy="4572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az-Latn-AZ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 may 1918-ci ildə </a:t>
            </a:r>
            <a:r>
              <a:rPr lang="az-Latn-AZ" sz="20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Zaqafqaziya</a:t>
            </a:r>
            <a:r>
              <a:rPr lang="az-Latn-AZ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seyminin son iclası keçirildi. Gürcüstan federasiyadan çıxdı.</a:t>
            </a:r>
          </a:p>
          <a:p>
            <a:pPr algn="just"/>
            <a:r>
              <a:rPr lang="az-Latn-AZ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 may tarixində Azərbaycan fraksiyasının keçirdiyi iclasda Milli şuranın yaradılması haqda qərar qəbul edildi. Milli şuranın sədri Məmməd Əmin Rəsulzadə seçildi.</a:t>
            </a:r>
          </a:p>
          <a:p>
            <a:pPr algn="just"/>
            <a:r>
              <a:rPr lang="az-Latn-AZ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1918-ci il 28 mayda Tiflisdə Azərbaycanın dövlət müstəqilliyi elan edildi. </a:t>
            </a:r>
            <a:r>
              <a:rPr lang="az-Latn-AZ" sz="20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“İstiqlal</a:t>
            </a:r>
            <a:r>
              <a:rPr lang="az-Latn-AZ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0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bəyannaməsi”</a:t>
            </a:r>
            <a:r>
              <a:rPr lang="az-Latn-AZ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qəbul edildi.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Documents and Settings\User\Рабочий стол\ADR-resurs\1495953396_7545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050" y="0"/>
            <a:ext cx="5568950" cy="6286520"/>
          </a:xfrm>
          <a:prstGeom prst="rect">
            <a:avLst/>
          </a:prstGeom>
          <a:noFill/>
        </p:spPr>
      </p:pic>
      <p:pic>
        <p:nvPicPr>
          <p:cNvPr id="2053" name="Picture 5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91500" y="6286496"/>
            <a:ext cx="952500" cy="571504"/>
          </a:xfrm>
          <a:prstGeom prst="rect">
            <a:avLst/>
          </a:prstGeom>
          <a:noFill/>
        </p:spPr>
      </p:pic>
      <p:pic>
        <p:nvPicPr>
          <p:cNvPr id="2054" name="Picture 6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6286520"/>
            <a:ext cx="952500" cy="571480"/>
          </a:xfrm>
          <a:prstGeom prst="rect">
            <a:avLst/>
          </a:prstGeom>
          <a:noFill/>
        </p:spPr>
      </p:pic>
      <p:pic>
        <p:nvPicPr>
          <p:cNvPr id="10" name="Picture 6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6286520"/>
            <a:ext cx="952500" cy="571480"/>
          </a:xfrm>
          <a:prstGeom prst="rect">
            <a:avLst/>
          </a:prstGeom>
          <a:noFill/>
        </p:spPr>
      </p:pic>
      <p:pic>
        <p:nvPicPr>
          <p:cNvPr id="11" name="Picture 6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6286520"/>
            <a:ext cx="952500" cy="571480"/>
          </a:xfrm>
          <a:prstGeom prst="rect">
            <a:avLst/>
          </a:prstGeom>
          <a:noFill/>
        </p:spPr>
      </p:pic>
      <p:pic>
        <p:nvPicPr>
          <p:cNvPr id="12" name="Picture 6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6286520"/>
            <a:ext cx="952500" cy="571480"/>
          </a:xfrm>
          <a:prstGeom prst="rect">
            <a:avLst/>
          </a:prstGeom>
          <a:noFill/>
        </p:spPr>
      </p:pic>
      <p:pic>
        <p:nvPicPr>
          <p:cNvPr id="13" name="Picture 6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6286520"/>
            <a:ext cx="952500" cy="571480"/>
          </a:xfrm>
          <a:prstGeom prst="rect">
            <a:avLst/>
          </a:prstGeom>
          <a:noFill/>
        </p:spPr>
      </p:pic>
      <p:pic>
        <p:nvPicPr>
          <p:cNvPr id="14" name="Picture 6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6286520"/>
            <a:ext cx="952500" cy="571480"/>
          </a:xfrm>
          <a:prstGeom prst="rect">
            <a:avLst/>
          </a:prstGeom>
          <a:noFill/>
        </p:spPr>
      </p:pic>
      <p:pic>
        <p:nvPicPr>
          <p:cNvPr id="15" name="Picture 6" descr="C:\Documents and Settings\User\Рабочий стол\ADR-resurs\скачанные файлы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6286520"/>
            <a:ext cx="952500" cy="571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z-Latn-AZ" dirty="0" smtClean="0"/>
              <a:t>       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Qaçqınlar problemi: </a:t>
            </a:r>
            <a:br>
              <a:rPr lang="az-Latn-AZ" dirty="0" smtClean="0">
                <a:latin typeface="Times New Roman" pitchFamily="18" charset="0"/>
                <a:cs typeface="Times New Roman" pitchFamily="18" charset="0"/>
              </a:rPr>
            </a:br>
            <a:r>
              <a:rPr lang="az-Latn-A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səbəbi: 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erməni təcavüzü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1917-1918 –</a:t>
            </a:r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illərdə ermənilər tərəfindən Bakı quberniyasında 229 yaşayış məntəqəsi -Şamaxı qəzasında 58, Quba qəzasında 122, Ağsu-Kürdəmir və Lənkəranda 130, Gəncə quberniyasında 272 yaşayış məntəqəsi – Zəngəzurda 115, Qarabağda 157, İrəvan quberniyasında 300-ə yaxın –İrəvan qəzasında 32, Yeni Bəyaziddə 7, Sürməlidə 75, </a:t>
            </a:r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Eçmiədzində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84, </a:t>
            </a:r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Qars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vilayətində 82 yaşayış məntəqəsi </a:t>
            </a:r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yerləyeksan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edilmişdi.</a:t>
            </a: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Erməni təcavüzü, dağıntılar  Cənubi Azərbaycan torpaqlarında da  müşahidə olunmuşdu.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z-Latn-AZ" dirty="0" smtClean="0"/>
              <a:t>Cümhuriyyətin həyata keçirdiyi tədbirlər: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z-Latn-AZ" dirty="0" smtClean="0"/>
              <a:t>1. 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Mövcud vəziyyətin araşdırılması üçün müvafiq komissiyaların və qrupların yaradılması;</a:t>
            </a: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Qaçqın və məcburi köçkünlərə- maddi yardımın bütün formalarda göstərilməsi;</a:t>
            </a:r>
          </a:p>
          <a:p>
            <a:pPr algn="just"/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Məskunlaşdırma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tədbirləri- qaçqınların əmin-amanlığın təmin olunduğu yerlərdə, məskunlaşması, öz təsərrüfatlarını qura bilməsi üçün tədbirlərin həyata keçirilməsi.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z-Latn-AZ" sz="2800" dirty="0" smtClean="0"/>
              <a:t>                                 Yardımlar: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5388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az-Latn-AZ" dirty="0" smtClean="0"/>
              <a:t>I 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Xalq Cümhuriyyəti Parlamenti dövlət büdcəsindən </a:t>
            </a:r>
            <a:r>
              <a:rPr lang="az-Latn-A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İrəvan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quberniyasından olan qaçqınlara smetadan kənar </a:t>
            </a:r>
            <a:r>
              <a:rPr lang="az-Latn-A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milyon 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z-Latn-A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Zəngəzur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qaçqınlarına isə </a:t>
            </a:r>
            <a:r>
              <a:rPr lang="az-Latn-AZ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18.750.000 manat 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dəyərində yardım göstərilməsi barədə qərar qəbul etmişdi. </a:t>
            </a:r>
          </a:p>
          <a:p>
            <a:pPr algn="just"/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az-Latn-AZ" b="1" u="sng" dirty="0" smtClean="0">
                <a:latin typeface="Times New Roman" pitchFamily="18" charset="0"/>
                <a:cs typeface="Times New Roman" pitchFamily="18" charset="0"/>
              </a:rPr>
              <a:t>1919-cu il oktyabrın 18-də Əkinçilik Nazirliyi və Mərkəzi Komissiya adından Azərbaycan Respublikasının Nazirlər Şurasına xüsusi layihə təqdim edilmişdi</a:t>
            </a:r>
            <a:r>
              <a:rPr lang="az-Latn-A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A.Səpin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üçün lazım olan toxum          iş heyvanları-hər 4 evə 1cüt buğa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20 pud x 21000=420.000 pud            21000 ev :4=5200 cüt buğa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150x420000=63.000.000 man.          15000 man x52000=38.000.000man.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Arabalar-hər 4 evə 1 araba             kotan-hər 4evə 1 kotan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21.000ev:4=5200araba                 21000 ev : 4 = 5200 kotan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1000man.x5200=5200.000man          2500man x 52000=13.000.000man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Kənd-təsərrüfatı alətləri (bel, balta, oraq və s.  hər 4evə 1000 manatlıq alət)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1000  man.x52000=5200000man.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Latn-A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Cəmisi 164.400 000 man</a:t>
            </a:r>
            <a:r>
              <a:rPr lang="az-Latn-A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vəsaitin tələb olunduğu </a:t>
            </a:r>
            <a:r>
              <a:rPr lang="az-Latn-AZ" dirty="0" err="1" smtClean="0">
                <a:latin typeface="Times New Roman" pitchFamily="18" charset="0"/>
                <a:cs typeface="Times New Roman" pitchFamily="18" charset="0"/>
              </a:rPr>
              <a:t>hesablanmışdı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0" y="-142900"/>
            <a:ext cx="952500" cy="857256"/>
          </a:xfrm>
          <a:prstGeom prst="rect">
            <a:avLst/>
          </a:prstGeom>
          <a:noFill/>
        </p:spPr>
      </p:pic>
      <p:pic>
        <p:nvPicPr>
          <p:cNvPr id="7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2900"/>
            <a:ext cx="952500" cy="857256"/>
          </a:xfrm>
          <a:prstGeom prst="rect">
            <a:avLst/>
          </a:prstGeom>
          <a:noFill/>
        </p:spPr>
      </p:pic>
      <p:sp>
        <p:nvSpPr>
          <p:cNvPr id="12" name="Стрелка вправо 11"/>
          <p:cNvSpPr/>
          <p:nvPr/>
        </p:nvSpPr>
        <p:spPr>
          <a:xfrm>
            <a:off x="-1714544" y="785794"/>
            <a:ext cx="2357454" cy="642942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/>
              <a:t>Pul yardımları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-1714544" y="1928802"/>
            <a:ext cx="2428892" cy="1000132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err="1" smtClean="0"/>
              <a:t>Məskunlaşdırma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3678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z-Latn-AZ" sz="4800" dirty="0" smtClean="0">
                <a:latin typeface="Times New Roman" pitchFamily="18" charset="0"/>
                <a:cs typeface="Times New Roman" pitchFamily="18" charset="0"/>
              </a:rPr>
              <a:t>Son</a:t>
            </a:r>
            <a:br>
              <a:rPr lang="az-Latn-AZ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z-Latn-AZ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z-Latn-AZ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z-Latn-AZ" sz="4800" dirty="0" smtClean="0">
                <a:latin typeface="Times New Roman" pitchFamily="18" charset="0"/>
                <a:cs typeface="Times New Roman" pitchFamily="18" charset="0"/>
              </a:rPr>
              <a:t>Təşəkkür edirik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z-Latn-AZ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az-Latn-AZ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z-Latn-AZ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İstiqlal</a:t>
            </a:r>
            <a:r>
              <a:rPr lang="az-Latn-AZ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bəyannaməsi”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az-Latn-AZ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az-Latn-A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 gündən etibarən Azərbaycan xalqı </a:t>
            </a:r>
            <a:r>
              <a:rPr lang="az-Latn-AZ" sz="3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həqqi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-hakimiyyətə malik olduğu kimi, Cənub-Şərqi </a:t>
            </a:r>
            <a:r>
              <a:rPr lang="az-Latn-AZ" sz="3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Zaqafqaziyanı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əhatə edən Azərbaycan da tamhüquqlu müstəqil bir dövlətdir.</a:t>
            </a:r>
          </a:p>
          <a:p>
            <a:r>
              <a:rPr lang="az-Latn-AZ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az-Latn-AZ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Müstəqil Azərbaycan dövlətinin idarə forması Xalq Cümhuriyyətidir.</a:t>
            </a:r>
          </a:p>
          <a:p>
            <a:r>
              <a:rPr lang="az-Latn-AZ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az-Latn-AZ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Azərbaycan Xalq Cümhuriyyəti bütün millətlərlə, xüsusilə qonşu olduğu millətlər və dövlətlərlə mehriban münasibətlər yaratmaq əzmindədir.</a:t>
            </a:r>
          </a:p>
          <a:p>
            <a:r>
              <a:rPr lang="az-Latn-AZ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Azərbaycan Xalq Cümhuriyyəti milliyyətindən, məzhəbindən, sinfindən, silkindən və cinsindən asılı olmayaraq öz sərhədləri daxilində bütün vətəndaşlarına siyasi hüquqlar və vətəndaşlıq hüququ təmin edir.</a:t>
            </a:r>
          </a:p>
          <a:p>
            <a:r>
              <a:rPr lang="az-Latn-AZ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Azərbaycan Xalq Cümhuriyyəti öz ərazisi daxilində yaşayan bütün millətlərin sərbəst inkişafı üçün geniş imkanlar yaradır. </a:t>
            </a:r>
          </a:p>
          <a:p>
            <a:r>
              <a:rPr lang="az-Latn-AZ" sz="3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6.</a:t>
            </a:r>
            <a:r>
              <a:rPr lang="az-Latn-AZ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Müəssislər Məclisi toplaşana qədər Azərbaycanın başında xalqın seçdiyi Milli Şura və Milli Şura qarşısında məsuliyyət daşıyan müvəqqəti hökumət durur.</a:t>
            </a:r>
            <a:endParaRPr lang="ru-RU" sz="3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14676" y="0"/>
            <a:ext cx="14859104" cy="714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0"/>
            <a:ext cx="9358346" cy="121442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hökumətinin tərkibi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7115196" cy="47529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b="1" dirty="0" smtClean="0"/>
              <a:t>I </a:t>
            </a:r>
            <a:r>
              <a:rPr lang="en-US" b="1" dirty="0" err="1" smtClean="0"/>
              <a:t>kabinə</a:t>
            </a:r>
            <a:r>
              <a:rPr lang="en-US" b="1" dirty="0" smtClean="0"/>
              <a:t>: 28. 05. 1918 – 17. 06. 1918. </a:t>
            </a:r>
          </a:p>
          <a:p>
            <a:r>
              <a:rPr lang="en-US" dirty="0" smtClean="0"/>
              <a:t>1.    </a:t>
            </a:r>
            <a:r>
              <a:rPr lang="en-US" dirty="0" err="1" smtClean="0"/>
              <a:t>Nazirlər</a:t>
            </a:r>
            <a:r>
              <a:rPr lang="en-US" dirty="0" smtClean="0"/>
              <a:t> </a:t>
            </a:r>
            <a:r>
              <a:rPr lang="en-US" dirty="0" err="1" smtClean="0"/>
              <a:t>Şurasının</a:t>
            </a:r>
            <a:r>
              <a:rPr lang="en-US" dirty="0" smtClean="0"/>
              <a:t> </a:t>
            </a:r>
            <a:r>
              <a:rPr lang="en-US" dirty="0" err="1" smtClean="0"/>
              <a:t>sədri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daxili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 F. </a:t>
            </a:r>
            <a:r>
              <a:rPr lang="en-US" dirty="0" err="1" smtClean="0"/>
              <a:t>Xoyski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2.    </a:t>
            </a:r>
            <a:r>
              <a:rPr lang="en-US" dirty="0" err="1" smtClean="0"/>
              <a:t>Hərbi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– X. </a:t>
            </a:r>
            <a:r>
              <a:rPr lang="en-US" dirty="0" err="1" smtClean="0"/>
              <a:t>Sultanov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3.    </a:t>
            </a:r>
            <a:r>
              <a:rPr lang="en-US" dirty="0" err="1" smtClean="0"/>
              <a:t>Xarici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M. H. </a:t>
            </a:r>
            <a:r>
              <a:rPr lang="en-US" dirty="0" err="1" smtClean="0"/>
              <a:t>Hacinski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4.    </a:t>
            </a:r>
            <a:r>
              <a:rPr lang="en-US" dirty="0" err="1" smtClean="0"/>
              <a:t>Maliyyə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xalq</a:t>
            </a:r>
            <a:r>
              <a:rPr lang="en-US" dirty="0" smtClean="0"/>
              <a:t> </a:t>
            </a:r>
            <a:r>
              <a:rPr lang="en-US" dirty="0" err="1" smtClean="0"/>
              <a:t>maarifi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N. </a:t>
            </a:r>
            <a:r>
              <a:rPr lang="en-US" dirty="0" err="1" smtClean="0"/>
              <a:t>Yusifbəyli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5.    </a:t>
            </a:r>
            <a:r>
              <a:rPr lang="en-US" dirty="0" err="1" smtClean="0"/>
              <a:t>Ədliyyə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Xasməmmədov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6.    </a:t>
            </a:r>
            <a:r>
              <a:rPr lang="en-US" dirty="0" err="1" smtClean="0"/>
              <a:t>Ticarət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sənay</a:t>
            </a:r>
            <a:r>
              <a:rPr lang="az-Latn-AZ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M. Y. </a:t>
            </a:r>
            <a:r>
              <a:rPr lang="en-US" dirty="0" err="1" smtClean="0"/>
              <a:t>Cəfərov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, </a:t>
            </a:r>
            <a:r>
              <a:rPr lang="en-US" dirty="0" err="1" smtClean="0"/>
              <a:t>sonra</a:t>
            </a:r>
            <a:r>
              <a:rPr lang="en-US" dirty="0" smtClean="0"/>
              <a:t> - 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7.    </a:t>
            </a:r>
            <a:r>
              <a:rPr lang="en-US" dirty="0" err="1" smtClean="0"/>
              <a:t>Əkinçilik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əmək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Ə. </a:t>
            </a:r>
            <a:r>
              <a:rPr lang="en-US" dirty="0" err="1" smtClean="0"/>
              <a:t>ġeyxülislamov</a:t>
            </a:r>
            <a:r>
              <a:rPr lang="en-US" dirty="0" smtClean="0"/>
              <a:t> (</a:t>
            </a:r>
            <a:r>
              <a:rPr lang="en-US" dirty="0" err="1" smtClean="0"/>
              <a:t>hümmət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8.    </a:t>
            </a:r>
            <a:r>
              <a:rPr lang="en-US" dirty="0" err="1" smtClean="0"/>
              <a:t>Yollar</a:t>
            </a:r>
            <a:r>
              <a:rPr lang="en-US" dirty="0" smtClean="0"/>
              <a:t>, </a:t>
            </a:r>
            <a:r>
              <a:rPr lang="en-US" dirty="0" err="1" smtClean="0"/>
              <a:t>poçt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teleqraf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Məlikaslanov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9.    </a:t>
            </a:r>
            <a:r>
              <a:rPr lang="en-US" dirty="0" err="1" smtClean="0"/>
              <a:t>Dövlət</a:t>
            </a:r>
            <a:r>
              <a:rPr lang="en-US" dirty="0" smtClean="0"/>
              <a:t> </a:t>
            </a:r>
            <a:r>
              <a:rPr lang="en-US" dirty="0" err="1" smtClean="0"/>
              <a:t>müfəttişi</a:t>
            </a:r>
            <a:r>
              <a:rPr lang="en-US" dirty="0" smtClean="0"/>
              <a:t> – C. </a:t>
            </a:r>
            <a:r>
              <a:rPr lang="en-US" dirty="0" err="1" smtClean="0"/>
              <a:t>Hacinski</a:t>
            </a:r>
            <a:r>
              <a:rPr lang="en-US" dirty="0" smtClean="0"/>
              <a:t> (</a:t>
            </a:r>
            <a:r>
              <a:rPr lang="en-US" dirty="0" err="1" smtClean="0"/>
              <a:t>sosialist</a:t>
            </a:r>
            <a:r>
              <a:rPr lang="en-US" dirty="0" smtClean="0"/>
              <a:t>). </a:t>
            </a:r>
            <a:endParaRPr lang="ru-RU" dirty="0"/>
          </a:p>
        </p:txBody>
      </p:sp>
      <p:pic>
        <p:nvPicPr>
          <p:cNvPr id="2050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222" y="0"/>
            <a:ext cx="571504" cy="95250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28" y="0"/>
            <a:ext cx="738186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-142900"/>
            <a:ext cx="10001320" cy="17145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hökumətinin tərkibi</a:t>
            </a:r>
            <a:br>
              <a:rPr lang="az-Latn-AZ" dirty="0" smtClean="0">
                <a:latin typeface="Times New Roman" pitchFamily="18" charset="0"/>
                <a:cs typeface="Times New Roman" pitchFamily="18" charset="0"/>
              </a:rPr>
            </a:b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İİ kabinə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b="1" dirty="0" smtClean="0"/>
              <a:t>II </a:t>
            </a:r>
            <a:r>
              <a:rPr lang="en-US" b="1" dirty="0" err="1" smtClean="0"/>
              <a:t>kabinə</a:t>
            </a:r>
            <a:r>
              <a:rPr lang="en-US" b="1" dirty="0" smtClean="0"/>
              <a:t>: 17. 06. 1918 – 07. 12. 1918. </a:t>
            </a:r>
          </a:p>
          <a:p>
            <a:r>
              <a:rPr lang="en-US" dirty="0" smtClean="0"/>
              <a:t>1.    </a:t>
            </a:r>
            <a:r>
              <a:rPr lang="en-US" dirty="0" err="1" smtClean="0"/>
              <a:t>Nazirlər</a:t>
            </a:r>
            <a:r>
              <a:rPr lang="en-US" dirty="0" smtClean="0"/>
              <a:t> </a:t>
            </a:r>
            <a:r>
              <a:rPr lang="en-US" dirty="0" err="1" smtClean="0"/>
              <a:t>Şurasının</a:t>
            </a:r>
            <a:r>
              <a:rPr lang="en-US" dirty="0" smtClean="0"/>
              <a:t> </a:t>
            </a:r>
            <a:r>
              <a:rPr lang="en-US" dirty="0" err="1" smtClean="0"/>
              <a:t>sədri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ədliyyə</a:t>
            </a:r>
            <a:r>
              <a:rPr lang="en-US" dirty="0" smtClean="0"/>
              <a:t>  </a:t>
            </a:r>
            <a:r>
              <a:rPr lang="en-US" dirty="0" err="1" smtClean="0"/>
              <a:t>naziri</a:t>
            </a:r>
            <a:r>
              <a:rPr lang="en-US" dirty="0" smtClean="0"/>
              <a:t> -  F. </a:t>
            </a:r>
            <a:r>
              <a:rPr lang="en-US" dirty="0" err="1" smtClean="0"/>
              <a:t>Xoyski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2.    </a:t>
            </a:r>
            <a:r>
              <a:rPr lang="en-US" dirty="0" err="1" smtClean="0"/>
              <a:t>Xarici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M. H. </a:t>
            </a:r>
            <a:r>
              <a:rPr lang="en-US" dirty="0" err="1" smtClean="0"/>
              <a:t>Hacinski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3.    </a:t>
            </a:r>
            <a:r>
              <a:rPr lang="en-US" dirty="0" err="1" smtClean="0"/>
              <a:t>Xalq</a:t>
            </a:r>
            <a:r>
              <a:rPr lang="en-US" dirty="0" smtClean="0"/>
              <a:t> </a:t>
            </a:r>
            <a:r>
              <a:rPr lang="en-US" dirty="0" err="1" smtClean="0"/>
              <a:t>maarifi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etiqad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 N. </a:t>
            </a:r>
            <a:r>
              <a:rPr lang="en-US" dirty="0" err="1" smtClean="0"/>
              <a:t>Yusifbəyli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4.    </a:t>
            </a:r>
            <a:r>
              <a:rPr lang="en-US" dirty="0" err="1" smtClean="0"/>
              <a:t>Daxili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B. </a:t>
            </a:r>
            <a:r>
              <a:rPr lang="en-US" dirty="0" err="1" smtClean="0"/>
              <a:t>CavanĢir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5.    </a:t>
            </a:r>
            <a:r>
              <a:rPr lang="en-US" dirty="0" err="1" smtClean="0"/>
              <a:t>Əkinçilik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X. </a:t>
            </a:r>
            <a:r>
              <a:rPr lang="en-US" dirty="0" err="1" smtClean="0"/>
              <a:t>Sultanov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6.    </a:t>
            </a:r>
            <a:r>
              <a:rPr lang="en-US" dirty="0" err="1" smtClean="0"/>
              <a:t>Səhiyyə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təminat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Rəfibəyli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7.    </a:t>
            </a:r>
            <a:r>
              <a:rPr lang="en-US" dirty="0" err="1" smtClean="0"/>
              <a:t>Yollar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Məlikaslanov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8.    </a:t>
            </a:r>
            <a:r>
              <a:rPr lang="en-US" dirty="0" err="1" smtClean="0"/>
              <a:t>Ticarət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sənayə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A. </a:t>
            </a:r>
            <a:r>
              <a:rPr lang="en-US" dirty="0" err="1" smtClean="0"/>
              <a:t>AĢurov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9.    </a:t>
            </a:r>
            <a:r>
              <a:rPr lang="en-US" dirty="0" err="1" smtClean="0"/>
              <a:t>Maliyyə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Ə. </a:t>
            </a:r>
            <a:r>
              <a:rPr lang="en-US" dirty="0" err="1" smtClean="0"/>
              <a:t>Əmircanov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10.  </a:t>
            </a:r>
            <a:r>
              <a:rPr lang="en-US" dirty="0" err="1" smtClean="0"/>
              <a:t>Portfelsiz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– Ə. M. </a:t>
            </a:r>
            <a:r>
              <a:rPr lang="en-US" dirty="0" err="1" smtClean="0"/>
              <a:t>TopçubaĢov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11.  </a:t>
            </a:r>
            <a:r>
              <a:rPr lang="en-US" dirty="0" err="1" smtClean="0"/>
              <a:t>Portfelsiz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-  M. </a:t>
            </a:r>
            <a:r>
              <a:rPr lang="en-US" dirty="0" err="1" smtClean="0"/>
              <a:t>Rəfiyev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12.  </a:t>
            </a:r>
            <a:r>
              <a:rPr lang="en-US" dirty="0" err="1" smtClean="0"/>
              <a:t>Portfelsiz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– X. </a:t>
            </a:r>
            <a:r>
              <a:rPr lang="en-US" dirty="0" err="1" smtClean="0"/>
              <a:t>Xasməmmədov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</a:t>
            </a:r>
            <a:endParaRPr lang="ru-RU" dirty="0"/>
          </a:p>
        </p:txBody>
      </p:sp>
      <p:pic>
        <p:nvPicPr>
          <p:cNvPr id="1026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0098" y="-214338"/>
            <a:ext cx="738186" cy="9525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6842" y="0"/>
            <a:ext cx="833408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6.10. 1918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tarixli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kabinədaxili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dəyi</a:t>
            </a:r>
            <a:r>
              <a:rPr lang="az-Latn-AZ" sz="2800" dirty="0" smtClean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ikliklərdən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az-Latn-AZ" sz="2800" dirty="0" smtClean="0">
                <a:latin typeface="Times New Roman" pitchFamily="18" charset="0"/>
                <a:cs typeface="Times New Roman" pitchFamily="18" charset="0"/>
              </a:rPr>
              <a:t> II kabinə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br>
              <a:rPr lang="en-US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2296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i="1" dirty="0" smtClean="0"/>
              <a:t>6.10. 1918 </a:t>
            </a:r>
            <a:r>
              <a:rPr lang="en-US" b="1" i="1" dirty="0" err="1" smtClean="0"/>
              <a:t>tarixli</a:t>
            </a:r>
            <a:r>
              <a:rPr lang="en-US" b="1" i="1" dirty="0" smtClean="0"/>
              <a:t> </a:t>
            </a:r>
            <a:r>
              <a:rPr lang="en-US" b="1" i="1" dirty="0" err="1" smtClean="0"/>
              <a:t>kabinədaxili</a:t>
            </a:r>
            <a:r>
              <a:rPr lang="en-US" b="1" i="1" dirty="0" smtClean="0"/>
              <a:t> </a:t>
            </a:r>
            <a:r>
              <a:rPr lang="en-US" b="1" i="1" dirty="0" err="1" smtClean="0"/>
              <a:t>dəyiĢikliklərdən</a:t>
            </a:r>
            <a:r>
              <a:rPr lang="en-US" b="1" i="1" dirty="0" smtClean="0"/>
              <a:t> </a:t>
            </a:r>
            <a:r>
              <a:rPr lang="en-US" b="1" i="1" dirty="0" err="1" smtClean="0"/>
              <a:t>sonra</a:t>
            </a:r>
            <a:r>
              <a:rPr lang="en-US" b="1" i="1" dirty="0" smtClean="0"/>
              <a:t>.  </a:t>
            </a:r>
          </a:p>
          <a:p>
            <a:pPr marL="0" indent="265113"/>
            <a:r>
              <a:rPr lang="en-US" dirty="0" smtClean="0"/>
              <a:t>1. </a:t>
            </a:r>
            <a:r>
              <a:rPr lang="en-US" dirty="0" err="1" smtClean="0"/>
              <a:t>Nazirlər</a:t>
            </a:r>
            <a:r>
              <a:rPr lang="en-US" dirty="0" smtClean="0"/>
              <a:t> </a:t>
            </a:r>
            <a:r>
              <a:rPr lang="en-US" dirty="0" err="1" smtClean="0"/>
              <a:t>Şurasının</a:t>
            </a:r>
            <a:r>
              <a:rPr lang="en-US" dirty="0" smtClean="0"/>
              <a:t> </a:t>
            </a:r>
            <a:r>
              <a:rPr lang="en-US" dirty="0" err="1" smtClean="0"/>
              <a:t>sədri</a:t>
            </a:r>
            <a:r>
              <a:rPr lang="en-US" dirty="0" smtClean="0"/>
              <a:t>  -  F. </a:t>
            </a:r>
            <a:r>
              <a:rPr lang="en-US" dirty="0" err="1" smtClean="0"/>
              <a:t>Xoyski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pPr marL="0" indent="265113"/>
            <a:r>
              <a:rPr lang="en-US" dirty="0" smtClean="0"/>
              <a:t>2. </a:t>
            </a:r>
            <a:r>
              <a:rPr lang="en-US" dirty="0" err="1" smtClean="0"/>
              <a:t>Ticarət</a:t>
            </a:r>
            <a:r>
              <a:rPr lang="en-US" dirty="0" smtClean="0"/>
              <a:t>, </a:t>
            </a:r>
            <a:r>
              <a:rPr lang="en-US" dirty="0" err="1" smtClean="0"/>
              <a:t>sənayə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daxili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B. </a:t>
            </a:r>
            <a:r>
              <a:rPr lang="en-US" dirty="0" err="1" smtClean="0"/>
              <a:t>Cavan</a:t>
            </a:r>
            <a:r>
              <a:rPr lang="az-Latn-AZ" dirty="0" smtClean="0"/>
              <a:t>ş</a:t>
            </a:r>
            <a:r>
              <a:rPr lang="en-US" dirty="0" err="1" smtClean="0"/>
              <a:t>ir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3. </a:t>
            </a:r>
            <a:r>
              <a:rPr lang="en-US" dirty="0" err="1" smtClean="0"/>
              <a:t>Xarici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 – Ə. M. </a:t>
            </a:r>
            <a:r>
              <a:rPr lang="en-US" dirty="0" err="1" smtClean="0"/>
              <a:t>TopçubaĢov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4. </a:t>
            </a:r>
            <a:r>
              <a:rPr lang="en-US" dirty="0" err="1" smtClean="0"/>
              <a:t>Maliyyə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M. H. </a:t>
            </a:r>
            <a:r>
              <a:rPr lang="en-US" dirty="0" err="1" smtClean="0"/>
              <a:t>Hacinski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5. </a:t>
            </a:r>
            <a:r>
              <a:rPr lang="en-US" dirty="0" err="1" smtClean="0"/>
              <a:t>Xalq</a:t>
            </a:r>
            <a:r>
              <a:rPr lang="en-US" dirty="0" smtClean="0"/>
              <a:t> </a:t>
            </a:r>
            <a:r>
              <a:rPr lang="en-US" dirty="0" err="1" smtClean="0"/>
              <a:t>maarifi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 N. </a:t>
            </a:r>
            <a:r>
              <a:rPr lang="en-US" dirty="0" err="1" smtClean="0"/>
              <a:t>Yusifbəyli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6. </a:t>
            </a:r>
            <a:r>
              <a:rPr lang="en-US" dirty="0" err="1" smtClean="0"/>
              <a:t>Yollar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Xasməmmədov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  <a:endParaRPr lang="az-Latn-AZ" dirty="0" smtClean="0"/>
          </a:p>
          <a:p>
            <a:pPr marL="0" indent="265113">
              <a:buNone/>
            </a:pPr>
            <a:r>
              <a:rPr lang="en-US" dirty="0" smtClean="0"/>
              <a:t> 7. </a:t>
            </a:r>
            <a:r>
              <a:rPr lang="en-US" dirty="0" err="1" smtClean="0"/>
              <a:t>Əkinçilik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X. </a:t>
            </a:r>
            <a:r>
              <a:rPr lang="en-US" dirty="0" err="1" smtClean="0"/>
              <a:t>Sultanov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   8. </a:t>
            </a:r>
            <a:r>
              <a:rPr lang="en-US" dirty="0" err="1" smtClean="0"/>
              <a:t>Xalq</a:t>
            </a:r>
            <a:r>
              <a:rPr lang="en-US" dirty="0" smtClean="0"/>
              <a:t> </a:t>
            </a:r>
            <a:r>
              <a:rPr lang="en-US" dirty="0" err="1" smtClean="0"/>
              <a:t>səhiyyəsi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 X. </a:t>
            </a:r>
            <a:r>
              <a:rPr lang="en-US" dirty="0" err="1" smtClean="0"/>
              <a:t>Rəfibəyli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    9. </a:t>
            </a:r>
            <a:r>
              <a:rPr lang="en-US" dirty="0" err="1" smtClean="0"/>
              <a:t>Poçt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teleqraf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A. A</a:t>
            </a:r>
            <a:r>
              <a:rPr lang="az-Latn-AZ" dirty="0" smtClean="0"/>
              <a:t>ş</a:t>
            </a:r>
            <a:r>
              <a:rPr lang="en-US" dirty="0" err="1" smtClean="0"/>
              <a:t>urov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   10.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təminat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etiqad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 M. </a:t>
            </a:r>
            <a:r>
              <a:rPr lang="en-US" dirty="0" err="1" smtClean="0"/>
              <a:t>Rəfiyev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pPr marL="0" indent="265113"/>
            <a:r>
              <a:rPr lang="en-US" dirty="0" smtClean="0"/>
              <a:t>   11. </a:t>
            </a:r>
            <a:r>
              <a:rPr lang="en-US" dirty="0" err="1" smtClean="0"/>
              <a:t>Hərbi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üzrə</a:t>
            </a:r>
            <a:r>
              <a:rPr lang="en-US" dirty="0" smtClean="0"/>
              <a:t> </a:t>
            </a:r>
            <a:r>
              <a:rPr lang="en-US" dirty="0" err="1" smtClean="0"/>
              <a:t>müvəkkil</a:t>
            </a:r>
            <a:r>
              <a:rPr lang="en-US" dirty="0" smtClean="0"/>
              <a:t> – Ġ. </a:t>
            </a:r>
            <a:r>
              <a:rPr lang="en-US" dirty="0" err="1" smtClean="0"/>
              <a:t>Ziyatxan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pPr marL="0" indent="265113">
              <a:buNone/>
            </a:pPr>
            <a:r>
              <a:rPr lang="en-US" dirty="0" smtClean="0"/>
              <a:t>   12. </a:t>
            </a:r>
            <a:r>
              <a:rPr lang="en-US" dirty="0" err="1" smtClean="0"/>
              <a:t>Dövlət</a:t>
            </a:r>
            <a:r>
              <a:rPr lang="en-US" dirty="0" smtClean="0"/>
              <a:t> </a:t>
            </a:r>
            <a:r>
              <a:rPr lang="en-US" dirty="0" err="1" smtClean="0"/>
              <a:t>müfəttişi</a:t>
            </a:r>
            <a:r>
              <a:rPr lang="en-US" dirty="0" smtClean="0"/>
              <a:t> – Ə. </a:t>
            </a:r>
            <a:r>
              <a:rPr lang="en-US" dirty="0" err="1" smtClean="0"/>
              <a:t>Əmircanov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57158" y="4357694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0"/>
            <a:ext cx="952500" cy="738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57288" y="0"/>
            <a:ext cx="10429948" cy="13572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Azərbaycan hökumətinin tərkibi</a:t>
            </a:r>
            <a:br>
              <a:rPr lang="az-Latn-AZ" dirty="0" smtClean="0">
                <a:latin typeface="Times New Roman" pitchFamily="18" charset="0"/>
                <a:cs typeface="Times New Roman" pitchFamily="18" charset="0"/>
              </a:rPr>
            </a:b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İİI kabinə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kabinə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26. 12. 1918 – 14. 03. 1919. 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Nazirlər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Şurasının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sədri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xarici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işlər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 F.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Xoyski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bitərəf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Daxili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işlər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 X.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Xasməmmədov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müsavat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Maliyyə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Ġ.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Protasov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Slavyan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cəmiyyəti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Yollar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X.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Məlikaslanov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bitərəf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Ədliyyə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T.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(?).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Maarif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etiqad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N.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Yusifbəyli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müsavat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Poçt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teleqraf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əmək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Səfikürdinski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sosialist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Hərbi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Mehmandarov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bitərəf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təminat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M.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Əsədullayev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bitərəf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səhiyyəsi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Y.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Gindes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Slavyan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cəmiyyəti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Ticarət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sənaye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M.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Əsədullayev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Dövlət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müfəttişi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 M.  H.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Hacinski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(16.  01.  1919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tarixindən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–  Ə. 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Həsənov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13.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Ərzaq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K.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Lizqar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Slavyan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cəmiyyəti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Əkinçilik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X.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Sultanov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müsavat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00" y="0"/>
            <a:ext cx="952500" cy="952500"/>
          </a:xfrm>
          <a:prstGeom prst="rect">
            <a:avLst/>
          </a:prstGeom>
          <a:noFill/>
        </p:spPr>
      </p:pic>
      <p:pic>
        <p:nvPicPr>
          <p:cNvPr id="4099" name="Picture 3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67750" y="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00098" y="0"/>
            <a:ext cx="9929882" cy="10001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kabinə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14. 03. 1919 – 22. 12. 1919.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Nazirlər</a:t>
            </a:r>
            <a:r>
              <a:rPr lang="en-US" dirty="0" smtClean="0"/>
              <a:t> </a:t>
            </a:r>
            <a:r>
              <a:rPr lang="en-US" dirty="0" err="1" smtClean="0"/>
              <a:t>Şurasının</a:t>
            </a:r>
            <a:r>
              <a:rPr lang="en-US" dirty="0" smtClean="0"/>
              <a:t> </a:t>
            </a:r>
            <a:r>
              <a:rPr lang="en-US" dirty="0" err="1" smtClean="0"/>
              <a:t>sədri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daxili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-  N. </a:t>
            </a:r>
            <a:r>
              <a:rPr lang="en-US" dirty="0" err="1" smtClean="0"/>
              <a:t>Yusifbəyli</a:t>
            </a:r>
            <a:r>
              <a:rPr lang="en-US" dirty="0" smtClean="0"/>
              <a:t>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2.    </a:t>
            </a:r>
            <a:r>
              <a:rPr lang="en-US" dirty="0" err="1" smtClean="0"/>
              <a:t>Maliyyə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Ə. </a:t>
            </a:r>
            <a:r>
              <a:rPr lang="en-US" dirty="0" err="1" smtClean="0"/>
              <a:t>Həsənov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3.   </a:t>
            </a:r>
            <a:r>
              <a:rPr lang="en-US" dirty="0" err="1" smtClean="0"/>
              <a:t>Ticarət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sənaye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A. </a:t>
            </a:r>
            <a:r>
              <a:rPr lang="en-US" dirty="0" err="1" smtClean="0"/>
              <a:t>Əminov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4.   </a:t>
            </a:r>
            <a:r>
              <a:rPr lang="en-US" dirty="0" err="1" smtClean="0"/>
              <a:t>Xarici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- M. Y. </a:t>
            </a:r>
            <a:r>
              <a:rPr lang="en-US" dirty="0" err="1" smtClean="0"/>
              <a:t>Cəfərov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5.    </a:t>
            </a:r>
            <a:r>
              <a:rPr lang="en-US" dirty="0" err="1" smtClean="0"/>
              <a:t>Yollar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Məlikaslanov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6.   </a:t>
            </a:r>
            <a:r>
              <a:rPr lang="en-US" dirty="0" err="1" smtClean="0"/>
              <a:t>Poçt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teleqraf</a:t>
            </a:r>
            <a:r>
              <a:rPr lang="en-US" dirty="0" smtClean="0"/>
              <a:t>   </a:t>
            </a:r>
            <a:r>
              <a:rPr lang="en-US" dirty="0" err="1" smtClean="0"/>
              <a:t>naziri</a:t>
            </a:r>
            <a:r>
              <a:rPr lang="en-US" dirty="0" smtClean="0"/>
              <a:t> – C. </a:t>
            </a:r>
            <a:r>
              <a:rPr lang="en-US" dirty="0" err="1" smtClean="0"/>
              <a:t>Hacinski</a:t>
            </a:r>
            <a:r>
              <a:rPr lang="en-US" dirty="0" smtClean="0"/>
              <a:t> (</a:t>
            </a:r>
            <a:r>
              <a:rPr lang="en-US" dirty="0" err="1" smtClean="0"/>
              <a:t>sosialist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7.    </a:t>
            </a:r>
            <a:r>
              <a:rPr lang="en-US" dirty="0" err="1" smtClean="0"/>
              <a:t>Hərbi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– S. </a:t>
            </a:r>
            <a:r>
              <a:rPr lang="en-US" dirty="0" err="1" smtClean="0"/>
              <a:t>Mehmandarov</a:t>
            </a:r>
            <a:r>
              <a:rPr lang="en-US" dirty="0" smtClean="0"/>
              <a:t> (</a:t>
            </a:r>
            <a:r>
              <a:rPr lang="en-US" dirty="0" err="1" smtClean="0"/>
              <a:t>bitərəf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8.    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təminat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V. </a:t>
            </a:r>
            <a:r>
              <a:rPr lang="en-US" dirty="0" err="1" smtClean="0"/>
              <a:t>Klenevski</a:t>
            </a:r>
            <a:r>
              <a:rPr lang="en-US" dirty="0" smtClean="0"/>
              <a:t> (</a:t>
            </a:r>
            <a:r>
              <a:rPr lang="en-US" dirty="0" err="1" smtClean="0"/>
              <a:t>Slavyan</a:t>
            </a:r>
            <a:r>
              <a:rPr lang="en-US" dirty="0" smtClean="0"/>
              <a:t> – </a:t>
            </a:r>
            <a:r>
              <a:rPr lang="en-US" dirty="0" err="1" smtClean="0"/>
              <a:t>Rus</a:t>
            </a:r>
            <a:r>
              <a:rPr lang="en-US" dirty="0" smtClean="0"/>
              <a:t> </a:t>
            </a:r>
            <a:r>
              <a:rPr lang="en-US" dirty="0" err="1" smtClean="0"/>
              <a:t>cəmiyyəti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9.     </a:t>
            </a:r>
            <a:r>
              <a:rPr lang="en-US" dirty="0" err="1" smtClean="0"/>
              <a:t>Səhiyyə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A. </a:t>
            </a:r>
            <a:r>
              <a:rPr lang="en-US" dirty="0" err="1" smtClean="0"/>
              <a:t>Dastakov</a:t>
            </a:r>
            <a:r>
              <a:rPr lang="en-US" dirty="0" smtClean="0"/>
              <a:t> (?). </a:t>
            </a:r>
          </a:p>
          <a:p>
            <a:r>
              <a:rPr lang="en-US" dirty="0" smtClean="0"/>
              <a:t>10.   </a:t>
            </a:r>
            <a:r>
              <a:rPr lang="en-US" dirty="0" err="1" smtClean="0"/>
              <a:t>Maarif</a:t>
            </a:r>
            <a:r>
              <a:rPr lang="en-US" dirty="0" smtClean="0"/>
              <a:t>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etiqad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R. </a:t>
            </a:r>
            <a:r>
              <a:rPr lang="en-US" dirty="0" err="1" smtClean="0"/>
              <a:t>Kaplanov</a:t>
            </a:r>
            <a:r>
              <a:rPr lang="en-US" dirty="0" smtClean="0"/>
              <a:t> (</a:t>
            </a:r>
            <a:r>
              <a:rPr lang="en-US" dirty="0" err="1" smtClean="0"/>
              <a:t>əhrar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11.   </a:t>
            </a:r>
            <a:r>
              <a:rPr lang="en-US" dirty="0" err="1" smtClean="0"/>
              <a:t>Əkinçilik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A. </a:t>
            </a:r>
            <a:r>
              <a:rPr lang="en-US" dirty="0" err="1" smtClean="0"/>
              <a:t>QardaĢov</a:t>
            </a:r>
            <a:r>
              <a:rPr lang="en-US" dirty="0" smtClean="0"/>
              <a:t> (</a:t>
            </a:r>
            <a:r>
              <a:rPr lang="en-US" dirty="0" err="1" smtClean="0"/>
              <a:t>əhrar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12.   </a:t>
            </a:r>
            <a:r>
              <a:rPr lang="en-US" dirty="0" err="1" smtClean="0"/>
              <a:t>Portfelsiz</a:t>
            </a:r>
            <a:r>
              <a:rPr lang="en-US" dirty="0" smtClean="0"/>
              <a:t> </a:t>
            </a:r>
            <a:r>
              <a:rPr lang="en-US" dirty="0" err="1" smtClean="0"/>
              <a:t>nazir</a:t>
            </a:r>
            <a:r>
              <a:rPr lang="en-US" dirty="0" smtClean="0"/>
              <a:t> -  X. </a:t>
            </a:r>
            <a:r>
              <a:rPr lang="en-US" dirty="0" err="1" smtClean="0"/>
              <a:t>Amaspur</a:t>
            </a:r>
            <a:r>
              <a:rPr lang="en-US" dirty="0" smtClean="0"/>
              <a:t> (</a:t>
            </a:r>
            <a:r>
              <a:rPr lang="en-US" dirty="0" err="1" smtClean="0"/>
              <a:t>da</a:t>
            </a:r>
            <a:r>
              <a:rPr lang="az-Latn-AZ" dirty="0" smtClean="0"/>
              <a:t>ş</a:t>
            </a:r>
            <a:r>
              <a:rPr lang="en-US" dirty="0" err="1" smtClean="0"/>
              <a:t>naksutun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13.   </a:t>
            </a:r>
            <a:r>
              <a:rPr lang="en-US" dirty="0" err="1" smtClean="0"/>
              <a:t>Dövlət</a:t>
            </a:r>
            <a:r>
              <a:rPr lang="en-US" dirty="0" smtClean="0"/>
              <a:t> </a:t>
            </a:r>
            <a:r>
              <a:rPr lang="en-US" dirty="0" err="1" smtClean="0"/>
              <a:t>müfəttişi</a:t>
            </a:r>
            <a:r>
              <a:rPr lang="en-US" dirty="0" smtClean="0"/>
              <a:t> – N. </a:t>
            </a:r>
            <a:r>
              <a:rPr lang="en-US" dirty="0" err="1" smtClean="0"/>
              <a:t>Nərimanbəyli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14.   </a:t>
            </a:r>
            <a:r>
              <a:rPr lang="en-US" dirty="0" err="1" smtClean="0"/>
              <a:t>Ədliyyə</a:t>
            </a:r>
            <a:r>
              <a:rPr lang="en-US" dirty="0" smtClean="0"/>
              <a:t>  </a:t>
            </a:r>
            <a:r>
              <a:rPr lang="en-US" dirty="0" err="1" smtClean="0"/>
              <a:t>və</a:t>
            </a:r>
            <a:r>
              <a:rPr lang="en-US" dirty="0" smtClean="0"/>
              <a:t> </a:t>
            </a:r>
            <a:r>
              <a:rPr lang="en-US" dirty="0" err="1" smtClean="0"/>
              <a:t>əmək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A. </a:t>
            </a:r>
            <a:r>
              <a:rPr lang="en-US" dirty="0" err="1" smtClean="0"/>
              <a:t>Səfikürdski</a:t>
            </a:r>
            <a:r>
              <a:rPr lang="en-US" dirty="0" smtClean="0"/>
              <a:t> (</a:t>
            </a:r>
            <a:r>
              <a:rPr lang="en-US" dirty="0" err="1" smtClean="0"/>
              <a:t>sosialist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15.   </a:t>
            </a:r>
            <a:r>
              <a:rPr lang="en-US" dirty="0" err="1" smtClean="0"/>
              <a:t>Sonralar</a:t>
            </a:r>
            <a:r>
              <a:rPr lang="en-US" dirty="0" smtClean="0"/>
              <a:t> </a:t>
            </a:r>
            <a:r>
              <a:rPr lang="en-US" dirty="0" err="1" smtClean="0"/>
              <a:t>daxili</a:t>
            </a:r>
            <a:r>
              <a:rPr lang="en-US" dirty="0" smtClean="0"/>
              <a:t> </a:t>
            </a:r>
            <a:r>
              <a:rPr lang="en-US" dirty="0" err="1" smtClean="0"/>
              <a:t>işlər</a:t>
            </a:r>
            <a:r>
              <a:rPr lang="en-US" dirty="0" smtClean="0"/>
              <a:t> </a:t>
            </a:r>
            <a:r>
              <a:rPr lang="en-US" dirty="0" err="1" smtClean="0"/>
              <a:t>naziri</a:t>
            </a:r>
            <a:r>
              <a:rPr lang="en-US" dirty="0" smtClean="0"/>
              <a:t> – X. </a:t>
            </a:r>
            <a:r>
              <a:rPr lang="en-US" dirty="0" err="1" smtClean="0"/>
              <a:t>Xasməmmədov</a:t>
            </a:r>
            <a:r>
              <a:rPr lang="en-US" dirty="0" smtClean="0"/>
              <a:t> (</a:t>
            </a:r>
            <a:r>
              <a:rPr lang="en-US" dirty="0" err="1" smtClean="0"/>
              <a:t>müsavat</a:t>
            </a:r>
            <a:r>
              <a:rPr lang="en-US" dirty="0" smtClean="0"/>
              <a:t>). </a:t>
            </a:r>
            <a:endParaRPr lang="ru-RU" dirty="0"/>
          </a:p>
        </p:txBody>
      </p:sp>
      <p:pic>
        <p:nvPicPr>
          <p:cNvPr id="5122" name="Picture 2" descr="C:\Documents and Settings\User\Рабочий стол\ADR-resurs\Şəkillər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-357190"/>
            <a:ext cx="952500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314</TotalTime>
  <Words>2191</Words>
  <Application>Microsoft Office PowerPoint</Application>
  <PresentationFormat>Экран (4:3)</PresentationFormat>
  <Paragraphs>170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Azərbaycan Milli Elmlər Akademiyası İqtisadiyyat İnstitutu «Azərbaycan Xalq Cümhuriyyəti dövründə iqtisadi islahatlar» Məruzəçi:  aparıcı elmi  işçi, i.f.d. S.S.Səməndərov </vt:lpstr>
      <vt:lpstr>Azərbaycan Xalq Cümhuriyyətinin yaranması  və qurucuları</vt:lpstr>
      <vt:lpstr>    “İstiqlal bəyannaməsi”</vt:lpstr>
      <vt:lpstr>Слайд 4</vt:lpstr>
      <vt:lpstr>   Azərbaycan hökumətinin tərkibi</vt:lpstr>
      <vt:lpstr>Azərbaycan hökumətinin tərkibi İİ kabinə</vt:lpstr>
      <vt:lpstr>6.10. 1918 tarixli kabinədaxili dəyişikliklərdən sonra II kabinə.    </vt:lpstr>
      <vt:lpstr>Azərbaycan hökumətinin tərkibi İİI kabinə</vt:lpstr>
      <vt:lpstr>IV kabinə: 14. 03. 1919 – 22. 12. 1919. </vt:lpstr>
      <vt:lpstr>V kabinə: 24. 12. 1919 – 01. 04. 1920. </vt:lpstr>
      <vt:lpstr>İqtisadi Nazirliklər</vt:lpstr>
      <vt:lpstr>                 Əsas tədbirlər</vt:lpstr>
      <vt:lpstr>Azərbaycan Parlamenti</vt:lpstr>
      <vt:lpstr>Azərbaycan Parlamenti</vt:lpstr>
      <vt:lpstr>Əkinçilik Nazirliyində hazırlanmış və Nazirlər Şurasına təqdim edilmiş aqrar islahat layihəsinin əsas müddəaları (1919-cu il iyul-avqust)</vt:lpstr>
      <vt:lpstr>1920-ci il yanvarın 29-da hökumət işləri üzrə idarəyə martın 4-də Nazirlən Şurasına təqdim edilmiş Əkinçili Nazirliyinin hazırladığı layihə</vt:lpstr>
      <vt:lpstr>Müsavat fraksiyasının təqdim etdiyi aqrar  islahat layihəsi</vt:lpstr>
      <vt:lpstr>1918-1920-ci illərdə Azərbaycan Demokratik Cümhuriyyətinin aqrar siyasətinin əsas məzmununu  </vt:lpstr>
      <vt:lpstr>Aqrar islahatla bağlı formalaşmış əsas mövqelər</vt:lpstr>
      <vt:lpstr>       Qaçqınlar problemi:  səbəbi: erməni təcavüzü</vt:lpstr>
      <vt:lpstr>Cümhuriyyətin həyata keçirdiyi tədbirlər: </vt:lpstr>
      <vt:lpstr>                                 Yardımlar: </vt:lpstr>
      <vt:lpstr>Son  Təşəkkür edirik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SSSS</cp:lastModifiedBy>
  <cp:revision>58</cp:revision>
  <dcterms:modified xsi:type="dcterms:W3CDTF">2017-12-26T22:04:48Z</dcterms:modified>
</cp:coreProperties>
</file>