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10" r:id="rId1"/>
  </p:sldMasterIdLst>
  <p:notesMasterIdLst>
    <p:notesMasterId r:id="rId22"/>
  </p:notesMasterIdLst>
  <p:sldIdLst>
    <p:sldId id="256" r:id="rId2"/>
    <p:sldId id="437" r:id="rId3"/>
    <p:sldId id="463" r:id="rId4"/>
    <p:sldId id="453" r:id="rId5"/>
    <p:sldId id="438" r:id="rId6"/>
    <p:sldId id="439" r:id="rId7"/>
    <p:sldId id="454" r:id="rId8"/>
    <p:sldId id="444" r:id="rId9"/>
    <p:sldId id="441" r:id="rId10"/>
    <p:sldId id="446" r:id="rId11"/>
    <p:sldId id="440" r:id="rId12"/>
    <p:sldId id="464" r:id="rId13"/>
    <p:sldId id="445" r:id="rId14"/>
    <p:sldId id="462" r:id="rId15"/>
    <p:sldId id="465" r:id="rId16"/>
    <p:sldId id="466" r:id="rId17"/>
    <p:sldId id="467" r:id="rId18"/>
    <p:sldId id="468" r:id="rId19"/>
    <p:sldId id="447" r:id="rId20"/>
    <p:sldId id="442" r:id="rId21"/>
  </p:sldIdLst>
  <p:sldSz cx="10691813" cy="756126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5000C22-5E13-493A-952E-03E26B7933D8}">
          <p14:sldIdLst>
            <p14:sldId id="256"/>
            <p14:sldId id="437"/>
            <p14:sldId id="463"/>
            <p14:sldId id="453"/>
            <p14:sldId id="438"/>
            <p14:sldId id="439"/>
            <p14:sldId id="454"/>
            <p14:sldId id="444"/>
            <p14:sldId id="441"/>
            <p14:sldId id="446"/>
            <p14:sldId id="440"/>
            <p14:sldId id="464"/>
            <p14:sldId id="445"/>
            <p14:sldId id="462"/>
            <p14:sldId id="465"/>
            <p14:sldId id="466"/>
            <p14:sldId id="467"/>
            <p14:sldId id="468"/>
            <p14:sldId id="447"/>
            <p14:sldId id="442"/>
          </p14:sldIdLst>
        </p14:section>
        <p14:section name="Раздел без заголовка" id="{CDADA709-50E7-41FF-B786-01F972512A2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382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p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500"/>
    <a:srgbClr val="A50021"/>
    <a:srgbClr val="000066"/>
    <a:srgbClr val="000096"/>
    <a:srgbClr val="0000CC"/>
    <a:srgbClr val="8F8FFF"/>
    <a:srgbClr val="B40000"/>
    <a:srgbClr val="482400"/>
    <a:srgbClr val="C0C0C0"/>
    <a:srgbClr val="424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10" autoAdjust="0"/>
    <p:restoredTop sz="99304" autoAdjust="0"/>
  </p:normalViewPr>
  <p:slideViewPr>
    <p:cSldViewPr>
      <p:cViewPr varScale="1">
        <p:scale>
          <a:sx n="84" d="100"/>
          <a:sy n="84" d="100"/>
        </p:scale>
        <p:origin x="1584" y="72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novo\Desktop\INDEX%20DIVERSIFIK.REGION\2018-2019%20regionlar.xls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User\OneDrive\Desktop\2021%20-%20&#304;qtisadi%20inki&#351;af%20reytinqi\SUB-indeksl&#601;r%20aras&#305;nda%20as&#305;l&#305;l&#305;q%20SO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p\Desktop\2021%20-%20&#304;qtisadi%20inki&#351;af%20reytinqi\Diaqram%20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OneDrive\Desktop\2021%20-%20&#304;qtisadi%20inki&#351;af%20reytinqi\&#399;lav&#601;%204.%20&#304;deal%20paylanmadan%20k&#601;narla&#351;malar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p\Desktop\2021%20-%20&#304;qtisadi%20inki&#351;af%20reytinqi\&#304;R%20ve%20SHEH.%20D&#304;VERS&#304;F&#304;KAS&#304;Y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OneDrive\Desktop\2021%20-%20&#304;qtisadi%20inki&#351;af%20reytinqi\&#399;lav&#601;%204.%20&#304;deal%20paylanmadan%20k&#601;narla&#351;malar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OneDrive\Desktop\2021%20-%20&#304;qtisadi%20inki&#351;af%20reytinqi\&#304;Nzibati%20R.%20KENARLA&#350;MA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OneDrive\Desktop\2021%20-%20&#304;qtisadi%20inki&#351;af%20reytinqi\&#304;Nzibati%20R.%20KENARLA&#350;MA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OneDrive\Desktop\2021%20-%20&#304;qtisadi%20inki&#351;af%20reytinqi\2021.06.24%20-%20&#399;sas%20kapitala%20investisiyalar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novo\Desktop\INDEX%20DIVERSIFIK.REGION\RIID%20INDEKSI-2019%2023.05.2021%20(1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223771311740159"/>
          <c:y val="9.1861938414243116E-2"/>
          <c:w val="0.48036888199105776"/>
          <c:h val="0.76145534735514442"/>
        </c:manualLayout>
      </c:layout>
      <c:radarChart>
        <c:radarStyle val="marker"/>
        <c:varyColors val="0"/>
        <c:ser>
          <c:idx val="0"/>
          <c:order val="0"/>
          <c:tx>
            <c:strRef>
              <c:f>Лист8!$B$5</c:f>
              <c:strCache>
                <c:ptCount val="1"/>
                <c:pt idx="0">
                  <c:v>Ölkə üzrə </c:v>
                </c:pt>
              </c:strCache>
            </c:strRef>
          </c:tx>
          <c:spPr>
            <a:ln w="12700" cap="rnd">
              <a:solidFill>
                <a:srgbClr val="3366FF"/>
              </a:solidFill>
              <a:round/>
            </a:ln>
            <a:effectLst/>
          </c:spPr>
          <c:marker>
            <c:symbol val="none"/>
          </c:marker>
          <c:cat>
            <c:strRef>
              <c:f>Лист8!$C$4:$F$4</c:f>
              <c:strCache>
                <c:ptCount val="4"/>
                <c:pt idx="0">
                  <c:v>Sənaye</c:v>
                </c:pt>
                <c:pt idx="1">
                  <c:v>Kənd təsərrüfatı</c:v>
                </c:pt>
                <c:pt idx="2">
                  <c:v>Tikinti</c:v>
                </c:pt>
                <c:pt idx="3">
                  <c:v>Xidmət (Nəqliyyat, rabitə, ticarət)</c:v>
                </c:pt>
              </c:strCache>
            </c:strRef>
          </c:cat>
          <c:val>
            <c:numRef>
              <c:f>Лист8!$C$5:$F$5</c:f>
              <c:numCache>
                <c:formatCode>0.0</c:formatCode>
                <c:ptCount val="4"/>
                <c:pt idx="0">
                  <c:v>50.994105511027364</c:v>
                </c:pt>
                <c:pt idx="1">
                  <c:v>9.3331757711242673</c:v>
                </c:pt>
                <c:pt idx="2">
                  <c:v>15.234928506147636</c:v>
                </c:pt>
                <c:pt idx="3">
                  <c:v>24.437790211700726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F5C-40B9-9D82-E6EB4F2BEAD3}"/>
            </c:ext>
          </c:extLst>
        </c:ser>
        <c:ser>
          <c:idx val="1"/>
          <c:order val="1"/>
          <c:tx>
            <c:strRef>
              <c:f>Лист8!$B$6</c:f>
              <c:strCache>
                <c:ptCount val="1"/>
                <c:pt idx="0">
                  <c:v>Bakı şəhəri</c:v>
                </c:pt>
              </c:strCache>
            </c:strRef>
          </c:tx>
          <c:spPr>
            <a:ln w="12700" cap="rnd" cmpd="sng">
              <a:solidFill>
                <a:srgbClr val="008000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Лист8!$C$4:$F$4</c:f>
              <c:strCache>
                <c:ptCount val="4"/>
                <c:pt idx="0">
                  <c:v>Sənaye</c:v>
                </c:pt>
                <c:pt idx="1">
                  <c:v>Kənd təsərrüfatı</c:v>
                </c:pt>
                <c:pt idx="2">
                  <c:v>Tikinti</c:v>
                </c:pt>
                <c:pt idx="3">
                  <c:v>Xidmət (Nəqliyyat, rabitə, ticarət)</c:v>
                </c:pt>
              </c:strCache>
            </c:strRef>
          </c:cat>
          <c:val>
            <c:numRef>
              <c:f>Лист8!$C$6:$F$6</c:f>
              <c:numCache>
                <c:formatCode>0.0</c:formatCode>
                <c:ptCount val="4"/>
                <c:pt idx="0">
                  <c:v>65.251610410732212</c:v>
                </c:pt>
                <c:pt idx="1">
                  <c:v>0.14440797104566727</c:v>
                </c:pt>
                <c:pt idx="2">
                  <c:v>8.7241386635269542</c:v>
                </c:pt>
                <c:pt idx="3">
                  <c:v>25.87984295469516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F5C-40B9-9D82-E6EB4F2BEAD3}"/>
            </c:ext>
          </c:extLst>
        </c:ser>
        <c:ser>
          <c:idx val="2"/>
          <c:order val="2"/>
          <c:tx>
            <c:strRef>
              <c:f>Лист8!$B$7</c:f>
              <c:strCache>
                <c:ptCount val="1"/>
                <c:pt idx="0">
                  <c:v>Regionlar </c:v>
                </c:pt>
              </c:strCache>
            </c:strRef>
          </c:tx>
          <c:spPr>
            <a:ln w="158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899-4293-9205-638B90898C0D}"/>
              </c:ext>
            </c:extLst>
          </c:dPt>
          <c:dLbls>
            <c:dLbl>
              <c:idx val="0"/>
              <c:layout>
                <c:manualLayout>
                  <c:x val="3.3788989920660158E-2"/>
                  <c:y val="7.31183638470619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F5C-40B9-9D82-E6EB4F2BEAD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653875144141061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0113138770021722E-3"/>
                  <c:y val="-4.8687928481990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602124668140266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Лист8!$C$4:$F$4</c:f>
              <c:strCache>
                <c:ptCount val="4"/>
                <c:pt idx="0">
                  <c:v>Sənaye</c:v>
                </c:pt>
                <c:pt idx="1">
                  <c:v>Kənd təsərrüfatı</c:v>
                </c:pt>
                <c:pt idx="2">
                  <c:v>Tikinti</c:v>
                </c:pt>
                <c:pt idx="3">
                  <c:v>Xidmət (Nəqliyyat, rabitə, ticarət)</c:v>
                </c:pt>
              </c:strCache>
            </c:strRef>
          </c:cat>
          <c:val>
            <c:numRef>
              <c:f>Лист8!$C$7:$F$7</c:f>
              <c:numCache>
                <c:formatCode>0.0</c:formatCode>
                <c:ptCount val="4"/>
                <c:pt idx="0">
                  <c:v>25.727806060692725</c:v>
                </c:pt>
                <c:pt idx="1">
                  <c:v>25.967454404940433</c:v>
                </c:pt>
                <c:pt idx="2">
                  <c:v>24.267308838585709</c:v>
                </c:pt>
                <c:pt idx="3">
                  <c:v>24.037430695781126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F5C-40B9-9D82-E6EB4F2BEA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6120040"/>
        <c:axId val="356212448"/>
      </c:radarChart>
      <c:catAx>
        <c:axId val="3561200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356212448"/>
        <c:crosses val="autoZero"/>
        <c:auto val="1"/>
        <c:lblAlgn val="ctr"/>
        <c:lblOffset val="100"/>
        <c:noMultiLvlLbl val="0"/>
      </c:catAx>
      <c:valAx>
        <c:axId val="3562124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356120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3879465783622922"/>
          <c:y val="0.65882895333957403"/>
          <c:w val="0.24676433210747234"/>
          <c:h val="0.30914029294725259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 rtl="0">
            <a:defRPr/>
          </a:pPr>
          <a:endParaRPr lang="ru-RU"/>
        </a:p>
      </c:txPr>
    </c:legend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Tahoma" pitchFamily="34" charset="0"/>
          <a:ea typeface="Tahoma" pitchFamily="34" charset="0"/>
          <a:cs typeface="Tahoma" pitchFamily="34" charset="0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1600"/>
            </a:pPr>
            <a:r>
              <a:rPr lang="az-Latn-AZ" sz="1600" dirty="0"/>
              <a:t>İİSS və SD sub-indeksləri arasında </a:t>
            </a:r>
            <a:r>
              <a:rPr lang="az-Latn-AZ" sz="1600" dirty="0">
                <a:solidFill>
                  <a:srgbClr val="000066"/>
                </a:solidFill>
              </a:rPr>
              <a:t>asılılıq</a:t>
            </a:r>
            <a:r>
              <a:rPr lang="az-Latn-AZ" sz="1600" dirty="0"/>
              <a:t> (62 inzibati </a:t>
            </a:r>
            <a:r>
              <a:rPr lang="az-Latn-AZ" sz="1600" dirty="0" smtClean="0"/>
              <a:t>rayon)</a:t>
            </a:r>
            <a:endParaRPr lang="ru-RU" sz="1600" dirty="0"/>
          </a:p>
        </c:rich>
      </c:tx>
      <c:layout>
        <c:manualLayout>
          <c:xMode val="edge"/>
          <c:yMode val="edge"/>
          <c:x val="0.13974931925234282"/>
          <c:y val="8.7312674625349247E-6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0112298081980171E-2"/>
          <c:y val="0.15172958470916942"/>
          <c:w val="0.86949880128292711"/>
          <c:h val="0.67121194748950941"/>
        </c:manualLayout>
      </c:layout>
      <c:scatterChart>
        <c:scatterStyle val="lineMarker"/>
        <c:varyColors val="0"/>
        <c:ser>
          <c:idx val="0"/>
          <c:order val="0"/>
          <c:spPr>
            <a:ln w="19050">
              <a:noFill/>
            </a:ln>
          </c:spPr>
          <c:marker>
            <c:symbol val="circle"/>
            <c:size val="6"/>
            <c:spPr>
              <a:solidFill>
                <a:srgbClr val="262500"/>
              </a:solidFill>
              <a:ln>
                <a:noFill/>
              </a:ln>
            </c:spPr>
          </c:marker>
          <c:trendline>
            <c:spPr>
              <a:ln w="12700">
                <a:solidFill>
                  <a:srgbClr val="C00000"/>
                </a:solidFill>
              </a:ln>
            </c:spPr>
            <c:trendlineType val="linear"/>
            <c:dispRSqr val="1"/>
            <c:dispEq val="0"/>
            <c:trendlineLbl>
              <c:layout>
                <c:manualLayout>
                  <c:x val="-0.34306490297042347"/>
                  <c:y val="-0.15099386341331522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1600">
                      <a:solidFill>
                        <a:srgbClr val="262500"/>
                      </a:solidFill>
                    </a:defRPr>
                  </a:pPr>
                  <a:endParaRPr lang="ru-RU"/>
                </a:p>
              </c:txPr>
            </c:trendlineLbl>
          </c:trendline>
          <c:xVal>
            <c:numRef>
              <c:f>'[SUB-indekslər arasında asılılıq SON.xlsx]Лист2'!$F$3:$F$69</c:f>
              <c:numCache>
                <c:formatCode>0.00</c:formatCode>
                <c:ptCount val="67"/>
                <c:pt idx="0">
                  <c:v>87.005361716202316</c:v>
                </c:pt>
                <c:pt idx="1">
                  <c:v>92.07999026153459</c:v>
                </c:pt>
                <c:pt idx="2">
                  <c:v>89.009413728129573</c:v>
                </c:pt>
                <c:pt idx="3">
                  <c:v>90.202829300928897</c:v>
                </c:pt>
                <c:pt idx="4">
                  <c:v>90.066734170392309</c:v>
                </c:pt>
                <c:pt idx="5">
                  <c:v>81.193582287999874</c:v>
                </c:pt>
                <c:pt idx="6">
                  <c:v>76.127055052769151</c:v>
                </c:pt>
                <c:pt idx="7">
                  <c:v>80.92505810725612</c:v>
                </c:pt>
                <c:pt idx="8">
                  <c:v>78.592473704822638</c:v>
                </c:pt>
                <c:pt idx="9">
                  <c:v>85.413176281974174</c:v>
                </c:pt>
                <c:pt idx="10">
                  <c:v>77.604413619786683</c:v>
                </c:pt>
                <c:pt idx="12">
                  <c:v>76.459719027171317</c:v>
                </c:pt>
                <c:pt idx="13">
                  <c:v>72.750132882142665</c:v>
                </c:pt>
                <c:pt idx="14">
                  <c:v>75.235988021610709</c:v>
                </c:pt>
                <c:pt idx="15">
                  <c:v>73.152252201214807</c:v>
                </c:pt>
                <c:pt idx="16">
                  <c:v>80.268266504778268</c:v>
                </c:pt>
                <c:pt idx="18">
                  <c:v>78.426694210084904</c:v>
                </c:pt>
                <c:pt idx="19">
                  <c:v>77.516576874208425</c:v>
                </c:pt>
                <c:pt idx="20">
                  <c:v>70.194339226114323</c:v>
                </c:pt>
                <c:pt idx="21">
                  <c:v>70.31930413613388</c:v>
                </c:pt>
                <c:pt idx="22">
                  <c:v>78.67850819829934</c:v>
                </c:pt>
                <c:pt idx="23">
                  <c:v>73.200703303928066</c:v>
                </c:pt>
                <c:pt idx="24">
                  <c:v>75.379041730496354</c:v>
                </c:pt>
                <c:pt idx="25">
                  <c:v>72.30132539527871</c:v>
                </c:pt>
                <c:pt idx="26">
                  <c:v>70.342027336379331</c:v>
                </c:pt>
                <c:pt idx="27">
                  <c:v>74.250633397960641</c:v>
                </c:pt>
                <c:pt idx="28">
                  <c:v>76.55502838190678</c:v>
                </c:pt>
                <c:pt idx="29">
                  <c:v>69.57578073146658</c:v>
                </c:pt>
                <c:pt idx="30">
                  <c:v>76.15090479799801</c:v>
                </c:pt>
                <c:pt idx="31">
                  <c:v>66.771600463145347</c:v>
                </c:pt>
                <c:pt idx="32">
                  <c:v>69.234187051147771</c:v>
                </c:pt>
                <c:pt idx="33">
                  <c:v>62.956151738064328</c:v>
                </c:pt>
                <c:pt idx="34">
                  <c:v>70.940222525376328</c:v>
                </c:pt>
                <c:pt idx="35">
                  <c:v>68.730795018558737</c:v>
                </c:pt>
                <c:pt idx="36">
                  <c:v>68.492674817939474</c:v>
                </c:pt>
                <c:pt idx="37">
                  <c:v>72.25093051193484</c:v>
                </c:pt>
                <c:pt idx="38">
                  <c:v>71.039809524585209</c:v>
                </c:pt>
                <c:pt idx="39">
                  <c:v>64.130877586289785</c:v>
                </c:pt>
                <c:pt idx="40">
                  <c:v>69.748265661273848</c:v>
                </c:pt>
                <c:pt idx="42">
                  <c:v>62.857503374686551</c:v>
                </c:pt>
                <c:pt idx="43">
                  <c:v>70.478470534973752</c:v>
                </c:pt>
                <c:pt idx="44">
                  <c:v>60.173832555372272</c:v>
                </c:pt>
                <c:pt idx="46">
                  <c:v>59.270756803811196</c:v>
                </c:pt>
                <c:pt idx="47">
                  <c:v>63.779353711493734</c:v>
                </c:pt>
                <c:pt idx="49">
                  <c:v>62.798640588510089</c:v>
                </c:pt>
                <c:pt idx="50">
                  <c:v>58.939907430985564</c:v>
                </c:pt>
                <c:pt idx="51">
                  <c:v>51.572855352701787</c:v>
                </c:pt>
                <c:pt idx="52">
                  <c:v>52.291889152495955</c:v>
                </c:pt>
                <c:pt idx="53">
                  <c:v>54.2021182352034</c:v>
                </c:pt>
                <c:pt idx="54">
                  <c:v>44.260138375075691</c:v>
                </c:pt>
                <c:pt idx="55">
                  <c:v>58.367769415765061</c:v>
                </c:pt>
                <c:pt idx="56">
                  <c:v>45.687357178300317</c:v>
                </c:pt>
                <c:pt idx="57">
                  <c:v>55.14996778505418</c:v>
                </c:pt>
                <c:pt idx="58">
                  <c:v>38.909821990278971</c:v>
                </c:pt>
                <c:pt idx="59">
                  <c:v>35.454878138037031</c:v>
                </c:pt>
                <c:pt idx="60">
                  <c:v>33.96816857206904</c:v>
                </c:pt>
                <c:pt idx="61">
                  <c:v>29.594557476963821</c:v>
                </c:pt>
                <c:pt idx="62">
                  <c:v>29.79708081167675</c:v>
                </c:pt>
                <c:pt idx="63">
                  <c:v>22.488723332331382</c:v>
                </c:pt>
                <c:pt idx="64">
                  <c:v>24.866615684498999</c:v>
                </c:pt>
                <c:pt idx="65">
                  <c:v>13.479828111511097</c:v>
                </c:pt>
                <c:pt idx="66">
                  <c:v>12.721477339165196</c:v>
                </c:pt>
              </c:numCache>
            </c:numRef>
          </c:xVal>
          <c:yVal>
            <c:numRef>
              <c:f>'[SUB-indekslər arasında asılılıq SON.xlsx]Лист2'!$G$3:$G$69</c:f>
              <c:numCache>
                <c:formatCode>0.00</c:formatCode>
                <c:ptCount val="67"/>
                <c:pt idx="0">
                  <c:v>23.814858213618017</c:v>
                </c:pt>
                <c:pt idx="1">
                  <c:v>19.336765926505198</c:v>
                </c:pt>
                <c:pt idx="2">
                  <c:v>20.675626427120189</c:v>
                </c:pt>
                <c:pt idx="3">
                  <c:v>16.690530245559508</c:v>
                </c:pt>
                <c:pt idx="4">
                  <c:v>14.465279835257132</c:v>
                </c:pt>
                <c:pt idx="5">
                  <c:v>19.386477006115285</c:v>
                </c:pt>
                <c:pt idx="6">
                  <c:v>22.883150782881522</c:v>
                </c:pt>
                <c:pt idx="7">
                  <c:v>19.390257663185807</c:v>
                </c:pt>
                <c:pt idx="8">
                  <c:v>19.397655362954534</c:v>
                </c:pt>
                <c:pt idx="9">
                  <c:v>14.209297436533292</c:v>
                </c:pt>
                <c:pt idx="10">
                  <c:v>18.867882379588256</c:v>
                </c:pt>
                <c:pt idx="12">
                  <c:v>18.876781328071651</c:v>
                </c:pt>
                <c:pt idx="13">
                  <c:v>20.884628144589488</c:v>
                </c:pt>
                <c:pt idx="14">
                  <c:v>18.550925257074617</c:v>
                </c:pt>
                <c:pt idx="15">
                  <c:v>19.671178962838539</c:v>
                </c:pt>
                <c:pt idx="16">
                  <c:v>13.979638625251006</c:v>
                </c:pt>
                <c:pt idx="18">
                  <c:v>14.787881254907496</c:v>
                </c:pt>
                <c:pt idx="19">
                  <c:v>14.743330390004402</c:v>
                </c:pt>
                <c:pt idx="20">
                  <c:v>19.373703269863285</c:v>
                </c:pt>
                <c:pt idx="21">
                  <c:v>19.214055605247374</c:v>
                </c:pt>
                <c:pt idx="22">
                  <c:v>13.371237531774586</c:v>
                </c:pt>
                <c:pt idx="23">
                  <c:v>16.607219513621956</c:v>
                </c:pt>
                <c:pt idx="24">
                  <c:v>14.952704465770594</c:v>
                </c:pt>
                <c:pt idx="25">
                  <c:v>17.083285334354962</c:v>
                </c:pt>
                <c:pt idx="26">
                  <c:v>18.274729592992838</c:v>
                </c:pt>
                <c:pt idx="27">
                  <c:v>14.281640552248078</c:v>
                </c:pt>
                <c:pt idx="28">
                  <c:v>12.617627888077672</c:v>
                </c:pt>
                <c:pt idx="29">
                  <c:v>17.456202596843347</c:v>
                </c:pt>
                <c:pt idx="30">
                  <c:v>11.7992680709844</c:v>
                </c:pt>
                <c:pt idx="31">
                  <c:v>17.277047579250493</c:v>
                </c:pt>
                <c:pt idx="32">
                  <c:v>15.544185029341316</c:v>
                </c:pt>
                <c:pt idx="33">
                  <c:v>19.357999732701835</c:v>
                </c:pt>
                <c:pt idx="34">
                  <c:v>13.808962279962881</c:v>
                </c:pt>
                <c:pt idx="35">
                  <c:v>14.833991863926258</c:v>
                </c:pt>
                <c:pt idx="36">
                  <c:v>14.640411751953319</c:v>
                </c:pt>
                <c:pt idx="37">
                  <c:v>11.525411789752003</c:v>
                </c:pt>
                <c:pt idx="38">
                  <c:v>12.182500117978162</c:v>
                </c:pt>
                <c:pt idx="39">
                  <c:v>16.854339154011715</c:v>
                </c:pt>
                <c:pt idx="40">
                  <c:v>12.60731799217362</c:v>
                </c:pt>
                <c:pt idx="42">
                  <c:v>14.795345331378169</c:v>
                </c:pt>
                <c:pt idx="43">
                  <c:v>8.8485850762084652</c:v>
                </c:pt>
                <c:pt idx="44">
                  <c:v>14.9921900067806</c:v>
                </c:pt>
                <c:pt idx="46">
                  <c:v>15.043700007032619</c:v>
                </c:pt>
                <c:pt idx="47">
                  <c:v>10.641456979161626</c:v>
                </c:pt>
                <c:pt idx="49">
                  <c:v>10.202632646789835</c:v>
                </c:pt>
                <c:pt idx="50">
                  <c:v>12.677781186336507</c:v>
                </c:pt>
                <c:pt idx="51">
                  <c:v>17.233022188570295</c:v>
                </c:pt>
                <c:pt idx="52">
                  <c:v>15.667859908674266</c:v>
                </c:pt>
                <c:pt idx="53">
                  <c:v>13.511136895221199</c:v>
                </c:pt>
                <c:pt idx="54">
                  <c:v>18.081962036945463</c:v>
                </c:pt>
                <c:pt idx="55">
                  <c:v>7.7657202428717573</c:v>
                </c:pt>
                <c:pt idx="56">
                  <c:v>14.175059556744113</c:v>
                </c:pt>
                <c:pt idx="57">
                  <c:v>4.2379195645941534</c:v>
                </c:pt>
                <c:pt idx="58">
                  <c:v>1.6847991417488801</c:v>
                </c:pt>
                <c:pt idx="59">
                  <c:v>1.3710937903250144</c:v>
                </c:pt>
                <c:pt idx="60">
                  <c:v>2.2534688357945294</c:v>
                </c:pt>
                <c:pt idx="61">
                  <c:v>2.9154161351204637</c:v>
                </c:pt>
                <c:pt idx="62">
                  <c:v>2.5109762671595523E-2</c:v>
                </c:pt>
                <c:pt idx="63">
                  <c:v>4.8024181155803802</c:v>
                </c:pt>
                <c:pt idx="64">
                  <c:v>1.2653966927852989</c:v>
                </c:pt>
                <c:pt idx="65">
                  <c:v>1.1339399001625581</c:v>
                </c:pt>
                <c:pt idx="66">
                  <c:v>1.145242779263858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311-4BB1-AACA-62592F7CD0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9461208"/>
        <c:axId val="359461600"/>
      </c:scatterChart>
      <c:valAx>
        <c:axId val="359461208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400" b="1">
                    <a:solidFill>
                      <a:srgbClr val="262500"/>
                    </a:solidFill>
                  </a:defRPr>
                </a:pPr>
                <a:r>
                  <a:rPr lang="en-US" sz="1400" b="1">
                    <a:solidFill>
                      <a:srgbClr val="262500"/>
                    </a:solidFill>
                  </a:rPr>
                  <a:t>SD</a:t>
                </a:r>
                <a:r>
                  <a:rPr lang="az-Latn-AZ" sz="1400" b="1">
                    <a:solidFill>
                      <a:srgbClr val="262500"/>
                    </a:solidFill>
                  </a:rPr>
                  <a:t> sub-indeksi</a:t>
                </a:r>
                <a:endParaRPr lang="en-US" sz="1400" b="1">
                  <a:solidFill>
                    <a:srgbClr val="262500"/>
                  </a:solidFill>
                </a:endParaRPr>
              </a:p>
            </c:rich>
          </c:tx>
          <c:layout>
            <c:manualLayout>
              <c:xMode val="edge"/>
              <c:yMode val="edge"/>
              <c:x val="0.38049759405074368"/>
              <c:y val="0.91449074074074077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359461600"/>
        <c:crosses val="autoZero"/>
        <c:crossBetween val="midCat"/>
        <c:majorUnit val="10"/>
      </c:valAx>
      <c:valAx>
        <c:axId val="35946160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 b="1">
                    <a:solidFill>
                      <a:srgbClr val="262500"/>
                    </a:solidFill>
                  </a:defRPr>
                </a:pPr>
                <a:r>
                  <a:rPr lang="az-Latn-AZ" sz="1400" b="1">
                    <a:solidFill>
                      <a:srgbClr val="262500"/>
                    </a:solidFill>
                  </a:rPr>
                  <a:t>İİSS sub-indeksi</a:t>
                </a:r>
                <a:endParaRPr lang="ru-RU" sz="1400" b="1">
                  <a:solidFill>
                    <a:srgbClr val="262500"/>
                  </a:solidFill>
                </a:endParaRPr>
              </a:p>
            </c:rich>
          </c:tx>
          <c:layout>
            <c:manualLayout>
              <c:xMode val="edge"/>
              <c:yMode val="edge"/>
              <c:x val="1.3888888888888888E-2"/>
              <c:y val="0.37416265675123944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359461208"/>
        <c:crosses val="autoZero"/>
        <c:crossBetween val="midCat"/>
      </c:valAx>
    </c:plotArea>
    <c:plotVisOnly val="1"/>
    <c:dispBlanksAs val="gap"/>
    <c:showDLblsOverMax val="0"/>
  </c:chart>
  <c:spPr>
    <a:ln w="12700" cmpd="thickThin">
      <a:solidFill>
        <a:srgbClr val="000066"/>
      </a:solidFill>
    </a:ln>
    <a:effectLst/>
  </c:spPr>
  <c:txPr>
    <a:bodyPr/>
    <a:lstStyle/>
    <a:p>
      <a:pPr>
        <a:defRPr sz="900">
          <a:solidFill>
            <a:srgbClr val="000066"/>
          </a:solidFill>
          <a:latin typeface="Tahoma" pitchFamily="34" charset="0"/>
          <a:ea typeface="Tahoma" pitchFamily="34" charset="0"/>
          <a:cs typeface="Tahoma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800">
                <a:solidFill>
                  <a:srgbClr val="26250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r>
              <a:rPr lang="az-Latn-AZ" sz="1800" dirty="0" smtClean="0">
                <a:solidFill>
                  <a:srgbClr val="2625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Əhali</a:t>
            </a:r>
            <a:r>
              <a:rPr lang="az-Latn-AZ" sz="1800" dirty="0">
                <a:solidFill>
                  <a:srgbClr val="2625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məşğul əhali, ÜMB, əhali gəlirləri, sahibkarlıq </a:t>
            </a:r>
            <a:r>
              <a:rPr lang="az-Latn-AZ" sz="1800" dirty="0" smtClean="0">
                <a:solidFill>
                  <a:srgbClr val="2625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subyektləri</a:t>
            </a:r>
            <a:br>
              <a:rPr lang="az-Latn-AZ" sz="1800" dirty="0" smtClean="0">
                <a:solidFill>
                  <a:srgbClr val="2625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az-Latn-AZ" sz="1800" dirty="0" smtClean="0">
                <a:solidFill>
                  <a:srgbClr val="2625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az-Latn-AZ" sz="1800" dirty="0">
                <a:solidFill>
                  <a:srgbClr val="2625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Bakı və digər bölgələr, müvafiq ümumi göstəricidə paylar, </a:t>
            </a:r>
            <a:r>
              <a:rPr lang="az-Latn-AZ" sz="1800" dirty="0" smtClean="0">
                <a:solidFill>
                  <a:srgbClr val="2625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%)</a:t>
            </a:r>
            <a:endParaRPr lang="az-Latn-AZ" sz="1800" dirty="0">
              <a:solidFill>
                <a:srgbClr val="2625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c:rich>
      </c:tx>
      <c:layout>
        <c:manualLayout>
          <c:xMode val="edge"/>
          <c:yMode val="edge"/>
          <c:x val="0.12658478260869566"/>
          <c:y val="1.069023569023569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2937681159420292E-2"/>
          <c:y val="0.23539094811456604"/>
          <c:w val="0.92024565217391308"/>
          <c:h val="0.483408533873549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'[Diaqram 2.xlsx]Лист1'!$C$18</c:f>
              <c:strCache>
                <c:ptCount val="1"/>
                <c:pt idx="0">
                  <c:v>Bakı</c:v>
                </c:pt>
              </c:strCache>
            </c:strRef>
          </c:tx>
          <c:spPr>
            <a:solidFill>
              <a:srgbClr val="8F8F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600" b="1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'[Diaqram 2.xlsx]Лист1'!$D$17:$I$17</c:f>
              <c:strCache>
                <c:ptCount val="6"/>
                <c:pt idx="0">
                  <c:v>Əhali</c:v>
                </c:pt>
                <c:pt idx="1">
                  <c:v> Məşğul əhali</c:v>
                </c:pt>
                <c:pt idx="2">
                  <c:v>ÜMB</c:v>
                </c:pt>
                <c:pt idx="3">
                  <c:v>Əhali gəlirləri</c:v>
                </c:pt>
                <c:pt idx="4">
                  <c:v> Mikro, kiçik və orta sahibkarlıq subyektləri</c:v>
                </c:pt>
                <c:pt idx="5">
                  <c:v>Sahibkarlıq subyektlərinin məhsul buraxlışı</c:v>
                </c:pt>
              </c:strCache>
            </c:strRef>
          </c:cat>
          <c:val>
            <c:numRef>
              <c:f>'[Diaqram 2.xlsx]Лист1'!$D$18:$I$18</c:f>
              <c:numCache>
                <c:formatCode>0.0</c:formatCode>
                <c:ptCount val="6"/>
                <c:pt idx="0">
                  <c:v>22.797601827559035</c:v>
                </c:pt>
                <c:pt idx="1">
                  <c:v>24.110559886605241</c:v>
                </c:pt>
                <c:pt idx="2">
                  <c:v>69.431552482851558</c:v>
                </c:pt>
                <c:pt idx="3">
                  <c:v>58.064161397720014</c:v>
                </c:pt>
                <c:pt idx="4">
                  <c:v>52.1</c:v>
                </c:pt>
                <c:pt idx="5">
                  <c:v>64.298846736201881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D80-4CF7-AEEB-F9F8E03ED242}"/>
            </c:ext>
          </c:extLst>
        </c:ser>
        <c:ser>
          <c:idx val="1"/>
          <c:order val="1"/>
          <c:tx>
            <c:strRef>
              <c:f>'[Diaqram 2.xlsx]Лист1'!$C$19</c:f>
              <c:strCache>
                <c:ptCount val="1"/>
                <c:pt idx="0">
                  <c:v>Digər bölgələr (cəmi)</c:v>
                </c:pt>
              </c:strCache>
            </c:strRef>
          </c:tx>
          <c:spPr>
            <a:solidFill>
              <a:srgbClr val="0000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'[Diaqram 2.xlsx]Лист1'!$D$17:$I$17</c:f>
              <c:strCache>
                <c:ptCount val="6"/>
                <c:pt idx="0">
                  <c:v>Əhali</c:v>
                </c:pt>
                <c:pt idx="1">
                  <c:v> Məşğul əhali</c:v>
                </c:pt>
                <c:pt idx="2">
                  <c:v>ÜMB</c:v>
                </c:pt>
                <c:pt idx="3">
                  <c:v>Əhali gəlirləri</c:v>
                </c:pt>
                <c:pt idx="4">
                  <c:v> Mikro, kiçik və orta sahibkarlıq subyektləri</c:v>
                </c:pt>
                <c:pt idx="5">
                  <c:v>Sahibkarlıq subyektlərinin məhsul buraxlışı</c:v>
                </c:pt>
              </c:strCache>
            </c:strRef>
          </c:cat>
          <c:val>
            <c:numRef>
              <c:f>'[Diaqram 2.xlsx]Лист1'!$D$19:$I$19</c:f>
              <c:numCache>
                <c:formatCode>0.0</c:formatCode>
                <c:ptCount val="6"/>
                <c:pt idx="0">
                  <c:v>77.202398172440979</c:v>
                </c:pt>
                <c:pt idx="1">
                  <c:v>75.889440113394741</c:v>
                </c:pt>
                <c:pt idx="2">
                  <c:v>30.568447517148439</c:v>
                </c:pt>
                <c:pt idx="3">
                  <c:v>41.935838602279979</c:v>
                </c:pt>
                <c:pt idx="4">
                  <c:v>47.9</c:v>
                </c:pt>
                <c:pt idx="5">
                  <c:v>35.701153263798091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D80-4CF7-AEEB-F9F8E03ED2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56045376"/>
        <c:axId val="356046160"/>
      </c:barChart>
      <c:catAx>
        <c:axId val="356045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400">
                <a:solidFill>
                  <a:srgbClr val="26250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ru-RU"/>
          </a:p>
        </c:txPr>
        <c:crossAx val="356046160"/>
        <c:crosses val="autoZero"/>
        <c:auto val="1"/>
        <c:lblAlgn val="ctr"/>
        <c:lblOffset val="100"/>
        <c:noMultiLvlLbl val="0"/>
      </c:catAx>
      <c:valAx>
        <c:axId val="356046160"/>
        <c:scaling>
          <c:orientation val="minMax"/>
          <c:max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356045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9383794726965431E-2"/>
          <c:y val="0.903647926195563"/>
          <c:w val="0.50075510487284647"/>
          <c:h val="7.9225721784776909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800" b="1">
              <a:solidFill>
                <a:srgbClr val="262500"/>
              </a:solidFill>
              <a:latin typeface="Tahoma" pitchFamily="34" charset="0"/>
              <a:ea typeface="Tahoma" pitchFamily="34" charset="0"/>
              <a:cs typeface="Tahoma" pitchFamily="34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19050" cap="flat" cmpd="dbl" algn="ctr">
      <a:solidFill>
        <a:srgbClr val="000066"/>
      </a:solidFill>
      <a:round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sz="900">
          <a:solidFill>
            <a:srgbClr val="000066"/>
          </a:solidFill>
          <a:latin typeface="Arno Pro" panose="02020502040506020403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az-Latn-AZ" dirty="0"/>
              <a:t>Əsas sahələrin xüsusi çəkilərinin ideal paylanmadan kənarlaşması (faiz bəndi)</a:t>
            </a:r>
            <a:endParaRPr lang="ru-RU" dirty="0"/>
          </a:p>
        </c:rich>
      </c:tx>
      <c:layout>
        <c:manualLayout>
          <c:xMode val="edge"/>
          <c:yMode val="edge"/>
          <c:x val="0.1031301743541939"/>
          <c:y val="2.016129032258064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3063271052436124E-2"/>
          <c:y val="0.19766109136890528"/>
          <c:w val="0.8958711460998573"/>
          <c:h val="0.6297184563119125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'[Əlavə 4. İdeal paylanmadan kənarlaşmalar.xlsx]Лист3'!$E$12</c:f>
              <c:strCache>
                <c:ptCount val="1"/>
                <c:pt idx="0">
                  <c:v>Sənaye</c:v>
                </c:pt>
              </c:strCache>
            </c:strRef>
          </c:tx>
          <c:spPr>
            <a:solidFill>
              <a:srgbClr val="47A3FF"/>
            </a:solidFill>
            <a:ln>
              <a:noFill/>
            </a:ln>
            <a:effectLst/>
          </c:spPr>
          <c:invertIfNegative val="0"/>
          <c:cat>
            <c:strRef>
              <c:f>'[Əlavə 4. İdeal paylanmadan kənarlaşmalar.xlsx]Лист3'!$D$13:$D$17</c:f>
              <c:strCache>
                <c:ptCount val="5"/>
                <c:pt idx="0">
                  <c:v>Naxçıvan</c:v>
                </c:pt>
                <c:pt idx="1">
                  <c:v>Gəncə</c:v>
                </c:pt>
                <c:pt idx="2">
                  <c:v>Sumqayıt</c:v>
                </c:pt>
                <c:pt idx="3">
                  <c:v>Şirvan</c:v>
                </c:pt>
                <c:pt idx="4">
                  <c:v>Mingəçevir</c:v>
                </c:pt>
              </c:strCache>
            </c:strRef>
          </c:cat>
          <c:val>
            <c:numRef>
              <c:f>'[Əlavə 4. İdeal paylanmadan kənarlaşmalar.xlsx]Лист3'!$E$13:$E$17</c:f>
              <c:numCache>
                <c:formatCode>0.00</c:formatCode>
                <c:ptCount val="5"/>
                <c:pt idx="0">
                  <c:v>5.3065427899203428</c:v>
                </c:pt>
                <c:pt idx="1">
                  <c:v>9.6510001377389401</c:v>
                </c:pt>
                <c:pt idx="2">
                  <c:v>12.401676955192301</c:v>
                </c:pt>
                <c:pt idx="3">
                  <c:v>22.786681748013592</c:v>
                </c:pt>
                <c:pt idx="4">
                  <c:v>30.858475972700575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68C-453F-AD78-2AAAEA4B81EC}"/>
            </c:ext>
          </c:extLst>
        </c:ser>
        <c:ser>
          <c:idx val="1"/>
          <c:order val="1"/>
          <c:tx>
            <c:strRef>
              <c:f>'[Əlavə 4. İdeal paylanmadan kənarlaşmalar.xlsx]Лист3'!$F$12</c:f>
              <c:strCache>
                <c:ptCount val="1"/>
                <c:pt idx="0">
                  <c:v>Tikinti</c:v>
                </c:pt>
              </c:strCache>
            </c:strRef>
          </c:tx>
          <c:spPr>
            <a:solidFill>
              <a:srgbClr val="1919FF"/>
            </a:solidFill>
            <a:ln>
              <a:noFill/>
            </a:ln>
            <a:effectLst/>
          </c:spPr>
          <c:invertIfNegative val="0"/>
          <c:cat>
            <c:strRef>
              <c:f>'[Əlavə 4. İdeal paylanmadan kənarlaşmalar.xlsx]Лист3'!$D$13:$D$17</c:f>
              <c:strCache>
                <c:ptCount val="5"/>
                <c:pt idx="0">
                  <c:v>Naxçıvan</c:v>
                </c:pt>
                <c:pt idx="1">
                  <c:v>Gəncə</c:v>
                </c:pt>
                <c:pt idx="2">
                  <c:v>Sumqayıt</c:v>
                </c:pt>
                <c:pt idx="3">
                  <c:v>Şirvan</c:v>
                </c:pt>
                <c:pt idx="4">
                  <c:v>Mingəçevir</c:v>
                </c:pt>
              </c:strCache>
            </c:strRef>
          </c:cat>
          <c:val>
            <c:numRef>
              <c:f>'[Əlavə 4. İdeal paylanmadan kənarlaşmalar.xlsx]Лист3'!$F$13:$F$17</c:f>
              <c:numCache>
                <c:formatCode>0.00</c:formatCode>
                <c:ptCount val="5"/>
                <c:pt idx="0">
                  <c:v>0.96187719863045373</c:v>
                </c:pt>
                <c:pt idx="1">
                  <c:v>-16.684537618784834</c:v>
                </c:pt>
                <c:pt idx="2">
                  <c:v>9.6324006095179584</c:v>
                </c:pt>
                <c:pt idx="3">
                  <c:v>-11.285629711199807</c:v>
                </c:pt>
                <c:pt idx="4">
                  <c:v>-22.654433791568582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68C-453F-AD78-2AAAEA4B81EC}"/>
            </c:ext>
          </c:extLst>
        </c:ser>
        <c:ser>
          <c:idx val="2"/>
          <c:order val="2"/>
          <c:tx>
            <c:strRef>
              <c:f>'[Əlavə 4. İdeal paylanmadan kənarlaşmalar.xlsx]Лист3'!$G$12</c:f>
              <c:strCache>
                <c:ptCount val="1"/>
                <c:pt idx="0">
                  <c:v>Xidmət</c:v>
                </c:pt>
              </c:strCache>
            </c:strRef>
          </c:tx>
          <c:spPr>
            <a:solidFill>
              <a:srgbClr val="000066"/>
            </a:solidFill>
            <a:ln>
              <a:noFill/>
            </a:ln>
            <a:effectLst/>
          </c:spPr>
          <c:invertIfNegative val="0"/>
          <c:cat>
            <c:strRef>
              <c:f>'[Əlavə 4. İdeal paylanmadan kənarlaşmalar.xlsx]Лист3'!$D$13:$D$17</c:f>
              <c:strCache>
                <c:ptCount val="5"/>
                <c:pt idx="0">
                  <c:v>Naxçıvan</c:v>
                </c:pt>
                <c:pt idx="1">
                  <c:v>Gəncə</c:v>
                </c:pt>
                <c:pt idx="2">
                  <c:v>Sumqayıt</c:v>
                </c:pt>
                <c:pt idx="3">
                  <c:v>Şirvan</c:v>
                </c:pt>
                <c:pt idx="4">
                  <c:v>Mingəçevir</c:v>
                </c:pt>
              </c:strCache>
            </c:strRef>
          </c:cat>
          <c:val>
            <c:numRef>
              <c:f>'[Əlavə 4. İdeal paylanmadan kənarlaşmalar.xlsx]Лист3'!$G$13:$G$17</c:f>
              <c:numCache>
                <c:formatCode>0.00</c:formatCode>
                <c:ptCount val="5"/>
                <c:pt idx="0">
                  <c:v>-7.1831497057137348</c:v>
                </c:pt>
                <c:pt idx="1">
                  <c:v>6.7122766606119484</c:v>
                </c:pt>
                <c:pt idx="2">
                  <c:v>-22.147151472092411</c:v>
                </c:pt>
                <c:pt idx="3">
                  <c:v>-12.896352004315425</c:v>
                </c:pt>
                <c:pt idx="4">
                  <c:v>-8.4758225435031811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68C-453F-AD78-2AAAEA4B81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56046944"/>
        <c:axId val="357522680"/>
      </c:barChart>
      <c:catAx>
        <c:axId val="356046944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rgbClr val="002060"/>
            </a:solidFill>
            <a:round/>
          </a:ln>
          <a:effectLst/>
        </c:spPr>
        <c:txPr>
          <a:bodyPr rot="-60000000" vert="horz"/>
          <a:lstStyle/>
          <a:p>
            <a:pPr>
              <a:defRPr sz="1400"/>
            </a:pPr>
            <a:endParaRPr lang="ru-RU"/>
          </a:p>
        </c:txPr>
        <c:crossAx val="357522680"/>
        <c:crosses val="autoZero"/>
        <c:auto val="1"/>
        <c:lblAlgn val="ctr"/>
        <c:lblOffset val="100"/>
        <c:noMultiLvlLbl val="0"/>
      </c:catAx>
      <c:valAx>
        <c:axId val="357522680"/>
        <c:scaling>
          <c:orientation val="minMax"/>
          <c:max val="40"/>
          <c:min val="-40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1400"/>
            </a:pPr>
            <a:endParaRPr lang="ru-RU"/>
          </a:p>
        </c:txPr>
        <c:crossAx val="356046944"/>
        <c:crosses val="autoZero"/>
        <c:crossBetween val="between"/>
        <c:majorUnit val="10"/>
        <c:min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58549074253102"/>
          <c:y val="0.90870586741173487"/>
          <c:w val="0.34829018514937959"/>
          <c:h val="8.6253810007620016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19050" cap="flat" cmpd="dbl" algn="ctr">
      <a:solidFill>
        <a:srgbClr val="000066"/>
      </a:solidFill>
      <a:round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>
          <a:solidFill>
            <a:srgbClr val="262500"/>
          </a:solidFill>
          <a:latin typeface="Tahoma" pitchFamily="34" charset="0"/>
          <a:ea typeface="Tahoma" pitchFamily="34" charset="0"/>
          <a:cs typeface="Tahoma" pitchFamily="34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658279898779935"/>
          <c:y val="6.8924922247271009E-2"/>
          <c:w val="0.65962430723644505"/>
          <c:h val="0.91158245041003894"/>
        </c:manualLayout>
      </c:layout>
      <c:radarChart>
        <c:radarStyle val="marker"/>
        <c:varyColors val="0"/>
        <c:ser>
          <c:idx val="0"/>
          <c:order val="0"/>
          <c:tx>
            <c:strRef>
              <c:f>SHEH.DİV.!$O$5</c:f>
              <c:strCache>
                <c:ptCount val="1"/>
                <c:pt idx="0">
                  <c:v>Naxçıvan</c:v>
                </c:pt>
              </c:strCache>
            </c:strRef>
          </c:tx>
          <c:spPr>
            <a:ln w="25400">
              <a:solidFill>
                <a:srgbClr val="3366FF"/>
              </a:solidFill>
            </a:ln>
          </c:spPr>
          <c:marker>
            <c:symbol val="none"/>
          </c:marker>
          <c:cat>
            <c:strRef>
              <c:f>SHEH.DİV.!$P$4:$R$4</c:f>
              <c:strCache>
                <c:ptCount val="3"/>
                <c:pt idx="0">
                  <c:v>Sənaye</c:v>
                </c:pt>
                <c:pt idx="1">
                  <c:v>Tikinti</c:v>
                </c:pt>
                <c:pt idx="2">
                  <c:v>Xidmət</c:v>
                </c:pt>
              </c:strCache>
            </c:strRef>
          </c:cat>
          <c:val>
            <c:numRef>
              <c:f>SHEH.DİV.!$P$5:$R$5</c:f>
              <c:numCache>
                <c:formatCode>0.0</c:formatCode>
                <c:ptCount val="3"/>
                <c:pt idx="0">
                  <c:v>39.306542789920343</c:v>
                </c:pt>
                <c:pt idx="1">
                  <c:v>33.961877198630454</c:v>
                </c:pt>
                <c:pt idx="2">
                  <c:v>25.816850294286265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ED3-4420-825E-7E1B6D750FFC}"/>
            </c:ext>
          </c:extLst>
        </c:ser>
        <c:ser>
          <c:idx val="1"/>
          <c:order val="1"/>
          <c:tx>
            <c:strRef>
              <c:f>SHEH.DİV.!$O$6</c:f>
              <c:strCache>
                <c:ptCount val="1"/>
                <c:pt idx="0">
                  <c:v>Gəncə</c:v>
                </c:pt>
              </c:strCache>
            </c:strRef>
          </c:tx>
          <c:spPr>
            <a:ln w="12700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SHEH.DİV.!$P$4:$R$4</c:f>
              <c:strCache>
                <c:ptCount val="3"/>
                <c:pt idx="0">
                  <c:v>Sənaye</c:v>
                </c:pt>
                <c:pt idx="1">
                  <c:v>Tikinti</c:v>
                </c:pt>
                <c:pt idx="2">
                  <c:v>Xidmət</c:v>
                </c:pt>
              </c:strCache>
            </c:strRef>
          </c:cat>
          <c:val>
            <c:numRef>
              <c:f>SHEH.DİV.!$P$6:$R$6</c:f>
              <c:numCache>
                <c:formatCode>0.0</c:formatCode>
                <c:ptCount val="3"/>
                <c:pt idx="0">
                  <c:v>43.65100013773894</c:v>
                </c:pt>
                <c:pt idx="1">
                  <c:v>16.315462381215166</c:v>
                </c:pt>
                <c:pt idx="2">
                  <c:v>39.712276660611948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ED3-4420-825E-7E1B6D750FFC}"/>
            </c:ext>
          </c:extLst>
        </c:ser>
        <c:ser>
          <c:idx val="2"/>
          <c:order val="2"/>
          <c:tx>
            <c:strRef>
              <c:f>SHEH.DİV.!$O$7</c:f>
              <c:strCache>
                <c:ptCount val="1"/>
                <c:pt idx="0">
                  <c:v>Şirvan</c:v>
                </c:pt>
              </c:strCache>
            </c:strRef>
          </c:tx>
          <c:spPr>
            <a:ln w="12700">
              <a:solidFill>
                <a:srgbClr val="008000"/>
              </a:solidFill>
            </a:ln>
          </c:spPr>
          <c:marker>
            <c:symbol val="none"/>
          </c:marker>
          <c:cat>
            <c:strRef>
              <c:f>SHEH.DİV.!$P$4:$R$4</c:f>
              <c:strCache>
                <c:ptCount val="3"/>
                <c:pt idx="0">
                  <c:v>Sənaye</c:v>
                </c:pt>
                <c:pt idx="1">
                  <c:v>Tikinti</c:v>
                </c:pt>
                <c:pt idx="2">
                  <c:v>Xidmət</c:v>
                </c:pt>
              </c:strCache>
            </c:strRef>
          </c:cat>
          <c:val>
            <c:numRef>
              <c:f>SHEH.DİV.!$P$7:$R$7</c:f>
              <c:numCache>
                <c:formatCode>0.0</c:formatCode>
                <c:ptCount val="3"/>
                <c:pt idx="0">
                  <c:v>56.786681748013592</c:v>
                </c:pt>
                <c:pt idx="1">
                  <c:v>21.714370288800193</c:v>
                </c:pt>
                <c:pt idx="2">
                  <c:v>20.103647995684575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ED3-4420-825E-7E1B6D750FFC}"/>
            </c:ext>
          </c:extLst>
        </c:ser>
        <c:ser>
          <c:idx val="3"/>
          <c:order val="3"/>
          <c:tx>
            <c:strRef>
              <c:f>SHEH.DİV.!$O$8</c:f>
              <c:strCache>
                <c:ptCount val="1"/>
                <c:pt idx="0">
                  <c:v>Mingəçevir</c:v>
                </c:pt>
              </c:strCache>
            </c:strRef>
          </c:tx>
          <c:spPr>
            <a:ln w="12700">
              <a:solidFill>
                <a:srgbClr val="C49500"/>
              </a:solidFill>
            </a:ln>
          </c:spPr>
          <c:marker>
            <c:symbol val="none"/>
          </c:marker>
          <c:cat>
            <c:strRef>
              <c:f>SHEH.DİV.!$P$4:$R$4</c:f>
              <c:strCache>
                <c:ptCount val="3"/>
                <c:pt idx="0">
                  <c:v>Sənaye</c:v>
                </c:pt>
                <c:pt idx="1">
                  <c:v>Tikinti</c:v>
                </c:pt>
                <c:pt idx="2">
                  <c:v>Xidmət</c:v>
                </c:pt>
              </c:strCache>
            </c:strRef>
          </c:cat>
          <c:val>
            <c:numRef>
              <c:f>SHEH.DİV.!$P$8:$R$8</c:f>
              <c:numCache>
                <c:formatCode>0.0</c:formatCode>
                <c:ptCount val="3"/>
                <c:pt idx="0">
                  <c:v>64.858475972700575</c:v>
                </c:pt>
                <c:pt idx="1">
                  <c:v>10.345566208431418</c:v>
                </c:pt>
                <c:pt idx="2">
                  <c:v>24.524177456496819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ED3-4420-825E-7E1B6D750FFC}"/>
            </c:ext>
          </c:extLst>
        </c:ser>
        <c:ser>
          <c:idx val="4"/>
          <c:order val="4"/>
          <c:tx>
            <c:strRef>
              <c:f>SHEH.DİV.!$O$9</c:f>
              <c:strCache>
                <c:ptCount val="1"/>
                <c:pt idx="0">
                  <c:v>Sumqayıt</c:v>
                </c:pt>
              </c:strCache>
            </c:strRef>
          </c:tx>
          <c:spPr>
            <a:ln w="12700">
              <a:solidFill>
                <a:srgbClr val="000066"/>
              </a:solidFill>
            </a:ln>
          </c:spPr>
          <c:marker>
            <c:symbol val="none"/>
          </c:marker>
          <c:cat>
            <c:strRef>
              <c:f>SHEH.DİV.!$P$4:$R$4</c:f>
              <c:strCache>
                <c:ptCount val="3"/>
                <c:pt idx="0">
                  <c:v>Sənaye</c:v>
                </c:pt>
                <c:pt idx="1">
                  <c:v>Tikinti</c:v>
                </c:pt>
                <c:pt idx="2">
                  <c:v>Xidmət</c:v>
                </c:pt>
              </c:strCache>
            </c:strRef>
          </c:cat>
          <c:val>
            <c:numRef>
              <c:f>SHEH.DİV.!$P$9:$R$9</c:f>
              <c:numCache>
                <c:formatCode>0.0</c:formatCode>
                <c:ptCount val="3"/>
                <c:pt idx="0">
                  <c:v>46.401676955192301</c:v>
                </c:pt>
                <c:pt idx="1">
                  <c:v>42.632400609517958</c:v>
                </c:pt>
                <c:pt idx="2">
                  <c:v>10.852848527907588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ED3-4420-825E-7E1B6D750F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7523464"/>
        <c:axId val="357523856"/>
      </c:radarChart>
      <c:catAx>
        <c:axId val="357523464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357523856"/>
        <c:crosses val="autoZero"/>
        <c:auto val="1"/>
        <c:lblAlgn val="ctr"/>
        <c:lblOffset val="100"/>
        <c:noMultiLvlLbl val="0"/>
      </c:catAx>
      <c:valAx>
        <c:axId val="357523856"/>
        <c:scaling>
          <c:orientation val="minMax"/>
        </c:scaling>
        <c:delete val="1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.0" sourceLinked="1"/>
        <c:majorTickMark val="cross"/>
        <c:minorTickMark val="none"/>
        <c:tickLblPos val="nextTo"/>
        <c:crossAx val="3575234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7499999999999999"/>
          <c:y val="0.80517169728783899"/>
          <c:w val="0.61944444444444446"/>
          <c:h val="0.16705052493438322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Tahoma" pitchFamily="34" charset="0"/>
          <a:ea typeface="Tahoma" pitchFamily="34" charset="0"/>
          <a:cs typeface="Tahoma" pitchFamily="34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r>
              <a:rPr lang="az-Latn-AZ">
                <a:latin typeface="Tahoma" pitchFamily="34" charset="0"/>
                <a:ea typeface="Tahoma" pitchFamily="34" charset="0"/>
                <a:cs typeface="Tahoma" pitchFamily="34" charset="0"/>
              </a:rPr>
              <a:t>Sub-indeks üzrə 10 lider və 10 autsayder rayonda əsas sahələrin xüsusi çəkilərinin ideal paylanmadan kənarlaşmaları (faiz bəndi) və reytinqdə yerləri</a:t>
            </a:r>
            <a:endParaRPr lang="ru-RU">
              <a:latin typeface="Tahoma" pitchFamily="34" charset="0"/>
              <a:ea typeface="Tahoma" pitchFamily="34" charset="0"/>
              <a:cs typeface="Tahoma" pitchFamily="34" charset="0"/>
            </a:endParaRPr>
          </a:p>
        </c:rich>
      </c:tx>
      <c:layout>
        <c:manualLayout>
          <c:xMode val="edge"/>
          <c:yMode val="edge"/>
          <c:x val="0.11970686718022036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3019883945497494E-2"/>
          <c:y val="0.20402675179042692"/>
          <c:w val="0.89593298085834105"/>
          <c:h val="0.4138885821416202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'[Əlavə 4. İdeal paylanmadan kənarlaşmalar.xlsx]Лист1'!$E$2</c:f>
              <c:strCache>
                <c:ptCount val="1"/>
                <c:pt idx="0">
                  <c:v>Sənaye</c:v>
                </c:pt>
              </c:strCache>
            </c:strRef>
          </c:tx>
          <c:spPr>
            <a:solidFill>
              <a:srgbClr val="ABD5FF"/>
            </a:solidFill>
            <a:ln>
              <a:noFill/>
            </a:ln>
            <a:effectLst/>
          </c:spPr>
          <c:invertIfNegative val="0"/>
          <c:cat>
            <c:multiLvlStrRef>
              <c:f>'[Əlavə 4. İdeal paylanmadan kənarlaşmalar.xlsx]Лист1'!$C$3:$D$22</c:f>
              <c:multiLvlStrCache>
                <c:ptCount val="20"/>
                <c:lvl>
                  <c:pt idx="0">
                    <c:v>   Biləsuvar</c:v>
                  </c:pt>
                  <c:pt idx="1">
                    <c:v>   Qəbələ</c:v>
                  </c:pt>
                  <c:pt idx="2">
                    <c:v>   Göygöl</c:v>
                  </c:pt>
                  <c:pt idx="3">
                    <c:v>   Babək</c:v>
                  </c:pt>
                  <c:pt idx="4">
                    <c:v>   Kürdəmir</c:v>
                  </c:pt>
                  <c:pt idx="5">
                    <c:v>   Qazax</c:v>
                  </c:pt>
                  <c:pt idx="6">
                    <c:v>   Kəngərli </c:v>
                  </c:pt>
                  <c:pt idx="7">
                    <c:v>   Xaçmaz</c:v>
                  </c:pt>
                  <c:pt idx="8">
                    <c:v>   Oğuz</c:v>
                  </c:pt>
                  <c:pt idx="9">
                    <c:v>   Salyan</c:v>
                  </c:pt>
                  <c:pt idx="10">
                    <c:v>   İmişli</c:v>
                  </c:pt>
                  <c:pt idx="11">
                    <c:v>   Füzuli</c:v>
                  </c:pt>
                  <c:pt idx="12">
                    <c:v>   Samux</c:v>
                  </c:pt>
                  <c:pt idx="13">
                    <c:v>   Yevlax</c:v>
                  </c:pt>
                  <c:pt idx="14">
                    <c:v>   Qobustan</c:v>
                  </c:pt>
                  <c:pt idx="15">
                    <c:v>   Naftalan</c:v>
                  </c:pt>
                  <c:pt idx="16">
                    <c:v>   Cəlilabad</c:v>
                  </c:pt>
                  <c:pt idx="17">
                    <c:v>   Daşkəsən</c:v>
                  </c:pt>
                  <c:pt idx="18">
                    <c:v>   Bərdə</c:v>
                  </c:pt>
                  <c:pt idx="19">
                    <c:v>   Xızı</c:v>
                  </c:pt>
                </c:lvl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49</c:v>
                  </c:pt>
                  <c:pt idx="11">
                    <c:v>50</c:v>
                  </c:pt>
                  <c:pt idx="12">
                    <c:v>51</c:v>
                  </c:pt>
                  <c:pt idx="13">
                    <c:v>52</c:v>
                  </c:pt>
                  <c:pt idx="14">
                    <c:v>53</c:v>
                  </c:pt>
                  <c:pt idx="15">
                    <c:v>54</c:v>
                  </c:pt>
                  <c:pt idx="16">
                    <c:v>55</c:v>
                  </c:pt>
                  <c:pt idx="17">
                    <c:v>56</c:v>
                  </c:pt>
                  <c:pt idx="18">
                    <c:v>57</c:v>
                  </c:pt>
                  <c:pt idx="19">
                    <c:v>58</c:v>
                  </c:pt>
                </c:lvl>
              </c:multiLvlStrCache>
            </c:multiLvlStrRef>
          </c:cat>
          <c:val>
            <c:numRef>
              <c:f>'[Əlavə 4. İdeal paylanmadan kənarlaşmalar.xlsx]Лист1'!$E$3:$E$22</c:f>
              <c:numCache>
                <c:formatCode>0.00</c:formatCode>
                <c:ptCount val="20"/>
                <c:pt idx="0">
                  <c:v>-0.8112980841757782</c:v>
                </c:pt>
                <c:pt idx="1">
                  <c:v>4.3999999999999986</c:v>
                </c:pt>
                <c:pt idx="2">
                  <c:v>-2.8999999999999986</c:v>
                </c:pt>
                <c:pt idx="3">
                  <c:v>6.6000000000000014</c:v>
                </c:pt>
                <c:pt idx="4">
                  <c:v>-1.8000000000000007</c:v>
                </c:pt>
                <c:pt idx="5">
                  <c:v>-10.940117788519363</c:v>
                </c:pt>
                <c:pt idx="6">
                  <c:v>-13.954235864722893</c:v>
                </c:pt>
                <c:pt idx="7">
                  <c:v>-3.266268855451731</c:v>
                </c:pt>
                <c:pt idx="8">
                  <c:v>-9.1743905166058877</c:v>
                </c:pt>
                <c:pt idx="9">
                  <c:v>0.60951330595364794</c:v>
                </c:pt>
                <c:pt idx="10">
                  <c:v>31.382149993305418</c:v>
                </c:pt>
                <c:pt idx="11">
                  <c:v>-10.881848080085396</c:v>
                </c:pt>
                <c:pt idx="12">
                  <c:v>-21.104119583796994</c:v>
                </c:pt>
                <c:pt idx="13">
                  <c:v>-20.41190956927651</c:v>
                </c:pt>
                <c:pt idx="14">
                  <c:v>-23.972427226862553</c:v>
                </c:pt>
                <c:pt idx="15">
                  <c:v>-16.802316571763939</c:v>
                </c:pt>
                <c:pt idx="16">
                  <c:v>-23.483145975883488</c:v>
                </c:pt>
                <c:pt idx="17">
                  <c:v>41.11314320558705</c:v>
                </c:pt>
                <c:pt idx="18">
                  <c:v>-20.801069018214257</c:v>
                </c:pt>
                <c:pt idx="19">
                  <c:v>-21.811028341187363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357-4B3D-B570-927176083EBA}"/>
            </c:ext>
          </c:extLst>
        </c:ser>
        <c:ser>
          <c:idx val="1"/>
          <c:order val="1"/>
          <c:tx>
            <c:strRef>
              <c:f>'[Əlavə 4. İdeal paylanmadan kənarlaşmalar.xlsx]Лист1'!$F$2</c:f>
              <c:strCache>
                <c:ptCount val="1"/>
                <c:pt idx="0">
                  <c:v>Kənd təsərrüfatı</c:v>
                </c:pt>
              </c:strCache>
            </c:strRef>
          </c:tx>
          <c:spPr>
            <a:solidFill>
              <a:srgbClr val="47A3FF"/>
            </a:solidFill>
            <a:ln>
              <a:noFill/>
            </a:ln>
            <a:effectLst/>
          </c:spPr>
          <c:invertIfNegative val="0"/>
          <c:cat>
            <c:multiLvlStrRef>
              <c:f>'[Əlavə 4. İdeal paylanmadan kənarlaşmalar.xlsx]Лист1'!$C$3:$D$22</c:f>
              <c:multiLvlStrCache>
                <c:ptCount val="20"/>
                <c:lvl>
                  <c:pt idx="0">
                    <c:v>   Biləsuvar</c:v>
                  </c:pt>
                  <c:pt idx="1">
                    <c:v>   Qəbələ</c:v>
                  </c:pt>
                  <c:pt idx="2">
                    <c:v>   Göygöl</c:v>
                  </c:pt>
                  <c:pt idx="3">
                    <c:v>   Babək</c:v>
                  </c:pt>
                  <c:pt idx="4">
                    <c:v>   Kürdəmir</c:v>
                  </c:pt>
                  <c:pt idx="5">
                    <c:v>   Qazax</c:v>
                  </c:pt>
                  <c:pt idx="6">
                    <c:v>   Kəngərli </c:v>
                  </c:pt>
                  <c:pt idx="7">
                    <c:v>   Xaçmaz</c:v>
                  </c:pt>
                  <c:pt idx="8">
                    <c:v>   Oğuz</c:v>
                  </c:pt>
                  <c:pt idx="9">
                    <c:v>   Salyan</c:v>
                  </c:pt>
                  <c:pt idx="10">
                    <c:v>   İmişli</c:v>
                  </c:pt>
                  <c:pt idx="11">
                    <c:v>   Füzuli</c:v>
                  </c:pt>
                  <c:pt idx="12">
                    <c:v>   Samux</c:v>
                  </c:pt>
                  <c:pt idx="13">
                    <c:v>   Yevlax</c:v>
                  </c:pt>
                  <c:pt idx="14">
                    <c:v>   Qobustan</c:v>
                  </c:pt>
                  <c:pt idx="15">
                    <c:v>   Naftalan</c:v>
                  </c:pt>
                  <c:pt idx="16">
                    <c:v>   Cəlilabad</c:v>
                  </c:pt>
                  <c:pt idx="17">
                    <c:v>   Daşkəsən</c:v>
                  </c:pt>
                  <c:pt idx="18">
                    <c:v>   Bərdə</c:v>
                  </c:pt>
                  <c:pt idx="19">
                    <c:v>   Xızı</c:v>
                  </c:pt>
                </c:lvl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49</c:v>
                  </c:pt>
                  <c:pt idx="11">
                    <c:v>50</c:v>
                  </c:pt>
                  <c:pt idx="12">
                    <c:v>51</c:v>
                  </c:pt>
                  <c:pt idx="13">
                    <c:v>52</c:v>
                  </c:pt>
                  <c:pt idx="14">
                    <c:v>53</c:v>
                  </c:pt>
                  <c:pt idx="15">
                    <c:v>54</c:v>
                  </c:pt>
                  <c:pt idx="16">
                    <c:v>55</c:v>
                  </c:pt>
                  <c:pt idx="17">
                    <c:v>56</c:v>
                  </c:pt>
                  <c:pt idx="18">
                    <c:v>57</c:v>
                  </c:pt>
                  <c:pt idx="19">
                    <c:v>58</c:v>
                  </c:pt>
                </c:lvl>
              </c:multiLvlStrCache>
            </c:multiLvlStrRef>
          </c:cat>
          <c:val>
            <c:numRef>
              <c:f>'[Əlavə 4. İdeal paylanmadan kənarlaşmalar.xlsx]Лист1'!$F$3:$F$22</c:f>
              <c:numCache>
                <c:formatCode>0.00</c:formatCode>
                <c:ptCount val="20"/>
                <c:pt idx="0">
                  <c:v>5.940007303849054</c:v>
                </c:pt>
                <c:pt idx="1">
                  <c:v>3</c:v>
                </c:pt>
                <c:pt idx="2">
                  <c:v>4.3999999999999986</c:v>
                </c:pt>
                <c:pt idx="3">
                  <c:v>1.3999999999999986</c:v>
                </c:pt>
                <c:pt idx="4">
                  <c:v>9.7000000000000028</c:v>
                </c:pt>
                <c:pt idx="5">
                  <c:v>7.6158598788912073</c:v>
                </c:pt>
                <c:pt idx="6">
                  <c:v>6.6293648451285101</c:v>
                </c:pt>
                <c:pt idx="7">
                  <c:v>12.649370347890724</c:v>
                </c:pt>
                <c:pt idx="8">
                  <c:v>12.263661245163121</c:v>
                </c:pt>
                <c:pt idx="9">
                  <c:v>15.381605545321847</c:v>
                </c:pt>
                <c:pt idx="10">
                  <c:v>-4.352089062969462</c:v>
                </c:pt>
                <c:pt idx="11">
                  <c:v>33.637524161209356</c:v>
                </c:pt>
                <c:pt idx="12">
                  <c:v>31.972662299670752</c:v>
                </c:pt>
                <c:pt idx="13">
                  <c:v>8.2709663780152383</c:v>
                </c:pt>
                <c:pt idx="14">
                  <c:v>9.8228446546099946</c:v>
                </c:pt>
                <c:pt idx="15">
                  <c:v>-20.005489740943574</c:v>
                </c:pt>
                <c:pt idx="16">
                  <c:v>34.797684005218741</c:v>
                </c:pt>
                <c:pt idx="17">
                  <c:v>-9.9883453843340853</c:v>
                </c:pt>
                <c:pt idx="18">
                  <c:v>32.311423922454672</c:v>
                </c:pt>
                <c:pt idx="19">
                  <c:v>10.474696581114415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357-4B3D-B570-927176083EBA}"/>
            </c:ext>
          </c:extLst>
        </c:ser>
        <c:ser>
          <c:idx val="2"/>
          <c:order val="2"/>
          <c:tx>
            <c:strRef>
              <c:f>'[Əlavə 4. İdeal paylanmadan kənarlaşmalar.xlsx]Лист1'!$G$2</c:f>
              <c:strCache>
                <c:ptCount val="1"/>
                <c:pt idx="0">
                  <c:v>Tikinti</c:v>
                </c:pt>
              </c:strCache>
            </c:strRef>
          </c:tx>
          <c:spPr>
            <a:solidFill>
              <a:srgbClr val="1919FF"/>
            </a:solidFill>
            <a:ln>
              <a:noFill/>
            </a:ln>
            <a:effectLst/>
          </c:spPr>
          <c:invertIfNegative val="0"/>
          <c:cat>
            <c:multiLvlStrRef>
              <c:f>'[Əlavə 4. İdeal paylanmadan kənarlaşmalar.xlsx]Лист1'!$C$3:$D$22</c:f>
              <c:multiLvlStrCache>
                <c:ptCount val="20"/>
                <c:lvl>
                  <c:pt idx="0">
                    <c:v>   Biləsuvar</c:v>
                  </c:pt>
                  <c:pt idx="1">
                    <c:v>   Qəbələ</c:v>
                  </c:pt>
                  <c:pt idx="2">
                    <c:v>   Göygöl</c:v>
                  </c:pt>
                  <c:pt idx="3">
                    <c:v>   Babək</c:v>
                  </c:pt>
                  <c:pt idx="4">
                    <c:v>   Kürdəmir</c:v>
                  </c:pt>
                  <c:pt idx="5">
                    <c:v>   Qazax</c:v>
                  </c:pt>
                  <c:pt idx="6">
                    <c:v>   Kəngərli </c:v>
                  </c:pt>
                  <c:pt idx="7">
                    <c:v>   Xaçmaz</c:v>
                  </c:pt>
                  <c:pt idx="8">
                    <c:v>   Oğuz</c:v>
                  </c:pt>
                  <c:pt idx="9">
                    <c:v>   Salyan</c:v>
                  </c:pt>
                  <c:pt idx="10">
                    <c:v>   İmişli</c:v>
                  </c:pt>
                  <c:pt idx="11">
                    <c:v>   Füzuli</c:v>
                  </c:pt>
                  <c:pt idx="12">
                    <c:v>   Samux</c:v>
                  </c:pt>
                  <c:pt idx="13">
                    <c:v>   Yevlax</c:v>
                  </c:pt>
                  <c:pt idx="14">
                    <c:v>   Qobustan</c:v>
                  </c:pt>
                  <c:pt idx="15">
                    <c:v>   Naftalan</c:v>
                  </c:pt>
                  <c:pt idx="16">
                    <c:v>   Cəlilabad</c:v>
                  </c:pt>
                  <c:pt idx="17">
                    <c:v>   Daşkəsən</c:v>
                  </c:pt>
                  <c:pt idx="18">
                    <c:v>   Bərdə</c:v>
                  </c:pt>
                  <c:pt idx="19">
                    <c:v>   Xızı</c:v>
                  </c:pt>
                </c:lvl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49</c:v>
                  </c:pt>
                  <c:pt idx="11">
                    <c:v>50</c:v>
                  </c:pt>
                  <c:pt idx="12">
                    <c:v>51</c:v>
                  </c:pt>
                  <c:pt idx="13">
                    <c:v>52</c:v>
                  </c:pt>
                  <c:pt idx="14">
                    <c:v>53</c:v>
                  </c:pt>
                  <c:pt idx="15">
                    <c:v>54</c:v>
                  </c:pt>
                  <c:pt idx="16">
                    <c:v>55</c:v>
                  </c:pt>
                  <c:pt idx="17">
                    <c:v>56</c:v>
                  </c:pt>
                  <c:pt idx="18">
                    <c:v>57</c:v>
                  </c:pt>
                  <c:pt idx="19">
                    <c:v>58</c:v>
                  </c:pt>
                </c:lvl>
              </c:multiLvlStrCache>
            </c:multiLvlStrRef>
          </c:cat>
          <c:val>
            <c:numRef>
              <c:f>'[Əlavə 4. İdeal paylanmadan kənarlaşmalar.xlsx]Лист1'!$G$3:$G$22</c:f>
              <c:numCache>
                <c:formatCode>0.00</c:formatCode>
                <c:ptCount val="20"/>
                <c:pt idx="0">
                  <c:v>-2.9765779608647875</c:v>
                </c:pt>
                <c:pt idx="1">
                  <c:v>-3</c:v>
                </c:pt>
                <c:pt idx="2">
                  <c:v>-4.6000000000000014</c:v>
                </c:pt>
                <c:pt idx="3">
                  <c:v>-8.1999999999999993</c:v>
                </c:pt>
                <c:pt idx="4">
                  <c:v>-7.8999999999999986</c:v>
                </c:pt>
                <c:pt idx="5">
                  <c:v>1.9540761651207674</c:v>
                </c:pt>
                <c:pt idx="6">
                  <c:v>-0.15057741927720514</c:v>
                </c:pt>
                <c:pt idx="7">
                  <c:v>-11.039937564106186</c:v>
                </c:pt>
                <c:pt idx="8">
                  <c:v>-5.6244096048103955</c:v>
                </c:pt>
                <c:pt idx="9">
                  <c:v>-15.418097003708775</c:v>
                </c:pt>
                <c:pt idx="10">
                  <c:v>-16.394687125831936</c:v>
                </c:pt>
                <c:pt idx="11">
                  <c:v>-12.928050082220237</c:v>
                </c:pt>
                <c:pt idx="12">
                  <c:v>-13.244291739800465</c:v>
                </c:pt>
                <c:pt idx="13">
                  <c:v>-15.369173566351529</c:v>
                </c:pt>
                <c:pt idx="14">
                  <c:v>26.49751383086366</c:v>
                </c:pt>
                <c:pt idx="15">
                  <c:v>30.387034979376381</c:v>
                </c:pt>
                <c:pt idx="16">
                  <c:v>-17.251336140391277</c:v>
                </c:pt>
                <c:pt idx="17">
                  <c:v>-18.154265625097793</c:v>
                </c:pt>
                <c:pt idx="18">
                  <c:v>-21.00382720047898</c:v>
                </c:pt>
                <c:pt idx="19">
                  <c:v>32.055678035405919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357-4B3D-B570-927176083EBA}"/>
            </c:ext>
          </c:extLst>
        </c:ser>
        <c:ser>
          <c:idx val="3"/>
          <c:order val="3"/>
          <c:tx>
            <c:strRef>
              <c:f>'[Əlavə 4. İdeal paylanmadan kənarlaşmalar.xlsx]Лист1'!$H$2</c:f>
              <c:strCache>
                <c:ptCount val="1"/>
                <c:pt idx="0">
                  <c:v>Xidmət</c:v>
                </c:pt>
              </c:strCache>
            </c:strRef>
          </c:tx>
          <c:spPr>
            <a:solidFill>
              <a:srgbClr val="000066"/>
            </a:solidFill>
            <a:ln>
              <a:noFill/>
            </a:ln>
            <a:effectLst/>
          </c:spPr>
          <c:invertIfNegative val="0"/>
          <c:cat>
            <c:multiLvlStrRef>
              <c:f>'[Əlavə 4. İdeal paylanmadan kənarlaşmalar.xlsx]Лист1'!$C$3:$D$22</c:f>
              <c:multiLvlStrCache>
                <c:ptCount val="20"/>
                <c:lvl>
                  <c:pt idx="0">
                    <c:v>   Biləsuvar</c:v>
                  </c:pt>
                  <c:pt idx="1">
                    <c:v>   Qəbələ</c:v>
                  </c:pt>
                  <c:pt idx="2">
                    <c:v>   Göygöl</c:v>
                  </c:pt>
                  <c:pt idx="3">
                    <c:v>   Babək</c:v>
                  </c:pt>
                  <c:pt idx="4">
                    <c:v>   Kürdəmir</c:v>
                  </c:pt>
                  <c:pt idx="5">
                    <c:v>   Qazax</c:v>
                  </c:pt>
                  <c:pt idx="6">
                    <c:v>   Kəngərli </c:v>
                  </c:pt>
                  <c:pt idx="7">
                    <c:v>   Xaçmaz</c:v>
                  </c:pt>
                  <c:pt idx="8">
                    <c:v>   Oğuz</c:v>
                  </c:pt>
                  <c:pt idx="9">
                    <c:v>   Salyan</c:v>
                  </c:pt>
                  <c:pt idx="10">
                    <c:v>   İmişli</c:v>
                  </c:pt>
                  <c:pt idx="11">
                    <c:v>   Füzuli</c:v>
                  </c:pt>
                  <c:pt idx="12">
                    <c:v>   Samux</c:v>
                  </c:pt>
                  <c:pt idx="13">
                    <c:v>   Yevlax</c:v>
                  </c:pt>
                  <c:pt idx="14">
                    <c:v>   Qobustan</c:v>
                  </c:pt>
                  <c:pt idx="15">
                    <c:v>   Naftalan</c:v>
                  </c:pt>
                  <c:pt idx="16">
                    <c:v>   Cəlilabad</c:v>
                  </c:pt>
                  <c:pt idx="17">
                    <c:v>   Daşkəsən</c:v>
                  </c:pt>
                  <c:pt idx="18">
                    <c:v>   Bərdə</c:v>
                  </c:pt>
                  <c:pt idx="19">
                    <c:v>   Xızı</c:v>
                  </c:pt>
                </c:lvl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49</c:v>
                  </c:pt>
                  <c:pt idx="11">
                    <c:v>50</c:v>
                  </c:pt>
                  <c:pt idx="12">
                    <c:v>51</c:v>
                  </c:pt>
                  <c:pt idx="13">
                    <c:v>52</c:v>
                  </c:pt>
                  <c:pt idx="14">
                    <c:v>53</c:v>
                  </c:pt>
                  <c:pt idx="15">
                    <c:v>54</c:v>
                  </c:pt>
                  <c:pt idx="16">
                    <c:v>55</c:v>
                  </c:pt>
                  <c:pt idx="17">
                    <c:v>56</c:v>
                  </c:pt>
                  <c:pt idx="18">
                    <c:v>57</c:v>
                  </c:pt>
                  <c:pt idx="19">
                    <c:v>58</c:v>
                  </c:pt>
                </c:lvl>
              </c:multiLvlStrCache>
            </c:multiLvlStrRef>
          </c:cat>
          <c:val>
            <c:numRef>
              <c:f>'[Əlavə 4. İdeal paylanmadan kənarlaşmalar.xlsx]Лист1'!$H$3:$H$22</c:f>
              <c:numCache>
                <c:formatCode>0.00</c:formatCode>
                <c:ptCount val="20"/>
                <c:pt idx="0">
                  <c:v>-2.1000000000000014</c:v>
                </c:pt>
                <c:pt idx="1">
                  <c:v>-4.3999999999999986</c:v>
                </c:pt>
                <c:pt idx="2">
                  <c:v>3.1000000000000014</c:v>
                </c:pt>
                <c:pt idx="3">
                  <c:v>0.19999999999999929</c:v>
                </c:pt>
                <c:pt idx="4">
                  <c:v>0</c:v>
                </c:pt>
                <c:pt idx="5">
                  <c:v>1.3701817445074056</c:v>
                </c:pt>
                <c:pt idx="6">
                  <c:v>7.4754484388715809</c:v>
                </c:pt>
                <c:pt idx="7">
                  <c:v>1.6568360716671791</c:v>
                </c:pt>
                <c:pt idx="8">
                  <c:v>2.5351388762531748</c:v>
                </c:pt>
                <c:pt idx="9">
                  <c:v>-0.57302184756672858</c:v>
                </c:pt>
                <c:pt idx="10">
                  <c:v>-10.635373804504015</c:v>
                </c:pt>
                <c:pt idx="11">
                  <c:v>-9.8276259989037325</c:v>
                </c:pt>
                <c:pt idx="12">
                  <c:v>2.375749023926705</c:v>
                </c:pt>
                <c:pt idx="13">
                  <c:v>27.510116757612799</c:v>
                </c:pt>
                <c:pt idx="14">
                  <c:v>-12.347931258611125</c:v>
                </c:pt>
                <c:pt idx="15">
                  <c:v>6.4207713333311318</c:v>
                </c:pt>
                <c:pt idx="16">
                  <c:v>5.9367981110560137</c:v>
                </c:pt>
                <c:pt idx="17">
                  <c:v>-12.970532196155185</c:v>
                </c:pt>
                <c:pt idx="18">
                  <c:v>9.4934722962385578</c:v>
                </c:pt>
                <c:pt idx="19">
                  <c:v>-20.719346275332974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357-4B3D-B570-927176083E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"/>
        <c:overlap val="100"/>
        <c:axId val="357524640"/>
        <c:axId val="357525032"/>
      </c:barChart>
      <c:catAx>
        <c:axId val="357524640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6350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ru-RU"/>
          </a:p>
        </c:txPr>
        <c:crossAx val="357525032"/>
        <c:crosses val="autoZero"/>
        <c:auto val="1"/>
        <c:lblAlgn val="ctr"/>
        <c:lblOffset val="100"/>
        <c:noMultiLvlLbl val="0"/>
      </c:catAx>
      <c:valAx>
        <c:axId val="357525032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1400"/>
            </a:pPr>
            <a:endParaRPr lang="ru-RU"/>
          </a:p>
        </c:txPr>
        <c:crossAx val="357524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251525609864297"/>
          <c:y val="0.92284546295692083"/>
          <c:w val="0.56678576382220514"/>
          <c:h val="7.5597078549208954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400">
              <a:latin typeface="Tahoma" pitchFamily="34" charset="0"/>
              <a:ea typeface="Tahoma" pitchFamily="34" charset="0"/>
              <a:cs typeface="Tahoma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19050" cap="flat" cmpd="dbl" algn="ctr">
      <a:solidFill>
        <a:srgbClr val="000066"/>
      </a:solidFill>
      <a:round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>
          <a:solidFill>
            <a:srgbClr val="262500"/>
          </a:solidFill>
          <a:latin typeface="Arno Pro" pitchFamily="18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175343024102765"/>
          <c:y val="0.10413442828636542"/>
          <c:w val="0.68217135363839154"/>
          <c:h val="0.65172034512050037"/>
        </c:manualLayout>
      </c:layout>
      <c:radarChart>
        <c:radarStyle val="marker"/>
        <c:varyColors val="0"/>
        <c:ser>
          <c:idx val="0"/>
          <c:order val="0"/>
          <c:tx>
            <c:strRef>
              <c:f>'[İNzibati R. KENARLAŞMA.xlsx]5 lider'!$B$3</c:f>
              <c:strCache>
                <c:ptCount val="1"/>
                <c:pt idx="0">
                  <c:v>   Biləsuvar</c:v>
                </c:pt>
              </c:strCache>
            </c:strRef>
          </c:tx>
          <c:spPr>
            <a:ln w="12700">
              <a:solidFill>
                <a:srgbClr val="3366FF"/>
              </a:solidFill>
            </a:ln>
          </c:spPr>
          <c:marker>
            <c:symbol val="none"/>
          </c:marker>
          <c:cat>
            <c:strRef>
              <c:f>'[İNzibati R. KENARLAŞMA.xlsx]5 lider'!$C$2:$F$2</c:f>
              <c:strCache>
                <c:ptCount val="4"/>
                <c:pt idx="0">
                  <c:v>Sənaye</c:v>
                </c:pt>
                <c:pt idx="1">
                  <c:v>K/təs</c:v>
                </c:pt>
                <c:pt idx="2">
                  <c:v>Tikinti</c:v>
                </c:pt>
                <c:pt idx="3">
                  <c:v>Xidmət</c:v>
                </c:pt>
              </c:strCache>
            </c:strRef>
          </c:cat>
          <c:val>
            <c:numRef>
              <c:f>'[İNzibati R. KENARLAŞMA.xlsx]5 lider'!$C$3:$F$3</c:f>
              <c:numCache>
                <c:formatCode>0.0</c:formatCode>
                <c:ptCount val="4"/>
                <c:pt idx="0">
                  <c:v>24.188701915824222</c:v>
                </c:pt>
                <c:pt idx="1">
                  <c:v>30.940007303849054</c:v>
                </c:pt>
                <c:pt idx="2">
                  <c:v>22.023422039135212</c:v>
                </c:pt>
                <c:pt idx="3">
                  <c:v>22.9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3CD-4DC8-B6BA-5D6584111A4F}"/>
            </c:ext>
          </c:extLst>
        </c:ser>
        <c:ser>
          <c:idx val="1"/>
          <c:order val="1"/>
          <c:tx>
            <c:strRef>
              <c:f>'[İNzibati R. KENARLAŞMA.xlsx]5 lider'!$B$4</c:f>
              <c:strCache>
                <c:ptCount val="1"/>
                <c:pt idx="0">
                  <c:v>   Qəbələ</c:v>
                </c:pt>
              </c:strCache>
            </c:strRef>
          </c:tx>
          <c:spPr>
            <a:ln w="12700">
              <a:solidFill>
                <a:srgbClr val="008000"/>
              </a:solidFill>
            </a:ln>
          </c:spPr>
          <c:marker>
            <c:symbol val="none"/>
          </c:marker>
          <c:cat>
            <c:strRef>
              <c:f>'[İNzibati R. KENARLAŞMA.xlsx]5 lider'!$C$2:$F$2</c:f>
              <c:strCache>
                <c:ptCount val="4"/>
                <c:pt idx="0">
                  <c:v>Sənaye</c:v>
                </c:pt>
                <c:pt idx="1">
                  <c:v>K/təs</c:v>
                </c:pt>
                <c:pt idx="2">
                  <c:v>Tikinti</c:v>
                </c:pt>
                <c:pt idx="3">
                  <c:v>Xidmət</c:v>
                </c:pt>
              </c:strCache>
            </c:strRef>
          </c:cat>
          <c:val>
            <c:numRef>
              <c:f>'[İNzibati R. KENARLAŞMA.xlsx]5 lider'!$C$4:$F$4</c:f>
              <c:numCache>
                <c:formatCode>0.0</c:formatCode>
                <c:ptCount val="4"/>
                <c:pt idx="0">
                  <c:v>29.4</c:v>
                </c:pt>
                <c:pt idx="1">
                  <c:v>28</c:v>
                </c:pt>
                <c:pt idx="2">
                  <c:v>22</c:v>
                </c:pt>
                <c:pt idx="3">
                  <c:v>20.6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3CD-4DC8-B6BA-5D6584111A4F}"/>
            </c:ext>
          </c:extLst>
        </c:ser>
        <c:ser>
          <c:idx val="2"/>
          <c:order val="2"/>
          <c:tx>
            <c:strRef>
              <c:f>'[İNzibati R. KENARLAŞMA.xlsx]5 lider'!$B$5</c:f>
              <c:strCache>
                <c:ptCount val="1"/>
                <c:pt idx="0">
                  <c:v>   Göygöl</c:v>
                </c:pt>
              </c:strCache>
            </c:strRef>
          </c:tx>
          <c:spPr>
            <a:ln w="12700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'[İNzibati R. KENARLAŞMA.xlsx]5 lider'!$C$2:$F$2</c:f>
              <c:strCache>
                <c:ptCount val="4"/>
                <c:pt idx="0">
                  <c:v>Sənaye</c:v>
                </c:pt>
                <c:pt idx="1">
                  <c:v>K/təs</c:v>
                </c:pt>
                <c:pt idx="2">
                  <c:v>Tikinti</c:v>
                </c:pt>
                <c:pt idx="3">
                  <c:v>Xidmət</c:v>
                </c:pt>
              </c:strCache>
            </c:strRef>
          </c:cat>
          <c:val>
            <c:numRef>
              <c:f>'[İNzibati R. KENARLAŞMA.xlsx]5 lider'!$C$5:$F$5</c:f>
              <c:numCache>
                <c:formatCode>0.0</c:formatCode>
                <c:ptCount val="4"/>
                <c:pt idx="0">
                  <c:v>22.1</c:v>
                </c:pt>
                <c:pt idx="1">
                  <c:v>29.4</c:v>
                </c:pt>
                <c:pt idx="2">
                  <c:v>20.399999999999999</c:v>
                </c:pt>
                <c:pt idx="3">
                  <c:v>28.1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3CD-4DC8-B6BA-5D6584111A4F}"/>
            </c:ext>
          </c:extLst>
        </c:ser>
        <c:ser>
          <c:idx val="3"/>
          <c:order val="3"/>
          <c:tx>
            <c:strRef>
              <c:f>'[İNzibati R. KENARLAŞMA.xlsx]5 lider'!$B$6</c:f>
              <c:strCache>
                <c:ptCount val="1"/>
                <c:pt idx="0">
                  <c:v>   Babək</c:v>
                </c:pt>
              </c:strCache>
            </c:strRef>
          </c:tx>
          <c:spPr>
            <a:ln w="12700">
              <a:solidFill>
                <a:srgbClr val="C49500"/>
              </a:solidFill>
            </a:ln>
          </c:spPr>
          <c:marker>
            <c:symbol val="none"/>
          </c:marker>
          <c:cat>
            <c:strRef>
              <c:f>'[İNzibati R. KENARLAŞMA.xlsx]5 lider'!$C$2:$F$2</c:f>
              <c:strCache>
                <c:ptCount val="4"/>
                <c:pt idx="0">
                  <c:v>Sənaye</c:v>
                </c:pt>
                <c:pt idx="1">
                  <c:v>K/təs</c:v>
                </c:pt>
                <c:pt idx="2">
                  <c:v>Tikinti</c:v>
                </c:pt>
                <c:pt idx="3">
                  <c:v>Xidmət</c:v>
                </c:pt>
              </c:strCache>
            </c:strRef>
          </c:cat>
          <c:val>
            <c:numRef>
              <c:f>'[İNzibati R. KENARLAŞMA.xlsx]5 lider'!$C$6:$F$6</c:f>
              <c:numCache>
                <c:formatCode>0.0</c:formatCode>
                <c:ptCount val="4"/>
                <c:pt idx="0">
                  <c:v>31.6</c:v>
                </c:pt>
                <c:pt idx="1">
                  <c:v>26.4</c:v>
                </c:pt>
                <c:pt idx="2">
                  <c:v>16.8</c:v>
                </c:pt>
                <c:pt idx="3">
                  <c:v>25.2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3CD-4DC8-B6BA-5D6584111A4F}"/>
            </c:ext>
          </c:extLst>
        </c:ser>
        <c:ser>
          <c:idx val="4"/>
          <c:order val="4"/>
          <c:tx>
            <c:strRef>
              <c:f>'[İNzibati R. KENARLAŞMA.xlsx]5 lider'!$B$7</c:f>
              <c:strCache>
                <c:ptCount val="1"/>
                <c:pt idx="0">
                  <c:v>   Kürdəmir</c:v>
                </c:pt>
              </c:strCache>
            </c:strRef>
          </c:tx>
          <c:spPr>
            <a:ln w="12700">
              <a:solidFill>
                <a:srgbClr val="000066"/>
              </a:solidFill>
            </a:ln>
          </c:spPr>
          <c:marker>
            <c:symbol val="none"/>
          </c:marker>
          <c:cat>
            <c:strRef>
              <c:f>'[İNzibati R. KENARLAŞMA.xlsx]5 lider'!$C$2:$F$2</c:f>
              <c:strCache>
                <c:ptCount val="4"/>
                <c:pt idx="0">
                  <c:v>Sənaye</c:v>
                </c:pt>
                <c:pt idx="1">
                  <c:v>K/təs</c:v>
                </c:pt>
                <c:pt idx="2">
                  <c:v>Tikinti</c:v>
                </c:pt>
                <c:pt idx="3">
                  <c:v>Xidmət</c:v>
                </c:pt>
              </c:strCache>
            </c:strRef>
          </c:cat>
          <c:val>
            <c:numRef>
              <c:f>'[İNzibati R. KENARLAŞMA.xlsx]5 lider'!$C$7:$F$7</c:f>
              <c:numCache>
                <c:formatCode>0.0</c:formatCode>
                <c:ptCount val="4"/>
                <c:pt idx="0">
                  <c:v>23.2</c:v>
                </c:pt>
                <c:pt idx="1">
                  <c:v>34.700000000000003</c:v>
                </c:pt>
                <c:pt idx="2">
                  <c:v>17.100000000000001</c:v>
                </c:pt>
                <c:pt idx="3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3CD-4DC8-B6BA-5D6584111A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7526208"/>
        <c:axId val="359015872"/>
      </c:radarChart>
      <c:catAx>
        <c:axId val="357526208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ru-RU"/>
          </a:p>
        </c:txPr>
        <c:crossAx val="359015872"/>
        <c:crosses val="autoZero"/>
        <c:auto val="1"/>
        <c:lblAlgn val="ctr"/>
        <c:lblOffset val="100"/>
        <c:noMultiLvlLbl val="0"/>
      </c:catAx>
      <c:valAx>
        <c:axId val="359015872"/>
        <c:scaling>
          <c:orientation val="minMax"/>
        </c:scaling>
        <c:delete val="1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.0" sourceLinked="1"/>
        <c:majorTickMark val="cross"/>
        <c:minorTickMark val="none"/>
        <c:tickLblPos val="nextTo"/>
        <c:crossAx val="3575262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2682285323627618"/>
          <c:y val="0.63374861111111114"/>
          <c:w val="0.33501221590553959"/>
          <c:h val="0.35882708333333335"/>
        </c:manualLayout>
      </c:layout>
      <c:overlay val="0"/>
      <c:txPr>
        <a:bodyPr/>
        <a:lstStyle/>
        <a:p>
          <a:pPr>
            <a:defRPr>
              <a:latin typeface="Tahoma" pitchFamily="34" charset="0"/>
              <a:ea typeface="Tahoma" pitchFamily="34" charset="0"/>
              <a:cs typeface="Tahoma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latin typeface="Arno Pro" pitchFamily="18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911610085832489"/>
          <c:y val="5.9205236560622973E-2"/>
          <c:w val="0.74565693167034897"/>
          <c:h val="0.75338232159203466"/>
        </c:manualLayout>
      </c:layout>
      <c:radarChart>
        <c:radarStyle val="marker"/>
        <c:varyColors val="0"/>
        <c:ser>
          <c:idx val="0"/>
          <c:order val="0"/>
          <c:tx>
            <c:strRef>
              <c:f>'5 autsayder'!$B$3</c:f>
              <c:strCache>
                <c:ptCount val="1"/>
                <c:pt idx="0">
                  <c:v>   Naftalan</c:v>
                </c:pt>
              </c:strCache>
            </c:strRef>
          </c:tx>
          <c:spPr>
            <a:ln w="12700">
              <a:solidFill>
                <a:srgbClr val="008000"/>
              </a:solidFill>
            </a:ln>
          </c:spPr>
          <c:marker>
            <c:symbol val="none"/>
          </c:marker>
          <c:cat>
            <c:strRef>
              <c:f>'5 autsayder'!$C$2:$F$2</c:f>
              <c:strCache>
                <c:ptCount val="4"/>
                <c:pt idx="0">
                  <c:v>Sənaye</c:v>
                </c:pt>
                <c:pt idx="1">
                  <c:v>K/təs</c:v>
                </c:pt>
                <c:pt idx="2">
                  <c:v>Tikinti</c:v>
                </c:pt>
                <c:pt idx="3">
                  <c:v>Xidmət</c:v>
                </c:pt>
              </c:strCache>
            </c:strRef>
          </c:cat>
          <c:val>
            <c:numRef>
              <c:f>'5 autsayder'!$C$3:$F$3</c:f>
              <c:numCache>
                <c:formatCode>0.0</c:formatCode>
                <c:ptCount val="4"/>
                <c:pt idx="0">
                  <c:v>8.1976834282360596</c:v>
                </c:pt>
                <c:pt idx="1">
                  <c:v>4.9945102590564243</c:v>
                </c:pt>
                <c:pt idx="2">
                  <c:v>55.387034979376381</c:v>
                </c:pt>
                <c:pt idx="3">
                  <c:v>31.420771333331132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A05-4A3C-9988-A8EC5670E81D}"/>
            </c:ext>
          </c:extLst>
        </c:ser>
        <c:ser>
          <c:idx val="1"/>
          <c:order val="1"/>
          <c:tx>
            <c:strRef>
              <c:f>'5 autsayder'!$B$4</c:f>
              <c:strCache>
                <c:ptCount val="1"/>
                <c:pt idx="0">
                  <c:v>   Cəlilabad</c:v>
                </c:pt>
              </c:strCache>
            </c:strRef>
          </c:tx>
          <c:spPr>
            <a:ln w="12700">
              <a:solidFill>
                <a:srgbClr val="3366FF"/>
              </a:solidFill>
            </a:ln>
          </c:spPr>
          <c:marker>
            <c:symbol val="none"/>
          </c:marker>
          <c:cat>
            <c:strRef>
              <c:f>'5 autsayder'!$C$2:$F$2</c:f>
              <c:strCache>
                <c:ptCount val="4"/>
                <c:pt idx="0">
                  <c:v>Sənaye</c:v>
                </c:pt>
                <c:pt idx="1">
                  <c:v>K/təs</c:v>
                </c:pt>
                <c:pt idx="2">
                  <c:v>Tikinti</c:v>
                </c:pt>
                <c:pt idx="3">
                  <c:v>Xidmət</c:v>
                </c:pt>
              </c:strCache>
            </c:strRef>
          </c:cat>
          <c:val>
            <c:numRef>
              <c:f>'5 autsayder'!$C$4:$F$4</c:f>
              <c:numCache>
                <c:formatCode>0.0</c:formatCode>
                <c:ptCount val="4"/>
                <c:pt idx="0">
                  <c:v>1.5</c:v>
                </c:pt>
                <c:pt idx="1">
                  <c:v>59.8</c:v>
                </c:pt>
                <c:pt idx="2">
                  <c:v>7.7</c:v>
                </c:pt>
                <c:pt idx="3">
                  <c:v>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A05-4A3C-9988-A8EC5670E81D}"/>
            </c:ext>
          </c:extLst>
        </c:ser>
        <c:ser>
          <c:idx val="2"/>
          <c:order val="2"/>
          <c:tx>
            <c:strRef>
              <c:f>'5 autsayder'!$B$5</c:f>
              <c:strCache>
                <c:ptCount val="1"/>
                <c:pt idx="0">
                  <c:v>   Daşkəsən</c:v>
                </c:pt>
              </c:strCache>
            </c:strRef>
          </c:tx>
          <c:spPr>
            <a:ln w="12700">
              <a:solidFill>
                <a:srgbClr val="000066"/>
              </a:solidFill>
            </a:ln>
          </c:spPr>
          <c:marker>
            <c:symbol val="none"/>
          </c:marker>
          <c:cat>
            <c:strRef>
              <c:f>'5 autsayder'!$C$2:$F$2</c:f>
              <c:strCache>
                <c:ptCount val="4"/>
                <c:pt idx="0">
                  <c:v>Sənaye</c:v>
                </c:pt>
                <c:pt idx="1">
                  <c:v>K/təs</c:v>
                </c:pt>
                <c:pt idx="2">
                  <c:v>Tikinti</c:v>
                </c:pt>
                <c:pt idx="3">
                  <c:v>Xidmət</c:v>
                </c:pt>
              </c:strCache>
            </c:strRef>
          </c:cat>
          <c:val>
            <c:numRef>
              <c:f>'5 autsayder'!$C$5:$F$5</c:f>
              <c:numCache>
                <c:formatCode>0.0</c:formatCode>
                <c:ptCount val="4"/>
                <c:pt idx="0">
                  <c:v>66.099999999999994</c:v>
                </c:pt>
                <c:pt idx="1">
                  <c:v>15</c:v>
                </c:pt>
                <c:pt idx="2">
                  <c:v>6.9</c:v>
                </c:pt>
                <c:pt idx="3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A05-4A3C-9988-A8EC5670E81D}"/>
            </c:ext>
          </c:extLst>
        </c:ser>
        <c:ser>
          <c:idx val="3"/>
          <c:order val="3"/>
          <c:tx>
            <c:strRef>
              <c:f>'5 autsayder'!$B$6</c:f>
              <c:strCache>
                <c:ptCount val="1"/>
                <c:pt idx="0">
                  <c:v>   Bərdə</c:v>
                </c:pt>
              </c:strCache>
            </c:strRef>
          </c:tx>
          <c:spPr>
            <a:ln w="12700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'5 autsayder'!$C$2:$F$2</c:f>
              <c:strCache>
                <c:ptCount val="4"/>
                <c:pt idx="0">
                  <c:v>Sənaye</c:v>
                </c:pt>
                <c:pt idx="1">
                  <c:v>K/təs</c:v>
                </c:pt>
                <c:pt idx="2">
                  <c:v>Tikinti</c:v>
                </c:pt>
                <c:pt idx="3">
                  <c:v>Xidmət</c:v>
                </c:pt>
              </c:strCache>
            </c:strRef>
          </c:cat>
          <c:val>
            <c:numRef>
              <c:f>'5 autsayder'!$C$6:$F$6</c:f>
              <c:numCache>
                <c:formatCode>0.0</c:formatCode>
                <c:ptCount val="4"/>
                <c:pt idx="0">
                  <c:v>4.2</c:v>
                </c:pt>
                <c:pt idx="1">
                  <c:v>57.3</c:v>
                </c:pt>
                <c:pt idx="2">
                  <c:v>4</c:v>
                </c:pt>
                <c:pt idx="3">
                  <c:v>34.5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A05-4A3C-9988-A8EC5670E81D}"/>
            </c:ext>
          </c:extLst>
        </c:ser>
        <c:ser>
          <c:idx val="4"/>
          <c:order val="4"/>
          <c:tx>
            <c:strRef>
              <c:f>'5 autsayder'!$B$7</c:f>
              <c:strCache>
                <c:ptCount val="1"/>
                <c:pt idx="0">
                  <c:v>   Xızı</c:v>
                </c:pt>
              </c:strCache>
            </c:strRef>
          </c:tx>
          <c:spPr>
            <a:ln w="12700">
              <a:solidFill>
                <a:srgbClr val="C49500"/>
              </a:solidFill>
            </a:ln>
          </c:spPr>
          <c:marker>
            <c:symbol val="none"/>
          </c:marker>
          <c:cat>
            <c:strRef>
              <c:f>'5 autsayder'!$C$2:$F$2</c:f>
              <c:strCache>
                <c:ptCount val="4"/>
                <c:pt idx="0">
                  <c:v>Sənaye</c:v>
                </c:pt>
                <c:pt idx="1">
                  <c:v>K/təs</c:v>
                </c:pt>
                <c:pt idx="2">
                  <c:v>Tikinti</c:v>
                </c:pt>
                <c:pt idx="3">
                  <c:v>Xidmət</c:v>
                </c:pt>
              </c:strCache>
            </c:strRef>
          </c:cat>
          <c:val>
            <c:numRef>
              <c:f>'5 autsayder'!$C$7:$F$7</c:f>
              <c:numCache>
                <c:formatCode>0.0</c:formatCode>
                <c:ptCount val="4"/>
                <c:pt idx="0">
                  <c:v>3.2</c:v>
                </c:pt>
                <c:pt idx="1">
                  <c:v>35.5</c:v>
                </c:pt>
                <c:pt idx="2">
                  <c:v>57</c:v>
                </c:pt>
                <c:pt idx="3">
                  <c:v>4.3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A05-4A3C-9988-A8EC5670E8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9016656"/>
        <c:axId val="359017048"/>
      </c:radarChart>
      <c:catAx>
        <c:axId val="359016656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ru-RU"/>
          </a:p>
        </c:txPr>
        <c:crossAx val="359017048"/>
        <c:crosses val="autoZero"/>
        <c:auto val="1"/>
        <c:lblAlgn val="ctr"/>
        <c:lblOffset val="100"/>
        <c:noMultiLvlLbl val="0"/>
      </c:catAx>
      <c:valAx>
        <c:axId val="359017048"/>
        <c:scaling>
          <c:orientation val="minMax"/>
        </c:scaling>
        <c:delete val="1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.0" sourceLinked="1"/>
        <c:majorTickMark val="cross"/>
        <c:minorTickMark val="none"/>
        <c:tickLblPos val="nextTo"/>
        <c:crossAx val="3590166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787814814814809"/>
          <c:y val="0.58180138888888888"/>
          <c:w val="0.25168972248531502"/>
          <c:h val="0.37389006509680311"/>
        </c:manualLayout>
      </c:layout>
      <c:overlay val="0"/>
      <c:txPr>
        <a:bodyPr/>
        <a:lstStyle/>
        <a:p>
          <a:pPr>
            <a:defRPr sz="1400">
              <a:latin typeface="Tahoma" pitchFamily="34" charset="0"/>
              <a:ea typeface="Tahoma" pitchFamily="34" charset="0"/>
              <a:cs typeface="Tahoma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solidFill>
            <a:srgbClr val="262500"/>
          </a:solidFill>
          <a:latin typeface="Arno Pro" pitchFamily="18" charset="0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600" i="0">
                <a:solidFill>
                  <a:srgbClr val="26250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r>
              <a:rPr lang="az-Latn-AZ" sz="1600" i="0" dirty="0">
                <a:solidFill>
                  <a:srgbClr val="2625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Əsas kapitala investisiyalara görə 10 lider və 10 autsayder inzibati rayon (Naftalan daxil olmaqla, adambaşına, min </a:t>
            </a:r>
            <a:r>
              <a:rPr lang="az-Latn-AZ" sz="1600" i="0" dirty="0" smtClean="0">
                <a:solidFill>
                  <a:srgbClr val="2625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manat)</a:t>
            </a:r>
            <a:endParaRPr lang="en-US" sz="1600" i="0" dirty="0">
              <a:solidFill>
                <a:srgbClr val="2625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c:rich>
      </c:tx>
      <c:layout>
        <c:manualLayout>
          <c:xMode val="edge"/>
          <c:yMode val="edge"/>
          <c:x val="0.10663903007758391"/>
          <c:y val="1.660440016604400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8560422978056866E-2"/>
          <c:y val="0.16055310956616101"/>
          <c:w val="0.94143957702194314"/>
          <c:h val="0.540777635451296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'[2021.06.24 - Əsas kapitala investisiyalar.xlsx]Лист4'!$H$2</c:f>
              <c:strCache>
                <c:ptCount val="1"/>
                <c:pt idx="0">
                  <c:v>ƏKİ</c:v>
                </c:pt>
              </c:strCache>
            </c:strRef>
          </c:tx>
          <c:spPr>
            <a:solidFill>
              <a:srgbClr val="000066"/>
            </a:solidFill>
            <a:ln>
              <a:noFill/>
            </a:ln>
            <a:effectLst/>
          </c:spPr>
          <c:invertIfNegative val="0"/>
          <c:dPt>
            <c:idx val="1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B06-4030-A3CB-29723AC31B17}"/>
              </c:ext>
            </c:extLst>
          </c:dPt>
          <c:dPt>
            <c:idx val="11"/>
            <c:invertIfNegative val="0"/>
            <c:bubble3D val="0"/>
            <c:spPr>
              <a:solidFill>
                <a:srgbClr val="1919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B06-4030-A3CB-29723AC31B17}"/>
              </c:ext>
            </c:extLst>
          </c:dPt>
          <c:dPt>
            <c:idx val="12"/>
            <c:invertIfNegative val="0"/>
            <c:bubble3D val="0"/>
            <c:spPr>
              <a:solidFill>
                <a:srgbClr val="1919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B06-4030-A3CB-29723AC31B17}"/>
              </c:ext>
            </c:extLst>
          </c:dPt>
          <c:dPt>
            <c:idx val="13"/>
            <c:invertIfNegative val="0"/>
            <c:bubble3D val="0"/>
            <c:spPr>
              <a:solidFill>
                <a:srgbClr val="1919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B06-4030-A3CB-29723AC31B17}"/>
              </c:ext>
            </c:extLst>
          </c:dPt>
          <c:dPt>
            <c:idx val="14"/>
            <c:invertIfNegative val="0"/>
            <c:bubble3D val="0"/>
            <c:spPr>
              <a:solidFill>
                <a:srgbClr val="1919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B06-4030-A3CB-29723AC31B17}"/>
              </c:ext>
            </c:extLst>
          </c:dPt>
          <c:dPt>
            <c:idx val="15"/>
            <c:invertIfNegative val="0"/>
            <c:bubble3D val="0"/>
            <c:spPr>
              <a:solidFill>
                <a:srgbClr val="1919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B06-4030-A3CB-29723AC31B17}"/>
              </c:ext>
            </c:extLst>
          </c:dPt>
          <c:dPt>
            <c:idx val="16"/>
            <c:invertIfNegative val="0"/>
            <c:bubble3D val="0"/>
            <c:spPr>
              <a:solidFill>
                <a:srgbClr val="1919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FB06-4030-A3CB-29723AC31B17}"/>
              </c:ext>
            </c:extLst>
          </c:dPt>
          <c:dPt>
            <c:idx val="17"/>
            <c:invertIfNegative val="0"/>
            <c:bubble3D val="0"/>
            <c:spPr>
              <a:solidFill>
                <a:srgbClr val="1919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FB06-4030-A3CB-29723AC31B17}"/>
              </c:ext>
            </c:extLst>
          </c:dPt>
          <c:dPt>
            <c:idx val="18"/>
            <c:invertIfNegative val="0"/>
            <c:bubble3D val="0"/>
            <c:spPr>
              <a:solidFill>
                <a:srgbClr val="1919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FB06-4030-A3CB-29723AC31B17}"/>
              </c:ext>
            </c:extLst>
          </c:dPt>
          <c:dPt>
            <c:idx val="19"/>
            <c:invertIfNegative val="0"/>
            <c:bubble3D val="0"/>
            <c:spPr>
              <a:solidFill>
                <a:srgbClr val="1919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FB06-4030-A3CB-29723AC31B17}"/>
              </c:ext>
            </c:extLst>
          </c:dPt>
          <c:dPt>
            <c:idx val="20"/>
            <c:invertIfNegative val="0"/>
            <c:bubble3D val="0"/>
            <c:spPr>
              <a:solidFill>
                <a:srgbClr val="1919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FB06-4030-A3CB-29723AC31B1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>
                    <a:solidFill>
                      <a:srgbClr val="2625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'[2021.06.24 - Əsas kapitala investisiyalar.xlsx]Лист4'!$G$3:$G$23</c:f>
              <c:strCache>
                <c:ptCount val="21"/>
                <c:pt idx="0">
                  <c:v>    Xızı </c:v>
                </c:pt>
                <c:pt idx="1">
                  <c:v>    Siyəzən </c:v>
                </c:pt>
                <c:pt idx="2">
                  <c:v>    Qobustan </c:v>
                </c:pt>
                <c:pt idx="3">
                  <c:v>    Naftalan</c:v>
                </c:pt>
                <c:pt idx="4">
                  <c:v>    Şabran </c:v>
                </c:pt>
                <c:pt idx="5">
                  <c:v>    Sədərək  </c:v>
                </c:pt>
                <c:pt idx="6">
                  <c:v>    Hacıqabul </c:v>
                </c:pt>
                <c:pt idx="7">
                  <c:v>    Şamaxı </c:v>
                </c:pt>
                <c:pt idx="8">
                  <c:v>    Kəngərli </c:v>
                </c:pt>
                <c:pt idx="9">
                  <c:v>    Şahbuz </c:v>
                </c:pt>
                <c:pt idx="10">
                  <c:v>Orta göstərici</c:v>
                </c:pt>
                <c:pt idx="11">
                  <c:v>    Salyan </c:v>
                </c:pt>
                <c:pt idx="12">
                  <c:v>    Astara </c:v>
                </c:pt>
                <c:pt idx="13">
                  <c:v>    Yevlax</c:v>
                </c:pt>
                <c:pt idx="14">
                  <c:v>    Yardımlı </c:v>
                </c:pt>
                <c:pt idx="15">
                  <c:v>    Cəlilabad </c:v>
                </c:pt>
                <c:pt idx="16">
                  <c:v>    Balakən </c:v>
                </c:pt>
                <c:pt idx="17">
                  <c:v>    Füzuli </c:v>
                </c:pt>
                <c:pt idx="18">
                  <c:v>    Saatlı </c:v>
                </c:pt>
                <c:pt idx="19">
                  <c:v>    Bərdə </c:v>
                </c:pt>
                <c:pt idx="20">
                  <c:v>    Neftçala </c:v>
                </c:pt>
              </c:strCache>
            </c:strRef>
          </c:cat>
          <c:val>
            <c:numRef>
              <c:f>'[2021.06.24 - Əsas kapitala investisiyalar.xlsx]Лист4'!$H$3:$H$23</c:f>
              <c:numCache>
                <c:formatCode>0.00</c:formatCode>
                <c:ptCount val="21"/>
                <c:pt idx="0">
                  <c:v>8.23</c:v>
                </c:pt>
                <c:pt idx="1">
                  <c:v>4.25</c:v>
                </c:pt>
                <c:pt idx="2">
                  <c:v>2.4300000000000002</c:v>
                </c:pt>
                <c:pt idx="3">
                  <c:v>1.65</c:v>
                </c:pt>
                <c:pt idx="4">
                  <c:v>1.57</c:v>
                </c:pt>
                <c:pt idx="5">
                  <c:v>1.54</c:v>
                </c:pt>
                <c:pt idx="6">
                  <c:v>1.38</c:v>
                </c:pt>
                <c:pt idx="7">
                  <c:v>1.33</c:v>
                </c:pt>
                <c:pt idx="8">
                  <c:v>1.28</c:v>
                </c:pt>
                <c:pt idx="9">
                  <c:v>1.21</c:v>
                </c:pt>
                <c:pt idx="10">
                  <c:v>0.95</c:v>
                </c:pt>
                <c:pt idx="11">
                  <c:v>0.31</c:v>
                </c:pt>
                <c:pt idx="12">
                  <c:v>0.26</c:v>
                </c:pt>
                <c:pt idx="13">
                  <c:v>0.25</c:v>
                </c:pt>
                <c:pt idx="14">
                  <c:v>0.23</c:v>
                </c:pt>
                <c:pt idx="15">
                  <c:v>0.2</c:v>
                </c:pt>
                <c:pt idx="16">
                  <c:v>0.17</c:v>
                </c:pt>
                <c:pt idx="17">
                  <c:v>0.14000000000000001</c:v>
                </c:pt>
                <c:pt idx="18">
                  <c:v>0.13</c:v>
                </c:pt>
                <c:pt idx="19">
                  <c:v>0.13</c:v>
                </c:pt>
                <c:pt idx="20">
                  <c:v>0.13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FB06-4030-A3CB-29723AC31B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1"/>
        <c:overlap val="-27"/>
        <c:axId val="359017832"/>
        <c:axId val="359018224"/>
      </c:barChart>
      <c:catAx>
        <c:axId val="35901783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 sz="1400">
                <a:solidFill>
                  <a:srgbClr val="26250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ru-RU"/>
          </a:p>
        </c:txPr>
        <c:crossAx val="359018224"/>
        <c:crosses val="autoZero"/>
        <c:auto val="1"/>
        <c:lblAlgn val="ctr"/>
        <c:lblOffset val="100"/>
        <c:noMultiLvlLbl val="0"/>
      </c:catAx>
      <c:valAx>
        <c:axId val="359018224"/>
        <c:scaling>
          <c:orientation val="minMax"/>
          <c:max val="10"/>
          <c:min val="0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1400">
                <a:solidFill>
                  <a:srgbClr val="26250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ru-RU"/>
          </a:p>
        </c:txPr>
        <c:crossAx val="35901783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19050" cap="flat" cmpd="dbl" algn="ctr">
      <a:solidFill>
        <a:srgbClr val="000066"/>
      </a:solidFill>
      <a:round/>
    </a:ln>
    <a:effectLst/>
  </c:spPr>
  <c:txPr>
    <a:bodyPr/>
    <a:lstStyle/>
    <a:p>
      <a:pPr>
        <a:defRPr>
          <a:solidFill>
            <a:srgbClr val="000066"/>
          </a:solidFill>
          <a:latin typeface="Arno Pro" pitchFamily="18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rgbClr val="26250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r>
              <a:rPr lang="az-Latn-AZ" sz="1600" b="1" i="0" dirty="0">
                <a:solidFill>
                  <a:srgbClr val="2625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Dövlət büdcəsindən alınan</a:t>
            </a:r>
            <a:r>
              <a:rPr lang="az-Latn-AZ" sz="1600" b="1" i="0" baseline="0" dirty="0">
                <a:solidFill>
                  <a:srgbClr val="2625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az-Latn-AZ" sz="1600" b="1" i="0" u="none" strike="noStrike" baseline="0" dirty="0">
                <a:solidFill>
                  <a:srgbClr val="2625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dotasiyaların</a:t>
            </a:r>
            <a:r>
              <a:rPr lang="az-Latn-AZ" sz="1600" b="1" i="0" dirty="0">
                <a:solidFill>
                  <a:srgbClr val="2625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yerli büdcələrdə xüsusi çəkisi (</a:t>
            </a:r>
            <a:r>
              <a:rPr lang="az-Latn-AZ" sz="1600" b="1" i="0" u="none" strike="noStrike" baseline="0" dirty="0">
                <a:solidFill>
                  <a:srgbClr val="2625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dotasiya alan inzibati rayonlar</a:t>
            </a:r>
            <a:r>
              <a:rPr lang="az-Latn-AZ" sz="1600" b="1" i="0" dirty="0">
                <a:solidFill>
                  <a:srgbClr val="2625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az-Latn-AZ" sz="1600" b="1" i="0" dirty="0" smtClean="0">
                <a:solidFill>
                  <a:srgbClr val="2625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%) </a:t>
            </a:r>
            <a:endParaRPr lang="en-US" sz="1600" b="1" i="0" dirty="0">
              <a:solidFill>
                <a:srgbClr val="2625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c:rich>
      </c:tx>
      <c:layout>
        <c:manualLayout>
          <c:xMode val="edge"/>
          <c:yMode val="edge"/>
          <c:x val="0.1171506105834464"/>
          <c:y val="1.881910138790872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4896946742214535E-2"/>
          <c:y val="0.19425980362193609"/>
          <c:w val="0.91738481261119098"/>
          <c:h val="0.583125786058676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Лист4!$L$16</c:f>
              <c:strCache>
                <c:ptCount val="1"/>
                <c:pt idx="0">
                  <c:v>Dotasiyalar</c:v>
                </c:pt>
              </c:strCache>
            </c:strRef>
          </c:tx>
          <c:spPr>
            <a:solidFill>
              <a:srgbClr val="000066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2625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Лист4!$K$17:$K$46</c:f>
              <c:strCache>
                <c:ptCount val="30"/>
                <c:pt idx="0">
                  <c:v>Xocavənd</c:v>
                </c:pt>
                <c:pt idx="1">
                  <c:v>Xocalı</c:v>
                </c:pt>
                <c:pt idx="2">
                  <c:v>Laçın</c:v>
                </c:pt>
                <c:pt idx="3">
                  <c:v>Kəlbəcər</c:v>
                </c:pt>
                <c:pt idx="4">
                  <c:v>Cəbrayıl</c:v>
                </c:pt>
                <c:pt idx="5">
                  <c:v>Lerik</c:v>
                </c:pt>
                <c:pt idx="6">
                  <c:v>Ağdam</c:v>
                </c:pt>
                <c:pt idx="7">
                  <c:v>Zərdab</c:v>
                </c:pt>
                <c:pt idx="8">
                  <c:v>Qax</c:v>
                </c:pt>
                <c:pt idx="9">
                  <c:v>Goranboy</c:v>
                </c:pt>
                <c:pt idx="10">
                  <c:v>Yardımlı</c:v>
                </c:pt>
                <c:pt idx="11">
                  <c:v>Oğuz</c:v>
                </c:pt>
                <c:pt idx="12">
                  <c:v>Şuşa</c:v>
                </c:pt>
                <c:pt idx="13">
                  <c:v>Gədəbəy</c:v>
                </c:pt>
                <c:pt idx="14">
                  <c:v>Samux</c:v>
                </c:pt>
                <c:pt idx="15">
                  <c:v>Ağstafa</c:v>
                </c:pt>
                <c:pt idx="16">
                  <c:v>Tərtər</c:v>
                </c:pt>
                <c:pt idx="17">
                  <c:v>Ucar</c:v>
                </c:pt>
                <c:pt idx="18">
                  <c:v>Füzuli</c:v>
                </c:pt>
                <c:pt idx="19">
                  <c:v>Balakən</c:v>
                </c:pt>
                <c:pt idx="20">
                  <c:v>Göygöl</c:v>
                </c:pt>
                <c:pt idx="21">
                  <c:v>Xızı</c:v>
                </c:pt>
                <c:pt idx="22">
                  <c:v>Daşkəsən</c:v>
                </c:pt>
                <c:pt idx="23">
                  <c:v>Ağsu</c:v>
                </c:pt>
                <c:pt idx="24">
                  <c:v>Zaqatala</c:v>
                </c:pt>
                <c:pt idx="25">
                  <c:v>Cəlilabad</c:v>
                </c:pt>
                <c:pt idx="26">
                  <c:v>Şəmkir</c:v>
                </c:pt>
                <c:pt idx="27">
                  <c:v>Qobustan</c:v>
                </c:pt>
                <c:pt idx="28">
                  <c:v>Tovuz</c:v>
                </c:pt>
                <c:pt idx="29">
                  <c:v>Zəngilan</c:v>
                </c:pt>
              </c:strCache>
            </c:strRef>
          </c:cat>
          <c:val>
            <c:numRef>
              <c:f>Лист4!$L$17:$L$46</c:f>
              <c:numCache>
                <c:formatCode>0.00</c:formatCode>
                <c:ptCount val="30"/>
                <c:pt idx="0">
                  <c:v>384.91921005386001</c:v>
                </c:pt>
                <c:pt idx="1">
                  <c:v>305.07246376811594</c:v>
                </c:pt>
                <c:pt idx="2">
                  <c:v>303.85356454720613</c:v>
                </c:pt>
                <c:pt idx="3">
                  <c:v>244.21235857267186</c:v>
                </c:pt>
                <c:pt idx="4">
                  <c:v>188.20276497695852</c:v>
                </c:pt>
                <c:pt idx="5">
                  <c:v>173.58842743817078</c:v>
                </c:pt>
                <c:pt idx="6">
                  <c:v>155.79662502739427</c:v>
                </c:pt>
                <c:pt idx="7">
                  <c:v>149.18260869565216</c:v>
                </c:pt>
                <c:pt idx="8">
                  <c:v>143.91293343457352</c:v>
                </c:pt>
                <c:pt idx="9">
                  <c:v>129.13294797687863</c:v>
                </c:pt>
                <c:pt idx="10">
                  <c:v>122.98277425203989</c:v>
                </c:pt>
                <c:pt idx="11">
                  <c:v>121.20883098081796</c:v>
                </c:pt>
                <c:pt idx="12">
                  <c:v>116.79611650485438</c:v>
                </c:pt>
                <c:pt idx="13">
                  <c:v>96.89529220779221</c:v>
                </c:pt>
                <c:pt idx="14">
                  <c:v>92.613047980669663</c:v>
                </c:pt>
                <c:pt idx="15">
                  <c:v>89.29547844374342</c:v>
                </c:pt>
                <c:pt idx="16">
                  <c:v>85.702427889603655</c:v>
                </c:pt>
                <c:pt idx="17">
                  <c:v>84.004049607694256</c:v>
                </c:pt>
                <c:pt idx="18">
                  <c:v>83.6986978737432</c:v>
                </c:pt>
                <c:pt idx="19">
                  <c:v>72.80784461625494</c:v>
                </c:pt>
                <c:pt idx="20">
                  <c:v>65.616734792017311</c:v>
                </c:pt>
                <c:pt idx="21">
                  <c:v>60.336048879837065</c:v>
                </c:pt>
                <c:pt idx="22">
                  <c:v>58.537477148080441</c:v>
                </c:pt>
                <c:pt idx="23">
                  <c:v>55.12533572068039</c:v>
                </c:pt>
                <c:pt idx="24">
                  <c:v>54.762493814943106</c:v>
                </c:pt>
                <c:pt idx="25">
                  <c:v>46.98581560283688</c:v>
                </c:pt>
                <c:pt idx="26">
                  <c:v>46.247524026116935</c:v>
                </c:pt>
                <c:pt idx="27">
                  <c:v>37.406483790523694</c:v>
                </c:pt>
                <c:pt idx="28">
                  <c:v>33.01417557821437</c:v>
                </c:pt>
                <c:pt idx="29">
                  <c:v>30.996523754345308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7ED-4B8F-AF17-03FA5E9A2A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overlap val="-27"/>
        <c:axId val="359019008"/>
        <c:axId val="359019400"/>
      </c:barChart>
      <c:catAx>
        <c:axId val="359019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26250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ru-RU"/>
          </a:p>
        </c:txPr>
        <c:crossAx val="359019400"/>
        <c:crosses val="autoZero"/>
        <c:auto val="1"/>
        <c:lblAlgn val="ctr"/>
        <c:lblOffset val="100"/>
        <c:noMultiLvlLbl val="0"/>
      </c:catAx>
      <c:valAx>
        <c:axId val="359019400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26250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ru-RU"/>
          </a:p>
        </c:txPr>
        <c:crossAx val="359019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19050" cap="flat" cmpd="dbl" algn="ctr">
      <a:solidFill>
        <a:srgbClr val="000066"/>
      </a:solidFill>
      <a:prstDash val="solid"/>
      <a:miter lim="800000"/>
    </a:ln>
    <a:effectLst/>
  </c:spPr>
  <c:txPr>
    <a:bodyPr/>
    <a:lstStyle/>
    <a:p>
      <a:pPr>
        <a:defRPr sz="900">
          <a:solidFill>
            <a:srgbClr val="000066"/>
          </a:solidFill>
          <a:latin typeface="Arno Pro" panose="02020502040506020403" pitchFamily="18" charset="0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0.56533</cdr:x>
      <cdr:y>0.69486</cdr:y>
    </cdr:from>
    <cdr:to>
      <cdr:x>0.66151</cdr:x>
      <cdr:y>0.76744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5457227" y="2952328"/>
          <a:ext cx="928448" cy="3083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az-Latn-AZ" sz="1400" dirty="0">
              <a:solidFill>
                <a:srgbClr val="2625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Füzuli</a:t>
          </a:r>
          <a:endParaRPr lang="en-US" sz="1400" dirty="0">
            <a:solidFill>
              <a:srgbClr val="26250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cdr:txBody>
    </cdr:sp>
  </cdr:relSizeAnchor>
  <cdr:relSizeAnchor xmlns:cdr="http://schemas.openxmlformats.org/drawingml/2006/chartDrawing">
    <cdr:from>
      <cdr:x>0.84133</cdr:x>
      <cdr:y>0.23727</cdr:y>
    </cdr:from>
    <cdr:to>
      <cdr:x>0.96539</cdr:x>
      <cdr:y>0.30985</cdr:y>
    </cdr:to>
    <cdr:sp macro="" textlink="">
      <cdr:nvSpPr>
        <cdr:cNvPr id="3" name="TextBox 4"/>
        <cdr:cNvSpPr txBox="1"/>
      </cdr:nvSpPr>
      <cdr:spPr>
        <a:xfrm xmlns:a="http://schemas.openxmlformats.org/drawingml/2006/main">
          <a:off x="8121523" y="1008112"/>
          <a:ext cx="1197581" cy="30837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az-Latn-AZ" sz="1400" dirty="0">
              <a:solidFill>
                <a:srgbClr val="2625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Kürdəmir</a:t>
          </a:r>
          <a:endParaRPr lang="en-US" sz="1400" dirty="0">
            <a:solidFill>
              <a:srgbClr val="26250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cdr:txBody>
    </cdr:sp>
  </cdr:relSizeAnchor>
  <cdr:relSizeAnchor xmlns:cdr="http://schemas.openxmlformats.org/drawingml/2006/chartDrawing">
    <cdr:from>
      <cdr:x>0.6996</cdr:x>
      <cdr:y>0.59318</cdr:y>
    </cdr:from>
    <cdr:to>
      <cdr:x>0.79579</cdr:x>
      <cdr:y>0.66576</cdr:y>
    </cdr:to>
    <cdr:sp macro="" textlink="">
      <cdr:nvSpPr>
        <cdr:cNvPr id="4" name="TextBox 4"/>
        <cdr:cNvSpPr txBox="1"/>
      </cdr:nvSpPr>
      <cdr:spPr>
        <a:xfrm xmlns:a="http://schemas.openxmlformats.org/drawingml/2006/main">
          <a:off x="6753371" y="2520280"/>
          <a:ext cx="928545" cy="30837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az-Latn-AZ" sz="1400" dirty="0">
              <a:solidFill>
                <a:srgbClr val="2625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Lerik</a:t>
          </a:r>
          <a:endParaRPr lang="en-US" sz="1400" dirty="0">
            <a:solidFill>
              <a:srgbClr val="26250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cdr:txBody>
    </cdr:sp>
  </cdr:relSizeAnchor>
  <cdr:relSizeAnchor xmlns:cdr="http://schemas.openxmlformats.org/drawingml/2006/chartDrawing">
    <cdr:from>
      <cdr:x>0.66722</cdr:x>
      <cdr:y>0.23063</cdr:y>
    </cdr:from>
    <cdr:to>
      <cdr:x>0.80415</cdr:x>
      <cdr:y>0.30321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074256" y="581124"/>
          <a:ext cx="630914" cy="18287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az-Latn-AZ" sz="1400" dirty="0">
              <a:solidFill>
                <a:srgbClr val="2625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Hacıqabul</a:t>
          </a:r>
          <a:endParaRPr lang="en-US" sz="1400" dirty="0">
            <a:solidFill>
              <a:srgbClr val="26250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cdr:txBody>
    </cdr:sp>
  </cdr:relSizeAnchor>
  <cdr:relSizeAnchor xmlns:cdr="http://schemas.openxmlformats.org/drawingml/2006/chartDrawing">
    <cdr:from>
      <cdr:x>0.8637</cdr:x>
      <cdr:y>0.45759</cdr:y>
    </cdr:from>
    <cdr:to>
      <cdr:x>0.97333</cdr:x>
      <cdr:y>0.53017</cdr:y>
    </cdr:to>
    <cdr:sp macro="" textlink="">
      <cdr:nvSpPr>
        <cdr:cNvPr id="6" name="TextBox 4"/>
        <cdr:cNvSpPr txBox="1"/>
      </cdr:nvSpPr>
      <cdr:spPr>
        <a:xfrm xmlns:a="http://schemas.openxmlformats.org/drawingml/2006/main">
          <a:off x="8337547" y="1944216"/>
          <a:ext cx="1058285" cy="3083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az-Latn-AZ" sz="1400" dirty="0">
              <a:solidFill>
                <a:srgbClr val="2625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Göygöl</a:t>
          </a:r>
          <a:endParaRPr lang="en-US" sz="1400" dirty="0">
            <a:solidFill>
              <a:srgbClr val="26250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cdr:txBody>
    </cdr:sp>
  </cdr:relSizeAnchor>
  <cdr:relSizeAnchor xmlns:cdr="http://schemas.openxmlformats.org/drawingml/2006/chartDrawing">
    <cdr:from>
      <cdr:x>0.37109</cdr:x>
      <cdr:y>0.37285</cdr:y>
    </cdr:from>
    <cdr:to>
      <cdr:x>0.46728</cdr:x>
      <cdr:y>0.44543</cdr:y>
    </cdr:to>
    <cdr:sp macro="" textlink="">
      <cdr:nvSpPr>
        <cdr:cNvPr id="7" name="TextBox 4"/>
        <cdr:cNvSpPr txBox="1"/>
      </cdr:nvSpPr>
      <cdr:spPr>
        <a:xfrm xmlns:a="http://schemas.openxmlformats.org/drawingml/2006/main">
          <a:off x="3582209" y="1584176"/>
          <a:ext cx="928545" cy="30837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az-Latn-AZ" sz="1400" dirty="0">
              <a:solidFill>
                <a:srgbClr val="2625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Bərdə</a:t>
          </a:r>
          <a:endParaRPr lang="en-US" sz="1400" dirty="0">
            <a:solidFill>
              <a:srgbClr val="26250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cdr:txBody>
    </cdr:sp>
  </cdr:relSizeAnchor>
  <cdr:relSizeAnchor xmlns:cdr="http://schemas.openxmlformats.org/drawingml/2006/chartDrawing">
    <cdr:from>
      <cdr:x>0.88115</cdr:x>
      <cdr:y>0.33896</cdr:y>
    </cdr:from>
    <cdr:to>
      <cdr:x>1</cdr:x>
      <cdr:y>0.41154</cdr:y>
    </cdr:to>
    <cdr:sp macro="" textlink="">
      <cdr:nvSpPr>
        <cdr:cNvPr id="8" name="TextBox 4"/>
        <cdr:cNvSpPr txBox="1"/>
      </cdr:nvSpPr>
      <cdr:spPr>
        <a:xfrm xmlns:a="http://schemas.openxmlformats.org/drawingml/2006/main">
          <a:off x="8505950" y="1440160"/>
          <a:ext cx="1147287" cy="3083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az-Latn-AZ" sz="1400" dirty="0">
              <a:solidFill>
                <a:srgbClr val="2625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Biləsuvar</a:t>
          </a:r>
          <a:endParaRPr lang="en-US" sz="1400" dirty="0">
            <a:solidFill>
              <a:srgbClr val="26250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cdr:txBody>
    </cdr:sp>
  </cdr:relSizeAnchor>
  <cdr:relSizeAnchor xmlns:cdr="http://schemas.openxmlformats.org/drawingml/2006/chartDrawing">
    <cdr:from>
      <cdr:x>0.0678</cdr:x>
      <cdr:y>0.74571</cdr:y>
    </cdr:from>
    <cdr:to>
      <cdr:x>0.18595</cdr:x>
      <cdr:y>0.81829</cdr:y>
    </cdr:to>
    <cdr:sp macro="" textlink="">
      <cdr:nvSpPr>
        <cdr:cNvPr id="9" name="TextBox 4"/>
        <cdr:cNvSpPr txBox="1"/>
      </cdr:nvSpPr>
      <cdr:spPr>
        <a:xfrm xmlns:a="http://schemas.openxmlformats.org/drawingml/2006/main">
          <a:off x="654445" y="3168352"/>
          <a:ext cx="1140530" cy="30837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az-Latn-AZ" sz="1400" dirty="0">
              <a:solidFill>
                <a:srgbClr val="2625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Qubadlı</a:t>
          </a:r>
          <a:endParaRPr lang="en-US" sz="1400" dirty="0">
            <a:solidFill>
              <a:srgbClr val="26250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cdr:txBody>
    </cdr:sp>
  </cdr:relSizeAnchor>
  <cdr:relSizeAnchor xmlns:cdr="http://schemas.openxmlformats.org/drawingml/2006/chartDrawing">
    <cdr:from>
      <cdr:x>0.42026</cdr:x>
      <cdr:y>0.74571</cdr:y>
    </cdr:from>
    <cdr:to>
      <cdr:x>0.51644</cdr:x>
      <cdr:y>0.81829</cdr:y>
    </cdr:to>
    <cdr:sp macro="" textlink="">
      <cdr:nvSpPr>
        <cdr:cNvPr id="10" name="TextBox 4"/>
        <cdr:cNvSpPr txBox="1"/>
      </cdr:nvSpPr>
      <cdr:spPr>
        <a:xfrm xmlns:a="http://schemas.openxmlformats.org/drawingml/2006/main">
          <a:off x="4056899" y="3168352"/>
          <a:ext cx="928448" cy="3083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az-Latn-AZ" sz="1400" dirty="0">
              <a:solidFill>
                <a:srgbClr val="2625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Şuşa</a:t>
          </a:r>
          <a:endParaRPr lang="en-US" sz="800" dirty="0">
            <a:solidFill>
              <a:srgbClr val="26250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cdr:txBody>
    </cdr:sp>
  </cdr:relSizeAnchor>
  <cdr:relSizeAnchor xmlns:cdr="http://schemas.openxmlformats.org/drawingml/2006/chartDrawing">
    <cdr:from>
      <cdr:x>0.33722</cdr:x>
      <cdr:y>0.45759</cdr:y>
    </cdr:from>
    <cdr:to>
      <cdr:x>0.47159</cdr:x>
      <cdr:y>0.53017</cdr:y>
    </cdr:to>
    <cdr:sp macro="" textlink="">
      <cdr:nvSpPr>
        <cdr:cNvPr id="11" name="TextBox 4"/>
        <cdr:cNvSpPr txBox="1"/>
      </cdr:nvSpPr>
      <cdr:spPr>
        <a:xfrm xmlns:a="http://schemas.openxmlformats.org/drawingml/2006/main">
          <a:off x="3255283" y="1944216"/>
          <a:ext cx="1297105" cy="3083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az-Latn-AZ" sz="1400" dirty="0">
              <a:solidFill>
                <a:srgbClr val="2625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Cəlilabad</a:t>
          </a:r>
          <a:endParaRPr lang="en-US" sz="1400" dirty="0">
            <a:solidFill>
              <a:srgbClr val="26250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cdr:txBody>
    </cdr:sp>
  </cdr:relSizeAnchor>
  <cdr:relSizeAnchor xmlns:cdr="http://schemas.openxmlformats.org/drawingml/2006/chartDrawing">
    <cdr:from>
      <cdr:x>0.55117</cdr:x>
      <cdr:y>0.32201</cdr:y>
    </cdr:from>
    <cdr:to>
      <cdr:x>0.64736</cdr:x>
      <cdr:y>0.39459</cdr:y>
    </cdr:to>
    <cdr:sp macro="" textlink="">
      <cdr:nvSpPr>
        <cdr:cNvPr id="12" name="TextBox 4"/>
        <cdr:cNvSpPr txBox="1"/>
      </cdr:nvSpPr>
      <cdr:spPr>
        <a:xfrm xmlns:a="http://schemas.openxmlformats.org/drawingml/2006/main">
          <a:off x="5320596" y="1368152"/>
          <a:ext cx="928545" cy="3083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az-Latn-AZ" sz="1400" dirty="0">
              <a:solidFill>
                <a:srgbClr val="2625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Ağdaş</a:t>
          </a:r>
          <a:endParaRPr lang="en-US" sz="1400" dirty="0">
            <a:solidFill>
              <a:srgbClr val="26250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cdr:txBody>
    </cdr:sp>
  </cdr:relSizeAnchor>
  <cdr:relSizeAnchor xmlns:cdr="http://schemas.openxmlformats.org/drawingml/2006/chartDrawing">
    <cdr:from>
      <cdr:x>0.87116</cdr:x>
      <cdr:y>0.40675</cdr:y>
    </cdr:from>
    <cdr:to>
      <cdr:x>0.97696</cdr:x>
      <cdr:y>0.47933</cdr:y>
    </cdr:to>
    <cdr:sp macro="" textlink="">
      <cdr:nvSpPr>
        <cdr:cNvPr id="13" name="TextBox 4"/>
        <cdr:cNvSpPr txBox="1"/>
      </cdr:nvSpPr>
      <cdr:spPr>
        <a:xfrm xmlns:a="http://schemas.openxmlformats.org/drawingml/2006/main">
          <a:off x="8409555" y="1728192"/>
          <a:ext cx="1021312" cy="30837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az-Latn-AZ" sz="1400" dirty="0">
              <a:solidFill>
                <a:srgbClr val="2625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Qəbələ</a:t>
          </a:r>
          <a:endParaRPr lang="en-US" sz="1400" dirty="0">
            <a:solidFill>
              <a:srgbClr val="26250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cdr:txBody>
    </cdr:sp>
  </cdr:relSizeAnchor>
  <cdr:relSizeAnchor xmlns:cdr="http://schemas.openxmlformats.org/drawingml/2006/chartDrawing">
    <cdr:from>
      <cdr:x>0.58794</cdr:x>
      <cdr:y>0.62707</cdr:y>
    </cdr:from>
    <cdr:to>
      <cdr:x>0.70679</cdr:x>
      <cdr:y>0.69965</cdr:y>
    </cdr:to>
    <cdr:sp macro="" textlink="">
      <cdr:nvSpPr>
        <cdr:cNvPr id="14" name="TextBox 4"/>
        <cdr:cNvSpPr txBox="1"/>
      </cdr:nvSpPr>
      <cdr:spPr>
        <a:xfrm xmlns:a="http://schemas.openxmlformats.org/drawingml/2006/main">
          <a:off x="5675497" y="2664296"/>
          <a:ext cx="1147287" cy="30837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az-Latn-AZ" sz="1400" dirty="0">
              <a:solidFill>
                <a:srgbClr val="2625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Yardımlı</a:t>
          </a:r>
          <a:endParaRPr lang="en-US" sz="1400" dirty="0">
            <a:solidFill>
              <a:srgbClr val="26250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cdr:txBody>
    </cdr:sp>
  </cdr:relSizeAnchor>
  <cdr:relSizeAnchor xmlns:cdr="http://schemas.openxmlformats.org/drawingml/2006/chartDrawing">
    <cdr:from>
      <cdr:x>0.20057</cdr:x>
      <cdr:y>0.64402</cdr:y>
    </cdr:from>
    <cdr:to>
      <cdr:x>0.29675</cdr:x>
      <cdr:y>0.7166</cdr:y>
    </cdr:to>
    <cdr:sp macro="" textlink="">
      <cdr:nvSpPr>
        <cdr:cNvPr id="15" name="TextBox 4"/>
        <cdr:cNvSpPr txBox="1"/>
      </cdr:nvSpPr>
      <cdr:spPr>
        <a:xfrm xmlns:a="http://schemas.openxmlformats.org/drawingml/2006/main">
          <a:off x="1936143" y="2736304"/>
          <a:ext cx="928448" cy="30837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az-Latn-AZ" sz="1400" dirty="0">
              <a:solidFill>
                <a:srgbClr val="2625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Xocalı</a:t>
          </a:r>
          <a:endParaRPr lang="en-US" sz="1400" dirty="0">
            <a:solidFill>
              <a:srgbClr val="26250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A2BBCD-9642-409C-BD6C-7AC4E2986EB2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51F8D0-E6D2-4BE8-B57A-046906A76F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17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 i="1">
                <a:solidFill>
                  <a:srgbClr val="FFFF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 i="1">
                <a:solidFill>
                  <a:srgbClr val="FFFF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 i="1">
                <a:solidFill>
                  <a:srgbClr val="FFFF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 i="1">
                <a:solidFill>
                  <a:srgbClr val="FFFF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 i="1">
                <a:solidFill>
                  <a:srgbClr val="FFFF99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ü"/>
              <a:defRPr sz="2400" b="1" i="1">
                <a:solidFill>
                  <a:srgbClr val="FFFF99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ü"/>
              <a:defRPr sz="2400" b="1" i="1">
                <a:solidFill>
                  <a:srgbClr val="FFFF99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ü"/>
              <a:defRPr sz="2400" b="1" i="1">
                <a:solidFill>
                  <a:srgbClr val="FFFF99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ü"/>
              <a:defRPr sz="2400" b="1" i="1">
                <a:solidFill>
                  <a:srgbClr val="FFFF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882D8A1-91FF-4CC9-9507-3266D40E3DE7}" type="slidenum">
              <a:rPr lang="ru-RU" sz="1200" b="0" i="0" smtClean="0">
                <a:solidFill>
                  <a:schemeClr val="tx1"/>
                </a:solidFill>
                <a:latin typeface="Arial" charset="0"/>
              </a:rPr>
              <a:pPr eaLnBrk="1" hangingPunct="1"/>
              <a:t>7</a:t>
            </a:fld>
            <a:endParaRPr lang="ru-RU" sz="1200" b="0" i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38566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457"/>
            <a:ext cx="9088041" cy="2632440"/>
          </a:xfrm>
        </p:spPr>
        <p:txBody>
          <a:bodyPr anchor="b"/>
          <a:lstStyle>
            <a:lvl1pPr algn="ctr">
              <a:defRPr sz="661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1414"/>
            <a:ext cx="8018860" cy="1825554"/>
          </a:xfrm>
        </p:spPr>
        <p:txBody>
          <a:bodyPr/>
          <a:lstStyle>
            <a:lvl1pPr marL="0" indent="0" algn="ctr">
              <a:buNone/>
              <a:defRPr sz="2646"/>
            </a:lvl1pPr>
            <a:lvl2pPr marL="504063" indent="0" algn="ctr">
              <a:buNone/>
              <a:defRPr sz="2205"/>
            </a:lvl2pPr>
            <a:lvl3pPr marL="1008126" indent="0" algn="ctr">
              <a:buNone/>
              <a:defRPr sz="1985"/>
            </a:lvl3pPr>
            <a:lvl4pPr marL="1512189" indent="0" algn="ctr">
              <a:buNone/>
              <a:defRPr sz="1764"/>
            </a:lvl4pPr>
            <a:lvl5pPr marL="2016252" indent="0" algn="ctr">
              <a:buNone/>
              <a:defRPr sz="1764"/>
            </a:lvl5pPr>
            <a:lvl6pPr marL="2520315" indent="0" algn="ctr">
              <a:buNone/>
              <a:defRPr sz="1764"/>
            </a:lvl6pPr>
            <a:lvl7pPr marL="3024378" indent="0" algn="ctr">
              <a:buNone/>
              <a:defRPr sz="1764"/>
            </a:lvl7pPr>
            <a:lvl8pPr marL="3528441" indent="0" algn="ctr">
              <a:buNone/>
              <a:defRPr sz="1764"/>
            </a:lvl8pPr>
            <a:lvl9pPr marL="4032504" indent="0" algn="ctr">
              <a:buNone/>
              <a:defRPr sz="1764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55966-488C-4010-A961-B3CE960B89CF}" type="datetime1">
              <a:rPr lang="ru-RU" smtClean="0"/>
              <a:pPr/>
              <a:t>04.05.2022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AMEA İqtisadiyyat İnstitutu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B7DCE-470F-4D8B-A89E-293B4972CC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97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trips dir="ru"/>
      </p:transition>
    </mc:Choice>
    <mc:Fallback xmlns="">
      <p:transition spd="slow">
        <p:strips dir="r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4704-B8EA-4969-97EF-159688EBD0C2}" type="datetime1">
              <a:rPr lang="ru-RU" smtClean="0"/>
              <a:pPr/>
              <a:t>04.05.2022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AMEA İqtisadiyyat İnstitutu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B7DCE-470F-4D8B-A89E-293B4972CC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14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trips dir="ru"/>
      </p:transition>
    </mc:Choice>
    <mc:Fallback xmlns="">
      <p:transition spd="slow">
        <p:strips dir="r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567"/>
            <a:ext cx="2305422" cy="64078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567"/>
            <a:ext cx="6782619" cy="6407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1731E-269F-4F5C-9F31-380431599F8C}" type="datetime1">
              <a:rPr lang="ru-RU" smtClean="0"/>
              <a:pPr/>
              <a:t>04.05.2022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AMEA İqtisadiyyat İnstitutu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B7DCE-470F-4D8B-A89E-293B4972CC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71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trips dir="ru"/>
      </p:transition>
    </mc:Choice>
    <mc:Fallback xmlns="">
      <p:transition spd="slow">
        <p:strips dir="r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ABF9-9215-46A0-8AAD-E204E732036B}" type="datetime1">
              <a:rPr lang="ru-RU" smtClean="0"/>
              <a:pPr/>
              <a:t>04.05.2022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AMEA İqtisadiyyat İnstitutu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B7DCE-470F-4D8B-A89E-293B4972CC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37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trips dir="ru"/>
      </p:transition>
    </mc:Choice>
    <mc:Fallback xmlns="">
      <p:transition spd="slow">
        <p:strips dir="r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5067"/>
            <a:ext cx="9221689" cy="3145275"/>
          </a:xfrm>
        </p:spPr>
        <p:txBody>
          <a:bodyPr anchor="b"/>
          <a:lstStyle>
            <a:lvl1pPr>
              <a:defRPr sz="661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60097"/>
            <a:ext cx="9221689" cy="1654026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4063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8126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3pPr>
            <a:lvl4pPr marL="151218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625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203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437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844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2504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10D43-5F2A-47CF-85DC-4CE3176FDB8D}" type="datetime1">
              <a:rPr lang="ru-RU" smtClean="0"/>
              <a:pPr/>
              <a:t>04.05.2022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AMEA İqtisadiyyat İnstitutu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B7DCE-470F-4D8B-A89E-293B4972CC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06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trips dir="ru"/>
      </p:transition>
    </mc:Choice>
    <mc:Fallback xmlns="">
      <p:transition spd="slow">
        <p:strips dir="r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836"/>
            <a:ext cx="4544021" cy="47975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836"/>
            <a:ext cx="4544021" cy="47975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0A56D-1CEC-444E-B952-A6DD4F7DC9EE}" type="datetime1">
              <a:rPr lang="ru-RU" smtClean="0"/>
              <a:pPr/>
              <a:t>04.05.2022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AMEA İqtisadiyyat İnstitutu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B7DCE-470F-4D8B-A89E-293B4972CC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91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trips dir="ru"/>
      </p:transition>
    </mc:Choice>
    <mc:Fallback xmlns="">
      <p:transition spd="slow">
        <p:strips dir="r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569"/>
            <a:ext cx="9221689" cy="146149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560"/>
            <a:ext cx="4523137" cy="908401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063" indent="0">
              <a:buNone/>
              <a:defRPr sz="2205" b="1"/>
            </a:lvl2pPr>
            <a:lvl3pPr marL="1008126" indent="0">
              <a:buNone/>
              <a:defRPr sz="1985" b="1"/>
            </a:lvl3pPr>
            <a:lvl4pPr marL="1512189" indent="0">
              <a:buNone/>
              <a:defRPr sz="1764" b="1"/>
            </a:lvl4pPr>
            <a:lvl5pPr marL="2016252" indent="0">
              <a:buNone/>
              <a:defRPr sz="1764" b="1"/>
            </a:lvl5pPr>
            <a:lvl6pPr marL="2520315" indent="0">
              <a:buNone/>
              <a:defRPr sz="1764" b="1"/>
            </a:lvl6pPr>
            <a:lvl7pPr marL="3024378" indent="0">
              <a:buNone/>
              <a:defRPr sz="1764" b="1"/>
            </a:lvl7pPr>
            <a:lvl8pPr marL="3528441" indent="0">
              <a:buNone/>
              <a:defRPr sz="1764" b="1"/>
            </a:lvl8pPr>
            <a:lvl9pPr marL="4032504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961"/>
            <a:ext cx="4523137" cy="406242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560"/>
            <a:ext cx="4545413" cy="908401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063" indent="0">
              <a:buNone/>
              <a:defRPr sz="2205" b="1"/>
            </a:lvl2pPr>
            <a:lvl3pPr marL="1008126" indent="0">
              <a:buNone/>
              <a:defRPr sz="1985" b="1"/>
            </a:lvl3pPr>
            <a:lvl4pPr marL="1512189" indent="0">
              <a:buNone/>
              <a:defRPr sz="1764" b="1"/>
            </a:lvl4pPr>
            <a:lvl5pPr marL="2016252" indent="0">
              <a:buNone/>
              <a:defRPr sz="1764" b="1"/>
            </a:lvl5pPr>
            <a:lvl6pPr marL="2520315" indent="0">
              <a:buNone/>
              <a:defRPr sz="1764" b="1"/>
            </a:lvl6pPr>
            <a:lvl7pPr marL="3024378" indent="0">
              <a:buNone/>
              <a:defRPr sz="1764" b="1"/>
            </a:lvl7pPr>
            <a:lvl8pPr marL="3528441" indent="0">
              <a:buNone/>
              <a:defRPr sz="1764" b="1"/>
            </a:lvl8pPr>
            <a:lvl9pPr marL="4032504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961"/>
            <a:ext cx="4545413" cy="406242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5C97E-FB5F-4F0C-914F-52D8F4E54958}" type="datetime1">
              <a:rPr lang="ru-RU" smtClean="0"/>
              <a:pPr/>
              <a:t>04.05.2022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AMEA İqtisadiyyat İnstitutu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B7DCE-470F-4D8B-A89E-293B4972CC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54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trips dir="ru"/>
      </p:transition>
    </mc:Choice>
    <mc:Fallback xmlns="">
      <p:transition spd="slow">
        <p:strips dir="r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D3D67-7A8E-4B80-8214-418F1958FE87}" type="datetime1">
              <a:rPr lang="ru-RU" smtClean="0"/>
              <a:pPr/>
              <a:t>04.05.2022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AMEA İqtisadiyyat İnstitutu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B7DCE-470F-4D8B-A89E-293B4972CC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5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trips dir="ru"/>
      </p:transition>
    </mc:Choice>
    <mc:Fallback xmlns="">
      <p:transition spd="slow">
        <p:strips dir="r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D1815-A786-4712-8CB5-00C5420E2469}" type="datetime1">
              <a:rPr lang="ru-RU" smtClean="0"/>
              <a:pPr/>
              <a:t>04.05.2022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AMEA İqtisadiyyat İnstitutu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B7DCE-470F-4D8B-A89E-293B4972CC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47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trips dir="ru"/>
      </p:transition>
    </mc:Choice>
    <mc:Fallback xmlns="">
      <p:transition spd="slow">
        <p:strips dir="r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4084"/>
            <a:ext cx="3448388" cy="1764295"/>
          </a:xfrm>
        </p:spPr>
        <p:txBody>
          <a:bodyPr anchor="b"/>
          <a:lstStyle>
            <a:lvl1pPr>
              <a:defRPr sz="3528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683"/>
            <a:ext cx="5412730" cy="5373398"/>
          </a:xfrm>
        </p:spPr>
        <p:txBody>
          <a:bodyPr/>
          <a:lstStyle>
            <a:lvl1pPr>
              <a:defRPr sz="3528"/>
            </a:lvl1pPr>
            <a:lvl2pPr>
              <a:defRPr sz="3087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8379"/>
            <a:ext cx="3448388" cy="4202453"/>
          </a:xfrm>
        </p:spPr>
        <p:txBody>
          <a:bodyPr/>
          <a:lstStyle>
            <a:lvl1pPr marL="0" indent="0">
              <a:buNone/>
              <a:defRPr sz="1764"/>
            </a:lvl1pPr>
            <a:lvl2pPr marL="504063" indent="0">
              <a:buNone/>
              <a:defRPr sz="1544"/>
            </a:lvl2pPr>
            <a:lvl3pPr marL="1008126" indent="0">
              <a:buNone/>
              <a:defRPr sz="1323"/>
            </a:lvl3pPr>
            <a:lvl4pPr marL="1512189" indent="0">
              <a:buNone/>
              <a:defRPr sz="1103"/>
            </a:lvl4pPr>
            <a:lvl5pPr marL="2016252" indent="0">
              <a:buNone/>
              <a:defRPr sz="1103"/>
            </a:lvl5pPr>
            <a:lvl6pPr marL="2520315" indent="0">
              <a:buNone/>
              <a:defRPr sz="1103"/>
            </a:lvl6pPr>
            <a:lvl7pPr marL="3024378" indent="0">
              <a:buNone/>
              <a:defRPr sz="1103"/>
            </a:lvl7pPr>
            <a:lvl8pPr marL="3528441" indent="0">
              <a:buNone/>
              <a:defRPr sz="1103"/>
            </a:lvl8pPr>
            <a:lvl9pPr marL="4032504" indent="0">
              <a:buNone/>
              <a:defRPr sz="110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6A853-15BB-4090-AB27-88AC45F9DA9A}" type="datetime1">
              <a:rPr lang="ru-RU" smtClean="0"/>
              <a:pPr/>
              <a:t>04.05.2022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AMEA İqtisadiyyat İnstitutu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B7DCE-470F-4D8B-A89E-293B4972CC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3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trips dir="ru"/>
      </p:transition>
    </mc:Choice>
    <mc:Fallback xmlns="">
      <p:transition spd="slow">
        <p:strips dir="r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4084"/>
            <a:ext cx="3448388" cy="1764295"/>
          </a:xfrm>
        </p:spPr>
        <p:txBody>
          <a:bodyPr anchor="b"/>
          <a:lstStyle>
            <a:lvl1pPr>
              <a:defRPr sz="3528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683"/>
            <a:ext cx="5412730" cy="5373398"/>
          </a:xfrm>
        </p:spPr>
        <p:txBody>
          <a:bodyPr anchor="t"/>
          <a:lstStyle>
            <a:lvl1pPr marL="0" indent="0">
              <a:buNone/>
              <a:defRPr sz="3528"/>
            </a:lvl1pPr>
            <a:lvl2pPr marL="504063" indent="0">
              <a:buNone/>
              <a:defRPr sz="3087"/>
            </a:lvl2pPr>
            <a:lvl3pPr marL="1008126" indent="0">
              <a:buNone/>
              <a:defRPr sz="2646"/>
            </a:lvl3pPr>
            <a:lvl4pPr marL="1512189" indent="0">
              <a:buNone/>
              <a:defRPr sz="2205"/>
            </a:lvl4pPr>
            <a:lvl5pPr marL="2016252" indent="0">
              <a:buNone/>
              <a:defRPr sz="2205"/>
            </a:lvl5pPr>
            <a:lvl6pPr marL="2520315" indent="0">
              <a:buNone/>
              <a:defRPr sz="2205"/>
            </a:lvl6pPr>
            <a:lvl7pPr marL="3024378" indent="0">
              <a:buNone/>
              <a:defRPr sz="2205"/>
            </a:lvl7pPr>
            <a:lvl8pPr marL="3528441" indent="0">
              <a:buNone/>
              <a:defRPr sz="2205"/>
            </a:lvl8pPr>
            <a:lvl9pPr marL="4032504" indent="0">
              <a:buNone/>
              <a:defRPr sz="220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8379"/>
            <a:ext cx="3448388" cy="4202453"/>
          </a:xfrm>
        </p:spPr>
        <p:txBody>
          <a:bodyPr/>
          <a:lstStyle>
            <a:lvl1pPr marL="0" indent="0">
              <a:buNone/>
              <a:defRPr sz="1764"/>
            </a:lvl1pPr>
            <a:lvl2pPr marL="504063" indent="0">
              <a:buNone/>
              <a:defRPr sz="1544"/>
            </a:lvl2pPr>
            <a:lvl3pPr marL="1008126" indent="0">
              <a:buNone/>
              <a:defRPr sz="1323"/>
            </a:lvl3pPr>
            <a:lvl4pPr marL="1512189" indent="0">
              <a:buNone/>
              <a:defRPr sz="1103"/>
            </a:lvl4pPr>
            <a:lvl5pPr marL="2016252" indent="0">
              <a:buNone/>
              <a:defRPr sz="1103"/>
            </a:lvl5pPr>
            <a:lvl6pPr marL="2520315" indent="0">
              <a:buNone/>
              <a:defRPr sz="1103"/>
            </a:lvl6pPr>
            <a:lvl7pPr marL="3024378" indent="0">
              <a:buNone/>
              <a:defRPr sz="1103"/>
            </a:lvl7pPr>
            <a:lvl8pPr marL="3528441" indent="0">
              <a:buNone/>
              <a:defRPr sz="1103"/>
            </a:lvl8pPr>
            <a:lvl9pPr marL="4032504" indent="0">
              <a:buNone/>
              <a:defRPr sz="110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A2915-A52D-4A4C-BC63-2188737CF33E}" type="datetime1">
              <a:rPr lang="ru-RU" smtClean="0"/>
              <a:pPr/>
              <a:t>04.05.2022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AMEA İqtisadiyyat İnstitutu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B7DCE-470F-4D8B-A89E-293B4972CC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46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trips dir="ru"/>
      </p:transition>
    </mc:Choice>
    <mc:Fallback xmlns="">
      <p:transition spd="slow">
        <p:strips dir="ru"/>
      </p:transition>
    </mc:Fallback>
  </mc:AlternateContent>
  <p:timing>
    <p:tnLst>
      <p:par>
        <p:cTn id="1" dur="indefinite" restart="never" nodeType="tmRoot"/>
      </p:par>
    </p:tnLst>
  </p:timing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569"/>
            <a:ext cx="9221689" cy="1461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836"/>
            <a:ext cx="9221689" cy="4797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8172"/>
            <a:ext cx="2405658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A2915-A52D-4A4C-BC63-2188737CF33E}" type="datetime1">
              <a:rPr lang="ru-RU" smtClean="0"/>
              <a:pPr/>
              <a:t>04.05.2022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8172"/>
            <a:ext cx="3608487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AMEA İqtisadiyyat İnstitutu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8172"/>
            <a:ext cx="2405658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B7DCE-470F-4D8B-A89E-293B4972CC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322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1" r:id="rId1"/>
    <p:sldLayoutId id="2147484712" r:id="rId2"/>
    <p:sldLayoutId id="2147484713" r:id="rId3"/>
    <p:sldLayoutId id="2147484714" r:id="rId4"/>
    <p:sldLayoutId id="2147484715" r:id="rId5"/>
    <p:sldLayoutId id="2147484716" r:id="rId6"/>
    <p:sldLayoutId id="2147484717" r:id="rId7"/>
    <p:sldLayoutId id="2147484718" r:id="rId8"/>
    <p:sldLayoutId id="2147484719" r:id="rId9"/>
    <p:sldLayoutId id="2147484720" r:id="rId10"/>
    <p:sldLayoutId id="2147484721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:strips dir="ru"/>
      </p:transition>
    </mc:Choice>
    <mc:Fallback xmlns="">
      <p:transition spd="slow">
        <p:strips dir="ru"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1008126" rtl="0" eaLnBrk="1" latinLnBrk="0" hangingPunct="1">
        <a:lnSpc>
          <a:spcPct val="90000"/>
        </a:lnSpc>
        <a:spcBef>
          <a:spcPct val="0"/>
        </a:spcBef>
        <a:buNone/>
        <a:defRPr sz="48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32" indent="-252032" algn="l" defTabSz="1008126" rtl="0" eaLnBrk="1" latinLnBrk="0" hangingPunct="1">
        <a:lnSpc>
          <a:spcPct val="90000"/>
        </a:lnSpc>
        <a:spcBef>
          <a:spcPts val="1103"/>
        </a:spcBef>
        <a:buFont typeface="Arial" panose="020B0604020202020204" pitchFamily="34" charset="0"/>
        <a:buChar char="•"/>
        <a:defRPr sz="3087" kern="1200">
          <a:solidFill>
            <a:schemeClr val="tx1"/>
          </a:solidFill>
          <a:latin typeface="+mn-lt"/>
          <a:ea typeface="+mn-ea"/>
          <a:cs typeface="+mn-cs"/>
        </a:defRPr>
      </a:lvl1pPr>
      <a:lvl2pPr marL="756095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158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221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268284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772347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276410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780473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284536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063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126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189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252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0315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4378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8441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2504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11561" y="3132559"/>
            <a:ext cx="9414866" cy="2195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  <a:spcBef>
                <a:spcPts val="1200"/>
              </a:spcBef>
            </a:pPr>
            <a:r>
              <a:rPr lang="az-Latn-AZ" b="1" spc="100" dirty="0">
                <a:solidFill>
                  <a:srgbClr val="2625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AMEA iqtisadiyyat </a:t>
            </a:r>
            <a:r>
              <a:rPr lang="az-Latn-AZ" b="1" spc="100" dirty="0" smtClean="0">
                <a:solidFill>
                  <a:srgbClr val="2625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İnstitutunun</a:t>
            </a:r>
            <a:br>
              <a:rPr lang="az-Latn-AZ" b="1" spc="100" dirty="0" smtClean="0">
                <a:solidFill>
                  <a:srgbClr val="2625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az-Latn-AZ" b="1" spc="100" dirty="0" smtClean="0">
                <a:solidFill>
                  <a:srgbClr val="2625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intellektual məhsulları silsiləsindən</a:t>
            </a:r>
          </a:p>
          <a:p>
            <a:pPr algn="ctr">
              <a:lnSpc>
                <a:spcPts val="4300"/>
              </a:lnSpc>
              <a:spcBef>
                <a:spcPts val="2400"/>
              </a:spcBef>
            </a:pPr>
            <a:r>
              <a:rPr lang="az-Latn-AZ" sz="2800" b="1" spc="100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AZƏRBAYCAN BÖLGƏLƏRİNİN İQTİSADİ İNKİŞAF VƏ DİVERSİFİKASİYA ÜZRƏ REYTİNQİ</a:t>
            </a:r>
          </a:p>
        </p:txBody>
      </p:sp>
      <p:sp>
        <p:nvSpPr>
          <p:cNvPr id="25" name="Прямоугольник 8"/>
          <p:cNvSpPr>
            <a:spLocks noChangeArrowheads="1"/>
          </p:cNvSpPr>
          <p:nvPr/>
        </p:nvSpPr>
        <p:spPr bwMode="auto">
          <a:xfrm>
            <a:off x="1385466" y="6092145"/>
            <a:ext cx="8172970" cy="68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ts val="2000"/>
              </a:lnSpc>
              <a:buFont typeface="Wingdings" pitchFamily="2" charset="2"/>
              <a:buNone/>
            </a:pPr>
            <a:r>
              <a:rPr lang="az-Latn-AZ" b="0" i="1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Bakı</a:t>
            </a:r>
            <a:r>
              <a:rPr lang="az-Latn-AZ" i="1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 Biznes Universiteti</a:t>
            </a:r>
            <a:endParaRPr lang="az-Latn-AZ" b="0" i="1" dirty="0" smtClean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  <a:p>
            <a:pPr algn="r">
              <a:lnSpc>
                <a:spcPts val="2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az-Latn-AZ" b="0" i="1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4 may 2022-ci </a:t>
            </a:r>
            <a:r>
              <a:rPr lang="az-Latn-AZ" b="0" i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il</a:t>
            </a:r>
            <a:endParaRPr lang="ru-RU" b="0" i="1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8" name="Прямоугольник 8"/>
          <p:cNvSpPr>
            <a:spLocks noChangeArrowheads="1"/>
          </p:cNvSpPr>
          <p:nvPr/>
        </p:nvSpPr>
        <p:spPr bwMode="auto">
          <a:xfrm>
            <a:off x="4271288" y="1919650"/>
            <a:ext cx="5287148" cy="412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ts val="25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Nazim</a:t>
            </a:r>
            <a:r>
              <a:rPr lang="en-US" sz="2400" b="1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az-Latn-AZ" sz="2800" b="1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Müzəffərli (İmanov)</a:t>
            </a:r>
            <a:endParaRPr lang="az-Latn-AZ" sz="2400" b="1" dirty="0" smtClean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10" name="Группа 10"/>
          <p:cNvGrpSpPr/>
          <p:nvPr/>
        </p:nvGrpSpPr>
        <p:grpSpPr>
          <a:xfrm>
            <a:off x="-1" y="0"/>
            <a:ext cx="10691814" cy="833636"/>
            <a:chOff x="-1" y="0"/>
            <a:chExt cx="10691814" cy="833636"/>
          </a:xfrm>
        </p:grpSpPr>
        <p:pic>
          <p:nvPicPr>
            <p:cNvPr id="11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56" t="15993" r="20644" b="63036"/>
            <a:stretch>
              <a:fillRect/>
            </a:stretch>
          </p:blipFill>
          <p:spPr bwMode="auto">
            <a:xfrm>
              <a:off x="-1" y="0"/>
              <a:ext cx="10691814" cy="828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521"/>
            <a:stretch>
              <a:fillRect/>
            </a:stretch>
          </p:blipFill>
          <p:spPr bwMode="auto">
            <a:xfrm>
              <a:off x="611560" y="135957"/>
              <a:ext cx="443843" cy="452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Поле 2"/>
            <p:cNvSpPr txBox="1">
              <a:spLocks noChangeArrowheads="1"/>
            </p:cNvSpPr>
            <p:nvPr/>
          </p:nvSpPr>
          <p:spPr bwMode="auto">
            <a:xfrm>
              <a:off x="1119188" y="221517"/>
              <a:ext cx="3866678" cy="304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Wingdings" pitchFamily="2" charset="2"/>
                <a:buNone/>
              </a:pPr>
              <a:r>
                <a:rPr lang="az-Latn-AZ" sz="1600" b="0" i="0" dirty="0" smtClean="0">
                  <a:solidFill>
                    <a:srgbClr val="FFFF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AMEA İqtisadiyyat </a:t>
              </a:r>
              <a:r>
                <a:rPr lang="az-Latn-AZ" sz="1600" b="0" i="0" dirty="0">
                  <a:solidFill>
                    <a:srgbClr val="FFFF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İnstitutu</a:t>
              </a:r>
              <a:endParaRPr lang="ru-RU" sz="1600" b="0" i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Wingdings" pitchFamily="2" charset="2"/>
                <a:buNone/>
              </a:pPr>
              <a:endParaRPr lang="ru-RU" sz="4400" b="0" i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" name="Line 6"/>
            <p:cNvSpPr>
              <a:spLocks noChangeShapeType="1"/>
            </p:cNvSpPr>
            <p:nvPr/>
          </p:nvSpPr>
          <p:spPr bwMode="auto">
            <a:xfrm>
              <a:off x="0" y="833636"/>
              <a:ext cx="10691812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>
              <a:outerShdw dist="38100" dir="2400000" algn="ctr" rotWithShape="0">
                <a:schemeClr val="tx1">
                  <a:lumMod val="50000"/>
                  <a:alpha val="35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76276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0"/>
          <p:cNvGrpSpPr/>
          <p:nvPr/>
        </p:nvGrpSpPr>
        <p:grpSpPr>
          <a:xfrm>
            <a:off x="-1" y="0"/>
            <a:ext cx="10691814" cy="833636"/>
            <a:chOff x="-1" y="0"/>
            <a:chExt cx="10691814" cy="833636"/>
          </a:xfrm>
        </p:grpSpPr>
        <p:pic>
          <p:nvPicPr>
            <p:cNvPr id="16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56" t="15993" r="20644" b="63036"/>
            <a:stretch>
              <a:fillRect/>
            </a:stretch>
          </p:blipFill>
          <p:spPr bwMode="auto">
            <a:xfrm>
              <a:off x="-1" y="0"/>
              <a:ext cx="10691814" cy="828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Рисунок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521"/>
            <a:stretch>
              <a:fillRect/>
            </a:stretch>
          </p:blipFill>
          <p:spPr bwMode="auto">
            <a:xfrm>
              <a:off x="611560" y="135957"/>
              <a:ext cx="443843" cy="452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Поле 2"/>
            <p:cNvSpPr txBox="1">
              <a:spLocks noChangeArrowheads="1"/>
            </p:cNvSpPr>
            <p:nvPr/>
          </p:nvSpPr>
          <p:spPr bwMode="auto">
            <a:xfrm>
              <a:off x="1119188" y="221517"/>
              <a:ext cx="3866678" cy="304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Wingdings" pitchFamily="2" charset="2"/>
                <a:buNone/>
              </a:pPr>
              <a:r>
                <a:rPr lang="az-Latn-AZ" sz="1600" b="0" i="0" dirty="0" smtClean="0">
                  <a:solidFill>
                    <a:srgbClr val="FFFF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AMEA İqtisadiyyat </a:t>
              </a:r>
              <a:r>
                <a:rPr lang="az-Latn-AZ" sz="1600" b="0" i="0" dirty="0">
                  <a:solidFill>
                    <a:srgbClr val="FFFF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İnstitutu</a:t>
              </a:r>
              <a:endParaRPr lang="ru-RU" sz="1600" b="0" i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Wingdings" pitchFamily="2" charset="2"/>
                <a:buNone/>
              </a:pPr>
              <a:endParaRPr lang="ru-RU" sz="4400" b="0" i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1" name="Line 6"/>
            <p:cNvSpPr>
              <a:spLocks noChangeShapeType="1"/>
            </p:cNvSpPr>
            <p:nvPr/>
          </p:nvSpPr>
          <p:spPr bwMode="auto">
            <a:xfrm>
              <a:off x="0" y="833636"/>
              <a:ext cx="10691812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>
              <a:outerShdw dist="38100" dir="2400000" algn="ctr" rotWithShape="0">
                <a:schemeClr val="tx1">
                  <a:lumMod val="50000"/>
                  <a:alpha val="35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0" y="7251704"/>
            <a:ext cx="10691812" cy="307777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z-Latn-AZ" sz="1400" dirty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	</a:t>
            </a:r>
            <a:r>
              <a:rPr lang="en-US" sz="1400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www.economics.com.az</a:t>
            </a:r>
            <a:r>
              <a:rPr lang="az-Latn-AZ" sz="1400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			</a:t>
            </a:r>
            <a:r>
              <a:rPr lang="az-Latn-AZ" sz="1400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	</a:t>
            </a:r>
            <a:r>
              <a:rPr lang="az-Latn-AZ" sz="1400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			</a:t>
            </a:r>
            <a:r>
              <a:rPr lang="az-Latn-AZ" sz="1400" i="1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BBU, 4 may 2022-ci </a:t>
            </a:r>
            <a:r>
              <a:rPr lang="az-Latn-AZ" sz="1400" i="1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il</a:t>
            </a:r>
            <a:endParaRPr lang="ru-RU" sz="1400" i="1" dirty="0">
              <a:solidFill>
                <a:schemeClr val="bg1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5" name="Rectangle 41"/>
          <p:cNvSpPr>
            <a:spLocks noChangeArrowheads="1"/>
          </p:cNvSpPr>
          <p:nvPr/>
        </p:nvSpPr>
        <p:spPr bwMode="auto">
          <a:xfrm>
            <a:off x="3329334" y="1077426"/>
            <a:ext cx="6769100" cy="46166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DDDDD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az-Latn-AZ" sz="2400" b="1" i="0" dirty="0" smtClean="0">
                <a:solidFill>
                  <a:srgbClr val="000066"/>
                </a:solidFill>
                <a:latin typeface="Tahoma" pitchFamily="34" charset="0"/>
              </a:rPr>
              <a:t>NƏTİCƏLƏR – SD SUB-İNDEKSİ</a:t>
            </a:r>
            <a:endParaRPr lang="ru-RU" sz="2400" b="1" dirty="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26" name="Rectangle 36"/>
          <p:cNvSpPr/>
          <p:nvPr/>
        </p:nvSpPr>
        <p:spPr>
          <a:xfrm>
            <a:off x="809402" y="1620391"/>
            <a:ext cx="8597960" cy="428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  <a:spcBef>
                <a:spcPct val="0"/>
              </a:spcBef>
              <a:buClrTx/>
            </a:pPr>
            <a:r>
              <a:rPr lang="az-Latn-AZ" b="1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Respublika tabeli şəhərlər</a:t>
            </a:r>
          </a:p>
        </p:txBody>
      </p:sp>
      <p:graphicFrame>
        <p:nvGraphicFramePr>
          <p:cNvPr id="27" name="Диаграмма 13"/>
          <p:cNvGraphicFramePr/>
          <p:nvPr>
            <p:extLst>
              <p:ext uri="{D42A27DB-BD31-4B8C-83A1-F6EECF244321}">
                <p14:modId xmlns:p14="http://schemas.microsoft.com/office/powerpoint/2010/main" val="2321380807"/>
              </p:ext>
            </p:extLst>
          </p:nvPr>
        </p:nvGraphicFramePr>
        <p:xfrm>
          <a:off x="833481" y="2340471"/>
          <a:ext cx="9048928" cy="4459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8983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0"/>
          <p:cNvGrpSpPr/>
          <p:nvPr/>
        </p:nvGrpSpPr>
        <p:grpSpPr>
          <a:xfrm>
            <a:off x="-1" y="0"/>
            <a:ext cx="10691814" cy="833636"/>
            <a:chOff x="-1" y="0"/>
            <a:chExt cx="10691814" cy="833636"/>
          </a:xfrm>
        </p:grpSpPr>
        <p:pic>
          <p:nvPicPr>
            <p:cNvPr id="16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56" t="15993" r="20644" b="63036"/>
            <a:stretch>
              <a:fillRect/>
            </a:stretch>
          </p:blipFill>
          <p:spPr bwMode="auto">
            <a:xfrm>
              <a:off x="-1" y="0"/>
              <a:ext cx="10691814" cy="828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Рисунок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521"/>
            <a:stretch>
              <a:fillRect/>
            </a:stretch>
          </p:blipFill>
          <p:spPr bwMode="auto">
            <a:xfrm>
              <a:off x="611560" y="135957"/>
              <a:ext cx="443843" cy="452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Поле 2"/>
            <p:cNvSpPr txBox="1">
              <a:spLocks noChangeArrowheads="1"/>
            </p:cNvSpPr>
            <p:nvPr/>
          </p:nvSpPr>
          <p:spPr bwMode="auto">
            <a:xfrm>
              <a:off x="1119188" y="221517"/>
              <a:ext cx="3866678" cy="304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Wingdings" pitchFamily="2" charset="2"/>
                <a:buNone/>
              </a:pPr>
              <a:r>
                <a:rPr lang="az-Latn-AZ" sz="1600" b="0" i="0" dirty="0" smtClean="0">
                  <a:solidFill>
                    <a:srgbClr val="FFFF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AMEA İqtisadiyyat </a:t>
              </a:r>
              <a:r>
                <a:rPr lang="az-Latn-AZ" sz="1600" b="0" i="0" dirty="0">
                  <a:solidFill>
                    <a:srgbClr val="FFFF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İnstitutu</a:t>
              </a:r>
              <a:endParaRPr lang="ru-RU" sz="1600" b="0" i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Wingdings" pitchFamily="2" charset="2"/>
                <a:buNone/>
              </a:pPr>
              <a:endParaRPr lang="ru-RU" sz="4400" b="0" i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4" name="Line 6"/>
            <p:cNvSpPr>
              <a:spLocks noChangeShapeType="1"/>
            </p:cNvSpPr>
            <p:nvPr/>
          </p:nvSpPr>
          <p:spPr bwMode="auto">
            <a:xfrm>
              <a:off x="0" y="833636"/>
              <a:ext cx="10691812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>
              <a:outerShdw dist="38100" dir="2400000" algn="ctr" rotWithShape="0">
                <a:schemeClr val="tx1">
                  <a:lumMod val="50000"/>
                  <a:alpha val="35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0" y="7251704"/>
            <a:ext cx="10691812" cy="307777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z-Latn-AZ" sz="1400" dirty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	</a:t>
            </a:r>
            <a:r>
              <a:rPr lang="en-US" sz="1400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www.economics.com.az</a:t>
            </a:r>
            <a:r>
              <a:rPr lang="az-Latn-AZ" sz="1400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			</a:t>
            </a:r>
            <a:r>
              <a:rPr lang="az-Latn-AZ" sz="1400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	</a:t>
            </a:r>
            <a:r>
              <a:rPr lang="az-Latn-AZ" sz="1400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			</a:t>
            </a:r>
            <a:r>
              <a:rPr lang="az-Latn-AZ" sz="1400" i="1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BBU, 4 may 2022-ci </a:t>
            </a:r>
            <a:r>
              <a:rPr lang="az-Latn-AZ" sz="1400" i="1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il</a:t>
            </a:r>
            <a:endParaRPr lang="ru-RU" sz="1400" i="1" dirty="0">
              <a:solidFill>
                <a:schemeClr val="bg1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6" name="Rectangle 41"/>
          <p:cNvSpPr>
            <a:spLocks noChangeArrowheads="1"/>
          </p:cNvSpPr>
          <p:nvPr/>
        </p:nvSpPr>
        <p:spPr bwMode="auto">
          <a:xfrm>
            <a:off x="3329334" y="1077426"/>
            <a:ext cx="6769100" cy="46166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DDDDD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az-Latn-AZ" sz="2400" b="1" i="0" dirty="0" smtClean="0">
                <a:solidFill>
                  <a:srgbClr val="000066"/>
                </a:solidFill>
                <a:latin typeface="Tahoma" pitchFamily="34" charset="0"/>
              </a:rPr>
              <a:t>NƏTİCƏLƏR – SD SUB-İNDEKSİ</a:t>
            </a:r>
            <a:endParaRPr lang="ru-RU" sz="2400" b="1" dirty="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27" name="Rectangle 36"/>
          <p:cNvSpPr/>
          <p:nvPr/>
        </p:nvSpPr>
        <p:spPr>
          <a:xfrm>
            <a:off x="492362" y="1620391"/>
            <a:ext cx="9726835" cy="433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  <a:spcBef>
                <a:spcPct val="0"/>
              </a:spcBef>
              <a:buClrTx/>
            </a:pPr>
            <a:r>
              <a:rPr lang="az-Latn-AZ" b="1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Respublika tabeli şəhərlər</a:t>
            </a:r>
          </a:p>
        </p:txBody>
      </p:sp>
      <p:graphicFrame>
        <p:nvGraphicFramePr>
          <p:cNvPr id="28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86819"/>
              </p:ext>
            </p:extLst>
          </p:nvPr>
        </p:nvGraphicFramePr>
        <p:xfrm>
          <a:off x="492362" y="2340471"/>
          <a:ext cx="3944716" cy="2605318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8477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193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776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600" b="1" dirty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Yer</a:t>
                      </a:r>
                      <a:endParaRPr lang="ru-RU" sz="2000" b="1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600" b="1" dirty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Şəhərlər</a:t>
                      </a:r>
                      <a:endParaRPr lang="ru-RU" sz="2000" b="1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600" b="1" dirty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SD</a:t>
                      </a:r>
                      <a:endParaRPr lang="ru-RU" sz="2000" b="1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820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600" b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ru-RU" sz="2000" b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600" b="0" dirty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Naxçıvan</a:t>
                      </a:r>
                      <a:endParaRPr lang="ru-RU" sz="2000" b="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600" b="0" dirty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89,96</a:t>
                      </a:r>
                      <a:endParaRPr lang="ru-RU" sz="2000" b="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820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600" b="0" dirty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ru-RU" sz="2000" b="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600" b="0" dirty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Gəncə</a:t>
                      </a:r>
                      <a:endParaRPr lang="ru-RU" sz="2000" b="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600" b="0" dirty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75,34</a:t>
                      </a:r>
                      <a:endParaRPr lang="ru-RU" sz="2000" b="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8209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600" b="1" dirty="0" smtClean="0">
                          <a:solidFill>
                            <a:srgbClr val="A5002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Orta </a:t>
                      </a:r>
                      <a:r>
                        <a:rPr lang="az-Latn-AZ" sz="1600" b="1" dirty="0">
                          <a:solidFill>
                            <a:srgbClr val="A5002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göstərici</a:t>
                      </a:r>
                      <a:endParaRPr lang="ru-RU" sz="2000" b="1" dirty="0">
                        <a:solidFill>
                          <a:srgbClr val="A5002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600" b="1" dirty="0">
                          <a:solidFill>
                            <a:srgbClr val="A5002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70,20</a:t>
                      </a:r>
                      <a:endParaRPr lang="ru-RU" sz="2000" b="1" dirty="0">
                        <a:solidFill>
                          <a:srgbClr val="A5002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820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600" b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ru-RU" sz="2000" b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600" b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Sumqayıt</a:t>
                      </a:r>
                      <a:endParaRPr lang="ru-RU" sz="2000" b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600" b="0" dirty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67,03</a:t>
                      </a:r>
                      <a:endParaRPr lang="ru-RU" sz="2000" b="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820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600" b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ru-RU" sz="2000" b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600" b="0" dirty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Şirvan</a:t>
                      </a:r>
                      <a:endParaRPr lang="ru-RU" sz="2000" b="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600" b="0" dirty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64,95</a:t>
                      </a:r>
                      <a:endParaRPr lang="ru-RU" sz="2000" b="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820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600" b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ru-RU" sz="2000" b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600" b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Mingəçevir</a:t>
                      </a:r>
                      <a:endParaRPr lang="ru-RU" sz="2000" b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600" b="0" dirty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53,74</a:t>
                      </a:r>
                      <a:endParaRPr lang="ru-RU" sz="2000" b="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29" name="Chart 14"/>
          <p:cNvGraphicFramePr/>
          <p:nvPr>
            <p:extLst>
              <p:ext uri="{D42A27DB-BD31-4B8C-83A1-F6EECF244321}">
                <p14:modId xmlns:p14="http://schemas.microsoft.com/office/powerpoint/2010/main" val="3353554628"/>
              </p:ext>
            </p:extLst>
          </p:nvPr>
        </p:nvGraphicFramePr>
        <p:xfrm>
          <a:off x="4697834" y="2053908"/>
          <a:ext cx="7380765" cy="5026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0" name="Прямоугольник 3"/>
          <p:cNvSpPr/>
          <p:nvPr/>
        </p:nvSpPr>
        <p:spPr>
          <a:xfrm>
            <a:off x="4891864" y="2700511"/>
            <a:ext cx="2830306" cy="61927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az-Latn-AZ" sz="16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ÜMB-nin sahələr</a:t>
            </a:r>
            <a:br>
              <a:rPr lang="az-Latn-AZ" sz="16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az-Latn-AZ" sz="16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üzrə </a:t>
            </a:r>
            <a:r>
              <a:rPr lang="az-Latn-AZ" sz="16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paylanması</a:t>
            </a:r>
            <a:endParaRPr lang="ru-RU" sz="1600" dirty="0">
              <a:solidFill>
                <a:srgbClr val="000066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30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10"/>
          <p:cNvGrpSpPr/>
          <p:nvPr/>
        </p:nvGrpSpPr>
        <p:grpSpPr>
          <a:xfrm>
            <a:off x="-1" y="0"/>
            <a:ext cx="10691814" cy="833636"/>
            <a:chOff x="-1" y="0"/>
            <a:chExt cx="10691814" cy="833636"/>
          </a:xfrm>
        </p:grpSpPr>
        <p:pic>
          <p:nvPicPr>
            <p:cNvPr id="10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56" t="15993" r="20644" b="63036"/>
            <a:stretch>
              <a:fillRect/>
            </a:stretch>
          </p:blipFill>
          <p:spPr bwMode="auto">
            <a:xfrm>
              <a:off x="-1" y="0"/>
              <a:ext cx="10691814" cy="828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Рисунок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521"/>
            <a:stretch>
              <a:fillRect/>
            </a:stretch>
          </p:blipFill>
          <p:spPr bwMode="auto">
            <a:xfrm>
              <a:off x="611560" y="135957"/>
              <a:ext cx="443843" cy="452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Поле 2"/>
            <p:cNvSpPr txBox="1">
              <a:spLocks noChangeArrowheads="1"/>
            </p:cNvSpPr>
            <p:nvPr/>
          </p:nvSpPr>
          <p:spPr bwMode="auto">
            <a:xfrm>
              <a:off x="1119188" y="221517"/>
              <a:ext cx="3866678" cy="304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Wingdings" pitchFamily="2" charset="2"/>
                <a:buNone/>
              </a:pPr>
              <a:r>
                <a:rPr lang="az-Latn-AZ" sz="1600" b="0" i="0" dirty="0" smtClean="0">
                  <a:solidFill>
                    <a:srgbClr val="FFFF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AMEA İqtisadiyyat </a:t>
              </a:r>
              <a:r>
                <a:rPr lang="az-Latn-AZ" sz="1600" b="0" i="0" dirty="0">
                  <a:solidFill>
                    <a:srgbClr val="FFFF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İnstitutu</a:t>
              </a:r>
              <a:endParaRPr lang="ru-RU" sz="1600" b="0" i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Wingdings" pitchFamily="2" charset="2"/>
                <a:buNone/>
              </a:pPr>
              <a:endParaRPr lang="ru-RU" sz="4400" b="0" i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0" y="833636"/>
              <a:ext cx="10691812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>
              <a:outerShdw dist="38100" dir="2400000" algn="ctr" rotWithShape="0">
                <a:schemeClr val="tx1">
                  <a:lumMod val="50000"/>
                  <a:alpha val="35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0" y="7251704"/>
            <a:ext cx="10691812" cy="307777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z-Latn-AZ" sz="1400" dirty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	</a:t>
            </a:r>
            <a:r>
              <a:rPr lang="en-US" sz="1400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www.economics.com.az</a:t>
            </a:r>
            <a:r>
              <a:rPr lang="az-Latn-AZ" sz="1400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			</a:t>
            </a:r>
            <a:r>
              <a:rPr lang="az-Latn-AZ" sz="1400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	</a:t>
            </a:r>
            <a:r>
              <a:rPr lang="az-Latn-AZ" sz="1400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			</a:t>
            </a:r>
            <a:r>
              <a:rPr lang="az-Latn-AZ" sz="1400" i="1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BBU, 4 may 2022-ci </a:t>
            </a:r>
            <a:r>
              <a:rPr lang="az-Latn-AZ" sz="1400" i="1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il</a:t>
            </a:r>
            <a:endParaRPr lang="ru-RU" sz="1400" i="1" dirty="0">
              <a:solidFill>
                <a:schemeClr val="bg1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15" name="Rectangle 41"/>
          <p:cNvSpPr>
            <a:spLocks noChangeArrowheads="1"/>
          </p:cNvSpPr>
          <p:nvPr/>
        </p:nvSpPr>
        <p:spPr bwMode="auto">
          <a:xfrm>
            <a:off x="3329334" y="1077426"/>
            <a:ext cx="6769100" cy="46166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DDDDD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az-Latn-AZ" sz="2400" b="1" i="0" dirty="0" smtClean="0">
                <a:solidFill>
                  <a:srgbClr val="000066"/>
                </a:solidFill>
                <a:latin typeface="Tahoma" pitchFamily="34" charset="0"/>
              </a:rPr>
              <a:t>NƏTİCƏLƏR – SD SUB-İNDEKSİ</a:t>
            </a:r>
            <a:endParaRPr lang="ru-RU" sz="2400" b="1" dirty="0">
              <a:solidFill>
                <a:srgbClr val="000066"/>
              </a:solidFill>
              <a:latin typeface="Tahoma" pitchFamily="34" charset="0"/>
            </a:endParaRPr>
          </a:p>
        </p:txBody>
      </p:sp>
      <p:graphicFrame>
        <p:nvGraphicFramePr>
          <p:cNvPr id="16" name="Диаграмма 14"/>
          <p:cNvGraphicFramePr/>
          <p:nvPr>
            <p:extLst>
              <p:ext uri="{D42A27DB-BD31-4B8C-83A1-F6EECF244321}">
                <p14:modId xmlns:p14="http://schemas.microsoft.com/office/powerpoint/2010/main" val="4264996815"/>
              </p:ext>
            </p:extLst>
          </p:nvPr>
        </p:nvGraphicFramePr>
        <p:xfrm>
          <a:off x="377355" y="2124447"/>
          <a:ext cx="10009112" cy="4997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Rectangle 36"/>
          <p:cNvSpPr/>
          <p:nvPr/>
        </p:nvSpPr>
        <p:spPr>
          <a:xfrm>
            <a:off x="809402" y="1620391"/>
            <a:ext cx="859796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  <a:spcBef>
                <a:spcPct val="0"/>
              </a:spcBef>
              <a:buClrTx/>
            </a:pPr>
            <a:r>
              <a:rPr lang="az-Latn-AZ" b="1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İnzibati rayonlar</a:t>
            </a:r>
          </a:p>
        </p:txBody>
      </p:sp>
    </p:spTree>
    <p:extLst>
      <p:ext uri="{BB962C8B-B14F-4D97-AF65-F5344CB8AC3E}">
        <p14:creationId xmlns:p14="http://schemas.microsoft.com/office/powerpoint/2010/main" val="5477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0"/>
          <p:cNvGrpSpPr/>
          <p:nvPr/>
        </p:nvGrpSpPr>
        <p:grpSpPr>
          <a:xfrm>
            <a:off x="-1" y="0"/>
            <a:ext cx="10691814" cy="833636"/>
            <a:chOff x="-1" y="0"/>
            <a:chExt cx="10691814" cy="833636"/>
          </a:xfrm>
        </p:grpSpPr>
        <p:pic>
          <p:nvPicPr>
            <p:cNvPr id="15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56" t="15993" r="20644" b="63036"/>
            <a:stretch>
              <a:fillRect/>
            </a:stretch>
          </p:blipFill>
          <p:spPr bwMode="auto">
            <a:xfrm>
              <a:off x="-1" y="0"/>
              <a:ext cx="10691814" cy="828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Рисунок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521"/>
            <a:stretch>
              <a:fillRect/>
            </a:stretch>
          </p:blipFill>
          <p:spPr bwMode="auto">
            <a:xfrm>
              <a:off x="611560" y="135957"/>
              <a:ext cx="443843" cy="452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Поле 2"/>
            <p:cNvSpPr txBox="1">
              <a:spLocks noChangeArrowheads="1"/>
            </p:cNvSpPr>
            <p:nvPr/>
          </p:nvSpPr>
          <p:spPr bwMode="auto">
            <a:xfrm>
              <a:off x="1119188" y="221517"/>
              <a:ext cx="3866678" cy="304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Wingdings" pitchFamily="2" charset="2"/>
                <a:buNone/>
              </a:pPr>
              <a:r>
                <a:rPr lang="az-Latn-AZ" sz="1600" b="0" i="0" dirty="0" smtClean="0">
                  <a:solidFill>
                    <a:srgbClr val="FFFF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AMEA İqtisadiyyat </a:t>
              </a:r>
              <a:r>
                <a:rPr lang="az-Latn-AZ" sz="1600" b="0" i="0" dirty="0">
                  <a:solidFill>
                    <a:srgbClr val="FFFF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İnstitutu</a:t>
              </a:r>
              <a:endParaRPr lang="ru-RU" sz="1600" b="0" i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Wingdings" pitchFamily="2" charset="2"/>
                <a:buNone/>
              </a:pPr>
              <a:endParaRPr lang="ru-RU" sz="4400" b="0" i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1" name="Line 6"/>
            <p:cNvSpPr>
              <a:spLocks noChangeShapeType="1"/>
            </p:cNvSpPr>
            <p:nvPr/>
          </p:nvSpPr>
          <p:spPr bwMode="auto">
            <a:xfrm>
              <a:off x="0" y="833636"/>
              <a:ext cx="10691812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>
              <a:outerShdw dist="38100" dir="2400000" algn="ctr" rotWithShape="0">
                <a:schemeClr val="tx1">
                  <a:lumMod val="50000"/>
                  <a:alpha val="35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0" y="7251704"/>
            <a:ext cx="10691812" cy="307777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z-Latn-AZ" sz="1400" dirty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	</a:t>
            </a:r>
            <a:r>
              <a:rPr lang="en-US" sz="1400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www.economics.com.az</a:t>
            </a:r>
            <a:r>
              <a:rPr lang="az-Latn-AZ" sz="1400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			</a:t>
            </a:r>
            <a:r>
              <a:rPr lang="az-Latn-AZ" sz="1400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	</a:t>
            </a:r>
            <a:r>
              <a:rPr lang="az-Latn-AZ" sz="1400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			</a:t>
            </a:r>
            <a:r>
              <a:rPr lang="az-Latn-AZ" sz="1400" i="1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BBU, 4 may 2022-ci </a:t>
            </a:r>
            <a:r>
              <a:rPr lang="az-Latn-AZ" sz="1400" i="1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il</a:t>
            </a:r>
            <a:endParaRPr lang="ru-RU" sz="1400" i="1" dirty="0">
              <a:solidFill>
                <a:schemeClr val="bg1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3" name="Rectangle 41"/>
          <p:cNvSpPr>
            <a:spLocks noChangeArrowheads="1"/>
          </p:cNvSpPr>
          <p:nvPr/>
        </p:nvSpPr>
        <p:spPr bwMode="auto">
          <a:xfrm>
            <a:off x="3329334" y="1077426"/>
            <a:ext cx="6769100" cy="46166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DDDDD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az-Latn-AZ" sz="2400" b="1" i="0" dirty="0" smtClean="0">
                <a:solidFill>
                  <a:srgbClr val="000066"/>
                </a:solidFill>
                <a:latin typeface="Tahoma" pitchFamily="34" charset="0"/>
              </a:rPr>
              <a:t>NƏTİCƏLƏR – SD SUB-İNDEKSİ</a:t>
            </a:r>
            <a:endParaRPr lang="ru-RU" sz="2400" b="1" dirty="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24" name="Rectangle 36"/>
          <p:cNvSpPr/>
          <p:nvPr/>
        </p:nvSpPr>
        <p:spPr>
          <a:xfrm>
            <a:off x="819622" y="1620391"/>
            <a:ext cx="859796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  <a:spcBef>
                <a:spcPct val="0"/>
              </a:spcBef>
              <a:buClrTx/>
            </a:pPr>
            <a:r>
              <a:rPr lang="az-Latn-AZ" b="1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İnzibati rayonlar – ilk 10 və son 10 yerlər (Qarabağsız)</a:t>
            </a:r>
          </a:p>
        </p:txBody>
      </p:sp>
      <p:graphicFrame>
        <p:nvGraphicFramePr>
          <p:cNvPr id="25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9088150"/>
              </p:ext>
            </p:extLst>
          </p:nvPr>
        </p:nvGraphicFramePr>
        <p:xfrm>
          <a:off x="866043" y="2268463"/>
          <a:ext cx="8979471" cy="3979556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7903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836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307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044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7220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33205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8001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304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Yer</a:t>
                      </a:r>
                      <a:endParaRPr lang="az-Latn-AZ" sz="1400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175" marR="50175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İnzibati rayonlar</a:t>
                      </a:r>
                      <a:endParaRPr lang="az-Latn-AZ" sz="1400" noProof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175" marR="5017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SD sub-indeksi</a:t>
                      </a:r>
                      <a:endParaRPr lang="az-Latn-AZ" sz="1400" noProof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175" marR="5017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az-Latn-AZ" sz="1400" noProof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175" marR="5017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2625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Yer</a:t>
                      </a:r>
                      <a:endParaRPr lang="az-Latn-AZ" sz="1400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175" marR="50175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İnzibati rayonlar</a:t>
                      </a:r>
                      <a:endParaRPr lang="az-Latn-AZ" sz="1400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175" marR="5017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SD sub-indeksi</a:t>
                      </a:r>
                      <a:endParaRPr lang="az-Latn-AZ" sz="1400" noProof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175" marR="5017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040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az-Latn-AZ" sz="1400" noProof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175" marR="50175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Biləsuvar</a:t>
                      </a:r>
                      <a:endParaRPr lang="az-Latn-AZ" sz="1400" noProof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175" marR="5017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92,08</a:t>
                      </a:r>
                      <a:endParaRPr lang="az-Latn-AZ" sz="1400" noProof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175" marR="5017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48</a:t>
                      </a:r>
                      <a:endParaRPr lang="az-Latn-AZ" sz="1400" noProof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175" marR="5017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14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Yardımlı</a:t>
                      </a:r>
                      <a:endParaRPr lang="az-Latn-AZ" sz="1400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175" marR="5017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58,37</a:t>
                      </a:r>
                      <a:endParaRPr lang="az-Latn-AZ" sz="1400" noProof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175" marR="5017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040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az-Latn-AZ" sz="1400" noProof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175" marR="50175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Qəbələ</a:t>
                      </a:r>
                      <a:endParaRPr lang="az-Latn-AZ" sz="1400" noProof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175" marR="5017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90,20</a:t>
                      </a:r>
                      <a:endParaRPr lang="az-Latn-AZ" sz="1400" noProof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175" marR="5017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49</a:t>
                      </a:r>
                      <a:endParaRPr lang="az-Latn-AZ" sz="1400" noProof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175" marR="5017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14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İmişli</a:t>
                      </a:r>
                      <a:endParaRPr lang="az-Latn-AZ" sz="1400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175" marR="5017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58,16</a:t>
                      </a:r>
                      <a:endParaRPr lang="az-Latn-AZ" sz="1400" noProof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175" marR="5017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040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az-Latn-AZ" sz="1400" noProof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175" marR="50175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Göygöl</a:t>
                      </a:r>
                      <a:endParaRPr lang="az-Latn-AZ" sz="1400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175" marR="5017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90,07</a:t>
                      </a:r>
                      <a:endParaRPr lang="az-Latn-AZ" sz="1400" noProof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175" marR="5017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i="1" noProof="0" smtClean="0">
                          <a:solidFill>
                            <a:srgbClr val="A5002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50</a:t>
                      </a:r>
                      <a:endParaRPr lang="az-Latn-AZ" sz="1400" i="1" noProof="0">
                        <a:solidFill>
                          <a:srgbClr val="A5002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175" marR="5017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14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i="1" noProof="0" dirty="0" smtClean="0">
                          <a:solidFill>
                            <a:srgbClr val="A5002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Füzuli</a:t>
                      </a:r>
                      <a:endParaRPr lang="az-Latn-AZ" sz="1400" i="1" noProof="0" dirty="0">
                        <a:solidFill>
                          <a:srgbClr val="A5002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175" marR="5017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51435" indent="0" algn="r" defTabSz="1008126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Latn-AZ" sz="1400" i="1" noProof="0" smtClean="0">
                          <a:solidFill>
                            <a:srgbClr val="A5002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55,15</a:t>
                      </a:r>
                    </a:p>
                  </a:txBody>
                  <a:tcPr marL="50175" marR="5017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040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az-Latn-AZ" sz="1400" noProof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175" marR="50175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Babək</a:t>
                      </a:r>
                      <a:endParaRPr lang="az-Latn-AZ" sz="1400" noProof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175" marR="5017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89,01</a:t>
                      </a:r>
                      <a:endParaRPr lang="az-Latn-AZ" sz="1400" noProof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175" marR="5017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51</a:t>
                      </a:r>
                      <a:endParaRPr lang="az-Latn-AZ" sz="1400" noProof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175" marR="5017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14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Samux</a:t>
                      </a:r>
                      <a:endParaRPr lang="az-Latn-AZ" sz="1400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175" marR="5017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54,20</a:t>
                      </a:r>
                      <a:endParaRPr lang="az-Latn-AZ" sz="1400" noProof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175" marR="5017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040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az-Latn-AZ" sz="1400" noProof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175" marR="50175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Kürdəmir</a:t>
                      </a:r>
                      <a:endParaRPr lang="az-Latn-AZ" sz="1400" noProof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175" marR="5017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87,01</a:t>
                      </a:r>
                      <a:endParaRPr lang="az-Latn-AZ" sz="1400" noProof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175" marR="5017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52</a:t>
                      </a:r>
                      <a:endParaRPr lang="az-Latn-AZ" sz="1400" noProof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175" marR="5017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14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Yevlax</a:t>
                      </a:r>
                      <a:endParaRPr lang="az-Latn-AZ" sz="1400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175" marR="5017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52,29</a:t>
                      </a:r>
                      <a:endParaRPr lang="az-Latn-AZ" sz="1400" noProof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175" marR="5017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040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</a:t>
                      </a:r>
                      <a:endParaRPr lang="az-Latn-AZ" sz="1400" noProof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175" marR="50175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Qazax</a:t>
                      </a:r>
                      <a:endParaRPr lang="az-Latn-AZ" sz="1400" noProof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175" marR="5017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85,41</a:t>
                      </a:r>
                      <a:endParaRPr lang="az-Latn-AZ" sz="1400" noProof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175" marR="5017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53</a:t>
                      </a:r>
                      <a:endParaRPr lang="az-Latn-AZ" sz="1400" noProof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175" marR="5017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14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Qobustan</a:t>
                      </a:r>
                      <a:endParaRPr lang="az-Latn-AZ" sz="1400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175" marR="5017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51,57</a:t>
                      </a:r>
                      <a:endParaRPr lang="az-Latn-AZ" sz="1400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175" marR="5017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040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</a:t>
                      </a:r>
                      <a:endParaRPr lang="az-Latn-AZ" sz="1400" noProof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175" marR="50175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Kəngərli </a:t>
                      </a:r>
                      <a:endParaRPr lang="az-Latn-AZ" sz="1400" noProof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175" marR="5017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81,19</a:t>
                      </a:r>
                      <a:endParaRPr lang="az-Latn-AZ" sz="1400" noProof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175" marR="5017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54</a:t>
                      </a:r>
                      <a:endParaRPr lang="az-Latn-AZ" sz="1400" noProof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175" marR="5017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14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Naftalan</a:t>
                      </a:r>
                      <a:endParaRPr lang="az-Latn-AZ" sz="1400" noProof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175" marR="5017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50,92</a:t>
                      </a:r>
                      <a:endParaRPr lang="az-Latn-AZ" sz="1400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175" marR="5017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040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</a:t>
                      </a:r>
                      <a:endParaRPr lang="az-Latn-AZ" sz="1400" noProof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175" marR="50175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Xaçmaz</a:t>
                      </a:r>
                      <a:endParaRPr lang="az-Latn-AZ" sz="1400" noProof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175" marR="5017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80,93</a:t>
                      </a:r>
                      <a:endParaRPr lang="az-Latn-AZ" sz="1400" noProof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175" marR="5017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55</a:t>
                      </a:r>
                      <a:endParaRPr lang="az-Latn-AZ" sz="1400" noProof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175" marR="5017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14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Cəlilabad</a:t>
                      </a:r>
                      <a:endParaRPr lang="az-Latn-AZ" sz="1400" noProof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175" marR="5017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45,69</a:t>
                      </a:r>
                      <a:endParaRPr lang="az-Latn-AZ" sz="1400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175" marR="5017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040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</a:t>
                      </a:r>
                      <a:endParaRPr lang="az-Latn-AZ" sz="1400" noProof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175" marR="50175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Oğuz</a:t>
                      </a:r>
                      <a:endParaRPr lang="az-Latn-AZ" sz="1400" noProof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175" marR="5017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80,27</a:t>
                      </a:r>
                      <a:endParaRPr lang="az-Latn-AZ" sz="1400" noProof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175" marR="5017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56</a:t>
                      </a:r>
                      <a:endParaRPr lang="az-Latn-AZ" sz="1400" noProof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175" marR="5017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14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Daşkəsən</a:t>
                      </a:r>
                      <a:endParaRPr lang="az-Latn-AZ" sz="1400" noProof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175" marR="5017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45,18</a:t>
                      </a:r>
                      <a:endParaRPr lang="az-Latn-AZ" sz="1400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175" marR="5017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040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  <a:endParaRPr lang="az-Latn-AZ" sz="1400" noProof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175" marR="50175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Salyan</a:t>
                      </a:r>
                      <a:endParaRPr lang="az-Latn-AZ" sz="1400" noProof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175" marR="5017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78,68</a:t>
                      </a:r>
                      <a:endParaRPr lang="az-Latn-AZ" sz="1400" noProof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175" marR="5017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57</a:t>
                      </a:r>
                      <a:endParaRPr lang="az-Latn-AZ" sz="1400" noProof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175" marR="5017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14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Bərdə</a:t>
                      </a:r>
                      <a:endParaRPr lang="az-Latn-AZ" sz="1400" noProof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175" marR="5017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44,26</a:t>
                      </a:r>
                      <a:endParaRPr lang="az-Latn-AZ" sz="1400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175" marR="5017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44993">
                <a:tc gridSpan="2">
                  <a:txBody>
                    <a:bodyPr/>
                    <a:lstStyle/>
                    <a:p>
                      <a:pPr marL="0" marR="0" indent="0" algn="r" defTabSz="1008126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Latn-AZ" sz="1400" b="1" noProof="0" smtClean="0">
                          <a:solidFill>
                            <a:srgbClr val="A5002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Orta göstərici</a:t>
                      </a:r>
                    </a:p>
                  </a:txBody>
                  <a:tcPr marL="50175" marR="50175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08126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1" dirty="0" smtClean="0">
                        <a:effectLst/>
                        <a:latin typeface="Calibri" panose="020F050202020403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50175" marR="501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51435" indent="0" algn="r" defTabSz="1008126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Latn-AZ" sz="1400" b="1" noProof="0" smtClean="0">
                          <a:solidFill>
                            <a:srgbClr val="A5002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63,48</a:t>
                      </a:r>
                    </a:p>
                  </a:txBody>
                  <a:tcPr marL="50175" marR="5017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58</a:t>
                      </a:r>
                      <a:endParaRPr lang="az-Latn-AZ" sz="1400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175" marR="5017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14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Xızı</a:t>
                      </a:r>
                      <a:endParaRPr lang="az-Latn-AZ" sz="1400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175" marR="5017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43,29</a:t>
                      </a:r>
                      <a:endParaRPr lang="az-Latn-AZ" sz="1400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175" marR="5017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775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0"/>
          <p:cNvGrpSpPr/>
          <p:nvPr/>
        </p:nvGrpSpPr>
        <p:grpSpPr>
          <a:xfrm>
            <a:off x="-1" y="0"/>
            <a:ext cx="10691814" cy="833636"/>
            <a:chOff x="-1" y="0"/>
            <a:chExt cx="10691814" cy="833636"/>
          </a:xfrm>
        </p:grpSpPr>
        <p:pic>
          <p:nvPicPr>
            <p:cNvPr id="18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56" t="15993" r="20644" b="63036"/>
            <a:stretch>
              <a:fillRect/>
            </a:stretch>
          </p:blipFill>
          <p:spPr bwMode="auto">
            <a:xfrm>
              <a:off x="-1" y="0"/>
              <a:ext cx="10691814" cy="828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Рисунок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521"/>
            <a:stretch>
              <a:fillRect/>
            </a:stretch>
          </p:blipFill>
          <p:spPr bwMode="auto">
            <a:xfrm>
              <a:off x="611560" y="135957"/>
              <a:ext cx="443843" cy="452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Поле 2"/>
            <p:cNvSpPr txBox="1">
              <a:spLocks noChangeArrowheads="1"/>
            </p:cNvSpPr>
            <p:nvPr/>
          </p:nvSpPr>
          <p:spPr bwMode="auto">
            <a:xfrm>
              <a:off x="1119188" y="221517"/>
              <a:ext cx="3866678" cy="304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Wingdings" pitchFamily="2" charset="2"/>
                <a:buNone/>
              </a:pPr>
              <a:r>
                <a:rPr lang="az-Latn-AZ" sz="1600" b="0" i="0" dirty="0" smtClean="0">
                  <a:solidFill>
                    <a:srgbClr val="FFFF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AMEA İqtisadiyyat </a:t>
              </a:r>
              <a:r>
                <a:rPr lang="az-Latn-AZ" sz="1600" b="0" i="0" dirty="0">
                  <a:solidFill>
                    <a:srgbClr val="FFFF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İnstitutu</a:t>
              </a:r>
              <a:endParaRPr lang="ru-RU" sz="1600" b="0" i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Wingdings" pitchFamily="2" charset="2"/>
                <a:buNone/>
              </a:pPr>
              <a:endParaRPr lang="ru-RU" sz="4400" b="0" i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1" name="Line 6"/>
            <p:cNvSpPr>
              <a:spLocks noChangeShapeType="1"/>
            </p:cNvSpPr>
            <p:nvPr/>
          </p:nvSpPr>
          <p:spPr bwMode="auto">
            <a:xfrm>
              <a:off x="0" y="833636"/>
              <a:ext cx="10691812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>
              <a:outerShdw dist="38100" dir="2400000" algn="ctr" rotWithShape="0">
                <a:schemeClr val="tx1">
                  <a:lumMod val="50000"/>
                  <a:alpha val="35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0" y="7251704"/>
            <a:ext cx="10691812" cy="307777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z-Latn-AZ" sz="1400" dirty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	</a:t>
            </a:r>
            <a:r>
              <a:rPr lang="en-US" sz="1400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www.economics.com.az</a:t>
            </a:r>
            <a:r>
              <a:rPr lang="az-Latn-AZ" sz="1400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			</a:t>
            </a:r>
            <a:r>
              <a:rPr lang="az-Latn-AZ" sz="1400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	</a:t>
            </a:r>
            <a:r>
              <a:rPr lang="az-Latn-AZ" sz="1400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			</a:t>
            </a:r>
            <a:r>
              <a:rPr lang="az-Latn-AZ" sz="1400" i="1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BBU, 4 may 2022-ci </a:t>
            </a:r>
            <a:r>
              <a:rPr lang="az-Latn-AZ" sz="1400" i="1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il</a:t>
            </a:r>
            <a:endParaRPr lang="ru-RU" sz="1400" i="1" dirty="0">
              <a:solidFill>
                <a:schemeClr val="bg1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3" name="Rectangle 41"/>
          <p:cNvSpPr>
            <a:spLocks noChangeArrowheads="1"/>
          </p:cNvSpPr>
          <p:nvPr/>
        </p:nvSpPr>
        <p:spPr bwMode="auto">
          <a:xfrm>
            <a:off x="3329334" y="1077426"/>
            <a:ext cx="6769100" cy="46166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DDDDD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az-Latn-AZ" sz="2400" b="1" i="0" dirty="0" smtClean="0">
                <a:solidFill>
                  <a:srgbClr val="000066"/>
                </a:solidFill>
                <a:latin typeface="Tahoma" pitchFamily="34" charset="0"/>
              </a:rPr>
              <a:t>NƏTİCƏLƏR – SD SUB-İNDEKSİ</a:t>
            </a:r>
            <a:endParaRPr lang="ru-RU" sz="2400" b="1" dirty="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271596" y="1764407"/>
            <a:ext cx="350527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z-Latn-AZ" altLang="ru-RU" sz="1400" b="1" u="none" strike="noStrike" cap="none" normalizeH="0" baseline="0" dirty="0" smtClean="0">
                <a:ln>
                  <a:noFill/>
                </a:ln>
                <a:solidFill>
                  <a:srgbClr val="2625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Sub-indeks </a:t>
            </a:r>
            <a:r>
              <a:rPr kumimoji="0" lang="az-Latn-AZ" altLang="ru-RU" sz="1400" b="1" u="none" strike="noStrike" cap="none" normalizeH="0" baseline="0" dirty="0">
                <a:ln>
                  <a:noFill/>
                </a:ln>
                <a:solidFill>
                  <a:srgbClr val="2625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üzrə reytinqdə ilk 5 yeri tutan inzibati rayonda ÜMB-nin sahələr üzrə </a:t>
            </a:r>
            <a:r>
              <a:rPr kumimoji="0" lang="az-Latn-AZ" altLang="ru-RU" sz="1400" b="1" u="none" strike="noStrike" cap="none" normalizeH="0" baseline="0" dirty="0" smtClean="0">
                <a:ln>
                  <a:noFill/>
                </a:ln>
                <a:solidFill>
                  <a:srgbClr val="2625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paylanması</a:t>
            </a:r>
            <a:endParaRPr kumimoji="0" lang="ru-RU" altLang="ru-RU" sz="2400" b="0" u="none" strike="noStrike" cap="none" normalizeH="0" baseline="0" dirty="0">
              <a:ln>
                <a:noFill/>
              </a:ln>
              <a:solidFill>
                <a:srgbClr val="2625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25" name="Диаграмма 12"/>
          <p:cNvGraphicFramePr/>
          <p:nvPr>
            <p:extLst>
              <p:ext uri="{D42A27DB-BD31-4B8C-83A1-F6EECF244321}">
                <p14:modId xmlns:p14="http://schemas.microsoft.com/office/powerpoint/2010/main" val="318835136"/>
              </p:ext>
            </p:extLst>
          </p:nvPr>
        </p:nvGraphicFramePr>
        <p:xfrm>
          <a:off x="-630758" y="2548276"/>
          <a:ext cx="6310231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6" name="Диаграмма 15"/>
          <p:cNvGraphicFramePr/>
          <p:nvPr>
            <p:extLst>
              <p:ext uri="{D42A27DB-BD31-4B8C-83A1-F6EECF244321}">
                <p14:modId xmlns:p14="http://schemas.microsoft.com/office/powerpoint/2010/main" val="1431623512"/>
              </p:ext>
            </p:extLst>
          </p:nvPr>
        </p:nvGraphicFramePr>
        <p:xfrm>
          <a:off x="5185960" y="2819046"/>
          <a:ext cx="540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7EBFBCF2-1151-4370-ADE0-23BFFCDACA80}"/>
              </a:ext>
            </a:extLst>
          </p:cNvPr>
          <p:cNvSpPr txBox="1"/>
          <p:nvPr/>
        </p:nvSpPr>
        <p:spPr>
          <a:xfrm>
            <a:off x="6210002" y="1764407"/>
            <a:ext cx="3882444" cy="783869"/>
          </a:xfrm>
          <a:prstGeom prst="rect">
            <a:avLst/>
          </a:prstGeom>
          <a:solidFill>
            <a:schemeClr val="lt1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az-Latn-AZ" sz="1400" b="1" dirty="0" smtClean="0">
                <a:solidFill>
                  <a:srgbClr val="2625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Sub-indeks </a:t>
            </a:r>
            <a:r>
              <a:rPr lang="az-Latn-AZ" sz="1400" b="1" dirty="0">
                <a:solidFill>
                  <a:srgbClr val="2625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üzrə reytinqdə son 5 yeri tutan (Qarabağsız) inzibati rayonda ÜMB-nin sahələr üzrə paylanması</a:t>
            </a:r>
            <a:endParaRPr lang="en-US" sz="1400" dirty="0">
              <a:solidFill>
                <a:srgbClr val="2625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11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1"/>
          <p:cNvSpPr>
            <a:spLocks noChangeArrowheads="1"/>
          </p:cNvSpPr>
          <p:nvPr/>
        </p:nvSpPr>
        <p:spPr bwMode="auto">
          <a:xfrm>
            <a:off x="3329334" y="1077426"/>
            <a:ext cx="6769100" cy="46166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DDDDD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az-Latn-AZ" sz="2400" b="1" i="0" dirty="0" smtClean="0">
                <a:solidFill>
                  <a:srgbClr val="000066"/>
                </a:solidFill>
                <a:latin typeface="Tahoma" pitchFamily="34" charset="0"/>
              </a:rPr>
              <a:t>NƏTİCƏLƏR – RİİDİ</a:t>
            </a:r>
            <a:endParaRPr lang="ru-RU" sz="2400" b="1" dirty="0">
              <a:solidFill>
                <a:srgbClr val="000066"/>
              </a:solidFill>
              <a:latin typeface="Tahoma" pitchFamily="34" charset="0"/>
            </a:endParaRPr>
          </a:p>
        </p:txBody>
      </p:sp>
      <p:grpSp>
        <p:nvGrpSpPr>
          <p:cNvPr id="6" name="Группа 10"/>
          <p:cNvGrpSpPr/>
          <p:nvPr/>
        </p:nvGrpSpPr>
        <p:grpSpPr>
          <a:xfrm>
            <a:off x="-1" y="0"/>
            <a:ext cx="10691814" cy="833636"/>
            <a:chOff x="-1" y="0"/>
            <a:chExt cx="10691814" cy="833636"/>
          </a:xfrm>
        </p:grpSpPr>
        <p:pic>
          <p:nvPicPr>
            <p:cNvPr id="7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56" t="15993" r="20644" b="63036"/>
            <a:stretch>
              <a:fillRect/>
            </a:stretch>
          </p:blipFill>
          <p:spPr bwMode="auto">
            <a:xfrm>
              <a:off x="-1" y="0"/>
              <a:ext cx="10691814" cy="828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Рисунок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521"/>
            <a:stretch>
              <a:fillRect/>
            </a:stretch>
          </p:blipFill>
          <p:spPr bwMode="auto">
            <a:xfrm>
              <a:off x="611560" y="135957"/>
              <a:ext cx="443843" cy="452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Поле 2"/>
            <p:cNvSpPr txBox="1">
              <a:spLocks noChangeArrowheads="1"/>
            </p:cNvSpPr>
            <p:nvPr/>
          </p:nvSpPr>
          <p:spPr bwMode="auto">
            <a:xfrm>
              <a:off x="1119188" y="221517"/>
              <a:ext cx="3866678" cy="304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Wingdings" pitchFamily="2" charset="2"/>
                <a:buNone/>
              </a:pPr>
              <a:r>
                <a:rPr lang="az-Latn-AZ" sz="1600" b="0" i="0" dirty="0" smtClean="0">
                  <a:solidFill>
                    <a:srgbClr val="FFFF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AMEA İqtisadiyyat </a:t>
              </a:r>
              <a:r>
                <a:rPr lang="az-Latn-AZ" sz="1600" b="0" i="0" dirty="0">
                  <a:solidFill>
                    <a:srgbClr val="FFFF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İnstitutu</a:t>
              </a:r>
              <a:endParaRPr lang="ru-RU" sz="1600" b="0" i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Wingdings" pitchFamily="2" charset="2"/>
                <a:buNone/>
              </a:pPr>
              <a:endParaRPr lang="ru-RU" sz="4400" b="0" i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0" y="833636"/>
              <a:ext cx="10691812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>
              <a:outerShdw dist="38100" dir="2400000" algn="ctr" rotWithShape="0">
                <a:schemeClr val="tx1">
                  <a:lumMod val="50000"/>
                  <a:alpha val="35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0" y="7251704"/>
            <a:ext cx="10691812" cy="307777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z-Latn-AZ" sz="1400" dirty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	</a:t>
            </a:r>
            <a:r>
              <a:rPr lang="en-US" sz="1400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www.economics.com.az</a:t>
            </a:r>
            <a:r>
              <a:rPr lang="az-Latn-AZ" sz="1400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			</a:t>
            </a:r>
            <a:r>
              <a:rPr lang="az-Latn-AZ" sz="1400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	</a:t>
            </a:r>
            <a:r>
              <a:rPr lang="az-Latn-AZ" sz="1400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			</a:t>
            </a:r>
            <a:r>
              <a:rPr lang="az-Latn-AZ" sz="1400" i="1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BBU, 4 may 2022-ci </a:t>
            </a:r>
            <a:r>
              <a:rPr lang="az-Latn-AZ" sz="1400" i="1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il</a:t>
            </a:r>
            <a:endParaRPr lang="ru-RU" sz="1400" i="1" dirty="0">
              <a:solidFill>
                <a:schemeClr val="bg1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12" name="Rectangle 36"/>
          <p:cNvSpPr/>
          <p:nvPr/>
        </p:nvSpPr>
        <p:spPr>
          <a:xfrm>
            <a:off x="1334958" y="1620391"/>
            <a:ext cx="730181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  <a:spcBef>
                <a:spcPct val="0"/>
              </a:spcBef>
              <a:buClrTx/>
            </a:pPr>
            <a:r>
              <a:rPr lang="az-Latn-AZ" b="1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Respublika tabeli şəhərlər</a:t>
            </a:r>
          </a:p>
        </p:txBody>
      </p:sp>
      <p:graphicFrame>
        <p:nvGraphicFramePr>
          <p:cNvPr id="13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7841005"/>
              </p:ext>
            </p:extLst>
          </p:nvPr>
        </p:nvGraphicFramePr>
        <p:xfrm>
          <a:off x="1382980" y="2340471"/>
          <a:ext cx="7945597" cy="4498008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6712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856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33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403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403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3737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3737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46478">
                <a:tc rowSpan="3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600" dirty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Yer</a:t>
                      </a:r>
                      <a:endParaRPr lang="ru-RU" sz="160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600" dirty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Şəhərlər</a:t>
                      </a:r>
                      <a:endParaRPr lang="ru-RU" sz="160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R="400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600" b="1" dirty="0"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RİİDİ</a:t>
                      </a:r>
                      <a:endParaRPr lang="ru-RU" sz="1600" b="1" dirty="0">
                        <a:solidFill>
                          <a:srgbClr val="000066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600" dirty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Sub-indekslər</a:t>
                      </a:r>
                      <a:endParaRPr lang="ru-RU" sz="160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82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600" dirty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İİSS sub-indeksi</a:t>
                      </a:r>
                      <a:endParaRPr lang="ru-RU" sz="160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600" dirty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SD sub-indeksi</a:t>
                      </a:r>
                      <a:endParaRPr lang="ru-RU" sz="160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35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60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Yer</a:t>
                      </a:r>
                      <a:endParaRPr lang="ru-RU" sz="160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600" dirty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İİSS</a:t>
                      </a:r>
                      <a:endParaRPr lang="ru-RU" sz="160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600" dirty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Yer</a:t>
                      </a:r>
                      <a:endParaRPr lang="ru-RU" sz="160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60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SD</a:t>
                      </a:r>
                      <a:endParaRPr lang="ru-RU" sz="160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828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60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Naxçıvan</a:t>
                      </a:r>
                      <a:endParaRPr lang="ru-RU" sz="160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600" b="1" dirty="0"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84,48</a:t>
                      </a:r>
                      <a:endParaRPr lang="ru-RU" sz="1600" b="1" dirty="0">
                        <a:solidFill>
                          <a:srgbClr val="000066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60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ru-RU" sz="160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60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80,67</a:t>
                      </a:r>
                      <a:endParaRPr lang="ru-RU" sz="160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600" dirty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ru-RU" sz="160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60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89,96</a:t>
                      </a:r>
                      <a:endParaRPr lang="ru-RU" sz="160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828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60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Sumqayıt</a:t>
                      </a:r>
                      <a:endParaRPr lang="ru-RU" sz="160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600" b="1" dirty="0"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53,63</a:t>
                      </a:r>
                      <a:endParaRPr lang="ru-RU" sz="1600" b="1" dirty="0">
                        <a:solidFill>
                          <a:srgbClr val="000066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60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ru-RU" sz="160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60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44,31</a:t>
                      </a:r>
                      <a:endParaRPr lang="ru-RU" sz="160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600" dirty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ru-RU" sz="160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60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67,03</a:t>
                      </a:r>
                      <a:endParaRPr lang="ru-RU" sz="160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8284">
                <a:tc gridSpan="2">
                  <a:txBody>
                    <a:bodyPr/>
                    <a:lstStyle/>
                    <a:p>
                      <a:pPr marR="17653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90345" algn="l"/>
                        </a:tabLst>
                      </a:pPr>
                      <a:r>
                        <a:rPr lang="az-Latn-AZ" sz="1600" b="1" dirty="0" smtClean="0">
                          <a:solidFill>
                            <a:srgbClr val="A5002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Orta </a:t>
                      </a:r>
                      <a:r>
                        <a:rPr lang="az-Latn-AZ" sz="1600" b="1" dirty="0">
                          <a:solidFill>
                            <a:srgbClr val="A5002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göstəricilər</a:t>
                      </a:r>
                      <a:endParaRPr lang="ru-RU" sz="1600" b="1" dirty="0">
                        <a:solidFill>
                          <a:srgbClr val="A5002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600" b="1" dirty="0">
                          <a:solidFill>
                            <a:srgbClr val="A5002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52,87</a:t>
                      </a:r>
                      <a:endParaRPr lang="ru-RU" sz="1600" b="1" dirty="0">
                        <a:solidFill>
                          <a:srgbClr val="A5002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600" b="1" dirty="0">
                          <a:solidFill>
                            <a:srgbClr val="A5002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40,83</a:t>
                      </a:r>
                      <a:endParaRPr lang="ru-RU" sz="1600" b="1" dirty="0">
                        <a:solidFill>
                          <a:srgbClr val="A5002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600" b="1" dirty="0">
                          <a:solidFill>
                            <a:srgbClr val="A5002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70,20</a:t>
                      </a:r>
                      <a:endParaRPr lang="ru-RU" sz="1600" b="1" dirty="0">
                        <a:solidFill>
                          <a:srgbClr val="A5002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828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600" b="0" dirty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ru-RU" sz="1600" b="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60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Şirvan</a:t>
                      </a:r>
                      <a:endParaRPr lang="ru-RU" sz="160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600" b="1" dirty="0"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48,81</a:t>
                      </a:r>
                      <a:endParaRPr lang="ru-RU" sz="1600" b="1" dirty="0">
                        <a:solidFill>
                          <a:srgbClr val="000066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60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ru-RU" sz="160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60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37,60</a:t>
                      </a:r>
                      <a:endParaRPr lang="ru-RU" sz="160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60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ru-RU" sz="160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600" dirty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64,95</a:t>
                      </a:r>
                      <a:endParaRPr lang="ru-RU" sz="160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6828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600" b="0" dirty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ru-RU" sz="1600" b="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60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Gəncə</a:t>
                      </a:r>
                      <a:endParaRPr lang="ru-RU" sz="160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600" b="1" dirty="0"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41,86</a:t>
                      </a:r>
                      <a:endParaRPr lang="ru-RU" sz="1600" b="1" dirty="0">
                        <a:solidFill>
                          <a:srgbClr val="000066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60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ru-RU" sz="160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60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18,59</a:t>
                      </a:r>
                      <a:endParaRPr lang="ru-RU" sz="160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60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ru-RU" sz="160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600" dirty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75,34</a:t>
                      </a:r>
                      <a:endParaRPr lang="ru-RU" sz="160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6828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600" b="0" dirty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ru-RU" sz="1600" b="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60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Mingəçevir</a:t>
                      </a:r>
                      <a:endParaRPr lang="ru-RU" sz="160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600" b="1" dirty="0"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35,59</a:t>
                      </a:r>
                      <a:endParaRPr lang="ru-RU" sz="1600" b="1" dirty="0">
                        <a:solidFill>
                          <a:srgbClr val="000066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60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ru-RU" sz="160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60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22,97</a:t>
                      </a:r>
                      <a:endParaRPr lang="ru-RU" sz="160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60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ru-RU" sz="160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600" dirty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53,74</a:t>
                      </a:r>
                      <a:endParaRPr lang="ru-RU" sz="160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566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1"/>
          <p:cNvSpPr>
            <a:spLocks noChangeArrowheads="1"/>
          </p:cNvSpPr>
          <p:nvPr/>
        </p:nvSpPr>
        <p:spPr bwMode="auto">
          <a:xfrm>
            <a:off x="3329334" y="1077426"/>
            <a:ext cx="6769100" cy="46166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DDDDD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az-Latn-AZ" sz="2400" b="1" i="0" dirty="0" smtClean="0">
                <a:solidFill>
                  <a:srgbClr val="000066"/>
                </a:solidFill>
                <a:latin typeface="Tahoma" pitchFamily="34" charset="0"/>
              </a:rPr>
              <a:t>NƏTİCƏLƏR – RİİDİ</a:t>
            </a:r>
            <a:endParaRPr lang="ru-RU" sz="2400" b="1" dirty="0">
              <a:solidFill>
                <a:srgbClr val="000066"/>
              </a:solidFill>
              <a:latin typeface="Tahoma" pitchFamily="34" charset="0"/>
            </a:endParaRPr>
          </a:p>
        </p:txBody>
      </p:sp>
      <p:grpSp>
        <p:nvGrpSpPr>
          <p:cNvPr id="6" name="Группа 10"/>
          <p:cNvGrpSpPr/>
          <p:nvPr/>
        </p:nvGrpSpPr>
        <p:grpSpPr>
          <a:xfrm>
            <a:off x="-1" y="0"/>
            <a:ext cx="10691814" cy="833636"/>
            <a:chOff x="-1" y="0"/>
            <a:chExt cx="10691814" cy="833636"/>
          </a:xfrm>
        </p:grpSpPr>
        <p:pic>
          <p:nvPicPr>
            <p:cNvPr id="7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56" t="15993" r="20644" b="63036"/>
            <a:stretch>
              <a:fillRect/>
            </a:stretch>
          </p:blipFill>
          <p:spPr bwMode="auto">
            <a:xfrm>
              <a:off x="-1" y="0"/>
              <a:ext cx="10691814" cy="828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Рисунок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521"/>
            <a:stretch>
              <a:fillRect/>
            </a:stretch>
          </p:blipFill>
          <p:spPr bwMode="auto">
            <a:xfrm>
              <a:off x="611560" y="135957"/>
              <a:ext cx="443843" cy="452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Поле 2"/>
            <p:cNvSpPr txBox="1">
              <a:spLocks noChangeArrowheads="1"/>
            </p:cNvSpPr>
            <p:nvPr/>
          </p:nvSpPr>
          <p:spPr bwMode="auto">
            <a:xfrm>
              <a:off x="1119188" y="221517"/>
              <a:ext cx="3866678" cy="304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Wingdings" pitchFamily="2" charset="2"/>
                <a:buNone/>
              </a:pPr>
              <a:r>
                <a:rPr lang="az-Latn-AZ" sz="1600" b="0" i="0" dirty="0" smtClean="0">
                  <a:solidFill>
                    <a:srgbClr val="FFFF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AMEA İqtisadiyyat </a:t>
              </a:r>
              <a:r>
                <a:rPr lang="az-Latn-AZ" sz="1600" b="0" i="0" dirty="0">
                  <a:solidFill>
                    <a:srgbClr val="FFFF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İnstitutu</a:t>
              </a:r>
              <a:endParaRPr lang="ru-RU" sz="1600" b="0" i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Wingdings" pitchFamily="2" charset="2"/>
                <a:buNone/>
              </a:pPr>
              <a:endParaRPr lang="ru-RU" sz="4400" b="0" i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0" y="833636"/>
              <a:ext cx="10691812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>
              <a:outerShdw dist="38100" dir="2400000" algn="ctr" rotWithShape="0">
                <a:schemeClr val="tx1">
                  <a:lumMod val="50000"/>
                  <a:alpha val="35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0" y="7251704"/>
            <a:ext cx="10691812" cy="307777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z-Latn-AZ" sz="1400" dirty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	</a:t>
            </a:r>
            <a:r>
              <a:rPr lang="en-US" sz="1400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www.economics.com.az</a:t>
            </a:r>
            <a:r>
              <a:rPr lang="az-Latn-AZ" sz="1400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			</a:t>
            </a:r>
            <a:r>
              <a:rPr lang="az-Latn-AZ" sz="1400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	</a:t>
            </a:r>
            <a:r>
              <a:rPr lang="az-Latn-AZ" sz="1400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			</a:t>
            </a:r>
            <a:r>
              <a:rPr lang="az-Latn-AZ" sz="1400" i="1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BBU, 4 may 2022-ci </a:t>
            </a:r>
            <a:r>
              <a:rPr lang="az-Latn-AZ" sz="1400" i="1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il</a:t>
            </a:r>
            <a:endParaRPr lang="ru-RU" sz="1400" i="1" dirty="0">
              <a:solidFill>
                <a:schemeClr val="bg1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12" name="Rectangle 36"/>
          <p:cNvSpPr/>
          <p:nvPr/>
        </p:nvSpPr>
        <p:spPr>
          <a:xfrm>
            <a:off x="1050097" y="1636834"/>
            <a:ext cx="751784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  <a:spcBef>
                <a:spcPct val="0"/>
              </a:spcBef>
              <a:buClrTx/>
            </a:pPr>
            <a:r>
              <a:rPr lang="az-Latn-AZ" b="1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İnzibati rayonlar – ilk 7 və son 7 yerlər (Qarabağsız)</a:t>
            </a:r>
          </a:p>
        </p:txBody>
      </p:sp>
      <p:graphicFrame>
        <p:nvGraphicFramePr>
          <p:cNvPr id="13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7860180"/>
              </p:ext>
            </p:extLst>
          </p:nvPr>
        </p:nvGraphicFramePr>
        <p:xfrm>
          <a:off x="1055403" y="2340471"/>
          <a:ext cx="8622776" cy="4715997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11251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747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237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251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237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2511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2511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42084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dirty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Yer</a:t>
                      </a:r>
                      <a:endParaRPr lang="az-Latn-AZ" sz="1400" noProof="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1370" marR="5137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dirty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İnzibati rayonlar</a:t>
                      </a:r>
                      <a:endParaRPr lang="az-Latn-AZ" sz="1400" noProof="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1370" marR="5137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dirty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RİİDİ</a:t>
                      </a:r>
                      <a:endParaRPr lang="az-Latn-AZ" sz="1400" noProof="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1370" marR="5137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dirty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Sub-indekslər</a:t>
                      </a:r>
                      <a:endParaRPr lang="az-Latn-AZ" sz="1400" noProof="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1370" marR="5137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20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1" noProof="0" dirty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İİSS sub-indeksi</a:t>
                      </a:r>
                      <a:endParaRPr lang="az-Latn-AZ" sz="1400" b="1" noProof="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1370" marR="5137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1" noProof="0" dirty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SD sub indeksi</a:t>
                      </a:r>
                      <a:endParaRPr lang="az-Latn-AZ" sz="1400" b="1" noProof="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1370" marR="5137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20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dirty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Yer</a:t>
                      </a:r>
                      <a:endParaRPr lang="az-Latn-AZ" sz="1400" noProof="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1370" marR="5137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İİSS</a:t>
                      </a: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1370" marR="5137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dirty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Yer</a:t>
                      </a:r>
                      <a:endParaRPr lang="az-Latn-AZ" sz="1400" noProof="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1370" marR="5137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dirty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SD</a:t>
                      </a:r>
                      <a:endParaRPr lang="az-Latn-AZ" sz="1400" noProof="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1370" marR="5137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59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0" noProof="0" dirty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az-Latn-AZ" sz="1400" b="0" noProof="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1370" marR="5137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Kürdəmir</a:t>
                      </a: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1370" marR="5137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49,72</a:t>
                      </a: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1370" marR="5137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1370" marR="5137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23,81</a:t>
                      </a: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1370" marR="5137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dirty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az-Latn-AZ" sz="1400" noProof="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1370" marR="5137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87,01</a:t>
                      </a: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1370" marR="5137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59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0" noProof="0" dirty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az-Latn-AZ" sz="1400" b="0" noProof="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1370" marR="5137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Biləsuvar</a:t>
                      </a: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1370" marR="5137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49,16</a:t>
                      </a: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1370" marR="5137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16</a:t>
                      </a: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1370" marR="5137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19,34</a:t>
                      </a: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1370" marR="5137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1370" marR="5137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92,08</a:t>
                      </a: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1370" marR="5137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59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0" noProof="0" dirty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az-Latn-AZ" sz="1400" b="0" noProof="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1370" marR="5137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Babək</a:t>
                      </a: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1370" marR="5137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48,69</a:t>
                      </a: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1370" marR="5137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dirty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</a:t>
                      </a:r>
                      <a:endParaRPr lang="az-Latn-AZ" sz="1400" noProof="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1370" marR="5137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20,68</a:t>
                      </a: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1370" marR="5137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1370" marR="5137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89,01</a:t>
                      </a: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1370" marR="5137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59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0" noProof="0" dirty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az-Latn-AZ" sz="1400" b="0" noProof="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1370" marR="5137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Qəbələ</a:t>
                      </a: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1370" marR="5137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46,83</a:t>
                      </a: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1370" marR="5137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dirty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28</a:t>
                      </a:r>
                      <a:endParaRPr lang="az-Latn-AZ" sz="1400" noProof="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1370" marR="5137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16,69</a:t>
                      </a: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1370" marR="5137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1370" marR="5137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90,20</a:t>
                      </a: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1370" marR="5137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59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0" noProof="0" dirty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az-Latn-AZ" sz="1400" b="0" noProof="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1370" marR="5137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Göygöl</a:t>
                      </a: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1370" marR="5137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45,46</a:t>
                      </a: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1370" marR="5137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40</a:t>
                      </a: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1370" marR="5137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14,47</a:t>
                      </a: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1370" marR="5137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1370" marR="5137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90,07</a:t>
                      </a: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1370" marR="5137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59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0" noProof="0" dirty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</a:t>
                      </a:r>
                      <a:endParaRPr lang="az-Latn-AZ" sz="1400" b="0" noProof="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1370" marR="5137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Kəngərli </a:t>
                      </a: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1370" marR="5137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44,73</a:t>
                      </a: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1370" marR="5137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13</a:t>
                      </a: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1370" marR="5137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19,39</a:t>
                      </a: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1370" marR="5137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</a:t>
                      </a: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1370" marR="5137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81,19</a:t>
                      </a: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1370" marR="5137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59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0" noProof="0" dirty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</a:t>
                      </a:r>
                      <a:endParaRPr lang="az-Latn-AZ" sz="1400" b="0" noProof="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1370" marR="5137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Hacıqabul</a:t>
                      </a: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1370" marR="5137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44,71</a:t>
                      </a: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1370" marR="5137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1370" marR="5137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22,88</a:t>
                      </a: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1370" marR="5137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18</a:t>
                      </a: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1370" marR="5137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76,13</a:t>
                      </a: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1370" marR="5137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65983">
                <a:tc gridSpan="2">
                  <a:txBody>
                    <a:bodyPr/>
                    <a:lstStyle/>
                    <a:p>
                      <a:pPr marL="0" marR="0" indent="0" algn="r" defTabSz="1008126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Latn-AZ" sz="1400" b="1" noProof="0" dirty="0" smtClean="0">
                          <a:solidFill>
                            <a:srgbClr val="A5002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Orta göstərici</a:t>
                      </a:r>
                    </a:p>
                  </a:txBody>
                  <a:tcPr marL="51370" marR="5137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az-Latn-AZ" sz="1400" b="1" noProof="0" dirty="0">
                        <a:solidFill>
                          <a:srgbClr val="A5002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1370" marR="51370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1" noProof="0" smtClean="0">
                          <a:solidFill>
                            <a:srgbClr val="A5002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38,41</a:t>
                      </a:r>
                      <a:endParaRPr lang="az-Latn-AZ" sz="1400" b="1" noProof="0">
                        <a:solidFill>
                          <a:srgbClr val="A5002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1370" marR="5137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1" noProof="0" dirty="0" smtClean="0">
                          <a:solidFill>
                            <a:srgbClr val="A5002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16,86</a:t>
                      </a:r>
                      <a:endParaRPr lang="az-Latn-AZ" sz="1400" b="1" noProof="0" dirty="0">
                        <a:solidFill>
                          <a:srgbClr val="A5002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1370" marR="5137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1" noProof="0" smtClean="0">
                          <a:solidFill>
                            <a:srgbClr val="A5002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69,41</a:t>
                      </a:r>
                      <a:endParaRPr lang="az-Latn-AZ" sz="1400" b="1" noProof="0">
                        <a:solidFill>
                          <a:srgbClr val="A5002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1370" marR="5137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6598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az-Latn-AZ" sz="1400" b="0" noProof="0" dirty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51</a:t>
                      </a:r>
                      <a:endParaRPr lang="az-Latn-AZ" sz="1400" b="0" noProof="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9322" marR="49322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Saatlı</a:t>
                      </a: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9322" marR="49322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31,65</a:t>
                      </a: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9322" marR="49322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dirty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48</a:t>
                      </a:r>
                      <a:endParaRPr lang="az-Latn-AZ" sz="1400" noProof="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9322" marR="49322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dirty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12,68</a:t>
                      </a:r>
                      <a:endParaRPr lang="az-Latn-AZ" sz="1400" noProof="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9322" marR="49322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dirty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47</a:t>
                      </a:r>
                      <a:endParaRPr lang="az-Latn-AZ" sz="1400" noProof="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9322" marR="49322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58,94</a:t>
                      </a: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9322" marR="49322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6598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az-Latn-AZ" sz="1400" b="0" noProof="0" dirty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52</a:t>
                      </a:r>
                      <a:endParaRPr lang="az-Latn-AZ" sz="1400" b="0" noProof="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9322" marR="49322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dirty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Qobustan</a:t>
                      </a:r>
                      <a:endParaRPr lang="az-Latn-AZ" sz="1400" noProof="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9322" marR="49322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31,31</a:t>
                      </a: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9322" marR="49322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</a:t>
                      </a: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9322" marR="49322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17,23</a:t>
                      </a: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9322" marR="49322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53</a:t>
                      </a: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9322" marR="49322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51,57</a:t>
                      </a: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9322" marR="49322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6598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az-Latn-AZ" sz="1400" b="0" noProof="0" dirty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53</a:t>
                      </a:r>
                      <a:endParaRPr lang="az-Latn-AZ" sz="1400" b="0" noProof="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9322" marR="49322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dirty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Yevlax</a:t>
                      </a:r>
                      <a:endParaRPr lang="az-Latn-AZ" sz="1400" noProof="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9322" marR="49322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30,68</a:t>
                      </a: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9322" marR="49322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</a:t>
                      </a: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9322" marR="49322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15,67</a:t>
                      </a: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9322" marR="49322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52</a:t>
                      </a: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9322" marR="49322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52,29</a:t>
                      </a: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9322" marR="49322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6598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az-Latn-AZ" sz="1400" b="0" noProof="0" dirty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54</a:t>
                      </a:r>
                      <a:endParaRPr lang="az-Latn-AZ" sz="1400" b="0" noProof="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9322" marR="49322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Samux</a:t>
                      </a: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9322" marR="49322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dirty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30,19</a:t>
                      </a:r>
                      <a:endParaRPr lang="az-Latn-AZ" sz="1400" noProof="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9322" marR="49322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dirty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46</a:t>
                      </a:r>
                      <a:endParaRPr lang="az-Latn-AZ" sz="1400" noProof="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9322" marR="49322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13,51</a:t>
                      </a: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9322" marR="49322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51</a:t>
                      </a: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9322" marR="49322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54,20</a:t>
                      </a: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9322" marR="49322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6598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az-Latn-AZ" sz="1400" b="0" noProof="0" dirty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55</a:t>
                      </a:r>
                      <a:endParaRPr lang="az-Latn-AZ" sz="1400" b="0" noProof="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9322" marR="49322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Bərdə</a:t>
                      </a: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9322" marR="49322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28,82</a:t>
                      </a: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9322" marR="49322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dirty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22</a:t>
                      </a:r>
                      <a:endParaRPr lang="az-Latn-AZ" sz="1400" noProof="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9322" marR="49322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dirty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18,08</a:t>
                      </a:r>
                      <a:endParaRPr lang="az-Latn-AZ" sz="1400" noProof="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9322" marR="49322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57</a:t>
                      </a: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9322" marR="49322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44,26</a:t>
                      </a: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9322" marR="49322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6598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az-Latn-AZ" sz="1400" b="0" noProof="0" dirty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56</a:t>
                      </a:r>
                      <a:endParaRPr lang="az-Latn-AZ" sz="1400" b="0" noProof="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9322" marR="49322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Yardımlı</a:t>
                      </a: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9322" marR="49322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28,51</a:t>
                      </a: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9322" marR="49322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57</a:t>
                      </a: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9322" marR="49322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dirty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7,77</a:t>
                      </a:r>
                      <a:endParaRPr lang="az-Latn-AZ" sz="1400" noProof="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9322" marR="49322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dirty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48</a:t>
                      </a:r>
                      <a:endParaRPr lang="az-Latn-AZ" sz="1400" noProof="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9322" marR="49322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58,37</a:t>
                      </a: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9322" marR="49322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6598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az-Latn-AZ" sz="1400" b="0" noProof="0" dirty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57</a:t>
                      </a:r>
                      <a:endParaRPr lang="az-Latn-AZ" sz="1400" b="0" noProof="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9322" marR="49322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Cəlilabad</a:t>
                      </a: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9322" marR="49322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27,10</a:t>
                      </a: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9322" marR="49322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43</a:t>
                      </a: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9322" marR="49322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14,18</a:t>
                      </a: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9322" marR="49322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dirty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55</a:t>
                      </a:r>
                      <a:endParaRPr lang="az-Latn-AZ" sz="1400" noProof="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9322" marR="49322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dirty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45,69</a:t>
                      </a:r>
                      <a:endParaRPr lang="az-Latn-AZ" sz="1400" noProof="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9322" marR="49322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757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10"/>
          <p:cNvGrpSpPr/>
          <p:nvPr/>
        </p:nvGrpSpPr>
        <p:grpSpPr>
          <a:xfrm>
            <a:off x="-1" y="0"/>
            <a:ext cx="10691814" cy="833636"/>
            <a:chOff x="-1" y="0"/>
            <a:chExt cx="10691814" cy="833636"/>
          </a:xfrm>
        </p:grpSpPr>
        <p:pic>
          <p:nvPicPr>
            <p:cNvPr id="7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56" t="15993" r="20644" b="63036"/>
            <a:stretch>
              <a:fillRect/>
            </a:stretch>
          </p:blipFill>
          <p:spPr bwMode="auto">
            <a:xfrm>
              <a:off x="-1" y="0"/>
              <a:ext cx="10691814" cy="828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Рисунок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521"/>
            <a:stretch>
              <a:fillRect/>
            </a:stretch>
          </p:blipFill>
          <p:spPr bwMode="auto">
            <a:xfrm>
              <a:off x="611560" y="135957"/>
              <a:ext cx="443843" cy="452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Поле 2"/>
            <p:cNvSpPr txBox="1">
              <a:spLocks noChangeArrowheads="1"/>
            </p:cNvSpPr>
            <p:nvPr/>
          </p:nvSpPr>
          <p:spPr bwMode="auto">
            <a:xfrm>
              <a:off x="1119188" y="221517"/>
              <a:ext cx="3866678" cy="304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Wingdings" pitchFamily="2" charset="2"/>
                <a:buNone/>
              </a:pPr>
              <a:r>
                <a:rPr lang="az-Latn-AZ" sz="1600" b="0" i="0" dirty="0" smtClean="0">
                  <a:solidFill>
                    <a:srgbClr val="FFFF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AMEA İqtisadiyyat </a:t>
              </a:r>
              <a:r>
                <a:rPr lang="az-Latn-AZ" sz="1600" b="0" i="0" dirty="0">
                  <a:solidFill>
                    <a:srgbClr val="FFFF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İnstitutu</a:t>
              </a:r>
              <a:endParaRPr lang="ru-RU" sz="1600" b="0" i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Wingdings" pitchFamily="2" charset="2"/>
                <a:buNone/>
              </a:pPr>
              <a:endParaRPr lang="ru-RU" sz="4400" b="0" i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0" y="833636"/>
              <a:ext cx="10691812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>
              <a:outerShdw dist="38100" dir="2400000" algn="ctr" rotWithShape="0">
                <a:schemeClr val="tx1">
                  <a:lumMod val="50000"/>
                  <a:alpha val="35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0" y="7251704"/>
            <a:ext cx="10691812" cy="307777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z-Latn-AZ" sz="1400" dirty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	</a:t>
            </a:r>
            <a:r>
              <a:rPr lang="en-US" sz="1400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www.economics.com.az</a:t>
            </a:r>
            <a:r>
              <a:rPr lang="az-Latn-AZ" sz="1400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			</a:t>
            </a:r>
            <a:r>
              <a:rPr lang="az-Latn-AZ" sz="1400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	</a:t>
            </a:r>
            <a:r>
              <a:rPr lang="az-Latn-AZ" sz="1400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			</a:t>
            </a:r>
            <a:r>
              <a:rPr lang="az-Latn-AZ" sz="1400" i="1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BBU, 4 may 2022-ci </a:t>
            </a:r>
            <a:r>
              <a:rPr lang="az-Latn-AZ" sz="1400" i="1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il</a:t>
            </a:r>
            <a:endParaRPr lang="ru-RU" sz="1400" i="1" dirty="0">
              <a:solidFill>
                <a:schemeClr val="bg1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12" name="Rectangle 41"/>
          <p:cNvSpPr>
            <a:spLocks noChangeArrowheads="1"/>
          </p:cNvSpPr>
          <p:nvPr/>
        </p:nvSpPr>
        <p:spPr bwMode="auto">
          <a:xfrm>
            <a:off x="3329334" y="1077426"/>
            <a:ext cx="6769100" cy="46166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DDDDD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az-Latn-AZ" sz="2400" b="1" i="0" dirty="0" smtClean="0">
                <a:solidFill>
                  <a:srgbClr val="000066"/>
                </a:solidFill>
                <a:latin typeface="Tahoma" pitchFamily="34" charset="0"/>
              </a:rPr>
              <a:t>YEKUN MÜLAHİZƏLƏR</a:t>
            </a:r>
            <a:endParaRPr lang="ru-RU" sz="2400" b="1" dirty="0">
              <a:solidFill>
                <a:srgbClr val="000066"/>
              </a:solidFill>
              <a:latin typeface="Tahoma" pitchFamily="34" charset="0"/>
            </a:endParaRPr>
          </a:p>
        </p:txBody>
      </p:sp>
      <p:graphicFrame>
        <p:nvGraphicFramePr>
          <p:cNvPr id="13" name="Диаграмма 9"/>
          <p:cNvGraphicFramePr/>
          <p:nvPr>
            <p:extLst>
              <p:ext uri="{D42A27DB-BD31-4B8C-83A1-F6EECF244321}">
                <p14:modId xmlns:p14="http://schemas.microsoft.com/office/powerpoint/2010/main" val="286533613"/>
              </p:ext>
            </p:extLst>
          </p:nvPr>
        </p:nvGraphicFramePr>
        <p:xfrm>
          <a:off x="611560" y="1836415"/>
          <a:ext cx="9772683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5509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10"/>
          <p:cNvGrpSpPr/>
          <p:nvPr/>
        </p:nvGrpSpPr>
        <p:grpSpPr>
          <a:xfrm>
            <a:off x="-1" y="0"/>
            <a:ext cx="10691814" cy="833636"/>
            <a:chOff x="-1" y="0"/>
            <a:chExt cx="10691814" cy="833636"/>
          </a:xfrm>
        </p:grpSpPr>
        <p:pic>
          <p:nvPicPr>
            <p:cNvPr id="6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56" t="15993" r="20644" b="63036"/>
            <a:stretch>
              <a:fillRect/>
            </a:stretch>
          </p:blipFill>
          <p:spPr bwMode="auto">
            <a:xfrm>
              <a:off x="-1" y="0"/>
              <a:ext cx="10691814" cy="828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Рисунок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521"/>
            <a:stretch>
              <a:fillRect/>
            </a:stretch>
          </p:blipFill>
          <p:spPr bwMode="auto">
            <a:xfrm>
              <a:off x="611560" y="135957"/>
              <a:ext cx="443843" cy="452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Поле 2"/>
            <p:cNvSpPr txBox="1">
              <a:spLocks noChangeArrowheads="1"/>
            </p:cNvSpPr>
            <p:nvPr/>
          </p:nvSpPr>
          <p:spPr bwMode="auto">
            <a:xfrm>
              <a:off x="1119188" y="221517"/>
              <a:ext cx="3866678" cy="304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Wingdings" pitchFamily="2" charset="2"/>
                <a:buNone/>
              </a:pPr>
              <a:r>
                <a:rPr lang="az-Latn-AZ" sz="1600" b="0" i="0" dirty="0" smtClean="0">
                  <a:solidFill>
                    <a:srgbClr val="FFFF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AMEA İqtisadiyyat </a:t>
              </a:r>
              <a:r>
                <a:rPr lang="az-Latn-AZ" sz="1600" b="0" i="0" dirty="0">
                  <a:solidFill>
                    <a:srgbClr val="FFFF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İnstitutu</a:t>
              </a:r>
              <a:endParaRPr lang="ru-RU" sz="1600" b="0" i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Wingdings" pitchFamily="2" charset="2"/>
                <a:buNone/>
              </a:pPr>
              <a:endParaRPr lang="ru-RU" sz="4400" b="0" i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0" y="833636"/>
              <a:ext cx="10691812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>
              <a:outerShdw dist="38100" dir="2400000" algn="ctr" rotWithShape="0">
                <a:schemeClr val="tx1">
                  <a:lumMod val="50000"/>
                  <a:alpha val="35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0" y="7251704"/>
            <a:ext cx="10691812" cy="307777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z-Latn-AZ" sz="1400" dirty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	</a:t>
            </a:r>
            <a:r>
              <a:rPr lang="en-US" sz="1400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www.economics.com.az</a:t>
            </a:r>
            <a:r>
              <a:rPr lang="az-Latn-AZ" sz="1400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			</a:t>
            </a:r>
            <a:r>
              <a:rPr lang="az-Latn-AZ" sz="1400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	</a:t>
            </a:r>
            <a:r>
              <a:rPr lang="az-Latn-AZ" sz="1400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			</a:t>
            </a:r>
            <a:r>
              <a:rPr lang="az-Latn-AZ" sz="1400" i="1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BBU, 4 may 2022-ci </a:t>
            </a:r>
            <a:r>
              <a:rPr lang="az-Latn-AZ" sz="1400" i="1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il</a:t>
            </a:r>
            <a:endParaRPr lang="ru-RU" sz="1400" i="1" dirty="0">
              <a:solidFill>
                <a:schemeClr val="bg1"/>
              </a:solidFill>
              <a:latin typeface="Cambria" pitchFamily="18" charset="0"/>
              <a:cs typeface="Times New Roman" pitchFamily="18" charset="0"/>
            </a:endParaRPr>
          </a:p>
        </p:txBody>
      </p:sp>
      <p:graphicFrame>
        <p:nvGraphicFramePr>
          <p:cNvPr id="11" name="Диаграмма 12">
            <a:extLst>
              <a:ext uri="{FF2B5EF4-FFF2-40B4-BE49-F238E27FC236}">
                <a16:creationId xmlns:a16="http://schemas.microsoft.com/office/drawing/2014/main" xmlns="" id="{7B081148-694E-48D6-B739-F501D149FC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0978921"/>
              </p:ext>
            </p:extLst>
          </p:nvPr>
        </p:nvGraphicFramePr>
        <p:xfrm>
          <a:off x="585702" y="1764407"/>
          <a:ext cx="9728756" cy="5291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Rectangle 41"/>
          <p:cNvSpPr>
            <a:spLocks noChangeArrowheads="1"/>
          </p:cNvSpPr>
          <p:nvPr/>
        </p:nvSpPr>
        <p:spPr bwMode="auto">
          <a:xfrm>
            <a:off x="3329334" y="1077426"/>
            <a:ext cx="6769100" cy="46166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DDDDD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az-Latn-AZ" sz="2400" b="1" i="0" dirty="0" smtClean="0">
                <a:solidFill>
                  <a:srgbClr val="000066"/>
                </a:solidFill>
                <a:latin typeface="Tahoma" pitchFamily="34" charset="0"/>
              </a:rPr>
              <a:t>YEKUN MÜLAHİZƏLƏR</a:t>
            </a:r>
            <a:endParaRPr lang="ru-RU" sz="2400" b="1" dirty="0">
              <a:solidFill>
                <a:srgbClr val="000066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96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0"/>
          <p:cNvGrpSpPr/>
          <p:nvPr/>
        </p:nvGrpSpPr>
        <p:grpSpPr>
          <a:xfrm>
            <a:off x="-1" y="0"/>
            <a:ext cx="10691814" cy="833636"/>
            <a:chOff x="-1" y="0"/>
            <a:chExt cx="10691814" cy="833636"/>
          </a:xfrm>
        </p:grpSpPr>
        <p:pic>
          <p:nvPicPr>
            <p:cNvPr id="17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56" t="15993" r="20644" b="63036"/>
            <a:stretch>
              <a:fillRect/>
            </a:stretch>
          </p:blipFill>
          <p:spPr bwMode="auto">
            <a:xfrm>
              <a:off x="-1" y="0"/>
              <a:ext cx="10691814" cy="828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Рисунок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521"/>
            <a:stretch>
              <a:fillRect/>
            </a:stretch>
          </p:blipFill>
          <p:spPr bwMode="auto">
            <a:xfrm>
              <a:off x="611560" y="135957"/>
              <a:ext cx="443843" cy="452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Поле 2"/>
            <p:cNvSpPr txBox="1">
              <a:spLocks noChangeArrowheads="1"/>
            </p:cNvSpPr>
            <p:nvPr/>
          </p:nvSpPr>
          <p:spPr bwMode="auto">
            <a:xfrm>
              <a:off x="1119188" y="221517"/>
              <a:ext cx="3866678" cy="304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Wingdings" pitchFamily="2" charset="2"/>
                <a:buNone/>
              </a:pPr>
              <a:r>
                <a:rPr lang="az-Latn-AZ" sz="1600" b="0" i="0" dirty="0" smtClean="0">
                  <a:solidFill>
                    <a:srgbClr val="FFFF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AMEA İqtisadiyyat </a:t>
              </a:r>
              <a:r>
                <a:rPr lang="az-Latn-AZ" sz="1600" b="0" i="0" dirty="0">
                  <a:solidFill>
                    <a:srgbClr val="FFFF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İnstitutu</a:t>
              </a:r>
              <a:endParaRPr lang="ru-RU" sz="1600" b="0" i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Wingdings" pitchFamily="2" charset="2"/>
                <a:buNone/>
              </a:pPr>
              <a:endParaRPr lang="ru-RU" sz="4400" b="0" i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1" name="Line 6"/>
            <p:cNvSpPr>
              <a:spLocks noChangeShapeType="1"/>
            </p:cNvSpPr>
            <p:nvPr/>
          </p:nvSpPr>
          <p:spPr bwMode="auto">
            <a:xfrm>
              <a:off x="0" y="833636"/>
              <a:ext cx="10691812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>
              <a:outerShdw dist="38100" dir="2400000" algn="ctr" rotWithShape="0">
                <a:schemeClr val="tx1">
                  <a:lumMod val="50000"/>
                  <a:alpha val="35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0" y="7251704"/>
            <a:ext cx="10691812" cy="307777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z-Latn-AZ" sz="1400" dirty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	</a:t>
            </a:r>
            <a:r>
              <a:rPr lang="en-US" sz="1400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www.economics.com.az</a:t>
            </a:r>
            <a:r>
              <a:rPr lang="az-Latn-AZ" sz="1400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			</a:t>
            </a:r>
            <a:r>
              <a:rPr lang="az-Latn-AZ" sz="1400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	</a:t>
            </a:r>
            <a:r>
              <a:rPr lang="az-Latn-AZ" sz="1400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			</a:t>
            </a:r>
            <a:r>
              <a:rPr lang="az-Latn-AZ" sz="1400" i="1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BBU, 4 may 2022-ci </a:t>
            </a:r>
            <a:r>
              <a:rPr lang="az-Latn-AZ" sz="1400" i="1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il</a:t>
            </a:r>
            <a:endParaRPr lang="ru-RU" sz="1400" i="1" dirty="0">
              <a:solidFill>
                <a:schemeClr val="bg1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3" name="Rectangle 41"/>
          <p:cNvSpPr>
            <a:spLocks noChangeArrowheads="1"/>
          </p:cNvSpPr>
          <p:nvPr/>
        </p:nvSpPr>
        <p:spPr bwMode="auto">
          <a:xfrm>
            <a:off x="3329334" y="1077426"/>
            <a:ext cx="6769100" cy="46166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DDDDD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az-Latn-AZ" sz="2400" b="1" i="0" dirty="0" smtClean="0">
                <a:solidFill>
                  <a:srgbClr val="000066"/>
                </a:solidFill>
                <a:latin typeface="Tahoma" pitchFamily="34" charset="0"/>
              </a:rPr>
              <a:t>YEKUN MÜLAHİZƏLƏR</a:t>
            </a:r>
            <a:endParaRPr lang="ru-RU" sz="2400" b="1" dirty="0">
              <a:solidFill>
                <a:srgbClr val="000066"/>
              </a:solidFill>
              <a:latin typeface="Tahoma" pitchFamily="34" charset="0"/>
            </a:endParaRPr>
          </a:p>
        </p:txBody>
      </p:sp>
      <p:graphicFrame>
        <p:nvGraphicFramePr>
          <p:cNvPr id="24" name="Диаграмма 10"/>
          <p:cNvGraphicFramePr/>
          <p:nvPr>
            <p:extLst>
              <p:ext uri="{D42A27DB-BD31-4B8C-83A1-F6EECF244321}">
                <p14:modId xmlns:p14="http://schemas.microsoft.com/office/powerpoint/2010/main" val="957109136"/>
              </p:ext>
            </p:extLst>
          </p:nvPr>
        </p:nvGraphicFramePr>
        <p:xfrm>
          <a:off x="420119" y="1764407"/>
          <a:ext cx="9653237" cy="4248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Прямоугольник 1"/>
          <p:cNvSpPr/>
          <p:nvPr/>
        </p:nvSpPr>
        <p:spPr>
          <a:xfrm>
            <a:off x="490860" y="6169669"/>
            <a:ext cx="95824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z-Latn-A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Asılılıq orta-yüksək səviyyədədir </a:t>
            </a:r>
            <a:r>
              <a:rPr lang="az-Latn-AZ" dirty="0">
                <a:latin typeface="Tahoma" pitchFamily="34" charset="0"/>
                <a:ea typeface="Tahoma" pitchFamily="34" charset="0"/>
                <a:cs typeface="Tahoma" pitchFamily="34" charset="0"/>
              </a:rPr>
              <a:t>(0,61) və müsbətdir. </a:t>
            </a:r>
            <a:r>
              <a:rPr lang="az-Latn-A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Yəni diversifikasiya </a:t>
            </a:r>
            <a:r>
              <a:rPr lang="az-Latn-AZ" dirty="0">
                <a:latin typeface="Tahoma" pitchFamily="34" charset="0"/>
                <a:ea typeface="Tahoma" pitchFamily="34" charset="0"/>
                <a:cs typeface="Tahoma" pitchFamily="34" charset="0"/>
              </a:rPr>
              <a:t>gücləndikcə iqtisadi inkişaf səviyyəsi artmağa meyillənir. </a:t>
            </a:r>
            <a:r>
              <a:rPr lang="az-Latn-A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Və ya: daha </a:t>
            </a:r>
            <a:r>
              <a:rPr lang="az-Latn-AZ" dirty="0">
                <a:latin typeface="Tahoma" pitchFamily="34" charset="0"/>
                <a:ea typeface="Tahoma" pitchFamily="34" charset="0"/>
                <a:cs typeface="Tahoma" pitchFamily="34" charset="0"/>
              </a:rPr>
              <a:t>yüksək iqtisadi inkişafa nail olmuş bölgələrdə </a:t>
            </a:r>
            <a:r>
              <a:rPr lang="az-Latn-A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diversifikasiya </a:t>
            </a:r>
            <a:r>
              <a:rPr lang="az-Latn-AZ" dirty="0">
                <a:latin typeface="Tahoma" pitchFamily="34" charset="0"/>
                <a:ea typeface="Tahoma" pitchFamily="34" charset="0"/>
                <a:cs typeface="Tahoma" pitchFamily="34" charset="0"/>
              </a:rPr>
              <a:t>da, bir qayda olaraq, daha güclüdür.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66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10"/>
          <p:cNvGrpSpPr/>
          <p:nvPr/>
        </p:nvGrpSpPr>
        <p:grpSpPr>
          <a:xfrm>
            <a:off x="-1" y="0"/>
            <a:ext cx="10691814" cy="833636"/>
            <a:chOff x="-1" y="0"/>
            <a:chExt cx="10691814" cy="833636"/>
          </a:xfrm>
        </p:grpSpPr>
        <p:pic>
          <p:nvPicPr>
            <p:cNvPr id="6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56" t="15993" r="20644" b="63036"/>
            <a:stretch>
              <a:fillRect/>
            </a:stretch>
          </p:blipFill>
          <p:spPr bwMode="auto">
            <a:xfrm>
              <a:off x="-1" y="0"/>
              <a:ext cx="10691814" cy="828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Рисунок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521"/>
            <a:stretch>
              <a:fillRect/>
            </a:stretch>
          </p:blipFill>
          <p:spPr bwMode="auto">
            <a:xfrm>
              <a:off x="611560" y="135957"/>
              <a:ext cx="443843" cy="452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Поле 2"/>
            <p:cNvSpPr txBox="1">
              <a:spLocks noChangeArrowheads="1"/>
            </p:cNvSpPr>
            <p:nvPr/>
          </p:nvSpPr>
          <p:spPr bwMode="auto">
            <a:xfrm>
              <a:off x="1119188" y="221517"/>
              <a:ext cx="3866678" cy="304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Wingdings" pitchFamily="2" charset="2"/>
                <a:buNone/>
              </a:pPr>
              <a:r>
                <a:rPr lang="az-Latn-AZ" sz="1600" b="0" i="0" dirty="0" smtClean="0">
                  <a:solidFill>
                    <a:srgbClr val="FFFF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AMEA İqtisadiyyat </a:t>
              </a:r>
              <a:r>
                <a:rPr lang="az-Latn-AZ" sz="1600" b="0" i="0" dirty="0">
                  <a:solidFill>
                    <a:srgbClr val="FFFF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İnstitutu</a:t>
              </a:r>
              <a:endParaRPr lang="ru-RU" sz="1600" b="0" i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Wingdings" pitchFamily="2" charset="2"/>
                <a:buNone/>
              </a:pPr>
              <a:endParaRPr lang="ru-RU" sz="4400" b="0" i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0" y="833636"/>
              <a:ext cx="10691812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>
              <a:outerShdw dist="38100" dir="2400000" algn="ctr" rotWithShape="0">
                <a:schemeClr val="tx1">
                  <a:lumMod val="50000"/>
                  <a:alpha val="35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9" name="Rectangle 36"/>
          <p:cNvSpPr/>
          <p:nvPr/>
        </p:nvSpPr>
        <p:spPr>
          <a:xfrm>
            <a:off x="482488" y="1836415"/>
            <a:ext cx="9726835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  <a:spcBef>
                <a:spcPts val="1200"/>
              </a:spcBef>
              <a:buClrTx/>
            </a:pPr>
            <a:r>
              <a:rPr lang="az-Latn-AZ" sz="2000" b="1" i="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REGİONAL İQTİSADİ İNKİŞAF VƏ DİVERSİFİKASİYA İNDEKSİ</a:t>
            </a:r>
          </a:p>
          <a:p>
            <a:pPr>
              <a:lnSpc>
                <a:spcPts val="2700"/>
              </a:lnSpc>
              <a:buClrTx/>
            </a:pPr>
            <a:r>
              <a:rPr lang="az-Latn-AZ" sz="2000" b="1" i="0" dirty="0" smtClean="0">
                <a:solidFill>
                  <a:srgbClr val="262500"/>
                </a:solidFill>
                <a:latin typeface="Tahoma" pitchFamily="34" charset="0"/>
                <a:cs typeface="Tahoma" pitchFamily="34" charset="0"/>
              </a:rPr>
              <a:t>2 sub-indeks əsasında hesablanır</a:t>
            </a:r>
          </a:p>
          <a:p>
            <a:pPr>
              <a:lnSpc>
                <a:spcPts val="2700"/>
              </a:lnSpc>
              <a:spcBef>
                <a:spcPts val="1200"/>
              </a:spcBef>
            </a:pPr>
            <a:r>
              <a:rPr lang="az-Latn-AZ" sz="2000" b="1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1. İqtisadi </a:t>
            </a:r>
            <a:r>
              <a:rPr lang="az-Latn-AZ" sz="2000" b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inkişafın statik səviyyəsi sub-indeksi (İİSS) </a:t>
            </a:r>
            <a:r>
              <a:rPr lang="az-Latn-AZ" sz="2000" b="1" i="1" dirty="0">
                <a:solidFill>
                  <a:srgbClr val="262500"/>
                </a:solidFill>
                <a:latin typeface="Tahoma" pitchFamily="34" charset="0"/>
                <a:cs typeface="Tahoma" pitchFamily="34" charset="0"/>
              </a:rPr>
              <a:t>– iqtisadi </a:t>
            </a:r>
            <a:r>
              <a:rPr lang="az-Latn-AZ" sz="2000" b="1" i="1" dirty="0" smtClean="0">
                <a:solidFill>
                  <a:srgbClr val="262500"/>
                </a:solidFill>
                <a:latin typeface="Tahoma" pitchFamily="34" charset="0"/>
                <a:cs typeface="Tahoma" pitchFamily="34" charset="0"/>
              </a:rPr>
              <a:t>inkişafın cari </a:t>
            </a:r>
            <a:r>
              <a:rPr lang="az-Latn-AZ" sz="2000" b="1" i="1" dirty="0">
                <a:solidFill>
                  <a:srgbClr val="262500"/>
                </a:solidFill>
                <a:latin typeface="Tahoma" pitchFamily="34" charset="0"/>
                <a:cs typeface="Tahoma" pitchFamily="34" charset="0"/>
              </a:rPr>
              <a:t>vəziyyətini </a:t>
            </a:r>
            <a:r>
              <a:rPr lang="az-Latn-AZ" sz="2000" b="1" i="1" dirty="0" smtClean="0">
                <a:solidFill>
                  <a:srgbClr val="262500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az-Latn-AZ" sz="2000" b="1" i="1" dirty="0">
                <a:solidFill>
                  <a:srgbClr val="262500"/>
                </a:solidFill>
                <a:latin typeface="Tahoma" pitchFamily="34" charset="0"/>
                <a:cs typeface="Tahoma" pitchFamily="34" charset="0"/>
              </a:rPr>
              <a:t>dinamikasını </a:t>
            </a:r>
            <a:r>
              <a:rPr lang="az-Latn-AZ" sz="2000" b="1" i="1" dirty="0" smtClean="0">
                <a:solidFill>
                  <a:srgbClr val="262500"/>
                </a:solidFill>
                <a:latin typeface="Tahoma" pitchFamily="34" charset="0"/>
                <a:cs typeface="Tahoma" pitchFamily="34" charset="0"/>
              </a:rPr>
              <a:t>deyil) qiymətləndirir</a:t>
            </a:r>
          </a:p>
          <a:p>
            <a:pPr>
              <a:lnSpc>
                <a:spcPts val="2700"/>
              </a:lnSpc>
              <a:spcBef>
                <a:spcPts val="1200"/>
              </a:spcBef>
              <a:buClrTx/>
            </a:pPr>
            <a:r>
              <a:rPr lang="az-Latn-AZ" sz="2000" b="1" i="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2. Sahəvi diversifikasiya sub-indeksi (SD) </a:t>
            </a:r>
            <a:r>
              <a:rPr lang="az-Latn-AZ" sz="2000" b="1" i="1" dirty="0">
                <a:solidFill>
                  <a:srgbClr val="262500"/>
                </a:solidFill>
                <a:latin typeface="Tahoma" pitchFamily="34" charset="0"/>
                <a:cs typeface="Tahoma" pitchFamily="34" charset="0"/>
              </a:rPr>
              <a:t>– iqtisadi inkişafın </a:t>
            </a:r>
            <a:r>
              <a:rPr lang="az-Latn-AZ" sz="2000" b="1" i="1" dirty="0" smtClean="0">
                <a:solidFill>
                  <a:srgbClr val="262500"/>
                </a:solidFill>
                <a:latin typeface="Tahoma" pitchFamily="34" charset="0"/>
                <a:cs typeface="Tahoma" pitchFamily="34" charset="0"/>
              </a:rPr>
              <a:t>dayanıqlılığını </a:t>
            </a:r>
            <a:r>
              <a:rPr lang="az-Latn-AZ" sz="2000" b="1" i="1" dirty="0">
                <a:solidFill>
                  <a:srgbClr val="262500"/>
                </a:solidFill>
                <a:latin typeface="Tahoma" pitchFamily="34" charset="0"/>
                <a:cs typeface="Tahoma" pitchFamily="34" charset="0"/>
              </a:rPr>
              <a:t>qiymətləndirir</a:t>
            </a:r>
            <a:endParaRPr lang="az-Latn-AZ" sz="2000" b="1" i="1" dirty="0" smtClean="0">
              <a:solidFill>
                <a:srgbClr val="2625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Rectangle 41"/>
          <p:cNvSpPr>
            <a:spLocks noChangeArrowheads="1"/>
          </p:cNvSpPr>
          <p:nvPr/>
        </p:nvSpPr>
        <p:spPr bwMode="auto">
          <a:xfrm>
            <a:off x="3329334" y="1077426"/>
            <a:ext cx="6769100" cy="46166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DDDDD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az-Latn-AZ" sz="2400" b="1" i="0" dirty="0" smtClean="0">
                <a:solidFill>
                  <a:srgbClr val="000066"/>
                </a:solidFill>
                <a:latin typeface="Tahoma" pitchFamily="34" charset="0"/>
              </a:rPr>
              <a:t>METODOLOGİYA</a:t>
            </a:r>
            <a:endParaRPr lang="ru-RU" sz="2400" b="1" dirty="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7251704"/>
            <a:ext cx="10691812" cy="307777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z-Latn-AZ" sz="1400" dirty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	</a:t>
            </a:r>
            <a:r>
              <a:rPr lang="en-US" sz="1400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www.economics.com.az</a:t>
            </a:r>
            <a:r>
              <a:rPr lang="az-Latn-AZ" sz="1400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			</a:t>
            </a:r>
            <a:r>
              <a:rPr lang="az-Latn-AZ" sz="1400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	</a:t>
            </a:r>
            <a:r>
              <a:rPr lang="az-Latn-AZ" sz="1400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			</a:t>
            </a:r>
            <a:r>
              <a:rPr lang="az-Latn-AZ" sz="1400" i="1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BBU, 4 may 2022-ci </a:t>
            </a:r>
            <a:r>
              <a:rPr lang="az-Latn-AZ" sz="1400" i="1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il</a:t>
            </a:r>
            <a:endParaRPr lang="ru-RU" sz="1400" i="1" dirty="0">
              <a:solidFill>
                <a:schemeClr val="bg1"/>
              </a:solidFill>
              <a:latin typeface="Cambr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62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-1" y="4581525"/>
            <a:ext cx="10691811" cy="10699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100000"/>
              </a:lnSpc>
              <a:spcBef>
                <a:spcPts val="0"/>
              </a:spcBef>
              <a:buClrTx/>
              <a:buFontTx/>
              <a:buNone/>
              <a:defRPr/>
            </a:pPr>
            <a:r>
              <a:rPr lang="az-Latn-AZ" sz="4800" b="1" i="0" kern="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TƏŞƏKKÜR</a:t>
            </a:r>
            <a:endParaRPr lang="ru-RU" sz="4800" b="1" kern="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-1" y="1125538"/>
            <a:ext cx="10691811" cy="25669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100000"/>
              </a:lnSpc>
              <a:spcBef>
                <a:spcPts val="0"/>
              </a:spcBef>
              <a:buClrTx/>
              <a:buFontTx/>
              <a:buNone/>
              <a:defRPr/>
            </a:pPr>
            <a:r>
              <a:rPr lang="az-Latn-AZ" sz="3600" b="1" i="0" kern="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Alimə onun verdiyi cavablardan ziyadə, sorduğu suallara </a:t>
            </a:r>
            <a:r>
              <a:rPr lang="az-Latn-AZ" sz="3600" b="1" i="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görə qiymət </a:t>
            </a:r>
            <a:r>
              <a:rPr lang="az-Latn-AZ" sz="3600" b="1" i="0" kern="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verin...</a:t>
            </a:r>
          </a:p>
          <a:p>
            <a:pPr marL="6819900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defRPr/>
            </a:pPr>
            <a:r>
              <a:rPr lang="az-Latn-AZ" sz="36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Volter</a:t>
            </a:r>
            <a:endParaRPr lang="ru-RU" sz="3600" b="1" kern="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3" name="Группа 10"/>
          <p:cNvGrpSpPr/>
          <p:nvPr/>
        </p:nvGrpSpPr>
        <p:grpSpPr>
          <a:xfrm>
            <a:off x="-1" y="0"/>
            <a:ext cx="10691814" cy="833636"/>
            <a:chOff x="-1" y="0"/>
            <a:chExt cx="10691814" cy="833636"/>
          </a:xfrm>
        </p:grpSpPr>
        <p:pic>
          <p:nvPicPr>
            <p:cNvPr id="18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56" t="15993" r="20644" b="63036"/>
            <a:stretch>
              <a:fillRect/>
            </a:stretch>
          </p:blipFill>
          <p:spPr bwMode="auto">
            <a:xfrm>
              <a:off x="-1" y="0"/>
              <a:ext cx="10691814" cy="828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Рисунок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521"/>
            <a:stretch>
              <a:fillRect/>
            </a:stretch>
          </p:blipFill>
          <p:spPr bwMode="auto">
            <a:xfrm>
              <a:off x="611560" y="135957"/>
              <a:ext cx="443843" cy="452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Поле 2"/>
            <p:cNvSpPr txBox="1">
              <a:spLocks noChangeArrowheads="1"/>
            </p:cNvSpPr>
            <p:nvPr/>
          </p:nvSpPr>
          <p:spPr bwMode="auto">
            <a:xfrm>
              <a:off x="1119188" y="221517"/>
              <a:ext cx="3866678" cy="304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Wingdings" pitchFamily="2" charset="2"/>
                <a:buNone/>
              </a:pPr>
              <a:r>
                <a:rPr lang="az-Latn-AZ" sz="1600" b="0" i="0" dirty="0" smtClean="0">
                  <a:solidFill>
                    <a:srgbClr val="FFFF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AMEA İqtisadiyyat </a:t>
              </a:r>
              <a:r>
                <a:rPr lang="az-Latn-AZ" sz="1600" b="0" i="0" dirty="0">
                  <a:solidFill>
                    <a:srgbClr val="FFFF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İnstitutu</a:t>
              </a:r>
              <a:endParaRPr lang="ru-RU" sz="1600" b="0" i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Wingdings" pitchFamily="2" charset="2"/>
                <a:buNone/>
              </a:pPr>
              <a:endParaRPr lang="ru-RU" sz="4400" b="0" i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1" name="Line 6"/>
            <p:cNvSpPr>
              <a:spLocks noChangeShapeType="1"/>
            </p:cNvSpPr>
            <p:nvPr/>
          </p:nvSpPr>
          <p:spPr bwMode="auto">
            <a:xfrm>
              <a:off x="0" y="833636"/>
              <a:ext cx="10691812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>
              <a:outerShdw dist="38100" dir="2400000" algn="ctr" rotWithShape="0">
                <a:schemeClr val="tx1">
                  <a:lumMod val="50000"/>
                  <a:alpha val="35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0" y="7251704"/>
            <a:ext cx="10691812" cy="307777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z-Latn-AZ" sz="1400" dirty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	</a:t>
            </a:r>
            <a:r>
              <a:rPr lang="en-US" sz="1400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www.economics.com.az</a:t>
            </a:r>
            <a:r>
              <a:rPr lang="az-Latn-AZ" sz="1400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			</a:t>
            </a:r>
            <a:r>
              <a:rPr lang="az-Latn-AZ" sz="1400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	</a:t>
            </a:r>
            <a:r>
              <a:rPr lang="az-Latn-AZ" sz="1400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			</a:t>
            </a:r>
            <a:r>
              <a:rPr lang="az-Latn-AZ" sz="1400" i="1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BBU, 4 may 2022-ci </a:t>
            </a:r>
            <a:r>
              <a:rPr lang="az-Latn-AZ" sz="1400" i="1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il</a:t>
            </a:r>
            <a:endParaRPr lang="ru-RU" sz="1400" i="1" dirty="0">
              <a:solidFill>
                <a:schemeClr val="bg1"/>
              </a:solidFill>
              <a:latin typeface="Cambr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75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10"/>
          <p:cNvGrpSpPr/>
          <p:nvPr/>
        </p:nvGrpSpPr>
        <p:grpSpPr>
          <a:xfrm>
            <a:off x="-1" y="0"/>
            <a:ext cx="10691814" cy="833636"/>
            <a:chOff x="-1" y="0"/>
            <a:chExt cx="10691814" cy="833636"/>
          </a:xfrm>
        </p:grpSpPr>
        <p:pic>
          <p:nvPicPr>
            <p:cNvPr id="6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56" t="15993" r="20644" b="63036"/>
            <a:stretch>
              <a:fillRect/>
            </a:stretch>
          </p:blipFill>
          <p:spPr bwMode="auto">
            <a:xfrm>
              <a:off x="-1" y="0"/>
              <a:ext cx="10691814" cy="828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Рисунок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521"/>
            <a:stretch>
              <a:fillRect/>
            </a:stretch>
          </p:blipFill>
          <p:spPr bwMode="auto">
            <a:xfrm>
              <a:off x="611560" y="135957"/>
              <a:ext cx="443843" cy="452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Поле 2"/>
            <p:cNvSpPr txBox="1">
              <a:spLocks noChangeArrowheads="1"/>
            </p:cNvSpPr>
            <p:nvPr/>
          </p:nvSpPr>
          <p:spPr bwMode="auto">
            <a:xfrm>
              <a:off x="1119188" y="221517"/>
              <a:ext cx="3866678" cy="304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Wingdings" pitchFamily="2" charset="2"/>
                <a:buNone/>
              </a:pPr>
              <a:r>
                <a:rPr lang="az-Latn-AZ" sz="1600" b="0" i="0" dirty="0" smtClean="0">
                  <a:solidFill>
                    <a:srgbClr val="FFFF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AMEA İqtisadiyyat </a:t>
              </a:r>
              <a:r>
                <a:rPr lang="az-Latn-AZ" sz="1600" b="0" i="0" dirty="0">
                  <a:solidFill>
                    <a:srgbClr val="FFFF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İnstitutu</a:t>
              </a:r>
              <a:endParaRPr lang="ru-RU" sz="1600" b="0" i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Wingdings" pitchFamily="2" charset="2"/>
                <a:buNone/>
              </a:pPr>
              <a:endParaRPr lang="ru-RU" sz="4400" b="0" i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0" y="833636"/>
              <a:ext cx="10691812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>
              <a:outerShdw dist="38100" dir="2400000" algn="ctr" rotWithShape="0">
                <a:schemeClr val="tx1">
                  <a:lumMod val="50000"/>
                  <a:alpha val="35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36"/>
              <p:cNvSpPr/>
              <p:nvPr/>
            </p:nvSpPr>
            <p:spPr>
              <a:xfrm>
                <a:off x="482488" y="1836415"/>
                <a:ext cx="9726835" cy="47859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2700"/>
                  </a:lnSpc>
                  <a:spcBef>
                    <a:spcPts val="1200"/>
                  </a:spcBef>
                  <a:buClrTx/>
                </a:pPr>
                <a:r>
                  <a:rPr lang="az-Latn-AZ" sz="2000" b="1" dirty="0" smtClean="0">
                    <a:solidFill>
                      <a:srgbClr val="000066"/>
                    </a:solidFill>
                    <a:latin typeface="Tahoma" pitchFamily="34" charset="0"/>
                    <a:cs typeface="Tahoma" pitchFamily="34" charset="0"/>
                  </a:rPr>
                  <a:t>İQTISADİ İNKİŞAFIN STATİK SƏVİYYƏSİ SUB-İNDEKSİ (İİSS)</a:t>
                </a:r>
                <a:br>
                  <a:rPr lang="az-Latn-AZ" sz="2000" b="1" dirty="0" smtClean="0">
                    <a:solidFill>
                      <a:srgbClr val="000066"/>
                    </a:solidFill>
                    <a:latin typeface="Tahoma" pitchFamily="34" charset="0"/>
                    <a:cs typeface="Tahoma" pitchFamily="34" charset="0"/>
                  </a:rPr>
                </a:br>
                <a:r>
                  <a:rPr lang="az-Latn-AZ" sz="2000" dirty="0" smtClean="0">
                    <a:solidFill>
                      <a:srgbClr val="262500"/>
                    </a:solidFill>
                    <a:latin typeface="Tahoma" pitchFamily="34" charset="0"/>
                    <a:cs typeface="Tahoma" pitchFamily="34" charset="0"/>
                  </a:rPr>
                  <a:t>3 göstərici (alt-indeks) əsasında hesablanır:</a:t>
                </a:r>
              </a:p>
              <a:p>
                <a:pPr marL="342900" indent="-342900">
                  <a:lnSpc>
                    <a:spcPts val="2700"/>
                  </a:lnSpc>
                  <a:spcBef>
                    <a:spcPts val="1200"/>
                  </a:spcBef>
                  <a:buClrTx/>
                  <a:buFont typeface="Wingdings" pitchFamily="2" charset="2"/>
                  <a:buChar char="ü"/>
                </a:pPr>
                <a:r>
                  <a:rPr lang="az-Latn-AZ" sz="2000" b="1" dirty="0" smtClean="0">
                    <a:solidFill>
                      <a:srgbClr val="262500"/>
                    </a:solidFill>
                    <a:latin typeface="Tahoma" pitchFamily="34" charset="0"/>
                    <a:cs typeface="Tahoma" pitchFamily="34" charset="0"/>
                  </a:rPr>
                  <a:t>Adambaşına ümumi məhsul buraxılışı (ÜMB)</a:t>
                </a:r>
              </a:p>
              <a:p>
                <a:pPr marL="342900" indent="-342900">
                  <a:lnSpc>
                    <a:spcPts val="2700"/>
                  </a:lnSpc>
                  <a:spcBef>
                    <a:spcPts val="1200"/>
                  </a:spcBef>
                  <a:buClrTx/>
                  <a:buFont typeface="Wingdings" pitchFamily="2" charset="2"/>
                  <a:buChar char="ü"/>
                </a:pPr>
                <a:r>
                  <a:rPr lang="az-Latn-AZ" sz="2000" b="1" dirty="0" smtClean="0">
                    <a:solidFill>
                      <a:srgbClr val="262500"/>
                    </a:solidFill>
                    <a:latin typeface="Tahoma" pitchFamily="34" charset="0"/>
                    <a:cs typeface="Tahoma" pitchFamily="34" charset="0"/>
                  </a:rPr>
                  <a:t>İctimai əmək məhsuldarlığı (İƏM) – bir məşğula məhsul buraxılışı</a:t>
                </a:r>
              </a:p>
              <a:p>
                <a:pPr marL="342900" indent="-342900">
                  <a:lnSpc>
                    <a:spcPts val="2700"/>
                  </a:lnSpc>
                  <a:spcBef>
                    <a:spcPts val="1200"/>
                  </a:spcBef>
                  <a:buClrTx/>
                  <a:buFont typeface="Wingdings" pitchFamily="2" charset="2"/>
                  <a:buChar char="ü"/>
                </a:pPr>
                <a:r>
                  <a:rPr lang="az-Latn-AZ" sz="2000" b="1" dirty="0" smtClean="0">
                    <a:solidFill>
                      <a:srgbClr val="262500"/>
                    </a:solidFill>
                    <a:latin typeface="Tahoma" pitchFamily="34" charset="0"/>
                    <a:cs typeface="Tahoma" pitchFamily="34" charset="0"/>
                  </a:rPr>
                  <a:t>İqtisadi fəaliyyətdən (!) adambaşına gəlir (İFG)</a:t>
                </a:r>
                <a:endParaRPr lang="az-Latn-AZ" sz="2000" b="1" dirty="0">
                  <a:solidFill>
                    <a:srgbClr val="262500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>
                  <a:lnSpc>
                    <a:spcPts val="2700"/>
                  </a:lnSpc>
                  <a:spcBef>
                    <a:spcPts val="2400"/>
                  </a:spcBef>
                  <a:buClrTx/>
                </a:pPr>
                <a:r>
                  <a:rPr lang="az-Latn-AZ" sz="2000" dirty="0" smtClean="0">
                    <a:solidFill>
                      <a:srgbClr val="262500"/>
                    </a:solidFill>
                    <a:latin typeface="Tahoma" pitchFamily="34" charset="0"/>
                    <a:cs typeface="Tahoma" pitchFamily="34" charset="0"/>
                  </a:rPr>
                  <a:t>Hər 3 göstərici standart düsturla indeksləşdirilərək </a:t>
                </a:r>
                <a:r>
                  <a:rPr lang="en-US" sz="2000" dirty="0" smtClean="0">
                    <a:solidFill>
                      <a:srgbClr val="262500"/>
                    </a:solidFill>
                    <a:latin typeface="Tahoma" pitchFamily="34" charset="0"/>
                    <a:cs typeface="Tahoma" pitchFamily="34" charset="0"/>
                  </a:rPr>
                  <a:t>[</a:t>
                </a:r>
                <a:r>
                  <a:rPr lang="az-Latn-AZ" sz="2000" dirty="0" smtClean="0">
                    <a:solidFill>
                      <a:srgbClr val="262500"/>
                    </a:solidFill>
                    <a:latin typeface="Tahoma" pitchFamily="34" charset="0"/>
                    <a:cs typeface="Tahoma" pitchFamily="34" charset="0"/>
                  </a:rPr>
                  <a:t>0, 100</a:t>
                </a:r>
                <a:r>
                  <a:rPr lang="en-US" sz="2000" dirty="0" smtClean="0">
                    <a:solidFill>
                      <a:srgbClr val="262500"/>
                    </a:solidFill>
                    <a:latin typeface="Tahoma" pitchFamily="34" charset="0"/>
                    <a:cs typeface="Tahoma" pitchFamily="34" charset="0"/>
                  </a:rPr>
                  <a:t>]</a:t>
                </a:r>
                <a:r>
                  <a:rPr lang="az-Latn-AZ" sz="2000" dirty="0" smtClean="0">
                    <a:solidFill>
                      <a:srgbClr val="262500"/>
                    </a:solidFill>
                    <a:latin typeface="Tahoma" pitchFamily="34" charset="0"/>
                    <a:cs typeface="Tahoma" pitchFamily="34" charset="0"/>
                  </a:rPr>
                  <a:t> aralığına gətirilir:</a:t>
                </a:r>
              </a:p>
              <a:p>
                <a:pPr>
                  <a:lnSpc>
                    <a:spcPts val="2700"/>
                  </a:lnSpc>
                  <a:spcBef>
                    <a:spcPts val="1200"/>
                  </a:spcBef>
                  <a:buClrTx/>
                </a:pPr>
                <a:endParaRPr lang="az-Latn-AZ" sz="2000" b="1" dirty="0" smtClean="0">
                  <a:solidFill>
                    <a:srgbClr val="262500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>
                  <a:lnSpc>
                    <a:spcPts val="2700"/>
                  </a:lnSpc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smtClean="0">
                              <a:solidFill>
                                <a:srgbClr val="000066"/>
                              </a:solidFill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az-Latn-AZ" sz="2000" i="1">
                              <a:solidFill>
                                <a:srgbClr val="000066"/>
                              </a:solidFill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az-Latn-AZ" sz="2000" i="1">
                              <a:solidFill>
                                <a:srgbClr val="000066"/>
                              </a:solidFill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az-Latn-AZ" sz="2000" i="1">
                          <a:solidFill>
                            <a:srgbClr val="000066"/>
                          </a:solidFill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ru-RU" sz="2000" i="1">
                              <a:solidFill>
                                <a:srgbClr val="000066"/>
                              </a:solidFill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2000" i="1">
                                  <a:solidFill>
                                    <a:srgbClr val="000066"/>
                                  </a:solidFill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sz="2000" i="1">
                                      <a:solidFill>
                                        <a:srgbClr val="000066"/>
                                      </a:solidFill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z-Latn-AZ" sz="2000" i="1">
                                      <a:solidFill>
                                        <a:srgbClr val="000066"/>
                                      </a:solidFill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az-Latn-AZ" sz="2000" i="1">
                                      <a:solidFill>
                                        <a:srgbClr val="000066"/>
                                      </a:solidFill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az-Latn-AZ" sz="2000" i="1">
                                      <a:solidFill>
                                        <a:srgbClr val="000066"/>
                                      </a:solidFill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r>
                                <a:rPr lang="az-Latn-AZ" sz="2000" i="1">
                                  <a:solidFill>
                                    <a:srgbClr val="000066"/>
                                  </a:solidFill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− </m:t>
                              </m:r>
                              <m:sSub>
                                <m:sSubPr>
                                  <m:ctrlPr>
                                    <a:rPr lang="ru-RU" sz="2000" i="1">
                                      <a:solidFill>
                                        <a:srgbClr val="000066"/>
                                      </a:solidFill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z-Latn-AZ" sz="2000" i="1">
                                      <a:solidFill>
                                        <a:srgbClr val="000066"/>
                                      </a:solidFill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az-Latn-AZ" sz="2000" i="1">
                                      <a:solidFill>
                                        <a:srgbClr val="000066"/>
                                      </a:solidFill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𝑒h</m:t>
                                  </m:r>
                                  <m:r>
                                    <a:rPr lang="az-Latn-AZ" sz="2000" i="1">
                                      <a:solidFill>
                                        <a:srgbClr val="000066"/>
                                      </a:solidFill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. </m:t>
                                  </m:r>
                                  <m:r>
                                    <a:rPr lang="az-Latn-AZ" sz="2000" i="1">
                                      <a:solidFill>
                                        <a:srgbClr val="000066"/>
                                      </a:solidFill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𝑚𝑖𝑛</m:t>
                                  </m:r>
                                </m:sub>
                              </m:sSub>
                              <m:r>
                                <a:rPr lang="az-Latn-AZ" sz="2000" i="1">
                                  <a:solidFill>
                                    <a:srgbClr val="000066"/>
                                  </a:solidFill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ru-RU" sz="2000" i="1">
                                      <a:solidFill>
                                        <a:srgbClr val="000066"/>
                                      </a:solidFill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z-Latn-AZ" sz="2000" i="1">
                                      <a:solidFill>
                                        <a:srgbClr val="000066"/>
                                      </a:solidFill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az-Latn-AZ" sz="2000" i="1">
                                      <a:solidFill>
                                        <a:srgbClr val="000066"/>
                                      </a:solidFill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az-Latn-AZ" sz="2000" i="1">
                                      <a:solidFill>
                                        <a:srgbClr val="000066"/>
                                      </a:solidFill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𝑒h</m:t>
                                  </m:r>
                                  <m:r>
                                    <a:rPr lang="az-Latn-AZ" sz="2000" i="1">
                                      <a:solidFill>
                                        <a:srgbClr val="000066"/>
                                      </a:solidFill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.</m:t>
                                  </m:r>
                                  <m:r>
                                    <a:rPr lang="az-Latn-AZ" sz="2000" i="1">
                                      <a:solidFill>
                                        <a:srgbClr val="000066"/>
                                      </a:solidFill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𝑚𝑎𝑥</m:t>
                                  </m:r>
                                </m:sub>
                              </m:sSub>
                              <m:r>
                                <a:rPr lang="az-Latn-AZ" sz="2000" i="1">
                                  <a:solidFill>
                                    <a:srgbClr val="000066"/>
                                  </a:solidFill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− </m:t>
                              </m:r>
                              <m:sSub>
                                <m:sSubPr>
                                  <m:ctrlPr>
                                    <a:rPr lang="ru-RU" sz="2000" i="1">
                                      <a:solidFill>
                                        <a:srgbClr val="000066"/>
                                      </a:solidFill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z-Latn-AZ" sz="2000" i="1">
                                      <a:solidFill>
                                        <a:srgbClr val="000066"/>
                                      </a:solidFill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az-Latn-AZ" sz="2000" i="1">
                                      <a:solidFill>
                                        <a:srgbClr val="000066"/>
                                      </a:solidFill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𝑒h</m:t>
                                  </m:r>
                                  <m:r>
                                    <a:rPr lang="az-Latn-AZ" sz="2000" i="1">
                                      <a:solidFill>
                                        <a:srgbClr val="000066"/>
                                      </a:solidFill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.</m:t>
                                  </m:r>
                                  <m:r>
                                    <a:rPr lang="az-Latn-AZ" sz="2000" i="1">
                                      <a:solidFill>
                                        <a:srgbClr val="000066"/>
                                      </a:solidFill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𝑚𝑖𝑛</m:t>
                                  </m:r>
                                </m:sub>
                              </m:sSub>
                              <m:r>
                                <a:rPr lang="az-Latn-AZ" sz="2000" i="1">
                                  <a:solidFill>
                                    <a:srgbClr val="000066"/>
                                  </a:solidFill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d>
                      <m:r>
                        <a:rPr lang="az-Latn-AZ" sz="2000" i="1">
                          <a:solidFill>
                            <a:srgbClr val="000066"/>
                          </a:solidFill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×100</m:t>
                      </m:r>
                    </m:oMath>
                  </m:oMathPara>
                </a14:m>
                <a:endParaRPr lang="ru-RU" sz="2000" dirty="0">
                  <a:solidFill>
                    <a:srgbClr val="000066"/>
                  </a:solidFill>
                  <a:latin typeface="Calibri" panose="020F0502020204030204" pitchFamily="34" charset="0"/>
                  <a:ea typeface="PMingLiU"/>
                  <a:cs typeface="Arial" panose="020B0604020202020204" pitchFamily="34" charset="0"/>
                </a:endParaRPr>
              </a:p>
              <a:p>
                <a:pPr>
                  <a:lnSpc>
                    <a:spcPts val="2700"/>
                  </a:lnSpc>
                  <a:spcBef>
                    <a:spcPts val="2400"/>
                  </a:spcBef>
                  <a:buClrTx/>
                </a:pPr>
                <a:r>
                  <a:rPr lang="az-Latn-AZ" sz="2000" dirty="0" smtClean="0">
                    <a:solidFill>
                      <a:srgbClr val="262500"/>
                    </a:solidFill>
                    <a:latin typeface="Tahoma" pitchFamily="34" charset="0"/>
                    <a:cs typeface="Tahoma" pitchFamily="34" charset="0"/>
                  </a:rPr>
                  <a:t>Ehtimal edilən maksimum faktik maksimumdan 20% artıq,</a:t>
                </a:r>
                <a:br>
                  <a:rPr lang="az-Latn-AZ" sz="2000" dirty="0" smtClean="0">
                    <a:solidFill>
                      <a:srgbClr val="262500"/>
                    </a:solidFill>
                    <a:latin typeface="Tahoma" pitchFamily="34" charset="0"/>
                    <a:cs typeface="Tahoma" pitchFamily="34" charset="0"/>
                  </a:rPr>
                </a:br>
                <a:r>
                  <a:rPr lang="az-Latn-AZ" sz="2000" dirty="0" smtClean="0">
                    <a:solidFill>
                      <a:srgbClr val="262500"/>
                    </a:solidFill>
                    <a:latin typeface="Tahoma" pitchFamily="34" charset="0"/>
                    <a:cs typeface="Tahoma" pitchFamily="34" charset="0"/>
                  </a:rPr>
                  <a:t>ehtimal </a:t>
                </a:r>
                <a:r>
                  <a:rPr lang="az-Latn-AZ" sz="2000" dirty="0">
                    <a:solidFill>
                      <a:srgbClr val="262500"/>
                    </a:solidFill>
                    <a:latin typeface="Tahoma" pitchFamily="34" charset="0"/>
                    <a:cs typeface="Tahoma" pitchFamily="34" charset="0"/>
                  </a:rPr>
                  <a:t>edilən </a:t>
                </a:r>
                <a:r>
                  <a:rPr lang="az-Latn-AZ" sz="2000" dirty="0" smtClean="0">
                    <a:solidFill>
                      <a:srgbClr val="262500"/>
                    </a:solidFill>
                    <a:latin typeface="Tahoma" pitchFamily="34" charset="0"/>
                    <a:cs typeface="Tahoma" pitchFamily="34" charset="0"/>
                  </a:rPr>
                  <a:t>minimum </a:t>
                </a:r>
                <a:r>
                  <a:rPr lang="az-Latn-AZ" sz="2000" dirty="0">
                    <a:solidFill>
                      <a:srgbClr val="262500"/>
                    </a:solidFill>
                    <a:latin typeface="Tahoma" pitchFamily="34" charset="0"/>
                    <a:cs typeface="Tahoma" pitchFamily="34" charset="0"/>
                  </a:rPr>
                  <a:t>faktik </a:t>
                </a:r>
                <a:r>
                  <a:rPr lang="az-Latn-AZ" sz="2000" dirty="0" smtClean="0">
                    <a:solidFill>
                      <a:srgbClr val="262500"/>
                    </a:solidFill>
                    <a:latin typeface="Tahoma" pitchFamily="34" charset="0"/>
                    <a:cs typeface="Tahoma" pitchFamily="34" charset="0"/>
                  </a:rPr>
                  <a:t>minimumdan </a:t>
                </a:r>
                <a:r>
                  <a:rPr lang="az-Latn-AZ" sz="2000" dirty="0">
                    <a:solidFill>
                      <a:srgbClr val="262500"/>
                    </a:solidFill>
                    <a:latin typeface="Tahoma" pitchFamily="34" charset="0"/>
                    <a:cs typeface="Tahoma" pitchFamily="34" charset="0"/>
                  </a:rPr>
                  <a:t>20% </a:t>
                </a:r>
                <a:r>
                  <a:rPr lang="az-Latn-AZ" sz="2000" dirty="0" smtClean="0">
                    <a:solidFill>
                      <a:srgbClr val="262500"/>
                    </a:solidFill>
                    <a:latin typeface="Tahoma" pitchFamily="34" charset="0"/>
                    <a:cs typeface="Tahoma" pitchFamily="34" charset="0"/>
                  </a:rPr>
                  <a:t>əksik kimi götürülür.</a:t>
                </a:r>
              </a:p>
            </p:txBody>
          </p:sp>
        </mc:Choice>
        <mc:Fallback xmlns="">
          <p:sp>
            <p:nvSpPr>
              <p:cNvPr id="10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488" y="1836415"/>
                <a:ext cx="9726835" cy="4785926"/>
              </a:xfrm>
              <a:prstGeom prst="rect">
                <a:avLst/>
              </a:prstGeom>
              <a:blipFill rotWithShape="1">
                <a:blip r:embed="rId4"/>
                <a:stretch>
                  <a:fillRect l="-627" t="-510" b="-6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41"/>
          <p:cNvSpPr>
            <a:spLocks noChangeArrowheads="1"/>
          </p:cNvSpPr>
          <p:nvPr/>
        </p:nvSpPr>
        <p:spPr bwMode="auto">
          <a:xfrm>
            <a:off x="3329334" y="1077426"/>
            <a:ext cx="6769100" cy="46166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DDDDD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az-Latn-AZ" sz="2400" b="1" i="0" dirty="0" smtClean="0">
                <a:solidFill>
                  <a:srgbClr val="000066"/>
                </a:solidFill>
                <a:latin typeface="Tahoma" pitchFamily="34" charset="0"/>
              </a:rPr>
              <a:t>METODOLOGİYA</a:t>
            </a:r>
            <a:endParaRPr lang="ru-RU" sz="2400" b="1" dirty="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7251704"/>
            <a:ext cx="10691812" cy="307777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z-Latn-AZ" sz="1400" dirty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	</a:t>
            </a:r>
            <a:r>
              <a:rPr lang="en-US" sz="1400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www.economics.com.az</a:t>
            </a:r>
            <a:r>
              <a:rPr lang="az-Latn-AZ" sz="1400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			</a:t>
            </a:r>
            <a:r>
              <a:rPr lang="az-Latn-AZ" sz="1400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	</a:t>
            </a:r>
            <a:r>
              <a:rPr lang="az-Latn-AZ" sz="1400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			</a:t>
            </a:r>
            <a:r>
              <a:rPr lang="az-Latn-AZ" sz="1400" i="1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BBU, 4 may 2022-ci </a:t>
            </a:r>
            <a:r>
              <a:rPr lang="az-Latn-AZ" sz="1400" i="1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il</a:t>
            </a:r>
            <a:endParaRPr lang="ru-RU" sz="1400" i="1" dirty="0">
              <a:solidFill>
                <a:schemeClr val="bg1"/>
              </a:solidFill>
              <a:latin typeface="Cambr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53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Группа 10"/>
          <p:cNvGrpSpPr/>
          <p:nvPr/>
        </p:nvGrpSpPr>
        <p:grpSpPr>
          <a:xfrm>
            <a:off x="-1" y="0"/>
            <a:ext cx="10691814" cy="833636"/>
            <a:chOff x="-1" y="0"/>
            <a:chExt cx="10691814" cy="833636"/>
          </a:xfrm>
        </p:grpSpPr>
        <p:pic>
          <p:nvPicPr>
            <p:cNvPr id="38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56" t="15993" r="20644" b="63036"/>
            <a:stretch>
              <a:fillRect/>
            </a:stretch>
          </p:blipFill>
          <p:spPr bwMode="auto">
            <a:xfrm>
              <a:off x="-1" y="0"/>
              <a:ext cx="10691814" cy="828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Рисунок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521"/>
            <a:stretch>
              <a:fillRect/>
            </a:stretch>
          </p:blipFill>
          <p:spPr bwMode="auto">
            <a:xfrm>
              <a:off x="611560" y="135957"/>
              <a:ext cx="443843" cy="452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Поле 2"/>
            <p:cNvSpPr txBox="1">
              <a:spLocks noChangeArrowheads="1"/>
            </p:cNvSpPr>
            <p:nvPr/>
          </p:nvSpPr>
          <p:spPr bwMode="auto">
            <a:xfrm>
              <a:off x="1119188" y="221517"/>
              <a:ext cx="3866678" cy="304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Wingdings" pitchFamily="2" charset="2"/>
                <a:buNone/>
              </a:pPr>
              <a:r>
                <a:rPr lang="az-Latn-AZ" sz="1600" b="0" i="0" dirty="0" smtClean="0">
                  <a:solidFill>
                    <a:srgbClr val="FFFF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AMEA İqtisadiyyat </a:t>
              </a:r>
              <a:r>
                <a:rPr lang="az-Latn-AZ" sz="1600" b="0" i="0" dirty="0">
                  <a:solidFill>
                    <a:srgbClr val="FFFF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İnstitutu</a:t>
              </a:r>
              <a:endParaRPr lang="ru-RU" sz="1600" b="0" i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Wingdings" pitchFamily="2" charset="2"/>
                <a:buNone/>
              </a:pPr>
              <a:endParaRPr lang="ru-RU" sz="4400" b="0" i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1" name="Line 6"/>
            <p:cNvSpPr>
              <a:spLocks noChangeShapeType="1"/>
            </p:cNvSpPr>
            <p:nvPr/>
          </p:nvSpPr>
          <p:spPr bwMode="auto">
            <a:xfrm>
              <a:off x="0" y="833636"/>
              <a:ext cx="10691812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>
              <a:outerShdw dist="38100" dir="2400000" algn="ctr" rotWithShape="0">
                <a:schemeClr val="tx1">
                  <a:lumMod val="50000"/>
                  <a:alpha val="35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0" y="7251704"/>
            <a:ext cx="10691812" cy="307777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z-Latn-AZ" sz="1400" dirty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	</a:t>
            </a:r>
            <a:r>
              <a:rPr lang="en-US" sz="1400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www.economics.com.az</a:t>
            </a:r>
            <a:r>
              <a:rPr lang="az-Latn-AZ" sz="1400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			</a:t>
            </a:r>
            <a:r>
              <a:rPr lang="az-Latn-AZ" sz="1400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	</a:t>
            </a:r>
            <a:r>
              <a:rPr lang="az-Latn-AZ" sz="1400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			</a:t>
            </a:r>
            <a:r>
              <a:rPr lang="az-Latn-AZ" sz="1400" i="1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BBU, 4 may 2022-ci </a:t>
            </a:r>
            <a:r>
              <a:rPr lang="az-Latn-AZ" sz="1400" i="1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il</a:t>
            </a:r>
            <a:endParaRPr lang="ru-RU" sz="1400" i="1" dirty="0">
              <a:solidFill>
                <a:schemeClr val="bg1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3" name="Rectangle 41"/>
          <p:cNvSpPr>
            <a:spLocks noChangeArrowheads="1"/>
          </p:cNvSpPr>
          <p:nvPr/>
        </p:nvSpPr>
        <p:spPr bwMode="auto">
          <a:xfrm>
            <a:off x="3329334" y="1077426"/>
            <a:ext cx="6769100" cy="46166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DDDDD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az-Latn-AZ" sz="2400" b="1" i="0" dirty="0" smtClean="0">
                <a:solidFill>
                  <a:srgbClr val="000066"/>
                </a:solidFill>
                <a:latin typeface="Tahoma" pitchFamily="34" charset="0"/>
              </a:rPr>
              <a:t>METODOLOGİYA</a:t>
            </a:r>
            <a:endParaRPr lang="ru-RU" sz="2400" b="1" dirty="0">
              <a:solidFill>
                <a:srgbClr val="000066"/>
              </a:solidFill>
              <a:latin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36"/>
              <p:cNvSpPr/>
              <p:nvPr/>
            </p:nvSpPr>
            <p:spPr>
              <a:xfrm>
                <a:off x="564968" y="5580831"/>
                <a:ext cx="9726835" cy="1631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3000"/>
                  </a:lnSpc>
                  <a:spcBef>
                    <a:spcPct val="0"/>
                  </a:spcBef>
                  <a:buClrTx/>
                </a:pPr>
                <a:r>
                  <a:rPr lang="az-Latn-AZ" sz="2000" dirty="0" smtClean="0">
                    <a:solidFill>
                      <a:srgbClr val="262500"/>
                    </a:solidFill>
                    <a:latin typeface="Tahoma" pitchFamily="34" charset="0"/>
                    <a:cs typeface="Tahoma" pitchFamily="34" charset="0"/>
                  </a:rPr>
                  <a:t>Kənarlaşma cəmləri </a:t>
                </a:r>
                <a:r>
                  <a:rPr lang="az-Latn-AZ" sz="2000" dirty="0">
                    <a:solidFill>
                      <a:srgbClr val="262500"/>
                    </a:solidFill>
                    <a:latin typeface="Tahoma" pitchFamily="34" charset="0"/>
                    <a:cs typeface="Tahoma" pitchFamily="34" charset="0"/>
                  </a:rPr>
                  <a:t>standart düsturla indeksləşdirilərək </a:t>
                </a:r>
                <a:r>
                  <a:rPr lang="en-US" sz="2000" dirty="0">
                    <a:solidFill>
                      <a:srgbClr val="262500"/>
                    </a:solidFill>
                    <a:latin typeface="Tahoma" pitchFamily="34" charset="0"/>
                    <a:cs typeface="Tahoma" pitchFamily="34" charset="0"/>
                  </a:rPr>
                  <a:t>[</a:t>
                </a:r>
                <a:r>
                  <a:rPr lang="az-Latn-AZ" sz="2000" dirty="0">
                    <a:solidFill>
                      <a:srgbClr val="262500"/>
                    </a:solidFill>
                    <a:latin typeface="Tahoma" pitchFamily="34" charset="0"/>
                    <a:cs typeface="Tahoma" pitchFamily="34" charset="0"/>
                  </a:rPr>
                  <a:t>0, 100</a:t>
                </a:r>
                <a:r>
                  <a:rPr lang="en-US" sz="2000" dirty="0">
                    <a:solidFill>
                      <a:srgbClr val="262500"/>
                    </a:solidFill>
                    <a:latin typeface="Tahoma" pitchFamily="34" charset="0"/>
                    <a:cs typeface="Tahoma" pitchFamily="34" charset="0"/>
                  </a:rPr>
                  <a:t>]</a:t>
                </a:r>
                <a:r>
                  <a:rPr lang="az-Latn-AZ" sz="2000" dirty="0">
                    <a:solidFill>
                      <a:srgbClr val="262500"/>
                    </a:solidFill>
                    <a:latin typeface="Tahoma" pitchFamily="34" charset="0"/>
                    <a:cs typeface="Tahoma" pitchFamily="34" charset="0"/>
                  </a:rPr>
                  <a:t> aralığına gətirilir</a:t>
                </a:r>
                <a:r>
                  <a:rPr lang="az-Latn-AZ" sz="2000" dirty="0" smtClean="0">
                    <a:solidFill>
                      <a:srgbClr val="262500"/>
                    </a:solidFill>
                    <a:latin typeface="Tahoma" pitchFamily="34" charset="0"/>
                    <a:cs typeface="Tahoma" pitchFamily="34" charset="0"/>
                  </a:rPr>
                  <a:t>:</a:t>
                </a:r>
              </a:p>
              <a:p>
                <a:pPr>
                  <a:lnSpc>
                    <a:spcPts val="3000"/>
                  </a:lnSpc>
                  <a:spcBef>
                    <a:spcPct val="0"/>
                  </a:spcBef>
                  <a:buClrTx/>
                </a:pPr>
                <a:endParaRPr lang="az-Latn-AZ" sz="2000" b="1" dirty="0" smtClean="0">
                  <a:solidFill>
                    <a:srgbClr val="262500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>
                  <a:lnSpc>
                    <a:spcPts val="3000"/>
                  </a:lnSpc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az-Latn-AZ" sz="2000" smtClean="0">
                          <a:solidFill>
                            <a:srgbClr val="000066"/>
                          </a:solidFill>
                          <a:latin typeface="Cambria Math" panose="02040503050406030204" pitchFamily="18" charset="0"/>
                          <a:ea typeface="PMingLiU"/>
                          <a:cs typeface="Arial" panose="020B0604020202020204" pitchFamily="34" charset="0"/>
                        </a:rPr>
                        <m:t>SD</m:t>
                      </m:r>
                      <m:r>
                        <a:rPr lang="az-Latn-AZ" sz="2000" smtClean="0">
                          <a:solidFill>
                            <a:srgbClr val="000066"/>
                          </a:solidFill>
                          <a:latin typeface="Cambria Math" panose="02040503050406030204" pitchFamily="18" charset="0"/>
                          <a:ea typeface="PMingLiU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ru-RU" sz="2000" i="1">
                              <a:solidFill>
                                <a:srgbClr val="000066"/>
                              </a:solidFill>
                              <a:latin typeface="Cambria Math" panose="02040503050406030204" pitchFamily="18" charset="0"/>
                              <a:ea typeface="PMingLiU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2000" i="1">
                                  <a:solidFill>
                                    <a:srgbClr val="000066"/>
                                  </a:solidFill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sz="2000" i="1">
                                      <a:solidFill>
                                        <a:srgbClr val="000066"/>
                                      </a:solidFill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z-Latn-AZ" sz="2000" i="1">
                                      <a:solidFill>
                                        <a:srgbClr val="000066"/>
                                      </a:solidFill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az-Latn-AZ" sz="2000" i="1">
                                      <a:solidFill>
                                        <a:srgbClr val="000066"/>
                                      </a:solidFill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az-Latn-AZ" sz="2000" i="1">
                                      <a:solidFill>
                                        <a:srgbClr val="000066"/>
                                      </a:solidFill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𝑚𝑎𝑥</m:t>
                                  </m:r>
                                </m:sub>
                              </m:sSub>
                              <m:r>
                                <a:rPr lang="az-Latn-AZ" sz="2000" i="1">
                                  <a:solidFill>
                                    <a:srgbClr val="000066"/>
                                  </a:solidFill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− </m:t>
                              </m:r>
                              <m:sSub>
                                <m:sSubPr>
                                  <m:ctrlPr>
                                    <a:rPr lang="ru-RU" sz="2000" i="1">
                                      <a:solidFill>
                                        <a:srgbClr val="000066"/>
                                      </a:solidFill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z-Latn-AZ" sz="2000" i="1">
                                      <a:solidFill>
                                        <a:srgbClr val="000066"/>
                                      </a:solidFill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az-Latn-AZ" sz="2000" i="1">
                                      <a:solidFill>
                                        <a:srgbClr val="000066"/>
                                      </a:solidFill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𝑓𝑎𝑘𝑡</m:t>
                                  </m:r>
                                </m:sub>
                              </m:sSub>
                              <m:r>
                                <a:rPr lang="az-Latn-AZ" sz="2000" i="1">
                                  <a:solidFill>
                                    <a:srgbClr val="000066"/>
                                  </a:solidFill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ru-RU" sz="2000" i="1">
                                      <a:solidFill>
                                        <a:srgbClr val="000066"/>
                                      </a:solidFill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z-Latn-AZ" sz="2000" i="1">
                                      <a:solidFill>
                                        <a:srgbClr val="000066"/>
                                      </a:solidFill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az-Latn-AZ" sz="2000" i="1">
                                      <a:solidFill>
                                        <a:srgbClr val="000066"/>
                                      </a:solidFill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az-Latn-AZ" sz="2000" i="1">
                                      <a:solidFill>
                                        <a:srgbClr val="000066"/>
                                      </a:solidFill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𝑚𝑎𝑥</m:t>
                                  </m:r>
                                </m:sub>
                              </m:sSub>
                              <m:r>
                                <a:rPr lang="az-Latn-AZ" sz="2000" i="1">
                                  <a:solidFill>
                                    <a:srgbClr val="000066"/>
                                  </a:solidFill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− </m:t>
                              </m:r>
                              <m:sSub>
                                <m:sSubPr>
                                  <m:ctrlPr>
                                    <a:rPr lang="ru-RU" sz="2000" i="1">
                                      <a:solidFill>
                                        <a:srgbClr val="000066"/>
                                      </a:solidFill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z-Latn-AZ" sz="2000" i="1">
                                      <a:solidFill>
                                        <a:srgbClr val="000066"/>
                                      </a:solidFill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az-Latn-AZ" sz="2000" i="1">
                                      <a:solidFill>
                                        <a:srgbClr val="000066"/>
                                      </a:solidFill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𝑚𝑖𝑛</m:t>
                                  </m:r>
                                </m:sub>
                              </m:sSub>
                              <m:r>
                                <a:rPr lang="az-Latn-AZ" sz="2000" i="1">
                                  <a:solidFill>
                                    <a:srgbClr val="000066"/>
                                  </a:solidFill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d>
                      <m:r>
                        <a:rPr lang="az-Latn-AZ" sz="2000">
                          <a:solidFill>
                            <a:srgbClr val="000066"/>
                          </a:solidFill>
                          <a:latin typeface="Cambria Math" panose="02040503050406030204" pitchFamily="18" charset="0"/>
                          <a:ea typeface="PMingLiU"/>
                          <a:cs typeface="Arial" panose="020B0604020202020204" pitchFamily="34" charset="0"/>
                        </a:rPr>
                        <m:t>×100</m:t>
                      </m:r>
                    </m:oMath>
                  </m:oMathPara>
                </a14:m>
                <a:endParaRPr lang="ru-RU" sz="2000" dirty="0">
                  <a:solidFill>
                    <a:srgbClr val="000066"/>
                  </a:solidFill>
                  <a:latin typeface="Calibri" panose="020F0502020204030204" pitchFamily="34" charset="0"/>
                  <a:ea typeface="PMingLiU"/>
                  <a:cs typeface="Arial" panose="020B0604020202020204" pitchFamily="34" charset="0"/>
                </a:endParaRPr>
              </a:p>
              <a:p>
                <a:pPr>
                  <a:lnSpc>
                    <a:spcPts val="3000"/>
                  </a:lnSpc>
                  <a:spcBef>
                    <a:spcPct val="0"/>
                  </a:spcBef>
                  <a:buClrTx/>
                </a:pPr>
                <a:endParaRPr lang="az-Latn-AZ" sz="2000" b="1" dirty="0" smtClean="0">
                  <a:solidFill>
                    <a:srgbClr val="26250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5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968" y="5580831"/>
                <a:ext cx="9726835" cy="1631216"/>
              </a:xfrm>
              <a:prstGeom prst="rect">
                <a:avLst/>
              </a:prstGeom>
              <a:blipFill rotWithShape="1">
                <a:blip r:embed="rId4"/>
                <a:stretch>
                  <a:fillRect l="-6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36"/>
          <p:cNvSpPr/>
          <p:nvPr/>
        </p:nvSpPr>
        <p:spPr>
          <a:xfrm>
            <a:off x="482488" y="1836415"/>
            <a:ext cx="9726835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  <a:spcBef>
                <a:spcPts val="1200"/>
              </a:spcBef>
              <a:buClrTx/>
            </a:pPr>
            <a:r>
              <a:rPr lang="az-Latn-AZ" sz="2000" b="1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SAHƏVİ DİVERSİFİKASİYA SUB-İNDEKSİ (SD)</a:t>
            </a:r>
            <a:br>
              <a:rPr lang="az-Latn-AZ" sz="2000" b="1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</a:br>
            <a:r>
              <a:rPr lang="az-Latn-AZ" sz="2000" b="1" dirty="0" smtClean="0">
                <a:solidFill>
                  <a:srgbClr val="262500"/>
                </a:solidFill>
                <a:latin typeface="Tahoma" pitchFamily="34" charset="0"/>
                <a:cs typeface="Tahoma" pitchFamily="34" charset="0"/>
              </a:rPr>
              <a:t>iqtisadiyyatın (məhsul buraxılışının) 4 əsas sahə (sənaye, kənd təsərrüfatı, tikinti və xidmətlər) arasında necə paylanmasını əks etdrir.</a:t>
            </a:r>
          </a:p>
          <a:p>
            <a:pPr>
              <a:lnSpc>
                <a:spcPts val="3000"/>
              </a:lnSpc>
              <a:spcBef>
                <a:spcPts val="1200"/>
              </a:spcBef>
              <a:buClrTx/>
            </a:pPr>
            <a:r>
              <a:rPr lang="az-Latn-AZ" sz="2000" dirty="0" smtClean="0">
                <a:solidFill>
                  <a:srgbClr val="262500"/>
                </a:solidFill>
                <a:latin typeface="Tahoma" pitchFamily="34" charset="0"/>
                <a:cs typeface="Tahoma" pitchFamily="34" charset="0"/>
              </a:rPr>
              <a:t>Xidmət sektoruna nəqliyyat</a:t>
            </a:r>
            <a:r>
              <a:rPr lang="az-Latn-AZ" sz="2000" dirty="0">
                <a:solidFill>
                  <a:srgbClr val="262500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az-Latn-AZ" sz="2000" dirty="0" smtClean="0">
                <a:solidFill>
                  <a:srgbClr val="262500"/>
                </a:solidFill>
                <a:latin typeface="Tahoma" pitchFamily="34" charset="0"/>
                <a:cs typeface="Tahoma" pitchFamily="34" charset="0"/>
              </a:rPr>
              <a:t>rabitə və </a:t>
            </a:r>
            <a:r>
              <a:rPr lang="az-Latn-AZ" sz="2000" dirty="0">
                <a:solidFill>
                  <a:srgbClr val="262500"/>
                </a:solidFill>
                <a:latin typeface="Tahoma" pitchFamily="34" charset="0"/>
                <a:cs typeface="Tahoma" pitchFamily="34" charset="0"/>
              </a:rPr>
              <a:t>ticarət</a:t>
            </a:r>
            <a:r>
              <a:rPr lang="az-Latn-AZ" sz="2000" dirty="0" smtClean="0">
                <a:solidFill>
                  <a:srgbClr val="262500"/>
                </a:solidFill>
                <a:latin typeface="Tahoma" pitchFamily="34" charset="0"/>
                <a:cs typeface="Tahoma" pitchFamily="34" charset="0"/>
              </a:rPr>
              <a:t> daxildir.</a:t>
            </a:r>
          </a:p>
          <a:p>
            <a:pPr>
              <a:lnSpc>
                <a:spcPts val="3000"/>
              </a:lnSpc>
              <a:spcBef>
                <a:spcPts val="1200"/>
              </a:spcBef>
              <a:buClrTx/>
            </a:pPr>
            <a:r>
              <a:rPr lang="az-Latn-AZ" sz="2000" b="1" dirty="0" smtClean="0">
                <a:solidFill>
                  <a:srgbClr val="262500"/>
                </a:solidFill>
                <a:latin typeface="Tahoma" pitchFamily="34" charset="0"/>
                <a:cs typeface="Tahoma" pitchFamily="34" charset="0"/>
              </a:rPr>
              <a:t>SD, bərabər </a:t>
            </a:r>
            <a:r>
              <a:rPr lang="az-Latn-AZ" sz="2000" b="1" dirty="0">
                <a:solidFill>
                  <a:srgbClr val="262500"/>
                </a:solidFill>
                <a:latin typeface="Tahoma" pitchFamily="34" charset="0"/>
                <a:cs typeface="Tahoma" pitchFamily="34" charset="0"/>
              </a:rPr>
              <a:t>paylanma (kənarlaşmaların cəmi) əsasında hesablanır</a:t>
            </a:r>
            <a:r>
              <a:rPr lang="az-Latn-AZ" sz="2000" b="1" dirty="0" smtClean="0">
                <a:solidFill>
                  <a:srgbClr val="262500"/>
                </a:solidFill>
                <a:latin typeface="Tahoma" pitchFamily="34" charset="0"/>
                <a:cs typeface="Tahoma" pitchFamily="34" charset="0"/>
              </a:rPr>
              <a:t>.</a:t>
            </a:r>
            <a:br>
              <a:rPr lang="az-Latn-AZ" sz="2000" b="1" dirty="0" smtClean="0">
                <a:solidFill>
                  <a:srgbClr val="262500"/>
                </a:solidFill>
                <a:latin typeface="Tahoma" pitchFamily="34" charset="0"/>
                <a:cs typeface="Tahoma" pitchFamily="34" charset="0"/>
              </a:rPr>
            </a:br>
            <a:r>
              <a:rPr lang="az-Latn-AZ" sz="2000" dirty="0" smtClean="0">
                <a:solidFill>
                  <a:srgbClr val="262500"/>
                </a:solidFill>
                <a:latin typeface="Tahoma" pitchFamily="34" charset="0"/>
                <a:cs typeface="Tahoma" pitchFamily="34" charset="0"/>
              </a:rPr>
              <a:t>Toplam </a:t>
            </a:r>
            <a:r>
              <a:rPr lang="az-Latn-AZ" sz="2000" dirty="0">
                <a:solidFill>
                  <a:srgbClr val="262500"/>
                </a:solidFill>
                <a:latin typeface="Tahoma" pitchFamily="34" charset="0"/>
                <a:cs typeface="Tahoma" pitchFamily="34" charset="0"/>
              </a:rPr>
              <a:t>kənarlaşma nə qədər azdırsa, diversifikasiya bir o qədər yüksəkdir.</a:t>
            </a:r>
          </a:p>
        </p:txBody>
      </p:sp>
      <p:sp>
        <p:nvSpPr>
          <p:cNvPr id="2" name="Rectangle 1"/>
          <p:cNvSpPr/>
          <p:nvPr/>
        </p:nvSpPr>
        <p:spPr>
          <a:xfrm>
            <a:off x="539008" y="4571773"/>
            <a:ext cx="948687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  <a:spcBef>
                <a:spcPts val="1200"/>
              </a:spcBef>
              <a:buClrTx/>
            </a:pPr>
            <a:r>
              <a:rPr lang="az-Latn-AZ" sz="2000" b="1" dirty="0">
                <a:solidFill>
                  <a:srgbClr val="262500"/>
                </a:solidFill>
                <a:latin typeface="Tahoma" pitchFamily="34" charset="0"/>
                <a:cs typeface="Tahoma" pitchFamily="34" charset="0"/>
              </a:rPr>
              <a:t>Respublika tabeli şəhərlər üçün SD eyni prinsiplə, amma 3 sahə (sənaye, tikinti və xidmətlər) üzrə </a:t>
            </a:r>
            <a:r>
              <a:rPr lang="az-Latn-AZ" sz="2000" b="1" dirty="0" smtClean="0">
                <a:solidFill>
                  <a:srgbClr val="262500"/>
                </a:solidFill>
                <a:latin typeface="Tahoma" pitchFamily="34" charset="0"/>
                <a:cs typeface="Tahoma" pitchFamily="34" charset="0"/>
              </a:rPr>
              <a:t>hesablanır</a:t>
            </a:r>
            <a:r>
              <a:rPr lang="az-Latn-AZ" sz="2000" b="1" dirty="0">
                <a:solidFill>
                  <a:srgbClr val="262500"/>
                </a:solidFill>
                <a:latin typeface="Tahoma" pitchFamily="34" charset="0"/>
                <a:cs typeface="Tahom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093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9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0"/>
          <p:cNvGrpSpPr/>
          <p:nvPr/>
        </p:nvGrpSpPr>
        <p:grpSpPr>
          <a:xfrm>
            <a:off x="-1" y="0"/>
            <a:ext cx="10691814" cy="833636"/>
            <a:chOff x="-1" y="0"/>
            <a:chExt cx="10691814" cy="833636"/>
          </a:xfrm>
        </p:grpSpPr>
        <p:pic>
          <p:nvPicPr>
            <p:cNvPr id="15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56" t="15993" r="20644" b="63036"/>
            <a:stretch>
              <a:fillRect/>
            </a:stretch>
          </p:blipFill>
          <p:spPr bwMode="auto">
            <a:xfrm>
              <a:off x="-1" y="0"/>
              <a:ext cx="10691814" cy="828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Рисунок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521"/>
            <a:stretch>
              <a:fillRect/>
            </a:stretch>
          </p:blipFill>
          <p:spPr bwMode="auto">
            <a:xfrm>
              <a:off x="611560" y="135957"/>
              <a:ext cx="443843" cy="452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Поле 2"/>
            <p:cNvSpPr txBox="1">
              <a:spLocks noChangeArrowheads="1"/>
            </p:cNvSpPr>
            <p:nvPr/>
          </p:nvSpPr>
          <p:spPr bwMode="auto">
            <a:xfrm>
              <a:off x="1119188" y="221517"/>
              <a:ext cx="3866678" cy="304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Wingdings" pitchFamily="2" charset="2"/>
                <a:buNone/>
              </a:pPr>
              <a:r>
                <a:rPr lang="az-Latn-AZ" sz="1600" b="0" i="0" dirty="0" smtClean="0">
                  <a:solidFill>
                    <a:srgbClr val="FFFF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AMEA İqtisadiyyat </a:t>
              </a:r>
              <a:r>
                <a:rPr lang="az-Latn-AZ" sz="1600" b="0" i="0" dirty="0">
                  <a:solidFill>
                    <a:srgbClr val="FFFF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İnstitutu</a:t>
              </a:r>
              <a:endParaRPr lang="ru-RU" sz="1600" b="0" i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Wingdings" pitchFamily="2" charset="2"/>
                <a:buNone/>
              </a:pPr>
              <a:endParaRPr lang="ru-RU" sz="4400" b="0" i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9" name="Line 6"/>
            <p:cNvSpPr>
              <a:spLocks noChangeShapeType="1"/>
            </p:cNvSpPr>
            <p:nvPr/>
          </p:nvSpPr>
          <p:spPr bwMode="auto">
            <a:xfrm>
              <a:off x="0" y="833636"/>
              <a:ext cx="10691812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>
              <a:outerShdw dist="38100" dir="2400000" algn="ctr" rotWithShape="0">
                <a:schemeClr val="tx1">
                  <a:lumMod val="50000"/>
                  <a:alpha val="35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0" y="7251704"/>
            <a:ext cx="10691812" cy="307777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z-Latn-AZ" sz="1400" dirty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	</a:t>
            </a:r>
            <a:r>
              <a:rPr lang="en-US" sz="1400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www.economics.com.az</a:t>
            </a:r>
            <a:r>
              <a:rPr lang="az-Latn-AZ" sz="1400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			</a:t>
            </a:r>
            <a:r>
              <a:rPr lang="az-Latn-AZ" sz="1400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	</a:t>
            </a:r>
            <a:r>
              <a:rPr lang="az-Latn-AZ" sz="1400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			</a:t>
            </a:r>
            <a:r>
              <a:rPr lang="az-Latn-AZ" sz="1400" i="1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BBU, 4 may 2022-ci </a:t>
            </a:r>
            <a:r>
              <a:rPr lang="az-Latn-AZ" sz="1400" i="1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il</a:t>
            </a:r>
            <a:endParaRPr lang="ru-RU" sz="1400" i="1" dirty="0">
              <a:solidFill>
                <a:schemeClr val="bg1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1" name="Rectangle 41"/>
          <p:cNvSpPr>
            <a:spLocks noChangeArrowheads="1"/>
          </p:cNvSpPr>
          <p:nvPr/>
        </p:nvSpPr>
        <p:spPr bwMode="auto">
          <a:xfrm>
            <a:off x="3329334" y="1077426"/>
            <a:ext cx="6769100" cy="46166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DDDDD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az-Latn-AZ" sz="2400" b="1" i="0" dirty="0" smtClean="0">
                <a:solidFill>
                  <a:srgbClr val="000066"/>
                </a:solidFill>
                <a:latin typeface="Tahoma" pitchFamily="34" charset="0"/>
              </a:rPr>
              <a:t>METODOLOGİYA</a:t>
            </a:r>
            <a:endParaRPr lang="ru-RU" sz="2400" b="1" dirty="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27" name="Rectangle 36"/>
          <p:cNvSpPr/>
          <p:nvPr/>
        </p:nvSpPr>
        <p:spPr>
          <a:xfrm>
            <a:off x="482488" y="1692399"/>
            <a:ext cx="972683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  <a:spcBef>
                <a:spcPts val="1200"/>
              </a:spcBef>
              <a:buClrTx/>
            </a:pPr>
            <a:r>
              <a:rPr lang="az-Latn-AZ" sz="2000" b="1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SAHƏVİ DİVERSİFİKASİYA SUB-İNDEKSİ (SD)</a:t>
            </a:r>
            <a:endParaRPr lang="az-Latn-AZ" sz="2000" dirty="0">
              <a:solidFill>
                <a:srgbClr val="26250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28" name="Диаграмма 10">
            <a:extLst>
              <a:ext uri="{FF2B5EF4-FFF2-40B4-BE49-F238E27FC236}">
                <a16:creationId xmlns:a16="http://schemas.microsoft.com/office/drawing/2014/main" xmlns="" id="{E951E44F-4395-4BBC-82C2-FA7CB65453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5926477"/>
              </p:ext>
            </p:extLst>
          </p:nvPr>
        </p:nvGraphicFramePr>
        <p:xfrm>
          <a:off x="1169442" y="2340471"/>
          <a:ext cx="8352928" cy="4695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7281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Группа 10"/>
          <p:cNvGrpSpPr/>
          <p:nvPr/>
        </p:nvGrpSpPr>
        <p:grpSpPr>
          <a:xfrm>
            <a:off x="-1" y="0"/>
            <a:ext cx="10691814" cy="833636"/>
            <a:chOff x="-1" y="0"/>
            <a:chExt cx="10691814" cy="833636"/>
          </a:xfrm>
        </p:grpSpPr>
        <p:pic>
          <p:nvPicPr>
            <p:cNvPr id="30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56" t="15993" r="20644" b="63036"/>
            <a:stretch>
              <a:fillRect/>
            </a:stretch>
          </p:blipFill>
          <p:spPr bwMode="auto">
            <a:xfrm>
              <a:off x="-1" y="0"/>
              <a:ext cx="10691814" cy="828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Рисунок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521"/>
            <a:stretch>
              <a:fillRect/>
            </a:stretch>
          </p:blipFill>
          <p:spPr bwMode="auto">
            <a:xfrm>
              <a:off x="611560" y="135957"/>
              <a:ext cx="443843" cy="452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Поле 2"/>
            <p:cNvSpPr txBox="1">
              <a:spLocks noChangeArrowheads="1"/>
            </p:cNvSpPr>
            <p:nvPr/>
          </p:nvSpPr>
          <p:spPr bwMode="auto">
            <a:xfrm>
              <a:off x="1119188" y="221517"/>
              <a:ext cx="3866678" cy="304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Wingdings" pitchFamily="2" charset="2"/>
                <a:buNone/>
              </a:pPr>
              <a:r>
                <a:rPr lang="az-Latn-AZ" sz="1600" b="0" i="0" dirty="0" smtClean="0">
                  <a:solidFill>
                    <a:srgbClr val="FFFF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AMEA İqtisadiyyat </a:t>
              </a:r>
              <a:r>
                <a:rPr lang="az-Latn-AZ" sz="1600" b="0" i="0" dirty="0">
                  <a:solidFill>
                    <a:srgbClr val="FFFF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İnstitutu</a:t>
              </a:r>
              <a:endParaRPr lang="ru-RU" sz="1600" b="0" i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Wingdings" pitchFamily="2" charset="2"/>
                <a:buNone/>
              </a:pPr>
              <a:endParaRPr lang="ru-RU" sz="4400" b="0" i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4" name="Line 6"/>
            <p:cNvSpPr>
              <a:spLocks noChangeShapeType="1"/>
            </p:cNvSpPr>
            <p:nvPr/>
          </p:nvSpPr>
          <p:spPr bwMode="auto">
            <a:xfrm>
              <a:off x="0" y="833636"/>
              <a:ext cx="10691812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>
              <a:outerShdw dist="38100" dir="2400000" algn="ctr" rotWithShape="0">
                <a:schemeClr val="tx1">
                  <a:lumMod val="50000"/>
                  <a:alpha val="35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0" y="7251704"/>
            <a:ext cx="10691812" cy="307777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z-Latn-AZ" sz="1400" dirty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	</a:t>
            </a:r>
            <a:r>
              <a:rPr lang="en-US" sz="1400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www.economics.com.az</a:t>
            </a:r>
            <a:r>
              <a:rPr lang="az-Latn-AZ" sz="1400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			</a:t>
            </a:r>
            <a:r>
              <a:rPr lang="az-Latn-AZ" sz="1400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	</a:t>
            </a:r>
            <a:r>
              <a:rPr lang="az-Latn-AZ" sz="1400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			</a:t>
            </a:r>
            <a:r>
              <a:rPr lang="az-Latn-AZ" sz="1400" i="1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BBU, 4 may 2022-ci </a:t>
            </a:r>
            <a:r>
              <a:rPr lang="az-Latn-AZ" sz="1400" i="1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il</a:t>
            </a:r>
            <a:endParaRPr lang="ru-RU" sz="1400" i="1" dirty="0">
              <a:solidFill>
                <a:schemeClr val="bg1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54" name="Rectangle 36"/>
          <p:cNvSpPr/>
          <p:nvPr/>
        </p:nvSpPr>
        <p:spPr>
          <a:xfrm>
            <a:off x="492362" y="1764407"/>
            <a:ext cx="972683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  <a:spcBef>
                <a:spcPct val="0"/>
              </a:spcBef>
              <a:buClrTx/>
            </a:pPr>
            <a:r>
              <a:rPr lang="az-Latn-AZ" sz="2000" b="1" dirty="0" smtClean="0">
                <a:solidFill>
                  <a:srgbClr val="262500"/>
                </a:solidFill>
                <a:latin typeface="Tahoma" pitchFamily="34" charset="0"/>
                <a:cs typeface="Tahoma" pitchFamily="34" charset="0"/>
              </a:rPr>
              <a:t>Sub-indekslər və alt-indekslər çəkilidir</a:t>
            </a:r>
          </a:p>
        </p:txBody>
      </p:sp>
      <p:sp>
        <p:nvSpPr>
          <p:cNvPr id="55" name="Rectangle 41"/>
          <p:cNvSpPr>
            <a:spLocks noChangeArrowheads="1"/>
          </p:cNvSpPr>
          <p:nvPr/>
        </p:nvSpPr>
        <p:spPr bwMode="auto">
          <a:xfrm>
            <a:off x="3329334" y="1077426"/>
            <a:ext cx="6769100" cy="46166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DDDDD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az-Latn-AZ" sz="2400" b="1" i="0" dirty="0" smtClean="0">
                <a:solidFill>
                  <a:srgbClr val="000066"/>
                </a:solidFill>
                <a:latin typeface="Tahoma" pitchFamily="34" charset="0"/>
              </a:rPr>
              <a:t>METODOLOGİYA</a:t>
            </a:r>
            <a:endParaRPr lang="ru-RU" sz="2400" b="1" dirty="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56" name="Rectangle 36"/>
          <p:cNvSpPr/>
          <p:nvPr/>
        </p:nvSpPr>
        <p:spPr>
          <a:xfrm>
            <a:off x="468094" y="2196455"/>
            <a:ext cx="972683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  <a:spcBef>
                <a:spcPct val="0"/>
              </a:spcBef>
              <a:buClrTx/>
            </a:pPr>
            <a:r>
              <a:rPr lang="az-Latn-AZ" sz="2000" dirty="0" smtClean="0">
                <a:solidFill>
                  <a:srgbClr val="262500"/>
                </a:solidFill>
                <a:latin typeface="Tahoma" pitchFamily="34" charset="0"/>
                <a:cs typeface="Tahoma" pitchFamily="34" charset="0"/>
              </a:rPr>
              <a:t>Çəkilər 24 ekspert arasında keçirilmiş sorğu nəticələri əsasında (onların verdiyi çəkilərin sadə hesabi ortası üzrə) müəyyənləşdirilir</a:t>
            </a:r>
          </a:p>
        </p:txBody>
      </p:sp>
      <p:sp>
        <p:nvSpPr>
          <p:cNvPr id="57" name="Прямоугольник 3"/>
          <p:cNvSpPr/>
          <p:nvPr/>
        </p:nvSpPr>
        <p:spPr>
          <a:xfrm>
            <a:off x="593378" y="3353807"/>
            <a:ext cx="8533956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az-Latn-AZ" sz="2000" b="1" dirty="0" smtClean="0">
                <a:solidFill>
                  <a:srgbClr val="2625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Nəticə etibarilə, </a:t>
            </a:r>
            <a:r>
              <a:rPr lang="az-Latn-AZ" sz="2000" dirty="0">
                <a:solidFill>
                  <a:srgbClr val="2625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Regional iqtisadi inkişaf və diversifikasiya indeksi </a:t>
            </a:r>
            <a:r>
              <a:rPr lang="az-Latn-AZ" sz="2000" dirty="0" smtClean="0">
                <a:solidFill>
                  <a:srgbClr val="2625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və onun </a:t>
            </a:r>
            <a:r>
              <a:rPr lang="az-Latn-AZ" sz="2000" dirty="0">
                <a:solidFill>
                  <a:srgbClr val="2625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İqtisadi inkişafın statik səviyyəsi </a:t>
            </a:r>
            <a:r>
              <a:rPr lang="az-Latn-AZ" sz="2000" dirty="0" smtClean="0">
                <a:solidFill>
                  <a:srgbClr val="2625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sub-indeksi aşağıdakı düsturlarla hesablanır: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az-Latn-AZ" sz="2000" b="1" dirty="0" smtClean="0">
              <a:solidFill>
                <a:srgbClr val="2625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az-Latn-AZ" sz="20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RİİDİ</a:t>
            </a:r>
            <a:r>
              <a:rPr lang="az-Latn-AZ" sz="2000" b="1" baseline="-25000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az-Latn-AZ" sz="20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az-Latn-AZ" sz="20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= 0,59*İİSS</a:t>
            </a:r>
            <a:r>
              <a:rPr lang="az-Latn-AZ" sz="2000" b="1" baseline="-25000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az-Latn-AZ" sz="20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+ 0,41*SD</a:t>
            </a:r>
            <a:r>
              <a:rPr lang="az-Latn-AZ" sz="2000" b="1" baseline="-25000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endParaRPr lang="ru-RU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az-Latn-AZ" sz="20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İİSS</a:t>
            </a:r>
            <a:r>
              <a:rPr lang="az-Latn-AZ" sz="2000" b="1" baseline="-25000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az-Latn-AZ" sz="20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az-Latn-AZ" sz="20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= 0,35*MB</a:t>
            </a:r>
            <a:r>
              <a:rPr lang="az-Latn-AZ" sz="2000" b="1" baseline="-25000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az-Latn-AZ" sz="20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+ 0,29*ƏM</a:t>
            </a:r>
            <a:r>
              <a:rPr lang="az-Latn-AZ" sz="2000" b="1" baseline="-25000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az-Latn-AZ" sz="20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+ 0,36*İFG</a:t>
            </a:r>
            <a:r>
              <a:rPr lang="az-Latn-AZ" sz="2000" b="1" baseline="-25000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az-Latn-AZ" sz="20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29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/>
      <p:bldP spid="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Группа 10"/>
          <p:cNvGrpSpPr/>
          <p:nvPr/>
        </p:nvGrpSpPr>
        <p:grpSpPr>
          <a:xfrm>
            <a:off x="-1" y="0"/>
            <a:ext cx="10691814" cy="833636"/>
            <a:chOff x="-1" y="0"/>
            <a:chExt cx="10691814" cy="833636"/>
          </a:xfrm>
        </p:grpSpPr>
        <p:pic>
          <p:nvPicPr>
            <p:cNvPr id="33" name="Рисунок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56" t="15993" r="20644" b="63036"/>
            <a:stretch>
              <a:fillRect/>
            </a:stretch>
          </p:blipFill>
          <p:spPr bwMode="auto">
            <a:xfrm>
              <a:off x="-1" y="0"/>
              <a:ext cx="10691814" cy="828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Рисунок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521"/>
            <a:stretch>
              <a:fillRect/>
            </a:stretch>
          </p:blipFill>
          <p:spPr bwMode="auto">
            <a:xfrm>
              <a:off x="611560" y="135957"/>
              <a:ext cx="443843" cy="452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Поле 2"/>
            <p:cNvSpPr txBox="1">
              <a:spLocks noChangeArrowheads="1"/>
            </p:cNvSpPr>
            <p:nvPr/>
          </p:nvSpPr>
          <p:spPr bwMode="auto">
            <a:xfrm>
              <a:off x="1119188" y="221517"/>
              <a:ext cx="3866678" cy="304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Wingdings" pitchFamily="2" charset="2"/>
                <a:buNone/>
              </a:pPr>
              <a:r>
                <a:rPr lang="az-Latn-AZ" sz="1600" b="0" i="0" dirty="0" smtClean="0">
                  <a:solidFill>
                    <a:srgbClr val="FFFF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AMEA İqtisadiyyat </a:t>
              </a:r>
              <a:r>
                <a:rPr lang="az-Latn-AZ" sz="1600" b="0" i="0" dirty="0">
                  <a:solidFill>
                    <a:srgbClr val="FFFF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İnstitutu</a:t>
              </a:r>
              <a:endParaRPr lang="ru-RU" sz="1600" b="0" i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Wingdings" pitchFamily="2" charset="2"/>
                <a:buNone/>
              </a:pPr>
              <a:endParaRPr lang="ru-RU" sz="4400" b="0" i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8" name="Line 6"/>
            <p:cNvSpPr>
              <a:spLocks noChangeShapeType="1"/>
            </p:cNvSpPr>
            <p:nvPr/>
          </p:nvSpPr>
          <p:spPr bwMode="auto">
            <a:xfrm>
              <a:off x="0" y="833636"/>
              <a:ext cx="10691812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>
              <a:outerShdw dist="38100" dir="2400000" algn="ctr" rotWithShape="0">
                <a:schemeClr val="tx1">
                  <a:lumMod val="50000"/>
                  <a:alpha val="35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0" y="7251704"/>
            <a:ext cx="10691812" cy="307777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z-Latn-AZ" sz="1400" dirty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	</a:t>
            </a:r>
            <a:r>
              <a:rPr lang="en-US" sz="1400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www.economics.com.az</a:t>
            </a:r>
            <a:r>
              <a:rPr lang="az-Latn-AZ" sz="1400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			</a:t>
            </a:r>
            <a:r>
              <a:rPr lang="az-Latn-AZ" sz="1400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	</a:t>
            </a:r>
            <a:r>
              <a:rPr lang="az-Latn-AZ" sz="1400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			</a:t>
            </a:r>
            <a:r>
              <a:rPr lang="az-Latn-AZ" sz="1400" i="1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BBU, 4 may 2022-ci </a:t>
            </a:r>
            <a:r>
              <a:rPr lang="az-Latn-AZ" sz="1400" i="1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il</a:t>
            </a:r>
            <a:endParaRPr lang="ru-RU" sz="1400" i="1" dirty="0">
              <a:solidFill>
                <a:schemeClr val="bg1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1" name="Rectangle 41"/>
          <p:cNvSpPr>
            <a:spLocks noChangeArrowheads="1"/>
          </p:cNvSpPr>
          <p:nvPr/>
        </p:nvSpPr>
        <p:spPr bwMode="auto">
          <a:xfrm>
            <a:off x="3329334" y="1077426"/>
            <a:ext cx="6769100" cy="46166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DDDDD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az-Latn-AZ" sz="2400" b="1" i="0" dirty="0" smtClean="0">
                <a:solidFill>
                  <a:srgbClr val="000066"/>
                </a:solidFill>
                <a:latin typeface="Tahoma" pitchFamily="34" charset="0"/>
              </a:rPr>
              <a:t>METODOLOGİYA</a:t>
            </a:r>
            <a:endParaRPr lang="ru-RU" sz="2400" b="1" dirty="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42" name="Rectangle 36"/>
          <p:cNvSpPr/>
          <p:nvPr/>
        </p:nvSpPr>
        <p:spPr>
          <a:xfrm>
            <a:off x="444638" y="1539091"/>
            <a:ext cx="972683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  <a:spcBef>
                <a:spcPct val="0"/>
              </a:spcBef>
              <a:buClrTx/>
            </a:pPr>
            <a:r>
              <a:rPr lang="az-Latn-AZ" sz="20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Bakı şəhəri reytinqə daxil edilməmişdir  </a:t>
            </a:r>
          </a:p>
        </p:txBody>
      </p:sp>
      <p:graphicFrame>
        <p:nvGraphicFramePr>
          <p:cNvPr id="44" name="Chart 25">
            <a:extLst>
              <a:ext uri="{FF2B5EF4-FFF2-40B4-BE49-F238E27FC236}">
                <a16:creationId xmlns:a16="http://schemas.microsoft.com/office/drawing/2014/main" xmlns="" id="{64E8B13A-8F27-4526-93D5-D4387DA582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755505"/>
              </p:ext>
            </p:extLst>
          </p:nvPr>
        </p:nvGraphicFramePr>
        <p:xfrm>
          <a:off x="444638" y="2196455"/>
          <a:ext cx="9653796" cy="4780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03938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Graphic spid="4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0"/>
          <p:cNvGrpSpPr/>
          <p:nvPr/>
        </p:nvGrpSpPr>
        <p:grpSpPr>
          <a:xfrm>
            <a:off x="-1" y="0"/>
            <a:ext cx="10691814" cy="833636"/>
            <a:chOff x="-1" y="0"/>
            <a:chExt cx="10691814" cy="833636"/>
          </a:xfrm>
        </p:grpSpPr>
        <p:pic>
          <p:nvPicPr>
            <p:cNvPr id="15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56" t="15993" r="20644" b="63036"/>
            <a:stretch>
              <a:fillRect/>
            </a:stretch>
          </p:blipFill>
          <p:spPr bwMode="auto">
            <a:xfrm>
              <a:off x="-1" y="0"/>
              <a:ext cx="10691814" cy="828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Рисунок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521"/>
            <a:stretch>
              <a:fillRect/>
            </a:stretch>
          </p:blipFill>
          <p:spPr bwMode="auto">
            <a:xfrm>
              <a:off x="611560" y="135957"/>
              <a:ext cx="443843" cy="452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Поле 2"/>
            <p:cNvSpPr txBox="1">
              <a:spLocks noChangeArrowheads="1"/>
            </p:cNvSpPr>
            <p:nvPr/>
          </p:nvSpPr>
          <p:spPr bwMode="auto">
            <a:xfrm>
              <a:off x="1119188" y="221517"/>
              <a:ext cx="3866678" cy="304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Wingdings" pitchFamily="2" charset="2"/>
                <a:buNone/>
              </a:pPr>
              <a:r>
                <a:rPr lang="az-Latn-AZ" sz="1600" b="0" i="0" dirty="0" smtClean="0">
                  <a:solidFill>
                    <a:srgbClr val="FFFF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AMEA İqtisadiyyat </a:t>
              </a:r>
              <a:r>
                <a:rPr lang="az-Latn-AZ" sz="1600" b="0" i="0" dirty="0">
                  <a:solidFill>
                    <a:srgbClr val="FFFF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İnstitutu</a:t>
              </a:r>
              <a:endParaRPr lang="ru-RU" sz="1600" b="0" i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Wingdings" pitchFamily="2" charset="2"/>
                <a:buNone/>
              </a:pPr>
              <a:endParaRPr lang="ru-RU" sz="4400" b="0" i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9" name="Line 6"/>
            <p:cNvSpPr>
              <a:spLocks noChangeShapeType="1"/>
            </p:cNvSpPr>
            <p:nvPr/>
          </p:nvSpPr>
          <p:spPr bwMode="auto">
            <a:xfrm>
              <a:off x="0" y="833636"/>
              <a:ext cx="10691812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>
              <a:outerShdw dist="38100" dir="2400000" algn="ctr" rotWithShape="0">
                <a:schemeClr val="tx1">
                  <a:lumMod val="50000"/>
                  <a:alpha val="35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0" y="7251704"/>
            <a:ext cx="10691812" cy="307777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z-Latn-AZ" sz="1400" dirty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	</a:t>
            </a:r>
            <a:r>
              <a:rPr lang="en-US" sz="1400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www.economics.com.az</a:t>
            </a:r>
            <a:r>
              <a:rPr lang="az-Latn-AZ" sz="1400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			</a:t>
            </a:r>
            <a:r>
              <a:rPr lang="az-Latn-AZ" sz="1400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	</a:t>
            </a:r>
            <a:r>
              <a:rPr lang="az-Latn-AZ" sz="1400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			</a:t>
            </a:r>
            <a:r>
              <a:rPr lang="az-Latn-AZ" sz="1400" i="1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BBU, 4 may 2022-ci </a:t>
            </a:r>
            <a:r>
              <a:rPr lang="az-Latn-AZ" sz="1400" i="1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il</a:t>
            </a:r>
            <a:endParaRPr lang="ru-RU" sz="1400" i="1" dirty="0">
              <a:solidFill>
                <a:schemeClr val="bg1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1" name="Rectangle 41"/>
          <p:cNvSpPr>
            <a:spLocks noChangeArrowheads="1"/>
          </p:cNvSpPr>
          <p:nvPr/>
        </p:nvSpPr>
        <p:spPr bwMode="auto">
          <a:xfrm>
            <a:off x="3329334" y="1077426"/>
            <a:ext cx="6769100" cy="46166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DDDDD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az-Latn-AZ" sz="2400" b="1" i="0" dirty="0" smtClean="0">
                <a:solidFill>
                  <a:srgbClr val="000066"/>
                </a:solidFill>
                <a:latin typeface="Tahoma" pitchFamily="34" charset="0"/>
              </a:rPr>
              <a:t>NƏTİCƏLƏR – İİSS SUB-İNDEKSİ</a:t>
            </a:r>
            <a:endParaRPr lang="ru-RU" sz="2400" b="1" dirty="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22" name="Rectangle 36"/>
          <p:cNvSpPr/>
          <p:nvPr/>
        </p:nvSpPr>
        <p:spPr>
          <a:xfrm>
            <a:off x="492362" y="1620391"/>
            <a:ext cx="9726835" cy="433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  <a:spcBef>
                <a:spcPct val="0"/>
              </a:spcBef>
              <a:buClrTx/>
            </a:pPr>
            <a:r>
              <a:rPr lang="az-Latn-AZ" b="1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Respublika tabeli şəhərlər</a:t>
            </a:r>
          </a:p>
        </p:txBody>
      </p:sp>
      <p:graphicFrame>
        <p:nvGraphicFramePr>
          <p:cNvPr id="2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48857"/>
              </p:ext>
            </p:extLst>
          </p:nvPr>
        </p:nvGraphicFramePr>
        <p:xfrm>
          <a:off x="492362" y="2268461"/>
          <a:ext cx="9606071" cy="4392059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7322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398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636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374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3208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024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895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8953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0760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907609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89374">
                <a:tc rowSpan="3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az-Latn-AZ" sz="1600" dirty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Yer</a:t>
                      </a:r>
                      <a:endParaRPr lang="ru-RU" sz="160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az-Latn-AZ" sz="1600" dirty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Şəhərlər</a:t>
                      </a:r>
                      <a:endParaRPr lang="ru-RU" sz="160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az-Latn-AZ" sz="1600" b="1" dirty="0" smtClean="0"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İİSS</a:t>
                      </a:r>
                      <a:endParaRPr lang="ru-RU" sz="1600" b="1" dirty="0">
                        <a:solidFill>
                          <a:srgbClr val="000066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0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az-Latn-AZ" sz="16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262500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az-Latn-AZ" sz="1600" dirty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Alt-indekslər </a:t>
                      </a:r>
                      <a:endParaRPr lang="ru-RU" sz="160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87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az-Latn-AZ" sz="1600" b="1" dirty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Adambaşı­na ÜMB</a:t>
                      </a:r>
                      <a:endParaRPr lang="ru-RU" sz="1600" b="1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az-Latn-AZ" sz="1600" b="1" dirty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İƏM</a:t>
                      </a:r>
                      <a:endParaRPr lang="ru-RU" sz="1600" b="1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az-Latn-AZ" sz="1600" b="1" dirty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İFG</a:t>
                      </a:r>
                      <a:endParaRPr lang="ru-RU" sz="1600" b="1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02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az-Latn-AZ" sz="1600" dirty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Yer</a:t>
                      </a:r>
                      <a:endParaRPr lang="ru-RU" sz="160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az-Latn-AZ" sz="1600" dirty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ÜMB</a:t>
                      </a:r>
                      <a:endParaRPr lang="ru-RU" sz="160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az-Latn-AZ" sz="1600" dirty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Yer</a:t>
                      </a:r>
                      <a:endParaRPr lang="ru-RU" sz="160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az-Latn-AZ" sz="160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İƏM</a:t>
                      </a:r>
                      <a:endParaRPr lang="ru-RU" sz="160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az-Latn-AZ" sz="160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Yer</a:t>
                      </a:r>
                      <a:endParaRPr lang="ru-RU" sz="160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az-Latn-AZ" sz="160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İFG</a:t>
                      </a:r>
                      <a:endParaRPr lang="ru-RU" sz="160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az-Latn-AZ" sz="1600" dirty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</a:t>
                      </a:r>
                      <a:endParaRPr lang="ru-RU" sz="160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az-Latn-AZ" sz="1600" dirty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Naxçıvan</a:t>
                      </a:r>
                      <a:endParaRPr lang="ru-RU" sz="160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rowSpan="2">
                  <a:txBody>
                    <a:bodyPr/>
                    <a:lstStyle/>
                    <a:p>
                      <a:pPr marR="51435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az-Latn-AZ" sz="1600" b="1" dirty="0"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80,67</a:t>
                      </a:r>
                      <a:endParaRPr lang="ru-RU" sz="1600" b="1" dirty="0">
                        <a:solidFill>
                          <a:srgbClr val="000066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6397">
                <a:tc v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ru-RU" sz="16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ru-RU" sz="16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vMerge="1">
                  <a:txBody>
                    <a:bodyPr/>
                    <a:lstStyle/>
                    <a:p>
                      <a:pPr marR="51435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ru-RU" sz="16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az-Latn-AZ" sz="1600" dirty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ru-RU" sz="160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az-Latn-AZ" sz="1600" dirty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80,34 </a:t>
                      </a:r>
                      <a:endParaRPr lang="ru-RU" sz="160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az-Latn-AZ" sz="1600" dirty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ru-RU" sz="160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R="20955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az-Latn-AZ" sz="160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81,98 </a:t>
                      </a:r>
                      <a:endParaRPr lang="ru-RU" sz="160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az-Latn-AZ" sz="160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ru-RU" sz="160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az-Latn-AZ" sz="1600" dirty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79,92</a:t>
                      </a:r>
                      <a:endParaRPr lang="ru-RU" sz="160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639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az-Latn-AZ" sz="1600" dirty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2.</a:t>
                      </a:r>
                      <a:endParaRPr lang="ru-RU" sz="160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az-Latn-AZ" sz="1600" dirty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Sumqayıt</a:t>
                      </a:r>
                      <a:endParaRPr lang="ru-RU" sz="160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R="51435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az-Latn-AZ" sz="1600" b="1" dirty="0"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44,31</a:t>
                      </a:r>
                      <a:endParaRPr lang="ru-RU" sz="1600" b="1" dirty="0">
                        <a:solidFill>
                          <a:srgbClr val="000066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az-Latn-AZ" sz="1600" dirty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ru-RU" sz="160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az-Latn-AZ" sz="1600" dirty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48,48 </a:t>
                      </a:r>
                      <a:endParaRPr lang="ru-RU" sz="160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az-Latn-AZ" sz="1600" dirty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ru-RU" sz="160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R="20955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az-Latn-AZ" sz="160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55,04</a:t>
                      </a:r>
                      <a:endParaRPr lang="ru-RU" sz="160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15875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az-Latn-AZ" sz="160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ru-RU" sz="160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15875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az-Latn-AZ" sz="160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31,62</a:t>
                      </a:r>
                      <a:endParaRPr lang="ru-RU" sz="160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86355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az-Latn-AZ" sz="1600" dirty="0">
                          <a:solidFill>
                            <a:srgbClr val="A5002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Şəhərlər üzrə </a:t>
                      </a:r>
                      <a:r>
                        <a:rPr lang="az-Latn-AZ" sz="1600" dirty="0" smtClean="0">
                          <a:solidFill>
                            <a:srgbClr val="A5002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orta</a:t>
                      </a:r>
                      <a:endParaRPr lang="ru-RU" sz="1600" dirty="0">
                        <a:solidFill>
                          <a:srgbClr val="A5002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51435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az-Latn-AZ" sz="1600" b="1" dirty="0">
                          <a:solidFill>
                            <a:srgbClr val="A5002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40,83</a:t>
                      </a:r>
                      <a:endParaRPr lang="ru-RU" sz="1600" b="1" dirty="0">
                        <a:solidFill>
                          <a:srgbClr val="A5002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az-Latn-AZ" sz="1600" b="1" dirty="0">
                          <a:solidFill>
                            <a:srgbClr val="A5002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39,86</a:t>
                      </a:r>
                      <a:endParaRPr lang="ru-RU" sz="1600" b="1" dirty="0">
                        <a:solidFill>
                          <a:srgbClr val="A5002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20955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az-Latn-AZ" sz="1600" b="1" dirty="0">
                          <a:solidFill>
                            <a:srgbClr val="A5002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42,79</a:t>
                      </a:r>
                      <a:endParaRPr lang="ru-RU" sz="1600" b="1" dirty="0">
                        <a:solidFill>
                          <a:srgbClr val="A5002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az-Latn-AZ" sz="1600" b="1" dirty="0">
                          <a:solidFill>
                            <a:srgbClr val="A5002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40,19</a:t>
                      </a:r>
                      <a:endParaRPr lang="ru-RU" sz="1600" b="1" dirty="0">
                        <a:solidFill>
                          <a:srgbClr val="A5002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639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az-Latn-AZ" sz="1600" dirty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</a:t>
                      </a:r>
                      <a:endParaRPr lang="ru-RU" sz="160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az-Latn-AZ" sz="1600" dirty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Şirvan</a:t>
                      </a:r>
                      <a:endParaRPr lang="ru-RU" sz="160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51435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1" dirty="0"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37,60</a:t>
                      </a:r>
                      <a:endParaRPr lang="ru-RU" sz="1600" b="1" dirty="0">
                        <a:solidFill>
                          <a:srgbClr val="000066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az-Latn-AZ" sz="1600" dirty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ru-RU" sz="160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az-Latn-AZ" sz="160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39,47 </a:t>
                      </a:r>
                      <a:endParaRPr lang="ru-RU" sz="160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R="38735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az-Latn-AZ" sz="1600" dirty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ru-RU" sz="160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R="20955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az-Latn-AZ" sz="1600" dirty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42,93</a:t>
                      </a:r>
                      <a:endParaRPr lang="ru-RU" sz="160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az-Latn-AZ" sz="160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ru-RU" sz="160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az-Latn-AZ" sz="160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31,49</a:t>
                      </a:r>
                      <a:endParaRPr lang="ru-RU" sz="160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639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az-Latn-AZ" sz="1600" dirty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</a:t>
                      </a:r>
                      <a:endParaRPr lang="ru-RU" sz="160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az-Latn-AZ" sz="1600" dirty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Mingəçevir</a:t>
                      </a:r>
                      <a:endParaRPr lang="ru-RU" sz="160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R="51435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az-Latn-AZ" sz="1600" b="1" dirty="0"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22,97</a:t>
                      </a:r>
                      <a:endParaRPr lang="ru-RU" sz="1600" b="1" dirty="0">
                        <a:solidFill>
                          <a:srgbClr val="000066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az-Latn-AZ" sz="1600" dirty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ru-RU" sz="160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az-Latn-AZ" sz="160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19,14 </a:t>
                      </a:r>
                      <a:endParaRPr lang="ru-RU" sz="160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R="38735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az-Latn-AZ" sz="160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ru-RU" sz="160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R="20955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az-Latn-AZ" sz="1600" dirty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21,07</a:t>
                      </a:r>
                      <a:endParaRPr lang="ru-RU" sz="160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az-Latn-AZ" sz="1600" dirty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ru-RU" sz="160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az-Latn-AZ" sz="160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28,24</a:t>
                      </a:r>
                      <a:endParaRPr lang="ru-RU" sz="160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4639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az-Latn-AZ" sz="1600" dirty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5.</a:t>
                      </a:r>
                      <a:endParaRPr lang="ru-RU" sz="160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az-Latn-AZ" sz="1600" dirty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Gəncə</a:t>
                      </a:r>
                      <a:endParaRPr lang="ru-RU" sz="160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R="51435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b="1" dirty="0"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r>
                        <a:rPr lang="az-Latn-AZ" sz="1600" b="1" dirty="0"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8,59</a:t>
                      </a:r>
                      <a:endParaRPr lang="ru-RU" sz="1600" b="1" dirty="0">
                        <a:solidFill>
                          <a:srgbClr val="000066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az-Latn-AZ" sz="1600" dirty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ru-RU" sz="160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az-Latn-AZ" sz="160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11,87 </a:t>
                      </a:r>
                      <a:endParaRPr lang="ru-RU" sz="160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R="38735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az-Latn-AZ" sz="160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ru-RU" sz="160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R="20955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az-Latn-AZ" sz="1600" dirty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12,96</a:t>
                      </a:r>
                      <a:endParaRPr lang="ru-RU" sz="160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az-Latn-AZ" sz="1600" dirty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ru-RU" sz="160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az-Latn-AZ" sz="1600" dirty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29,66</a:t>
                      </a:r>
                      <a:endParaRPr lang="ru-RU" sz="160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548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0"/>
          <p:cNvGrpSpPr/>
          <p:nvPr/>
        </p:nvGrpSpPr>
        <p:grpSpPr>
          <a:xfrm>
            <a:off x="-1" y="0"/>
            <a:ext cx="10691814" cy="833636"/>
            <a:chOff x="-1" y="0"/>
            <a:chExt cx="10691814" cy="833636"/>
          </a:xfrm>
        </p:grpSpPr>
        <p:pic>
          <p:nvPicPr>
            <p:cNvPr id="15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56" t="15993" r="20644" b="63036"/>
            <a:stretch>
              <a:fillRect/>
            </a:stretch>
          </p:blipFill>
          <p:spPr bwMode="auto">
            <a:xfrm>
              <a:off x="-1" y="0"/>
              <a:ext cx="10691814" cy="828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Рисунок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521"/>
            <a:stretch>
              <a:fillRect/>
            </a:stretch>
          </p:blipFill>
          <p:spPr bwMode="auto">
            <a:xfrm>
              <a:off x="611560" y="135957"/>
              <a:ext cx="443843" cy="452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Поле 2"/>
            <p:cNvSpPr txBox="1">
              <a:spLocks noChangeArrowheads="1"/>
            </p:cNvSpPr>
            <p:nvPr/>
          </p:nvSpPr>
          <p:spPr bwMode="auto">
            <a:xfrm>
              <a:off x="1119188" y="221517"/>
              <a:ext cx="3866678" cy="304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Wingdings" pitchFamily="2" charset="2"/>
                <a:buNone/>
              </a:pPr>
              <a:r>
                <a:rPr lang="az-Latn-AZ" sz="1600" b="0" i="0" dirty="0" smtClean="0">
                  <a:solidFill>
                    <a:srgbClr val="FFFF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AMEA İqtisadiyyat </a:t>
              </a:r>
              <a:r>
                <a:rPr lang="az-Latn-AZ" sz="1600" b="0" i="0" dirty="0">
                  <a:solidFill>
                    <a:srgbClr val="FFFF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İnstitutu</a:t>
              </a:r>
              <a:endParaRPr lang="ru-RU" sz="1600" b="0" i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Wingdings" pitchFamily="2" charset="2"/>
                <a:buNone/>
              </a:pPr>
              <a:endParaRPr lang="ru-RU" sz="4400" b="0" i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1" name="Line 6"/>
            <p:cNvSpPr>
              <a:spLocks noChangeShapeType="1"/>
            </p:cNvSpPr>
            <p:nvPr/>
          </p:nvSpPr>
          <p:spPr bwMode="auto">
            <a:xfrm>
              <a:off x="0" y="833636"/>
              <a:ext cx="10691812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>
              <a:outerShdw dist="38100" dir="2400000" algn="ctr" rotWithShape="0">
                <a:schemeClr val="tx1">
                  <a:lumMod val="50000"/>
                  <a:alpha val="35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0" y="7251704"/>
            <a:ext cx="10691812" cy="307777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z-Latn-AZ" sz="1400" dirty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	</a:t>
            </a:r>
            <a:r>
              <a:rPr lang="en-US" sz="1400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www.economics.com.az</a:t>
            </a:r>
            <a:r>
              <a:rPr lang="az-Latn-AZ" sz="1400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			</a:t>
            </a:r>
            <a:r>
              <a:rPr lang="az-Latn-AZ" sz="1400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	</a:t>
            </a:r>
            <a:r>
              <a:rPr lang="az-Latn-AZ" sz="1400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			</a:t>
            </a:r>
            <a:r>
              <a:rPr lang="az-Latn-AZ" sz="1400" i="1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BBU, 4 may 2022-ci </a:t>
            </a:r>
            <a:r>
              <a:rPr lang="az-Latn-AZ" sz="1400" i="1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il</a:t>
            </a:r>
            <a:endParaRPr lang="ru-RU" sz="1400" i="1" dirty="0">
              <a:solidFill>
                <a:schemeClr val="bg1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3" name="Rectangle 41"/>
          <p:cNvSpPr>
            <a:spLocks noChangeArrowheads="1"/>
          </p:cNvSpPr>
          <p:nvPr/>
        </p:nvSpPr>
        <p:spPr bwMode="auto">
          <a:xfrm>
            <a:off x="3329334" y="1077426"/>
            <a:ext cx="6769100" cy="46166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DDDDD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az-Latn-AZ" sz="2400" b="1" i="0" dirty="0" smtClean="0">
                <a:solidFill>
                  <a:srgbClr val="000066"/>
                </a:solidFill>
                <a:latin typeface="Tahoma" pitchFamily="34" charset="0"/>
              </a:rPr>
              <a:t>NƏTİCƏLƏR – İİSS SUB-İNDEKSİ</a:t>
            </a:r>
            <a:endParaRPr lang="ru-RU" sz="2400" b="1" dirty="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24" name="Rectangle 36"/>
          <p:cNvSpPr/>
          <p:nvPr/>
        </p:nvSpPr>
        <p:spPr>
          <a:xfrm>
            <a:off x="492362" y="1620391"/>
            <a:ext cx="972683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  <a:spcBef>
                <a:spcPct val="0"/>
              </a:spcBef>
              <a:buClrTx/>
            </a:pPr>
            <a:r>
              <a:rPr lang="az-Latn-AZ" b="1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İnzibati rayonlar – ilk 7 və son 7 yerlər (Qarabağsız)</a:t>
            </a:r>
          </a:p>
        </p:txBody>
      </p:sp>
      <p:graphicFrame>
        <p:nvGraphicFramePr>
          <p:cNvPr id="27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665765"/>
              </p:ext>
            </p:extLst>
          </p:nvPr>
        </p:nvGraphicFramePr>
        <p:xfrm>
          <a:off x="611560" y="2412479"/>
          <a:ext cx="9607636" cy="4536501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8120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009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254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894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9760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3093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245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0280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5071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23522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12840">
                <a:tc row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dirty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Yer</a:t>
                      </a:r>
                      <a:endParaRPr lang="az-Latn-AZ" sz="1400" noProof="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7061" marR="47061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dirty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İnzibati rayonlar</a:t>
                      </a:r>
                      <a:endParaRPr lang="az-Latn-AZ" sz="1400" noProof="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7061" marR="47061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1" noProof="0" dirty="0" smtClean="0"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İİSS</a:t>
                      </a:r>
                      <a:endParaRPr lang="az-Latn-AZ" sz="1400" b="1" noProof="0" dirty="0">
                        <a:solidFill>
                          <a:srgbClr val="000066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7061" marR="47061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dirty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az-Latn-AZ" sz="1400" noProof="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dirty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az-Latn-AZ" sz="1400" noProof="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dirty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az-Latn-AZ" sz="1400" noProof="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dirty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az-Latn-AZ" sz="1400" noProof="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dirty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az-Latn-AZ" sz="1400" noProof="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dirty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az-Latn-AZ" sz="1400" noProof="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dirty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az-Latn-AZ" sz="1400" noProof="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dirty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az-Latn-AZ" sz="1400" noProof="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dirty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az-Latn-AZ" sz="1400" noProof="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7061" marR="4706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262500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Alt-indekslər (alt-indeks üzrə yer)</a:t>
                      </a:r>
                      <a:endParaRPr lang="ru-RU" sz="1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7061" marR="47061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10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1" noProof="0" dirty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Yer</a:t>
                      </a:r>
                      <a:endParaRPr lang="az-Latn-AZ" sz="1400" b="1" noProof="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7061" marR="47061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1" noProof="0" dirty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ÜMB</a:t>
                      </a:r>
                      <a:endParaRPr lang="az-Latn-AZ" sz="1400" b="1" noProof="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7061" marR="47061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1" noProof="0" dirty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Yer</a:t>
                      </a:r>
                      <a:endParaRPr lang="az-Latn-AZ" sz="1400" b="1" noProof="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7061" marR="47061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1" noProof="0" dirty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İƏM</a:t>
                      </a:r>
                      <a:endParaRPr lang="az-Latn-AZ" sz="1400" b="1" noProof="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7061" marR="47061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1" noProof="0" dirty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Yer</a:t>
                      </a:r>
                      <a:endParaRPr lang="az-Latn-AZ" sz="1400" b="1" noProof="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7061" marR="4706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1" noProof="0" dirty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İFG</a:t>
                      </a:r>
                      <a:endParaRPr lang="az-Latn-AZ" sz="1400" b="1" noProof="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7061" marR="47061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794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az-Latn-AZ" sz="1400" b="0" noProof="0" dirty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az-Latn-AZ" sz="1400" b="0" noProof="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7061" marR="47061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Xızı</a:t>
                      </a: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7061" marR="47061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1" noProof="0" dirty="0" smtClean="0"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42,10</a:t>
                      </a:r>
                      <a:endParaRPr lang="az-Latn-AZ" sz="1400" b="1" noProof="0" dirty="0">
                        <a:solidFill>
                          <a:srgbClr val="000066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7061" marR="47061" marT="0" marB="0" anchor="b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7061" marR="4706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dirty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57,48</a:t>
                      </a:r>
                      <a:endParaRPr lang="az-Latn-AZ" sz="1400" noProof="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7061" marR="4706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7061" marR="4706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54,78</a:t>
                      </a: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7061" marR="4706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42</a:t>
                      </a: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7061" marR="4706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16,93</a:t>
                      </a: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7061" marR="47061" marT="0" marB="0" anchor="b">
                    <a:noFill/>
                  </a:tcPr>
                </a:tc>
              </a:tr>
              <a:tr h="24794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0" noProof="0" dirty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az-Latn-AZ" sz="1400" b="0" noProof="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7061" marR="4706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dirty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Siyəzən</a:t>
                      </a:r>
                      <a:endParaRPr lang="az-Latn-AZ" sz="1400" noProof="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7061" marR="4706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1" noProof="0" dirty="0" smtClean="0"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27,05</a:t>
                      </a:r>
                      <a:endParaRPr lang="az-Latn-AZ" sz="1400" b="1" noProof="0" dirty="0">
                        <a:solidFill>
                          <a:srgbClr val="000066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7061" marR="47061" marT="0" marB="0" anchor="b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dirty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az-Latn-AZ" sz="1400" noProof="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7061" marR="4706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29,46</a:t>
                      </a: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7061" marR="4706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7061" marR="4706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32,71</a:t>
                      </a: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7061" marR="4706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24</a:t>
                      </a: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7061" marR="4706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20,14</a:t>
                      </a: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7061" marR="47061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794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0" noProof="0" dirty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az-Latn-AZ" sz="1400" b="0" noProof="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7061" marR="4706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Kürdəmir</a:t>
                      </a: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7061" marR="4706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1" noProof="0" dirty="0" smtClean="0"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23,81</a:t>
                      </a:r>
                      <a:endParaRPr lang="az-Latn-AZ" sz="1400" b="1" noProof="0" dirty="0">
                        <a:solidFill>
                          <a:srgbClr val="000066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7061" marR="47061" marT="0" marB="0" anchor="b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13</a:t>
                      </a: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7061" marR="4706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18,20</a:t>
                      </a: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7061" marR="4706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</a:t>
                      </a: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7061" marR="4706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21,24</a:t>
                      </a: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7061" marR="4706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7061" marR="4706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31,35</a:t>
                      </a: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7061" marR="47061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794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0" noProof="0" dirty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az-Latn-AZ" sz="1400" b="0" noProof="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7061" marR="4706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Hacıqabul</a:t>
                      </a: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7061" marR="4706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1" noProof="0" dirty="0" smtClean="0"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22,88</a:t>
                      </a:r>
                      <a:endParaRPr lang="az-Latn-AZ" sz="1400" b="1" noProof="0" dirty="0">
                        <a:solidFill>
                          <a:srgbClr val="000066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7061" marR="47061" marT="0" marB="0" anchor="b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</a:t>
                      </a: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7061" marR="4706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dirty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18,64</a:t>
                      </a:r>
                      <a:endParaRPr lang="az-Latn-AZ" sz="1400" noProof="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7061" marR="4706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7061" marR="4706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22,38</a:t>
                      </a: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7061" marR="4706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</a:t>
                      </a: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7061" marR="4706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dirty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27,41</a:t>
                      </a:r>
                      <a:endParaRPr lang="az-Latn-AZ" sz="1400" noProof="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7061" marR="47061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794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0" noProof="0" dirty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az-Latn-AZ" sz="1400" b="0" noProof="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7061" marR="4706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dirty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Daşkəsən</a:t>
                      </a:r>
                      <a:endParaRPr lang="az-Latn-AZ" sz="1400" noProof="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7061" marR="4706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1" noProof="0" dirty="0" smtClean="0"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22,82</a:t>
                      </a:r>
                      <a:endParaRPr lang="az-Latn-AZ" sz="1400" b="1" noProof="0" dirty="0">
                        <a:solidFill>
                          <a:srgbClr val="000066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7061" marR="47061" marT="0" marB="0" anchor="b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dirty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az-Latn-AZ" sz="1400" noProof="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7061" marR="4706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dirty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25,36</a:t>
                      </a:r>
                      <a:endParaRPr lang="az-Latn-AZ" sz="1400" noProof="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7061" marR="4706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7061" marR="4706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25,02</a:t>
                      </a: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7061" marR="4706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32</a:t>
                      </a: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7061" marR="4706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18,60</a:t>
                      </a: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7061" marR="47061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794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0" noProof="0" dirty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</a:t>
                      </a:r>
                      <a:endParaRPr lang="az-Latn-AZ" sz="1400" b="0" noProof="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7061" marR="4706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Naftalan</a:t>
                      </a: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7061" marR="4706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1" noProof="0" dirty="0" smtClean="0"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21,15</a:t>
                      </a:r>
                      <a:endParaRPr lang="az-Latn-AZ" sz="1400" b="1" noProof="0" dirty="0">
                        <a:solidFill>
                          <a:srgbClr val="000066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7061" marR="47061" marT="0" marB="0" anchor="b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36</a:t>
                      </a: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7061" marR="4706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11,82</a:t>
                      </a: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7061" marR="4706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45</a:t>
                      </a: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7061" marR="4706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11,14</a:t>
                      </a: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7061" marR="4706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7061" marR="4706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38,27</a:t>
                      </a: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7061" marR="47061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794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0" noProof="0" dirty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</a:t>
                      </a:r>
                      <a:endParaRPr lang="az-Latn-AZ" sz="1400" b="0" noProof="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7061" marR="4706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Şahbuz </a:t>
                      </a: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7061" marR="4706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1" noProof="0" dirty="0" smtClean="0"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20,88</a:t>
                      </a:r>
                      <a:endParaRPr lang="az-Latn-AZ" sz="1400" b="1" noProof="0" dirty="0">
                        <a:solidFill>
                          <a:srgbClr val="000066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7061" marR="47061" marT="0" marB="0" anchor="b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7061" marR="47061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dirty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az-Latn-AZ" sz="1400" noProof="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7061" marR="4706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20,80</a:t>
                      </a: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7061" marR="4706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dirty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</a:t>
                      </a:r>
                      <a:endParaRPr lang="az-Latn-AZ" sz="1400" noProof="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7061" marR="4706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21,22</a:t>
                      </a: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7061" marR="4706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21</a:t>
                      </a: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7061" marR="4706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20,70</a:t>
                      </a: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7061" marR="47061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138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1" noProof="0" dirty="0" smtClean="0">
                          <a:solidFill>
                            <a:srgbClr val="A5002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Orta göstərici</a:t>
                      </a:r>
                      <a:endParaRPr lang="az-Latn-AZ" sz="1400" b="1" noProof="0" dirty="0">
                        <a:solidFill>
                          <a:srgbClr val="A5002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286" marR="5228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1" noProof="0" dirty="0" smtClean="0">
                          <a:solidFill>
                            <a:srgbClr val="A5002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14,66</a:t>
                      </a:r>
                      <a:endParaRPr lang="az-Latn-AZ" sz="1400" b="1" noProof="0" dirty="0">
                        <a:solidFill>
                          <a:srgbClr val="A5002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286" marR="52286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7061" marR="47061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1" noProof="0" dirty="0" smtClean="0">
                          <a:solidFill>
                            <a:srgbClr val="A5002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12,55</a:t>
                      </a:r>
                      <a:endParaRPr lang="az-Latn-AZ" sz="1400" b="1" noProof="0" dirty="0">
                        <a:solidFill>
                          <a:srgbClr val="A5002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286" marR="5228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1" noProof="0" dirty="0" smtClean="0">
                          <a:solidFill>
                            <a:srgbClr val="A5002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13,85</a:t>
                      </a:r>
                      <a:endParaRPr lang="az-Latn-AZ" sz="1400" b="1" noProof="0" dirty="0">
                        <a:solidFill>
                          <a:srgbClr val="A5002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286" marR="5228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1" noProof="0" dirty="0" smtClean="0">
                          <a:solidFill>
                            <a:srgbClr val="A5002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17,35</a:t>
                      </a:r>
                      <a:endParaRPr lang="az-Latn-AZ" sz="1400" b="1" noProof="0" dirty="0">
                        <a:solidFill>
                          <a:srgbClr val="A5002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286" marR="5228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4794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0" noProof="0" dirty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51</a:t>
                      </a:r>
                      <a:endParaRPr lang="az-Latn-AZ" sz="1400" b="0" noProof="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286" marR="52286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Ağstafa</a:t>
                      </a: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286" marR="52286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1" noProof="0" dirty="0" smtClean="0"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12,18</a:t>
                      </a:r>
                      <a:endParaRPr lang="az-Latn-AZ" sz="1400" b="1" noProof="0" dirty="0">
                        <a:solidFill>
                          <a:srgbClr val="000066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286" marR="52286" marT="0" marB="0" anchor="b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az-Latn-AZ" sz="1400" noProof="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286" marR="52286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dirty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41</a:t>
                      </a:r>
                      <a:endParaRPr lang="az-Latn-AZ" sz="1400" noProof="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286" marR="52286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11,08</a:t>
                      </a: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286" marR="52286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44</a:t>
                      </a: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286" marR="52286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12,01</a:t>
                      </a: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286" marR="52286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54</a:t>
                      </a: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286" marR="52286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13,39</a:t>
                      </a: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286" marR="52286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4794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0" noProof="0" dirty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52</a:t>
                      </a:r>
                      <a:endParaRPr lang="az-Latn-AZ" sz="1400" b="0" noProof="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286" marR="52286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Lənkəran</a:t>
                      </a: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286" marR="52286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1" noProof="0" dirty="0" smtClean="0"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11,80</a:t>
                      </a:r>
                      <a:endParaRPr lang="az-Latn-AZ" sz="1400" b="1" noProof="0" dirty="0">
                        <a:solidFill>
                          <a:srgbClr val="000066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286" marR="52286" marT="0" marB="0" anchor="b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286" marR="52286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dirty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53</a:t>
                      </a:r>
                      <a:endParaRPr lang="az-Latn-AZ" sz="1400" noProof="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286" marR="52286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dirty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7,52</a:t>
                      </a:r>
                      <a:endParaRPr lang="az-Latn-AZ" sz="1400" noProof="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286" marR="52286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54</a:t>
                      </a: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286" marR="52286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8,61</a:t>
                      </a: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286" marR="52286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dirty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33</a:t>
                      </a:r>
                      <a:endParaRPr lang="az-Latn-AZ" sz="1400" noProof="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286" marR="52286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18,53</a:t>
                      </a: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286" marR="52286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4794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0" noProof="0" dirty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53</a:t>
                      </a:r>
                      <a:endParaRPr lang="az-Latn-AZ" sz="1400" b="0" noProof="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286" marR="52286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dirty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Tərtər</a:t>
                      </a:r>
                      <a:endParaRPr lang="az-Latn-AZ" sz="1400" noProof="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286" marR="52286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1" noProof="0" dirty="0" smtClean="0"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11,53</a:t>
                      </a:r>
                      <a:endParaRPr lang="az-Latn-AZ" sz="1400" b="1" noProof="0" dirty="0">
                        <a:solidFill>
                          <a:srgbClr val="000066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286" marR="52286" marT="0" marB="0" anchor="b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286" marR="52286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dirty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52</a:t>
                      </a:r>
                      <a:endParaRPr lang="az-Latn-AZ" sz="1400" noProof="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286" marR="52286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dirty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8,93</a:t>
                      </a:r>
                      <a:endParaRPr lang="az-Latn-AZ" sz="1400" noProof="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286" marR="52286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dirty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51</a:t>
                      </a:r>
                      <a:endParaRPr lang="az-Latn-AZ" sz="1400" noProof="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286" marR="52286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dirty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10,29</a:t>
                      </a:r>
                      <a:endParaRPr lang="az-Latn-AZ" sz="1400" noProof="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286" marR="52286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50</a:t>
                      </a: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286" marR="52286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15,05</a:t>
                      </a: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286" marR="52286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4794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0" noProof="0" dirty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54</a:t>
                      </a:r>
                      <a:endParaRPr lang="az-Latn-AZ" sz="1400" b="0" noProof="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286" marR="52286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dirty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Astara</a:t>
                      </a:r>
                      <a:endParaRPr lang="az-Latn-AZ" sz="1400" noProof="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286" marR="52286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1" noProof="0" dirty="0" smtClean="0"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10,64</a:t>
                      </a:r>
                      <a:endParaRPr lang="az-Latn-AZ" sz="1400" b="1" noProof="0" dirty="0">
                        <a:solidFill>
                          <a:srgbClr val="000066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286" marR="52286" marT="0" marB="0" anchor="b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286" marR="52286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55</a:t>
                      </a: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286" marR="52286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6,83</a:t>
                      </a: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286" marR="52286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55</a:t>
                      </a: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286" marR="52286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dirty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8,01</a:t>
                      </a:r>
                      <a:endParaRPr lang="az-Latn-AZ" sz="1400" noProof="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286" marR="52286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dirty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44</a:t>
                      </a:r>
                      <a:endParaRPr lang="az-Latn-AZ" sz="1400" noProof="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286" marR="52286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16,47</a:t>
                      </a: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286" marR="52286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4794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0" noProof="0" dirty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55</a:t>
                      </a:r>
                      <a:endParaRPr lang="az-Latn-AZ" sz="1400" b="0" noProof="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286" marR="52286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dirty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Zərdab</a:t>
                      </a:r>
                      <a:endParaRPr lang="az-Latn-AZ" sz="1400" noProof="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286" marR="52286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1" noProof="0" dirty="0" smtClean="0"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10,20</a:t>
                      </a:r>
                      <a:endParaRPr lang="az-Latn-AZ" sz="1400" b="1" noProof="0" dirty="0">
                        <a:solidFill>
                          <a:srgbClr val="000066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286" marR="52286" marT="0" marB="0" anchor="b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286" marR="52286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42</a:t>
                      </a: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286" marR="52286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10,99</a:t>
                      </a: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286" marR="52286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41</a:t>
                      </a: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286" marR="52286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12,44</a:t>
                      </a: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286" marR="52286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57</a:t>
                      </a: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286" marR="52286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dirty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7,63</a:t>
                      </a:r>
                      <a:endParaRPr lang="az-Latn-AZ" sz="1400" noProof="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286" marR="52286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4794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0" noProof="0" dirty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56</a:t>
                      </a:r>
                      <a:endParaRPr lang="az-Latn-AZ" sz="1400" b="0" noProof="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286" marR="52286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dirty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Lerik</a:t>
                      </a:r>
                      <a:endParaRPr lang="az-Latn-AZ" sz="1400" noProof="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286" marR="52286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1" noProof="0" dirty="0" smtClean="0"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8,85</a:t>
                      </a:r>
                      <a:endParaRPr lang="az-Latn-AZ" sz="1400" b="1" noProof="0" dirty="0">
                        <a:solidFill>
                          <a:srgbClr val="000066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286" marR="52286" marT="0" marB="0" anchor="b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az-Latn-AZ" sz="1400" noProof="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286" marR="52286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56</a:t>
                      </a: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286" marR="52286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6,65</a:t>
                      </a: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286" marR="52286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56</a:t>
                      </a: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286" marR="52286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7,76</a:t>
                      </a: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286" marR="52286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55</a:t>
                      </a: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286" marR="52286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dirty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11,87</a:t>
                      </a:r>
                      <a:endParaRPr lang="az-Latn-AZ" sz="1400" noProof="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286" marR="52286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24794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0" noProof="0" dirty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57</a:t>
                      </a:r>
                      <a:endParaRPr lang="az-Latn-AZ" sz="1400" b="0" noProof="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286" marR="52286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Yardımlı</a:t>
                      </a: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286" marR="52286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1" noProof="0" dirty="0" smtClean="0"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7,77</a:t>
                      </a:r>
                      <a:endParaRPr lang="az-Latn-AZ" sz="1400" b="1" noProof="0" dirty="0">
                        <a:solidFill>
                          <a:srgbClr val="000066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286" marR="52286" marT="0" marB="0" anchor="b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286" marR="52286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dirty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57</a:t>
                      </a:r>
                      <a:endParaRPr lang="az-Latn-AZ" sz="1400" noProof="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286" marR="52286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5,15</a:t>
                      </a: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286" marR="52286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57</a:t>
                      </a: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286" marR="52286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6,42</a:t>
                      </a: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286" marR="52286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56</a:t>
                      </a:r>
                      <a:endParaRPr lang="az-Latn-AZ" sz="1400" noProof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286" marR="52286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noProof="0" dirty="0" smtClean="0">
                          <a:solidFill>
                            <a:srgbClr val="2625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11,40</a:t>
                      </a:r>
                      <a:endParaRPr lang="az-Latn-AZ" sz="1400" noProof="0" dirty="0">
                        <a:solidFill>
                          <a:srgbClr val="2625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286" marR="52286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330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59833</TotalTime>
  <Words>1013</Words>
  <Application>Microsoft Office PowerPoint</Application>
  <PresentationFormat>Произвольный</PresentationFormat>
  <Paragraphs>597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0" baseType="lpstr">
      <vt:lpstr>PMingLiU</vt:lpstr>
      <vt:lpstr>Arial</vt:lpstr>
      <vt:lpstr>Calibri</vt:lpstr>
      <vt:lpstr>Calibri Light</vt:lpstr>
      <vt:lpstr>Cambria</vt:lpstr>
      <vt:lpstr>Cambria Math</vt:lpstr>
      <vt:lpstr>Tahoma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AMEA İqtisadiyyat İnstitutunun 2014-cü il üçün elmi-tədqiqat fəaliyyəti haqqında    HESABATI</dc:title>
  <dc:creator>amea_iqtisadiyyat</dc:creator>
  <cp:lastModifiedBy>MAHIR</cp:lastModifiedBy>
  <cp:revision>854</cp:revision>
  <cp:lastPrinted>2016-12-23T06:03:31Z</cp:lastPrinted>
  <dcterms:created xsi:type="dcterms:W3CDTF">2014-12-03T00:07:42Z</dcterms:created>
  <dcterms:modified xsi:type="dcterms:W3CDTF">2022-05-04T16:58:32Z</dcterms:modified>
</cp:coreProperties>
</file>