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65" r:id="rId17"/>
    <p:sldId id="277" r:id="rId18"/>
    <p:sldId id="272" r:id="rId19"/>
    <p:sldId id="273" r:id="rId20"/>
    <p:sldId id="274"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D6FFD78-10AB-464B-AEE7-E7951EFEF9EB}" type="datetimeFigureOut">
              <a:rPr lang="ru-RU" smtClean="0"/>
              <a:pPr/>
              <a:t>24.02.2017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277547-14B1-4F3C-A7AF-7FD3BD99EC8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6FFD78-10AB-464B-AEE7-E7951EFEF9EB}" type="datetimeFigureOut">
              <a:rPr lang="ru-RU" smtClean="0"/>
              <a:pPr/>
              <a:t>24.02.2017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277547-14B1-4F3C-A7AF-7FD3BD99EC8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6FFD78-10AB-464B-AEE7-E7951EFEF9EB}" type="datetimeFigureOut">
              <a:rPr lang="ru-RU" smtClean="0"/>
              <a:pPr/>
              <a:t>24.02.2017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277547-14B1-4F3C-A7AF-7FD3BD99EC8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6FFD78-10AB-464B-AEE7-E7951EFEF9EB}" type="datetimeFigureOut">
              <a:rPr lang="ru-RU" smtClean="0"/>
              <a:pPr/>
              <a:t>24.02.2017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277547-14B1-4F3C-A7AF-7FD3BD99EC8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D6FFD78-10AB-464B-AEE7-E7951EFEF9EB}" type="datetimeFigureOut">
              <a:rPr lang="ru-RU" smtClean="0"/>
              <a:pPr/>
              <a:t>24.02.2017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277547-14B1-4F3C-A7AF-7FD3BD99EC8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D6FFD78-10AB-464B-AEE7-E7951EFEF9EB}" type="datetimeFigureOut">
              <a:rPr lang="ru-RU" smtClean="0"/>
              <a:pPr/>
              <a:t>24.02.2017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277547-14B1-4F3C-A7AF-7FD3BD99EC8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D6FFD78-10AB-464B-AEE7-E7951EFEF9EB}" type="datetimeFigureOut">
              <a:rPr lang="ru-RU" smtClean="0"/>
              <a:pPr/>
              <a:t>24.02.2017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7277547-14B1-4F3C-A7AF-7FD3BD99EC8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D6FFD78-10AB-464B-AEE7-E7951EFEF9EB}" type="datetimeFigureOut">
              <a:rPr lang="ru-RU" smtClean="0"/>
              <a:pPr/>
              <a:t>24.02.2017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7277547-14B1-4F3C-A7AF-7FD3BD99EC8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6FFD78-10AB-464B-AEE7-E7951EFEF9EB}" type="datetimeFigureOut">
              <a:rPr lang="ru-RU" smtClean="0"/>
              <a:pPr/>
              <a:t>24.02.2017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7277547-14B1-4F3C-A7AF-7FD3BD99EC8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6FFD78-10AB-464B-AEE7-E7951EFEF9EB}" type="datetimeFigureOut">
              <a:rPr lang="ru-RU" smtClean="0"/>
              <a:pPr/>
              <a:t>24.02.2017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277547-14B1-4F3C-A7AF-7FD3BD99EC8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6FFD78-10AB-464B-AEE7-E7951EFEF9EB}" type="datetimeFigureOut">
              <a:rPr lang="ru-RU" smtClean="0"/>
              <a:pPr/>
              <a:t>24.02.2017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277547-14B1-4F3C-A7AF-7FD3BD99EC8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FFD78-10AB-464B-AEE7-E7951EFEF9EB}" type="datetimeFigureOut">
              <a:rPr lang="ru-RU" smtClean="0"/>
              <a:pPr/>
              <a:t>24.02.2017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77547-14B1-4F3C-A7AF-7FD3BD99EC8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russiancouncil.ru/author_profile/index.php?author_id_4=123"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tratfor.com/forecast/2017-annual-forecast"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hyperlink" Target="https://www.amazon.com/George-Friedman/e/B00J1738AM/ref=dp_byline_cont_book_1"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huffingtonpost.com/entry/us-china-russia-relations_us_586955dbe4b0de3a08f8e3e0?section=us_world" TargetMode="External"/><Relationship Id="rId2" Type="http://schemas.openxmlformats.org/officeDocument/2006/relationships/hyperlink" Target="http://www.huffingtonpost.com/author/zbigniew-brzezinski"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42853"/>
            <a:ext cx="7772400" cy="2714643"/>
          </a:xfr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az-Latn-AZ" dirty="0" smtClean="0">
                <a:solidFill>
                  <a:schemeClr val="bg1"/>
                </a:solidFill>
                <a:latin typeface="Times New Roman" pitchFamily="18" charset="0"/>
                <a:cs typeface="Times New Roman" pitchFamily="18" charset="0"/>
              </a:rPr>
              <a:t>2017-Cİ İLİN QLOBAL RİSKLƏRİ: FƏLSƏFİ BAXIŞ</a:t>
            </a:r>
            <a:br>
              <a:rPr lang="az-Latn-AZ" dirty="0" smtClean="0">
                <a:solidFill>
                  <a:schemeClr val="bg1"/>
                </a:solidFill>
                <a:latin typeface="Times New Roman" pitchFamily="18" charset="0"/>
                <a:cs typeface="Times New Roman" pitchFamily="18" charset="0"/>
              </a:rPr>
            </a:br>
            <a:r>
              <a:rPr lang="az-Latn-AZ" dirty="0" smtClean="0">
                <a:solidFill>
                  <a:schemeClr val="bg1"/>
                </a:solidFill>
                <a:latin typeface="Times New Roman" pitchFamily="18" charset="0"/>
                <a:cs typeface="Times New Roman" pitchFamily="18" charset="0"/>
              </a:rPr>
              <a:t>f.ü.e.d.Füzuli Qurbanov</a:t>
            </a:r>
            <a:endParaRPr lang="ru-RU" dirty="0">
              <a:solidFill>
                <a:schemeClr val="bg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14348" y="2857496"/>
            <a:ext cx="7715304" cy="3786214"/>
          </a:xfrm>
          <a:blipFill>
            <a:blip r:embed="rId2" cstate="print"/>
            <a:stretch>
              <a:fillRect/>
            </a:stretch>
          </a:blipFill>
          <a:effectLst>
            <a:outerShdw blurRad="50800" dist="38100" dir="2700000" algn="tl" rotWithShape="0">
              <a:prstClr val="black">
                <a:alpha val="40000"/>
              </a:prstClr>
            </a:outerShdw>
          </a:effectLst>
        </p:spPr>
        <p:txBody>
          <a:bodyPr/>
          <a:lstStyle/>
          <a:p>
            <a:r>
              <a:rPr lang="az-Latn-AZ" dirty="0" smtClean="0"/>
              <a:t>ffüz</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lstStyle/>
          <a:p>
            <a:r>
              <a:rPr lang="az-Latn-AZ" dirty="0" smtClean="0">
                <a:solidFill>
                  <a:schemeClr val="bg1"/>
                </a:solidFill>
                <a:latin typeface="Times New Roman" pitchFamily="18" charset="0"/>
                <a:cs typeface="Times New Roman" pitchFamily="18" charset="0"/>
              </a:rPr>
              <a:t>“Davos riskləri”3</a:t>
            </a:r>
            <a:endParaRPr lang="ru-RU" dirty="0">
              <a:solidFill>
                <a:schemeClr val="bg1"/>
              </a:solidFill>
              <a:latin typeface="Times New Roman" pitchFamily="18" charset="0"/>
              <a:cs typeface="Times New Roman" pitchFamily="18" charset="0"/>
            </a:endParaRPr>
          </a:p>
        </p:txBody>
      </p:sp>
      <p:sp>
        <p:nvSpPr>
          <p:cNvPr id="3" name="Содержимое 2"/>
          <p:cNvSpPr>
            <a:spLocks noGrp="1"/>
          </p:cNvSpPr>
          <p:nvPr>
            <p:ph sz="half" idx="1"/>
          </p:nvPr>
        </p:nvSpPr>
        <p:spPr>
          <a:solidFill>
            <a:srgbClr val="FF0000"/>
          </a:solidFill>
          <a:scene3d>
            <a:camera prst="orthographicFront"/>
            <a:lightRig rig="threePt" dir="t"/>
          </a:scene3d>
          <a:sp3d>
            <a:bevelT/>
          </a:sp3d>
        </p:spPr>
        <p:txBody>
          <a:bodyPr>
            <a:normAutofit fontScale="92500" lnSpcReduction="10000"/>
          </a:bodyPr>
          <a:lstStyle/>
          <a:p>
            <a:r>
              <a:rPr lang="az-Latn-AZ" dirty="0" smtClean="0">
                <a:solidFill>
                  <a:schemeClr val="bg1"/>
                </a:solidFill>
                <a:latin typeface="Times New Roman" pitchFamily="18" charset="0"/>
                <a:cs typeface="Times New Roman" pitchFamily="18" charset="0"/>
              </a:rPr>
              <a:t>beynəlxalq təşkilatların, ilk növbədə BMT, BVF və NATO-nun rolunun dəyişməsi, </a:t>
            </a:r>
          </a:p>
          <a:p>
            <a:r>
              <a:rPr lang="az-Latn-AZ" dirty="0" smtClean="0">
                <a:solidFill>
                  <a:schemeClr val="bg1"/>
                </a:solidFill>
                <a:latin typeface="Times New Roman" pitchFamily="18" charset="0"/>
                <a:cs typeface="Times New Roman" pitchFamily="18" charset="0"/>
              </a:rPr>
              <a:t>əhalinin artan coğrafi mobilliyi, </a:t>
            </a:r>
          </a:p>
          <a:p>
            <a:r>
              <a:rPr lang="az-Latn-AZ" dirty="0" smtClean="0">
                <a:solidFill>
                  <a:schemeClr val="bg1"/>
                </a:solidFill>
                <a:latin typeface="Times New Roman" pitchFamily="18" charset="0"/>
                <a:cs typeface="Times New Roman" pitchFamily="18" charset="0"/>
              </a:rPr>
              <a:t>rəqəmsal texnologiyalardan asılılığın güclənməsi, </a:t>
            </a:r>
          </a:p>
          <a:p>
            <a:r>
              <a:rPr lang="az-Latn-AZ" dirty="0" smtClean="0">
                <a:solidFill>
                  <a:schemeClr val="bg1"/>
                </a:solidFill>
                <a:latin typeface="Times New Roman" pitchFamily="18" charset="0"/>
                <a:cs typeface="Times New Roman" pitchFamily="18" charset="0"/>
              </a:rPr>
              <a:t>güc mərkəzlərinin yeniləşməsi, </a:t>
            </a:r>
          </a:p>
          <a:p>
            <a:endParaRPr lang="ru-RU" dirty="0"/>
          </a:p>
        </p:txBody>
      </p:sp>
      <p:sp>
        <p:nvSpPr>
          <p:cNvPr id="4" name="Содержимое 3"/>
          <p:cNvSpPr>
            <a:spLocks noGrp="1"/>
          </p:cNvSpPr>
          <p:nvPr>
            <p:ph sz="half" idx="2"/>
          </p:nvPr>
        </p:nvSpPr>
        <p:spPr>
          <a:solidFill>
            <a:srgbClr val="FF0000"/>
          </a:solidFill>
          <a:scene3d>
            <a:camera prst="orthographicFront"/>
            <a:lightRig rig="threePt" dir="t"/>
          </a:scene3d>
          <a:sp3d>
            <a:bevelT/>
          </a:sp3d>
        </p:spPr>
        <p:txBody>
          <a:bodyPr>
            <a:normAutofit fontScale="92500" lnSpcReduction="10000"/>
          </a:bodyPr>
          <a:lstStyle/>
          <a:p>
            <a:r>
              <a:rPr lang="az-Latn-AZ" dirty="0" smtClean="0">
                <a:solidFill>
                  <a:schemeClr val="bg1"/>
                </a:solidFill>
                <a:latin typeface="Times New Roman" pitchFamily="18" charset="0"/>
                <a:cs typeface="Times New Roman" pitchFamily="18" charset="0"/>
              </a:rPr>
              <a:t>kasıblarla varlılar arasında fərqlərin artması, </a:t>
            </a:r>
          </a:p>
          <a:p>
            <a:r>
              <a:rPr lang="az-Latn-AZ" dirty="0" smtClean="0">
                <a:solidFill>
                  <a:schemeClr val="bg1"/>
                </a:solidFill>
                <a:latin typeface="Times New Roman" pitchFamily="18" charset="0"/>
                <a:cs typeface="Times New Roman" pitchFamily="18" charset="0"/>
              </a:rPr>
              <a:t>inkişaf etməkdə olan ölkələrdə orta sinfin inkişaf etməsi, </a:t>
            </a:r>
          </a:p>
          <a:p>
            <a:r>
              <a:rPr lang="az-Latn-AZ" dirty="0" smtClean="0">
                <a:solidFill>
                  <a:schemeClr val="bg1"/>
                </a:solidFill>
                <a:latin typeface="Times New Roman" pitchFamily="18" charset="0"/>
                <a:cs typeface="Times New Roman" pitchFamily="18" charset="0"/>
              </a:rPr>
              <a:t>urbanizasiyanın yeni səviyyəyə qalxması </a:t>
            </a:r>
          </a:p>
          <a:p>
            <a:r>
              <a:rPr lang="az-Latn-AZ" dirty="0" smtClean="0">
                <a:solidFill>
                  <a:schemeClr val="bg1"/>
                </a:solidFill>
                <a:latin typeface="Times New Roman" pitchFamily="18" charset="0"/>
                <a:cs typeface="Times New Roman" pitchFamily="18" charset="0"/>
              </a:rPr>
              <a:t>cəmiyyətlərdə qütbləşmənin dərinləşməsi</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a:solidFill>
            <a:srgbClr val="FF0000"/>
          </a:solidFill>
        </p:spPr>
        <p:txBody>
          <a:bodyPr/>
          <a:lstStyle/>
          <a:p>
            <a:r>
              <a:rPr lang="ru-RU" dirty="0" smtClean="0">
                <a:solidFill>
                  <a:schemeClr val="bg1"/>
                </a:solidFill>
                <a:latin typeface="Times New Roman" pitchFamily="18" charset="0"/>
                <a:cs typeface="Times New Roman" pitchFamily="18" charset="0"/>
              </a:rPr>
              <a:t>«РСМД»-</a:t>
            </a:r>
            <a:r>
              <a:rPr lang="az-Latn-AZ" dirty="0" smtClean="0">
                <a:solidFill>
                  <a:schemeClr val="bg1"/>
                </a:solidFill>
                <a:latin typeface="Times New Roman" pitchFamily="18" charset="0"/>
                <a:cs typeface="Times New Roman" pitchFamily="18" charset="0"/>
              </a:rPr>
              <a:t>NİN PROQNOZLARI1</a:t>
            </a:r>
            <a:endParaRPr lang="ru-RU" dirty="0">
              <a:solidFill>
                <a:schemeClr val="bg1"/>
              </a:solidFill>
              <a:latin typeface="Times New Roman" pitchFamily="18" charset="0"/>
              <a:cs typeface="Times New Roman" pitchFamily="18" charset="0"/>
            </a:endParaRPr>
          </a:p>
        </p:txBody>
      </p:sp>
      <p:sp>
        <p:nvSpPr>
          <p:cNvPr id="3" name="Содержимое 2"/>
          <p:cNvSpPr>
            <a:spLocks noGrp="1"/>
          </p:cNvSpPr>
          <p:nvPr>
            <p:ph sz="half" idx="1"/>
          </p:nvPr>
        </p:nvSpPr>
        <p:spPr>
          <a:solidFill>
            <a:srgbClr val="FF0000"/>
          </a:solidFill>
          <a:ln>
            <a:solidFill>
              <a:srgbClr val="00B0F0"/>
            </a:solidFill>
          </a:ln>
          <a:scene3d>
            <a:camera prst="orthographicFront"/>
            <a:lightRig rig="threePt" dir="t"/>
          </a:scene3d>
          <a:sp3d>
            <a:bevelT/>
          </a:sp3d>
        </p:spPr>
        <p:txBody>
          <a:bodyPr>
            <a:noAutofit/>
          </a:bodyPr>
          <a:lstStyle/>
          <a:p>
            <a:r>
              <a:rPr lang="az-Latn-AZ" sz="3200" dirty="0" smtClean="0">
                <a:solidFill>
                  <a:schemeClr val="bg1"/>
                </a:solidFill>
                <a:latin typeface="Times New Roman" pitchFamily="18" charset="0"/>
                <a:cs typeface="Times New Roman" pitchFamily="18" charset="0"/>
              </a:rPr>
              <a:t>MƏNBƏ:</a:t>
            </a:r>
            <a:r>
              <a:rPr lang="az-Latn-AZ" sz="3200" dirty="0" smtClean="0">
                <a:solidFill>
                  <a:schemeClr val="bg1"/>
                </a:solidFill>
                <a:latin typeface="Times New Roman" pitchFamily="18" charset="0"/>
                <a:cs typeface="Times New Roman" pitchFamily="18" charset="0"/>
                <a:hlinkClick r:id="rId2"/>
              </a:rPr>
              <a:t>Иван Тимофеев</a:t>
            </a:r>
            <a:r>
              <a:rPr lang="az-Latn-AZ" sz="3200" dirty="0" smtClean="0">
                <a:solidFill>
                  <a:schemeClr val="bg1"/>
                </a:solidFill>
                <a:latin typeface="Times New Roman" pitchFamily="18" charset="0"/>
                <a:cs typeface="Times New Roman" pitchFamily="18" charset="0"/>
              </a:rPr>
              <a:t>. </a:t>
            </a:r>
            <a:r>
              <a:rPr lang="ru-RU" sz="3200" dirty="0" smtClean="0">
                <a:solidFill>
                  <a:schemeClr val="bg1"/>
                </a:solidFill>
                <a:latin typeface="Times New Roman" pitchFamily="18" charset="0"/>
                <a:cs typeface="Times New Roman" pitchFamily="18" charset="0"/>
              </a:rPr>
              <a:t>2017. Внешнеполитический прогноз/РСМД, 13.01.2017//</a:t>
            </a:r>
            <a:r>
              <a:rPr lang="ru-RU" sz="3200" dirty="0" err="1" smtClean="0">
                <a:solidFill>
                  <a:schemeClr val="bg1"/>
                </a:solidFill>
                <a:latin typeface="Times New Roman" pitchFamily="18" charset="0"/>
                <a:cs typeface="Times New Roman" pitchFamily="18" charset="0"/>
              </a:rPr>
              <a:t>http</a:t>
            </a:r>
            <a:r>
              <a:rPr lang="ru-RU" sz="3200" dirty="0" smtClean="0">
                <a:solidFill>
                  <a:schemeClr val="bg1"/>
                </a:solidFill>
                <a:latin typeface="Times New Roman" pitchFamily="18" charset="0"/>
                <a:cs typeface="Times New Roman" pitchFamily="18" charset="0"/>
              </a:rPr>
              <a:t>://</a:t>
            </a:r>
            <a:r>
              <a:rPr lang="ru-RU" sz="3200" dirty="0" err="1" smtClean="0">
                <a:solidFill>
                  <a:schemeClr val="bg1"/>
                </a:solidFill>
                <a:latin typeface="Times New Roman" pitchFamily="18" charset="0"/>
                <a:cs typeface="Times New Roman" pitchFamily="18" charset="0"/>
              </a:rPr>
              <a:t>russiancouncil.ru</a:t>
            </a:r>
            <a:r>
              <a:rPr lang="ru-RU" sz="3200" dirty="0" smtClean="0">
                <a:solidFill>
                  <a:schemeClr val="bg1"/>
                </a:solidFill>
                <a:latin typeface="Times New Roman" pitchFamily="18" charset="0"/>
                <a:cs typeface="Times New Roman" pitchFamily="18" charset="0"/>
              </a:rPr>
              <a:t>/</a:t>
            </a:r>
            <a:r>
              <a:rPr lang="ru-RU" sz="3200" dirty="0" err="1" smtClean="0">
                <a:solidFill>
                  <a:schemeClr val="bg1"/>
                </a:solidFill>
                <a:latin typeface="Times New Roman" pitchFamily="18" charset="0"/>
                <a:cs typeface="Times New Roman" pitchFamily="18" charset="0"/>
              </a:rPr>
              <a:t>inner</a:t>
            </a:r>
            <a:r>
              <a:rPr lang="ru-RU" sz="3200" dirty="0" smtClean="0">
                <a:solidFill>
                  <a:schemeClr val="bg1"/>
                </a:solidFill>
                <a:latin typeface="Times New Roman" pitchFamily="18" charset="0"/>
                <a:cs typeface="Times New Roman" pitchFamily="18" charset="0"/>
              </a:rPr>
              <a:t>/?id_4=8568#top-content</a:t>
            </a:r>
            <a:endParaRPr lang="ru-RU" sz="3200" dirty="0">
              <a:solidFill>
                <a:schemeClr val="bg1"/>
              </a:solidFill>
              <a:latin typeface="Times New Roman" pitchFamily="18" charset="0"/>
              <a:cs typeface="Times New Roman" pitchFamily="18" charset="0"/>
            </a:endParaRPr>
          </a:p>
        </p:txBody>
      </p:sp>
      <p:sp>
        <p:nvSpPr>
          <p:cNvPr id="4" name="Содержимое 3"/>
          <p:cNvSpPr>
            <a:spLocks noGrp="1"/>
          </p:cNvSpPr>
          <p:nvPr>
            <p:ph sz="half" idx="2"/>
          </p:nvPr>
        </p:nvSpPr>
        <p:spPr>
          <a:solidFill>
            <a:srgbClr val="FF0000"/>
          </a:solidFill>
          <a:ln>
            <a:solidFill>
              <a:srgbClr val="0070C0"/>
            </a:solidFill>
          </a:ln>
        </p:spPr>
        <p:txBody>
          <a:bodyPr>
            <a:normAutofit fontScale="92500" lnSpcReduction="10000"/>
          </a:bodyPr>
          <a:lstStyle/>
          <a:p>
            <a:r>
              <a:rPr lang="az-Latn-AZ" dirty="0" smtClean="0">
                <a:solidFill>
                  <a:schemeClr val="bg1"/>
                </a:solidFill>
                <a:latin typeface="Times New Roman" pitchFamily="18" charset="0"/>
                <a:cs typeface="Times New Roman" pitchFamily="18" charset="0"/>
              </a:rPr>
              <a:t>cari ildə qlobal geosiyasətdə pozitiv tendensiyalardan çox, vəziyyəti mürəkkəbləşdirən proseslər üstünlük təşkil edəcək;</a:t>
            </a:r>
          </a:p>
          <a:p>
            <a:r>
              <a:rPr lang="az-Latn-AZ" dirty="0" smtClean="0">
                <a:solidFill>
                  <a:schemeClr val="bg1"/>
                </a:solidFill>
                <a:latin typeface="Times New Roman" pitchFamily="18" charset="0"/>
                <a:cs typeface="Times New Roman" pitchFamily="18" charset="0"/>
              </a:rPr>
              <a:t>B.Obama administrasiyası ABŞ-Rusiya münasibətlərini “geridönməzlik nöqtəsinə itələyir”</a:t>
            </a:r>
            <a:endParaRPr lang="ru-RU" dirty="0">
              <a:solidFill>
                <a:schemeClr val="bg1"/>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lstStyle/>
          <a:p>
            <a:r>
              <a:rPr lang="ru-RU" dirty="0" smtClean="0">
                <a:solidFill>
                  <a:schemeClr val="bg1"/>
                </a:solidFill>
                <a:latin typeface="Times New Roman" pitchFamily="18" charset="0"/>
                <a:cs typeface="Times New Roman" pitchFamily="18" charset="0"/>
              </a:rPr>
              <a:t>«РСМД»-</a:t>
            </a:r>
            <a:r>
              <a:rPr lang="az-Latn-AZ" dirty="0" smtClean="0">
                <a:solidFill>
                  <a:schemeClr val="bg1"/>
                </a:solidFill>
                <a:latin typeface="Times New Roman" pitchFamily="18" charset="0"/>
                <a:cs typeface="Times New Roman" pitchFamily="18" charset="0"/>
              </a:rPr>
              <a:t>NİN PROQNOZLARI 2</a:t>
            </a:r>
            <a:endParaRPr lang="ru-RU" dirty="0">
              <a:solidFill>
                <a:schemeClr val="bg1"/>
              </a:solidFill>
            </a:endParaRPr>
          </a:p>
        </p:txBody>
      </p:sp>
      <p:sp>
        <p:nvSpPr>
          <p:cNvPr id="3" name="Содержимое 2"/>
          <p:cNvSpPr>
            <a:spLocks noGrp="1"/>
          </p:cNvSpPr>
          <p:nvPr>
            <p:ph sz="half" idx="1"/>
          </p:nvPr>
        </p:nvSpPr>
        <p:spPr>
          <a:xfrm>
            <a:off x="457200" y="1600200"/>
            <a:ext cx="4038600" cy="4829196"/>
          </a:xfrm>
          <a:solidFill>
            <a:srgbClr val="FF0000"/>
          </a:solidFill>
          <a:scene3d>
            <a:camera prst="orthographicFront"/>
            <a:lightRig rig="threePt" dir="t"/>
          </a:scene3d>
          <a:sp3d>
            <a:bevelT/>
          </a:sp3d>
        </p:spPr>
        <p:txBody>
          <a:bodyPr>
            <a:noAutofit/>
          </a:bodyPr>
          <a:lstStyle/>
          <a:p>
            <a:r>
              <a:rPr lang="az-Latn-AZ" sz="2000" dirty="0" smtClean="0">
                <a:solidFill>
                  <a:schemeClr val="bg1"/>
                </a:solidFill>
                <a:latin typeface="Times New Roman" pitchFamily="18" charset="0"/>
                <a:cs typeface="Times New Roman" pitchFamily="18" charset="0"/>
              </a:rPr>
              <a:t>Bütövlükdə B.Obama dönəmində Amerika “tamamilə Rusiyanı itirdi”;</a:t>
            </a:r>
          </a:p>
          <a:p>
            <a:r>
              <a:rPr lang="az-Latn-AZ" sz="2000" dirty="0" smtClean="0">
                <a:solidFill>
                  <a:schemeClr val="bg1"/>
                </a:solidFill>
                <a:latin typeface="Times New Roman" pitchFamily="18" charset="0"/>
                <a:cs typeface="Times New Roman" pitchFamily="18" charset="0"/>
              </a:rPr>
              <a:t>D.Trampın prezident seçilməsi vacib hadisədir. Vaşinqton Avropanın təhlükəsizlik problemlərini həll edən yeganə açar dövlətdir. Amerikanın iştirakı olmadan onun avropalı müttəfiqləri heç bir strateji xarakterli qərar qəbul etməzlər. </a:t>
            </a:r>
          </a:p>
          <a:p>
            <a:r>
              <a:rPr lang="az-Latn-AZ" sz="2000" dirty="0" smtClean="0">
                <a:solidFill>
                  <a:schemeClr val="bg1"/>
                </a:solidFill>
                <a:latin typeface="Times New Roman" pitchFamily="18" charset="0"/>
                <a:cs typeface="Times New Roman" pitchFamily="18" charset="0"/>
              </a:rPr>
              <a:t>Deməli, “Avropada siyasi turbulentlik yalnız ABŞ-ın rolunu daha da möhkəmləndirir” </a:t>
            </a:r>
            <a:endParaRPr lang="ru-RU" sz="2000" dirty="0">
              <a:solidFill>
                <a:schemeClr val="bg1"/>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1600200"/>
            <a:ext cx="4038600" cy="4829196"/>
          </a:xfrm>
          <a:solidFill>
            <a:srgbClr val="FF0000"/>
          </a:solidFill>
          <a:scene3d>
            <a:camera prst="orthographicFront"/>
            <a:lightRig rig="threePt" dir="t"/>
          </a:scene3d>
          <a:sp3d>
            <a:bevelT/>
          </a:sp3d>
        </p:spPr>
        <p:txBody>
          <a:bodyPr>
            <a:normAutofit fontScale="77500" lnSpcReduction="20000"/>
          </a:bodyPr>
          <a:lstStyle/>
          <a:p>
            <a:r>
              <a:rPr lang="az-Latn-AZ" dirty="0" smtClean="0">
                <a:solidFill>
                  <a:schemeClr val="bg1"/>
                </a:solidFill>
                <a:latin typeface="Times New Roman" pitchFamily="18" charset="0"/>
                <a:cs typeface="Times New Roman" pitchFamily="18" charset="0"/>
              </a:rPr>
              <a:t>Bu vəziyyəti düzəltmək üçün sistemli fəaliyyət göstərmək gərəkdir. Yəni Vaşinqton mövcud Rusiya-ABŞ münasibətlərinin müəyyən olunmuş çərçivəsindən kənara çıxmağa məcburdur;</a:t>
            </a:r>
          </a:p>
          <a:p>
            <a:r>
              <a:rPr lang="az-Latn-AZ" dirty="0" smtClean="0">
                <a:solidFill>
                  <a:schemeClr val="bg1"/>
                </a:solidFill>
                <a:latin typeface="Times New Roman" pitchFamily="18" charset="0"/>
                <a:cs typeface="Times New Roman" pitchFamily="18" charset="0"/>
              </a:rPr>
              <a:t>D.Tramp “şablonlardan kənara çıxmağı bacarır” . Bu səbəbdən 2017-ci ilin “müəyyənlik dəhlizlərindən” biri ABŞ-Rusiya münasibətlərinə konstruktiv yön vermək üçün D.Trampın qeyri-standart addımlar atması olacaq. </a:t>
            </a:r>
            <a:endParaRPr lang="ru-RU" dirty="0" smtClean="0">
              <a:solidFill>
                <a:schemeClr val="bg1"/>
              </a:solidFill>
              <a:latin typeface="Times New Roman" pitchFamily="18" charset="0"/>
              <a:cs typeface="Times New Roman" pitchFamily="18" charset="0"/>
            </a:endParaRP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lstStyle/>
          <a:p>
            <a:r>
              <a:rPr lang="ru-RU" dirty="0" smtClean="0">
                <a:solidFill>
                  <a:schemeClr val="bg1"/>
                </a:solidFill>
                <a:latin typeface="Times New Roman" pitchFamily="18" charset="0"/>
                <a:cs typeface="Times New Roman" pitchFamily="18" charset="0"/>
              </a:rPr>
              <a:t>«РСМД»-</a:t>
            </a:r>
            <a:r>
              <a:rPr lang="az-Latn-AZ" dirty="0" smtClean="0">
                <a:solidFill>
                  <a:schemeClr val="bg1"/>
                </a:solidFill>
                <a:latin typeface="Times New Roman" pitchFamily="18" charset="0"/>
                <a:cs typeface="Times New Roman" pitchFamily="18" charset="0"/>
              </a:rPr>
              <a:t>NİN PROQNOZLARI 3</a:t>
            </a:r>
            <a:endParaRPr lang="ru-RU" dirty="0">
              <a:solidFill>
                <a:schemeClr val="bg1"/>
              </a:solidFill>
            </a:endParaRPr>
          </a:p>
        </p:txBody>
      </p:sp>
      <p:sp>
        <p:nvSpPr>
          <p:cNvPr id="3" name="Содержимое 2"/>
          <p:cNvSpPr>
            <a:spLocks noGrp="1"/>
          </p:cNvSpPr>
          <p:nvPr>
            <p:ph sz="half" idx="1"/>
          </p:nvPr>
        </p:nvSpPr>
        <p:spPr>
          <a:solidFill>
            <a:srgbClr val="FF0000"/>
          </a:solidFill>
          <a:scene3d>
            <a:camera prst="orthographicFront"/>
            <a:lightRig rig="threePt" dir="t"/>
          </a:scene3d>
          <a:sp3d>
            <a:bevelT/>
          </a:sp3d>
        </p:spPr>
        <p:txBody>
          <a:bodyPr>
            <a:noAutofit/>
          </a:bodyPr>
          <a:lstStyle/>
          <a:p>
            <a:r>
              <a:rPr lang="az-Latn-AZ" dirty="0" smtClean="0">
                <a:solidFill>
                  <a:schemeClr val="bg1"/>
                </a:solidFill>
                <a:latin typeface="Times New Roman" pitchFamily="18" charset="0"/>
                <a:cs typeface="Times New Roman" pitchFamily="18" charset="0"/>
              </a:rPr>
              <a:t>“Soyuq müharibə”dən sonra Rusiya Amerika ilə dialoqa tam açıq idi. Ona görə də “Rusiyanın itirilməsi ABŞ-ın soyuq müharibə başa çatandan sonra böyük diplomatik və dünyagörüşü məğlubiyyəti idi” </a:t>
            </a:r>
            <a:endParaRPr lang="ru-RU" dirty="0">
              <a:solidFill>
                <a:schemeClr val="bg1"/>
              </a:solidFill>
              <a:latin typeface="Times New Roman" pitchFamily="18" charset="0"/>
              <a:cs typeface="Times New Roman" pitchFamily="18" charset="0"/>
            </a:endParaRPr>
          </a:p>
        </p:txBody>
      </p:sp>
      <p:sp>
        <p:nvSpPr>
          <p:cNvPr id="4" name="Содержимое 3"/>
          <p:cNvSpPr>
            <a:spLocks noGrp="1"/>
          </p:cNvSpPr>
          <p:nvPr>
            <p:ph sz="half" idx="2"/>
          </p:nvPr>
        </p:nvSpPr>
        <p:spPr>
          <a:solidFill>
            <a:srgbClr val="FF0000"/>
          </a:solidFill>
          <a:scene3d>
            <a:camera prst="orthographicFront"/>
            <a:lightRig rig="threePt" dir="t"/>
          </a:scene3d>
          <a:sp3d>
            <a:bevelT/>
          </a:sp3d>
        </p:spPr>
        <p:txBody>
          <a:bodyPr>
            <a:normAutofit fontScale="92500" lnSpcReduction="20000"/>
          </a:bodyPr>
          <a:lstStyle/>
          <a:p>
            <a:r>
              <a:rPr lang="az-Latn-AZ" dirty="0" smtClean="0">
                <a:solidFill>
                  <a:schemeClr val="bg1"/>
                </a:solidFill>
                <a:latin typeface="Times New Roman" pitchFamily="18" charset="0"/>
                <a:cs typeface="Times New Roman" pitchFamily="18" charset="0"/>
              </a:rPr>
              <a:t>ABŞ-Rusiya münasibətlərinin bu cür məzmun kəsb etməsi beynəlxalq təhlükəsizlik üçün çox böyük mənfi fəsadlara yol aça bilər:</a:t>
            </a:r>
          </a:p>
          <a:p>
            <a:r>
              <a:rPr lang="az-Latn-AZ" dirty="0" smtClean="0">
                <a:solidFill>
                  <a:schemeClr val="bg1"/>
                </a:solidFill>
                <a:latin typeface="Times New Roman" pitchFamily="18" charset="0"/>
                <a:cs typeface="Times New Roman" pitchFamily="18" charset="0"/>
              </a:rPr>
              <a:t>Rusiya və NATO qüvvələrinin təmas sahələrində gərginliyin artması riski çoxalır. </a:t>
            </a:r>
          </a:p>
          <a:p>
            <a:r>
              <a:rPr lang="az-Latn-AZ" dirty="0" smtClean="0">
                <a:solidFill>
                  <a:schemeClr val="bg1"/>
                </a:solidFill>
                <a:latin typeface="Times New Roman" pitchFamily="18" charset="0"/>
                <a:cs typeface="Times New Roman" pitchFamily="18" charset="0"/>
              </a:rPr>
              <a:t>Lokal münaqişə zonalarında gərginlillər meydana çıxa bilər. </a:t>
            </a:r>
            <a:endParaRPr lang="ru-RU" dirty="0" smtClean="0">
              <a:solidFill>
                <a:schemeClr val="bg1"/>
              </a:solidFill>
              <a:latin typeface="Times New Roman" pitchFamily="18" charset="0"/>
              <a:cs typeface="Times New Roman" pitchFamily="18" charset="0"/>
            </a:endParaRP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lstStyle/>
          <a:p>
            <a:r>
              <a:rPr lang="ru-RU" dirty="0" smtClean="0">
                <a:solidFill>
                  <a:schemeClr val="bg1"/>
                </a:solidFill>
                <a:latin typeface="Times New Roman" pitchFamily="18" charset="0"/>
                <a:cs typeface="Times New Roman" pitchFamily="18" charset="0"/>
              </a:rPr>
              <a:t>«РСМД»-</a:t>
            </a:r>
            <a:r>
              <a:rPr lang="az-Latn-AZ" dirty="0" smtClean="0">
                <a:solidFill>
                  <a:schemeClr val="bg1"/>
                </a:solidFill>
                <a:latin typeface="Times New Roman" pitchFamily="18" charset="0"/>
                <a:cs typeface="Times New Roman" pitchFamily="18" charset="0"/>
              </a:rPr>
              <a:t>NİN PROQNOZLARI 4</a:t>
            </a:r>
            <a:endParaRPr lang="ru-RU" dirty="0">
              <a:solidFill>
                <a:schemeClr val="bg1"/>
              </a:solidFill>
            </a:endParaRPr>
          </a:p>
        </p:txBody>
      </p:sp>
      <p:sp>
        <p:nvSpPr>
          <p:cNvPr id="3" name="Содержимое 2"/>
          <p:cNvSpPr>
            <a:spLocks noGrp="1"/>
          </p:cNvSpPr>
          <p:nvPr>
            <p:ph sz="half" idx="1"/>
          </p:nvPr>
        </p:nvSpPr>
        <p:spPr>
          <a:xfrm>
            <a:off x="457200" y="1600200"/>
            <a:ext cx="4038600" cy="4829196"/>
          </a:xfrm>
          <a:solidFill>
            <a:srgbClr val="FF0000"/>
          </a:solidFill>
          <a:scene3d>
            <a:camera prst="orthographicFront"/>
            <a:lightRig rig="threePt" dir="t"/>
          </a:scene3d>
          <a:sp3d>
            <a:bevelT/>
          </a:sp3d>
        </p:spPr>
        <p:txBody>
          <a:bodyPr>
            <a:noAutofit/>
          </a:bodyPr>
          <a:lstStyle/>
          <a:p>
            <a:r>
              <a:rPr lang="az-Latn-AZ" sz="2400" dirty="0" smtClean="0">
                <a:solidFill>
                  <a:schemeClr val="bg1"/>
                </a:solidFill>
                <a:latin typeface="Times New Roman" pitchFamily="18" charset="0"/>
                <a:cs typeface="Times New Roman" pitchFamily="18" charset="0"/>
              </a:rPr>
              <a:t>Həmin məkanlarda Vaşinqtonla Moskvanın hərbi qarşıdurması ehtimalı artıq az deyil. Bu isə nəticədə ümumi səviyyədə təhlükəli proseslərin başlamasına rəvac verə bilər. Ən əsası isə, “tarazlılıq sistemi və nüvə silahlarının nəzarəti mexanizmi – strateji sabitliyin əsas elementləri, dağılır”</a:t>
            </a:r>
            <a:endParaRPr lang="ru-RU" sz="2400" dirty="0">
              <a:solidFill>
                <a:schemeClr val="bg1"/>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1600200"/>
            <a:ext cx="4038600" cy="4829196"/>
          </a:xfrm>
          <a:solidFill>
            <a:srgbClr val="FF0000"/>
          </a:solidFill>
          <a:scene3d>
            <a:camera prst="orthographicFront"/>
            <a:lightRig rig="threePt" dir="t"/>
          </a:scene3d>
          <a:sp3d>
            <a:bevelT/>
          </a:sp3d>
        </p:spPr>
        <p:txBody>
          <a:bodyPr>
            <a:normAutofit fontScale="62500" lnSpcReduction="20000"/>
          </a:bodyPr>
          <a:lstStyle/>
          <a:p>
            <a:r>
              <a:rPr lang="az-Latn-AZ" sz="3400" dirty="0" smtClean="0">
                <a:solidFill>
                  <a:schemeClr val="bg1"/>
                </a:solidFill>
                <a:latin typeface="Times New Roman" pitchFamily="18" charset="0"/>
                <a:cs typeface="Times New Roman" pitchFamily="18" charset="0"/>
              </a:rPr>
              <a:t>Bütün bunlara yeni bir təhlükə əlavə olunub – yeni çağırışlara qarşı birgə dayanmaq üçün qarşılıqlı əlaqələr mexanizmi itirilir;</a:t>
            </a:r>
          </a:p>
          <a:p>
            <a:r>
              <a:rPr lang="az-Latn-AZ" sz="3400" dirty="0" smtClean="0">
                <a:solidFill>
                  <a:schemeClr val="bg1"/>
                </a:solidFill>
                <a:latin typeface="Times New Roman" pitchFamily="18" charset="0"/>
                <a:cs typeface="Times New Roman" pitchFamily="18" charset="0"/>
              </a:rPr>
              <a:t>Nəticədə, a) “Rusiya və ABŞ-ın bilərəkdən yaxud bilmədən hərbi toqquşması riski ciddi tərzdə artır”;</a:t>
            </a:r>
          </a:p>
          <a:p>
            <a:r>
              <a:rPr lang="az-Latn-AZ" sz="3400" dirty="0" smtClean="0">
                <a:solidFill>
                  <a:schemeClr val="bg1"/>
                </a:solidFill>
                <a:latin typeface="Times New Roman" pitchFamily="18" charset="0"/>
                <a:cs typeface="Times New Roman" pitchFamily="18" charset="0"/>
              </a:rPr>
              <a:t>b) lokal toqquşmalar kütləvi gərginliklərə çevrilə bilərlər;</a:t>
            </a:r>
          </a:p>
          <a:p>
            <a:r>
              <a:rPr lang="az-Latn-AZ" sz="3400" dirty="0" smtClean="0">
                <a:solidFill>
                  <a:schemeClr val="bg1"/>
                </a:solidFill>
                <a:latin typeface="Times New Roman" pitchFamily="18" charset="0"/>
                <a:cs typeface="Times New Roman" pitchFamily="18" charset="0"/>
              </a:rPr>
              <a:t>c) müasir mərhələdə ABŞ-Rusiya dialoqu bütün dünya üçün əhəmiyyət daşıyır – sürətlə tənəzzül edən trendin istiqamətini dəyişmək lazımdır. </a:t>
            </a:r>
            <a:endParaRPr lang="ru-RU" sz="3400" dirty="0" smtClean="0">
              <a:solidFill>
                <a:schemeClr val="bg1"/>
              </a:solidFill>
              <a:latin typeface="Times New Roman" pitchFamily="18" charset="0"/>
              <a:cs typeface="Times New Roman" pitchFamily="18" charset="0"/>
            </a:endParaRPr>
          </a:p>
          <a:p>
            <a:pPr>
              <a:buNone/>
            </a:pPr>
            <a:endParaRPr lang="az-Latn-AZ" dirty="0" smtClean="0"/>
          </a:p>
          <a:p>
            <a:endParaRPr lang="az-Latn-AZ"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lstStyle/>
          <a:p>
            <a:r>
              <a:rPr lang="ru-RU" dirty="0" smtClean="0">
                <a:solidFill>
                  <a:schemeClr val="bg1"/>
                </a:solidFill>
                <a:latin typeface="Times New Roman" pitchFamily="18" charset="0"/>
                <a:cs typeface="Times New Roman" pitchFamily="18" charset="0"/>
              </a:rPr>
              <a:t>«РСМД»-</a:t>
            </a:r>
            <a:r>
              <a:rPr lang="az-Latn-AZ" dirty="0" smtClean="0">
                <a:solidFill>
                  <a:schemeClr val="bg1"/>
                </a:solidFill>
                <a:latin typeface="Times New Roman" pitchFamily="18" charset="0"/>
                <a:cs typeface="Times New Roman" pitchFamily="18" charset="0"/>
              </a:rPr>
              <a:t>NİN PROQNOZLARI 5</a:t>
            </a:r>
            <a:endParaRPr lang="ru-RU" dirty="0">
              <a:solidFill>
                <a:schemeClr val="bg1"/>
              </a:solidFill>
            </a:endParaRPr>
          </a:p>
        </p:txBody>
      </p:sp>
      <p:sp>
        <p:nvSpPr>
          <p:cNvPr id="3" name="Содержимое 2"/>
          <p:cNvSpPr>
            <a:spLocks noGrp="1"/>
          </p:cNvSpPr>
          <p:nvPr>
            <p:ph sz="half" idx="1"/>
          </p:nvPr>
        </p:nvSpPr>
        <p:spPr>
          <a:xfrm>
            <a:off x="457200" y="1600200"/>
            <a:ext cx="4038600" cy="4972072"/>
          </a:xfrm>
          <a:solidFill>
            <a:srgbClr val="FF0000"/>
          </a:solidFill>
          <a:scene3d>
            <a:camera prst="orthographicFront"/>
            <a:lightRig rig="threePt" dir="t"/>
          </a:scene3d>
          <a:sp3d>
            <a:bevelT/>
          </a:sp3d>
        </p:spPr>
        <p:txBody>
          <a:bodyPr>
            <a:normAutofit fontScale="85000" lnSpcReduction="20000"/>
          </a:bodyPr>
          <a:lstStyle/>
          <a:p>
            <a:r>
              <a:rPr lang="az-Latn-AZ" sz="3100" dirty="0" smtClean="0">
                <a:solidFill>
                  <a:schemeClr val="bg1"/>
                </a:solidFill>
                <a:latin typeface="Times New Roman" pitchFamily="18" charset="0"/>
                <a:cs typeface="Times New Roman" pitchFamily="18" charset="0"/>
              </a:rPr>
              <a:t>2017-ci ildə Aİ-Rusiya münasibətlərindəki “mövcud boşluqları”n doldurula biləcəyinə inam azdır. Əvəzində Moskva ikitərəfli qaydada Berlin, Paris və Roma ilə əlaqələri gücləndirə bilər. </a:t>
            </a:r>
          </a:p>
          <a:p>
            <a:r>
              <a:rPr lang="az-Latn-AZ" sz="3100" dirty="0" smtClean="0">
                <a:solidFill>
                  <a:schemeClr val="bg1"/>
                </a:solidFill>
                <a:latin typeface="Times New Roman" pitchFamily="18" charset="0"/>
                <a:cs typeface="Times New Roman" pitchFamily="18" charset="0"/>
              </a:rPr>
              <a:t>2017-ci ildə Rusiya-Çin münasibətləri Avrasiya İqtisadi İttifaqı ilə “Yeni İpək Yolu” layihəsi arasındakı hansı əlaqələrin qurulacağından xeyli dərəcədə asılı olacaq</a:t>
            </a:r>
            <a:endParaRPr lang="ru-RU" sz="3100" dirty="0" smtClean="0">
              <a:solidFill>
                <a:schemeClr val="bg1"/>
              </a:solidFill>
              <a:latin typeface="Times New Roman" pitchFamily="18" charset="0"/>
              <a:cs typeface="Times New Roman" pitchFamily="18" charset="0"/>
            </a:endParaRPr>
          </a:p>
          <a:p>
            <a:endParaRPr lang="ru-RU" dirty="0"/>
          </a:p>
        </p:txBody>
      </p:sp>
      <p:sp>
        <p:nvSpPr>
          <p:cNvPr id="4" name="Содержимое 3"/>
          <p:cNvSpPr>
            <a:spLocks noGrp="1"/>
          </p:cNvSpPr>
          <p:nvPr>
            <p:ph sz="half" idx="2"/>
          </p:nvPr>
        </p:nvSpPr>
        <p:spPr>
          <a:xfrm>
            <a:off x="4648200" y="1600200"/>
            <a:ext cx="4038600" cy="4972072"/>
          </a:xfrm>
          <a:solidFill>
            <a:srgbClr val="FF0000"/>
          </a:solidFill>
          <a:scene3d>
            <a:camera prst="orthographicFront"/>
            <a:lightRig rig="threePt" dir="t"/>
          </a:scene3d>
          <a:sp3d>
            <a:bevelT/>
          </a:sp3d>
        </p:spPr>
        <p:txBody>
          <a:bodyPr>
            <a:noAutofit/>
          </a:bodyPr>
          <a:lstStyle/>
          <a:p>
            <a:r>
              <a:rPr lang="az-Latn-AZ" sz="2400" dirty="0" smtClean="0">
                <a:solidFill>
                  <a:schemeClr val="bg1"/>
                </a:solidFill>
                <a:latin typeface="Times New Roman" pitchFamily="18" charset="0"/>
                <a:cs typeface="Times New Roman" pitchFamily="18" charset="0"/>
              </a:rPr>
              <a:t>2017-ci ildə Ankara-Moskva əlaqələri ciddi sınaqdan keçəcək. </a:t>
            </a:r>
          </a:p>
          <a:p>
            <a:r>
              <a:rPr lang="az-Latn-AZ" sz="2400" dirty="0" smtClean="0">
                <a:solidFill>
                  <a:schemeClr val="bg1"/>
                </a:solidFill>
                <a:latin typeface="Times New Roman" pitchFamily="18" charset="0"/>
                <a:cs typeface="Times New Roman" pitchFamily="18" charset="0"/>
              </a:rPr>
              <a:t>Çox şey Türkiyənin müstəqil regional lider olmaq xəttini nə dərəcədə ardıcıl həyata keçirəcəyindən asılı olacaq. </a:t>
            </a:r>
          </a:p>
          <a:p>
            <a:r>
              <a:rPr lang="az-Latn-AZ" sz="2400" dirty="0" smtClean="0">
                <a:solidFill>
                  <a:schemeClr val="bg1"/>
                </a:solidFill>
                <a:latin typeface="Times New Roman" pitchFamily="18" charset="0"/>
                <a:cs typeface="Times New Roman" pitchFamily="18" charset="0"/>
              </a:rPr>
              <a:t>Bütövlükdə Rusiya-Türkiyə əməkdaşlığının qlobal miqyasda “geosiyasi qiyməti” 2017-ci ildə yüksələcək</a:t>
            </a:r>
            <a:endParaRPr lang="ru-RU" sz="2400" dirty="0">
              <a:solidFill>
                <a:schemeClr val="bg1"/>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normAutofit fontScale="90000"/>
          </a:bodyPr>
          <a:lstStyle/>
          <a:p>
            <a:r>
              <a:rPr lang="az-Latn-AZ" dirty="0" smtClean="0">
                <a:solidFill>
                  <a:schemeClr val="bg1"/>
                </a:solidFill>
                <a:latin typeface="Times New Roman" pitchFamily="18" charset="0"/>
                <a:cs typeface="Times New Roman" pitchFamily="18" charset="0"/>
              </a:rPr>
              <a:t>AYRICA: Qloballaşmanın yeni lideri?</a:t>
            </a:r>
            <a:endParaRPr lang="ru-RU" dirty="0">
              <a:solidFill>
                <a:schemeClr val="bg1"/>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4214810" y="1600200"/>
            <a:ext cx="4471990" cy="4972072"/>
          </a:xfrm>
          <a:solidFill>
            <a:srgbClr val="FF0000"/>
          </a:solidFill>
          <a:scene3d>
            <a:camera prst="orthographicFront"/>
            <a:lightRig rig="threePt" dir="t"/>
          </a:scene3d>
          <a:sp3d>
            <a:bevelT/>
          </a:sp3d>
        </p:spPr>
        <p:txBody>
          <a:bodyPr>
            <a:normAutofit fontScale="77500" lnSpcReduction="20000"/>
          </a:bodyPr>
          <a:lstStyle/>
          <a:p>
            <a:r>
              <a:rPr lang="en-US" dirty="0" smtClean="0">
                <a:solidFill>
                  <a:schemeClr val="bg1"/>
                </a:solidFill>
                <a:latin typeface="Times New Roman" pitchFamily="18" charset="0"/>
                <a:cs typeface="Times New Roman" pitchFamily="18" charset="0"/>
              </a:rPr>
              <a:t>Si </a:t>
            </a:r>
            <a:r>
              <a:rPr lang="en-US" dirty="0" err="1" smtClean="0">
                <a:solidFill>
                  <a:schemeClr val="bg1"/>
                </a:solidFill>
                <a:latin typeface="Times New Roman" pitchFamily="18" charset="0"/>
                <a:cs typeface="Times New Roman" pitchFamily="18" charset="0"/>
              </a:rPr>
              <a:t>Szinpin</a:t>
            </a:r>
            <a:endParaRPr lang="en-US" dirty="0" smtClean="0">
              <a:solidFill>
                <a:schemeClr val="bg1"/>
              </a:solidFill>
              <a:latin typeface="Times New Roman" pitchFamily="18" charset="0"/>
              <a:cs typeface="Times New Roman" pitchFamily="18" charset="0"/>
            </a:endParaRPr>
          </a:p>
          <a:p>
            <a:r>
              <a:rPr lang="az-Latn-AZ" dirty="0" smtClean="0">
                <a:solidFill>
                  <a:schemeClr val="bg1"/>
                </a:solidFill>
                <a:latin typeface="Times New Roman" pitchFamily="18" charset="0"/>
                <a:cs typeface="Times New Roman" pitchFamily="18" charset="0"/>
              </a:rPr>
              <a:t>“İqtisadiyyatda proteksionizmə “yox” demək lazımdır”.</a:t>
            </a:r>
          </a:p>
          <a:p>
            <a:r>
              <a:rPr lang="az-Latn-AZ" dirty="0" smtClean="0">
                <a:solidFill>
                  <a:schemeClr val="bg1"/>
                </a:solidFill>
                <a:latin typeface="Times New Roman" pitchFamily="18" charset="0"/>
                <a:cs typeface="Times New Roman" pitchFamily="18" charset="0"/>
              </a:rPr>
              <a:t>“Doğrudur, iqtisadi qloballaşma yeni problemlər yaradıb, ancaq bu, onu hesabdan silmək anlamına gəlməməlidir. Əksinə, biz iqtisadi qloballaşmaya adaptasiya olmalıyıq və...onun hər bir dövlətə xeyirli olmasını təmin etməliyik”</a:t>
            </a:r>
          </a:p>
          <a:p>
            <a:r>
              <a:rPr lang="az-Latn-AZ" dirty="0" smtClean="0">
                <a:solidFill>
                  <a:schemeClr val="bg1"/>
                </a:solidFill>
                <a:latin typeface="Times New Roman" pitchFamily="18" charset="0"/>
                <a:cs typeface="Times New Roman" pitchFamily="18" charset="0"/>
              </a:rPr>
              <a:t>“Nüvə silahları məhv edilsin”.</a:t>
            </a:r>
          </a:p>
          <a:p>
            <a:r>
              <a:rPr lang="az-Latn-AZ" dirty="0" smtClean="0">
                <a:solidFill>
                  <a:schemeClr val="bg1"/>
                </a:solidFill>
                <a:latin typeface="Times New Roman" pitchFamily="18" charset="0"/>
                <a:cs typeface="Times New Roman" pitchFamily="18" charset="0"/>
              </a:rPr>
              <a:t>“Böyük dövlətlər kiçik dövlətlərin maraqlarına hörmətlə yanaşsın”.</a:t>
            </a:r>
          </a:p>
          <a:p>
            <a:r>
              <a:rPr lang="az-Latn-AZ" dirty="0" smtClean="0">
                <a:solidFill>
                  <a:schemeClr val="bg1"/>
                </a:solidFill>
                <a:latin typeface="Times New Roman" pitchFamily="18" charset="0"/>
                <a:cs typeface="Times New Roman" pitchFamily="18" charset="0"/>
              </a:rPr>
              <a:t>“Dünyanın bir və ya bir neçə dövlət tərəfindən idarə edilməsi üsulundan imtina edilsin”.</a:t>
            </a:r>
          </a:p>
          <a:p>
            <a:endParaRPr lang="ru-RU" dirty="0">
              <a:latin typeface="Times New Roman" pitchFamily="18" charset="0"/>
              <a:cs typeface="Times New Roman" pitchFamily="18" charset="0"/>
            </a:endParaRPr>
          </a:p>
        </p:txBody>
      </p:sp>
      <p:pic>
        <p:nvPicPr>
          <p:cNvPr id="1026" name="Picture 2" descr="C:\Users\Acer\Desktop\60_main_new.1484810781.jpg"/>
          <p:cNvPicPr>
            <a:picLocks noGrp="1" noChangeAspect="1" noChangeArrowheads="1"/>
          </p:cNvPicPr>
          <p:nvPr>
            <p:ph sz="half" idx="1"/>
          </p:nvPr>
        </p:nvPicPr>
        <p:blipFill>
          <a:blip r:embed="rId2"/>
          <a:srcRect/>
          <a:stretch>
            <a:fillRect/>
          </a:stretch>
        </p:blipFill>
        <p:spPr bwMode="auto">
          <a:xfrm>
            <a:off x="500034" y="1571612"/>
            <a:ext cx="3571900" cy="300039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normAutofit fontScale="90000"/>
          </a:bodyPr>
          <a:lstStyle/>
          <a:p>
            <a:r>
              <a:rPr lang="en-US" dirty="0" err="1" smtClean="0">
                <a:solidFill>
                  <a:schemeClr val="bg1"/>
                </a:solidFill>
                <a:latin typeface="Times New Roman" pitchFamily="18" charset="0"/>
                <a:cs typeface="Times New Roman" pitchFamily="18" charset="0"/>
              </a:rPr>
              <a:t>Sinergetikan</a:t>
            </a:r>
            <a:r>
              <a:rPr lang="az-Latn-AZ" dirty="0" smtClean="0">
                <a:solidFill>
                  <a:schemeClr val="bg1"/>
                </a:solidFill>
                <a:latin typeface="Times New Roman" pitchFamily="18" charset="0"/>
                <a:cs typeface="Times New Roman" pitchFamily="18" charset="0"/>
              </a:rPr>
              <a:t>ın 3 paradiqması və dünya sistemi</a:t>
            </a:r>
            <a:endParaRPr lang="ru-RU" dirty="0">
              <a:solidFill>
                <a:schemeClr val="bg1"/>
              </a:solidFill>
              <a:latin typeface="Times New Roman" pitchFamily="18" charset="0"/>
              <a:cs typeface="Times New Roman" pitchFamily="18" charset="0"/>
            </a:endParaRPr>
          </a:p>
        </p:txBody>
      </p:sp>
      <p:sp>
        <p:nvSpPr>
          <p:cNvPr id="3" name="Содержимое 2"/>
          <p:cNvSpPr>
            <a:spLocks noGrp="1"/>
          </p:cNvSpPr>
          <p:nvPr>
            <p:ph sz="half" idx="1"/>
          </p:nvPr>
        </p:nvSpPr>
        <p:spPr>
          <a:solidFill>
            <a:srgbClr val="FF0000"/>
          </a:solidFill>
          <a:ln>
            <a:solidFill>
              <a:srgbClr val="FF0000"/>
            </a:solidFill>
          </a:ln>
          <a:scene3d>
            <a:camera prst="orthographicFront"/>
            <a:lightRig rig="threePt" dir="t"/>
          </a:scene3d>
          <a:sp3d>
            <a:bevelT/>
          </a:sp3d>
        </p:spPr>
        <p:txBody>
          <a:bodyPr>
            <a:noAutofit/>
          </a:bodyPr>
          <a:lstStyle/>
          <a:p>
            <a:r>
              <a:rPr lang="az-Latn-AZ" sz="2400" dirty="0" smtClean="0">
                <a:solidFill>
                  <a:schemeClr val="bg1"/>
                </a:solidFill>
                <a:latin typeface="Times New Roman" pitchFamily="18" charset="0"/>
                <a:cs typeface="Times New Roman" pitchFamily="18" charset="0"/>
              </a:rPr>
              <a:t>1. Özünütəşkil paradiqması – H.Haken, İ.Stengers, İ.Priqojin, S.Kurdyumov;</a:t>
            </a:r>
          </a:p>
          <a:p>
            <a:r>
              <a:rPr lang="az-Latn-AZ" sz="2400" dirty="0" smtClean="0">
                <a:solidFill>
                  <a:schemeClr val="bg1"/>
                </a:solidFill>
                <a:latin typeface="Times New Roman" pitchFamily="18" charset="0"/>
                <a:cs typeface="Times New Roman" pitchFamily="18" charset="0"/>
              </a:rPr>
              <a:t>2. Dinamik xaos paradiqması (qeyri-periodik prosessuallıq, proqnoz sərhədi, qəribə attraktor və trayektoriyaların “qaçışı”, “dağılması”)- E.Lorens, D.Ryüel, F.Takkens, G.Malinetskiy, A.Potapov </a:t>
            </a:r>
            <a:endParaRPr lang="ru-RU" sz="2400" dirty="0">
              <a:solidFill>
                <a:schemeClr val="bg1"/>
              </a:solidFill>
              <a:latin typeface="Times New Roman" pitchFamily="18" charset="0"/>
              <a:cs typeface="Times New Roman" pitchFamily="18" charset="0"/>
            </a:endParaRPr>
          </a:p>
        </p:txBody>
      </p:sp>
      <p:sp>
        <p:nvSpPr>
          <p:cNvPr id="4" name="Содержимое 3"/>
          <p:cNvSpPr>
            <a:spLocks noGrp="1"/>
          </p:cNvSpPr>
          <p:nvPr>
            <p:ph sz="half" idx="2"/>
          </p:nvPr>
        </p:nvSpPr>
        <p:spPr>
          <a:solidFill>
            <a:srgbClr val="FF0000"/>
          </a:solidFill>
          <a:ln>
            <a:solidFill>
              <a:srgbClr val="FF0000"/>
            </a:solidFill>
          </a:ln>
          <a:scene3d>
            <a:camera prst="orthographicFront"/>
            <a:lightRig rig="threePt" dir="t"/>
          </a:scene3d>
          <a:sp3d>
            <a:bevelT/>
          </a:sp3d>
        </p:spPr>
        <p:txBody>
          <a:bodyPr>
            <a:normAutofit fontScale="85000" lnSpcReduction="20000"/>
          </a:bodyPr>
          <a:lstStyle/>
          <a:p>
            <a:r>
              <a:rPr lang="az-Latn-AZ" dirty="0" smtClean="0">
                <a:solidFill>
                  <a:schemeClr val="bg1"/>
                </a:solidFill>
                <a:latin typeface="Times New Roman" pitchFamily="18" charset="0"/>
                <a:cs typeface="Times New Roman" pitchFamily="18" charset="0"/>
              </a:rPr>
              <a:t>3. Mürəkkəblik paradiqması - əvvəlki iki paradiqmanın kəsişməsində yerləşir. Birinci paradiqma nizamla, ikinci xaosla bağlıdırsa, üçüncünü “xaosun astanasındakı həyat” (M.Valdrop) adlandırırlar - </a:t>
            </a:r>
            <a:r>
              <a:rPr lang="de-DE" dirty="0" smtClean="0">
                <a:solidFill>
                  <a:schemeClr val="bg1"/>
                </a:solidFill>
                <a:latin typeface="Times New Roman" pitchFamily="18" charset="0"/>
                <a:cs typeface="Times New Roman" pitchFamily="18" charset="0"/>
              </a:rPr>
              <a:t>Bak P., Tang C., Wiesenfeld K.</a:t>
            </a:r>
            <a:r>
              <a:rPr lang="az-Latn-AZ" dirty="0" smtClean="0">
                <a:solidFill>
                  <a:schemeClr val="bg1"/>
                </a:solidFill>
                <a:latin typeface="Times New Roman" pitchFamily="18" charset="0"/>
                <a:cs typeface="Times New Roman" pitchFamily="18" charset="0"/>
              </a:rPr>
              <a:t>, Obuxov S., Podlazov A.  </a:t>
            </a:r>
          </a:p>
          <a:p>
            <a:r>
              <a:rPr lang="az-Latn-AZ" dirty="0" smtClean="0">
                <a:solidFill>
                  <a:schemeClr val="bg1"/>
                </a:solidFill>
                <a:latin typeface="Times New Roman" pitchFamily="18" charset="0"/>
                <a:cs typeface="Times New Roman" pitchFamily="18" charset="0"/>
              </a:rPr>
              <a:t>Burada “böhranlı özünütəşkil nəzəriyyəsi”(</a:t>
            </a:r>
            <a:r>
              <a:rPr lang="de-DE" dirty="0" smtClean="0">
                <a:solidFill>
                  <a:schemeClr val="bg1"/>
                </a:solidFill>
                <a:latin typeface="Times New Roman" pitchFamily="18" charset="0"/>
                <a:cs typeface="Times New Roman" pitchFamily="18" charset="0"/>
              </a:rPr>
              <a:t>Bak P., Tang C.</a:t>
            </a:r>
            <a:r>
              <a:rPr lang="az-Latn-AZ" dirty="0" smtClean="0">
                <a:solidFill>
                  <a:schemeClr val="bg1"/>
                </a:solidFill>
                <a:latin typeface="Times New Roman" pitchFamily="18" charset="0"/>
                <a:cs typeface="Times New Roman" pitchFamily="18" charset="0"/>
              </a:rPr>
              <a:t>) daha maraqlıdır.</a:t>
            </a:r>
            <a:endParaRPr lang="ru-RU" dirty="0">
              <a:solidFill>
                <a:schemeClr val="bg1"/>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normAutofit fontScale="90000"/>
          </a:bodyPr>
          <a:lstStyle/>
          <a:p>
            <a:r>
              <a:rPr lang="az-Latn-AZ" dirty="0" smtClean="0">
                <a:solidFill>
                  <a:schemeClr val="bg1"/>
                </a:solidFill>
                <a:latin typeface="Times New Roman" pitchFamily="18" charset="0"/>
                <a:cs typeface="Times New Roman" pitchFamily="18" charset="0"/>
              </a:rPr>
              <a:t>FƏLSƏFİ-SİNERGETİK ANALİZ VƏ PROQNOZ 1</a:t>
            </a:r>
            <a:endParaRPr lang="ru-RU" dirty="0">
              <a:solidFill>
                <a:schemeClr val="bg1"/>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600200"/>
            <a:ext cx="4038600" cy="5043510"/>
          </a:xfrm>
          <a:solidFill>
            <a:srgbClr val="FF0000"/>
          </a:solidFill>
          <a:scene3d>
            <a:camera prst="orthographicFront"/>
            <a:lightRig rig="threePt" dir="t"/>
          </a:scene3d>
          <a:sp3d>
            <a:bevelT/>
          </a:sp3d>
        </p:spPr>
        <p:txBody>
          <a:bodyPr>
            <a:normAutofit fontScale="92500" lnSpcReduction="20000"/>
          </a:bodyPr>
          <a:lstStyle/>
          <a:p>
            <a:r>
              <a:rPr lang="az-Latn-AZ" dirty="0" smtClean="0">
                <a:solidFill>
                  <a:schemeClr val="bg1"/>
                </a:solidFill>
                <a:latin typeface="Times New Roman" pitchFamily="18" charset="0"/>
                <a:cs typeface="Times New Roman" pitchFamily="18" charset="0"/>
              </a:rPr>
              <a:t>Yuxarıdakı informasiyalara görə, 2017-ci ildə qlobal sistemi S.Kurdyumov mənasında xüsusi kəskinləşmiş rejim vəziyyətində olacağını proqnozlaşdırmaq olar. Bu o deməkdir ki, dünya inkişafının mərkəzi məkanları rolunu oynayan ölkələrdə ziddiyyətlər çoxala bilər, əsas inkişaf periferiyalarda daha da sürətlənər.</a:t>
            </a:r>
            <a:endParaRPr lang="ru-RU" dirty="0">
              <a:solidFill>
                <a:schemeClr val="bg1"/>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1600200"/>
            <a:ext cx="4038600" cy="5043510"/>
          </a:xfrm>
          <a:solidFill>
            <a:srgbClr val="FF0000"/>
          </a:solidFill>
          <a:scene3d>
            <a:camera prst="orthographicFront"/>
            <a:lightRig rig="threePt" dir="t"/>
          </a:scene3d>
          <a:sp3d>
            <a:bevelT/>
          </a:sp3d>
        </p:spPr>
        <p:txBody>
          <a:bodyPr>
            <a:normAutofit fontScale="92500" lnSpcReduction="20000"/>
          </a:bodyPr>
          <a:lstStyle/>
          <a:p>
            <a:r>
              <a:rPr lang="az-Latn-AZ" dirty="0" smtClean="0">
                <a:solidFill>
                  <a:schemeClr val="bg1"/>
                </a:solidFill>
                <a:latin typeface="Times New Roman" pitchFamily="18" charset="0"/>
                <a:cs typeface="Times New Roman" pitchFamily="18" charset="0"/>
              </a:rPr>
              <a:t>Bununla yanaşı, bolqar riyaziyyatçıların aldıqları elmi nəticələrə görə, xüsusi kəskinləşmiş rejim şəraitində inkişaf mərkəzi olan məkandakı zidyyətlər daha geniş məkana, o cümlədən periferiyalara yayıla bilər. Bu halda qlobal sistem bütövlükdə “köhnə inkişaf cığırlarına” qayıtmış olar ki, qlobal geosiyasətdə bu, “soyuq savaş”ın bərpası anlamına gəlir.</a:t>
            </a:r>
            <a:endParaRPr lang="ru-RU" dirty="0">
              <a:solidFill>
                <a:schemeClr val="bg1"/>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normAutofit fontScale="90000"/>
          </a:bodyPr>
          <a:lstStyle/>
          <a:p>
            <a:r>
              <a:rPr lang="az-Latn-AZ" dirty="0" smtClean="0">
                <a:solidFill>
                  <a:schemeClr val="bg1"/>
                </a:solidFill>
                <a:latin typeface="Times New Roman" pitchFamily="18" charset="0"/>
                <a:cs typeface="Times New Roman" pitchFamily="18" charset="0"/>
              </a:rPr>
              <a:t>FƏLSƏFİ-SİNERGETİK ANALİZ VƏ PROQNOZ 2</a:t>
            </a:r>
            <a:endParaRPr lang="ru-RU" dirty="0">
              <a:solidFill>
                <a:schemeClr val="bg1"/>
              </a:solidFill>
            </a:endParaRPr>
          </a:p>
        </p:txBody>
      </p:sp>
      <p:sp>
        <p:nvSpPr>
          <p:cNvPr id="3" name="Содержимое 2"/>
          <p:cNvSpPr>
            <a:spLocks noGrp="1"/>
          </p:cNvSpPr>
          <p:nvPr>
            <p:ph sz="half" idx="1"/>
          </p:nvPr>
        </p:nvSpPr>
        <p:spPr>
          <a:solidFill>
            <a:srgbClr val="FF0000"/>
          </a:solidFill>
          <a:scene3d>
            <a:camera prst="orthographicFront"/>
            <a:lightRig rig="threePt" dir="t"/>
          </a:scene3d>
          <a:sp3d>
            <a:bevelT/>
          </a:sp3d>
        </p:spPr>
        <p:txBody>
          <a:bodyPr>
            <a:normAutofit lnSpcReduction="10000"/>
          </a:bodyPr>
          <a:lstStyle/>
          <a:p>
            <a:r>
              <a:rPr lang="az-Latn-AZ" dirty="0" smtClean="0">
                <a:solidFill>
                  <a:schemeClr val="bg1"/>
                </a:solidFill>
                <a:latin typeface="Times New Roman" pitchFamily="18" charset="0"/>
                <a:cs typeface="Times New Roman" pitchFamily="18" charset="0"/>
              </a:rPr>
              <a:t>Lakin S.Kurdyumovun teoreminə görə, bütün hallarda yeni mərhələdə inkişaf özəyi periferiyaya keçməlidir – qeyri-xətti sistem keçdiyi tərəqqi “dəhlizləri”nə qayıtmır (Rusiya alimi G.Malinetskinin buna uyğun konsepsiyası var)</a:t>
            </a:r>
            <a:endParaRPr lang="ru-RU" dirty="0">
              <a:solidFill>
                <a:schemeClr val="bg1"/>
              </a:solidFill>
              <a:latin typeface="Times New Roman" pitchFamily="18" charset="0"/>
              <a:cs typeface="Times New Roman" pitchFamily="18" charset="0"/>
            </a:endParaRPr>
          </a:p>
        </p:txBody>
      </p:sp>
      <p:sp>
        <p:nvSpPr>
          <p:cNvPr id="4" name="Содержимое 3"/>
          <p:cNvSpPr>
            <a:spLocks noGrp="1"/>
          </p:cNvSpPr>
          <p:nvPr>
            <p:ph sz="half" idx="2"/>
          </p:nvPr>
        </p:nvSpPr>
        <p:spPr>
          <a:solidFill>
            <a:srgbClr val="FF0000"/>
          </a:solidFill>
          <a:scene3d>
            <a:camera prst="orthographicFront"/>
            <a:lightRig rig="threePt" dir="t"/>
          </a:scene3d>
          <a:sp3d>
            <a:bevelT/>
          </a:sp3d>
        </p:spPr>
        <p:txBody>
          <a:bodyPr>
            <a:normAutofit lnSpcReduction="10000"/>
          </a:bodyPr>
          <a:lstStyle/>
          <a:p>
            <a:r>
              <a:rPr lang="az-Latn-AZ" dirty="0" smtClean="0">
                <a:solidFill>
                  <a:schemeClr val="bg1"/>
                </a:solidFill>
                <a:latin typeface="Times New Roman" pitchFamily="18" charset="0"/>
                <a:cs typeface="Times New Roman" pitchFamily="18" charset="0"/>
              </a:rPr>
              <a:t>Qlobal sistemin indiki mərhələdə periferiyası hansı məkanlardır?</a:t>
            </a:r>
          </a:p>
          <a:p>
            <a:r>
              <a:rPr lang="az-Latn-AZ" dirty="0" smtClean="0">
                <a:solidFill>
                  <a:schemeClr val="bg1"/>
                </a:solidFill>
                <a:latin typeface="Times New Roman" pitchFamily="18" charset="0"/>
                <a:cs typeface="Times New Roman" pitchFamily="18" charset="0"/>
              </a:rPr>
              <a:t>1) Çin, 2) Slavyan sivilizasiyası; 3) İslam sivilizasiyası; 4) Hindistan; 5) Braziliya; 6) Meksika.</a:t>
            </a:r>
          </a:p>
          <a:p>
            <a:r>
              <a:rPr lang="az-Latn-AZ" dirty="0" smtClean="0">
                <a:solidFill>
                  <a:schemeClr val="bg1"/>
                </a:solidFill>
                <a:latin typeface="Times New Roman" pitchFamily="18" charset="0"/>
                <a:cs typeface="Times New Roman" pitchFamily="18" charset="0"/>
              </a:rPr>
              <a:t>Bunlardan hansının şansı daha çox qiymətləndirlir?</a:t>
            </a:r>
            <a:endParaRPr lang="ru-RU" dirty="0">
              <a:solidFill>
                <a:schemeClr val="bg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28596" y="285728"/>
            <a:ext cx="3008313" cy="1162050"/>
          </a:xfrm>
        </p:spPr>
        <p:txBody>
          <a:bodyPr>
            <a:noAutofit/>
          </a:bodyPr>
          <a:lstStyle/>
          <a:p>
            <a:pPr algn="just"/>
            <a:r>
              <a:rPr lang="az-Latn-AZ" sz="4000" dirty="0" smtClean="0">
                <a:solidFill>
                  <a:srgbClr val="FF0000"/>
                </a:solidFill>
                <a:latin typeface="Times New Roman" pitchFamily="18" charset="0"/>
                <a:cs typeface="Times New Roman" pitchFamily="18" charset="0"/>
              </a:rPr>
              <a:t>“Stratfor”un proqnozları</a:t>
            </a:r>
            <a:endParaRPr lang="ru-RU" sz="4000" dirty="0">
              <a:solidFill>
                <a:srgbClr val="FF0000"/>
              </a:solidFill>
              <a:latin typeface="Times New Roman" pitchFamily="18" charset="0"/>
              <a:cs typeface="Times New Roman" pitchFamily="18" charset="0"/>
            </a:endParaRPr>
          </a:p>
        </p:txBody>
      </p:sp>
      <p:sp>
        <p:nvSpPr>
          <p:cNvPr id="6" name="Содержимое 5"/>
          <p:cNvSpPr>
            <a:spLocks noGrp="1"/>
          </p:cNvSpPr>
          <p:nvPr>
            <p:ph idx="1"/>
          </p:nvPr>
        </p:nvSpPr>
        <p:spPr>
          <a:solidFill>
            <a:srgbClr val="92D050"/>
          </a:solidFill>
        </p:spPr>
        <p:txBody>
          <a:bodyPr>
            <a:normAutofit/>
          </a:bodyPr>
          <a:lstStyle/>
          <a:p>
            <a:pPr algn="ctr"/>
            <a:r>
              <a:rPr lang="az-Latn-AZ" sz="4000" dirty="0" smtClean="0">
                <a:solidFill>
                  <a:schemeClr val="bg1"/>
                </a:solidFill>
                <a:latin typeface="Times New Roman" pitchFamily="18" charset="0"/>
                <a:cs typeface="Times New Roman" pitchFamily="18" charset="0"/>
              </a:rPr>
              <a:t>Dünya 2017-də: “Stratfor”un illüstrasiyası</a:t>
            </a:r>
            <a:endParaRPr lang="ru-RU" sz="4000" dirty="0">
              <a:solidFill>
                <a:schemeClr val="bg1"/>
              </a:solidFill>
              <a:latin typeface="Times New Roman" pitchFamily="18" charset="0"/>
              <a:cs typeface="Times New Roman" pitchFamily="18" charset="0"/>
            </a:endParaRPr>
          </a:p>
        </p:txBody>
      </p:sp>
      <p:sp>
        <p:nvSpPr>
          <p:cNvPr id="7" name="Текст 6"/>
          <p:cNvSpPr>
            <a:spLocks noGrp="1"/>
          </p:cNvSpPr>
          <p:nvPr>
            <p:ph type="body" sz="half" idx="2"/>
          </p:nvPr>
        </p:nvSpPr>
        <p:spPr>
          <a:ln w="3175">
            <a:solidFill>
              <a:schemeClr val="tx1"/>
            </a:solidFill>
          </a:ln>
        </p:spPr>
        <p:txBody>
          <a:bodyPr>
            <a:normAutofit/>
          </a:bodyPr>
          <a:lstStyle/>
          <a:p>
            <a:r>
              <a:rPr lang="az-Latn-AZ" sz="3200" dirty="0" smtClean="0">
                <a:solidFill>
                  <a:srgbClr val="C00000"/>
                </a:solidFill>
                <a:latin typeface="Times New Roman" pitchFamily="18" charset="0"/>
                <a:cs typeface="Times New Roman" pitchFamily="18" charset="0"/>
              </a:rPr>
              <a:t>Mənbə:</a:t>
            </a:r>
            <a:r>
              <a:rPr lang="az-Latn-AZ" sz="3200" dirty="0" smtClean="0">
                <a:latin typeface="Times New Roman" pitchFamily="18" charset="0"/>
                <a:cs typeface="Times New Roman" pitchFamily="18" charset="0"/>
              </a:rPr>
              <a:t> 2017 Annual Forecast/Stratfor, 27.12.2016// </a:t>
            </a:r>
            <a:r>
              <a:rPr lang="az-Latn-AZ" sz="3200" u="sng" dirty="0" smtClean="0">
                <a:latin typeface="Times New Roman" pitchFamily="18" charset="0"/>
                <a:cs typeface="Times New Roman" pitchFamily="18" charset="0"/>
                <a:hlinkClick r:id="rId2"/>
              </a:rPr>
              <a:t>https://www.stratfor.com/forecast/2017-annual-forecast</a:t>
            </a:r>
            <a:endParaRPr lang="ru-RU"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3571868" y="2143116"/>
            <a:ext cx="5143536" cy="40282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normAutofit fontScale="90000"/>
          </a:bodyPr>
          <a:lstStyle/>
          <a:p>
            <a:r>
              <a:rPr lang="az-Latn-AZ" dirty="0" smtClean="0">
                <a:solidFill>
                  <a:schemeClr val="bg1"/>
                </a:solidFill>
                <a:latin typeface="Times New Roman" pitchFamily="18" charset="0"/>
                <a:cs typeface="Times New Roman" pitchFamily="18" charset="0"/>
              </a:rPr>
              <a:t>FƏLSƏFİ-SİNERGETİK ANALİZ VƏ PROQNOZ 3</a:t>
            </a:r>
            <a:endParaRPr lang="ru-RU" dirty="0">
              <a:solidFill>
                <a:schemeClr val="bg1"/>
              </a:solidFill>
            </a:endParaRPr>
          </a:p>
        </p:txBody>
      </p:sp>
      <p:sp>
        <p:nvSpPr>
          <p:cNvPr id="3" name="Содержимое 2"/>
          <p:cNvSpPr>
            <a:spLocks noGrp="1"/>
          </p:cNvSpPr>
          <p:nvPr>
            <p:ph sz="half" idx="1"/>
          </p:nvPr>
        </p:nvSpPr>
        <p:spPr>
          <a:solidFill>
            <a:srgbClr val="FF0000"/>
          </a:solidFill>
          <a:scene3d>
            <a:camera prst="orthographicFront"/>
            <a:lightRig rig="threePt" dir="t"/>
          </a:scene3d>
          <a:sp3d>
            <a:bevelT/>
          </a:sp3d>
        </p:spPr>
        <p:txBody>
          <a:bodyPr>
            <a:noAutofit/>
          </a:bodyPr>
          <a:lstStyle/>
          <a:p>
            <a:r>
              <a:rPr lang="az-Latn-AZ" sz="2400" dirty="0" smtClean="0">
                <a:solidFill>
                  <a:schemeClr val="bg1"/>
                </a:solidFill>
                <a:latin typeface="Times New Roman" pitchFamily="18" charset="0"/>
                <a:cs typeface="Times New Roman" pitchFamily="18" charset="0"/>
              </a:rPr>
              <a:t>Yekdil mövqe yoxdur. Lakin əksəriyyət Çin, Hindistan və İslam sivilizasiyasının daha şanslı olduğu qənaətindədir. Hazırda onların sırasında Çin üstünlük təşkil edir. Bununla yanaşı, 2017-ci ildən Hindistanın “ağıllı güc” sahəsində təşəbbüsü ələ ala biləcəyi ehtimal edilir.</a:t>
            </a:r>
          </a:p>
          <a:p>
            <a:pPr>
              <a:buNone/>
            </a:pPr>
            <a:endParaRPr lang="ru-RU" sz="2400" dirty="0">
              <a:latin typeface="Times New Roman" pitchFamily="18" charset="0"/>
              <a:cs typeface="Times New Roman" pitchFamily="18" charset="0"/>
            </a:endParaRPr>
          </a:p>
        </p:txBody>
      </p:sp>
      <p:sp>
        <p:nvSpPr>
          <p:cNvPr id="4" name="Содержимое 3"/>
          <p:cNvSpPr>
            <a:spLocks noGrp="1"/>
          </p:cNvSpPr>
          <p:nvPr>
            <p:ph sz="half" idx="2"/>
          </p:nvPr>
        </p:nvSpPr>
        <p:spPr>
          <a:solidFill>
            <a:srgbClr val="FF0000"/>
          </a:solidFill>
          <a:scene3d>
            <a:camera prst="orthographicFront"/>
            <a:lightRig rig="threePt" dir="t"/>
          </a:scene3d>
          <a:sp3d>
            <a:bevelT/>
          </a:sp3d>
        </p:spPr>
        <p:txBody>
          <a:bodyPr>
            <a:normAutofit fontScale="85000" lnSpcReduction="20000"/>
          </a:bodyPr>
          <a:lstStyle/>
          <a:p>
            <a:r>
              <a:rPr lang="az-Latn-AZ" dirty="0" smtClean="0">
                <a:solidFill>
                  <a:schemeClr val="bg1"/>
                </a:solidFill>
                <a:latin typeface="Times New Roman" pitchFamily="18" charset="0"/>
                <a:cs typeface="Times New Roman" pitchFamily="18" charset="0"/>
              </a:rPr>
              <a:t>“Startfor”un qurucusu Corc Fridmana görə isə növbəti 100 ildə növbə ilə Yaponiya, Türkiyə, Polşa və Meksika dünya geosiyasətində önə çıxa bilərlər. Bu, Çin, Rusiya və Hindistanın kölgəyə çəkilməsi anlamına gəlmir.</a:t>
            </a:r>
          </a:p>
          <a:p>
            <a:r>
              <a:rPr lang="az-Latn-AZ" dirty="0" smtClean="0">
                <a:solidFill>
                  <a:schemeClr val="bg1"/>
                </a:solidFill>
                <a:latin typeface="Times New Roman" pitchFamily="18" charset="0"/>
                <a:cs typeface="Times New Roman" pitchFamily="18" charset="0"/>
              </a:rPr>
              <a:t>MƏNBƏ: </a:t>
            </a:r>
            <a:r>
              <a:rPr lang="en-US" dirty="0" smtClean="0">
                <a:solidFill>
                  <a:schemeClr val="bg1"/>
                </a:solidFill>
                <a:latin typeface="Times New Roman" pitchFamily="18" charset="0"/>
                <a:cs typeface="Times New Roman" pitchFamily="18" charset="0"/>
              </a:rPr>
              <a:t> </a:t>
            </a:r>
            <a:r>
              <a:rPr lang="en-US" u="sng" dirty="0" smtClean="0">
                <a:solidFill>
                  <a:schemeClr val="bg1"/>
                </a:solidFill>
                <a:latin typeface="Times New Roman" pitchFamily="18" charset="0"/>
                <a:cs typeface="Times New Roman" pitchFamily="18" charset="0"/>
                <a:hlinkClick r:id="rId2"/>
              </a:rPr>
              <a:t>George Friedman</a:t>
            </a:r>
            <a:r>
              <a:rPr lang="az-Latn-AZ" u="sng" dirty="0" smtClean="0">
                <a:solidFill>
                  <a:schemeClr val="bg1"/>
                </a:solidFill>
                <a:latin typeface="Times New Roman" pitchFamily="18" charset="0"/>
                <a:cs typeface="Times New Roman" pitchFamily="18" charset="0"/>
              </a:rPr>
              <a:t>.</a:t>
            </a:r>
            <a:r>
              <a:rPr lang="en-US" b="1" dirty="0" smtClean="0">
                <a:solidFill>
                  <a:schemeClr val="bg1"/>
                </a:solidFill>
                <a:latin typeface="Times New Roman" pitchFamily="18" charset="0"/>
                <a:cs typeface="Times New Roman" pitchFamily="18" charset="0"/>
              </a:rPr>
              <a:t> The Next 100 Years: A Forecast for the 21st Century</a:t>
            </a:r>
            <a:r>
              <a:rPr lang="az-Latn-AZ" b="1" dirty="0" smtClean="0">
                <a:solidFill>
                  <a:schemeClr val="bg1"/>
                </a:solidFill>
                <a:latin typeface="Times New Roman" pitchFamily="18" charset="0"/>
                <a:cs typeface="Times New Roman" pitchFamily="18" charset="0"/>
              </a:rPr>
              <a:t>.</a:t>
            </a:r>
            <a:r>
              <a:rPr lang="en-US" dirty="0" smtClean="0">
                <a:solidFill>
                  <a:schemeClr val="bg1"/>
                </a:solidFill>
                <a:latin typeface="Times New Roman" pitchFamily="18" charset="0"/>
                <a:cs typeface="Times New Roman" pitchFamily="18" charset="0"/>
              </a:rPr>
              <a:t> New York</a:t>
            </a:r>
            <a:r>
              <a:rPr lang="az-Latn-AZ" dirty="0" smtClean="0">
                <a:solidFill>
                  <a:schemeClr val="bg1"/>
                </a:solidFill>
                <a:latin typeface="Times New Roman" pitchFamily="18" charset="0"/>
                <a:cs typeface="Times New Roman" pitchFamily="18" charset="0"/>
              </a:rPr>
              <a:t>,</a:t>
            </a:r>
            <a:r>
              <a:rPr lang="en-US" dirty="0" smtClean="0">
                <a:solidFill>
                  <a:schemeClr val="bg1"/>
                </a:solidFill>
                <a:latin typeface="Times New Roman" pitchFamily="18" charset="0"/>
                <a:cs typeface="Times New Roman" pitchFamily="18" charset="0"/>
              </a:rPr>
              <a:t> Doubleday </a:t>
            </a:r>
            <a:r>
              <a:rPr lang="az-Latn-AZ" dirty="0" smtClean="0">
                <a:solidFill>
                  <a:schemeClr val="bg1"/>
                </a:solidFill>
                <a:latin typeface="Times New Roman" pitchFamily="18" charset="0"/>
                <a:cs typeface="Times New Roman" pitchFamily="18" charset="0"/>
              </a:rPr>
              <a:t>, 2009, 273 pp.</a:t>
            </a:r>
            <a:r>
              <a:rPr lang="en-US" b="1" dirty="0" smtClean="0">
                <a:solidFill>
                  <a:schemeClr val="bg1"/>
                </a:solidFill>
                <a:latin typeface="Times New Roman" pitchFamily="18" charset="0"/>
                <a:cs typeface="Times New Roman" pitchFamily="18" charset="0"/>
              </a:rPr>
              <a:t> </a:t>
            </a:r>
          </a:p>
          <a:p>
            <a:endParaRPr lang="ru-RU" u="sng"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lstStyle/>
          <a:p>
            <a:r>
              <a:rPr lang="az-Latn-AZ" dirty="0" smtClean="0">
                <a:solidFill>
                  <a:schemeClr val="bg1"/>
                </a:solidFill>
                <a:latin typeface="Times New Roman" pitchFamily="18" charset="0"/>
                <a:cs typeface="Times New Roman" pitchFamily="18" charset="0"/>
              </a:rPr>
              <a:t>YEKUN: BİZİM PROQNOZLAR</a:t>
            </a:r>
            <a:endParaRPr lang="ru-RU" dirty="0">
              <a:solidFill>
                <a:schemeClr val="bg1"/>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500174"/>
            <a:ext cx="4038600" cy="4625989"/>
          </a:xfrm>
          <a:solidFill>
            <a:srgbClr val="FF0000"/>
          </a:solidFill>
        </p:spPr>
        <p:txBody>
          <a:bodyPr>
            <a:noAutofit/>
          </a:bodyPr>
          <a:lstStyle/>
          <a:p>
            <a:r>
              <a:rPr lang="az-Latn-AZ" sz="2400" dirty="0" smtClean="0">
                <a:solidFill>
                  <a:schemeClr val="bg1"/>
                </a:solidFill>
                <a:latin typeface="Times New Roman" pitchFamily="18" charset="0"/>
                <a:cs typeface="Times New Roman" pitchFamily="18" charset="0"/>
              </a:rPr>
              <a:t>2017-ci ildə qlobal sistemin ən kiçik fluktuasiyalara belə həssas olan bir fazaya keçməsi gözlənilir. </a:t>
            </a:r>
            <a:endParaRPr lang="en-US" sz="2400" dirty="0" smtClean="0">
              <a:solidFill>
                <a:schemeClr val="bg1"/>
              </a:solidFill>
              <a:latin typeface="Times New Roman" pitchFamily="18" charset="0"/>
              <a:cs typeface="Times New Roman" pitchFamily="18" charset="0"/>
            </a:endParaRPr>
          </a:p>
          <a:p>
            <a:r>
              <a:rPr lang="az-Latn-AZ" sz="2400" dirty="0" smtClean="0">
                <a:solidFill>
                  <a:schemeClr val="bg1"/>
                </a:solidFill>
                <a:latin typeface="Times New Roman" pitchFamily="18" charset="0"/>
                <a:cs typeface="Times New Roman" pitchFamily="18" charset="0"/>
              </a:rPr>
              <a:t>Bütövlükdə </a:t>
            </a:r>
            <a:r>
              <a:rPr lang="az-Latn-AZ" sz="2400" dirty="0" smtClean="0">
                <a:solidFill>
                  <a:schemeClr val="bg1"/>
                </a:solidFill>
                <a:latin typeface="Times New Roman" pitchFamily="18" charset="0"/>
                <a:cs typeface="Times New Roman" pitchFamily="18" charset="0"/>
              </a:rPr>
              <a:t>dünya sisteminin xaosla nizamlılıq sərhədində tərəddüd edəcəyini demək olar</a:t>
            </a:r>
            <a:r>
              <a:rPr lang="az-Latn-AZ" sz="2400" dirty="0" smtClean="0">
                <a:solidFill>
                  <a:schemeClr val="bg1"/>
                </a:solidFill>
                <a:latin typeface="Times New Roman" pitchFamily="18" charset="0"/>
                <a:cs typeface="Times New Roman" pitchFamily="18" charset="0"/>
              </a:rPr>
              <a:t>.</a:t>
            </a:r>
            <a:endParaRPr lang="en-US" sz="2400" dirty="0" smtClean="0">
              <a:solidFill>
                <a:schemeClr val="bg1"/>
              </a:solidFill>
              <a:latin typeface="Times New Roman" pitchFamily="18" charset="0"/>
              <a:cs typeface="Times New Roman" pitchFamily="18" charset="0"/>
            </a:endParaRPr>
          </a:p>
          <a:p>
            <a:r>
              <a:rPr lang="az-Latn-AZ" sz="2400" dirty="0" smtClean="0">
                <a:solidFill>
                  <a:schemeClr val="bg1"/>
                </a:solidFill>
                <a:latin typeface="Times New Roman" pitchFamily="18" charset="0"/>
                <a:cs typeface="Times New Roman" pitchFamily="18" charset="0"/>
              </a:rPr>
              <a:t> </a:t>
            </a:r>
            <a:r>
              <a:rPr lang="az-Latn-AZ" sz="2400" dirty="0" smtClean="0">
                <a:solidFill>
                  <a:schemeClr val="bg1"/>
                </a:solidFill>
                <a:latin typeface="Times New Roman" pitchFamily="18" charset="0"/>
                <a:cs typeface="Times New Roman" pitchFamily="18" charset="0"/>
              </a:rPr>
              <a:t>Bunun fonunda hansısa böyük kataklizmin meydana çıxması ehtimalı yüksək deyil.</a:t>
            </a:r>
            <a:endParaRPr lang="ru-RU" sz="2400" dirty="0">
              <a:solidFill>
                <a:schemeClr val="bg1"/>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1500174"/>
            <a:ext cx="4038600" cy="4625989"/>
          </a:xfrm>
          <a:solidFill>
            <a:srgbClr val="FF0000"/>
          </a:solidFill>
        </p:spPr>
        <p:txBody>
          <a:bodyPr>
            <a:normAutofit fontScale="85000" lnSpcReduction="20000"/>
          </a:bodyPr>
          <a:lstStyle/>
          <a:p>
            <a:r>
              <a:rPr lang="az-Latn-AZ" dirty="0" smtClean="0">
                <a:solidFill>
                  <a:schemeClr val="bg1"/>
                </a:solidFill>
                <a:latin typeface="Times New Roman" pitchFamily="18" charset="0"/>
                <a:cs typeface="Times New Roman" pitchFamily="18" charset="0"/>
              </a:rPr>
              <a:t>ABŞ-ın 2017-ci ildə daha sərt davranacağı gözlənilir. </a:t>
            </a:r>
          </a:p>
          <a:p>
            <a:r>
              <a:rPr lang="az-Latn-AZ" dirty="0" smtClean="0">
                <a:solidFill>
                  <a:schemeClr val="bg1"/>
                </a:solidFill>
                <a:latin typeface="Times New Roman" pitchFamily="18" charset="0"/>
                <a:cs typeface="Times New Roman" pitchFamily="18" charset="0"/>
              </a:rPr>
              <a:t>Bunun fonunda Çin “ağıllı güc” yanaşmasına üstünlük verərək qlobal əməkdaşlıqda təşəbbüsü ələ ala bilər. </a:t>
            </a:r>
          </a:p>
          <a:p>
            <a:r>
              <a:rPr lang="az-Latn-AZ" dirty="0" smtClean="0">
                <a:solidFill>
                  <a:schemeClr val="bg1"/>
                </a:solidFill>
                <a:latin typeface="Times New Roman" pitchFamily="18" charset="0"/>
                <a:cs typeface="Times New Roman" pitchFamily="18" charset="0"/>
              </a:rPr>
              <a:t>Bu kontekstdə 2017-ci ili yeni qlobal liderliyə keçid ili hesab etmək olar. </a:t>
            </a:r>
          </a:p>
          <a:p>
            <a:r>
              <a:rPr lang="az-Latn-AZ" dirty="0" smtClean="0">
                <a:solidFill>
                  <a:schemeClr val="bg1"/>
                </a:solidFill>
                <a:latin typeface="Times New Roman" pitchFamily="18" charset="0"/>
                <a:cs typeface="Times New Roman" pitchFamily="18" charset="0"/>
              </a:rPr>
              <a:t>Digər böyük güclər arasında rəqabətin yüksələcəyini proqnozlaşdırmaq olar. Dialoq imkanlarının çoxalacağını demək çətindir.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lstStyle/>
          <a:p>
            <a:r>
              <a:rPr lang="az-Latn-AZ" dirty="0" smtClean="0">
                <a:solidFill>
                  <a:schemeClr val="bg1"/>
                </a:solidFill>
                <a:latin typeface="Times New Roman" pitchFamily="18" charset="0"/>
                <a:cs typeface="Times New Roman" pitchFamily="18" charset="0"/>
              </a:rPr>
              <a:t>Qərb, Rusiya və Qafqaz</a:t>
            </a:r>
            <a:endParaRPr lang="ru-RU" dirty="0">
              <a:solidFill>
                <a:schemeClr val="bg1"/>
              </a:solidFill>
              <a:latin typeface="Times New Roman" pitchFamily="18" charset="0"/>
              <a:cs typeface="Times New Roman" pitchFamily="18" charset="0"/>
            </a:endParaRPr>
          </a:p>
        </p:txBody>
      </p:sp>
      <p:sp>
        <p:nvSpPr>
          <p:cNvPr id="3" name="Содержимое 2"/>
          <p:cNvSpPr>
            <a:spLocks noGrp="1"/>
          </p:cNvSpPr>
          <p:nvPr>
            <p:ph sz="half" idx="1"/>
          </p:nvPr>
        </p:nvSpPr>
        <p:spPr>
          <a:solidFill>
            <a:srgbClr val="FF0000"/>
          </a:solidFill>
          <a:ln>
            <a:solidFill>
              <a:srgbClr val="92D050"/>
            </a:solidFill>
          </a:ln>
          <a:scene3d>
            <a:camera prst="orthographicFront"/>
            <a:lightRig rig="threePt" dir="t"/>
          </a:scene3d>
          <a:sp3d>
            <a:bevelT/>
          </a:sp3d>
        </p:spPr>
        <p:txBody>
          <a:bodyPr>
            <a:normAutofit fontScale="70000" lnSpcReduction="20000"/>
          </a:bodyPr>
          <a:lstStyle/>
          <a:p>
            <a:r>
              <a:rPr lang="az-Latn-AZ" dirty="0" smtClean="0">
                <a:solidFill>
                  <a:schemeClr val="bg1"/>
                </a:solidFill>
                <a:latin typeface="Times New Roman" pitchFamily="18" charset="0"/>
                <a:cs typeface="Times New Roman" pitchFamily="18" charset="0"/>
              </a:rPr>
              <a:t>Avropanın Rusiya siyasəti bütövlükdə öz qeyri-müəyyənliyini saxlayacaq.</a:t>
            </a:r>
          </a:p>
          <a:p>
            <a:r>
              <a:rPr lang="az-Latn-AZ" dirty="0" smtClean="0">
                <a:solidFill>
                  <a:schemeClr val="bg1"/>
                </a:solidFill>
                <a:latin typeface="Times New Roman" pitchFamily="18" charset="0"/>
                <a:cs typeface="Times New Roman" pitchFamily="18" charset="0"/>
              </a:rPr>
              <a:t>Rusiya üçün 2017-ci il yeni imkanlar açacaq</a:t>
            </a:r>
            <a:r>
              <a:rPr lang="en-US" dirty="0" smtClean="0">
                <a:solidFill>
                  <a:schemeClr val="bg1"/>
                </a:solidFill>
                <a:latin typeface="Times New Roman" pitchFamily="18" charset="0"/>
                <a:cs typeface="Times New Roman" pitchFamily="18" charset="0"/>
              </a:rPr>
              <a:t>.</a:t>
            </a:r>
            <a:endParaRPr lang="az-Latn-AZ" dirty="0" smtClean="0">
              <a:solidFill>
                <a:schemeClr val="bg1"/>
              </a:solidFill>
              <a:latin typeface="Times New Roman" pitchFamily="18" charset="0"/>
              <a:cs typeface="Times New Roman" pitchFamily="18" charset="0"/>
            </a:endParaRPr>
          </a:p>
          <a:p>
            <a:r>
              <a:rPr lang="az-Latn-AZ" dirty="0" smtClean="0">
                <a:solidFill>
                  <a:schemeClr val="bg1"/>
                </a:solidFill>
                <a:latin typeface="Times New Roman" pitchFamily="18" charset="0"/>
                <a:cs typeface="Times New Roman" pitchFamily="18" charset="0"/>
              </a:rPr>
              <a:t>Fransa, İtaliya, Avstriya və Yunanıstan Rusiya ilə balanslaşmış siyasətə meyl edəcəklər</a:t>
            </a:r>
            <a:r>
              <a:rPr lang="en-US" dirty="0" smtClean="0">
                <a:solidFill>
                  <a:schemeClr val="bg1"/>
                </a:solidFill>
                <a:latin typeface="Times New Roman" pitchFamily="18" charset="0"/>
                <a:cs typeface="Times New Roman" pitchFamily="18" charset="0"/>
              </a:rPr>
              <a:t>.</a:t>
            </a:r>
            <a:endParaRPr lang="az-Latn-AZ" dirty="0" smtClean="0">
              <a:solidFill>
                <a:schemeClr val="bg1"/>
              </a:solidFill>
              <a:latin typeface="Times New Roman" pitchFamily="18" charset="0"/>
              <a:cs typeface="Times New Roman" pitchFamily="18" charset="0"/>
            </a:endParaRPr>
          </a:p>
          <a:p>
            <a:r>
              <a:rPr lang="az-Latn-AZ" dirty="0" smtClean="0">
                <a:solidFill>
                  <a:schemeClr val="bg1"/>
                </a:solidFill>
                <a:latin typeface="Times New Roman" pitchFamily="18" charset="0"/>
                <a:cs typeface="Times New Roman" pitchFamily="18" charset="0"/>
              </a:rPr>
              <a:t>Polşa, Rumıniya, İsveş və Baltikyanı ölkələr Rusiyadan təhlükə gözləyərək birləşməyə çalışacaqlar</a:t>
            </a:r>
            <a:r>
              <a:rPr lang="en-US" dirty="0" smtClean="0">
                <a:solidFill>
                  <a:schemeClr val="bg1"/>
                </a:solidFill>
                <a:latin typeface="Times New Roman" pitchFamily="18" charset="0"/>
                <a:cs typeface="Times New Roman" pitchFamily="18" charset="0"/>
              </a:rPr>
              <a:t>.</a:t>
            </a:r>
            <a:endParaRPr lang="az-Latn-AZ" dirty="0" smtClean="0">
              <a:solidFill>
                <a:schemeClr val="bg1"/>
              </a:solidFill>
              <a:latin typeface="Times New Roman" pitchFamily="18" charset="0"/>
              <a:cs typeface="Times New Roman" pitchFamily="18" charset="0"/>
            </a:endParaRPr>
          </a:p>
          <a:p>
            <a:r>
              <a:rPr lang="az-Latn-AZ" dirty="0" smtClean="0">
                <a:solidFill>
                  <a:schemeClr val="bg1"/>
                </a:solidFill>
                <a:latin typeface="Times New Roman" pitchFamily="18" charset="0"/>
                <a:cs typeface="Times New Roman" pitchFamily="18" charset="0"/>
              </a:rPr>
              <a:t>Almaniya hər iki ölkənin maraqlarına oynamağa çalışacaq ki, bu da Polşaya güclü liderə çevrilmək şansı verəcək</a:t>
            </a:r>
            <a:r>
              <a:rPr lang="en-US" dirty="0" smtClean="0">
                <a:solidFill>
                  <a:schemeClr val="bg1"/>
                </a:solidFill>
                <a:latin typeface="Times New Roman" pitchFamily="18" charset="0"/>
                <a:cs typeface="Times New Roman" pitchFamily="18" charset="0"/>
              </a:rPr>
              <a:t>.</a:t>
            </a:r>
            <a:endParaRPr lang="ru-RU" dirty="0">
              <a:solidFill>
                <a:schemeClr val="bg1"/>
              </a:solidFill>
              <a:latin typeface="Times New Roman" pitchFamily="18" charset="0"/>
              <a:cs typeface="Times New Roman" pitchFamily="18" charset="0"/>
            </a:endParaRPr>
          </a:p>
        </p:txBody>
      </p:sp>
      <p:sp>
        <p:nvSpPr>
          <p:cNvPr id="4" name="Содержимое 3"/>
          <p:cNvSpPr>
            <a:spLocks noGrp="1"/>
          </p:cNvSpPr>
          <p:nvPr>
            <p:ph sz="half" idx="2"/>
          </p:nvPr>
        </p:nvSpPr>
        <p:spPr>
          <a:solidFill>
            <a:srgbClr val="FF0000"/>
          </a:solidFill>
          <a:scene3d>
            <a:camera prst="orthographicFront"/>
            <a:lightRig rig="threePt" dir="t"/>
          </a:scene3d>
          <a:sp3d>
            <a:bevelT/>
          </a:sp3d>
        </p:spPr>
        <p:txBody>
          <a:bodyPr>
            <a:normAutofit fontScale="70000" lnSpcReduction="20000"/>
          </a:bodyPr>
          <a:lstStyle/>
          <a:p>
            <a:r>
              <a:rPr lang="az-Latn-AZ" dirty="0" smtClean="0">
                <a:solidFill>
                  <a:schemeClr val="bg1"/>
                </a:solidFill>
                <a:latin typeface="Times New Roman" pitchFamily="18" charset="0"/>
                <a:cs typeface="Times New Roman" pitchFamily="18" charset="0"/>
              </a:rPr>
              <a:t>Rusiya Ukraynanın Şərqindəki hərbi mövcudluğunu demək olar ki, saxlayacaq</a:t>
            </a:r>
            <a:r>
              <a:rPr lang="en-US" dirty="0" smtClean="0">
                <a:solidFill>
                  <a:schemeClr val="bg1"/>
                </a:solidFill>
                <a:latin typeface="Times New Roman" pitchFamily="18" charset="0"/>
                <a:cs typeface="Times New Roman" pitchFamily="18" charset="0"/>
              </a:rPr>
              <a:t>.</a:t>
            </a:r>
            <a:endParaRPr lang="az-Latn-AZ" dirty="0" smtClean="0">
              <a:solidFill>
                <a:schemeClr val="bg1"/>
              </a:solidFill>
              <a:latin typeface="Times New Roman" pitchFamily="18" charset="0"/>
              <a:cs typeface="Times New Roman" pitchFamily="18" charset="0"/>
            </a:endParaRPr>
          </a:p>
          <a:p>
            <a:r>
              <a:rPr lang="az-Latn-AZ" dirty="0" smtClean="0">
                <a:solidFill>
                  <a:schemeClr val="bg1"/>
                </a:solidFill>
                <a:latin typeface="Times New Roman" pitchFamily="18" charset="0"/>
                <a:cs typeface="Times New Roman" pitchFamily="18" charset="0"/>
              </a:rPr>
              <a:t>Ukrayna, Moldova və Gürcüstan Rusiya ilə müttəfiqliyə meyl edəcəklər</a:t>
            </a:r>
            <a:r>
              <a:rPr lang="en-US" dirty="0" smtClean="0">
                <a:solidFill>
                  <a:schemeClr val="bg1"/>
                </a:solidFill>
                <a:latin typeface="Times New Roman" pitchFamily="18" charset="0"/>
                <a:cs typeface="Times New Roman" pitchFamily="18" charset="0"/>
              </a:rPr>
              <a:t>.</a:t>
            </a:r>
            <a:endParaRPr lang="az-Latn-AZ" dirty="0" smtClean="0">
              <a:solidFill>
                <a:schemeClr val="bg1"/>
              </a:solidFill>
              <a:latin typeface="Times New Roman" pitchFamily="18" charset="0"/>
              <a:cs typeface="Times New Roman" pitchFamily="18" charset="0"/>
            </a:endParaRPr>
          </a:p>
          <a:p>
            <a:r>
              <a:rPr lang="az-Latn-AZ" dirty="0" smtClean="0">
                <a:solidFill>
                  <a:schemeClr val="bg1"/>
                </a:solidFill>
                <a:latin typeface="Times New Roman" pitchFamily="18" charset="0"/>
                <a:cs typeface="Times New Roman" pitchFamily="18" charset="0"/>
              </a:rPr>
              <a:t>Eyni zamanda, Qafqazda Gürcüstan Türkiyə və Azərbaycanla təhlükəsizlik sahəsində əməkdaşlığı gücləndirməyə çalışacaq. </a:t>
            </a:r>
          </a:p>
          <a:p>
            <a:r>
              <a:rPr lang="az-Latn-AZ" dirty="0" smtClean="0">
                <a:solidFill>
                  <a:schemeClr val="bg1"/>
                </a:solidFill>
                <a:latin typeface="Times New Roman" pitchFamily="18" charset="0"/>
                <a:cs typeface="Times New Roman" pitchFamily="18" charset="0"/>
              </a:rPr>
              <a:t>Ankara Qafqazda və Qara Dənizdəkı mövqeyini qoruya biləcək və Moskva ilə əməkdaşlığı inkişaf etdirəcək</a:t>
            </a:r>
            <a:r>
              <a:rPr lang="en-US" dirty="0" smtClean="0">
                <a:solidFill>
                  <a:schemeClr val="bg1"/>
                </a:solidFill>
                <a:latin typeface="Times New Roman" pitchFamily="18" charset="0"/>
                <a:cs typeface="Times New Roman" pitchFamily="18" charset="0"/>
              </a:rPr>
              <a:t>.</a:t>
            </a:r>
            <a:r>
              <a:rPr lang="az-Latn-AZ" dirty="0" smtClean="0">
                <a:solidFill>
                  <a:schemeClr val="bg1"/>
                </a:solidFill>
                <a:latin typeface="Times New Roman" pitchFamily="18" charset="0"/>
                <a:cs typeface="Times New Roman" pitchFamily="18" charset="0"/>
              </a:rPr>
              <a:t> </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normAutofit fontScale="90000"/>
          </a:bodyPr>
          <a:lstStyle/>
          <a:p>
            <a:r>
              <a:rPr lang="az-Latn-AZ" dirty="0" smtClean="0">
                <a:solidFill>
                  <a:schemeClr val="bg1"/>
                </a:solidFill>
                <a:latin typeface="Times New Roman" pitchFamily="18" charset="0"/>
                <a:cs typeface="Times New Roman" pitchFamily="18" charset="0"/>
              </a:rPr>
              <a:t>ABŞ, ÇİN, Dağlıq Qarabağ münaqişəsi</a:t>
            </a:r>
            <a:endParaRPr lang="ru-RU" dirty="0">
              <a:solidFill>
                <a:schemeClr val="bg1"/>
              </a:solidFill>
              <a:latin typeface="Times New Roman" pitchFamily="18" charset="0"/>
              <a:cs typeface="Times New Roman" pitchFamily="18" charset="0"/>
            </a:endParaRPr>
          </a:p>
        </p:txBody>
      </p:sp>
      <p:sp>
        <p:nvSpPr>
          <p:cNvPr id="3" name="Содержимое 2"/>
          <p:cNvSpPr>
            <a:spLocks noGrp="1"/>
          </p:cNvSpPr>
          <p:nvPr>
            <p:ph sz="half" idx="1"/>
          </p:nvPr>
        </p:nvSpPr>
        <p:spPr>
          <a:solidFill>
            <a:srgbClr val="FF0000"/>
          </a:solidFill>
          <a:scene3d>
            <a:camera prst="orthographicFront"/>
            <a:lightRig rig="threePt" dir="t"/>
          </a:scene3d>
          <a:sp3d>
            <a:bevelT/>
          </a:sp3d>
        </p:spPr>
        <p:txBody>
          <a:bodyPr>
            <a:normAutofit fontScale="70000" lnSpcReduction="20000"/>
          </a:bodyPr>
          <a:lstStyle/>
          <a:p>
            <a:r>
              <a:rPr lang="az-Latn-AZ" dirty="0" smtClean="0">
                <a:solidFill>
                  <a:schemeClr val="bg1"/>
                </a:solidFill>
                <a:latin typeface="Times New Roman" pitchFamily="18" charset="0"/>
                <a:cs typeface="Times New Roman" pitchFamily="18" charset="0"/>
              </a:rPr>
              <a:t>ABŞ qlobal supergüc olaraq qalacaq. Qərbdə demoqrafik vəziyyət daha da pisləşəcək. </a:t>
            </a:r>
          </a:p>
          <a:p>
            <a:r>
              <a:rPr lang="az-Latn-AZ" dirty="0" smtClean="0">
                <a:solidFill>
                  <a:schemeClr val="bg1"/>
                </a:solidFill>
                <a:latin typeface="Times New Roman" pitchFamily="18" charset="0"/>
                <a:cs typeface="Times New Roman" pitchFamily="18" charset="0"/>
              </a:rPr>
              <a:t>Çinin inkişafı zəifləyəcək. Bunlar işçi qüvvəsinin yerdəşiyşməsinə qeyri-proporsional dinamika verəcək.</a:t>
            </a:r>
          </a:p>
          <a:p>
            <a:r>
              <a:rPr lang="az-Latn-AZ" dirty="0" smtClean="0">
                <a:solidFill>
                  <a:schemeClr val="bg1"/>
                </a:solidFill>
                <a:latin typeface="Times New Roman" pitchFamily="18" charset="0"/>
                <a:cs typeface="Times New Roman" pitchFamily="18" charset="0"/>
              </a:rPr>
              <a:t>Bütün bunlar dünya iqtisadiyyatına dramatik təsir göstərəcək. </a:t>
            </a:r>
          </a:p>
          <a:p>
            <a:r>
              <a:rPr lang="az-Latn-AZ" dirty="0" smtClean="0">
                <a:solidFill>
                  <a:schemeClr val="bg1"/>
                </a:solidFill>
                <a:latin typeface="Times New Roman" pitchFamily="18" charset="0"/>
                <a:cs typeface="Times New Roman" pitchFamily="18" charset="0"/>
              </a:rPr>
              <a:t>Mərkəzi Asiyada qeyri-sabitlik hökm sürəcək. Orada risklər artacaq. </a:t>
            </a:r>
          </a:p>
          <a:p>
            <a:r>
              <a:rPr lang="az-Latn-AZ" dirty="0" smtClean="0">
                <a:solidFill>
                  <a:schemeClr val="bg1"/>
                </a:solidFill>
                <a:latin typeface="Times New Roman" pitchFamily="18" charset="0"/>
                <a:cs typeface="Times New Roman" pitchFamily="18" charset="0"/>
              </a:rPr>
              <a:t>Rusiya və Çin arasında bu regionda rəqabət güclənəcək. </a:t>
            </a:r>
          </a:p>
          <a:p>
            <a:pPr>
              <a:buNone/>
            </a:pPr>
            <a:endParaRPr lang="az-Latn-AZ" dirty="0" smtClean="0"/>
          </a:p>
          <a:p>
            <a:endParaRPr lang="ru-RU" dirty="0"/>
          </a:p>
        </p:txBody>
      </p:sp>
      <p:sp>
        <p:nvSpPr>
          <p:cNvPr id="4" name="Содержимое 3"/>
          <p:cNvSpPr>
            <a:spLocks noGrp="1"/>
          </p:cNvSpPr>
          <p:nvPr>
            <p:ph sz="half" idx="2"/>
          </p:nvPr>
        </p:nvSpPr>
        <p:spPr>
          <a:solidFill>
            <a:srgbClr val="FF0000"/>
          </a:solidFill>
          <a:scene3d>
            <a:camera prst="orthographicFront"/>
            <a:lightRig rig="threePt" dir="t"/>
          </a:scene3d>
          <a:sp3d>
            <a:bevelT/>
          </a:sp3d>
        </p:spPr>
        <p:txBody>
          <a:bodyPr>
            <a:noAutofit/>
          </a:bodyPr>
          <a:lstStyle/>
          <a:p>
            <a:r>
              <a:rPr lang="az-Latn-AZ" sz="2000" dirty="0" smtClean="0">
                <a:solidFill>
                  <a:schemeClr val="bg1"/>
                </a:solidFill>
                <a:latin typeface="Times New Roman" pitchFamily="18" charset="0"/>
                <a:cs typeface="Times New Roman" pitchFamily="18" charset="0"/>
              </a:rPr>
              <a:t>Ermənistan-Azərbaycan, Dağlıq Qarabağ münaqişəsini rəsmi Moskva öz nəzarətində saxlamağa nail olacaq. </a:t>
            </a:r>
          </a:p>
          <a:p>
            <a:r>
              <a:rPr lang="az-Latn-AZ" sz="2000" dirty="0" smtClean="0">
                <a:solidFill>
                  <a:schemeClr val="bg1"/>
                </a:solidFill>
                <a:latin typeface="Times New Roman" pitchFamily="18" charset="0"/>
                <a:cs typeface="Times New Roman" pitchFamily="18" charset="0"/>
              </a:rPr>
              <a:t>Bununla bağlı “Stratfor”un analitikləri yazırlar: “Rusiya Ermənistanla Azərbaycan arasındakı Dağlıq Qarabağ münaqisəsinin baş hakimi rolunda qalmağa davam edəcək ki, onların hər ikisi ilə öz xeyrinə (yəni Rusiyanın xeyrinə) oynayacaq”</a:t>
            </a:r>
            <a:r>
              <a:rPr lang="en-US" sz="2000" dirty="0" smtClean="0">
                <a:solidFill>
                  <a:schemeClr val="bg1"/>
                </a:solidFill>
                <a:latin typeface="Times New Roman" pitchFamily="18" charset="0"/>
                <a:cs typeface="Times New Roman" pitchFamily="18" charset="0"/>
              </a:rPr>
              <a:t>.</a:t>
            </a:r>
            <a:r>
              <a:rPr lang="az-Latn-AZ" sz="2000" dirty="0" smtClean="0">
                <a:solidFill>
                  <a:schemeClr val="bg1"/>
                </a:solidFill>
                <a:latin typeface="Times New Roman" pitchFamily="18" charset="0"/>
                <a:cs typeface="Times New Roman" pitchFamily="18" charset="0"/>
              </a:rPr>
              <a:t> </a:t>
            </a:r>
            <a:endParaRPr lang="ru-RU" sz="2000" dirty="0">
              <a:solidFill>
                <a:schemeClr val="bg1"/>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143000"/>
          </a:xfrm>
          <a:solidFill>
            <a:srgbClr val="FF0000"/>
          </a:solidFill>
        </p:spPr>
        <p:txBody>
          <a:bodyPr/>
          <a:lstStyle/>
          <a:p>
            <a:r>
              <a:rPr lang="az-Latn-AZ" dirty="0" smtClean="0">
                <a:solidFill>
                  <a:schemeClr val="bg1"/>
                </a:solidFill>
                <a:latin typeface="Times New Roman" pitchFamily="18" charset="0"/>
                <a:cs typeface="Times New Roman" pitchFamily="18" charset="0"/>
              </a:rPr>
              <a:t>Bzejinskinin analizi1</a:t>
            </a:r>
            <a:endParaRPr lang="ru-RU" dirty="0">
              <a:solidFill>
                <a:schemeClr val="bg1"/>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600200"/>
            <a:ext cx="4038600" cy="4686320"/>
          </a:xfrm>
          <a:solidFill>
            <a:srgbClr val="FF0000"/>
          </a:solidFill>
          <a:ln>
            <a:solidFill>
              <a:srgbClr val="FFFF00"/>
            </a:solidFill>
          </a:ln>
          <a:scene3d>
            <a:camera prst="orthographicFront"/>
            <a:lightRig rig="threePt" dir="t"/>
          </a:scene3d>
          <a:sp3d>
            <a:bevelT/>
          </a:sp3d>
        </p:spPr>
        <p:txBody>
          <a:bodyPr>
            <a:normAutofit fontScale="92500" lnSpcReduction="20000"/>
          </a:bodyPr>
          <a:lstStyle/>
          <a:p>
            <a:r>
              <a:rPr lang="az-Latn-AZ" sz="2200" dirty="0" smtClean="0">
                <a:solidFill>
                  <a:schemeClr val="bg1"/>
                </a:solidFill>
                <a:latin typeface="Times New Roman" pitchFamily="18" charset="0"/>
                <a:cs typeface="Times New Roman" pitchFamily="18" charset="0"/>
              </a:rPr>
              <a:t>Mənbə: </a:t>
            </a:r>
            <a:r>
              <a:rPr lang="az-Latn-AZ" sz="2200" u="sng" dirty="0" smtClean="0">
                <a:solidFill>
                  <a:schemeClr val="bg1"/>
                </a:solidFill>
                <a:latin typeface="Times New Roman" pitchFamily="18" charset="0"/>
                <a:cs typeface="Times New Roman" pitchFamily="18" charset="0"/>
                <a:hlinkClick r:id="rId2"/>
              </a:rPr>
              <a:t>Zbigniew Brzezinski</a:t>
            </a:r>
            <a:r>
              <a:rPr lang="az-Latn-AZ" sz="2200" dirty="0" smtClean="0">
                <a:solidFill>
                  <a:schemeClr val="bg1"/>
                </a:solidFill>
                <a:latin typeface="Times New Roman" pitchFamily="18" charset="0"/>
                <a:cs typeface="Times New Roman" pitchFamily="18" charset="0"/>
              </a:rPr>
              <a:t>. </a:t>
            </a:r>
            <a:r>
              <a:rPr lang="en-US" sz="2200" dirty="0" smtClean="0">
                <a:solidFill>
                  <a:schemeClr val="bg1"/>
                </a:solidFill>
                <a:latin typeface="Times New Roman" pitchFamily="18" charset="0"/>
                <a:cs typeface="Times New Roman" pitchFamily="18" charset="0"/>
              </a:rPr>
              <a:t>How To Address Strategic Insecurity In A Turbulent Age/</a:t>
            </a:r>
            <a:r>
              <a:rPr lang="en-US" sz="2200" u="sng" dirty="0" smtClean="0">
                <a:solidFill>
                  <a:schemeClr val="bg1"/>
                </a:solidFill>
                <a:latin typeface="Times New Roman" pitchFamily="18" charset="0"/>
                <a:cs typeface="Times New Roman" pitchFamily="18" charset="0"/>
                <a:hlinkClick r:id="rId3"/>
              </a:rPr>
              <a:t>Huffington Post</a:t>
            </a:r>
            <a:r>
              <a:rPr lang="en-US" sz="2200" dirty="0" smtClean="0">
                <a:solidFill>
                  <a:schemeClr val="bg1"/>
                </a:solidFill>
                <a:latin typeface="Times New Roman" pitchFamily="18" charset="0"/>
                <a:cs typeface="Times New Roman" pitchFamily="18" charset="0"/>
              </a:rPr>
              <a:t>, 01.03.2017//http://www.globalaffairs.ru/global-processes/ Krizis-mirovoi-vlasti-i-troistvennyi-soyuz-SShA-Kitaya-i-Rossii-18528</a:t>
            </a:r>
            <a:endParaRPr lang="az-Latn-AZ" sz="2200" dirty="0" smtClean="0">
              <a:solidFill>
                <a:schemeClr val="bg1"/>
              </a:solidFill>
              <a:latin typeface="Times New Roman" pitchFamily="18" charset="0"/>
              <a:cs typeface="Times New Roman" pitchFamily="18" charset="0"/>
            </a:endParaRPr>
          </a:p>
          <a:p>
            <a:r>
              <a:rPr lang="az-Latn-AZ" sz="2200" dirty="0" smtClean="0">
                <a:solidFill>
                  <a:schemeClr val="bg1"/>
                </a:solidFill>
                <a:latin typeface="Times New Roman" pitchFamily="18" charset="0"/>
                <a:cs typeface="Times New Roman" pitchFamily="18" charset="0"/>
              </a:rPr>
              <a:t>Qlobal miqyasda hakimiyyət böhranı var.</a:t>
            </a:r>
          </a:p>
          <a:p>
            <a:r>
              <a:rPr lang="en-US" sz="2200" dirty="0" err="1" smtClean="0">
                <a:solidFill>
                  <a:schemeClr val="bg1"/>
                </a:solidFill>
                <a:latin typeface="Times New Roman" pitchFamily="18" charset="0"/>
                <a:cs typeface="Times New Roman" pitchFamily="18" charset="0"/>
              </a:rPr>
              <a:t>İkinci</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Dünya</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Müharibəsindən</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sonra</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nüvə</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silahı</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böyük</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güclər</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arasında</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tarazlı</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münasibətlərin</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formalaşmasında</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aparıcı</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rol</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oynayırdısa</a:t>
            </a:r>
            <a:r>
              <a:rPr lang="en-US" sz="2200" dirty="0" smtClean="0">
                <a:solidFill>
                  <a:schemeClr val="bg1"/>
                </a:solidFill>
                <a:latin typeface="Times New Roman" pitchFamily="18" charset="0"/>
                <a:cs typeface="Times New Roman" pitchFamily="18" charset="0"/>
              </a:rPr>
              <a:t>, XXI </a:t>
            </a:r>
            <a:r>
              <a:rPr lang="en-US" sz="2200" dirty="0" err="1" smtClean="0">
                <a:solidFill>
                  <a:schemeClr val="bg1"/>
                </a:solidFill>
                <a:latin typeface="Times New Roman" pitchFamily="18" charset="0"/>
                <a:cs typeface="Times New Roman" pitchFamily="18" charset="0"/>
              </a:rPr>
              <a:t>əsrin</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əvvəllərindən</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bu</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artıq</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kifayət</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etmir</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Onun</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iki</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səbəbi</a:t>
            </a:r>
            <a:r>
              <a:rPr lang="en-US" sz="2200" dirty="0" smtClean="0">
                <a:solidFill>
                  <a:schemeClr val="bg1"/>
                </a:solidFill>
                <a:latin typeface="Times New Roman" pitchFamily="18" charset="0"/>
                <a:cs typeface="Times New Roman" pitchFamily="18" charset="0"/>
              </a:rPr>
              <a:t> var. </a:t>
            </a:r>
            <a:endParaRPr lang="az-Latn-AZ" sz="2200" dirty="0" smtClean="0">
              <a:solidFill>
                <a:schemeClr val="bg1"/>
              </a:solidFill>
              <a:latin typeface="Times New Roman" pitchFamily="18" charset="0"/>
              <a:cs typeface="Times New Roman" pitchFamily="18" charset="0"/>
            </a:endParaRPr>
          </a:p>
          <a:p>
            <a:endParaRPr lang="ru-RU" sz="1800" dirty="0" smtClean="0"/>
          </a:p>
          <a:p>
            <a:endParaRPr lang="az-Latn-AZ" sz="1800" dirty="0" smtClean="0"/>
          </a:p>
          <a:p>
            <a:endParaRPr lang="ru-RU" sz="1800" dirty="0"/>
          </a:p>
        </p:txBody>
      </p:sp>
      <p:sp>
        <p:nvSpPr>
          <p:cNvPr id="4" name="Содержимое 3"/>
          <p:cNvSpPr>
            <a:spLocks noGrp="1"/>
          </p:cNvSpPr>
          <p:nvPr>
            <p:ph sz="half" idx="2"/>
          </p:nvPr>
        </p:nvSpPr>
        <p:spPr>
          <a:xfrm>
            <a:off x="4648200" y="1600200"/>
            <a:ext cx="4038600" cy="4686320"/>
          </a:xfrm>
          <a:solidFill>
            <a:srgbClr val="FF0000"/>
          </a:solidFill>
          <a:scene3d>
            <a:camera prst="orthographicFront"/>
            <a:lightRig rig="threePt" dir="t"/>
          </a:scene3d>
          <a:sp3d>
            <a:bevelT/>
          </a:sp3d>
        </p:spPr>
        <p:txBody>
          <a:bodyPr>
            <a:noAutofit/>
          </a:bodyPr>
          <a:lstStyle/>
          <a:p>
            <a:r>
              <a:rPr lang="en-US" sz="2400" dirty="0" err="1" smtClean="0">
                <a:solidFill>
                  <a:schemeClr val="bg1"/>
                </a:solidFill>
                <a:latin typeface="Times New Roman" pitchFamily="18" charset="0"/>
                <a:cs typeface="Times New Roman" pitchFamily="18" charset="0"/>
              </a:rPr>
              <a:t>Birincisi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artıq</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bir</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neçə</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dövlət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nüvə</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silahına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malikdir</a:t>
            </a:r>
            <a:r>
              <a:rPr lang="en-US" sz="2400" dirty="0" smtClean="0">
                <a:solidFill>
                  <a:schemeClr val="bg1"/>
                </a:solidFill>
                <a:latin typeface="Times New Roman" pitchFamily="18" charset="0"/>
                <a:cs typeface="Times New Roman" pitchFamily="18" charset="0"/>
              </a:rPr>
              <a:t>. </a:t>
            </a:r>
            <a:endParaRPr lang="az-Latn-AZ" sz="2400" dirty="0" smtClean="0">
              <a:solidFill>
                <a:schemeClr val="bg1"/>
              </a:solidFill>
              <a:latin typeface="Times New Roman" pitchFamily="18" charset="0"/>
              <a:cs typeface="Times New Roman" pitchFamily="18" charset="0"/>
            </a:endParaRPr>
          </a:p>
          <a:p>
            <a:r>
              <a:rPr lang="en-US" sz="2400" dirty="0" err="1" smtClean="0">
                <a:solidFill>
                  <a:schemeClr val="bg1"/>
                </a:solidFill>
                <a:latin typeface="Times New Roman" pitchFamily="18" charset="0"/>
                <a:cs typeface="Times New Roman" pitchFamily="18" charset="0"/>
              </a:rPr>
              <a:t>İkincisi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dünya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miqyasında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geosiyasi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vəziyyət</a:t>
            </a:r>
            <a:r>
              <a:rPr lang="en-US" sz="2400" dirty="0" smtClean="0">
                <a:solidFill>
                  <a:schemeClr val="bg1"/>
                </a:solidFill>
                <a:latin typeface="Times New Roman" pitchFamily="18" charset="0"/>
                <a:cs typeface="Times New Roman" pitchFamily="18" charset="0"/>
              </a:rPr>
              <a:t> o </a:t>
            </a:r>
            <a:r>
              <a:rPr lang="en-US" sz="2400" dirty="0" err="1" smtClean="0">
                <a:solidFill>
                  <a:schemeClr val="bg1"/>
                </a:solidFill>
                <a:latin typeface="Times New Roman" pitchFamily="18" charset="0"/>
                <a:cs typeface="Times New Roman" pitchFamily="18" charset="0"/>
              </a:rPr>
              <a:t>dərəcədə</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mürəkkəbləşib</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və</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həssaslaşıb</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kiçik</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ehtiyatsızlıq</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bəşəriyyəti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fəlakətə</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sürükləyə</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bilər</a:t>
            </a:r>
            <a:r>
              <a:rPr lang="en-US" sz="2400" dirty="0" smtClean="0">
                <a:solidFill>
                  <a:schemeClr val="bg1"/>
                </a:solidFill>
                <a:latin typeface="Times New Roman" pitchFamily="18" charset="0"/>
                <a:cs typeface="Times New Roman" pitchFamily="18" charset="0"/>
              </a:rPr>
              <a:t>. </a:t>
            </a:r>
            <a:endParaRPr lang="az-Latn-AZ" sz="2400" dirty="0" smtClean="0">
              <a:solidFill>
                <a:schemeClr val="bg1"/>
              </a:solidFill>
              <a:latin typeface="Times New Roman" pitchFamily="18" charset="0"/>
              <a:cs typeface="Times New Roman" pitchFamily="18" charset="0"/>
            </a:endParaRPr>
          </a:p>
          <a:p>
            <a:r>
              <a:rPr lang="az-Latn-AZ" sz="2400" dirty="0" smtClean="0">
                <a:solidFill>
                  <a:schemeClr val="bg1"/>
                </a:solidFill>
                <a:latin typeface="Times New Roman" pitchFamily="18" charset="0"/>
                <a:cs typeface="Times New Roman" pitchFamily="18" charset="0"/>
              </a:rPr>
              <a:t>Nəticə: qlobal təhlükəsizliyi təmin etmək üçün yeni parametrə ehtiyac yaranıb.</a:t>
            </a:r>
            <a:endParaRPr lang="ru-RU" sz="2400" dirty="0">
              <a:solidFill>
                <a:schemeClr val="bg1"/>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a:solidFill>
            <a:srgbClr val="FF0000"/>
          </a:solidFill>
        </p:spPr>
        <p:txBody>
          <a:bodyPr/>
          <a:lstStyle/>
          <a:p>
            <a:r>
              <a:rPr lang="az-Latn-AZ" dirty="0" smtClean="0">
                <a:solidFill>
                  <a:schemeClr val="bg1"/>
                </a:solidFill>
                <a:latin typeface="Times New Roman" pitchFamily="18" charset="0"/>
                <a:cs typeface="Times New Roman" pitchFamily="18" charset="0"/>
              </a:rPr>
              <a:t>Bzejinskinin analizi 2</a:t>
            </a:r>
            <a:endParaRPr lang="ru-RU" dirty="0">
              <a:solidFill>
                <a:schemeClr val="bg1"/>
              </a:solidFill>
              <a:latin typeface="Times New Roman" pitchFamily="18" charset="0"/>
              <a:cs typeface="Times New Roman" pitchFamily="18" charset="0"/>
            </a:endParaRPr>
          </a:p>
        </p:txBody>
      </p:sp>
      <p:sp>
        <p:nvSpPr>
          <p:cNvPr id="3" name="Содержимое 2"/>
          <p:cNvSpPr>
            <a:spLocks noGrp="1"/>
          </p:cNvSpPr>
          <p:nvPr>
            <p:ph sz="half" idx="1"/>
          </p:nvPr>
        </p:nvSpPr>
        <p:spPr>
          <a:solidFill>
            <a:srgbClr val="FF0000"/>
          </a:solidFill>
          <a:ln>
            <a:solidFill>
              <a:srgbClr val="FFFF00"/>
            </a:solidFill>
          </a:ln>
          <a:scene3d>
            <a:camera prst="orthographicFront"/>
            <a:lightRig rig="threePt" dir="t"/>
          </a:scene3d>
          <a:sp3d>
            <a:bevelT/>
          </a:sp3d>
        </p:spPr>
        <p:txBody>
          <a:bodyPr>
            <a:normAutofit fontScale="77500" lnSpcReduction="20000"/>
          </a:bodyPr>
          <a:lstStyle/>
          <a:p>
            <a:r>
              <a:rPr lang="az-Latn-AZ" dirty="0" smtClean="0">
                <a:solidFill>
                  <a:schemeClr val="bg1"/>
                </a:solidFill>
                <a:latin typeface="Times New Roman" pitchFamily="18" charset="0"/>
                <a:cs typeface="Times New Roman" pitchFamily="18" charset="0"/>
              </a:rPr>
              <a:t>Yeni parametr:</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yeni</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məzmunda ABŞ-Rusiya-Çin</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əməkdaşlığı yaranmalıdır.</a:t>
            </a:r>
            <a:endParaRPr lang="az-Latn-AZ" dirty="0" smtClean="0">
              <a:solidFill>
                <a:schemeClr val="bg1"/>
              </a:solidFill>
              <a:latin typeface="Times New Roman" pitchFamily="18" charset="0"/>
              <a:cs typeface="Times New Roman" pitchFamily="18" charset="0"/>
            </a:endParaRPr>
          </a:p>
          <a:p>
            <a:r>
              <a:rPr lang="az-Latn-AZ"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Burada</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“əməkdaşlıq” termini</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ilə “müttəfiqlik” arasında fərqi vurğulmaq</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lazımdır.</a:t>
            </a:r>
            <a:r>
              <a:rPr lang="az-Latn-AZ" dirty="0" smtClean="0">
                <a:solidFill>
                  <a:schemeClr val="bg1"/>
                </a:solidFill>
                <a:latin typeface="Times New Roman" pitchFamily="18" charset="0"/>
                <a:cs typeface="Times New Roman" pitchFamily="18" charset="0"/>
              </a:rPr>
              <a:t> O</a:t>
            </a:r>
            <a:r>
              <a:rPr lang="ru-RU" dirty="0" err="1" smtClean="0">
                <a:solidFill>
                  <a:schemeClr val="bg1"/>
                </a:solidFill>
                <a:latin typeface="Times New Roman" pitchFamily="18" charset="0"/>
                <a:cs typeface="Times New Roman" pitchFamily="18" charset="0"/>
              </a:rPr>
              <a:t>rijinalda</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trilateral</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connection</a:t>
            </a:r>
            <a:r>
              <a:rPr lang="ru-RU" dirty="0" smtClean="0">
                <a:solidFill>
                  <a:schemeClr val="bg1"/>
                </a:solidFill>
                <a:latin typeface="Times New Roman" pitchFamily="18" charset="0"/>
                <a:cs typeface="Times New Roman" pitchFamily="18" charset="0"/>
              </a:rPr>
              <a:t>”</a:t>
            </a:r>
            <a:r>
              <a:rPr lang="az-Latn-AZ" dirty="0" smtClean="0">
                <a:solidFill>
                  <a:schemeClr val="bg1"/>
                </a:solidFill>
                <a:latin typeface="Times New Roman" pitchFamily="18" charset="0"/>
                <a:cs typeface="Times New Roman" pitchFamily="18" charset="0"/>
              </a:rPr>
              <a:t> ifadəsi işlənir ki, bu da müttəfiqlik deyil. </a:t>
            </a:r>
          </a:p>
          <a:p>
            <a:r>
              <a:rPr lang="az-Latn-AZ" dirty="0" smtClean="0">
                <a:solidFill>
                  <a:schemeClr val="bg1"/>
                </a:solidFill>
                <a:latin typeface="Times New Roman" pitchFamily="18" charset="0"/>
                <a:cs typeface="Times New Roman" pitchFamily="18" charset="0"/>
              </a:rPr>
              <a:t>Lakin indi ABŞ, Rusiya və Çin arasında ziddiyyətlər mövcuddur.</a:t>
            </a:r>
          </a:p>
          <a:p>
            <a:r>
              <a:rPr lang="az-Latn-AZ" dirty="0" smtClean="0">
                <a:solidFill>
                  <a:schemeClr val="bg1"/>
                </a:solidFill>
                <a:latin typeface="Times New Roman" pitchFamily="18" charset="0"/>
                <a:cs typeface="Times New Roman" pitchFamily="18" charset="0"/>
              </a:rPr>
              <a:t>Bu vəziyyətdə ABŞ “strateji ehtiyatlılıq” və “qətiyyətlilik” mövqeyini seçməlidir.</a:t>
            </a:r>
          </a:p>
          <a:p>
            <a:endParaRPr lang="ru-RU" dirty="0"/>
          </a:p>
        </p:txBody>
      </p:sp>
      <p:sp>
        <p:nvSpPr>
          <p:cNvPr id="4" name="Содержимое 3"/>
          <p:cNvSpPr>
            <a:spLocks noGrp="1"/>
          </p:cNvSpPr>
          <p:nvPr>
            <p:ph sz="half" idx="2"/>
          </p:nvPr>
        </p:nvSpPr>
        <p:spPr>
          <a:solidFill>
            <a:srgbClr val="FF0000"/>
          </a:solidFill>
          <a:scene3d>
            <a:camera prst="orthographicFront"/>
            <a:lightRig rig="threePt" dir="t"/>
          </a:scene3d>
          <a:sp3d>
            <a:bevelT/>
          </a:sp3d>
        </p:spPr>
        <p:txBody>
          <a:bodyPr>
            <a:normAutofit fontScale="77500" lnSpcReduction="20000"/>
          </a:bodyPr>
          <a:lstStyle/>
          <a:p>
            <a:r>
              <a:rPr lang="az-Latn-AZ" dirty="0" smtClean="0">
                <a:solidFill>
                  <a:schemeClr val="bg1"/>
                </a:solidFill>
                <a:latin typeface="Times New Roman" pitchFamily="18" charset="0"/>
                <a:cs typeface="Times New Roman" pitchFamily="18" charset="0"/>
              </a:rPr>
              <a:t>“Strateji ehtiyatlılıq” Amerikanın Rusiya ilə Çin arasındakı ziddiyyətli məqamlara qarışmamasını , Hindistan faktorundan təmkinlə istifadə etməsini, Yaponiya ilə Cənubi Koreyanı müdafiə etməyi nəzərdə tutur.</a:t>
            </a:r>
          </a:p>
          <a:p>
            <a:r>
              <a:rPr lang="az-Latn-AZ" dirty="0" smtClean="0">
                <a:solidFill>
                  <a:schemeClr val="bg1"/>
                </a:solidFill>
                <a:latin typeface="Times New Roman" pitchFamily="18" charset="0"/>
                <a:cs typeface="Times New Roman" pitchFamily="18" charset="0"/>
              </a:rPr>
              <a:t>Deməli, strateji ehtiyatlılığı qətiyyət o mənada tamamlamalıdır ki, Amerika ən yaxın müttəfiqlərinin naminə belə öz liderlik ambisiyasından əl çəkməməlidir. </a:t>
            </a:r>
            <a:endParaRPr lang="ru-RU" dirty="0">
              <a:solidFill>
                <a:schemeClr val="bg1"/>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lstStyle/>
          <a:p>
            <a:r>
              <a:rPr lang="az-Latn-AZ" dirty="0" smtClean="0">
                <a:solidFill>
                  <a:schemeClr val="bg1"/>
                </a:solidFill>
                <a:latin typeface="Times New Roman" pitchFamily="18" charset="0"/>
                <a:cs typeface="Times New Roman" pitchFamily="18" charset="0"/>
              </a:rPr>
              <a:t>Bzejinskinin analizi 3</a:t>
            </a:r>
            <a:endParaRPr lang="ru-RU" dirty="0">
              <a:solidFill>
                <a:schemeClr val="bg1"/>
              </a:solidFill>
              <a:latin typeface="Times New Roman" pitchFamily="18" charset="0"/>
              <a:cs typeface="Times New Roman" pitchFamily="18" charset="0"/>
            </a:endParaRPr>
          </a:p>
        </p:txBody>
      </p:sp>
      <p:sp>
        <p:nvSpPr>
          <p:cNvPr id="3" name="Содержимое 2"/>
          <p:cNvSpPr>
            <a:spLocks noGrp="1"/>
          </p:cNvSpPr>
          <p:nvPr>
            <p:ph sz="half" idx="1"/>
          </p:nvPr>
        </p:nvSpPr>
        <p:spPr>
          <a:solidFill>
            <a:srgbClr val="FF0000"/>
          </a:solidFill>
          <a:scene3d>
            <a:camera prst="orthographicFront"/>
            <a:lightRig rig="threePt" dir="t"/>
          </a:scene3d>
          <a:sp3d>
            <a:bevelT/>
          </a:sp3d>
        </p:spPr>
        <p:txBody>
          <a:bodyPr>
            <a:normAutofit fontScale="85000" lnSpcReduction="10000"/>
          </a:bodyPr>
          <a:lstStyle/>
          <a:p>
            <a:r>
              <a:rPr lang="az-Latn-AZ" dirty="0" smtClean="0">
                <a:solidFill>
                  <a:schemeClr val="bg1"/>
                </a:solidFill>
                <a:latin typeface="Times New Roman" pitchFamily="18" charset="0"/>
                <a:cs typeface="Times New Roman" pitchFamily="18" charset="0"/>
              </a:rPr>
              <a:t>ABŞ, Rusiya və Çini əməkdaşlığa sövq edən səbəblər sırasında İran və Türkiyə təhlükəsi də var.</a:t>
            </a:r>
          </a:p>
          <a:p>
            <a:r>
              <a:rPr lang="az-Latn-AZ" dirty="0" smtClean="0">
                <a:solidFill>
                  <a:schemeClr val="bg1"/>
                </a:solidFill>
                <a:latin typeface="Times New Roman" pitchFamily="18" charset="0"/>
                <a:cs typeface="Times New Roman" pitchFamily="18" charset="0"/>
              </a:rPr>
              <a:t>“Yaxın Şərqdə dini nifrətdən qidalanaraq, davam edən vətəndaş müharibəsi, İran ekstremistlərinin sırıya biləcəyi potensial nüvə münaqişələri, alovlu türk milliyyətçilərinin geosiyasi ambisiyaları” bunu şərtləndirir.</a:t>
            </a:r>
            <a:endParaRPr lang="ru-RU" dirty="0">
              <a:solidFill>
                <a:schemeClr val="bg1"/>
              </a:solidFill>
              <a:latin typeface="Times New Roman" pitchFamily="18" charset="0"/>
              <a:cs typeface="Times New Roman" pitchFamily="18" charset="0"/>
            </a:endParaRPr>
          </a:p>
        </p:txBody>
      </p:sp>
      <p:sp>
        <p:nvSpPr>
          <p:cNvPr id="4" name="Содержимое 3"/>
          <p:cNvSpPr>
            <a:spLocks noGrp="1"/>
          </p:cNvSpPr>
          <p:nvPr>
            <p:ph sz="half" idx="2"/>
          </p:nvPr>
        </p:nvSpPr>
        <p:spPr>
          <a:solidFill>
            <a:srgbClr val="FF0000"/>
          </a:solidFill>
          <a:scene3d>
            <a:camera prst="orthographicFront"/>
            <a:lightRig rig="threePt" dir="t"/>
          </a:scene3d>
          <a:sp3d>
            <a:bevelT/>
          </a:sp3d>
        </p:spPr>
        <p:txBody>
          <a:bodyPr>
            <a:normAutofit fontScale="85000" lnSpcReduction="10000"/>
          </a:bodyPr>
          <a:lstStyle/>
          <a:p>
            <a:r>
              <a:rPr lang="az-Latn-AZ" dirty="0" smtClean="0">
                <a:solidFill>
                  <a:schemeClr val="bg1"/>
                </a:solidFill>
                <a:latin typeface="Times New Roman" pitchFamily="18" charset="0"/>
                <a:cs typeface="Times New Roman" pitchFamily="18" charset="0"/>
              </a:rPr>
              <a:t>Nəticə: </a:t>
            </a:r>
          </a:p>
          <a:p>
            <a:pPr>
              <a:buNone/>
            </a:pPr>
            <a:r>
              <a:rPr lang="az-Latn-AZ" dirty="0" smtClean="0">
                <a:solidFill>
                  <a:schemeClr val="bg1"/>
                </a:solidFill>
                <a:latin typeface="Times New Roman" pitchFamily="18" charset="0"/>
                <a:cs typeface="Times New Roman" pitchFamily="18" charset="0"/>
              </a:rPr>
              <a:t>    Z.Bzejinski Yaxın Şərqdə dini ixtilafların hələ də qalacağını proqnozlaşdırır. Hətta bu məsələ qlobal miqyasda geosiyasi proseslərə öz təsirini göstərə bilər. Türkiyə isə geosiyasi maraqlarını daha qətiyyətli qorumaq xəttini inkişaf etdirəcək. </a:t>
            </a:r>
            <a:endParaRPr lang="ru-RU" dirty="0">
              <a:solidFill>
                <a:schemeClr val="bg1"/>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lstStyle/>
          <a:p>
            <a:r>
              <a:rPr lang="az-Latn-AZ" dirty="0" smtClean="0">
                <a:solidFill>
                  <a:schemeClr val="bg1"/>
                </a:solidFill>
                <a:latin typeface="Times New Roman" pitchFamily="18" charset="0"/>
                <a:cs typeface="Times New Roman" pitchFamily="18" charset="0"/>
              </a:rPr>
              <a:t>“Davos riskləri”1</a:t>
            </a:r>
            <a:endParaRPr lang="ru-RU" dirty="0">
              <a:solidFill>
                <a:schemeClr val="bg1"/>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600200"/>
            <a:ext cx="4038600" cy="4900634"/>
          </a:xfrm>
          <a:solidFill>
            <a:srgbClr val="FF0000"/>
          </a:solidFill>
          <a:scene3d>
            <a:camera prst="orthographicFront"/>
            <a:lightRig rig="threePt" dir="t"/>
          </a:scene3d>
          <a:sp3d>
            <a:bevelT/>
          </a:sp3d>
        </p:spPr>
        <p:txBody>
          <a:bodyPr>
            <a:normAutofit fontScale="55000" lnSpcReduction="20000"/>
          </a:bodyPr>
          <a:lstStyle/>
          <a:p>
            <a:r>
              <a:rPr lang="az-Latn-AZ" sz="3200" b="1" dirty="0" smtClean="0">
                <a:solidFill>
                  <a:schemeClr val="bg1"/>
                </a:solidFill>
                <a:latin typeface="Times New Roman" pitchFamily="18" charset="0"/>
                <a:cs typeface="Times New Roman" pitchFamily="18" charset="0"/>
              </a:rPr>
              <a:t>MƏNBƏ: </a:t>
            </a:r>
            <a:r>
              <a:rPr lang="en-US" sz="3600" dirty="0" smtClean="0">
                <a:solidFill>
                  <a:schemeClr val="bg1"/>
                </a:solidFill>
                <a:latin typeface="Times New Roman" pitchFamily="18" charset="0"/>
                <a:cs typeface="Times New Roman" pitchFamily="18" charset="0"/>
              </a:rPr>
              <a:t>The Global Risks Report 2017/World Economic Forum, 11.01.2016//http://www 3.weforum.org/docs/GRR17_Report_web.pdf)</a:t>
            </a:r>
            <a:endParaRPr lang="az-Latn-AZ" sz="3600" b="1" dirty="0" smtClean="0">
              <a:solidFill>
                <a:schemeClr val="bg1"/>
              </a:solidFill>
              <a:latin typeface="Times New Roman" pitchFamily="18" charset="0"/>
              <a:cs typeface="Times New Roman" pitchFamily="18" charset="0"/>
            </a:endParaRPr>
          </a:p>
          <a:p>
            <a:r>
              <a:rPr lang="en-US" sz="3600" dirty="0" err="1" smtClean="0">
                <a:solidFill>
                  <a:schemeClr val="bg1"/>
                </a:solidFill>
                <a:latin typeface="Times New Roman" pitchFamily="18" charset="0"/>
                <a:cs typeface="Times New Roman" pitchFamily="18" charset="0"/>
              </a:rPr>
              <a:t>Davosdakı</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Ümumdünya</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İqtisadi</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Forumunun</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ekspertləri</a:t>
            </a:r>
            <a:r>
              <a:rPr lang="az-Latn-AZ" sz="3600" dirty="0" smtClean="0">
                <a:solidFill>
                  <a:schemeClr val="bg1"/>
                </a:solidFill>
                <a:latin typeface="Times New Roman" pitchFamily="18" charset="0"/>
                <a:cs typeface="Times New Roman" pitchFamily="18" charset="0"/>
              </a:rPr>
              <a:t> 2017-ci ildə </a:t>
            </a:r>
            <a:r>
              <a:rPr lang="en-US" sz="3600" dirty="0" smtClean="0">
                <a:solidFill>
                  <a:schemeClr val="bg1"/>
                </a:solidFill>
                <a:latin typeface="Times New Roman" pitchFamily="18" charset="0"/>
                <a:cs typeface="Times New Roman" pitchFamily="18" charset="0"/>
              </a:rPr>
              <a:t>30 </a:t>
            </a:r>
            <a:r>
              <a:rPr lang="en-US" sz="3600" dirty="0" err="1" smtClean="0">
                <a:solidFill>
                  <a:schemeClr val="bg1"/>
                </a:solidFill>
                <a:latin typeface="Times New Roman" pitchFamily="18" charset="0"/>
                <a:cs typeface="Times New Roman" pitchFamily="18" charset="0"/>
              </a:rPr>
              <a:t>qlobal</a:t>
            </a:r>
            <a:r>
              <a:rPr lang="en-US" sz="3600" dirty="0" smtClean="0">
                <a:solidFill>
                  <a:schemeClr val="bg1"/>
                </a:solidFill>
                <a:latin typeface="Times New Roman" pitchFamily="18" charset="0"/>
                <a:cs typeface="Times New Roman" pitchFamily="18" charset="0"/>
              </a:rPr>
              <a:t> risk </a:t>
            </a:r>
            <a:r>
              <a:rPr lang="en-US" sz="3600" dirty="0" err="1" smtClean="0">
                <a:solidFill>
                  <a:schemeClr val="bg1"/>
                </a:solidFill>
                <a:latin typeface="Times New Roman" pitchFamily="18" charset="0"/>
                <a:cs typeface="Times New Roman" pitchFamily="18" charset="0"/>
              </a:rPr>
              <a:t>faktorunun</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mövcud</a:t>
            </a:r>
            <a:r>
              <a:rPr lang="az-Latn-AZ" sz="3600" dirty="0" smtClean="0">
                <a:solidFill>
                  <a:schemeClr val="bg1"/>
                </a:solidFill>
                <a:latin typeface="Times New Roman" pitchFamily="18" charset="0"/>
                <a:cs typeface="Times New Roman" pitchFamily="18" charset="0"/>
              </a:rPr>
              <a:t> olacağından</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bəhs</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edirlər</a:t>
            </a:r>
            <a:r>
              <a:rPr lang="en-US" sz="3600" dirty="0" smtClean="0">
                <a:solidFill>
                  <a:schemeClr val="bg1"/>
                </a:solidFill>
                <a:latin typeface="Times New Roman" pitchFamily="18" charset="0"/>
                <a:cs typeface="Times New Roman" pitchFamily="18" charset="0"/>
              </a:rPr>
              <a:t>.</a:t>
            </a:r>
            <a:endParaRPr lang="az-Latn-AZ" sz="3600" dirty="0" smtClean="0">
              <a:solidFill>
                <a:schemeClr val="bg1"/>
              </a:solidFill>
              <a:latin typeface="Times New Roman" pitchFamily="18" charset="0"/>
              <a:cs typeface="Times New Roman" pitchFamily="18" charset="0"/>
            </a:endParaRPr>
          </a:p>
          <a:p>
            <a:r>
              <a:rPr lang="en-US" sz="3600" dirty="0" err="1" smtClean="0">
                <a:solidFill>
                  <a:schemeClr val="bg1"/>
                </a:solidFill>
                <a:latin typeface="Times New Roman" pitchFamily="18" charset="0"/>
                <a:cs typeface="Times New Roman" pitchFamily="18" charset="0"/>
              </a:rPr>
              <a:t>Onları</a:t>
            </a:r>
            <a:r>
              <a:rPr lang="en-US" sz="3600" dirty="0" smtClean="0">
                <a:solidFill>
                  <a:schemeClr val="bg1"/>
                </a:solidFill>
                <a:latin typeface="Times New Roman" pitchFamily="18" charset="0"/>
                <a:cs typeface="Times New Roman" pitchFamily="18" charset="0"/>
              </a:rPr>
              <a:t> 5 </a:t>
            </a:r>
            <a:r>
              <a:rPr lang="en-US" sz="3600" dirty="0" err="1" smtClean="0">
                <a:solidFill>
                  <a:schemeClr val="bg1"/>
                </a:solidFill>
                <a:latin typeface="Times New Roman" pitchFamily="18" charset="0"/>
                <a:cs typeface="Times New Roman" pitchFamily="18" charset="0"/>
              </a:rPr>
              <a:t>qrupa</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bölürlər</a:t>
            </a:r>
            <a:r>
              <a:rPr lang="az-Latn-AZ" sz="3600" dirty="0" smtClean="0">
                <a:solidFill>
                  <a:schemeClr val="bg1"/>
                </a:solidFill>
                <a:latin typeface="Times New Roman" pitchFamily="18" charset="0"/>
                <a:cs typeface="Times New Roman" pitchFamily="18" charset="0"/>
              </a:rPr>
              <a:t>:</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iqtisadi</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ekoloji</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geosiyasi</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sosial</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və</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texnoloji</a:t>
            </a:r>
            <a:r>
              <a:rPr lang="az-Latn-AZ" sz="3600" dirty="0" smtClean="0">
                <a:solidFill>
                  <a:schemeClr val="bg1"/>
                </a:solidFill>
                <a:latin typeface="Times New Roman" pitchFamily="18" charset="0"/>
                <a:cs typeface="Times New Roman" pitchFamily="18" charset="0"/>
              </a:rPr>
              <a:t>.</a:t>
            </a:r>
          </a:p>
          <a:p>
            <a:r>
              <a:rPr lang="az-Latn-AZ" sz="3600" dirty="0" smtClean="0">
                <a:solidFill>
                  <a:schemeClr val="bg1"/>
                </a:solidFill>
                <a:latin typeface="Times New Roman" pitchFamily="18" charset="0"/>
                <a:cs typeface="Times New Roman" pitchFamily="18" charset="0"/>
              </a:rPr>
              <a:t>Risk qruplarında ilk sıranı ekoloji kateqoriya tutur. Ekstremal iqlim hadisələri, geniş miqyaslı təbii fəlakətlər və antropogen ekoloji fəlakətlər riski daha çox ehtimal olunanlar sırasındadır. </a:t>
            </a:r>
          </a:p>
          <a:p>
            <a:endParaRPr lang="az-Latn-AZ" sz="3600" dirty="0" smtClean="0">
              <a:latin typeface="Times New Roman" pitchFamily="18" charset="0"/>
              <a:cs typeface="Times New Roman" pitchFamily="18" charset="0"/>
            </a:endParaRPr>
          </a:p>
          <a:p>
            <a:endParaRPr lang="az-Latn-AZ" dirty="0" smtClean="0"/>
          </a:p>
          <a:p>
            <a:endParaRPr lang="az-Latn-AZ" dirty="0" smtClean="0"/>
          </a:p>
          <a:p>
            <a:endParaRPr lang="ru-RU" dirty="0"/>
          </a:p>
        </p:txBody>
      </p:sp>
      <p:sp>
        <p:nvSpPr>
          <p:cNvPr id="4" name="Содержимое 3"/>
          <p:cNvSpPr>
            <a:spLocks noGrp="1"/>
          </p:cNvSpPr>
          <p:nvPr>
            <p:ph sz="half" idx="2"/>
          </p:nvPr>
        </p:nvSpPr>
        <p:spPr>
          <a:xfrm>
            <a:off x="4648200" y="1600200"/>
            <a:ext cx="4038600" cy="4900634"/>
          </a:xfrm>
          <a:solidFill>
            <a:srgbClr val="FF0000"/>
          </a:solidFill>
          <a:scene3d>
            <a:camera prst="orthographicFront"/>
            <a:lightRig rig="threePt" dir="t"/>
          </a:scene3d>
          <a:sp3d>
            <a:bevelT/>
          </a:sp3d>
        </p:spPr>
        <p:txBody>
          <a:bodyPr>
            <a:normAutofit fontScale="55000" lnSpcReduction="20000"/>
          </a:bodyPr>
          <a:lstStyle/>
          <a:p>
            <a:r>
              <a:rPr lang="az-Latn-AZ" sz="3800" dirty="0" smtClean="0">
                <a:solidFill>
                  <a:schemeClr val="bg1"/>
                </a:solidFill>
                <a:latin typeface="Times New Roman" pitchFamily="18" charset="0"/>
                <a:cs typeface="Times New Roman" pitchFamily="18" charset="0"/>
              </a:rPr>
              <a:t>Sonrakı yerləri dövlətlərarası münaqişələr və səmərəli dövlət idarəetməsinin yoxluğu tuturlar. Suriya böhranını sənəd müəllifləri keyfiyyətsiz dövlət idarəetməsinin olmaması faktoru ilə izah etməyə çalışırlar. </a:t>
            </a:r>
          </a:p>
          <a:p>
            <a:r>
              <a:rPr lang="az-Latn-AZ" sz="3800" dirty="0" smtClean="0">
                <a:solidFill>
                  <a:schemeClr val="bg1"/>
                </a:solidFill>
                <a:latin typeface="Times New Roman" pitchFamily="18" charset="0"/>
                <a:cs typeface="Times New Roman" pitchFamily="18" charset="0"/>
              </a:rPr>
              <a:t>Üçüncü yerdə texnoloji risklər dayanır. Onlar şəxsi məlumatların oğurlanmasından, onlardan süni məqsədlər üçün istifadə edilməsindən və geniş miqyaslı kibernetik hücumlardan (söhbət faktiki olaraq informasiya savaşından gedir) ibarətdir.    </a:t>
            </a:r>
            <a:endParaRPr lang="ru-RU" sz="3800" dirty="0" smtClean="0">
              <a:solidFill>
                <a:schemeClr val="bg1"/>
              </a:solidFill>
              <a:latin typeface="Times New Roman" pitchFamily="18" charset="0"/>
              <a:cs typeface="Times New Roman" pitchFamily="18" charset="0"/>
            </a:endParaRP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lstStyle/>
          <a:p>
            <a:r>
              <a:rPr lang="az-Latn-AZ" dirty="0" smtClean="0">
                <a:solidFill>
                  <a:schemeClr val="bg1"/>
                </a:solidFill>
                <a:latin typeface="Times New Roman" pitchFamily="18" charset="0"/>
                <a:cs typeface="Times New Roman" pitchFamily="18" charset="0"/>
              </a:rPr>
              <a:t>“Davos riskləri”2</a:t>
            </a:r>
            <a:endParaRPr lang="ru-RU" dirty="0">
              <a:solidFill>
                <a:schemeClr val="bg1"/>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600200"/>
            <a:ext cx="4038600" cy="4829196"/>
          </a:xfrm>
          <a:solidFill>
            <a:srgbClr val="FF0000"/>
          </a:solidFill>
          <a:scene3d>
            <a:camera prst="orthographicFront"/>
            <a:lightRig rig="threePt" dir="t"/>
          </a:scene3d>
          <a:sp3d>
            <a:bevelT/>
          </a:sp3d>
        </p:spPr>
        <p:txBody>
          <a:bodyPr>
            <a:normAutofit fontScale="70000" lnSpcReduction="20000"/>
          </a:bodyPr>
          <a:lstStyle/>
          <a:p>
            <a:r>
              <a:rPr lang="en-US" sz="3400" b="1" dirty="0" err="1" smtClean="0">
                <a:solidFill>
                  <a:schemeClr val="bg1"/>
                </a:solidFill>
                <a:latin typeface="Times New Roman" pitchFamily="18" charset="0"/>
                <a:cs typeface="Times New Roman" pitchFamily="18" charset="0"/>
              </a:rPr>
              <a:t>Onların</a:t>
            </a:r>
            <a:r>
              <a:rPr lang="en-US" sz="3400" b="1" dirty="0" smtClean="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sırasında</a:t>
            </a:r>
            <a:r>
              <a:rPr lang="en-US" sz="3400" b="1" dirty="0" smtClean="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əsas</a:t>
            </a:r>
            <a:r>
              <a:rPr lang="en-US" sz="3400" b="1" dirty="0" smtClean="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risklər</a:t>
            </a:r>
            <a:r>
              <a:rPr lang="az-Latn-AZ" sz="3400" b="1" dirty="0" smtClean="0">
                <a:solidFill>
                  <a:schemeClr val="bg1"/>
                </a:solidFill>
                <a:latin typeface="Times New Roman" pitchFamily="18" charset="0"/>
                <a:cs typeface="Times New Roman" pitchFamily="18" charset="0"/>
              </a:rPr>
              <a:t> kimi</a:t>
            </a:r>
            <a:r>
              <a:rPr lang="en-US" sz="3400" b="1" dirty="0" smtClean="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aşağıdakılar</a:t>
            </a:r>
            <a:r>
              <a:rPr lang="en-US" sz="3400" b="1" dirty="0" smtClean="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göstərilir</a:t>
            </a:r>
            <a:r>
              <a:rPr lang="en-US" sz="3400" b="1" dirty="0" smtClean="0">
                <a:solidFill>
                  <a:schemeClr val="bg1"/>
                </a:solidFill>
                <a:latin typeface="Times New Roman" pitchFamily="18" charset="0"/>
                <a:cs typeface="Times New Roman" pitchFamily="18" charset="0"/>
              </a:rPr>
              <a:t>:</a:t>
            </a:r>
            <a:endParaRPr lang="ru-RU" sz="3400" b="1" dirty="0" smtClean="0">
              <a:solidFill>
                <a:schemeClr val="bg1"/>
              </a:solidFill>
              <a:latin typeface="Times New Roman" pitchFamily="18" charset="0"/>
              <a:cs typeface="Times New Roman" pitchFamily="18" charset="0"/>
            </a:endParaRPr>
          </a:p>
          <a:p>
            <a:pPr lvl="0"/>
            <a:r>
              <a:rPr lang="en-US" sz="3400" dirty="0" err="1" smtClean="0">
                <a:solidFill>
                  <a:schemeClr val="bg1"/>
                </a:solidFill>
                <a:latin typeface="Times New Roman" pitchFamily="18" charset="0"/>
                <a:cs typeface="Times New Roman" pitchFamily="18" charset="0"/>
              </a:rPr>
              <a:t>dövlətlər</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arasında</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etimadın</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yoxluğu</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və</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münaqişələr</a:t>
            </a:r>
            <a:r>
              <a:rPr lang="en-US" sz="3400" dirty="0" smtClean="0">
                <a:solidFill>
                  <a:schemeClr val="bg1"/>
                </a:solidFill>
                <a:latin typeface="Times New Roman" pitchFamily="18" charset="0"/>
                <a:cs typeface="Times New Roman" pitchFamily="18" charset="0"/>
              </a:rPr>
              <a:t>;</a:t>
            </a:r>
            <a:endParaRPr lang="ru-RU" sz="3400" dirty="0" smtClean="0">
              <a:solidFill>
                <a:schemeClr val="bg1"/>
              </a:solidFill>
              <a:latin typeface="Times New Roman" pitchFamily="18" charset="0"/>
              <a:cs typeface="Times New Roman" pitchFamily="18" charset="0"/>
            </a:endParaRPr>
          </a:p>
          <a:p>
            <a:pPr lvl="0"/>
            <a:r>
              <a:rPr lang="en-US" sz="3400" dirty="0" err="1" smtClean="0">
                <a:solidFill>
                  <a:schemeClr val="bg1"/>
                </a:solidFill>
                <a:latin typeface="Times New Roman" pitchFamily="18" charset="0"/>
                <a:cs typeface="Times New Roman" pitchFamily="18" charset="0"/>
              </a:rPr>
              <a:t>təbii</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fəlakətlərin</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baş</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verməsi</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ehtimalı</a:t>
            </a:r>
            <a:r>
              <a:rPr lang="en-US" sz="3400" dirty="0" smtClean="0">
                <a:solidFill>
                  <a:schemeClr val="bg1"/>
                </a:solidFill>
                <a:latin typeface="Times New Roman" pitchFamily="18" charset="0"/>
                <a:cs typeface="Times New Roman" pitchFamily="18" charset="0"/>
              </a:rPr>
              <a:t>;</a:t>
            </a:r>
            <a:endParaRPr lang="ru-RU" sz="3400" dirty="0" smtClean="0">
              <a:solidFill>
                <a:schemeClr val="bg1"/>
              </a:solidFill>
              <a:latin typeface="Times New Roman" pitchFamily="18" charset="0"/>
              <a:cs typeface="Times New Roman" pitchFamily="18" charset="0"/>
            </a:endParaRPr>
          </a:p>
          <a:p>
            <a:pPr lvl="0"/>
            <a:r>
              <a:rPr lang="en-US" sz="3400" dirty="0" err="1" smtClean="0">
                <a:solidFill>
                  <a:schemeClr val="bg1"/>
                </a:solidFill>
                <a:latin typeface="Times New Roman" pitchFamily="18" charset="0"/>
                <a:cs typeface="Times New Roman" pitchFamily="18" charset="0"/>
              </a:rPr>
              <a:t>əhalinin</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gəlirləri</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arasındakı</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fərqlərin</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daha</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da</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artması</a:t>
            </a:r>
            <a:r>
              <a:rPr lang="en-US" sz="3400" dirty="0" smtClean="0">
                <a:solidFill>
                  <a:schemeClr val="bg1"/>
                </a:solidFill>
                <a:latin typeface="Times New Roman" pitchFamily="18" charset="0"/>
                <a:cs typeface="Times New Roman" pitchFamily="18" charset="0"/>
              </a:rPr>
              <a:t>;</a:t>
            </a:r>
            <a:endParaRPr lang="ru-RU" sz="3400" dirty="0" smtClean="0">
              <a:solidFill>
                <a:schemeClr val="bg1"/>
              </a:solidFill>
              <a:latin typeface="Times New Roman" pitchFamily="18" charset="0"/>
              <a:cs typeface="Times New Roman" pitchFamily="18" charset="0"/>
            </a:endParaRPr>
          </a:p>
          <a:p>
            <a:pPr lvl="0"/>
            <a:r>
              <a:rPr lang="en-US" sz="3400" dirty="0" err="1" smtClean="0">
                <a:solidFill>
                  <a:schemeClr val="bg1"/>
                </a:solidFill>
                <a:latin typeface="Times New Roman" pitchFamily="18" charset="0"/>
                <a:cs typeface="Times New Roman" pitchFamily="18" charset="0"/>
              </a:rPr>
              <a:t>kiber</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cinayətlər</a:t>
            </a:r>
            <a:r>
              <a:rPr lang="en-US" sz="3400" dirty="0" smtClean="0">
                <a:solidFill>
                  <a:schemeClr val="bg1"/>
                </a:solidFill>
                <a:latin typeface="Times New Roman" pitchFamily="18" charset="0"/>
                <a:cs typeface="Times New Roman" pitchFamily="18" charset="0"/>
              </a:rPr>
              <a:t>;</a:t>
            </a:r>
            <a:endParaRPr lang="ru-RU" sz="3400" dirty="0" smtClean="0">
              <a:solidFill>
                <a:schemeClr val="bg1"/>
              </a:solidFill>
              <a:latin typeface="Times New Roman" pitchFamily="18" charset="0"/>
              <a:cs typeface="Times New Roman" pitchFamily="18" charset="0"/>
            </a:endParaRPr>
          </a:p>
          <a:p>
            <a:pPr lvl="0"/>
            <a:r>
              <a:rPr lang="en-US" sz="3400" dirty="0" smtClean="0">
                <a:solidFill>
                  <a:schemeClr val="bg1"/>
                </a:solidFill>
                <a:latin typeface="Times New Roman" pitchFamily="18" charset="0"/>
                <a:cs typeface="Times New Roman" pitchFamily="18" charset="0"/>
              </a:rPr>
              <a:t>terror </a:t>
            </a:r>
            <a:r>
              <a:rPr lang="en-US" sz="3400" dirty="0" err="1" smtClean="0">
                <a:solidFill>
                  <a:schemeClr val="bg1"/>
                </a:solidFill>
                <a:latin typeface="Times New Roman" pitchFamily="18" charset="0"/>
                <a:cs typeface="Times New Roman" pitchFamily="18" charset="0"/>
              </a:rPr>
              <a:t>aktları</a:t>
            </a:r>
            <a:r>
              <a:rPr lang="en-US" sz="3400" dirty="0" smtClean="0">
                <a:solidFill>
                  <a:schemeClr val="bg1"/>
                </a:solidFill>
                <a:latin typeface="Times New Roman" pitchFamily="18" charset="0"/>
                <a:cs typeface="Times New Roman" pitchFamily="18" charset="0"/>
              </a:rPr>
              <a:t>;</a:t>
            </a:r>
            <a:endParaRPr lang="ru-RU" sz="3400" dirty="0" smtClean="0">
              <a:solidFill>
                <a:schemeClr val="bg1"/>
              </a:solidFill>
              <a:latin typeface="Times New Roman" pitchFamily="18" charset="0"/>
              <a:cs typeface="Times New Roman" pitchFamily="18" charset="0"/>
            </a:endParaRPr>
          </a:p>
          <a:p>
            <a:pPr lvl="0"/>
            <a:r>
              <a:rPr lang="en-US" sz="3400" dirty="0" err="1" smtClean="0">
                <a:solidFill>
                  <a:schemeClr val="bg1"/>
                </a:solidFill>
                <a:latin typeface="Times New Roman" pitchFamily="18" charset="0"/>
                <a:cs typeface="Times New Roman" pitchFamily="18" charset="0"/>
              </a:rPr>
              <a:t>məcburi</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qaçqınların</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sayının</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əhəmiyyətli</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dərəcədə</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artmas</a:t>
            </a:r>
            <a:r>
              <a:rPr lang="az-Latn-AZ" sz="3400" dirty="0" smtClean="0">
                <a:solidFill>
                  <a:schemeClr val="bg1"/>
                </a:solidFill>
                <a:latin typeface="Times New Roman" pitchFamily="18" charset="0"/>
                <a:cs typeface="Times New Roman" pitchFamily="18" charset="0"/>
              </a:rPr>
              <a:t>ı</a:t>
            </a:r>
            <a:r>
              <a:rPr lang="en-US" sz="3400" dirty="0" smtClean="0">
                <a:solidFill>
                  <a:schemeClr val="bg1"/>
                </a:solidFill>
                <a:latin typeface="Times New Roman" pitchFamily="18" charset="0"/>
                <a:cs typeface="Times New Roman" pitchFamily="18" charset="0"/>
              </a:rPr>
              <a:t>.</a:t>
            </a:r>
            <a:endParaRPr lang="ru-RU" sz="3400" dirty="0" smtClean="0">
              <a:solidFill>
                <a:schemeClr val="bg1"/>
              </a:solidFill>
              <a:latin typeface="Times New Roman" pitchFamily="18" charset="0"/>
              <a:cs typeface="Times New Roman" pitchFamily="18" charset="0"/>
            </a:endParaRPr>
          </a:p>
          <a:p>
            <a:endParaRPr lang="ru-RU" dirty="0" smtClean="0"/>
          </a:p>
          <a:p>
            <a:endParaRPr lang="az-Latn-AZ" dirty="0" smtClean="0"/>
          </a:p>
          <a:p>
            <a:endParaRPr lang="ru-RU" dirty="0"/>
          </a:p>
        </p:txBody>
      </p:sp>
      <p:sp>
        <p:nvSpPr>
          <p:cNvPr id="4" name="Содержимое 3"/>
          <p:cNvSpPr>
            <a:spLocks noGrp="1"/>
          </p:cNvSpPr>
          <p:nvPr>
            <p:ph sz="half" idx="2"/>
          </p:nvPr>
        </p:nvSpPr>
        <p:spPr>
          <a:xfrm>
            <a:off x="4648200" y="1617681"/>
            <a:ext cx="4038600" cy="4811715"/>
          </a:xfrm>
          <a:solidFill>
            <a:srgbClr val="FF0000"/>
          </a:solidFill>
          <a:scene3d>
            <a:camera prst="orthographicFront"/>
            <a:lightRig rig="threePt" dir="t"/>
          </a:scene3d>
          <a:sp3d>
            <a:bevelT/>
          </a:sp3d>
        </p:spPr>
        <p:txBody>
          <a:bodyPr>
            <a:normAutofit fontScale="70000" lnSpcReduction="20000"/>
          </a:bodyPr>
          <a:lstStyle/>
          <a:p>
            <a:r>
              <a:rPr lang="az-Latn-AZ" sz="3400" dirty="0" smtClean="0">
                <a:solidFill>
                  <a:schemeClr val="bg1"/>
                </a:solidFill>
                <a:latin typeface="Times New Roman" pitchFamily="18" charset="0"/>
                <a:cs typeface="Times New Roman" pitchFamily="18" charset="0"/>
              </a:rPr>
              <a:t>Bundan başqa, e</a:t>
            </a:r>
            <a:r>
              <a:rPr lang="en-US" sz="3400" dirty="0" err="1" smtClean="0">
                <a:solidFill>
                  <a:schemeClr val="bg1"/>
                </a:solidFill>
                <a:latin typeface="Times New Roman" pitchFamily="18" charset="0"/>
                <a:cs typeface="Times New Roman" pitchFamily="18" charset="0"/>
              </a:rPr>
              <a:t>kspertlər</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riskləri</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gücləndirə</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biləcək</a:t>
            </a:r>
            <a:r>
              <a:rPr lang="en-US" sz="3400" dirty="0" smtClean="0">
                <a:solidFill>
                  <a:schemeClr val="bg1"/>
                </a:solidFill>
                <a:latin typeface="Times New Roman" pitchFamily="18" charset="0"/>
                <a:cs typeface="Times New Roman" pitchFamily="18" charset="0"/>
              </a:rPr>
              <a:t> 13 </a:t>
            </a:r>
            <a:r>
              <a:rPr lang="en-US" sz="3400" dirty="0" err="1" smtClean="0">
                <a:solidFill>
                  <a:schemeClr val="bg1"/>
                </a:solidFill>
                <a:latin typeface="Times New Roman" pitchFamily="18" charset="0"/>
                <a:cs typeface="Times New Roman" pitchFamily="18" charset="0"/>
              </a:rPr>
              <a:t>tendensiyanı</a:t>
            </a:r>
            <a:r>
              <a:rPr lang="az-Latn-AZ" sz="3400" dirty="0" smtClean="0">
                <a:solidFill>
                  <a:schemeClr val="bg1"/>
                </a:solidFill>
                <a:latin typeface="Times New Roman" pitchFamily="18" charset="0"/>
                <a:cs typeface="Times New Roman" pitchFamily="18" charset="0"/>
              </a:rPr>
              <a:t>n olduğunu</a:t>
            </a:r>
            <a:r>
              <a:rPr lang="en-US" sz="3400" dirty="0" smtClean="0">
                <a:solidFill>
                  <a:schemeClr val="bg1"/>
                </a:solidFill>
                <a:latin typeface="Times New Roman" pitchFamily="18" charset="0"/>
                <a:cs typeface="Times New Roman" pitchFamily="18" charset="0"/>
              </a:rPr>
              <a:t> </a:t>
            </a:r>
            <a:r>
              <a:rPr lang="en-US" sz="3400" dirty="0" err="1" smtClean="0">
                <a:solidFill>
                  <a:schemeClr val="bg1"/>
                </a:solidFill>
                <a:latin typeface="Times New Roman" pitchFamily="18" charset="0"/>
                <a:cs typeface="Times New Roman" pitchFamily="18" charset="0"/>
              </a:rPr>
              <a:t>vurğulayı</a:t>
            </a:r>
            <a:r>
              <a:rPr lang="az-Latn-AZ" sz="3400" dirty="0" smtClean="0">
                <a:solidFill>
                  <a:schemeClr val="bg1"/>
                </a:solidFill>
                <a:latin typeface="Times New Roman" pitchFamily="18" charset="0"/>
                <a:cs typeface="Times New Roman" pitchFamily="18" charset="0"/>
              </a:rPr>
              <a:t>r</a:t>
            </a:r>
            <a:r>
              <a:rPr lang="en-US" sz="3400" dirty="0" err="1" smtClean="0">
                <a:solidFill>
                  <a:schemeClr val="bg1"/>
                </a:solidFill>
                <a:latin typeface="Times New Roman" pitchFamily="18" charset="0"/>
                <a:cs typeface="Times New Roman" pitchFamily="18" charset="0"/>
              </a:rPr>
              <a:t>lar</a:t>
            </a:r>
            <a:r>
              <a:rPr lang="az-Latn-AZ" sz="3400" dirty="0" smtClean="0">
                <a:solidFill>
                  <a:schemeClr val="bg1"/>
                </a:solidFill>
                <a:latin typeface="Times New Roman" pitchFamily="18" charset="0"/>
                <a:cs typeface="Times New Roman" pitchFamily="18" charset="0"/>
              </a:rPr>
              <a:t>.</a:t>
            </a:r>
          </a:p>
          <a:p>
            <a:r>
              <a:rPr lang="az-Latn-AZ" sz="3400" b="1" dirty="0" smtClean="0">
                <a:solidFill>
                  <a:schemeClr val="bg1"/>
                </a:solidFill>
                <a:latin typeface="Times New Roman" pitchFamily="18" charset="0"/>
                <a:cs typeface="Times New Roman" pitchFamily="18" charset="0"/>
              </a:rPr>
              <a:t>Onlar aşağıdakılardır:</a:t>
            </a:r>
          </a:p>
          <a:p>
            <a:r>
              <a:rPr lang="az-Latn-AZ" sz="3400" dirty="0" smtClean="0">
                <a:solidFill>
                  <a:schemeClr val="bg1"/>
                </a:solidFill>
                <a:latin typeface="Times New Roman" pitchFamily="18" charset="0"/>
                <a:cs typeface="Times New Roman" pitchFamily="18" charset="0"/>
              </a:rPr>
              <a:t>iqlim dəyişmələri, </a:t>
            </a:r>
          </a:p>
          <a:p>
            <a:r>
              <a:rPr lang="az-Latn-AZ" sz="3400" dirty="0" smtClean="0">
                <a:solidFill>
                  <a:schemeClr val="bg1"/>
                </a:solidFill>
                <a:latin typeface="Times New Roman" pitchFamily="18" charset="0"/>
                <a:cs typeface="Times New Roman" pitchFamily="18" charset="0"/>
              </a:rPr>
              <a:t>ətraf mühitin vəziyyətinin pisləşməsi </a:t>
            </a:r>
          </a:p>
          <a:p>
            <a:r>
              <a:rPr lang="az-Latn-AZ" sz="3400" dirty="0" smtClean="0">
                <a:solidFill>
                  <a:schemeClr val="bg1"/>
                </a:solidFill>
                <a:latin typeface="Times New Roman" pitchFamily="18" charset="0"/>
                <a:cs typeface="Times New Roman" pitchFamily="18" charset="0"/>
              </a:rPr>
              <a:t>əhalinin yaşlanması, </a:t>
            </a:r>
          </a:p>
          <a:p>
            <a:r>
              <a:rPr lang="az-Latn-AZ" sz="3400" dirty="0" smtClean="0">
                <a:solidFill>
                  <a:schemeClr val="bg1"/>
                </a:solidFill>
                <a:latin typeface="Times New Roman" pitchFamily="18" charset="0"/>
                <a:cs typeface="Times New Roman" pitchFamily="18" charset="0"/>
              </a:rPr>
              <a:t>Populizmin yüksəlməsi,  </a:t>
            </a:r>
          </a:p>
          <a:p>
            <a:r>
              <a:rPr lang="az-Latn-AZ" sz="3400" dirty="0" smtClean="0">
                <a:solidFill>
                  <a:schemeClr val="bg1"/>
                </a:solidFill>
                <a:latin typeface="Times New Roman" pitchFamily="18" charset="0"/>
                <a:cs typeface="Times New Roman" pitchFamily="18" charset="0"/>
              </a:rPr>
              <a:t>milliyyətçiliyin artması, </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855</TotalTime>
  <Words>1812</Words>
  <Application>Microsoft Office PowerPoint</Application>
  <PresentationFormat>Экран (4:3)</PresentationFormat>
  <Paragraphs>136</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2017-Cİ İLİN QLOBAL RİSKLƏRİ: FƏLSƏFİ BAXIŞ f.ü.e.d.Füzuli Qurbanov</vt:lpstr>
      <vt:lpstr>“Stratfor”un proqnozları</vt:lpstr>
      <vt:lpstr>Qərb, Rusiya və Qafqaz</vt:lpstr>
      <vt:lpstr>ABŞ, ÇİN, Dağlıq Qarabağ münaqişəsi</vt:lpstr>
      <vt:lpstr>Bzejinskinin analizi1</vt:lpstr>
      <vt:lpstr>Bzejinskinin analizi 2</vt:lpstr>
      <vt:lpstr>Bzejinskinin analizi 3</vt:lpstr>
      <vt:lpstr>“Davos riskləri”1</vt:lpstr>
      <vt:lpstr>“Davos riskləri”2</vt:lpstr>
      <vt:lpstr>“Davos riskləri”3</vt:lpstr>
      <vt:lpstr>«РСМД»-NİN PROQNOZLARI1</vt:lpstr>
      <vt:lpstr>«РСМД»-NİN PROQNOZLARI 2</vt:lpstr>
      <vt:lpstr>«РСМД»-NİN PROQNOZLARI 3</vt:lpstr>
      <vt:lpstr>«РСМД»-NİN PROQNOZLARI 4</vt:lpstr>
      <vt:lpstr>«РСМД»-NİN PROQNOZLARI 5</vt:lpstr>
      <vt:lpstr>AYRICA: Qloballaşmanın yeni lideri?</vt:lpstr>
      <vt:lpstr>Sinergetikanın 3 paradiqması və dünya sistemi</vt:lpstr>
      <vt:lpstr>FƏLSƏFİ-SİNERGETİK ANALİZ VƏ PROQNOZ 1</vt:lpstr>
      <vt:lpstr>FƏLSƏFİ-SİNERGETİK ANALİZ VƏ PROQNOZ 2</vt:lpstr>
      <vt:lpstr>FƏLSƏFİ-SİNERGETİK ANALİZ VƏ PROQNOZ 3</vt:lpstr>
      <vt:lpstr>YEKUN: BİZİM PROQNOZLAR</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2016-CI İLİN YEKUNLARI VƏ 2017-Cİ İLİN RİSKLƏRİ: FƏLSƏFİ BAXIŞ</dc:title>
  <dc:creator>Acer</dc:creator>
  <cp:lastModifiedBy>Acer</cp:lastModifiedBy>
  <cp:revision>115</cp:revision>
  <dcterms:created xsi:type="dcterms:W3CDTF">2017-01-20T06:08:13Z</dcterms:created>
  <dcterms:modified xsi:type="dcterms:W3CDTF">2017-02-24T09:40:23Z</dcterms:modified>
</cp:coreProperties>
</file>