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83" r:id="rId3"/>
    <p:sldId id="284" r:id="rId4"/>
    <p:sldId id="291" r:id="rId5"/>
    <p:sldId id="290" r:id="rId6"/>
    <p:sldId id="285" r:id="rId7"/>
    <p:sldId id="287" r:id="rId8"/>
    <p:sldId id="292" r:id="rId9"/>
    <p:sldId id="293" r:id="rId10"/>
    <p:sldId id="294" r:id="rId11"/>
    <p:sldId id="295" r:id="rId12"/>
    <p:sldId id="27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CC00CC"/>
    <a:srgbClr val="D60093"/>
    <a:srgbClr val="FF3399"/>
    <a:srgbClr val="9900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E2DD6A-BE2A-4D83-B490-85038392B93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16C618B-068E-4645-8725-B6CFAFE578C5}">
      <dgm:prSet phldrT="[Текст]"/>
      <dgm:spPr/>
      <dgm:t>
        <a:bodyPr/>
        <a:lstStyle/>
        <a:p>
          <a:r>
            <a:rPr lang="az-Latn-AZ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Milli xüsusiyyətlər- mentalitet</a:t>
          </a:r>
          <a:endParaRPr lang="ru-RU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3444CD6-25F0-4628-A184-505B0FE32159}" type="parTrans" cxnId="{78C3ABB8-4D07-4C93-B73E-5A5D27C376A3}">
      <dgm:prSet/>
      <dgm:spPr/>
      <dgm:t>
        <a:bodyPr/>
        <a:lstStyle/>
        <a:p>
          <a:endParaRPr lang="ru-RU"/>
        </a:p>
      </dgm:t>
    </dgm:pt>
    <dgm:pt modelId="{B348B802-91DE-4A77-BF1B-36E08A31E635}" type="sibTrans" cxnId="{78C3ABB8-4D07-4C93-B73E-5A5D27C376A3}">
      <dgm:prSet/>
      <dgm:spPr/>
      <dgm:t>
        <a:bodyPr/>
        <a:lstStyle/>
        <a:p>
          <a:endParaRPr lang="ru-RU"/>
        </a:p>
      </dgm:t>
    </dgm:pt>
    <dgm:pt modelId="{B63955ED-42FA-46E2-AD03-ACF7E0672DF1}">
      <dgm:prSet phldrT="[Текст]" custT="1"/>
      <dgm:spPr/>
      <dgm:t>
        <a:bodyPr/>
        <a:lstStyle/>
        <a:p>
          <a:r>
            <a:rPr lang="az-Latn-A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İdarəetmənin obyekti</a:t>
          </a:r>
          <a:endParaRPr lang="ru-RU" sz="24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316BE15-43C2-4AF2-A94A-3455C0A3744F}" type="parTrans" cxnId="{1621B6CF-A356-4C3E-8BC5-B14A90874FE9}">
      <dgm:prSet/>
      <dgm:spPr/>
      <dgm:t>
        <a:bodyPr/>
        <a:lstStyle/>
        <a:p>
          <a:endParaRPr lang="ru-RU"/>
        </a:p>
      </dgm:t>
    </dgm:pt>
    <dgm:pt modelId="{D42FA539-7EB9-448F-86F7-A44A029C0D83}" type="sibTrans" cxnId="{1621B6CF-A356-4C3E-8BC5-B14A90874FE9}">
      <dgm:prSet/>
      <dgm:spPr/>
      <dgm:t>
        <a:bodyPr/>
        <a:lstStyle/>
        <a:p>
          <a:endParaRPr lang="ru-RU"/>
        </a:p>
      </dgm:t>
    </dgm:pt>
    <dgm:pt modelId="{E2986BDA-DE49-4153-AA53-99EF8949DBB8}">
      <dgm:prSet phldrT="[Текст]" custT="1"/>
      <dgm:spPr/>
      <dgm:t>
        <a:bodyPr/>
        <a:lstStyle/>
        <a:p>
          <a:r>
            <a:rPr lang="az-Latn-AZ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Tədbirlərin tətbiq mexanizmi </a:t>
          </a:r>
          <a:endParaRPr lang="ru-RU" sz="2200" dirty="0">
            <a:solidFill>
              <a:srgbClr val="002060"/>
            </a:solidFill>
          </a:endParaRPr>
        </a:p>
      </dgm:t>
    </dgm:pt>
    <dgm:pt modelId="{012586B3-4867-474A-ACE3-60DE4BDD98D0}" type="parTrans" cxnId="{D753D21B-E6BE-495E-8D54-92E9DF9315A6}">
      <dgm:prSet/>
      <dgm:spPr/>
      <dgm:t>
        <a:bodyPr/>
        <a:lstStyle/>
        <a:p>
          <a:endParaRPr lang="ru-RU"/>
        </a:p>
      </dgm:t>
    </dgm:pt>
    <dgm:pt modelId="{0B3E0962-66ED-481B-93BA-2B8CB88E2483}" type="sibTrans" cxnId="{D753D21B-E6BE-495E-8D54-92E9DF9315A6}">
      <dgm:prSet/>
      <dgm:spPr/>
      <dgm:t>
        <a:bodyPr/>
        <a:lstStyle/>
        <a:p>
          <a:endParaRPr lang="ru-RU"/>
        </a:p>
      </dgm:t>
    </dgm:pt>
    <dgm:pt modelId="{D645B7DD-7670-4096-AD10-8460032B501A}">
      <dgm:prSet phldrT="[Текст]" custT="1"/>
      <dgm:spPr/>
      <dgm:t>
        <a:bodyPr/>
        <a:lstStyle/>
        <a:p>
          <a:r>
            <a:rPr lang="az-Latn-A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Idarəetmənin subyekti</a:t>
          </a:r>
          <a:endParaRPr lang="ru-RU" sz="24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D0DFB81-3CDA-4811-98C3-2E2A3F14FE13}" type="parTrans" cxnId="{BFC63A5B-C5B2-4FC5-8A03-18DEC4FEEB03}">
      <dgm:prSet/>
      <dgm:spPr/>
      <dgm:t>
        <a:bodyPr/>
        <a:lstStyle/>
        <a:p>
          <a:endParaRPr lang="ru-RU"/>
        </a:p>
      </dgm:t>
    </dgm:pt>
    <dgm:pt modelId="{FF8B0FDB-75C6-42E4-9A58-553BBCF0A661}" type="sibTrans" cxnId="{BFC63A5B-C5B2-4FC5-8A03-18DEC4FEEB03}">
      <dgm:prSet/>
      <dgm:spPr/>
      <dgm:t>
        <a:bodyPr/>
        <a:lstStyle/>
        <a:p>
          <a:endParaRPr lang="ru-RU"/>
        </a:p>
      </dgm:t>
    </dgm:pt>
    <dgm:pt modelId="{29199E26-0BA4-4B4C-AC15-146E370CBE05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z-Latn-AZ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Əhalinin – işçinin davranışı                       </a:t>
          </a:r>
          <a:endParaRPr lang="ru-RU" sz="2200" dirty="0" smtClean="0"/>
        </a:p>
        <a:p>
          <a:pPr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dirty="0"/>
        </a:p>
      </dgm:t>
    </dgm:pt>
    <dgm:pt modelId="{72DCF762-EEC3-44CA-AC0C-B4D955CCD0CA}" type="parTrans" cxnId="{AE0CFB1B-29B2-43EC-85E9-6F880C8E9500}">
      <dgm:prSet/>
      <dgm:spPr/>
      <dgm:t>
        <a:bodyPr/>
        <a:lstStyle/>
        <a:p>
          <a:endParaRPr lang="ru-RU"/>
        </a:p>
      </dgm:t>
    </dgm:pt>
    <dgm:pt modelId="{5D2C38B7-CECF-4F59-AF6F-144151F5C5CC}" type="sibTrans" cxnId="{AE0CFB1B-29B2-43EC-85E9-6F880C8E9500}">
      <dgm:prSet/>
      <dgm:spPr/>
      <dgm:t>
        <a:bodyPr/>
        <a:lstStyle/>
        <a:p>
          <a:endParaRPr lang="ru-RU"/>
        </a:p>
      </dgm:t>
    </dgm:pt>
    <dgm:pt modelId="{9A9FE95D-B419-4C5C-8D11-C00A3057A81B}">
      <dgm:prSet/>
      <dgm:spPr/>
      <dgm:t>
        <a:bodyPr/>
        <a:lstStyle/>
        <a:p>
          <a:pPr algn="ctr"/>
          <a:r>
            <a:rPr lang="az-Latn-AZ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NƏTİCƏ</a:t>
          </a:r>
          <a:endParaRPr lang="ru-RU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79FB810-ECF6-47E0-9749-7C3CD3A0B837}" type="parTrans" cxnId="{80123D7B-A257-410A-ACF8-DF3983009CC1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8DA56952-B8C5-463A-8CAA-466E786BC3F7}" type="sibTrans" cxnId="{80123D7B-A257-410A-ACF8-DF3983009CC1}">
      <dgm:prSet/>
      <dgm:spPr/>
      <dgm:t>
        <a:bodyPr/>
        <a:lstStyle/>
        <a:p>
          <a:endParaRPr lang="ru-RU"/>
        </a:p>
      </dgm:t>
    </dgm:pt>
    <dgm:pt modelId="{982648E8-0C4C-4324-B48F-A01553517B16}" type="pres">
      <dgm:prSet presAssocID="{59E2DD6A-BE2A-4D83-B490-85038392B93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A34D285-4BD9-4249-8D2D-C1D7310421FD}" type="pres">
      <dgm:prSet presAssocID="{416C618B-068E-4645-8725-B6CFAFE578C5}" presName="hierRoot1" presStyleCnt="0"/>
      <dgm:spPr/>
    </dgm:pt>
    <dgm:pt modelId="{2649CDA9-71A7-4738-8441-6246CA3B0E1D}" type="pres">
      <dgm:prSet presAssocID="{416C618B-068E-4645-8725-B6CFAFE578C5}" presName="composite" presStyleCnt="0"/>
      <dgm:spPr/>
    </dgm:pt>
    <dgm:pt modelId="{8DD9FC4C-1C64-4C79-85A1-334D034EA437}" type="pres">
      <dgm:prSet presAssocID="{416C618B-068E-4645-8725-B6CFAFE578C5}" presName="background" presStyleLbl="node0" presStyleIdx="0" presStyleCnt="1"/>
      <dgm:spPr/>
    </dgm:pt>
    <dgm:pt modelId="{1623D04C-C8BC-46E9-A47E-21288DA45CF5}" type="pres">
      <dgm:prSet presAssocID="{416C618B-068E-4645-8725-B6CFAFE578C5}" presName="text" presStyleLbl="fgAcc0" presStyleIdx="0" presStyleCnt="1" custScaleX="341323" custScaleY="128931" custLinFactNeighborX="-6066" custLinFactNeighborY="-473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289AB08-7D6D-4715-9C1F-8B28AC152CB3}" type="pres">
      <dgm:prSet presAssocID="{416C618B-068E-4645-8725-B6CFAFE578C5}" presName="hierChild2" presStyleCnt="0"/>
      <dgm:spPr/>
    </dgm:pt>
    <dgm:pt modelId="{795AC32A-4067-492F-A30B-EB330F28A435}" type="pres">
      <dgm:prSet presAssocID="{6316BE15-43C2-4AF2-A94A-3455C0A3744F}" presName="Name10" presStyleLbl="parChTrans1D2" presStyleIdx="0" presStyleCnt="2"/>
      <dgm:spPr/>
      <dgm:t>
        <a:bodyPr/>
        <a:lstStyle/>
        <a:p>
          <a:endParaRPr lang="ru-RU"/>
        </a:p>
      </dgm:t>
    </dgm:pt>
    <dgm:pt modelId="{97F8C50B-D6B5-4756-8EB3-E3C15B1E73C8}" type="pres">
      <dgm:prSet presAssocID="{B63955ED-42FA-46E2-AD03-ACF7E0672DF1}" presName="hierRoot2" presStyleCnt="0"/>
      <dgm:spPr/>
    </dgm:pt>
    <dgm:pt modelId="{2E40FE3B-35D9-4B21-9A4A-026BF909BF78}" type="pres">
      <dgm:prSet presAssocID="{B63955ED-42FA-46E2-AD03-ACF7E0672DF1}" presName="composite2" presStyleCnt="0"/>
      <dgm:spPr/>
    </dgm:pt>
    <dgm:pt modelId="{1F13E262-DDD5-4B86-944D-E1B44549140E}" type="pres">
      <dgm:prSet presAssocID="{B63955ED-42FA-46E2-AD03-ACF7E0672DF1}" presName="background2" presStyleLbl="node2" presStyleIdx="0" presStyleCnt="2"/>
      <dgm:spPr/>
    </dgm:pt>
    <dgm:pt modelId="{D342F78C-AF78-4E32-BDEE-9B531E0D17D9}" type="pres">
      <dgm:prSet presAssocID="{B63955ED-42FA-46E2-AD03-ACF7E0672DF1}" presName="text2" presStyleLbl="fgAcc2" presStyleIdx="0" presStyleCnt="2" custScaleX="388933" custLinFactNeighborX="-249" custLinFactNeighborY="-372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2A0DBAA-3A7E-4195-87F8-73C5268DF10C}" type="pres">
      <dgm:prSet presAssocID="{B63955ED-42FA-46E2-AD03-ACF7E0672DF1}" presName="hierChild3" presStyleCnt="0"/>
      <dgm:spPr/>
    </dgm:pt>
    <dgm:pt modelId="{807D923B-8F79-4444-9D7C-5A318892452D}" type="pres">
      <dgm:prSet presAssocID="{012586B3-4867-474A-ACE3-60DE4BDD98D0}" presName="Name17" presStyleLbl="parChTrans1D3" presStyleIdx="0" presStyleCnt="2"/>
      <dgm:spPr/>
      <dgm:t>
        <a:bodyPr/>
        <a:lstStyle/>
        <a:p>
          <a:endParaRPr lang="ru-RU"/>
        </a:p>
      </dgm:t>
    </dgm:pt>
    <dgm:pt modelId="{FF35AB8F-0C60-4E0F-A353-8D4141FFF5E1}" type="pres">
      <dgm:prSet presAssocID="{E2986BDA-DE49-4153-AA53-99EF8949DBB8}" presName="hierRoot3" presStyleCnt="0"/>
      <dgm:spPr/>
    </dgm:pt>
    <dgm:pt modelId="{0AC4D87D-6FB5-44A2-A491-27199D4674A2}" type="pres">
      <dgm:prSet presAssocID="{E2986BDA-DE49-4153-AA53-99EF8949DBB8}" presName="composite3" presStyleCnt="0"/>
      <dgm:spPr/>
    </dgm:pt>
    <dgm:pt modelId="{2BC8929A-4101-4268-AE43-33E106ADE3F1}" type="pres">
      <dgm:prSet presAssocID="{E2986BDA-DE49-4153-AA53-99EF8949DBB8}" presName="background3" presStyleLbl="node3" presStyleIdx="0" presStyleCnt="2"/>
      <dgm:spPr/>
    </dgm:pt>
    <dgm:pt modelId="{0F94DD01-22B8-48F7-B23F-BC08108DF14C}" type="pres">
      <dgm:prSet presAssocID="{E2986BDA-DE49-4153-AA53-99EF8949DBB8}" presName="text3" presStyleLbl="fgAcc3" presStyleIdx="0" presStyleCnt="2" custScaleX="297031" custLinFactNeighborX="-5118" custLinFactNeighborY="-320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C05101F-0BD1-4773-89C0-76C921306C62}" type="pres">
      <dgm:prSet presAssocID="{E2986BDA-DE49-4153-AA53-99EF8949DBB8}" presName="hierChild4" presStyleCnt="0"/>
      <dgm:spPr/>
    </dgm:pt>
    <dgm:pt modelId="{DE4A60B3-E3CC-4274-9FEB-4923EF416982}" type="pres">
      <dgm:prSet presAssocID="{ED0DFB81-3CDA-4811-98C3-2E2A3F14FE13}" presName="Name10" presStyleLbl="parChTrans1D2" presStyleIdx="1" presStyleCnt="2"/>
      <dgm:spPr/>
      <dgm:t>
        <a:bodyPr/>
        <a:lstStyle/>
        <a:p>
          <a:endParaRPr lang="ru-RU"/>
        </a:p>
      </dgm:t>
    </dgm:pt>
    <dgm:pt modelId="{AE989593-29B4-495E-8073-6A5B2D842AE3}" type="pres">
      <dgm:prSet presAssocID="{D645B7DD-7670-4096-AD10-8460032B501A}" presName="hierRoot2" presStyleCnt="0"/>
      <dgm:spPr/>
    </dgm:pt>
    <dgm:pt modelId="{ABABFC7B-D908-4534-BDDA-D52569970C10}" type="pres">
      <dgm:prSet presAssocID="{D645B7DD-7670-4096-AD10-8460032B501A}" presName="composite2" presStyleCnt="0"/>
      <dgm:spPr/>
    </dgm:pt>
    <dgm:pt modelId="{9808C9AC-8B5C-45F6-B6CE-8D220F3ACDC8}" type="pres">
      <dgm:prSet presAssocID="{D645B7DD-7670-4096-AD10-8460032B501A}" presName="background2" presStyleLbl="node2" presStyleIdx="1" presStyleCnt="2"/>
      <dgm:spPr/>
    </dgm:pt>
    <dgm:pt modelId="{49C8CA2D-06D4-46BC-A213-FFE0EFDC4C99}" type="pres">
      <dgm:prSet presAssocID="{D645B7DD-7670-4096-AD10-8460032B501A}" presName="text2" presStyleLbl="fgAcc2" presStyleIdx="1" presStyleCnt="2" custScaleX="366308" custLinFactNeighborX="-7439" custLinFactNeighborY="-372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DDAFDFE-4CCE-4F6E-A33C-D81422300C40}" type="pres">
      <dgm:prSet presAssocID="{D645B7DD-7670-4096-AD10-8460032B501A}" presName="hierChild3" presStyleCnt="0"/>
      <dgm:spPr/>
    </dgm:pt>
    <dgm:pt modelId="{707B3481-CFD2-4A76-9070-86E1C387134A}" type="pres">
      <dgm:prSet presAssocID="{72DCF762-EEC3-44CA-AC0C-B4D955CCD0CA}" presName="Name17" presStyleLbl="parChTrans1D3" presStyleIdx="1" presStyleCnt="2"/>
      <dgm:spPr/>
      <dgm:t>
        <a:bodyPr/>
        <a:lstStyle/>
        <a:p>
          <a:endParaRPr lang="ru-RU"/>
        </a:p>
      </dgm:t>
    </dgm:pt>
    <dgm:pt modelId="{91836623-2E5D-4968-BE88-DCC7625E3491}" type="pres">
      <dgm:prSet presAssocID="{29199E26-0BA4-4B4C-AC15-146E370CBE05}" presName="hierRoot3" presStyleCnt="0"/>
      <dgm:spPr/>
    </dgm:pt>
    <dgm:pt modelId="{7F361049-1861-4B24-8816-5590A5DFD7D4}" type="pres">
      <dgm:prSet presAssocID="{29199E26-0BA4-4B4C-AC15-146E370CBE05}" presName="composite3" presStyleCnt="0"/>
      <dgm:spPr/>
    </dgm:pt>
    <dgm:pt modelId="{30A965DD-7F89-4BC1-9E21-FB98837D019A}" type="pres">
      <dgm:prSet presAssocID="{29199E26-0BA4-4B4C-AC15-146E370CBE05}" presName="background3" presStyleLbl="node3" presStyleIdx="1" presStyleCnt="2"/>
      <dgm:spPr/>
    </dgm:pt>
    <dgm:pt modelId="{03244C4A-F300-4D63-B53C-5FC5A8623117}" type="pres">
      <dgm:prSet presAssocID="{29199E26-0BA4-4B4C-AC15-146E370CBE05}" presName="text3" presStyleLbl="fgAcc3" presStyleIdx="1" presStyleCnt="2" custScaleX="340104" custLinFactNeighborX="0" custLinFactNeighborY="-320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F5B346-6C18-485D-81A1-D39BB716236D}" type="pres">
      <dgm:prSet presAssocID="{29199E26-0BA4-4B4C-AC15-146E370CBE05}" presName="hierChild4" presStyleCnt="0"/>
      <dgm:spPr/>
    </dgm:pt>
    <dgm:pt modelId="{1CF3DB48-0F9F-4CEA-B7D5-7326387F852F}" type="pres">
      <dgm:prSet presAssocID="{379FB810-ECF6-47E0-9749-7C3CD3A0B837}" presName="Name23" presStyleLbl="parChTrans1D4" presStyleIdx="0" presStyleCnt="1"/>
      <dgm:spPr/>
      <dgm:t>
        <a:bodyPr/>
        <a:lstStyle/>
        <a:p>
          <a:endParaRPr lang="ru-RU"/>
        </a:p>
      </dgm:t>
    </dgm:pt>
    <dgm:pt modelId="{673261E9-C151-4DA8-A43B-C77F1B86D200}" type="pres">
      <dgm:prSet presAssocID="{9A9FE95D-B419-4C5C-8D11-C00A3057A81B}" presName="hierRoot4" presStyleCnt="0"/>
      <dgm:spPr/>
    </dgm:pt>
    <dgm:pt modelId="{2E309BE7-D6C8-4DC6-B2DB-C6C01B461A36}" type="pres">
      <dgm:prSet presAssocID="{9A9FE95D-B419-4C5C-8D11-C00A3057A81B}" presName="composite4" presStyleCnt="0"/>
      <dgm:spPr/>
    </dgm:pt>
    <dgm:pt modelId="{9F2CB763-8B6A-4045-B0EB-529F23BA385E}" type="pres">
      <dgm:prSet presAssocID="{9A9FE95D-B419-4C5C-8D11-C00A3057A81B}" presName="background4" presStyleLbl="node4" presStyleIdx="0" presStyleCnt="1"/>
      <dgm:spPr/>
    </dgm:pt>
    <dgm:pt modelId="{F80484C0-6F1B-4CCD-B510-DD4494594228}" type="pres">
      <dgm:prSet presAssocID="{9A9FE95D-B419-4C5C-8D11-C00A3057A81B}" presName="text4" presStyleLbl="fgAcc4" presStyleIdx="0" presStyleCnt="1" custScaleX="324506" custLinFactX="-100000" custLinFactNeighborX="-109061" custLinFactNeighborY="-268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05B8D1F-3F09-48D9-BC13-C54BF93C8B68}" type="pres">
      <dgm:prSet presAssocID="{9A9FE95D-B419-4C5C-8D11-C00A3057A81B}" presName="hierChild5" presStyleCnt="0"/>
      <dgm:spPr/>
    </dgm:pt>
  </dgm:ptLst>
  <dgm:cxnLst>
    <dgm:cxn modelId="{6F7BEE98-D97C-42C7-B934-EDDCD6DC11D8}" type="presOf" srcId="{012586B3-4867-474A-ACE3-60DE4BDD98D0}" destId="{807D923B-8F79-4444-9D7C-5A318892452D}" srcOrd="0" destOrd="0" presId="urn:microsoft.com/office/officeart/2005/8/layout/hierarchy1"/>
    <dgm:cxn modelId="{9F258A07-F848-4F61-AEBD-8AB7A486C6F6}" type="presOf" srcId="{29199E26-0BA4-4B4C-AC15-146E370CBE05}" destId="{03244C4A-F300-4D63-B53C-5FC5A8623117}" srcOrd="0" destOrd="0" presId="urn:microsoft.com/office/officeart/2005/8/layout/hierarchy1"/>
    <dgm:cxn modelId="{AE0CFB1B-29B2-43EC-85E9-6F880C8E9500}" srcId="{D645B7DD-7670-4096-AD10-8460032B501A}" destId="{29199E26-0BA4-4B4C-AC15-146E370CBE05}" srcOrd="0" destOrd="0" parTransId="{72DCF762-EEC3-44CA-AC0C-B4D955CCD0CA}" sibTransId="{5D2C38B7-CECF-4F59-AF6F-144151F5C5CC}"/>
    <dgm:cxn modelId="{8A4532D0-6E23-43BF-8381-D17464504426}" type="presOf" srcId="{379FB810-ECF6-47E0-9749-7C3CD3A0B837}" destId="{1CF3DB48-0F9F-4CEA-B7D5-7326387F852F}" srcOrd="0" destOrd="0" presId="urn:microsoft.com/office/officeart/2005/8/layout/hierarchy1"/>
    <dgm:cxn modelId="{EB1ECC49-8D73-47EE-92CF-6E9439173817}" type="presOf" srcId="{E2986BDA-DE49-4153-AA53-99EF8949DBB8}" destId="{0F94DD01-22B8-48F7-B23F-BC08108DF14C}" srcOrd="0" destOrd="0" presId="urn:microsoft.com/office/officeart/2005/8/layout/hierarchy1"/>
    <dgm:cxn modelId="{78C3ABB8-4D07-4C93-B73E-5A5D27C376A3}" srcId="{59E2DD6A-BE2A-4D83-B490-85038392B93A}" destId="{416C618B-068E-4645-8725-B6CFAFE578C5}" srcOrd="0" destOrd="0" parTransId="{63444CD6-25F0-4628-A184-505B0FE32159}" sibTransId="{B348B802-91DE-4A77-BF1B-36E08A31E635}"/>
    <dgm:cxn modelId="{D2CC8A36-586A-4736-AB96-1BE6D6F48502}" type="presOf" srcId="{72DCF762-EEC3-44CA-AC0C-B4D955CCD0CA}" destId="{707B3481-CFD2-4A76-9070-86E1C387134A}" srcOrd="0" destOrd="0" presId="urn:microsoft.com/office/officeart/2005/8/layout/hierarchy1"/>
    <dgm:cxn modelId="{4135DE83-1AC8-44E9-A409-9DDBF2A96F0F}" type="presOf" srcId="{416C618B-068E-4645-8725-B6CFAFE578C5}" destId="{1623D04C-C8BC-46E9-A47E-21288DA45CF5}" srcOrd="0" destOrd="0" presId="urn:microsoft.com/office/officeart/2005/8/layout/hierarchy1"/>
    <dgm:cxn modelId="{F82D39AE-947D-4DB7-9474-DB4E9BD8F828}" type="presOf" srcId="{9A9FE95D-B419-4C5C-8D11-C00A3057A81B}" destId="{F80484C0-6F1B-4CCD-B510-DD4494594228}" srcOrd="0" destOrd="0" presId="urn:microsoft.com/office/officeart/2005/8/layout/hierarchy1"/>
    <dgm:cxn modelId="{BE5FE5F3-4232-48E6-949A-635410674442}" type="presOf" srcId="{B63955ED-42FA-46E2-AD03-ACF7E0672DF1}" destId="{D342F78C-AF78-4E32-BDEE-9B531E0D17D9}" srcOrd="0" destOrd="0" presId="urn:microsoft.com/office/officeart/2005/8/layout/hierarchy1"/>
    <dgm:cxn modelId="{C60EAE46-A0B1-411F-9C59-1E6A3866FAD5}" type="presOf" srcId="{D645B7DD-7670-4096-AD10-8460032B501A}" destId="{49C8CA2D-06D4-46BC-A213-FFE0EFDC4C99}" srcOrd="0" destOrd="0" presId="urn:microsoft.com/office/officeart/2005/8/layout/hierarchy1"/>
    <dgm:cxn modelId="{192C4E76-9C0F-46B0-9602-4D6BAB8EBB8D}" type="presOf" srcId="{59E2DD6A-BE2A-4D83-B490-85038392B93A}" destId="{982648E8-0C4C-4324-B48F-A01553517B16}" srcOrd="0" destOrd="0" presId="urn:microsoft.com/office/officeart/2005/8/layout/hierarchy1"/>
    <dgm:cxn modelId="{80123D7B-A257-410A-ACF8-DF3983009CC1}" srcId="{29199E26-0BA4-4B4C-AC15-146E370CBE05}" destId="{9A9FE95D-B419-4C5C-8D11-C00A3057A81B}" srcOrd="0" destOrd="0" parTransId="{379FB810-ECF6-47E0-9749-7C3CD3A0B837}" sibTransId="{8DA56952-B8C5-463A-8CAA-466E786BC3F7}"/>
    <dgm:cxn modelId="{138CA905-7DC6-452E-B09E-B5B1ECDE5501}" type="presOf" srcId="{ED0DFB81-3CDA-4811-98C3-2E2A3F14FE13}" destId="{DE4A60B3-E3CC-4274-9FEB-4923EF416982}" srcOrd="0" destOrd="0" presId="urn:microsoft.com/office/officeart/2005/8/layout/hierarchy1"/>
    <dgm:cxn modelId="{BFC63A5B-C5B2-4FC5-8A03-18DEC4FEEB03}" srcId="{416C618B-068E-4645-8725-B6CFAFE578C5}" destId="{D645B7DD-7670-4096-AD10-8460032B501A}" srcOrd="1" destOrd="0" parTransId="{ED0DFB81-3CDA-4811-98C3-2E2A3F14FE13}" sibTransId="{FF8B0FDB-75C6-42E4-9A58-553BBCF0A661}"/>
    <dgm:cxn modelId="{D753D21B-E6BE-495E-8D54-92E9DF9315A6}" srcId="{B63955ED-42FA-46E2-AD03-ACF7E0672DF1}" destId="{E2986BDA-DE49-4153-AA53-99EF8949DBB8}" srcOrd="0" destOrd="0" parTransId="{012586B3-4867-474A-ACE3-60DE4BDD98D0}" sibTransId="{0B3E0962-66ED-481B-93BA-2B8CB88E2483}"/>
    <dgm:cxn modelId="{DC14CAC6-1D2D-40C4-BE36-387AEFDB7489}" type="presOf" srcId="{6316BE15-43C2-4AF2-A94A-3455C0A3744F}" destId="{795AC32A-4067-492F-A30B-EB330F28A435}" srcOrd="0" destOrd="0" presId="urn:microsoft.com/office/officeart/2005/8/layout/hierarchy1"/>
    <dgm:cxn modelId="{1621B6CF-A356-4C3E-8BC5-B14A90874FE9}" srcId="{416C618B-068E-4645-8725-B6CFAFE578C5}" destId="{B63955ED-42FA-46E2-AD03-ACF7E0672DF1}" srcOrd="0" destOrd="0" parTransId="{6316BE15-43C2-4AF2-A94A-3455C0A3744F}" sibTransId="{D42FA539-7EB9-448F-86F7-A44A029C0D83}"/>
    <dgm:cxn modelId="{26837E04-AFFA-4789-B228-1A9671E7F4B6}" type="presParOf" srcId="{982648E8-0C4C-4324-B48F-A01553517B16}" destId="{DA34D285-4BD9-4249-8D2D-C1D7310421FD}" srcOrd="0" destOrd="0" presId="urn:microsoft.com/office/officeart/2005/8/layout/hierarchy1"/>
    <dgm:cxn modelId="{4D5D61E7-1E21-43F4-91DB-C35F5D644ECB}" type="presParOf" srcId="{DA34D285-4BD9-4249-8D2D-C1D7310421FD}" destId="{2649CDA9-71A7-4738-8441-6246CA3B0E1D}" srcOrd="0" destOrd="0" presId="urn:microsoft.com/office/officeart/2005/8/layout/hierarchy1"/>
    <dgm:cxn modelId="{70430E63-DE92-4CA9-B6A7-244D03C7A2FE}" type="presParOf" srcId="{2649CDA9-71A7-4738-8441-6246CA3B0E1D}" destId="{8DD9FC4C-1C64-4C79-85A1-334D034EA437}" srcOrd="0" destOrd="0" presId="urn:microsoft.com/office/officeart/2005/8/layout/hierarchy1"/>
    <dgm:cxn modelId="{7E287814-E5F4-4EB9-B1B2-A769B989A01A}" type="presParOf" srcId="{2649CDA9-71A7-4738-8441-6246CA3B0E1D}" destId="{1623D04C-C8BC-46E9-A47E-21288DA45CF5}" srcOrd="1" destOrd="0" presId="urn:microsoft.com/office/officeart/2005/8/layout/hierarchy1"/>
    <dgm:cxn modelId="{CD18F086-1501-42FD-8764-B6AA0E0D54C5}" type="presParOf" srcId="{DA34D285-4BD9-4249-8D2D-C1D7310421FD}" destId="{D289AB08-7D6D-4715-9C1F-8B28AC152CB3}" srcOrd="1" destOrd="0" presId="urn:microsoft.com/office/officeart/2005/8/layout/hierarchy1"/>
    <dgm:cxn modelId="{73834275-B8AF-4720-821E-9FEEBCC5AE94}" type="presParOf" srcId="{D289AB08-7D6D-4715-9C1F-8B28AC152CB3}" destId="{795AC32A-4067-492F-A30B-EB330F28A435}" srcOrd="0" destOrd="0" presId="urn:microsoft.com/office/officeart/2005/8/layout/hierarchy1"/>
    <dgm:cxn modelId="{F14976A5-871B-4A57-8C9A-98D8AB13F118}" type="presParOf" srcId="{D289AB08-7D6D-4715-9C1F-8B28AC152CB3}" destId="{97F8C50B-D6B5-4756-8EB3-E3C15B1E73C8}" srcOrd="1" destOrd="0" presId="urn:microsoft.com/office/officeart/2005/8/layout/hierarchy1"/>
    <dgm:cxn modelId="{3E90583F-0058-4C46-B6BC-4924373C89E3}" type="presParOf" srcId="{97F8C50B-D6B5-4756-8EB3-E3C15B1E73C8}" destId="{2E40FE3B-35D9-4B21-9A4A-026BF909BF78}" srcOrd="0" destOrd="0" presId="urn:microsoft.com/office/officeart/2005/8/layout/hierarchy1"/>
    <dgm:cxn modelId="{DEA40A59-0AD4-4738-BC08-3322682FBDA9}" type="presParOf" srcId="{2E40FE3B-35D9-4B21-9A4A-026BF909BF78}" destId="{1F13E262-DDD5-4B86-944D-E1B44549140E}" srcOrd="0" destOrd="0" presId="urn:microsoft.com/office/officeart/2005/8/layout/hierarchy1"/>
    <dgm:cxn modelId="{15F02115-0A7E-49A0-847D-9116249B7628}" type="presParOf" srcId="{2E40FE3B-35D9-4B21-9A4A-026BF909BF78}" destId="{D342F78C-AF78-4E32-BDEE-9B531E0D17D9}" srcOrd="1" destOrd="0" presId="urn:microsoft.com/office/officeart/2005/8/layout/hierarchy1"/>
    <dgm:cxn modelId="{9F49A6DD-998B-4577-A530-EE63AFD1437C}" type="presParOf" srcId="{97F8C50B-D6B5-4756-8EB3-E3C15B1E73C8}" destId="{52A0DBAA-3A7E-4195-87F8-73C5268DF10C}" srcOrd="1" destOrd="0" presId="urn:microsoft.com/office/officeart/2005/8/layout/hierarchy1"/>
    <dgm:cxn modelId="{CBF8BCC1-48D6-407A-B343-94571F0A736B}" type="presParOf" srcId="{52A0DBAA-3A7E-4195-87F8-73C5268DF10C}" destId="{807D923B-8F79-4444-9D7C-5A318892452D}" srcOrd="0" destOrd="0" presId="urn:microsoft.com/office/officeart/2005/8/layout/hierarchy1"/>
    <dgm:cxn modelId="{E28E973D-6D78-4470-B525-B9E9AEDCDFD5}" type="presParOf" srcId="{52A0DBAA-3A7E-4195-87F8-73C5268DF10C}" destId="{FF35AB8F-0C60-4E0F-A353-8D4141FFF5E1}" srcOrd="1" destOrd="0" presId="urn:microsoft.com/office/officeart/2005/8/layout/hierarchy1"/>
    <dgm:cxn modelId="{8EE1491B-D211-49A8-B38D-4CA18AD1ACDD}" type="presParOf" srcId="{FF35AB8F-0C60-4E0F-A353-8D4141FFF5E1}" destId="{0AC4D87D-6FB5-44A2-A491-27199D4674A2}" srcOrd="0" destOrd="0" presId="urn:microsoft.com/office/officeart/2005/8/layout/hierarchy1"/>
    <dgm:cxn modelId="{AFAE6B48-BACC-49A3-AA07-016E7A28C9CD}" type="presParOf" srcId="{0AC4D87D-6FB5-44A2-A491-27199D4674A2}" destId="{2BC8929A-4101-4268-AE43-33E106ADE3F1}" srcOrd="0" destOrd="0" presId="urn:microsoft.com/office/officeart/2005/8/layout/hierarchy1"/>
    <dgm:cxn modelId="{D4F12A0B-443E-4063-93C0-721B825CE041}" type="presParOf" srcId="{0AC4D87D-6FB5-44A2-A491-27199D4674A2}" destId="{0F94DD01-22B8-48F7-B23F-BC08108DF14C}" srcOrd="1" destOrd="0" presId="urn:microsoft.com/office/officeart/2005/8/layout/hierarchy1"/>
    <dgm:cxn modelId="{693CAFED-4747-408A-9334-E4559DF0FD46}" type="presParOf" srcId="{FF35AB8F-0C60-4E0F-A353-8D4141FFF5E1}" destId="{0C05101F-0BD1-4773-89C0-76C921306C62}" srcOrd="1" destOrd="0" presId="urn:microsoft.com/office/officeart/2005/8/layout/hierarchy1"/>
    <dgm:cxn modelId="{BA560C96-59F3-40D7-8708-89DA97558044}" type="presParOf" srcId="{D289AB08-7D6D-4715-9C1F-8B28AC152CB3}" destId="{DE4A60B3-E3CC-4274-9FEB-4923EF416982}" srcOrd="2" destOrd="0" presId="urn:microsoft.com/office/officeart/2005/8/layout/hierarchy1"/>
    <dgm:cxn modelId="{BBBC3855-8EC5-436E-B9E3-D51F2F47137A}" type="presParOf" srcId="{D289AB08-7D6D-4715-9C1F-8B28AC152CB3}" destId="{AE989593-29B4-495E-8073-6A5B2D842AE3}" srcOrd="3" destOrd="0" presId="urn:microsoft.com/office/officeart/2005/8/layout/hierarchy1"/>
    <dgm:cxn modelId="{E7E59350-09D2-4517-9F9E-82601F6FEF8B}" type="presParOf" srcId="{AE989593-29B4-495E-8073-6A5B2D842AE3}" destId="{ABABFC7B-D908-4534-BDDA-D52569970C10}" srcOrd="0" destOrd="0" presId="urn:microsoft.com/office/officeart/2005/8/layout/hierarchy1"/>
    <dgm:cxn modelId="{B50601C7-319D-40F4-9539-4CBC89127F01}" type="presParOf" srcId="{ABABFC7B-D908-4534-BDDA-D52569970C10}" destId="{9808C9AC-8B5C-45F6-B6CE-8D220F3ACDC8}" srcOrd="0" destOrd="0" presId="urn:microsoft.com/office/officeart/2005/8/layout/hierarchy1"/>
    <dgm:cxn modelId="{2E12DEAE-4386-449C-9367-B9F6473E4193}" type="presParOf" srcId="{ABABFC7B-D908-4534-BDDA-D52569970C10}" destId="{49C8CA2D-06D4-46BC-A213-FFE0EFDC4C99}" srcOrd="1" destOrd="0" presId="urn:microsoft.com/office/officeart/2005/8/layout/hierarchy1"/>
    <dgm:cxn modelId="{134BDE22-9C40-41DE-8020-267DCC4F67BD}" type="presParOf" srcId="{AE989593-29B4-495E-8073-6A5B2D842AE3}" destId="{4DDAFDFE-4CCE-4F6E-A33C-D81422300C40}" srcOrd="1" destOrd="0" presId="urn:microsoft.com/office/officeart/2005/8/layout/hierarchy1"/>
    <dgm:cxn modelId="{02B2135F-3933-48DA-9072-5BF58D3700F6}" type="presParOf" srcId="{4DDAFDFE-4CCE-4F6E-A33C-D81422300C40}" destId="{707B3481-CFD2-4A76-9070-86E1C387134A}" srcOrd="0" destOrd="0" presId="urn:microsoft.com/office/officeart/2005/8/layout/hierarchy1"/>
    <dgm:cxn modelId="{C9053866-F57F-4F58-A757-0FA901FF74F2}" type="presParOf" srcId="{4DDAFDFE-4CCE-4F6E-A33C-D81422300C40}" destId="{91836623-2E5D-4968-BE88-DCC7625E3491}" srcOrd="1" destOrd="0" presId="urn:microsoft.com/office/officeart/2005/8/layout/hierarchy1"/>
    <dgm:cxn modelId="{7D90E477-2D6E-410C-AF6F-EE74195C237E}" type="presParOf" srcId="{91836623-2E5D-4968-BE88-DCC7625E3491}" destId="{7F361049-1861-4B24-8816-5590A5DFD7D4}" srcOrd="0" destOrd="0" presId="urn:microsoft.com/office/officeart/2005/8/layout/hierarchy1"/>
    <dgm:cxn modelId="{31A7A635-84C9-4AB7-B032-3572B7E2871F}" type="presParOf" srcId="{7F361049-1861-4B24-8816-5590A5DFD7D4}" destId="{30A965DD-7F89-4BC1-9E21-FB98837D019A}" srcOrd="0" destOrd="0" presId="urn:microsoft.com/office/officeart/2005/8/layout/hierarchy1"/>
    <dgm:cxn modelId="{830C3822-8F6E-49A5-AF96-C081EED7DE0D}" type="presParOf" srcId="{7F361049-1861-4B24-8816-5590A5DFD7D4}" destId="{03244C4A-F300-4D63-B53C-5FC5A8623117}" srcOrd="1" destOrd="0" presId="urn:microsoft.com/office/officeart/2005/8/layout/hierarchy1"/>
    <dgm:cxn modelId="{A743E849-25A7-4F46-BD37-EF359E2382A6}" type="presParOf" srcId="{91836623-2E5D-4968-BE88-DCC7625E3491}" destId="{99F5B346-6C18-485D-81A1-D39BB716236D}" srcOrd="1" destOrd="0" presId="urn:microsoft.com/office/officeart/2005/8/layout/hierarchy1"/>
    <dgm:cxn modelId="{3D05B955-71D8-4076-A62A-6A58BD51F4C3}" type="presParOf" srcId="{99F5B346-6C18-485D-81A1-D39BB716236D}" destId="{1CF3DB48-0F9F-4CEA-B7D5-7326387F852F}" srcOrd="0" destOrd="0" presId="urn:microsoft.com/office/officeart/2005/8/layout/hierarchy1"/>
    <dgm:cxn modelId="{9AC2ADF5-695B-46AF-B65B-DD1AFE1BCFE0}" type="presParOf" srcId="{99F5B346-6C18-485D-81A1-D39BB716236D}" destId="{673261E9-C151-4DA8-A43B-C77F1B86D200}" srcOrd="1" destOrd="0" presId="urn:microsoft.com/office/officeart/2005/8/layout/hierarchy1"/>
    <dgm:cxn modelId="{08FC08A8-B5A6-4E42-9229-2B94CFEA80E0}" type="presParOf" srcId="{673261E9-C151-4DA8-A43B-C77F1B86D200}" destId="{2E309BE7-D6C8-4DC6-B2DB-C6C01B461A36}" srcOrd="0" destOrd="0" presId="urn:microsoft.com/office/officeart/2005/8/layout/hierarchy1"/>
    <dgm:cxn modelId="{5FE595C1-4519-42C3-B5D9-BD34C154FAF2}" type="presParOf" srcId="{2E309BE7-D6C8-4DC6-B2DB-C6C01B461A36}" destId="{9F2CB763-8B6A-4045-B0EB-529F23BA385E}" srcOrd="0" destOrd="0" presId="urn:microsoft.com/office/officeart/2005/8/layout/hierarchy1"/>
    <dgm:cxn modelId="{28F87A9F-4196-4411-8598-0C4C141A3AB0}" type="presParOf" srcId="{2E309BE7-D6C8-4DC6-B2DB-C6C01B461A36}" destId="{F80484C0-6F1B-4CCD-B510-DD4494594228}" srcOrd="1" destOrd="0" presId="urn:microsoft.com/office/officeart/2005/8/layout/hierarchy1"/>
    <dgm:cxn modelId="{FAD1009B-4140-451C-9811-9BEC9744308B}" type="presParOf" srcId="{673261E9-C151-4DA8-A43B-C77F1B86D200}" destId="{505B8D1F-3F09-48D9-BC13-C54BF93C8B68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1E77-C8D2-4C9D-8582-26D7C25323B7}" type="datetimeFigureOut">
              <a:rPr lang="ru-RU" smtClean="0"/>
              <a:pPr/>
              <a:t>19.05.2017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3C63-D743-45BC-AB2B-D66F602769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1E77-C8D2-4C9D-8582-26D7C25323B7}" type="datetimeFigureOut">
              <a:rPr lang="ru-RU" smtClean="0"/>
              <a:pPr/>
              <a:t>19.05.2017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3C63-D743-45BC-AB2B-D66F602769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1E77-C8D2-4C9D-8582-26D7C25323B7}" type="datetimeFigureOut">
              <a:rPr lang="ru-RU" smtClean="0"/>
              <a:pPr/>
              <a:t>19.05.2017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3C63-D743-45BC-AB2B-D66F602769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1E77-C8D2-4C9D-8582-26D7C25323B7}" type="datetimeFigureOut">
              <a:rPr lang="ru-RU" smtClean="0"/>
              <a:pPr/>
              <a:t>19.05.2017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3C63-D743-45BC-AB2B-D66F602769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1E77-C8D2-4C9D-8582-26D7C25323B7}" type="datetimeFigureOut">
              <a:rPr lang="ru-RU" smtClean="0"/>
              <a:pPr/>
              <a:t>19.05.2017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3C63-D743-45BC-AB2B-D66F602769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1E77-C8D2-4C9D-8582-26D7C25323B7}" type="datetimeFigureOut">
              <a:rPr lang="ru-RU" smtClean="0"/>
              <a:pPr/>
              <a:t>19.05.2017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3C63-D743-45BC-AB2B-D66F602769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1E77-C8D2-4C9D-8582-26D7C25323B7}" type="datetimeFigureOut">
              <a:rPr lang="ru-RU" smtClean="0"/>
              <a:pPr/>
              <a:t>19.05.2017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3C63-D743-45BC-AB2B-D66F602769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1E77-C8D2-4C9D-8582-26D7C25323B7}" type="datetimeFigureOut">
              <a:rPr lang="ru-RU" smtClean="0"/>
              <a:pPr/>
              <a:t>19.05.2017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3C63-D743-45BC-AB2B-D66F602769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1E77-C8D2-4C9D-8582-26D7C25323B7}" type="datetimeFigureOut">
              <a:rPr lang="ru-RU" smtClean="0"/>
              <a:pPr/>
              <a:t>19.05.2017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3C63-D743-45BC-AB2B-D66F602769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1E77-C8D2-4C9D-8582-26D7C25323B7}" type="datetimeFigureOut">
              <a:rPr lang="ru-RU" smtClean="0"/>
              <a:pPr/>
              <a:t>19.05.2017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3C63-D743-45BC-AB2B-D66F602769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1E77-C8D2-4C9D-8582-26D7C25323B7}" type="datetimeFigureOut">
              <a:rPr lang="ru-RU" smtClean="0"/>
              <a:pPr/>
              <a:t>19.05.2017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A3C63-D743-45BC-AB2B-D66F602769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D1E77-C8D2-4C9D-8582-26D7C25323B7}" type="datetimeFigureOut">
              <a:rPr lang="ru-RU" smtClean="0"/>
              <a:pPr/>
              <a:t>19.05.2017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A3C63-D743-45BC-AB2B-D66F6027697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rmAutofit/>
          </a:bodyPr>
          <a:lstStyle/>
          <a:p>
            <a:r>
              <a:rPr lang="en-US" sz="2800" b="1" i="1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az-Latn-AZ" sz="2800" b="1" i="1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övzu: </a:t>
            </a:r>
            <a:r>
              <a:rPr lang="en-US" sz="2800" b="1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Iqtisadi</a:t>
            </a:r>
            <a:r>
              <a:rPr lang="az-Latn-AZ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yyatın tənzimlənilməsində milli </a:t>
            </a:r>
            <a:br>
              <a:rPr lang="az-Latn-AZ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az-Latn-AZ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                 xüsusiyyətlərin nəzərə alınması metodları</a:t>
            </a:r>
            <a:endParaRPr lang="ru-RU" sz="28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482981"/>
          </a:xfrm>
        </p:spPr>
        <p:txBody>
          <a:bodyPr>
            <a:normAutofit fontScale="62500" lnSpcReduction="20000"/>
          </a:bodyPr>
          <a:lstStyle/>
          <a:p>
            <a:pPr marL="0" lvl="0" indent="0" algn="just">
              <a:buNone/>
            </a:pPr>
            <a:endParaRPr lang="en-US" sz="22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endParaRPr lang="en-US" sz="22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endParaRPr lang="en-US" sz="22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endParaRPr lang="en-US" sz="22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endParaRPr lang="en-US" sz="22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endParaRPr lang="en-US" sz="22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</a:t>
            </a:r>
            <a:r>
              <a:rPr lang="az-Latn-AZ" sz="2800" b="1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Məruzəçi:  </a:t>
            </a:r>
            <a:endParaRPr lang="en-US" sz="2800" b="1" dirty="0" smtClean="0">
              <a:solidFill>
                <a:srgbClr val="D60093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</a:t>
            </a:r>
            <a:r>
              <a:rPr lang="az-Latn-AZ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Əhməd Qəşəmoğlu</a:t>
            </a:r>
          </a:p>
          <a:p>
            <a:pPr marL="0" lvl="0" indent="0" algn="just">
              <a:buNone/>
            </a:pPr>
            <a:r>
              <a:rPr lang="az-Latn-AZ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</a:t>
            </a:r>
            <a:r>
              <a:rPr lang="az-Latn-AZ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AMEA, Fəlsəfə İnstitutu </a:t>
            </a:r>
          </a:p>
          <a:p>
            <a:pPr marL="0" lvl="0" indent="0" algn="just">
              <a:buNone/>
            </a:pPr>
            <a:r>
              <a:rPr lang="az-Latn-AZ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                 </a:t>
            </a:r>
          </a:p>
          <a:p>
            <a:pPr marL="0" lvl="0" indent="0" algn="just">
              <a:buNone/>
            </a:pP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</a:t>
            </a:r>
            <a:r>
              <a:rPr lang="az-Latn-AZ" sz="2800" b="1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Əlaqə vasitələri: </a:t>
            </a:r>
            <a:endParaRPr lang="en-US" sz="2800" b="1" dirty="0" smtClean="0">
              <a:solidFill>
                <a:srgbClr val="D60093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</a:t>
            </a:r>
            <a:r>
              <a:rPr lang="az-Latn-AZ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050 311 17 98; 055 833 70 94</a:t>
            </a:r>
            <a:endParaRPr lang="en-US" sz="2800" b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</a:t>
            </a:r>
            <a:r>
              <a:rPr lang="az-Latn-AZ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ahmgmm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az-Latn-AZ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gmail</a:t>
            </a:r>
            <a:r>
              <a:rPr lang="en-US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.com</a:t>
            </a:r>
            <a:endParaRPr lang="ru-RU" sz="2800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az-Latn-AZ" sz="24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Milli xüsusiyyətlərin təsir dərəcəsini əks etdirən qraf</a:t>
            </a:r>
            <a:endParaRPr lang="ru-RU" sz="2400" dirty="0">
              <a:solidFill>
                <a:srgbClr val="D6009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{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az-Latn-AZ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, m</a:t>
            </a:r>
            <a:r>
              <a:rPr lang="az-Latn-AZ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.....m</a:t>
            </a:r>
            <a:r>
              <a:rPr lang="az-Latn-AZ" sz="2400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dirty="0" smtClean="0"/>
              <a:t>}</a:t>
            </a:r>
            <a:r>
              <a:rPr lang="az-Latn-AZ" sz="2400" dirty="0" smtClean="0"/>
              <a:t> -  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milli xüsusiyyətləri xarakterizə edən göstəricilər.</a:t>
            </a:r>
          </a:p>
          <a:p>
            <a:pPr>
              <a:buNone/>
            </a:pPr>
            <a:r>
              <a:rPr lang="ru-RU" sz="2400" dirty="0" smtClean="0"/>
              <a:t>{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az-Latn-AZ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, x</a:t>
            </a:r>
            <a:r>
              <a:rPr lang="az-Latn-AZ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..... x</a:t>
            </a:r>
            <a:r>
              <a:rPr lang="az-Latn-AZ" sz="2400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 smtClean="0"/>
              <a:t>}</a:t>
            </a:r>
            <a:r>
              <a:rPr lang="az-Latn-AZ" sz="2400" dirty="0" smtClean="0"/>
              <a:t>  - 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digər göstəricilər.</a:t>
            </a:r>
            <a:r>
              <a:rPr lang="ru-RU" sz="2400" dirty="0" smtClean="0"/>
              <a:t> </a:t>
            </a:r>
            <a:endParaRPr lang="az-Latn-AZ" sz="2400" dirty="0" smtClean="0"/>
          </a:p>
          <a:p>
            <a:pPr>
              <a:buNone/>
            </a:pPr>
            <a:r>
              <a:rPr lang="ru-RU" sz="2400" dirty="0" smtClean="0"/>
              <a:t>{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az-Latn-AZ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, d</a:t>
            </a:r>
            <a:r>
              <a:rPr lang="az-Latn-AZ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..... d</a:t>
            </a:r>
            <a:r>
              <a:rPr lang="az-Latn-AZ" sz="2400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dirty="0" smtClean="0"/>
              <a:t>}</a:t>
            </a:r>
            <a:r>
              <a:rPr lang="az-Latn-AZ" sz="2400" dirty="0" smtClean="0"/>
              <a:t> 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- davranışı xarakterizə edən göstəricilər. </a:t>
            </a:r>
          </a:p>
          <a:p>
            <a:pPr>
              <a:buNone/>
            </a:pPr>
            <a:endParaRPr lang="az-Latn-AZ" sz="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az-Latn-A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QRAF</a:t>
            </a:r>
          </a:p>
          <a:p>
            <a:pPr>
              <a:buNone/>
            </a:pPr>
            <a:r>
              <a:rPr lang="ru-RU" sz="2400" dirty="0" smtClean="0"/>
              <a:t>{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az-Latn-AZ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, m</a:t>
            </a:r>
            <a:r>
              <a:rPr lang="az-Latn-AZ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.....m</a:t>
            </a:r>
            <a:r>
              <a:rPr lang="az-Latn-AZ" sz="2400" baseline="-25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dirty="0" smtClean="0"/>
              <a:t>}</a:t>
            </a:r>
            <a:r>
              <a:rPr lang="az-Latn-AZ" sz="2400" dirty="0" smtClean="0"/>
              <a:t> </a:t>
            </a:r>
          </a:p>
          <a:p>
            <a:pPr>
              <a:buNone/>
            </a:pPr>
            <a:r>
              <a:rPr lang="az-Latn-AZ" sz="2400" dirty="0" smtClean="0"/>
              <a:t>                                                   </a:t>
            </a:r>
            <a:r>
              <a:rPr lang="ru-RU" sz="2400" dirty="0" smtClean="0"/>
              <a:t>{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az-Latn-AZ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, d</a:t>
            </a:r>
            <a:r>
              <a:rPr lang="az-Latn-AZ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..... d</a:t>
            </a:r>
            <a:r>
              <a:rPr lang="az-Latn-AZ" sz="2400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dirty="0" smtClean="0"/>
              <a:t>}</a:t>
            </a:r>
            <a:r>
              <a:rPr lang="az-Latn-AZ" sz="2400" dirty="0" smtClean="0"/>
              <a:t> </a:t>
            </a:r>
          </a:p>
          <a:p>
            <a:pPr>
              <a:buNone/>
            </a:pPr>
            <a:r>
              <a:rPr lang="ru-RU" sz="2400" dirty="0" smtClean="0"/>
              <a:t>{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az-Latn-AZ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, x</a:t>
            </a:r>
            <a:r>
              <a:rPr lang="az-Latn-AZ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..... x</a:t>
            </a:r>
            <a:r>
              <a:rPr lang="az-Latn-AZ" sz="2400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 smtClean="0"/>
              <a:t>}</a:t>
            </a:r>
            <a:r>
              <a:rPr lang="az-Latn-AZ" sz="2400" dirty="0" smtClean="0"/>
              <a:t> </a:t>
            </a:r>
          </a:p>
          <a:p>
            <a:pPr>
              <a:buNone/>
            </a:pPr>
            <a:endParaRPr lang="az-Latn-AZ" sz="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z-Latn-A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əlaqə variantları:</a:t>
            </a:r>
          </a:p>
          <a:p>
            <a:pPr>
              <a:buNone/>
            </a:pPr>
            <a:r>
              <a:rPr lang="ru-RU" sz="2400" dirty="0" smtClean="0">
                <a:solidFill>
                  <a:srgbClr val="008000"/>
                </a:solidFill>
              </a:rPr>
              <a:t>{ 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az-Latn-AZ" sz="2400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i       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az-Latn-AZ" sz="2400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k              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ru-RU" sz="2400" dirty="0" smtClean="0">
                <a:solidFill>
                  <a:srgbClr val="008000"/>
                </a:solidFill>
              </a:rPr>
              <a:t>}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;      </a:t>
            </a:r>
            <a:r>
              <a:rPr lang="ru-RU" sz="2400" dirty="0" smtClean="0">
                <a:solidFill>
                  <a:srgbClr val="008000"/>
                </a:solidFill>
              </a:rPr>
              <a:t>{ 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az-Latn-AZ" sz="2400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i       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az-Latn-AZ" sz="2400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(k,i...j)        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 smtClean="0">
                <a:solidFill>
                  <a:srgbClr val="008000"/>
                </a:solidFill>
              </a:rPr>
              <a:t> }</a:t>
            </a:r>
            <a:r>
              <a:rPr lang="az-Latn-AZ" sz="2400" dirty="0" smtClean="0">
                <a:solidFill>
                  <a:srgbClr val="008000"/>
                </a:solidFill>
              </a:rPr>
              <a:t>;             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8000"/>
                </a:solidFill>
              </a:rPr>
              <a:t>{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az-Latn-AZ" sz="2400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         d </a:t>
            </a:r>
            <a:r>
              <a:rPr lang="ru-RU" sz="2400" dirty="0" smtClean="0">
                <a:solidFill>
                  <a:srgbClr val="008000"/>
                </a:solidFill>
              </a:rPr>
              <a:t>}</a:t>
            </a:r>
            <a:r>
              <a:rPr lang="az-Latn-AZ" sz="2400" dirty="0" smtClean="0">
                <a:solidFill>
                  <a:srgbClr val="008000"/>
                </a:solidFill>
              </a:rPr>
              <a:t> </a:t>
            </a:r>
            <a:endParaRPr lang="az-Latn-AZ" sz="2400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008000"/>
                </a:solidFill>
              </a:rPr>
              <a:t>{ 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az-Latn-AZ" sz="2400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k        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az-Latn-AZ" sz="2400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i                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ru-RU" sz="2400" dirty="0" smtClean="0">
                <a:solidFill>
                  <a:srgbClr val="008000"/>
                </a:solidFill>
              </a:rPr>
              <a:t>}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;    </a:t>
            </a:r>
            <a:r>
              <a:rPr lang="ru-RU" sz="2400" dirty="0" smtClean="0">
                <a:solidFill>
                  <a:srgbClr val="008000"/>
                </a:solidFill>
              </a:rPr>
              <a:t>{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az-Latn-AZ" sz="2400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i        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az-Latn-AZ" sz="2400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(k,i...j)        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 smtClean="0">
                <a:solidFill>
                  <a:srgbClr val="008000"/>
                </a:solidFill>
              </a:rPr>
              <a:t> }</a:t>
            </a:r>
            <a:r>
              <a:rPr lang="az-Latn-AZ" sz="2400" dirty="0" smtClean="0">
                <a:solidFill>
                  <a:srgbClr val="008000"/>
                </a:solidFill>
              </a:rPr>
              <a:t>;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z-Latn-AZ" sz="2400" dirty="0" smtClean="0">
                <a:solidFill>
                  <a:srgbClr val="008000"/>
                </a:solidFill>
              </a:rPr>
              <a:t>             </a:t>
            </a:r>
            <a:r>
              <a:rPr lang="ru-RU" sz="2400" dirty="0" smtClean="0">
                <a:solidFill>
                  <a:srgbClr val="008000"/>
                </a:solidFill>
              </a:rPr>
              <a:t>{ 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az-Latn-AZ" sz="2400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k       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     d</a:t>
            </a:r>
            <a:r>
              <a:rPr lang="ru-RU" sz="2400" dirty="0" smtClean="0">
                <a:solidFill>
                  <a:srgbClr val="008000"/>
                </a:solidFill>
              </a:rPr>
              <a:t>}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822299" y="3749677"/>
            <a:ext cx="642942" cy="1588"/>
          </a:xfrm>
          <a:prstGeom prst="straightConnector1">
            <a:avLst/>
          </a:prstGeom>
          <a:ln w="19050" cmpd="sng">
            <a:solidFill>
              <a:srgbClr val="00B0F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2285984" y="3357562"/>
            <a:ext cx="1714512" cy="35719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2214546" y="3857628"/>
            <a:ext cx="1785950" cy="35719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 flipH="1" flipV="1">
            <a:off x="1178695" y="3750471"/>
            <a:ext cx="643736" cy="794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1000100" y="5214950"/>
            <a:ext cx="285752" cy="1588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1643042" y="5214950"/>
            <a:ext cx="642942" cy="1588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928662" y="5643578"/>
            <a:ext cx="285752" cy="1588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1643042" y="5643578"/>
            <a:ext cx="642942" cy="1588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6929454" y="5214950"/>
            <a:ext cx="642942" cy="1588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7000892" y="5643578"/>
            <a:ext cx="642942" cy="1588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3714744" y="5214950"/>
            <a:ext cx="285752" cy="1588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4786314" y="5214950"/>
            <a:ext cx="285752" cy="1588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3714744" y="5643578"/>
            <a:ext cx="285752" cy="1588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4857752" y="5643578"/>
            <a:ext cx="285752" cy="1588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az-Latn-AZ" sz="24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Tədbirlər – milli xüsusiyyətlər - nəticələr</a:t>
            </a:r>
            <a:endParaRPr lang="ru-RU" sz="2400" b="1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   İqtisadiyyatda həyata keçirilən tədbirlər:</a:t>
            </a:r>
          </a:p>
          <a:p>
            <a:pPr>
              <a:buNone/>
            </a:pP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(t</a:t>
            </a:r>
            <a:r>
              <a:rPr lang="az-Latn-AZ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t</a:t>
            </a:r>
            <a:r>
              <a:rPr lang="az-Latn-AZ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.......t</a:t>
            </a:r>
            <a:r>
              <a:rPr lang="az-Latn-AZ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az-Latn-AZ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ər bir tədbirin əhalinin mentaliteti  daxilində göstərə biləcəyi nəticə:</a:t>
            </a:r>
          </a:p>
          <a:p>
            <a:pPr>
              <a:buNone/>
            </a:pPr>
            <a:endParaRPr lang="az-Latn-AZ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E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(t</a:t>
            </a:r>
            <a:r>
              <a:rPr lang="en-US" sz="2400" baseline="-25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az-Latn-AZ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m</a:t>
            </a:r>
            <a:r>
              <a:rPr lang="az-Latn-AZ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........ m</a:t>
            </a:r>
            <a:r>
              <a:rPr lang="az-Latn-AZ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Ni</a:t>
            </a:r>
            <a:endParaRPr lang="ru-RU" sz="2400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az-Latn-A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E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(t</a:t>
            </a:r>
            <a:r>
              <a:rPr lang="en-US" sz="2400" baseline="-25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az-Latn-AZ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,j.....k</a:t>
            </a:r>
            <a:r>
              <a:rPr lang="en-US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az-Latn-AZ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m</a:t>
            </a:r>
            <a:r>
              <a:rPr lang="az-Latn-AZ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........ m</a:t>
            </a:r>
            <a:r>
              <a:rPr lang="az-Latn-AZ" sz="2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Ni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5983311"/>
          </a:xfrm>
        </p:spPr>
        <p:txBody>
          <a:bodyPr/>
          <a:lstStyle/>
          <a:p>
            <a:pPr>
              <a:buNone/>
            </a:pPr>
            <a:endParaRPr lang="az-Latn-A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az-Latn-A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az-Latn-A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z-Latn-AZ" dirty="0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>
              <a:buNone/>
            </a:pPr>
            <a:endParaRPr lang="az-Latn-A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z-Latn-AZ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az-Latn-AZ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Diqqətinizə görə təşəkkür edirəm!</a:t>
            </a:r>
            <a:endParaRPr lang="ru-RU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Iqtisadiyyat</a:t>
            </a:r>
            <a:r>
              <a:rPr lang="az-Latn-AZ" sz="24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ın tənzimlənməsi nə deməkdir?</a:t>
            </a:r>
            <a:endParaRPr lang="ru-RU" sz="2400" b="1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z-Latn-AZ" sz="3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az-Latn-AZ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İqtisadiyyat - İ  sistemi olaraq xarakterizə oluna bilər. </a:t>
            </a:r>
          </a:p>
          <a:p>
            <a:pPr>
              <a:buNone/>
            </a:pPr>
            <a:r>
              <a:rPr lang="az-Latn-AZ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Onun alt sistemlərini - İ</a:t>
            </a:r>
            <a:r>
              <a:rPr lang="az-Latn-AZ" sz="4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az-Latn-AZ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İ</a:t>
            </a:r>
            <a:r>
              <a:rPr lang="az-Latn-AZ" sz="4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az-Latn-AZ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İ</a:t>
            </a:r>
            <a:r>
              <a:rPr lang="az-Latn-AZ" sz="4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az-Latn-AZ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......İ</a:t>
            </a:r>
            <a:r>
              <a:rPr lang="az-Latn-AZ" sz="4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     </a:t>
            </a:r>
            <a:r>
              <a:rPr lang="az-Latn-AZ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kimi işarə edək. </a:t>
            </a:r>
          </a:p>
          <a:p>
            <a:pPr>
              <a:buNone/>
            </a:pPr>
            <a:endParaRPr lang="az-Latn-AZ" sz="1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z-Latn-AZ" sz="3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az-Latn-AZ" sz="3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İ - İ{İ</a:t>
            </a:r>
            <a:r>
              <a:rPr lang="az-Latn-AZ" sz="3800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az-Latn-AZ" sz="3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, İ</a:t>
            </a:r>
            <a:r>
              <a:rPr lang="az-Latn-AZ" sz="3800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az-Latn-AZ" sz="3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, İ</a:t>
            </a:r>
            <a:r>
              <a:rPr lang="az-Latn-AZ" sz="3800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az-Latn-AZ" sz="3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......İ</a:t>
            </a:r>
            <a:r>
              <a:rPr lang="az-Latn-AZ" sz="3800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az-Latn-AZ" sz="3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} </a:t>
            </a:r>
          </a:p>
          <a:p>
            <a:pPr>
              <a:buNone/>
            </a:pPr>
            <a:endParaRPr lang="az-Latn-AZ" sz="15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az-Latn-AZ" sz="3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az-Latn-AZ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İqtisadiyyatın tənzimlənməsi - {İ</a:t>
            </a:r>
            <a:r>
              <a:rPr lang="az-Latn-AZ" sz="3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az-Latn-AZ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İ</a:t>
            </a:r>
            <a:r>
              <a:rPr lang="az-Latn-AZ" sz="3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az-Latn-AZ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İ</a:t>
            </a:r>
            <a:r>
              <a:rPr lang="az-Latn-AZ" sz="3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az-Latn-AZ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......İ</a:t>
            </a:r>
            <a:r>
              <a:rPr lang="az-Latn-AZ" sz="3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az-Latn-AZ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} alt sistemləri arasında ahəng yaratmaqla, İ  sistemində daha çox ahəngə nail olmaqdır. </a:t>
            </a:r>
          </a:p>
          <a:p>
            <a:pPr algn="just">
              <a:buNone/>
            </a:pPr>
            <a:endParaRPr lang="az-Latn-AZ" sz="1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az-Latn-AZ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z-Latn-AZ" sz="3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az-Latn-AZ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Hər bir iqtisadi sistem konkret bir məqsədə görə tənzimlənə bilər.</a:t>
            </a:r>
          </a:p>
          <a:p>
            <a:pPr algn="just">
              <a:buNone/>
            </a:pPr>
            <a:endParaRPr lang="az-Latn-AZ" sz="13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az-Latn-AZ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az-Latn-AZ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Hər bir iqtisadi sistemdə tənzimlənmə yalnız o zaman dayanıqlı, uzun müddətli ola bilər ki, həmin iqtisadi sistem öz təyinatına uyğun olan məqsədə görə tənzimlənsin. </a:t>
            </a:r>
          </a:p>
          <a:p>
            <a:pPr algn="just">
              <a:buNone/>
            </a:pPr>
            <a:endParaRPr lang="az-Latn-AZ" sz="13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az-Latn-AZ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az-Latn-AZ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Hər bir sistemdə tənzimlənmə dərəcəsi qeyri səlis intervalda müəyyən olmaqla, səlis intervallarda fərqləndirilə bilər.  </a:t>
            </a:r>
          </a:p>
          <a:p>
            <a:pPr algn="just">
              <a:buNone/>
            </a:pPr>
            <a:endParaRPr lang="az-Latn-A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az-Latn-AZ" sz="24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Ahəng prinsipləri</a:t>
            </a:r>
            <a:endParaRPr lang="ru-RU" sz="2400" b="1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İ</a:t>
            </a:r>
            <a:r>
              <a:rPr lang="az-Latn-AZ" sz="2400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, İ</a:t>
            </a:r>
            <a:r>
              <a:rPr lang="az-Latn-AZ" sz="2400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, İ</a:t>
            </a:r>
            <a:r>
              <a:rPr lang="az-Latn-AZ" sz="2400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......İ</a:t>
            </a:r>
            <a:r>
              <a:rPr lang="az-Latn-AZ" sz="2400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r>
              <a:rPr lang="az-Latn-A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alt sistemləri arasında o zaman ahəng var ki:</a:t>
            </a:r>
          </a:p>
          <a:p>
            <a:pPr marL="457200" indent="-457200" algn="just"/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onların hamısı eyni bir ümumi məqsədə çatmaq üçün  fəaliyyətdədirlər;</a:t>
            </a:r>
          </a:p>
          <a:p>
            <a:pPr marL="457200" indent="-457200" algn="just"/>
            <a:endParaRPr lang="az-Latn-AZ" sz="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onların bu məqsədə çatmaq üçün lazım olan qədər resursları vardır və bu resurslar bütöv sistem əmələ gətirir;</a:t>
            </a:r>
          </a:p>
          <a:p>
            <a:pPr marL="457200" indent="-457200" algn="just"/>
            <a:endParaRPr lang="az-Latn-AZ" sz="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onların hər birinin ümumi məqsədə çatmaq üçün imkan olan tələbi digərləri tərəfindən yerinə yetirilir;</a:t>
            </a:r>
          </a:p>
          <a:p>
            <a:pPr marL="457200" indent="-457200" algn="just"/>
            <a:endParaRPr lang="az-Latn-AZ" sz="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onların hər birinin ümumi məqsədə çatmaq üçün olan fəaliyyəti o birilərin də ümumi məqsədə çatmaq üçün fəaliyyətini gücləndirir.</a:t>
            </a:r>
          </a:p>
          <a:p>
            <a:pPr>
              <a:buNone/>
            </a:pP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az-Latn-AZ" sz="27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Ölkə iqtisadiyyatının əsas təyinatı: </a:t>
            </a:r>
            <a:r>
              <a:rPr lang="az-Latn-AZ" sz="24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az-Latn-AZ" sz="24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buFontTx/>
              <a:buChar char="-"/>
            </a:pPr>
            <a:r>
              <a:rPr lang="az-Latn-AZ" sz="24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ölkənin tərəqqisi üçün zəruri olan maddi imkanların ahəngdar şəkildə yaradılması.</a:t>
            </a:r>
            <a:endParaRPr lang="en-US" sz="2400" dirty="0" smtClean="0">
              <a:solidFill>
                <a:srgbClr val="D60093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az-Latn-A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az-Latn-A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ölkədə o zaman tərəqqi var ki, aşağıdakı şərtlər qarşılıqlı olaraq yerinə yetsin:</a:t>
            </a:r>
          </a:p>
          <a:p>
            <a:pPr>
              <a:buNone/>
            </a:pP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- əhalinin fiziki sağlamlığı get-gedə yaxşılaşsın;</a:t>
            </a:r>
          </a:p>
          <a:p>
            <a:pPr>
              <a:buNone/>
            </a:pP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- mənəvi zənginliyi get-gedə artsın;</a:t>
            </a:r>
          </a:p>
          <a:p>
            <a:pPr>
              <a:buNone/>
            </a:pP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- əməyə yaradıcı münasibat təlabatı get-gedə güclənsin.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az-Latn-AZ" sz="24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Milli xüsusiyyətlərin təsir mexanizmi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42984"/>
          <a:ext cx="8229600" cy="49831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Autofit/>
          </a:bodyPr>
          <a:lstStyle/>
          <a:p>
            <a:r>
              <a:rPr lang="az-Latn-AZ" sz="24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Milli xüsusiyyətləri öyrənmək üçün metodlar:</a:t>
            </a:r>
            <a:r>
              <a:rPr lang="az-Latn-A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az-Latn-AZ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25000" lnSpcReduction="20000"/>
          </a:bodyPr>
          <a:lstStyle/>
          <a:p>
            <a:pPr marL="457200" indent="-457200" algn="just">
              <a:buAutoNum type="arabicParenR"/>
            </a:pPr>
            <a:r>
              <a:rPr lang="az-Latn-AZ" sz="8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Psixoloqlarla fokus qrupların keçirilməsi, ekspert sorğusunun aparılması;</a:t>
            </a:r>
          </a:p>
          <a:p>
            <a:pPr marL="457200" indent="-457200" algn="just">
              <a:buAutoNum type="arabicParenR"/>
            </a:pPr>
            <a:endParaRPr lang="az-Latn-A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arenR"/>
            </a:pPr>
            <a:r>
              <a:rPr lang="az-Latn-AZ" sz="8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İqtisadiyyatın bir başa təşkilatçıları ilə fokus qrupların keçirilməsi, ekspert sorğusunun aparılması;</a:t>
            </a:r>
          </a:p>
          <a:p>
            <a:pPr marL="457200" indent="-457200" algn="just">
              <a:buAutoNum type="arabicParenR"/>
            </a:pPr>
            <a:endParaRPr lang="az-Latn-A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arenR"/>
            </a:pPr>
            <a:r>
              <a:rPr lang="az-Latn-AZ" sz="8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Teylordan, Emersondan, Fayoldan, Mayodan, Masloudan və s.  bu günə qədər  bu sahədə olan elmi metodların nəzərə alınması üçün mütəxəssislərlə fokus qrupların keçirilməsi;</a:t>
            </a:r>
          </a:p>
          <a:p>
            <a:pPr marL="457200" indent="-457200" algn="just">
              <a:buAutoNum type="arabicParenR"/>
            </a:pPr>
            <a:endParaRPr lang="az-Latn-A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arenR"/>
            </a:pPr>
            <a:r>
              <a:rPr lang="az-Latn-AZ" sz="8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İqtisadiyyatın obyektinin və subyektinin milli xüsusiyyətlərini dərindən öyrənmək üçün sosioloji müsahibələrin aparılması;</a:t>
            </a:r>
          </a:p>
          <a:p>
            <a:pPr marL="457200" indent="-457200" algn="just">
              <a:buAutoNum type="arabicParenR"/>
            </a:pPr>
            <a:endParaRPr lang="az-Latn-A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arenR"/>
            </a:pPr>
            <a:r>
              <a:rPr lang="az-Latn-AZ" sz="8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Elmi ədəbiyyatın öyrənilməsiı;</a:t>
            </a:r>
          </a:p>
          <a:p>
            <a:pPr marL="457200" indent="-457200" algn="just">
              <a:buAutoNum type="arabicParenR"/>
            </a:pPr>
            <a:endParaRPr lang="az-Latn-A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arenR"/>
            </a:pPr>
            <a:r>
              <a:rPr lang="az-Latn-AZ" sz="8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Istehsalat obyektlərində sosioloji müşahidə;</a:t>
            </a:r>
          </a:p>
          <a:p>
            <a:pPr marL="457200" indent="-457200" algn="just">
              <a:buAutoNum type="arabicParenR"/>
            </a:pPr>
            <a:endParaRPr lang="az-Latn-A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arenR"/>
            </a:pPr>
            <a:r>
              <a:rPr lang="az-Latn-AZ" sz="8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Subyektin ierarxik xüsusiyyətlərinin nəzərə alınması üçün ahəngyol metodları ilə elmi təhlillərin aparılması.</a:t>
            </a:r>
          </a:p>
          <a:p>
            <a:pPr marL="457200" indent="-457200" algn="just">
              <a:buAutoNum type="arabicParenR"/>
            </a:pPr>
            <a:endParaRPr lang="az-Latn-AZ" sz="2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arenR"/>
            </a:pPr>
            <a:endParaRPr lang="az-Latn-AZ" sz="2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az-Latn-AZ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/>
          </a:bodyPr>
          <a:lstStyle/>
          <a:p>
            <a:r>
              <a:rPr lang="az-Latn-AZ" sz="24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Milli kodlara, mentalitetə, xüsusiyyətlərə hipotetik misallar</a:t>
            </a:r>
            <a:endParaRPr lang="ru-RU" sz="2400" b="1" dirty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az-Latn-A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Milli kodlar:  -  </a:t>
            </a:r>
            <a:r>
              <a:rPr lang="az-Latn-AZ" sz="2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temprament;     - ürəyi açıq;     -</a:t>
            </a:r>
            <a:r>
              <a:rPr lang="az-Latn-AZ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xəyalpərvər;</a:t>
            </a:r>
            <a:r>
              <a:rPr lang="az-Latn-AZ" sz="2600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z-Latn-AZ" sz="2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az-Latn-AZ" sz="2600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emossional; </a:t>
            </a:r>
            <a:endParaRPr lang="en-US" sz="2600" i="1" baseline="-25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i="1" baseline="-250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az-Latn-A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Milli mentalitet, milli xüsusiyyətlər:</a:t>
            </a:r>
          </a:p>
          <a:p>
            <a:pPr>
              <a:buNone/>
            </a:pPr>
            <a:endParaRPr lang="en-US" b="1" i="1" baseline="-25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baseline="-25000" dirty="0" smtClean="0">
                <a:solidFill>
                  <a:srgbClr val="002060"/>
                </a:solidFill>
              </a:rPr>
              <a:t> </a:t>
            </a:r>
            <a:r>
              <a:rPr lang="az-Latn-A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qonaqpərvər; - ailəyə bağlı; - ənənəyə bağlı; - tez aldanan; </a:t>
            </a:r>
          </a:p>
          <a:p>
            <a:pPr>
              <a:buNone/>
            </a:pPr>
            <a:r>
              <a:rPr lang="az-Latn-A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reallğı lazımınca nəzərə almayan; - ictimai qınağa həssas; </a:t>
            </a:r>
          </a:p>
          <a:p>
            <a:pPr>
              <a:buNone/>
            </a:pPr>
            <a:r>
              <a:rPr lang="az-Latn-A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tez həvəsləndirilə bilən; - konkretliyə etinasız; </a:t>
            </a:r>
          </a:p>
          <a:p>
            <a:pPr>
              <a:buNone/>
            </a:pPr>
            <a:r>
              <a:rPr lang="az-Latn-A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düşünməyə həvəssiz; - məcaraçılığı xoşlayan;     </a:t>
            </a:r>
          </a:p>
          <a:p>
            <a:pPr>
              <a:buNone/>
            </a:pPr>
            <a:r>
              <a:rPr lang="az-Latn-A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az-Latn-A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z-Latn-A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mövhumata, xurafata meylli</a:t>
            </a:r>
            <a:r>
              <a:rPr lang="az-Latn-A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az-Latn-A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az-Latn-A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z-Latn-A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qiybətcil; - astagəl; </a:t>
            </a:r>
          </a:p>
          <a:p>
            <a:pPr>
              <a:buNone/>
            </a:pPr>
            <a:r>
              <a:rPr lang="az-Latn-A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maddi cəhəttən yarışmağı xoşlayan; </a:t>
            </a:r>
            <a:r>
              <a:rPr lang="az-Latn-A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az-Latn-A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qənaətcil olmayan;     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z-Latn-A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sabahı  çox düşünməyən; - yamsılamağı xoşlayan;   </a:t>
            </a:r>
          </a:p>
          <a:p>
            <a:pPr>
              <a:buNone/>
            </a:pPr>
            <a:r>
              <a:rPr lang="az-Latn-A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sağlamlığına etinasız;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az-Latn-AZ" sz="24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Əhalinin davranışının formalaşması mexanizmi:</a:t>
            </a:r>
            <a:endParaRPr lang="ru-RU" sz="2400" dirty="0">
              <a:solidFill>
                <a:srgbClr val="D6009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az-Latn-A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az-Latn-AZ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(milli kod, mentalitet, sosial vərdiş, moda) </a:t>
            </a:r>
          </a:p>
          <a:p>
            <a:pPr>
              <a:buNone/>
            </a:pPr>
            <a:r>
              <a:rPr lang="az-Latn-AZ" sz="2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şəraitdən asılı olaraq  bu kombinasiyanın fəallıq xüsusiyyəti müxtəlif ola bilər</a:t>
            </a:r>
          </a:p>
          <a:p>
            <a:pPr>
              <a:buNone/>
            </a:pPr>
            <a:endParaRPr lang="az-Latn-A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z-Latn-A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az-Latn-A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şərait, imkanlar </a:t>
            </a:r>
          </a:p>
          <a:p>
            <a:pPr>
              <a:buNone/>
            </a:pPr>
            <a:endParaRPr lang="az-Latn-A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z-Latn-A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az-Latn-A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informasiya</a:t>
            </a:r>
            <a:r>
              <a:rPr lang="az-Latn-A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az-Latn-A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DAVRANIŞ</a:t>
            </a:r>
          </a:p>
          <a:p>
            <a:pPr>
              <a:buNone/>
            </a:pPr>
            <a:endParaRPr lang="az-Latn-A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az-Latn-A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az-Latn-A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dəyərlər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az-Latn-AZ" sz="2400" b="1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İstifadə olunacaq elmi metodlar:</a:t>
            </a:r>
            <a:br>
              <a:rPr lang="az-Latn-AZ" sz="2400" b="1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D6009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az-Latn-A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Funksional-struktur yanaşma;</a:t>
            </a:r>
          </a:p>
          <a:p>
            <a:pPr>
              <a:buFontTx/>
              <a:buChar char="-"/>
            </a:pP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Entropiya, informasiya əsasında təhlil;</a:t>
            </a:r>
          </a:p>
          <a:p>
            <a:pPr>
              <a:buFontTx/>
              <a:buChar char="-"/>
            </a:pP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Qraf metodları;</a:t>
            </a:r>
          </a:p>
          <a:p>
            <a:pPr>
              <a:buFontTx/>
              <a:buChar char="-"/>
            </a:pP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Təsadüfü kəmiyyətlərin strukturu;</a:t>
            </a:r>
          </a:p>
          <a:p>
            <a:pPr>
              <a:buFontTx/>
              <a:buChar char="-"/>
            </a:pP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Ahəngyol;</a:t>
            </a:r>
          </a:p>
          <a:p>
            <a:pPr>
              <a:buFontTx/>
              <a:buChar char="-"/>
            </a:pPr>
            <a:r>
              <a:rPr lang="az-Latn-A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və s.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1328</TotalTime>
  <Words>779</Words>
  <Application>Microsoft Office PowerPoint</Application>
  <PresentationFormat>Экран (4:3)</PresentationFormat>
  <Paragraphs>130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Mövzu: Iqtisadiyyatın tənzimlənilməsində milli                    xüsusiyyətlərin nəzərə alınması metodları</vt:lpstr>
      <vt:lpstr>Iqtisadiyyatın tənzimlənməsi nə deməkdir?</vt:lpstr>
      <vt:lpstr>Ahəng prinsipləri</vt:lpstr>
      <vt:lpstr>Ölkə iqtisadiyyatının əsas təyinatı:  </vt:lpstr>
      <vt:lpstr>Milli xüsusiyyətlərin təsir mexanizmi</vt:lpstr>
      <vt:lpstr>Milli xüsusiyyətləri öyrənmək üçün metodlar: </vt:lpstr>
      <vt:lpstr>Milli kodlara, mentalitetə, xüsusiyyətlərə hipotetik misallar</vt:lpstr>
      <vt:lpstr>Əhalinin davranışının formalaşması mexanizmi:</vt:lpstr>
      <vt:lpstr>İstifadə olunacaq elmi metodlar: </vt:lpstr>
      <vt:lpstr>Milli xüsusiyyətlərin təsir dərəcəsini əks etdirən qraf</vt:lpstr>
      <vt:lpstr>Tədbirlər – milli xüsusiyyətlər - nəticələr</vt:lpstr>
      <vt:lpstr>Слайд 12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Əhalinin mentaliteti və iqtisadiyyat</dc:title>
  <dc:creator>User</dc:creator>
  <cp:lastModifiedBy>User</cp:lastModifiedBy>
  <cp:revision>160</cp:revision>
  <dcterms:created xsi:type="dcterms:W3CDTF">2016-05-13T12:58:16Z</dcterms:created>
  <dcterms:modified xsi:type="dcterms:W3CDTF">2017-05-19T05:43:51Z</dcterms:modified>
</cp:coreProperties>
</file>