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1.xml" ContentType="application/vnd.openxmlformats-officedocument.themeOverride+xml"/>
  <Override PartName="/ppt/charts/chart8.xml" ContentType="application/vnd.openxmlformats-officedocument.drawingml.chart+xml"/>
  <Override PartName="/ppt/theme/themeOverride2.xml" ContentType="application/vnd.openxmlformats-officedocument.themeOverrid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theme/themeOverride3.xml" ContentType="application/vnd.openxmlformats-officedocument.themeOverride+xml"/>
  <Override PartName="/ppt/charts/chart14.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 id="2147483660" r:id="rId2"/>
  </p:sldMasterIdLst>
  <p:sldIdLst>
    <p:sldId id="258" r:id="rId3"/>
    <p:sldId id="279" r:id="rId4"/>
    <p:sldId id="259" r:id="rId5"/>
    <p:sldId id="260" r:id="rId6"/>
    <p:sldId id="261" r:id="rId7"/>
    <p:sldId id="262" r:id="rId8"/>
    <p:sldId id="263" r:id="rId9"/>
    <p:sldId id="268" r:id="rId10"/>
    <p:sldId id="269" r:id="rId11"/>
    <p:sldId id="270" r:id="rId12"/>
    <p:sldId id="293" r:id="rId13"/>
    <p:sldId id="277" r:id="rId14"/>
    <p:sldId id="256" r:id="rId15"/>
    <p:sldId id="282" r:id="rId16"/>
    <p:sldId id="283" r:id="rId17"/>
    <p:sldId id="286" r:id="rId18"/>
    <p:sldId id="287" r:id="rId19"/>
    <p:sldId id="288" r:id="rId20"/>
    <p:sldId id="289" r:id="rId21"/>
    <p:sldId id="290"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71" autoAdjust="0"/>
    <p:restoredTop sz="94660"/>
  </p:normalViewPr>
  <p:slideViewPr>
    <p:cSldViewPr snapToGrid="0">
      <p:cViewPr varScale="1">
        <p:scale>
          <a:sx n="88" d="100"/>
          <a:sy n="88" d="100"/>
        </p:scale>
        <p:origin x="413" y="53"/>
      </p:cViewPr>
      <p:guideLst/>
    </p:cSldViewPr>
  </p:slideViewPr>
  <p:notesTextViewPr>
    <p:cViewPr>
      <p:scale>
        <a:sx n="1" d="1"/>
        <a:sy n="1" d="1"/>
      </p:scale>
      <p:origin x="0" y="0"/>
    </p:cViewPr>
  </p:notesTextViewPr>
  <p:sorterViewPr>
    <p:cViewPr>
      <p:scale>
        <a:sx n="100" d="100"/>
        <a:sy n="100" d="100"/>
      </p:scale>
      <p:origin x="0" y="-73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IS(S)-2018\IS(S)-2018%20-%20&#1082;&#1086;&#1087;&#1080;&#1103;.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11.xml.rels><?xml version="1.0" encoding="UTF-8" standalone="yes"?>
<Relationships xmlns="http://schemas.openxmlformats.org/package/2006/relationships"><Relationship Id="rId3" Type="http://schemas.openxmlformats.org/officeDocument/2006/relationships/oleObject" Target="file:///D:\IS(S)-2018\IS(S)-2018%20-%20&#1082;&#1086;&#1087;&#1080;&#1103;.xlsx" TargetMode="External"/><Relationship Id="rId2" Type="http://schemas.microsoft.com/office/2011/relationships/chartColorStyle" Target="colors3.xml"/><Relationship Id="rId1" Type="http://schemas.microsoft.com/office/2011/relationships/chartStyle" Target="style3.xml"/></Relationships>
</file>

<file path=ppt/charts/_rels/chart12.xml.rels><?xml version="1.0" encoding="UTF-8" standalone="yes"?>
<Relationships xmlns="http://schemas.openxmlformats.org/package/2006/relationships"><Relationship Id="rId1" Type="http://schemas.openxmlformats.org/officeDocument/2006/relationships/oleObject" Target="file:///G:\IS(S)-2018\Book2.xlsx" TargetMode="External"/></Relationships>
</file>

<file path=ppt/charts/_rels/chart13.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3.xml"/></Relationships>
</file>

<file path=ppt/charts/_rels/chart14.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4.xml"/></Relationships>
</file>

<file path=ppt/charts/_rels/chart2.xml.rels><?xml version="1.0" encoding="UTF-8" standalone="yes"?>
<Relationships xmlns="http://schemas.openxmlformats.org/package/2006/relationships"><Relationship Id="rId1" Type="http://schemas.openxmlformats.org/officeDocument/2006/relationships/oleObject" Target="file:///D:\&#1044;&#1086;&#1082;&#1090;&#1086;&#1088;&#1089;&#1082;&#1072;&#1103;%20&#1076;&#1080;&#1089;&#1089;&#1077;&#1088;&#1090;&#1072;&#1094;&#1080;&#1103;\&#1044;&#1086;&#1082;&#1090;&#1086;&#1088;&#1089;&#1082;&#1072;&#1103;-2020\IS(S)-2018-20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1044;&#1086;&#1082;&#1090;&#1086;&#1088;&#1089;&#1082;&#1072;&#1103;%20&#1076;&#1080;&#1089;&#1089;&#1077;&#1088;&#1090;&#1072;&#1094;&#1080;&#1103;\&#1044;&#1086;&#1082;&#1090;&#1086;&#1088;&#1089;&#1082;&#1072;&#1103;-2020\IS(S)-2018-2020.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D:\&#1044;&#1086;&#1082;&#1090;&#1086;&#1088;&#1089;&#1082;&#1072;&#1103;%20&#1076;&#1080;&#1089;&#1089;&#1077;&#1088;&#1090;&#1072;&#1094;&#1080;&#1103;\&#1044;&#1086;&#1082;&#1090;&#1086;&#1088;&#1089;&#1082;&#1072;&#1103;-2020\IS(S)-2018-2020.xlsx"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oleObject" Target="file:///D:\IS(S)-2018\IS(S)-2018%20-%20&#1082;&#1086;&#1087;&#1080;&#110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IS(S)-2018\IS(S)-2018%20-%20&#1082;&#1086;&#1087;&#1080;&#1103;.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74970240370439"/>
          <c:y val="7.3431115228243526E-2"/>
          <c:w val="0.73293129620933306"/>
          <c:h val="0.78637140424051444"/>
        </c:manualLayout>
      </c:layout>
      <c:scatterChart>
        <c:scatterStyle val="lineMarker"/>
        <c:varyColors val="0"/>
        <c:ser>
          <c:idx val="0"/>
          <c:order val="0"/>
          <c:spPr>
            <a:ln w="25400" cap="rnd">
              <a:noFill/>
              <a:round/>
            </a:ln>
            <a:effectLst>
              <a:outerShdw blurRad="40000" dist="23000" dir="5400000" rotWithShape="0">
                <a:srgbClr val="000000">
                  <a:alpha val="35000"/>
                </a:srgbClr>
              </a:outerShdw>
            </a:effectLst>
          </c:spPr>
          <c:marker>
            <c:symbol val="circle"/>
            <c:size val="4"/>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rnd">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Pt>
            <c:idx val="28"/>
            <c:marker>
              <c:spPr>
                <a:solidFill>
                  <a:srgbClr val="FF0000"/>
                </a:solidFill>
                <a:ln w="9525" cap="rnd">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bubble3D val="0"/>
            <c:extLst>
              <c:ext xmlns:c16="http://schemas.microsoft.com/office/drawing/2014/chart" uri="{C3380CC4-5D6E-409C-BE32-E72D297353CC}">
                <c16:uniqueId val="{00000001-E132-4D99-B765-10E5A86F5496}"/>
              </c:ext>
            </c:extLst>
          </c:dPt>
          <c:dPt>
            <c:idx val="29"/>
            <c:marker>
              <c:spPr>
                <a:solidFill>
                  <a:srgbClr val="FFFF00"/>
                </a:solidFill>
                <a:ln w="9525" cap="rnd">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bubble3D val="0"/>
            <c:extLst>
              <c:ext xmlns:c16="http://schemas.microsoft.com/office/drawing/2014/chart" uri="{C3380CC4-5D6E-409C-BE32-E72D297353CC}">
                <c16:uniqueId val="{00000000-E132-4D99-B765-10E5A86F5496}"/>
              </c:ext>
            </c:extLst>
          </c:dPt>
          <c:dLbls>
            <c:dLbl>
              <c:idx val="3"/>
              <c:layout>
                <c:manualLayout>
                  <c:x val="0.10010807472595329"/>
                  <c:y val="-3.381477226283397E-2"/>
                </c:manualLayout>
              </c:layout>
              <c:tx>
                <c:rich>
                  <a:bodyPr/>
                  <a:lstStyle/>
                  <a:p>
                    <a:r>
                      <a:rPr lang="sv-SE" dirty="0" smtClean="0"/>
                      <a:t>Tailand</a:t>
                    </a:r>
                    <a:r>
                      <a:rPr lang="sv-SE" baseline="0" dirty="0" smtClean="0"/>
                      <a:t> (51,54; 19,2 min beyn. Doll.)</a:t>
                    </a:r>
                    <a:endParaRPr lang="sv-SE" dirty="0"/>
                  </a:p>
                </c:rich>
              </c:tx>
              <c:showLegendKey val="0"/>
              <c:showVal val="1"/>
              <c:showCatName val="0"/>
              <c:showSerName val="0"/>
              <c:showPercent val="0"/>
              <c:showBubbleSize val="0"/>
              <c:extLst>
                <c:ext xmlns:c15="http://schemas.microsoft.com/office/drawing/2012/chart" uri="{CE6537A1-D6FC-4f65-9D91-7224C49458BB}">
                  <c15:layout>
                    <c:manualLayout>
                      <c:w val="0.2694607843137255"/>
                      <c:h val="0.22106429554998486"/>
                    </c:manualLayout>
                  </c15:layout>
                </c:ext>
                <c:ext xmlns:c16="http://schemas.microsoft.com/office/drawing/2014/chart" uri="{C3380CC4-5D6E-409C-BE32-E72D297353CC}">
                  <c16:uniqueId val="{00000003-E132-4D99-B765-10E5A86F5496}"/>
                </c:ext>
              </c:extLst>
            </c:dLbl>
            <c:dLbl>
              <c:idx val="5"/>
              <c:layout>
                <c:manualLayout>
                  <c:x val="-0.36053062760537286"/>
                  <c:y val="2.8178976885694977E-2"/>
                </c:manualLayout>
              </c:layout>
              <c:tx>
                <c:rich>
                  <a:bodyPr/>
                  <a:lstStyle/>
                  <a:p>
                    <a:r>
                      <a:rPr lang="sv-SE" dirty="0" smtClean="0"/>
                      <a:t>Braziliya (51,0; 15,3</a:t>
                    </a:r>
                    <a:r>
                      <a:rPr lang="sv-SE" baseline="0" dirty="0" smtClean="0"/>
                      <a:t> min beyn. Doll.)</a:t>
                    </a:r>
                    <a:endParaRPr lang="sv-SE" dirty="0"/>
                  </a:p>
                </c:rich>
              </c:tx>
              <c:showLegendKey val="0"/>
              <c:showVal val="1"/>
              <c:showCatName val="0"/>
              <c:showSerName val="0"/>
              <c:showPercent val="0"/>
              <c:showBubbleSize val="0"/>
              <c:extLst>
                <c:ext xmlns:c15="http://schemas.microsoft.com/office/drawing/2012/chart" uri="{CE6537A1-D6FC-4f65-9D91-7224C49458BB}">
                  <c15:layout>
                    <c:manualLayout>
                      <c:w val="0.29275725644588541"/>
                      <c:h val="0.22106429554998486"/>
                    </c:manualLayout>
                  </c15:layout>
                </c:ext>
                <c:ext xmlns:c16="http://schemas.microsoft.com/office/drawing/2014/chart" uri="{C3380CC4-5D6E-409C-BE32-E72D297353CC}">
                  <c16:uniqueId val="{00000002-E132-4D99-B765-10E5A86F5496}"/>
                </c:ext>
              </c:extLst>
            </c:dLbl>
            <c:spPr>
              <a:noFill/>
              <a:ln>
                <a:noFill/>
              </a:ln>
              <a:effectLst/>
            </c:spPr>
            <c:txPr>
              <a:bodyPr wrap="square" lIns="38100" tIns="19050" rIns="38100" bIns="19050" anchor="ctr">
                <a:spAutoFit/>
              </a:bodyPr>
              <a:lstStyle/>
              <a:p>
                <a:pPr>
                  <a:defRPr sz="1050"/>
                </a:pPr>
                <a:endParaRPr lang="ru-RU"/>
              </a:p>
            </c:txPr>
            <c:showLegendKey val="0"/>
            <c:showVal val="0"/>
            <c:showCatName val="0"/>
            <c:showSerName val="0"/>
            <c:showPercent val="0"/>
            <c:showBubbleSize val="0"/>
            <c:extLst>
              <c:ext xmlns:c15="http://schemas.microsoft.com/office/drawing/2012/chart" uri="{CE6537A1-D6FC-4f65-9D91-7224C49458BB}">
                <c15:showLeaderLines val="1"/>
              </c:ext>
            </c:extLst>
          </c:dLbls>
          <c:trendline>
            <c:spPr>
              <a:ln w="19050" cap="rnd">
                <a:solidFill>
                  <a:schemeClr val="tx1"/>
                </a:solidFill>
              </a:ln>
              <a:effectLst/>
            </c:spPr>
            <c:trendlineType val="linear"/>
            <c:dispRSqr val="1"/>
            <c:dispEq val="0"/>
            <c:trendlineLbl>
              <c:layout>
                <c:manualLayout>
                  <c:x val="3.8910761154855645E-4"/>
                  <c:y val="-7.0927726212994327E-2"/>
                </c:manualLayout>
              </c:layout>
              <c:numFmt formatCode="General" sourceLinked="0"/>
              <c:spPr>
                <a:noFill/>
                <a:ln>
                  <a:noFill/>
                </a:ln>
                <a:effectLst/>
              </c:spPr>
              <c:txPr>
                <a:bodyPr rot="0" vert="horz"/>
                <a:lstStyle/>
                <a:p>
                  <a:pPr>
                    <a:defRPr/>
                  </a:pPr>
                  <a:endParaRPr lang="ru-RU"/>
                </a:p>
              </c:txPr>
            </c:trendlineLbl>
          </c:trendline>
          <c:xVal>
            <c:numRef>
              <c:f>'NRİ-2020'!$B$1294:$B$1351</c:f>
              <c:numCache>
                <c:formatCode>General</c:formatCode>
                <c:ptCount val="58"/>
                <c:pt idx="0">
                  <c:v>46.57</c:v>
                </c:pt>
                <c:pt idx="1">
                  <c:v>51.27</c:v>
                </c:pt>
                <c:pt idx="2">
                  <c:v>47.74</c:v>
                </c:pt>
                <c:pt idx="3">
                  <c:v>54.77</c:v>
                </c:pt>
                <c:pt idx="4">
                  <c:v>42.72</c:v>
                </c:pt>
                <c:pt idx="5">
                  <c:v>51.07</c:v>
                </c:pt>
                <c:pt idx="6">
                  <c:v>47.38</c:v>
                </c:pt>
                <c:pt idx="7">
                  <c:v>57.63</c:v>
                </c:pt>
                <c:pt idx="8">
                  <c:v>42.59</c:v>
                </c:pt>
                <c:pt idx="9">
                  <c:v>41.98</c:v>
                </c:pt>
                <c:pt idx="10">
                  <c:v>49.84</c:v>
                </c:pt>
                <c:pt idx="11">
                  <c:v>48.81</c:v>
                </c:pt>
                <c:pt idx="12">
                  <c:v>43.66</c:v>
                </c:pt>
                <c:pt idx="13">
                  <c:v>48.77</c:v>
                </c:pt>
                <c:pt idx="14">
                  <c:v>63.76</c:v>
                </c:pt>
                <c:pt idx="15">
                  <c:v>51.44</c:v>
                </c:pt>
                <c:pt idx="16">
                  <c:v>45.68</c:v>
                </c:pt>
                <c:pt idx="17">
                  <c:v>55.47</c:v>
                </c:pt>
                <c:pt idx="18">
                  <c:v>54.98</c:v>
                </c:pt>
                <c:pt idx="19">
                  <c:v>42.42</c:v>
                </c:pt>
                <c:pt idx="20">
                  <c:v>51.54</c:v>
                </c:pt>
                <c:pt idx="21">
                  <c:v>53.75</c:v>
                </c:pt>
                <c:pt idx="22">
                  <c:v>82.13</c:v>
                </c:pt>
                <c:pt idx="23">
                  <c:v>77.73</c:v>
                </c:pt>
                <c:pt idx="24">
                  <c:v>61.57</c:v>
                </c:pt>
                <c:pt idx="25">
                  <c:v>72.62</c:v>
                </c:pt>
                <c:pt idx="26">
                  <c:v>81.78</c:v>
                </c:pt>
                <c:pt idx="27">
                  <c:v>80.319999999999993</c:v>
                </c:pt>
                <c:pt idx="28">
                  <c:v>58.73</c:v>
                </c:pt>
                <c:pt idx="29">
                  <c:v>53.39</c:v>
                </c:pt>
                <c:pt idx="30">
                  <c:v>81.08</c:v>
                </c:pt>
                <c:pt idx="31">
                  <c:v>81.08</c:v>
                </c:pt>
                <c:pt idx="32">
                  <c:v>80.34</c:v>
                </c:pt>
                <c:pt idx="33">
                  <c:v>74.72</c:v>
                </c:pt>
                <c:pt idx="34">
                  <c:v>82.65</c:v>
                </c:pt>
                <c:pt idx="35">
                  <c:v>73.42</c:v>
                </c:pt>
                <c:pt idx="36">
                  <c:v>78.23</c:v>
                </c:pt>
                <c:pt idx="37">
                  <c:v>73.84</c:v>
                </c:pt>
                <c:pt idx="38">
                  <c:v>74.36</c:v>
                </c:pt>
                <c:pt idx="39">
                  <c:v>76.17</c:v>
                </c:pt>
                <c:pt idx="40">
                  <c:v>77.459999999999994</c:v>
                </c:pt>
                <c:pt idx="41">
                  <c:v>65.45</c:v>
                </c:pt>
                <c:pt idx="42">
                  <c:v>66.89</c:v>
                </c:pt>
                <c:pt idx="43">
                  <c:v>61.95</c:v>
                </c:pt>
                <c:pt idx="44">
                  <c:v>65.56</c:v>
                </c:pt>
                <c:pt idx="45">
                  <c:v>61.46</c:v>
                </c:pt>
                <c:pt idx="46">
                  <c:v>46.96</c:v>
                </c:pt>
                <c:pt idx="47">
                  <c:v>73.97</c:v>
                </c:pt>
                <c:pt idx="48">
                  <c:v>66.94</c:v>
                </c:pt>
                <c:pt idx="49">
                  <c:v>64.13</c:v>
                </c:pt>
                <c:pt idx="50">
                  <c:v>59.31</c:v>
                </c:pt>
                <c:pt idx="51">
                  <c:v>63.21</c:v>
                </c:pt>
                <c:pt idx="52">
                  <c:v>70.86</c:v>
                </c:pt>
                <c:pt idx="53">
                  <c:v>71.94</c:v>
                </c:pt>
                <c:pt idx="54">
                  <c:v>59.95</c:v>
                </c:pt>
                <c:pt idx="55">
                  <c:v>57.07</c:v>
                </c:pt>
                <c:pt idx="56">
                  <c:v>69.3</c:v>
                </c:pt>
                <c:pt idx="57">
                  <c:v>65.09</c:v>
                </c:pt>
              </c:numCache>
            </c:numRef>
          </c:xVal>
          <c:yVal>
            <c:numRef>
              <c:f>'NRİ-2020'!$C$1294:$C$1351</c:f>
              <c:numCache>
                <c:formatCode>General</c:formatCode>
                <c:ptCount val="58"/>
                <c:pt idx="0">
                  <c:v>14495</c:v>
                </c:pt>
                <c:pt idx="1">
                  <c:v>22947</c:v>
                </c:pt>
                <c:pt idx="2">
                  <c:v>15001</c:v>
                </c:pt>
                <c:pt idx="3">
                  <c:v>24561</c:v>
                </c:pt>
                <c:pt idx="4">
                  <c:v>15792</c:v>
                </c:pt>
                <c:pt idx="5">
                  <c:v>15259</c:v>
                </c:pt>
                <c:pt idx="6">
                  <c:v>12999</c:v>
                </c:pt>
                <c:pt idx="7">
                  <c:v>16785</c:v>
                </c:pt>
                <c:pt idx="8">
                  <c:v>19182</c:v>
                </c:pt>
                <c:pt idx="9">
                  <c:v>11847</c:v>
                </c:pt>
                <c:pt idx="10">
                  <c:v>14220</c:v>
                </c:pt>
                <c:pt idx="11">
                  <c:v>15637</c:v>
                </c:pt>
                <c:pt idx="12">
                  <c:v>14536</c:v>
                </c:pt>
                <c:pt idx="13">
                  <c:v>15644</c:v>
                </c:pt>
                <c:pt idx="14">
                  <c:v>29526</c:v>
                </c:pt>
                <c:pt idx="15">
                  <c:v>20411</c:v>
                </c:pt>
                <c:pt idx="16">
                  <c:v>13380</c:v>
                </c:pt>
                <c:pt idx="17">
                  <c:v>32297</c:v>
                </c:pt>
                <c:pt idx="18">
                  <c:v>29181</c:v>
                </c:pt>
                <c:pt idx="19">
                  <c:v>13620</c:v>
                </c:pt>
                <c:pt idx="20">
                  <c:v>19228</c:v>
                </c:pt>
                <c:pt idx="21">
                  <c:v>27875</c:v>
                </c:pt>
                <c:pt idx="22">
                  <c:v>101376</c:v>
                </c:pt>
                <c:pt idx="23">
                  <c:v>48710</c:v>
                </c:pt>
                <c:pt idx="24">
                  <c:v>41254</c:v>
                </c:pt>
                <c:pt idx="25">
                  <c:v>54545</c:v>
                </c:pt>
                <c:pt idx="26">
                  <c:v>59687</c:v>
                </c:pt>
                <c:pt idx="27">
                  <c:v>65118</c:v>
                </c:pt>
                <c:pt idx="28">
                  <c:v>46892</c:v>
                </c:pt>
                <c:pt idx="29">
                  <c:v>51912</c:v>
                </c:pt>
                <c:pt idx="30">
                  <c:v>59830</c:v>
                </c:pt>
                <c:pt idx="31">
                  <c:v>70989</c:v>
                </c:pt>
                <c:pt idx="32">
                  <c:v>51324</c:v>
                </c:pt>
                <c:pt idx="33">
                  <c:v>51342</c:v>
                </c:pt>
                <c:pt idx="34">
                  <c:v>55815</c:v>
                </c:pt>
                <c:pt idx="35">
                  <c:v>49435</c:v>
                </c:pt>
                <c:pt idx="36">
                  <c:v>56052</c:v>
                </c:pt>
                <c:pt idx="37">
                  <c:v>43029</c:v>
                </c:pt>
                <c:pt idx="38">
                  <c:v>59111</c:v>
                </c:pt>
                <c:pt idx="39">
                  <c:v>43236</c:v>
                </c:pt>
                <c:pt idx="40">
                  <c:v>121293</c:v>
                </c:pt>
                <c:pt idx="41">
                  <c:v>69901</c:v>
                </c:pt>
                <c:pt idx="42">
                  <c:v>40657</c:v>
                </c:pt>
                <c:pt idx="43">
                  <c:v>34178</c:v>
                </c:pt>
                <c:pt idx="44">
                  <c:v>36471</c:v>
                </c:pt>
                <c:pt idx="45">
                  <c:v>34218</c:v>
                </c:pt>
                <c:pt idx="46">
                  <c:v>32763</c:v>
                </c:pt>
                <c:pt idx="47">
                  <c:v>43953</c:v>
                </c:pt>
                <c:pt idx="48">
                  <c:v>45652</c:v>
                </c:pt>
                <c:pt idx="49">
                  <c:v>38214</c:v>
                </c:pt>
                <c:pt idx="50">
                  <c:v>32205</c:v>
                </c:pt>
                <c:pt idx="51">
                  <c:v>44197</c:v>
                </c:pt>
                <c:pt idx="52">
                  <c:v>42194</c:v>
                </c:pt>
                <c:pt idx="53">
                  <c:v>60061</c:v>
                </c:pt>
                <c:pt idx="54">
                  <c:v>33979</c:v>
                </c:pt>
                <c:pt idx="55">
                  <c:v>31399</c:v>
                </c:pt>
                <c:pt idx="56">
                  <c:v>38811</c:v>
                </c:pt>
                <c:pt idx="57">
                  <c:v>42576</c:v>
                </c:pt>
              </c:numCache>
            </c:numRef>
          </c:yVal>
          <c:smooth val="0"/>
          <c:extLst>
            <c:ext xmlns:c16="http://schemas.microsoft.com/office/drawing/2014/chart" uri="{C3380CC4-5D6E-409C-BE32-E72D297353CC}">
              <c16:uniqueId val="{00000000-BF9C-4AB7-90A7-147D79558D18}"/>
            </c:ext>
          </c:extLst>
        </c:ser>
        <c:dLbls>
          <c:showLegendKey val="0"/>
          <c:showVal val="0"/>
          <c:showCatName val="0"/>
          <c:showSerName val="0"/>
          <c:showPercent val="0"/>
          <c:showBubbleSize val="0"/>
        </c:dLbls>
        <c:axId val="149021248"/>
        <c:axId val="149021824"/>
      </c:scatterChart>
      <c:valAx>
        <c:axId val="1490212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vert="horz"/>
              <a:lstStyle/>
              <a:p>
                <a:pPr>
                  <a:defRPr/>
                </a:pPr>
                <a:r>
                  <a:rPr lang="az-Latn-AZ"/>
                  <a:t>ŞHİ</a:t>
                </a:r>
                <a:endParaRPr lang="en-US"/>
              </a:p>
            </c:rich>
          </c:tx>
          <c:layout>
            <c:manualLayout>
              <c:xMode val="edge"/>
              <c:yMode val="edge"/>
              <c:x val="0.54552358344912766"/>
              <c:y val="0.90092404856014319"/>
            </c:manualLayout>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vert="horz"/>
          <a:lstStyle/>
          <a:p>
            <a:pPr>
              <a:defRPr/>
            </a:pPr>
            <a:endParaRPr lang="ru-RU"/>
          </a:p>
        </c:txPr>
        <c:crossAx val="149021824"/>
        <c:crosses val="autoZero"/>
        <c:crossBetween val="midCat"/>
      </c:valAx>
      <c:valAx>
        <c:axId val="149021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az-Latn-AZ"/>
                  <a:t>Adambaşına ÜDM</a:t>
                </a:r>
                <a:br>
                  <a:rPr lang="az-Latn-AZ"/>
                </a:br>
                <a:r>
                  <a:rPr lang="az-Latn-AZ"/>
                  <a:t>(beyn. doll.)</a:t>
                </a:r>
                <a:endParaRPr lang="en-US"/>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ru-RU"/>
          </a:p>
        </c:txPr>
        <c:crossAx val="149021248"/>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Arno Pro" pitchFamily="18" charset="0"/>
        </a:defRPr>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57207623070806"/>
          <c:y val="6.1148507599054172E-2"/>
          <c:w val="0.691065869141408"/>
          <c:h val="0.70658060863040584"/>
        </c:manualLayout>
      </c:layout>
      <c:scatterChart>
        <c:scatterStyle val="lineMarker"/>
        <c:varyColors val="0"/>
        <c:ser>
          <c:idx val="0"/>
          <c:order val="0"/>
          <c:spPr>
            <a:ln w="25400" cap="rnd">
              <a:no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cap="rnd">
                <a:solidFill>
                  <a:schemeClr val="accent1"/>
                </a:solidFill>
                <a:round/>
              </a:ln>
              <a:effectLst>
                <a:outerShdw blurRad="57150" dist="19050" dir="5400000" algn="ctr" rotWithShape="0">
                  <a:srgbClr val="000000">
                    <a:alpha val="63000"/>
                  </a:srgbClr>
                </a:outerShdw>
              </a:effectLst>
            </c:spPr>
          </c:marker>
          <c:dPt>
            <c:idx val="33"/>
            <c:marker>
              <c:spPr>
                <a:solidFill>
                  <a:srgbClr val="FFFF00"/>
                </a:solidFill>
                <a:ln w="9525" cap="rnd">
                  <a:solidFill>
                    <a:schemeClr val="accent1"/>
                  </a:solidFill>
                  <a:round/>
                </a:ln>
                <a:effectLst>
                  <a:outerShdw blurRad="57150" dist="19050" dir="5400000" algn="ctr" rotWithShape="0">
                    <a:srgbClr val="000000">
                      <a:alpha val="63000"/>
                    </a:srgbClr>
                  </a:outerShdw>
                </a:effectLst>
              </c:spPr>
            </c:marker>
            <c:bubble3D val="0"/>
            <c:extLst>
              <c:ext xmlns:c16="http://schemas.microsoft.com/office/drawing/2014/chart" uri="{C3380CC4-5D6E-409C-BE32-E72D297353CC}">
                <c16:uniqueId val="{00000003-517B-463E-AFD2-8553EC3E50B4}"/>
              </c:ext>
            </c:extLst>
          </c:dPt>
          <c:dPt>
            <c:idx val="61"/>
            <c:marker>
              <c:spPr>
                <a:solidFill>
                  <a:srgbClr val="FF0000"/>
                </a:solidFill>
                <a:ln w="9525" cap="rnd">
                  <a:solidFill>
                    <a:schemeClr val="accent1"/>
                  </a:solidFill>
                  <a:round/>
                </a:ln>
                <a:effectLst>
                  <a:outerShdw blurRad="57150" dist="19050" dir="5400000" algn="ctr" rotWithShape="0">
                    <a:srgbClr val="000000">
                      <a:alpha val="63000"/>
                    </a:srgbClr>
                  </a:outerShdw>
                </a:effectLst>
              </c:spPr>
            </c:marker>
            <c:bubble3D val="0"/>
            <c:extLst>
              <c:ext xmlns:c16="http://schemas.microsoft.com/office/drawing/2014/chart" uri="{C3380CC4-5D6E-409C-BE32-E72D297353CC}">
                <c16:uniqueId val="{00000000-517B-463E-AFD2-8553EC3E50B4}"/>
              </c:ext>
            </c:extLst>
          </c:dPt>
          <c:dPt>
            <c:idx val="73"/>
            <c:marker>
              <c:spPr>
                <a:solidFill>
                  <a:srgbClr val="FFC000"/>
                </a:solidFill>
                <a:ln w="9525" cap="rnd">
                  <a:solidFill>
                    <a:schemeClr val="accent1"/>
                  </a:solidFill>
                  <a:round/>
                </a:ln>
                <a:effectLst>
                  <a:outerShdw blurRad="57150" dist="19050" dir="5400000" algn="ctr" rotWithShape="0">
                    <a:srgbClr val="000000">
                      <a:alpha val="63000"/>
                    </a:srgbClr>
                  </a:outerShdw>
                </a:effectLst>
              </c:spPr>
            </c:marker>
            <c:bubble3D val="0"/>
            <c:extLst>
              <c:ext xmlns:c16="http://schemas.microsoft.com/office/drawing/2014/chart" uri="{C3380CC4-5D6E-409C-BE32-E72D297353CC}">
                <c16:uniqueId val="{00000001-517B-463E-AFD2-8553EC3E50B4}"/>
              </c:ext>
            </c:extLst>
          </c:dPt>
          <c:dPt>
            <c:idx val="77"/>
            <c:marker>
              <c:spPr>
                <a:solidFill>
                  <a:srgbClr val="00B050"/>
                </a:solidFill>
                <a:ln w="9525" cap="rnd">
                  <a:solidFill>
                    <a:schemeClr val="accent1"/>
                  </a:solidFill>
                  <a:round/>
                </a:ln>
                <a:effectLst>
                  <a:outerShdw blurRad="57150" dist="19050" dir="5400000" algn="ctr" rotWithShape="0">
                    <a:srgbClr val="000000">
                      <a:alpha val="63000"/>
                    </a:srgbClr>
                  </a:outerShdw>
                </a:effectLst>
              </c:spPr>
            </c:marker>
            <c:bubble3D val="0"/>
            <c:extLst>
              <c:ext xmlns:c16="http://schemas.microsoft.com/office/drawing/2014/chart" uri="{C3380CC4-5D6E-409C-BE32-E72D297353CC}">
                <c16:uniqueId val="{00000002-517B-463E-AFD2-8553EC3E50B4}"/>
              </c:ext>
            </c:extLst>
          </c:dPt>
          <c:dLbls>
            <c:dLbl>
              <c:idx val="33"/>
              <c:layout>
                <c:manualLayout>
                  <c:x val="0"/>
                  <c:y val="4.1567351623393541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r>
                      <a:rPr lang="sv-SE" sz="1000" dirty="0" smtClean="0"/>
                      <a:t>Azərbaycan (0,440; </a:t>
                    </a:r>
                    <a:r>
                      <a:rPr lang="sv-SE" sz="1000" baseline="0" dirty="0" smtClean="0"/>
                      <a:t> 17,5 min beyn. Doll.)</a:t>
                    </a:r>
                    <a:endParaRPr lang="sv-SE" sz="1000"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36838542370629324"/>
                      <c:h val="0.10949461359936263"/>
                    </c:manualLayout>
                  </c15:layout>
                </c:ext>
                <c:ext xmlns:c16="http://schemas.microsoft.com/office/drawing/2014/chart" uri="{C3380CC4-5D6E-409C-BE32-E72D297353CC}">
                  <c16:uniqueId val="{00000003-517B-463E-AFD2-8553EC3E50B4}"/>
                </c:ext>
              </c:extLst>
            </c:dLbl>
            <c:dLbl>
              <c:idx val="61"/>
              <c:layout>
                <c:manualLayout>
                  <c:x val="-5.0914540556267061E-2"/>
                  <c:y val="5.022688697218463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r>
                      <a:rPr lang="sv-SE" sz="1000" dirty="0" smtClean="0"/>
                      <a:t>Oman (0,268; 41,3 min beyn. Doll.)</a:t>
                    </a:r>
                    <a:endParaRPr lang="sv-SE" sz="1000"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41997104351033288"/>
                      <c:h val="0.10755481658526447"/>
                    </c:manualLayout>
                  </c15:layout>
                </c:ext>
                <c:ext xmlns:c16="http://schemas.microsoft.com/office/drawing/2014/chart" uri="{C3380CC4-5D6E-409C-BE32-E72D297353CC}">
                  <c16:uniqueId val="{00000000-517B-463E-AFD2-8553EC3E50B4}"/>
                </c:ext>
              </c:extLst>
            </c:dLbl>
            <c:dLbl>
              <c:idx val="73"/>
              <c:layout>
                <c:manualLayout>
                  <c:x val="-1.0910228009447513E-2"/>
                  <c:y val="1.0392042468244416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r>
                      <a:rPr lang="en-US" sz="1000" dirty="0" smtClean="0"/>
                      <a:t>Səudiyyə</a:t>
                    </a:r>
                    <a:r>
                      <a:rPr lang="en-US" sz="1000" baseline="0" dirty="0" smtClean="0"/>
                      <a:t> Ərəbistanı (0,265; 55,3 min beyn. Doll.) </a:t>
                    </a:r>
                    <a:endParaRPr lang="en-US" sz="1000"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44942865913584124"/>
                      <c:h val="0.10273996328241367"/>
                    </c:manualLayout>
                  </c15:layout>
                </c:ext>
                <c:ext xmlns:c16="http://schemas.microsoft.com/office/drawing/2014/chart" uri="{C3380CC4-5D6E-409C-BE32-E72D297353CC}">
                  <c16:uniqueId val="{00000001-517B-463E-AFD2-8553EC3E50B4}"/>
                </c:ext>
              </c:extLst>
            </c:dLbl>
            <c:dLbl>
              <c:idx val="77"/>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r>
                      <a:rPr lang="en-US" sz="1000" dirty="0" smtClean="0"/>
                      <a:t>Küveyt (0,258;</a:t>
                    </a:r>
                    <a:r>
                      <a:rPr lang="en-US" sz="1000" baseline="0" dirty="0" smtClean="0"/>
                      <a:t> 72,1 min beyn. Doll.)</a:t>
                    </a:r>
                    <a:endParaRPr lang="en-US" sz="1000"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17B-463E-AFD2-8553EC3E50B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'NRI-GDP per capita'!$C$596:$C$677</c:f>
              <c:numCache>
                <c:formatCode>0.000</c:formatCode>
                <c:ptCount val="82"/>
                <c:pt idx="0">
                  <c:v>0.38000000000000067</c:v>
                </c:pt>
                <c:pt idx="1">
                  <c:v>0.32300000000000068</c:v>
                </c:pt>
                <c:pt idx="2">
                  <c:v>0.20900000000000021</c:v>
                </c:pt>
                <c:pt idx="3">
                  <c:v>0.32300000000000068</c:v>
                </c:pt>
                <c:pt idx="4">
                  <c:v>0.26</c:v>
                </c:pt>
                <c:pt idx="5">
                  <c:v>0.28600000000000031</c:v>
                </c:pt>
                <c:pt idx="6">
                  <c:v>0.27600000000000002</c:v>
                </c:pt>
                <c:pt idx="7">
                  <c:v>0.27300000000000002</c:v>
                </c:pt>
                <c:pt idx="8">
                  <c:v>0.26100000000000001</c:v>
                </c:pt>
                <c:pt idx="9">
                  <c:v>0.28900000000000031</c:v>
                </c:pt>
                <c:pt idx="10">
                  <c:v>0.37700000000000061</c:v>
                </c:pt>
                <c:pt idx="11">
                  <c:v>0.26400000000000001</c:v>
                </c:pt>
                <c:pt idx="12">
                  <c:v>0.25700000000000001</c:v>
                </c:pt>
                <c:pt idx="13">
                  <c:v>0.37300000000000061</c:v>
                </c:pt>
                <c:pt idx="14">
                  <c:v>0.21300000000000024</c:v>
                </c:pt>
                <c:pt idx="15">
                  <c:v>0.23700000000000004</c:v>
                </c:pt>
                <c:pt idx="16">
                  <c:v>0.252</c:v>
                </c:pt>
                <c:pt idx="17">
                  <c:v>0.33400000000000085</c:v>
                </c:pt>
                <c:pt idx="18">
                  <c:v>0.17900000000000021</c:v>
                </c:pt>
                <c:pt idx="19">
                  <c:v>0.30300000000000032</c:v>
                </c:pt>
                <c:pt idx="20">
                  <c:v>0.31800000000000067</c:v>
                </c:pt>
                <c:pt idx="21">
                  <c:v>0.31600000000000067</c:v>
                </c:pt>
                <c:pt idx="22">
                  <c:v>0.32900000000000085</c:v>
                </c:pt>
                <c:pt idx="23">
                  <c:v>0.27900000000000008</c:v>
                </c:pt>
                <c:pt idx="24">
                  <c:v>0.26600000000000001</c:v>
                </c:pt>
                <c:pt idx="25">
                  <c:v>0.2</c:v>
                </c:pt>
                <c:pt idx="26">
                  <c:v>0.24300000000000024</c:v>
                </c:pt>
                <c:pt idx="27">
                  <c:v>0.23900000000000021</c:v>
                </c:pt>
                <c:pt idx="28">
                  <c:v>0.16300000000000001</c:v>
                </c:pt>
                <c:pt idx="29">
                  <c:v>0.27500000000000002</c:v>
                </c:pt>
                <c:pt idx="30">
                  <c:v>0.16700000000000001</c:v>
                </c:pt>
                <c:pt idx="31">
                  <c:v>0.21800000000000033</c:v>
                </c:pt>
                <c:pt idx="32">
                  <c:v>0.18200000000000024</c:v>
                </c:pt>
                <c:pt idx="33">
                  <c:v>0.44</c:v>
                </c:pt>
                <c:pt idx="34">
                  <c:v>0.21200000000000024</c:v>
                </c:pt>
                <c:pt idx="35">
                  <c:v>0.23</c:v>
                </c:pt>
                <c:pt idx="36">
                  <c:v>0.15000000000000024</c:v>
                </c:pt>
                <c:pt idx="37">
                  <c:v>0.37700000000000061</c:v>
                </c:pt>
                <c:pt idx="38">
                  <c:v>9.7000000000000003E-2</c:v>
                </c:pt>
                <c:pt idx="39">
                  <c:v>0.13300000000000001</c:v>
                </c:pt>
                <c:pt idx="40">
                  <c:v>0.16600000000000001</c:v>
                </c:pt>
                <c:pt idx="41">
                  <c:v>0.18000000000000024</c:v>
                </c:pt>
                <c:pt idx="42">
                  <c:v>0.33100000000000085</c:v>
                </c:pt>
                <c:pt idx="43">
                  <c:v>0.223</c:v>
                </c:pt>
                <c:pt idx="44">
                  <c:v>0.22800000000000001</c:v>
                </c:pt>
                <c:pt idx="45">
                  <c:v>0.20300000000000001</c:v>
                </c:pt>
                <c:pt idx="46">
                  <c:v>0.17500000000000004</c:v>
                </c:pt>
                <c:pt idx="47">
                  <c:v>0.2160000000000003</c:v>
                </c:pt>
                <c:pt idx="48">
                  <c:v>0.28400000000000031</c:v>
                </c:pt>
                <c:pt idx="49">
                  <c:v>0.18200000000000024</c:v>
                </c:pt>
                <c:pt idx="50">
                  <c:v>0.13700000000000001</c:v>
                </c:pt>
                <c:pt idx="51">
                  <c:v>0.15800000000000033</c:v>
                </c:pt>
                <c:pt idx="52">
                  <c:v>0.19400000000000001</c:v>
                </c:pt>
                <c:pt idx="53">
                  <c:v>0.14000000000000001</c:v>
                </c:pt>
                <c:pt idx="54">
                  <c:v>0.14000000000000001</c:v>
                </c:pt>
                <c:pt idx="55">
                  <c:v>0.17300000000000001</c:v>
                </c:pt>
                <c:pt idx="56">
                  <c:v>0.128</c:v>
                </c:pt>
                <c:pt idx="57">
                  <c:v>8.6000000000000021E-2</c:v>
                </c:pt>
                <c:pt idx="58">
                  <c:v>0.128</c:v>
                </c:pt>
                <c:pt idx="59">
                  <c:v>0.111</c:v>
                </c:pt>
                <c:pt idx="60">
                  <c:v>0.14900000000000024</c:v>
                </c:pt>
                <c:pt idx="61">
                  <c:v>0.26800000000000002</c:v>
                </c:pt>
                <c:pt idx="62">
                  <c:v>0.10199999999999998</c:v>
                </c:pt>
                <c:pt idx="63">
                  <c:v>0.2450000000000003</c:v>
                </c:pt>
                <c:pt idx="64">
                  <c:v>8.8000000000000064E-2</c:v>
                </c:pt>
                <c:pt idx="65">
                  <c:v>0.10100000000000002</c:v>
                </c:pt>
                <c:pt idx="66">
                  <c:v>0.1840000000000003</c:v>
                </c:pt>
                <c:pt idx="67">
                  <c:v>0.2</c:v>
                </c:pt>
                <c:pt idx="68">
                  <c:v>8.8000000000000064E-2</c:v>
                </c:pt>
                <c:pt idx="69">
                  <c:v>0.10600000000000002</c:v>
                </c:pt>
                <c:pt idx="70">
                  <c:v>8.1000000000000003E-2</c:v>
                </c:pt>
                <c:pt idx="71">
                  <c:v>0.10299999999999998</c:v>
                </c:pt>
                <c:pt idx="72">
                  <c:v>7.3000000000000009E-2</c:v>
                </c:pt>
                <c:pt idx="73">
                  <c:v>0.26500000000000001</c:v>
                </c:pt>
                <c:pt idx="74">
                  <c:v>9.1000000000000025E-2</c:v>
                </c:pt>
                <c:pt idx="75">
                  <c:v>9.0000000000000024E-2</c:v>
                </c:pt>
                <c:pt idx="76">
                  <c:v>6.6000000000000003E-2</c:v>
                </c:pt>
                <c:pt idx="77">
                  <c:v>0.25800000000000001</c:v>
                </c:pt>
                <c:pt idx="78">
                  <c:v>0.1</c:v>
                </c:pt>
                <c:pt idx="79">
                  <c:v>9.8000000000000226E-2</c:v>
                </c:pt>
                <c:pt idx="80">
                  <c:v>0.1530000000000003</c:v>
                </c:pt>
                <c:pt idx="81">
                  <c:v>0.20700000000000021</c:v>
                </c:pt>
              </c:numCache>
            </c:numRef>
          </c:xVal>
          <c:yVal>
            <c:numRef>
              <c:f>'NRI-GDP per capita'!$D$596:$D$677</c:f>
              <c:numCache>
                <c:formatCode>General</c:formatCode>
                <c:ptCount val="82"/>
                <c:pt idx="0">
                  <c:v>1205</c:v>
                </c:pt>
                <c:pt idx="1">
                  <c:v>1868</c:v>
                </c:pt>
                <c:pt idx="2">
                  <c:v>3292</c:v>
                </c:pt>
                <c:pt idx="3">
                  <c:v>3735</c:v>
                </c:pt>
                <c:pt idx="4">
                  <c:v>3877</c:v>
                </c:pt>
                <c:pt idx="5">
                  <c:v>4018</c:v>
                </c:pt>
                <c:pt idx="6">
                  <c:v>4502</c:v>
                </c:pt>
                <c:pt idx="7">
                  <c:v>5711</c:v>
                </c:pt>
                <c:pt idx="8">
                  <c:v>5887</c:v>
                </c:pt>
                <c:pt idx="9">
                  <c:v>6790</c:v>
                </c:pt>
                <c:pt idx="10">
                  <c:v>7166</c:v>
                </c:pt>
                <c:pt idx="11">
                  <c:v>8225</c:v>
                </c:pt>
                <c:pt idx="12">
                  <c:v>8361</c:v>
                </c:pt>
                <c:pt idx="13">
                  <c:v>8699</c:v>
                </c:pt>
                <c:pt idx="14">
                  <c:v>9173</c:v>
                </c:pt>
                <c:pt idx="15">
                  <c:v>9668</c:v>
                </c:pt>
                <c:pt idx="16">
                  <c:v>10675</c:v>
                </c:pt>
                <c:pt idx="17">
                  <c:v>11608</c:v>
                </c:pt>
                <c:pt idx="18">
                  <c:v>11612</c:v>
                </c:pt>
                <c:pt idx="19">
                  <c:v>11936</c:v>
                </c:pt>
                <c:pt idx="20">
                  <c:v>12310</c:v>
                </c:pt>
                <c:pt idx="21">
                  <c:v>12863</c:v>
                </c:pt>
                <c:pt idx="22">
                  <c:v>12943</c:v>
                </c:pt>
                <c:pt idx="23">
                  <c:v>12946</c:v>
                </c:pt>
                <c:pt idx="24">
                  <c:v>13108</c:v>
                </c:pt>
                <c:pt idx="25">
                  <c:v>13463</c:v>
                </c:pt>
                <c:pt idx="26">
                  <c:v>13526</c:v>
                </c:pt>
                <c:pt idx="27">
                  <c:v>14503</c:v>
                </c:pt>
                <c:pt idx="28">
                  <c:v>14513</c:v>
                </c:pt>
                <c:pt idx="29">
                  <c:v>15290</c:v>
                </c:pt>
                <c:pt idx="30">
                  <c:v>15553</c:v>
                </c:pt>
                <c:pt idx="31">
                  <c:v>16064</c:v>
                </c:pt>
                <c:pt idx="32">
                  <c:v>16842</c:v>
                </c:pt>
                <c:pt idx="33">
                  <c:v>17450</c:v>
                </c:pt>
                <c:pt idx="34">
                  <c:v>18656</c:v>
                </c:pt>
                <c:pt idx="35">
                  <c:v>19355</c:v>
                </c:pt>
                <c:pt idx="36">
                  <c:v>20829</c:v>
                </c:pt>
                <c:pt idx="37">
                  <c:v>20885</c:v>
                </c:pt>
                <c:pt idx="38">
                  <c:v>20948</c:v>
                </c:pt>
                <c:pt idx="39">
                  <c:v>22610</c:v>
                </c:pt>
                <c:pt idx="40">
                  <c:v>24747</c:v>
                </c:pt>
                <c:pt idx="41">
                  <c:v>26296</c:v>
                </c:pt>
                <c:pt idx="42">
                  <c:v>26491</c:v>
                </c:pt>
                <c:pt idx="43">
                  <c:v>26660</c:v>
                </c:pt>
                <c:pt idx="44">
                  <c:v>28002</c:v>
                </c:pt>
                <c:pt idx="45">
                  <c:v>28362</c:v>
                </c:pt>
                <c:pt idx="46">
                  <c:v>28799</c:v>
                </c:pt>
                <c:pt idx="47">
                  <c:v>29511</c:v>
                </c:pt>
                <c:pt idx="48">
                  <c:v>29924</c:v>
                </c:pt>
                <c:pt idx="49">
                  <c:v>32371</c:v>
                </c:pt>
                <c:pt idx="50">
                  <c:v>32554</c:v>
                </c:pt>
                <c:pt idx="51">
                  <c:v>33253</c:v>
                </c:pt>
                <c:pt idx="52">
                  <c:v>33448</c:v>
                </c:pt>
                <c:pt idx="53">
                  <c:v>36012</c:v>
                </c:pt>
                <c:pt idx="54">
                  <c:v>36388</c:v>
                </c:pt>
                <c:pt idx="55">
                  <c:v>38020</c:v>
                </c:pt>
                <c:pt idx="56">
                  <c:v>38824</c:v>
                </c:pt>
                <c:pt idx="57">
                  <c:v>38868</c:v>
                </c:pt>
                <c:pt idx="58">
                  <c:v>39037</c:v>
                </c:pt>
                <c:pt idx="59">
                  <c:v>40797</c:v>
                </c:pt>
                <c:pt idx="60">
                  <c:v>40924</c:v>
                </c:pt>
                <c:pt idx="61">
                  <c:v>41331</c:v>
                </c:pt>
                <c:pt idx="62">
                  <c:v>44033</c:v>
                </c:pt>
                <c:pt idx="63">
                  <c:v>44921</c:v>
                </c:pt>
                <c:pt idx="64">
                  <c:v>46344</c:v>
                </c:pt>
                <c:pt idx="65">
                  <c:v>46510</c:v>
                </c:pt>
                <c:pt idx="66">
                  <c:v>47708</c:v>
                </c:pt>
                <c:pt idx="67">
                  <c:v>49367</c:v>
                </c:pt>
                <c:pt idx="68">
                  <c:v>51405</c:v>
                </c:pt>
                <c:pt idx="69">
                  <c:v>52556</c:v>
                </c:pt>
                <c:pt idx="70">
                  <c:v>53893</c:v>
                </c:pt>
                <c:pt idx="71">
                  <c:v>54356</c:v>
                </c:pt>
                <c:pt idx="72">
                  <c:v>54422</c:v>
                </c:pt>
                <c:pt idx="73">
                  <c:v>55322</c:v>
                </c:pt>
                <c:pt idx="74">
                  <c:v>59928</c:v>
                </c:pt>
                <c:pt idx="75">
                  <c:v>62183</c:v>
                </c:pt>
                <c:pt idx="76">
                  <c:v>66307</c:v>
                </c:pt>
                <c:pt idx="77">
                  <c:v>72096</c:v>
                </c:pt>
                <c:pt idx="78">
                  <c:v>74035</c:v>
                </c:pt>
                <c:pt idx="79">
                  <c:v>76745</c:v>
                </c:pt>
                <c:pt idx="80">
                  <c:v>94105</c:v>
                </c:pt>
                <c:pt idx="81">
                  <c:v>128647</c:v>
                </c:pt>
              </c:numCache>
            </c:numRef>
          </c:yVal>
          <c:smooth val="0"/>
          <c:extLst>
            <c:ext xmlns:c16="http://schemas.microsoft.com/office/drawing/2014/chart" uri="{C3380CC4-5D6E-409C-BE32-E72D297353CC}">
              <c16:uniqueId val="{00000000-E071-4533-B6D0-AADF239A51B5}"/>
            </c:ext>
          </c:extLst>
        </c:ser>
        <c:dLbls>
          <c:showLegendKey val="0"/>
          <c:showVal val="0"/>
          <c:showCatName val="0"/>
          <c:showSerName val="0"/>
          <c:showPercent val="0"/>
          <c:showBubbleSize val="0"/>
        </c:dLbls>
        <c:axId val="148694720"/>
        <c:axId val="148695872"/>
      </c:scatterChart>
      <c:valAx>
        <c:axId val="1486947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az-Latn-AZ"/>
                  <a:t>QT sub-indeksi</a:t>
                </a:r>
                <a:endParaRPr lang="en-GB"/>
              </a:p>
            </c:rich>
          </c:tx>
          <c:layout>
            <c:manualLayout>
              <c:xMode val="edge"/>
              <c:yMode val="edge"/>
              <c:x val="0.44250218722659673"/>
              <c:y val="0.87299371946964399"/>
            </c:manualLayout>
          </c:layout>
          <c:overlay val="0"/>
          <c:spPr>
            <a:noFill/>
            <a:ln>
              <a:noFill/>
            </a:ln>
            <a:effectLst/>
          </c:spPr>
        </c:title>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8695872"/>
        <c:crosses val="autoZero"/>
        <c:crossBetween val="midCat"/>
      </c:valAx>
      <c:valAx>
        <c:axId val="1486958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az-Latn-AZ"/>
                  <a:t>Adambaşına ÜDM, beyn. doll.</a:t>
                </a:r>
                <a:endParaRPr lang="en-GB"/>
              </a:p>
            </c:rich>
          </c:tx>
          <c:layout>
            <c:manualLayout>
              <c:xMode val="edge"/>
              <c:yMode val="edge"/>
              <c:x val="0"/>
              <c:y val="5.870204341468644E-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869472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46487757094656"/>
          <c:y val="2.679603226707419E-2"/>
          <c:w val="0.69852319076829994"/>
          <c:h val="0.77325185595753487"/>
        </c:manualLayout>
      </c:layout>
      <c:scatterChart>
        <c:scatterStyle val="lineMarker"/>
        <c:varyColors val="0"/>
        <c:ser>
          <c:idx val="0"/>
          <c:order val="0"/>
          <c:spPr>
            <a:ln w="25400" cap="rnd">
              <a:no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cap="rnd">
                <a:solidFill>
                  <a:schemeClr val="accent1"/>
                </a:solidFill>
                <a:round/>
              </a:ln>
              <a:effectLst>
                <a:outerShdw blurRad="57150" dist="19050" dir="5400000" algn="ctr" rotWithShape="0">
                  <a:srgbClr val="000000">
                    <a:alpha val="63000"/>
                  </a:srgbClr>
                </a:outerShdw>
              </a:effectLst>
            </c:spPr>
          </c:marker>
          <c:dPt>
            <c:idx val="33"/>
            <c:marker>
              <c:symbol val="circle"/>
              <c:size val="6"/>
              <c:spPr>
                <a:solidFill>
                  <a:srgbClr val="FF0000"/>
                </a:solidFill>
                <a:ln w="9525" cap="rnd">
                  <a:solidFill>
                    <a:schemeClr val="accent1"/>
                  </a:solidFill>
                  <a:round/>
                </a:ln>
                <a:effectLst>
                  <a:outerShdw blurRad="57150" dist="19050" dir="5400000" algn="ctr" rotWithShape="0">
                    <a:srgbClr val="000000">
                      <a:alpha val="63000"/>
                    </a:srgbClr>
                  </a:outerShdw>
                </a:effectLst>
              </c:spPr>
            </c:marker>
            <c:bubble3D val="0"/>
            <c:extLst>
              <c:ext xmlns:c16="http://schemas.microsoft.com/office/drawing/2014/chart" uri="{C3380CC4-5D6E-409C-BE32-E72D297353CC}">
                <c16:uniqueId val="{00000001-4C46-4EE0-8A22-0138667B1717}"/>
              </c:ext>
            </c:extLst>
          </c:dPt>
          <c:dPt>
            <c:idx val="77"/>
            <c:marker>
              <c:symbol val="circle"/>
              <c:size val="6"/>
              <c:spPr>
                <a:solidFill>
                  <a:srgbClr val="FFFF00"/>
                </a:solidFill>
                <a:ln w="9525" cap="rnd">
                  <a:solidFill>
                    <a:schemeClr val="accent1"/>
                  </a:solidFill>
                  <a:round/>
                </a:ln>
                <a:effectLst>
                  <a:outerShdw blurRad="57150" dist="19050" dir="5400000" algn="ctr" rotWithShape="0">
                    <a:srgbClr val="000000">
                      <a:alpha val="63000"/>
                    </a:srgbClr>
                  </a:outerShdw>
                </a:effectLst>
              </c:spPr>
            </c:marker>
            <c:bubble3D val="0"/>
            <c:extLst>
              <c:ext xmlns:c16="http://schemas.microsoft.com/office/drawing/2014/chart" uri="{C3380CC4-5D6E-409C-BE32-E72D297353CC}">
                <c16:uniqueId val="{00000000-4C46-4EE0-8A22-0138667B1717}"/>
              </c:ext>
            </c:extLst>
          </c:dPt>
          <c:dLbls>
            <c:dLbl>
              <c:idx val="33"/>
              <c:layout>
                <c:manualLayout>
                  <c:x val="-1.8655099525690479E-2"/>
                  <c:y val="-2.9345112642751314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r>
                      <a:rPr lang="sv-SE" sz="1000" dirty="0" smtClean="0"/>
                      <a:t>Azərbaycan 0,133; 17,5 min beyn.</a:t>
                    </a:r>
                    <a:r>
                      <a:rPr lang="sv-SE" sz="1000" baseline="0" dirty="0" smtClean="0"/>
                      <a:t> Doll.)</a:t>
                    </a:r>
                    <a:endParaRPr lang="sv-SE" sz="1000" dirty="0"/>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0.41453197978590212"/>
                      <c:h val="0.11961860408424745"/>
                    </c:manualLayout>
                  </c15:layout>
                </c:ext>
                <c:ext xmlns:c16="http://schemas.microsoft.com/office/drawing/2014/chart" uri="{C3380CC4-5D6E-409C-BE32-E72D297353CC}">
                  <c16:uniqueId val="{00000001-4C46-4EE0-8A22-0138667B1717}"/>
                </c:ext>
              </c:extLst>
            </c:dLbl>
            <c:dLbl>
              <c:idx val="77"/>
              <c:layout>
                <c:manualLayout>
                  <c:x val="-9.6384558473944365E-2"/>
                  <c:y val="-4.4017885587579561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r>
                      <a:rPr lang="en-US" sz="1000" dirty="0" smtClean="0"/>
                      <a:t>Küveyt (0,125; 72,1 min beyn. Doll.)</a:t>
                    </a:r>
                    <a:endParaRPr lang="en-US" sz="1000" dirty="0"/>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0.37610247476297981"/>
                      <c:h val="0.11532686023945846"/>
                    </c:manualLayout>
                  </c15:layout>
                </c:ext>
                <c:ext xmlns:c16="http://schemas.microsoft.com/office/drawing/2014/chart" uri="{C3380CC4-5D6E-409C-BE32-E72D297353CC}">
                  <c16:uniqueId val="{00000000-4C46-4EE0-8A22-0138667B171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'NRI-GDP per capita'!$C$682:$C$763</c:f>
              <c:numCache>
                <c:formatCode>0.000</c:formatCode>
                <c:ptCount val="82"/>
                <c:pt idx="0">
                  <c:v>0.1520000000000003</c:v>
                </c:pt>
                <c:pt idx="1">
                  <c:v>0.10600000000000002</c:v>
                </c:pt>
                <c:pt idx="2">
                  <c:v>0.111</c:v>
                </c:pt>
                <c:pt idx="3">
                  <c:v>8.0000000000000043E-2</c:v>
                </c:pt>
                <c:pt idx="4">
                  <c:v>0.14700000000000021</c:v>
                </c:pt>
                <c:pt idx="5">
                  <c:v>0.35400000000000031</c:v>
                </c:pt>
                <c:pt idx="6">
                  <c:v>0.11600000000000002</c:v>
                </c:pt>
                <c:pt idx="7">
                  <c:v>0.14700000000000021</c:v>
                </c:pt>
                <c:pt idx="8">
                  <c:v>0.17900000000000021</c:v>
                </c:pt>
                <c:pt idx="9">
                  <c:v>8.7000000000000022E-2</c:v>
                </c:pt>
                <c:pt idx="10">
                  <c:v>0.222</c:v>
                </c:pt>
                <c:pt idx="11">
                  <c:v>6.2000000000000034E-2</c:v>
                </c:pt>
                <c:pt idx="12">
                  <c:v>7.5999999999999998E-2</c:v>
                </c:pt>
                <c:pt idx="13">
                  <c:v>0.10800000000000012</c:v>
                </c:pt>
                <c:pt idx="14">
                  <c:v>8.4000000000000047E-2</c:v>
                </c:pt>
                <c:pt idx="15">
                  <c:v>5.7000000000000023E-2</c:v>
                </c:pt>
                <c:pt idx="16">
                  <c:v>3.4000000000000002E-2</c:v>
                </c:pt>
                <c:pt idx="17">
                  <c:v>9.7000000000000003E-2</c:v>
                </c:pt>
                <c:pt idx="18">
                  <c:v>7.5000000000000011E-2</c:v>
                </c:pt>
                <c:pt idx="19">
                  <c:v>8.0000000000000043E-2</c:v>
                </c:pt>
                <c:pt idx="20">
                  <c:v>0.126</c:v>
                </c:pt>
                <c:pt idx="21">
                  <c:v>6.0000000000000032E-2</c:v>
                </c:pt>
                <c:pt idx="22">
                  <c:v>6.9000000000000034E-2</c:v>
                </c:pt>
                <c:pt idx="23">
                  <c:v>0.17800000000000021</c:v>
                </c:pt>
                <c:pt idx="24">
                  <c:v>0.19400000000000001</c:v>
                </c:pt>
                <c:pt idx="25">
                  <c:v>0.1</c:v>
                </c:pt>
                <c:pt idx="26">
                  <c:v>8.7000000000000022E-2</c:v>
                </c:pt>
                <c:pt idx="27">
                  <c:v>0.10299999999999998</c:v>
                </c:pt>
                <c:pt idx="28">
                  <c:v>0.17500000000000004</c:v>
                </c:pt>
                <c:pt idx="29">
                  <c:v>7.8000000000000014E-2</c:v>
                </c:pt>
                <c:pt idx="30">
                  <c:v>0.221</c:v>
                </c:pt>
                <c:pt idx="31">
                  <c:v>0.10800000000000012</c:v>
                </c:pt>
                <c:pt idx="32">
                  <c:v>0.17400000000000004</c:v>
                </c:pt>
                <c:pt idx="33">
                  <c:v>0.13300000000000001</c:v>
                </c:pt>
                <c:pt idx="34">
                  <c:v>9.1000000000000025E-2</c:v>
                </c:pt>
                <c:pt idx="35">
                  <c:v>0.13300000000000001</c:v>
                </c:pt>
                <c:pt idx="36">
                  <c:v>0.18600000000000033</c:v>
                </c:pt>
                <c:pt idx="37">
                  <c:v>8.4000000000000047E-2</c:v>
                </c:pt>
                <c:pt idx="38">
                  <c:v>7.1999999999999995E-2</c:v>
                </c:pt>
                <c:pt idx="39">
                  <c:v>0.13100000000000001</c:v>
                </c:pt>
                <c:pt idx="40">
                  <c:v>0.10500000000000002</c:v>
                </c:pt>
                <c:pt idx="41">
                  <c:v>0.13200000000000001</c:v>
                </c:pt>
                <c:pt idx="42">
                  <c:v>5.9000000000000108E-2</c:v>
                </c:pt>
                <c:pt idx="43">
                  <c:v>7.6999999999999999E-2</c:v>
                </c:pt>
                <c:pt idx="44">
                  <c:v>0.14100000000000001</c:v>
                </c:pt>
                <c:pt idx="45">
                  <c:v>0.111</c:v>
                </c:pt>
                <c:pt idx="46">
                  <c:v>9.9000000000000046E-2</c:v>
                </c:pt>
                <c:pt idx="47">
                  <c:v>7.8000000000000014E-2</c:v>
                </c:pt>
                <c:pt idx="48">
                  <c:v>4.5999999999999999E-2</c:v>
                </c:pt>
                <c:pt idx="49">
                  <c:v>0.1510000000000003</c:v>
                </c:pt>
                <c:pt idx="50">
                  <c:v>8.7000000000000022E-2</c:v>
                </c:pt>
                <c:pt idx="51">
                  <c:v>5.3000000000000012E-2</c:v>
                </c:pt>
                <c:pt idx="52">
                  <c:v>5.3999999999999999E-2</c:v>
                </c:pt>
                <c:pt idx="53">
                  <c:v>0.25900000000000001</c:v>
                </c:pt>
                <c:pt idx="54">
                  <c:v>0.13800000000000001</c:v>
                </c:pt>
                <c:pt idx="55">
                  <c:v>0.125</c:v>
                </c:pt>
                <c:pt idx="56">
                  <c:v>9.8000000000000226E-2</c:v>
                </c:pt>
                <c:pt idx="57">
                  <c:v>0.113</c:v>
                </c:pt>
                <c:pt idx="58">
                  <c:v>3.500000000000001E-2</c:v>
                </c:pt>
                <c:pt idx="59">
                  <c:v>0.13200000000000001</c:v>
                </c:pt>
                <c:pt idx="60">
                  <c:v>9.6000000000000002E-2</c:v>
                </c:pt>
                <c:pt idx="61">
                  <c:v>9.3000000000000208E-2</c:v>
                </c:pt>
                <c:pt idx="62">
                  <c:v>0.10700000000000012</c:v>
                </c:pt>
                <c:pt idx="63">
                  <c:v>4.9000000000000099E-2</c:v>
                </c:pt>
                <c:pt idx="64">
                  <c:v>3.6999999999999998E-2</c:v>
                </c:pt>
                <c:pt idx="65">
                  <c:v>0.13100000000000001</c:v>
                </c:pt>
                <c:pt idx="66">
                  <c:v>0.10900000000000012</c:v>
                </c:pt>
                <c:pt idx="67">
                  <c:v>0.111</c:v>
                </c:pt>
                <c:pt idx="68">
                  <c:v>6.9000000000000034E-2</c:v>
                </c:pt>
                <c:pt idx="69">
                  <c:v>6.9000000000000034E-2</c:v>
                </c:pt>
                <c:pt idx="70">
                  <c:v>3.7999999999999999E-2</c:v>
                </c:pt>
                <c:pt idx="71">
                  <c:v>9.9000000000000046E-2</c:v>
                </c:pt>
                <c:pt idx="72">
                  <c:v>4.3999999999999997E-2</c:v>
                </c:pt>
                <c:pt idx="73">
                  <c:v>5.6000000000000001E-2</c:v>
                </c:pt>
                <c:pt idx="74">
                  <c:v>4.5000000000000012E-2</c:v>
                </c:pt>
                <c:pt idx="75">
                  <c:v>5.8000000000000003E-2</c:v>
                </c:pt>
                <c:pt idx="76">
                  <c:v>8.2000000000000003E-2</c:v>
                </c:pt>
                <c:pt idx="77">
                  <c:v>0.125</c:v>
                </c:pt>
                <c:pt idx="78">
                  <c:v>3.7999999999999999E-2</c:v>
                </c:pt>
                <c:pt idx="79">
                  <c:v>0.10199999999999998</c:v>
                </c:pt>
                <c:pt idx="80">
                  <c:v>4.3999999999999997E-2</c:v>
                </c:pt>
                <c:pt idx="81">
                  <c:v>3.9000000000000014E-2</c:v>
                </c:pt>
              </c:numCache>
            </c:numRef>
          </c:xVal>
          <c:yVal>
            <c:numRef>
              <c:f>'NRI-GDP per capita'!$D$682:$D$763</c:f>
              <c:numCache>
                <c:formatCode>General</c:formatCode>
                <c:ptCount val="82"/>
                <c:pt idx="0">
                  <c:v>1205</c:v>
                </c:pt>
                <c:pt idx="1">
                  <c:v>1868</c:v>
                </c:pt>
                <c:pt idx="2">
                  <c:v>3292</c:v>
                </c:pt>
                <c:pt idx="3">
                  <c:v>3735</c:v>
                </c:pt>
                <c:pt idx="4">
                  <c:v>3877</c:v>
                </c:pt>
                <c:pt idx="5">
                  <c:v>4018</c:v>
                </c:pt>
                <c:pt idx="6">
                  <c:v>4502</c:v>
                </c:pt>
                <c:pt idx="7">
                  <c:v>5711</c:v>
                </c:pt>
                <c:pt idx="8">
                  <c:v>5887</c:v>
                </c:pt>
                <c:pt idx="9">
                  <c:v>6790</c:v>
                </c:pt>
                <c:pt idx="10">
                  <c:v>7166</c:v>
                </c:pt>
                <c:pt idx="11">
                  <c:v>8225</c:v>
                </c:pt>
                <c:pt idx="12">
                  <c:v>8361</c:v>
                </c:pt>
                <c:pt idx="13">
                  <c:v>8699</c:v>
                </c:pt>
                <c:pt idx="14">
                  <c:v>9173</c:v>
                </c:pt>
                <c:pt idx="15">
                  <c:v>9668</c:v>
                </c:pt>
                <c:pt idx="16">
                  <c:v>10675</c:v>
                </c:pt>
                <c:pt idx="17">
                  <c:v>11608</c:v>
                </c:pt>
                <c:pt idx="18">
                  <c:v>11612</c:v>
                </c:pt>
                <c:pt idx="19">
                  <c:v>11936</c:v>
                </c:pt>
                <c:pt idx="20">
                  <c:v>12310</c:v>
                </c:pt>
                <c:pt idx="21">
                  <c:v>12863</c:v>
                </c:pt>
                <c:pt idx="22">
                  <c:v>12943</c:v>
                </c:pt>
                <c:pt idx="23">
                  <c:v>12946</c:v>
                </c:pt>
                <c:pt idx="24">
                  <c:v>13108</c:v>
                </c:pt>
                <c:pt idx="25">
                  <c:v>13463</c:v>
                </c:pt>
                <c:pt idx="26">
                  <c:v>13526</c:v>
                </c:pt>
                <c:pt idx="27">
                  <c:v>14503</c:v>
                </c:pt>
                <c:pt idx="28">
                  <c:v>14513</c:v>
                </c:pt>
                <c:pt idx="29">
                  <c:v>15290</c:v>
                </c:pt>
                <c:pt idx="30">
                  <c:v>15553</c:v>
                </c:pt>
                <c:pt idx="31">
                  <c:v>16064</c:v>
                </c:pt>
                <c:pt idx="32">
                  <c:v>16842</c:v>
                </c:pt>
                <c:pt idx="33">
                  <c:v>17450</c:v>
                </c:pt>
                <c:pt idx="34">
                  <c:v>18656</c:v>
                </c:pt>
                <c:pt idx="35">
                  <c:v>19355</c:v>
                </c:pt>
                <c:pt idx="36">
                  <c:v>20829</c:v>
                </c:pt>
                <c:pt idx="37">
                  <c:v>20885</c:v>
                </c:pt>
                <c:pt idx="38">
                  <c:v>20948</c:v>
                </c:pt>
                <c:pt idx="39">
                  <c:v>22610</c:v>
                </c:pt>
                <c:pt idx="40">
                  <c:v>24747</c:v>
                </c:pt>
                <c:pt idx="41">
                  <c:v>26296</c:v>
                </c:pt>
                <c:pt idx="42">
                  <c:v>26491</c:v>
                </c:pt>
                <c:pt idx="43">
                  <c:v>26660</c:v>
                </c:pt>
                <c:pt idx="44">
                  <c:v>28002</c:v>
                </c:pt>
                <c:pt idx="45">
                  <c:v>28362</c:v>
                </c:pt>
                <c:pt idx="46">
                  <c:v>28799</c:v>
                </c:pt>
                <c:pt idx="47">
                  <c:v>29511</c:v>
                </c:pt>
                <c:pt idx="48">
                  <c:v>29924</c:v>
                </c:pt>
                <c:pt idx="49">
                  <c:v>32371</c:v>
                </c:pt>
                <c:pt idx="50">
                  <c:v>32554</c:v>
                </c:pt>
                <c:pt idx="51">
                  <c:v>33253</c:v>
                </c:pt>
                <c:pt idx="52">
                  <c:v>33448</c:v>
                </c:pt>
                <c:pt idx="53">
                  <c:v>36012</c:v>
                </c:pt>
                <c:pt idx="54">
                  <c:v>36388</c:v>
                </c:pt>
                <c:pt idx="55">
                  <c:v>38020</c:v>
                </c:pt>
                <c:pt idx="56">
                  <c:v>38824</c:v>
                </c:pt>
                <c:pt idx="57">
                  <c:v>38868</c:v>
                </c:pt>
                <c:pt idx="58">
                  <c:v>39037</c:v>
                </c:pt>
                <c:pt idx="59">
                  <c:v>40797</c:v>
                </c:pt>
                <c:pt idx="60">
                  <c:v>40924</c:v>
                </c:pt>
                <c:pt idx="61">
                  <c:v>41331</c:v>
                </c:pt>
                <c:pt idx="62">
                  <c:v>44033</c:v>
                </c:pt>
                <c:pt idx="63">
                  <c:v>44921</c:v>
                </c:pt>
                <c:pt idx="64">
                  <c:v>46344</c:v>
                </c:pt>
                <c:pt idx="65">
                  <c:v>46510</c:v>
                </c:pt>
                <c:pt idx="66">
                  <c:v>47708</c:v>
                </c:pt>
                <c:pt idx="67">
                  <c:v>49367</c:v>
                </c:pt>
                <c:pt idx="68">
                  <c:v>51405</c:v>
                </c:pt>
                <c:pt idx="69">
                  <c:v>52556</c:v>
                </c:pt>
                <c:pt idx="70">
                  <c:v>53893</c:v>
                </c:pt>
                <c:pt idx="71">
                  <c:v>54356</c:v>
                </c:pt>
                <c:pt idx="72">
                  <c:v>54422</c:v>
                </c:pt>
                <c:pt idx="73">
                  <c:v>55322</c:v>
                </c:pt>
                <c:pt idx="74">
                  <c:v>59928</c:v>
                </c:pt>
                <c:pt idx="75">
                  <c:v>62183</c:v>
                </c:pt>
                <c:pt idx="76">
                  <c:v>66307</c:v>
                </c:pt>
                <c:pt idx="77">
                  <c:v>72096</c:v>
                </c:pt>
                <c:pt idx="78">
                  <c:v>74035</c:v>
                </c:pt>
                <c:pt idx="79">
                  <c:v>76745</c:v>
                </c:pt>
                <c:pt idx="80">
                  <c:v>94105</c:v>
                </c:pt>
                <c:pt idx="81">
                  <c:v>128647</c:v>
                </c:pt>
              </c:numCache>
            </c:numRef>
          </c:yVal>
          <c:smooth val="0"/>
          <c:extLst>
            <c:ext xmlns:c16="http://schemas.microsoft.com/office/drawing/2014/chart" uri="{C3380CC4-5D6E-409C-BE32-E72D297353CC}">
              <c16:uniqueId val="{00000000-E9BF-4FE3-8AAC-6FC48AC334BE}"/>
            </c:ext>
          </c:extLst>
        </c:ser>
        <c:dLbls>
          <c:showLegendKey val="0"/>
          <c:showVal val="0"/>
          <c:showCatName val="0"/>
          <c:showSerName val="0"/>
          <c:showPercent val="0"/>
          <c:showBubbleSize val="0"/>
        </c:dLbls>
        <c:axId val="148697600"/>
        <c:axId val="148698176"/>
      </c:scatterChart>
      <c:valAx>
        <c:axId val="1486976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az-Latn-AZ"/>
                  <a:t>L sub-indeksi</a:t>
                </a:r>
                <a:endParaRPr lang="en-GB"/>
              </a:p>
            </c:rich>
          </c:tx>
          <c:layout>
            <c:manualLayout>
              <c:xMode val="edge"/>
              <c:yMode val="edge"/>
              <c:x val="0.4461375765529309"/>
              <c:y val="0.8920890207872952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title>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8698176"/>
        <c:crosses val="autoZero"/>
        <c:crossBetween val="midCat"/>
      </c:valAx>
      <c:valAx>
        <c:axId val="148698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az-Latn-AZ"/>
                  <a:t>Adambaşına ÜDM, beyn. doll.</a:t>
                </a:r>
                <a:endParaRPr lang="en-GB"/>
              </a:p>
            </c:rich>
          </c:tx>
          <c:layout>
            <c:manualLayout>
              <c:xMode val="edge"/>
              <c:yMode val="edge"/>
              <c:x val="1.3693437586585595E-2"/>
              <c:y val="9.1857893651428532E-2"/>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869760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20203985908605"/>
          <c:y val="4.0290990286606813E-2"/>
          <c:w val="0.74604562737642588"/>
          <c:h val="0.72110627836949548"/>
        </c:manualLayout>
      </c:layout>
      <c:lineChart>
        <c:grouping val="standard"/>
        <c:varyColors val="0"/>
        <c:ser>
          <c:idx val="1"/>
          <c:order val="1"/>
          <c:tx>
            <c:strRef>
              <c:f>'China-Azerbaijan'!$C$16</c:f>
              <c:strCache>
                <c:ptCount val="1"/>
                <c:pt idx="0">
                  <c:v>NRI</c:v>
                </c:pt>
              </c:strCache>
            </c:strRef>
          </c:tx>
          <c:spPr>
            <a:ln w="22225" cap="rnd">
              <a:solidFill>
                <a:schemeClr val="accent2"/>
              </a:solidFill>
              <a:round/>
            </a:ln>
            <a:effectLst/>
          </c:spPr>
          <c:marker>
            <c:symbol val="none"/>
          </c:marker>
          <c:cat>
            <c:numRef>
              <c:f>'China-Azerbaijan'!$A$17:$A$25</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'China-Azerbaijan'!$C$17:$C$25</c:f>
              <c:numCache>
                <c:formatCode>0.00</c:formatCode>
                <c:ptCount val="9"/>
                <c:pt idx="0">
                  <c:v>3.9299999999999997</c:v>
                </c:pt>
                <c:pt idx="1">
                  <c:v>3.75</c:v>
                </c:pt>
                <c:pt idx="2">
                  <c:v>3.79</c:v>
                </c:pt>
                <c:pt idx="3">
                  <c:v>3.79</c:v>
                </c:pt>
                <c:pt idx="4">
                  <c:v>3.9</c:v>
                </c:pt>
                <c:pt idx="5">
                  <c:v>4.0999999999999996</c:v>
                </c:pt>
                <c:pt idx="6">
                  <c:v>4.3</c:v>
                </c:pt>
                <c:pt idx="7">
                  <c:v>4.3</c:v>
                </c:pt>
                <c:pt idx="8">
                  <c:v>4.3</c:v>
                </c:pt>
              </c:numCache>
            </c:numRef>
          </c:val>
          <c:smooth val="0"/>
          <c:extLst>
            <c:ext xmlns:c16="http://schemas.microsoft.com/office/drawing/2014/chart" uri="{C3380CC4-5D6E-409C-BE32-E72D297353CC}">
              <c16:uniqueId val="{00000000-E9B5-48F7-A7A3-F4ADFB1B0622}"/>
            </c:ext>
          </c:extLst>
        </c:ser>
        <c:dLbls>
          <c:showLegendKey val="0"/>
          <c:showVal val="0"/>
          <c:showCatName val="0"/>
          <c:showSerName val="0"/>
          <c:showPercent val="0"/>
          <c:showBubbleSize val="0"/>
        </c:dLbls>
        <c:marker val="1"/>
        <c:smooth val="0"/>
        <c:axId val="174514688"/>
        <c:axId val="148699904"/>
      </c:lineChart>
      <c:lineChart>
        <c:grouping val="standard"/>
        <c:varyColors val="0"/>
        <c:ser>
          <c:idx val="0"/>
          <c:order val="0"/>
          <c:tx>
            <c:strRef>
              <c:f>'China-Azerbaijan'!$B$16</c:f>
              <c:strCache>
                <c:ptCount val="1"/>
                <c:pt idx="0">
                  <c:v>FTI</c:v>
                </c:pt>
              </c:strCache>
            </c:strRef>
          </c:tx>
          <c:spPr>
            <a:ln w="22225" cap="rnd">
              <a:solidFill>
                <a:schemeClr val="accent1"/>
              </a:solidFill>
              <a:round/>
            </a:ln>
            <a:effectLst/>
          </c:spPr>
          <c:marker>
            <c:symbol val="none"/>
          </c:marker>
          <c:cat>
            <c:numRef>
              <c:f>'China-Azerbaijan'!$A$17:$A$25</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'China-Azerbaijan'!$B$17:$B$25</c:f>
              <c:numCache>
                <c:formatCode>General</c:formatCode>
                <c:ptCount val="9"/>
                <c:pt idx="0">
                  <c:v>0.32500000000000068</c:v>
                </c:pt>
                <c:pt idx="1">
                  <c:v>0.33200000000000085</c:v>
                </c:pt>
                <c:pt idx="2">
                  <c:v>0.29700000000000032</c:v>
                </c:pt>
                <c:pt idx="3">
                  <c:v>0.29900000000000032</c:v>
                </c:pt>
                <c:pt idx="4">
                  <c:v>0.31300000000000061</c:v>
                </c:pt>
                <c:pt idx="5">
                  <c:v>0.30100000000000032</c:v>
                </c:pt>
                <c:pt idx="6">
                  <c:v>0.32100000000000067</c:v>
                </c:pt>
                <c:pt idx="7">
                  <c:v>0.31500000000000061</c:v>
                </c:pt>
                <c:pt idx="8">
                  <c:v>0.30600000000000038</c:v>
                </c:pt>
              </c:numCache>
            </c:numRef>
          </c:val>
          <c:smooth val="0"/>
          <c:extLst>
            <c:ext xmlns:c16="http://schemas.microsoft.com/office/drawing/2014/chart" uri="{C3380CC4-5D6E-409C-BE32-E72D297353CC}">
              <c16:uniqueId val="{00000001-E9B5-48F7-A7A3-F4ADFB1B0622}"/>
            </c:ext>
          </c:extLst>
        </c:ser>
        <c:dLbls>
          <c:showLegendKey val="0"/>
          <c:showVal val="0"/>
          <c:showCatName val="0"/>
          <c:showSerName val="0"/>
          <c:showPercent val="0"/>
          <c:showBubbleSize val="0"/>
        </c:dLbls>
        <c:marker val="1"/>
        <c:smooth val="0"/>
        <c:axId val="225543680"/>
        <c:axId val="148700480"/>
      </c:lineChart>
      <c:catAx>
        <c:axId val="17451468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vert="horz"/>
          <a:lstStyle/>
          <a:p>
            <a:pPr>
              <a:defRPr/>
            </a:pPr>
            <a:endParaRPr lang="ru-RU"/>
          </a:p>
        </c:txPr>
        <c:crossAx val="148699904"/>
        <c:crosses val="autoZero"/>
        <c:auto val="1"/>
        <c:lblAlgn val="ctr"/>
        <c:lblOffset val="100"/>
        <c:noMultiLvlLbl val="0"/>
      </c:catAx>
      <c:valAx>
        <c:axId val="148699904"/>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vert="horz"/>
              <a:lstStyle/>
              <a:p>
                <a:pPr>
                  <a:defRPr/>
                </a:pPr>
                <a:r>
                  <a:rPr lang="az-Latn-AZ"/>
                  <a:t>Şəbəkə hazırlığı indeksi (NRİ)</a:t>
                </a:r>
                <a:endParaRPr lang="ru-RU"/>
              </a:p>
            </c:rich>
          </c:tx>
          <c:layout>
            <c:manualLayout>
              <c:xMode val="edge"/>
              <c:yMode val="edge"/>
              <c:x val="2.1199065896230648E-2"/>
              <c:y val="0.18355173069562891"/>
            </c:manualLayout>
          </c:layout>
          <c:overlay val="0"/>
          <c:spPr>
            <a:noFill/>
            <a:ln>
              <a:noFill/>
            </a:ln>
            <a:effectLst/>
          </c:spPr>
        </c:title>
        <c:numFmt formatCode="0.00" sourceLinked="1"/>
        <c:majorTickMark val="none"/>
        <c:minorTickMark val="none"/>
        <c:tickLblPos val="nextTo"/>
        <c:spPr>
          <a:noFill/>
          <a:ln>
            <a:noFill/>
          </a:ln>
          <a:effectLst/>
        </c:spPr>
        <c:txPr>
          <a:bodyPr rot="-60000000" vert="horz"/>
          <a:lstStyle/>
          <a:p>
            <a:pPr>
              <a:defRPr/>
            </a:pPr>
            <a:endParaRPr lang="ru-RU"/>
          </a:p>
        </c:txPr>
        <c:crossAx val="174514688"/>
        <c:crosses val="autoZero"/>
        <c:crossBetween val="between"/>
      </c:valAx>
      <c:valAx>
        <c:axId val="148700480"/>
        <c:scaling>
          <c:orientation val="minMax"/>
        </c:scaling>
        <c:delete val="0"/>
        <c:axPos val="r"/>
        <c:title>
          <c:tx>
            <c:rich>
              <a:bodyPr rot="-5400000" vert="horz"/>
              <a:lstStyle/>
              <a:p>
                <a:pPr>
                  <a:defRPr/>
                </a:pPr>
                <a:r>
                  <a:rPr lang="az-Latn-AZ"/>
                  <a:t>Xarici ticarət sub-indeksi (FTİ)</a:t>
                </a:r>
                <a:endParaRPr lang="ru-RU"/>
              </a:p>
            </c:rich>
          </c:tx>
          <c:layout>
            <c:manualLayout>
              <c:xMode val="edge"/>
              <c:yMode val="edge"/>
              <c:x val="0.94571190483318868"/>
              <c:y val="0.15459188275210092"/>
            </c:manualLayout>
          </c:layout>
          <c:overlay val="0"/>
          <c:spPr>
            <a:noFill/>
            <a:ln>
              <a:noFill/>
            </a:ln>
            <a:effectLst/>
          </c:spPr>
        </c:title>
        <c:numFmt formatCode="#,##0.000" sourceLinked="0"/>
        <c:majorTickMark val="none"/>
        <c:minorTickMark val="none"/>
        <c:tickLblPos val="nextTo"/>
        <c:spPr>
          <a:noFill/>
          <a:ln>
            <a:noFill/>
          </a:ln>
          <a:effectLst/>
        </c:spPr>
        <c:txPr>
          <a:bodyPr rot="-60000000" vert="horz"/>
          <a:lstStyle/>
          <a:p>
            <a:pPr>
              <a:defRPr/>
            </a:pPr>
            <a:endParaRPr lang="ru-RU"/>
          </a:p>
        </c:txPr>
        <c:crossAx val="225543680"/>
        <c:crosses val="max"/>
        <c:crossBetween val="between"/>
      </c:valAx>
      <c:catAx>
        <c:axId val="225543680"/>
        <c:scaling>
          <c:orientation val="minMax"/>
        </c:scaling>
        <c:delete val="1"/>
        <c:axPos val="b"/>
        <c:numFmt formatCode="General" sourceLinked="1"/>
        <c:majorTickMark val="out"/>
        <c:minorTickMark val="none"/>
        <c:tickLblPos val="none"/>
        <c:crossAx val="148700480"/>
        <c:crosses val="autoZero"/>
        <c:auto val="1"/>
        <c:lblAlgn val="ctr"/>
        <c:lblOffset val="100"/>
        <c:noMultiLvlLbl val="0"/>
      </c:catAx>
      <c:dTable>
        <c:showHorzBorder val="1"/>
        <c:showVertBorder val="1"/>
        <c:showOutline val="1"/>
        <c:showKeys val="1"/>
        <c:spPr>
          <a:noFill/>
          <a:ln w="9525" cap="flat" cmpd="sng" algn="ctr">
            <a:solidFill>
              <a:schemeClr val="dk1">
                <a:lumMod val="15000"/>
                <a:lumOff val="85000"/>
              </a:schemeClr>
            </a:solidFill>
            <a:round/>
          </a:ln>
          <a:effectLst/>
        </c:spPr>
      </c:dTable>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200"/>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spPr>
            <a:ln w="22225" cap="rnd">
              <a:solidFill>
                <a:schemeClr val="accent2"/>
              </a:solidFill>
              <a:round/>
            </a:ln>
            <a:effectLst/>
          </c:spPr>
          <c:marker>
            <c:symbol val="none"/>
          </c:marker>
          <c:dLbls>
            <c:dLbl>
              <c:idx val="0"/>
              <c:layout>
                <c:manualLayout>
                  <c:x val="-1.1111111111111112E-2"/>
                  <c:y val="-3.70370370370370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91-4B9D-9D1B-DD709F864FCE}"/>
                </c:ext>
              </c:extLst>
            </c:dLbl>
            <c:dLbl>
              <c:idx val="1"/>
              <c:layout>
                <c:manualLayout>
                  <c:x val="-5.0925337632079971E-17"/>
                  <c:y val="-5.5555555555555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91-4B9D-9D1B-DD709F864FCE}"/>
                </c:ext>
              </c:extLst>
            </c:dLbl>
            <c:dLbl>
              <c:idx val="2"/>
              <c:layout>
                <c:manualLayout>
                  <c:x val="-1.1111329833770779E-2"/>
                  <c:y val="3.2407042869641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691-4B9D-9D1B-DD709F864FCE}"/>
                </c:ext>
              </c:extLst>
            </c:dLbl>
            <c:dLbl>
              <c:idx val="3"/>
              <c:layout>
                <c:manualLayout>
                  <c:x val="-1.1111111111111059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691-4B9D-9D1B-DD709F864FCE}"/>
                </c:ext>
              </c:extLst>
            </c:dLbl>
            <c:dLbl>
              <c:idx val="4"/>
              <c:layout>
                <c:manualLayout>
                  <c:x val="-1.9444444444444445E-2"/>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91-4B9D-9D1B-DD709F864FCE}"/>
                </c:ext>
              </c:extLst>
            </c:dLbl>
            <c:dLbl>
              <c:idx val="5"/>
              <c:layout>
                <c:manualLayout>
                  <c:x val="-4.4444444444444446E-2"/>
                  <c:y val="8.7962962962962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691-4B9D-9D1B-DD709F864FCE}"/>
                </c:ext>
              </c:extLst>
            </c:dLbl>
            <c:dLbl>
              <c:idx val="6"/>
              <c:layout>
                <c:manualLayout>
                  <c:x val="-6.1111111111111109E-2"/>
                  <c:y val="4.1666666666666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691-4B9D-9D1B-DD709F864FCE}"/>
                </c:ext>
              </c:extLst>
            </c:dLbl>
            <c:dLbl>
              <c:idx val="7"/>
              <c:layout>
                <c:manualLayout>
                  <c:x val="-3.6111111111111212E-2"/>
                  <c:y val="7.8703703703703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691-4B9D-9D1B-DD709F864FCE}"/>
                </c:ext>
              </c:extLst>
            </c:dLbl>
            <c:dLbl>
              <c:idx val="8"/>
              <c:layout>
                <c:manualLayout>
                  <c:x val="0"/>
                  <c:y val="3.24074074074073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691-4B9D-9D1B-DD709F864FCE}"/>
                </c:ext>
              </c:extLst>
            </c:dLbl>
            <c:spPr>
              <a:noFill/>
              <a:ln>
                <a:noFill/>
              </a:ln>
              <a:effectLst/>
            </c:spPr>
            <c:txPr>
              <a:bodyPr rot="0" vert="horz"/>
              <a:lstStyle/>
              <a:p>
                <a:pPr>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9"/>
              <c:pt idx="0">
                <c:v>2008</c:v>
              </c:pt>
              <c:pt idx="1">
                <c:v>2009</c:v>
              </c:pt>
              <c:pt idx="2">
                <c:v>2010</c:v>
              </c:pt>
              <c:pt idx="3">
                <c:v>2011</c:v>
              </c:pt>
              <c:pt idx="4">
                <c:v>2012</c:v>
              </c:pt>
              <c:pt idx="5">
                <c:v>2013</c:v>
              </c:pt>
              <c:pt idx="6">
                <c:v>2014</c:v>
              </c:pt>
              <c:pt idx="7">
                <c:v>2015</c:v>
              </c:pt>
              <c:pt idx="8">
                <c:v>2016</c:v>
              </c:pt>
            </c:numLit>
          </c:cat>
          <c:val>
            <c:numRef>
              <c:f>LI!$M$17:$M$25</c:f>
              <c:numCache>
                <c:formatCode>0.000</c:formatCode>
                <c:ptCount val="9"/>
                <c:pt idx="0">
                  <c:v>0.17799999999999999</c:v>
                </c:pt>
                <c:pt idx="1">
                  <c:v>0.152</c:v>
                </c:pt>
                <c:pt idx="2">
                  <c:v>0.14000000000000001</c:v>
                </c:pt>
                <c:pt idx="3">
                  <c:v>0.14299999999999999</c:v>
                </c:pt>
                <c:pt idx="4">
                  <c:v>0.13900000000000001</c:v>
                </c:pt>
                <c:pt idx="5">
                  <c:v>0.13600000000000001</c:v>
                </c:pt>
                <c:pt idx="6">
                  <c:v>0.13900000000000001</c:v>
                </c:pt>
                <c:pt idx="7">
                  <c:v>0.109</c:v>
                </c:pt>
                <c:pt idx="8">
                  <c:v>0.122</c:v>
                </c:pt>
              </c:numCache>
            </c:numRef>
          </c:val>
          <c:smooth val="0"/>
          <c:extLst>
            <c:ext xmlns:c16="http://schemas.microsoft.com/office/drawing/2014/chart" uri="{C3380CC4-5D6E-409C-BE32-E72D297353CC}">
              <c16:uniqueId val="{00000009-E691-4B9D-9D1B-DD709F864FCE}"/>
            </c:ext>
          </c:extLst>
        </c:ser>
        <c:dLbls>
          <c:showLegendKey val="0"/>
          <c:showVal val="0"/>
          <c:showCatName val="0"/>
          <c:showSerName val="0"/>
          <c:showPercent val="0"/>
          <c:showBubbleSize val="0"/>
        </c:dLbls>
        <c:smooth val="0"/>
        <c:axId val="174515200"/>
        <c:axId val="150316160"/>
      </c:lineChart>
      <c:catAx>
        <c:axId val="17451520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vert="horz"/>
          <a:lstStyle/>
          <a:p>
            <a:pPr>
              <a:defRPr/>
            </a:pPr>
            <a:endParaRPr lang="ru-RU"/>
          </a:p>
        </c:txPr>
        <c:crossAx val="150316160"/>
        <c:crosses val="autoZero"/>
        <c:auto val="1"/>
        <c:lblAlgn val="ctr"/>
        <c:lblOffset val="100"/>
        <c:noMultiLvlLbl val="0"/>
      </c:catAx>
      <c:valAx>
        <c:axId val="150316160"/>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0.000" sourceLinked="1"/>
        <c:majorTickMark val="none"/>
        <c:minorTickMark val="none"/>
        <c:tickLblPos val="nextTo"/>
        <c:spPr>
          <a:noFill/>
          <a:ln>
            <a:noFill/>
          </a:ln>
          <a:effectLst/>
        </c:spPr>
        <c:txPr>
          <a:bodyPr rot="-60000000" vert="horz"/>
          <a:lstStyle/>
          <a:p>
            <a:pPr>
              <a:defRPr/>
            </a:pPr>
            <a:endParaRPr lang="ru-RU"/>
          </a:p>
        </c:txPr>
        <c:crossAx val="17451520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200"/>
      </a:pPr>
      <a:endParaRPr lang="ru-RU"/>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886482939632846E-2"/>
          <c:y val="9.3617021276595741E-2"/>
          <c:w val="0.88511351706036656"/>
          <c:h val="0.70895091305076263"/>
        </c:manualLayout>
      </c:layout>
      <c:scatterChart>
        <c:scatterStyle val="lineMarker"/>
        <c:varyColors val="0"/>
        <c:ser>
          <c:idx val="0"/>
          <c:order val="0"/>
          <c:spPr>
            <a:ln w="9525" cap="rnd">
              <a:solidFill>
                <a:schemeClr val="accent1">
                  <a:alpha val="50000"/>
                </a:schemeClr>
              </a:solidFill>
              <a:round/>
            </a:ln>
            <a:effectLst/>
          </c:spPr>
          <c:marker>
            <c:symbol val="diamond"/>
            <c:size val="6"/>
            <c:spPr>
              <a:solidFill>
                <a:schemeClr val="lt1"/>
              </a:solidFill>
              <a:ln w="15875">
                <a:solidFill>
                  <a:schemeClr val="accent1"/>
                </a:solidFill>
                <a:round/>
              </a:ln>
              <a:effectLst/>
            </c:spPr>
          </c:marker>
          <c:dLbls>
            <c:dLbl>
              <c:idx val="1"/>
              <c:layout>
                <c:manualLayout>
                  <c:x val="-1.3888888888888959E-2"/>
                  <c:y val="-6.80851063829787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C08-4295-9739-FE6170D60175}"/>
                </c:ext>
              </c:extLst>
            </c:dLbl>
            <c:dLbl>
              <c:idx val="2"/>
              <c:layout>
                <c:manualLayout>
                  <c:x val="-8.3333333333333367E-3"/>
                  <c:y val="-4.2553191489361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C08-4295-9739-FE6170D60175}"/>
                </c:ext>
              </c:extLst>
            </c:dLbl>
            <c:dLbl>
              <c:idx val="3"/>
              <c:layout>
                <c:manualLayout>
                  <c:x val="-1.1111111111111165E-2"/>
                  <c:y val="7.65957446808510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C08-4295-9739-FE6170D60175}"/>
                </c:ext>
              </c:extLst>
            </c:dLbl>
            <c:dLbl>
              <c:idx val="4"/>
              <c:layout>
                <c:manualLayout>
                  <c:x val="-2.7777777777777926E-3"/>
                  <c:y val="0.127659574468084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C08-4295-9739-FE6170D60175}"/>
                </c:ext>
              </c:extLst>
            </c:dLbl>
            <c:dLbl>
              <c:idx val="5"/>
              <c:layout>
                <c:manualLayout>
                  <c:x val="-1.6666666666666781E-2"/>
                  <c:y val="0.1021276595744680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C08-4295-9739-FE6170D60175}"/>
                </c:ext>
              </c:extLst>
            </c:dLbl>
            <c:dLbl>
              <c:idx val="8"/>
              <c:layout>
                <c:manualLayout>
                  <c:x val="-8.6111111111110888E-2"/>
                  <c:y val="-1.70212765957446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C08-4295-9739-FE6170D60175}"/>
                </c:ext>
              </c:extLst>
            </c:dLbl>
            <c:spPr>
              <a:noFill/>
              <a:ln>
                <a:noFill/>
              </a:ln>
              <a:effectLst/>
            </c:spPr>
            <c:txPr>
              <a:bodyPr rot="0" vert="horz"/>
              <a:lstStyle/>
              <a:p>
                <a:pPr>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xVal>
            <c:numRef>
              <c:f>QTI!$A$9:$A$17</c:f>
              <c:numCache>
                <c:formatCode>General</c:formatCode>
                <c:ptCount val="9"/>
                <c:pt idx="0">
                  <c:v>2008</c:v>
                </c:pt>
                <c:pt idx="1">
                  <c:v>2009</c:v>
                </c:pt>
                <c:pt idx="2">
                  <c:v>2010</c:v>
                </c:pt>
                <c:pt idx="3">
                  <c:v>2011</c:v>
                </c:pt>
                <c:pt idx="4">
                  <c:v>2012</c:v>
                </c:pt>
                <c:pt idx="5">
                  <c:v>2013</c:v>
                </c:pt>
                <c:pt idx="6">
                  <c:v>2014</c:v>
                </c:pt>
                <c:pt idx="7">
                  <c:v>2015</c:v>
                </c:pt>
                <c:pt idx="8">
                  <c:v>2016</c:v>
                </c:pt>
              </c:numCache>
            </c:numRef>
          </c:xVal>
          <c:yVal>
            <c:numRef>
              <c:f>QTI!$B$9:$B$17</c:f>
              <c:numCache>
                <c:formatCode>General</c:formatCode>
                <c:ptCount val="9"/>
                <c:pt idx="0">
                  <c:v>0.24399999999999999</c:v>
                </c:pt>
                <c:pt idx="1">
                  <c:v>0.29899999999999999</c:v>
                </c:pt>
                <c:pt idx="2">
                  <c:v>0.26400000000000001</c:v>
                </c:pt>
                <c:pt idx="3">
                  <c:v>0.21099999999999999</c:v>
                </c:pt>
                <c:pt idx="4">
                  <c:v>0.20799999999999999</c:v>
                </c:pt>
                <c:pt idx="5">
                  <c:v>0.21099999999999999</c:v>
                </c:pt>
                <c:pt idx="6">
                  <c:v>0.218</c:v>
                </c:pt>
                <c:pt idx="7">
                  <c:v>0.33400000000000002</c:v>
                </c:pt>
                <c:pt idx="8">
                  <c:v>0.44400000000000001</c:v>
                </c:pt>
              </c:numCache>
            </c:numRef>
          </c:yVal>
          <c:smooth val="0"/>
          <c:extLst>
            <c:ext xmlns:c16="http://schemas.microsoft.com/office/drawing/2014/chart" uri="{C3380CC4-5D6E-409C-BE32-E72D297353CC}">
              <c16:uniqueId val="{00000006-0C08-4295-9739-FE6170D60175}"/>
            </c:ext>
          </c:extLst>
        </c:ser>
        <c:dLbls>
          <c:showLegendKey val="0"/>
          <c:showVal val="0"/>
          <c:showCatName val="0"/>
          <c:showSerName val="0"/>
          <c:showPercent val="0"/>
          <c:showBubbleSize val="0"/>
        </c:dLbls>
        <c:axId val="150317888"/>
        <c:axId val="150318464"/>
      </c:scatterChart>
      <c:valAx>
        <c:axId val="150317888"/>
        <c:scaling>
          <c:orientation val="minMax"/>
          <c:max val="2016"/>
          <c:min val="2008"/>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vert="horz"/>
          <a:lstStyle/>
          <a:p>
            <a:pPr>
              <a:defRPr/>
            </a:pPr>
            <a:endParaRPr lang="ru-RU"/>
          </a:p>
        </c:txPr>
        <c:crossAx val="150318464"/>
        <c:crosses val="autoZero"/>
        <c:crossBetween val="midCat"/>
      </c:valAx>
      <c:valAx>
        <c:axId val="15031846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vert="horz"/>
          <a:lstStyle/>
          <a:p>
            <a:pPr>
              <a:defRPr/>
            </a:pPr>
            <a:endParaRPr lang="ru-RU"/>
          </a:p>
        </c:txPr>
        <c:crossAx val="150317888"/>
        <c:crosses val="autoZero"/>
        <c:crossBetween val="midCat"/>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100">
          <a:latin typeface="Arno Pro" pitchFamily="18" charset="0"/>
        </a:defRPr>
      </a:pPr>
      <a:endParaRPr lang="ru-R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2985564304462"/>
          <c:y val="6.8098639197128261E-2"/>
          <c:w val="0.80831255468066487"/>
          <c:h val="0.72697404473064431"/>
        </c:manualLayout>
      </c:layout>
      <c:scatterChart>
        <c:scatterStyle val="lineMarker"/>
        <c:varyColors val="0"/>
        <c:ser>
          <c:idx val="0"/>
          <c:order val="0"/>
          <c:spPr>
            <a:ln w="25400" cap="rnd">
              <a:noFill/>
              <a:round/>
            </a:ln>
            <a:effectLst>
              <a:outerShdw blurRad="57150" dist="19050" dir="5400000" algn="ctr" rotWithShape="0">
                <a:srgbClr val="000000">
                  <a:alpha val="63000"/>
                </a:srgbClr>
              </a:outerShdw>
            </a:effectLst>
          </c:spPr>
          <c:marker>
            <c:symbol val="circle"/>
            <c:size val="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cap="rnd">
                <a:solidFill>
                  <a:schemeClr val="accent1"/>
                </a:solidFill>
                <a:round/>
              </a:ln>
              <a:effectLst>
                <a:outerShdw blurRad="57150" dist="19050" dir="5400000" algn="ctr" rotWithShape="0">
                  <a:srgbClr val="000000">
                    <a:alpha val="63000"/>
                  </a:srgbClr>
                </a:outerShdw>
              </a:effectLst>
            </c:spPr>
          </c:marker>
          <c:dPt>
            <c:idx val="0"/>
            <c:marker>
              <c:spPr>
                <a:solidFill>
                  <a:srgbClr val="FF0000"/>
                </a:solidFill>
                <a:ln w="9525" cap="rnd">
                  <a:solidFill>
                    <a:schemeClr val="accent1"/>
                  </a:solidFill>
                  <a:round/>
                </a:ln>
                <a:effectLst>
                  <a:outerShdw blurRad="57150" dist="19050" dir="5400000" algn="ctr" rotWithShape="0">
                    <a:srgbClr val="000000">
                      <a:alpha val="63000"/>
                    </a:srgbClr>
                  </a:outerShdw>
                </a:effectLst>
              </c:spPr>
            </c:marker>
            <c:bubble3D val="0"/>
            <c:extLst>
              <c:ext xmlns:c16="http://schemas.microsoft.com/office/drawing/2014/chart" uri="{C3380CC4-5D6E-409C-BE32-E72D297353CC}">
                <c16:uniqueId val="{00000003-70D7-48C6-9318-EF540F0F371E}"/>
              </c:ext>
            </c:extLst>
          </c:dPt>
          <c:dPt>
            <c:idx val="5"/>
            <c:marker>
              <c:spPr>
                <a:solidFill>
                  <a:srgbClr val="FF0000"/>
                </a:solidFill>
                <a:ln w="9525" cap="rnd">
                  <a:solidFill>
                    <a:schemeClr val="accent1"/>
                  </a:solidFill>
                  <a:round/>
                </a:ln>
                <a:effectLst>
                  <a:outerShdw blurRad="57150" dist="19050" dir="5400000" algn="ctr" rotWithShape="0">
                    <a:srgbClr val="000000">
                      <a:alpha val="63000"/>
                    </a:srgbClr>
                  </a:outerShdw>
                </a:effectLst>
              </c:spPr>
            </c:marker>
            <c:bubble3D val="0"/>
            <c:extLst>
              <c:ext xmlns:c16="http://schemas.microsoft.com/office/drawing/2014/chart" uri="{C3380CC4-5D6E-409C-BE32-E72D297353CC}">
                <c16:uniqueId val="{00000002-70D7-48C6-9318-EF540F0F371E}"/>
              </c:ext>
            </c:extLst>
          </c:dPt>
          <c:dPt>
            <c:idx val="25"/>
            <c:marker>
              <c:spPr>
                <a:solidFill>
                  <a:srgbClr val="FFFF00"/>
                </a:solidFill>
                <a:ln w="9525" cap="rnd">
                  <a:solidFill>
                    <a:schemeClr val="accent1"/>
                  </a:solidFill>
                  <a:round/>
                </a:ln>
                <a:effectLst>
                  <a:outerShdw blurRad="57150" dist="19050" dir="5400000" algn="ctr" rotWithShape="0">
                    <a:srgbClr val="000000">
                      <a:alpha val="63000"/>
                    </a:srgbClr>
                  </a:outerShdw>
                </a:effectLst>
              </c:spPr>
            </c:marker>
            <c:bubble3D val="0"/>
            <c:extLst>
              <c:ext xmlns:c16="http://schemas.microsoft.com/office/drawing/2014/chart" uri="{C3380CC4-5D6E-409C-BE32-E72D297353CC}">
                <c16:uniqueId val="{00000005-70D7-48C6-9318-EF540F0F371E}"/>
              </c:ext>
            </c:extLst>
          </c:dPt>
          <c:dPt>
            <c:idx val="30"/>
            <c:marker>
              <c:spPr>
                <a:solidFill>
                  <a:srgbClr val="FF0000"/>
                </a:solidFill>
                <a:ln w="9525" cap="rnd">
                  <a:solidFill>
                    <a:schemeClr val="accent1"/>
                  </a:solidFill>
                  <a:round/>
                </a:ln>
                <a:effectLst>
                  <a:outerShdw blurRad="57150" dist="19050" dir="5400000" algn="ctr" rotWithShape="0">
                    <a:srgbClr val="000000">
                      <a:alpha val="63000"/>
                    </a:srgbClr>
                  </a:outerShdw>
                </a:effectLst>
              </c:spPr>
            </c:marker>
            <c:bubble3D val="0"/>
            <c:extLst>
              <c:ext xmlns:c16="http://schemas.microsoft.com/office/drawing/2014/chart" uri="{C3380CC4-5D6E-409C-BE32-E72D297353CC}">
                <c16:uniqueId val="{00000004-70D7-48C6-9318-EF540F0F371E}"/>
              </c:ext>
            </c:extLst>
          </c:dPt>
          <c:dPt>
            <c:idx val="46"/>
            <c:marker>
              <c:spPr>
                <a:solidFill>
                  <a:srgbClr val="FF0000"/>
                </a:solidFill>
                <a:ln w="9525" cap="rnd">
                  <a:solidFill>
                    <a:schemeClr val="accent1"/>
                  </a:solidFill>
                  <a:round/>
                </a:ln>
                <a:effectLst>
                  <a:outerShdw blurRad="57150" dist="19050" dir="5400000" algn="ctr" rotWithShape="0">
                    <a:srgbClr val="000000">
                      <a:alpha val="63000"/>
                    </a:srgbClr>
                  </a:outerShdw>
                </a:effectLst>
              </c:spPr>
            </c:marker>
            <c:bubble3D val="0"/>
            <c:extLst>
              <c:ext xmlns:c16="http://schemas.microsoft.com/office/drawing/2014/chart" uri="{C3380CC4-5D6E-409C-BE32-E72D297353CC}">
                <c16:uniqueId val="{00000000-70D7-48C6-9318-EF540F0F371E}"/>
              </c:ext>
            </c:extLst>
          </c:dPt>
          <c:dPt>
            <c:idx val="55"/>
            <c:marker>
              <c:spPr>
                <a:solidFill>
                  <a:srgbClr val="FF0000"/>
                </a:solidFill>
                <a:ln w="9525" cap="rnd">
                  <a:solidFill>
                    <a:schemeClr val="accent1"/>
                  </a:solidFill>
                  <a:round/>
                </a:ln>
                <a:effectLst>
                  <a:outerShdw blurRad="57150" dist="19050" dir="5400000" algn="ctr" rotWithShape="0">
                    <a:srgbClr val="000000">
                      <a:alpha val="63000"/>
                    </a:srgbClr>
                  </a:outerShdw>
                </a:effectLst>
              </c:spPr>
            </c:marker>
            <c:bubble3D val="0"/>
            <c:extLst>
              <c:ext xmlns:c16="http://schemas.microsoft.com/office/drawing/2014/chart" uri="{C3380CC4-5D6E-409C-BE32-E72D297353CC}">
                <c16:uniqueId val="{00000001-70D7-48C6-9318-EF540F0F371E}"/>
              </c:ext>
            </c:extLst>
          </c:dPt>
          <c:dLbls>
            <c:dLbl>
              <c:idx val="0"/>
              <c:tx>
                <c:rich>
                  <a:bodyPr/>
                  <a:lstStyle/>
                  <a:p>
                    <a:r>
                      <a:rPr lang="en-US" dirty="0" err="1" smtClean="0"/>
                      <a:t>Braziliya</a:t>
                    </a:r>
                    <a:r>
                      <a:rPr lang="en-US" dirty="0" smtClean="0"/>
                      <a:t> (51,07; 29%)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0D7-48C6-9318-EF540F0F371E}"/>
                </c:ext>
              </c:extLst>
            </c:dLbl>
            <c:dLbl>
              <c:idx val="5"/>
              <c:layout>
                <c:manualLayout>
                  <c:x val="-0.38300997316225271"/>
                  <c:y val="3.8304964392325461E-2"/>
                </c:manualLayout>
              </c:layout>
              <c:tx>
                <c:rich>
                  <a:bodyPr/>
                  <a:lstStyle/>
                  <a:p>
                    <a:r>
                      <a:rPr lang="en-US" dirty="0" err="1" smtClean="0"/>
                      <a:t>Ekvador</a:t>
                    </a:r>
                    <a:r>
                      <a:rPr lang="en-US" dirty="0" smtClean="0"/>
                      <a:t> (41,98; 47%)</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43763167036580419"/>
                      <c:h val="0.1422755820286378"/>
                    </c:manualLayout>
                  </c15:layout>
                </c:ext>
                <c:ext xmlns:c16="http://schemas.microsoft.com/office/drawing/2014/chart" uri="{C3380CC4-5D6E-409C-BE32-E72D297353CC}">
                  <c16:uniqueId val="{00000002-70D7-48C6-9318-EF540F0F371E}"/>
                </c:ext>
              </c:extLst>
            </c:dLbl>
            <c:dLbl>
              <c:idx val="25"/>
              <c:layout>
                <c:manualLayout>
                  <c:x val="-0.31720069942303403"/>
                  <c:y val="-3.2832826621993438E-2"/>
                </c:manualLayout>
              </c:layout>
              <c:tx>
                <c:rich>
                  <a:bodyPr/>
                  <a:lstStyle/>
                  <a:p>
                    <a:r>
                      <a:rPr lang="en-US" dirty="0" err="1" smtClean="0"/>
                      <a:t>Azərbayan</a:t>
                    </a:r>
                    <a:r>
                      <a:rPr lang="en-US" dirty="0" smtClean="0"/>
                      <a:t> (47,74;</a:t>
                    </a:r>
                    <a:r>
                      <a:rPr lang="en-US" baseline="0" dirty="0" smtClean="0"/>
                      <a:t> 86%)</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3533957999796043"/>
                      <c:h val="0.1422755820286378"/>
                    </c:manualLayout>
                  </c15:layout>
                </c:ext>
                <c:ext xmlns:c16="http://schemas.microsoft.com/office/drawing/2014/chart" uri="{C3380CC4-5D6E-409C-BE32-E72D297353CC}">
                  <c16:uniqueId val="{00000005-70D7-48C6-9318-EF540F0F371E}"/>
                </c:ext>
              </c:extLst>
            </c:dLbl>
            <c:dLbl>
              <c:idx val="30"/>
              <c:layout>
                <c:manualLayout>
                  <c:x val="5.985845720676731E-3"/>
                  <c:y val="-7.6609928784651171E-2"/>
                </c:manualLayout>
              </c:layout>
              <c:tx>
                <c:rich>
                  <a:bodyPr wrap="square" lIns="38100" tIns="19050" rIns="38100" bIns="19050" anchor="ctr">
                    <a:noAutofit/>
                  </a:bodyPr>
                  <a:lstStyle/>
                  <a:p>
                    <a:pPr>
                      <a:defRPr/>
                    </a:pPr>
                    <a:r>
                      <a:rPr lang="en-US" dirty="0" err="1" smtClean="0"/>
                      <a:t>İsveç</a:t>
                    </a:r>
                    <a:r>
                      <a:rPr lang="en-US" dirty="0" smtClean="0"/>
                      <a:t> (82,65; 90%)</a:t>
                    </a:r>
                    <a:endParaRPr lang="en-US"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17846915400157692"/>
                      <c:h val="0.25171833743528227"/>
                    </c:manualLayout>
                  </c15:layout>
                </c:ext>
                <c:ext xmlns:c16="http://schemas.microsoft.com/office/drawing/2014/chart" uri="{C3380CC4-5D6E-409C-BE32-E72D297353CC}">
                  <c16:uniqueId val="{00000004-70D7-48C6-9318-EF540F0F371E}"/>
                </c:ext>
              </c:extLst>
            </c:dLbl>
            <c:dLbl>
              <c:idx val="46"/>
              <c:layout>
                <c:manualLayout>
                  <c:x val="-0.26718565138122791"/>
                  <c:y val="-7.9345997669817245E-2"/>
                </c:manualLayout>
              </c:layout>
              <c:tx>
                <c:rich>
                  <a:bodyPr wrap="square" lIns="38100" tIns="19050" rIns="38100" bIns="19050" anchor="ctr">
                    <a:noAutofit/>
                  </a:bodyPr>
                  <a:lstStyle/>
                  <a:p>
                    <a:pPr>
                      <a:defRPr/>
                    </a:pPr>
                    <a:r>
                      <a:rPr lang="en-US" dirty="0" err="1" smtClean="0"/>
                      <a:t>Bəhreyn</a:t>
                    </a:r>
                    <a:r>
                      <a:rPr lang="en-US" baseline="0" dirty="0" smtClean="0"/>
                      <a:t> (58,7; 151%)</a:t>
                    </a:r>
                    <a:endParaRPr lang="en-US"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3227023547076327"/>
                      <c:h val="0.15869199533963449"/>
                    </c:manualLayout>
                  </c15:layout>
                </c:ext>
                <c:ext xmlns:c16="http://schemas.microsoft.com/office/drawing/2014/chart" uri="{C3380CC4-5D6E-409C-BE32-E72D297353CC}">
                  <c16:uniqueId val="{00000000-70D7-48C6-9318-EF540F0F371E}"/>
                </c:ext>
              </c:extLst>
            </c:dLbl>
            <c:dLbl>
              <c:idx val="55"/>
              <c:layout>
                <c:manualLayout>
                  <c:x val="-1.0529483798274892E-2"/>
                  <c:y val="-6.0193515473654459E-2"/>
                </c:manualLayout>
              </c:layout>
              <c:tx>
                <c:rich>
                  <a:bodyPr/>
                  <a:lstStyle/>
                  <a:p>
                    <a:r>
                      <a:rPr lang="en-US" dirty="0" err="1" smtClean="0"/>
                      <a:t>Sinqapur</a:t>
                    </a:r>
                    <a:r>
                      <a:rPr lang="en-US" dirty="0" smtClean="0"/>
                      <a:t> (82,13; 319%)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D7-48C6-9318-EF540F0F371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xVal>
            <c:numRef>
              <c:f>'NRİ-2020'!$B$1379:$B$1435</c:f>
              <c:numCache>
                <c:formatCode>General</c:formatCode>
                <c:ptCount val="57"/>
                <c:pt idx="0">
                  <c:v>51.07</c:v>
                </c:pt>
                <c:pt idx="1">
                  <c:v>51.27</c:v>
                </c:pt>
                <c:pt idx="2">
                  <c:v>57.63</c:v>
                </c:pt>
                <c:pt idx="3">
                  <c:v>76.17</c:v>
                </c:pt>
                <c:pt idx="4">
                  <c:v>48.77</c:v>
                </c:pt>
                <c:pt idx="5">
                  <c:v>41.98</c:v>
                </c:pt>
                <c:pt idx="6">
                  <c:v>45.68</c:v>
                </c:pt>
                <c:pt idx="7">
                  <c:v>43.66</c:v>
                </c:pt>
                <c:pt idx="8">
                  <c:v>54.98</c:v>
                </c:pt>
                <c:pt idx="9">
                  <c:v>42.42</c:v>
                </c:pt>
                <c:pt idx="10">
                  <c:v>42.59</c:v>
                </c:pt>
                <c:pt idx="11">
                  <c:v>73.97</c:v>
                </c:pt>
                <c:pt idx="12">
                  <c:v>70.86</c:v>
                </c:pt>
                <c:pt idx="13">
                  <c:v>47.38</c:v>
                </c:pt>
                <c:pt idx="14">
                  <c:v>63.21</c:v>
                </c:pt>
                <c:pt idx="15">
                  <c:v>53.75</c:v>
                </c:pt>
                <c:pt idx="16">
                  <c:v>77.73</c:v>
                </c:pt>
                <c:pt idx="17">
                  <c:v>74.72</c:v>
                </c:pt>
                <c:pt idx="18">
                  <c:v>73.42</c:v>
                </c:pt>
                <c:pt idx="19">
                  <c:v>57.07</c:v>
                </c:pt>
                <c:pt idx="20">
                  <c:v>46.57</c:v>
                </c:pt>
                <c:pt idx="21">
                  <c:v>73.84</c:v>
                </c:pt>
                <c:pt idx="22">
                  <c:v>51.44</c:v>
                </c:pt>
                <c:pt idx="23">
                  <c:v>80.34</c:v>
                </c:pt>
                <c:pt idx="24">
                  <c:v>55.47</c:v>
                </c:pt>
                <c:pt idx="25">
                  <c:v>47.74</c:v>
                </c:pt>
                <c:pt idx="26">
                  <c:v>71.94</c:v>
                </c:pt>
                <c:pt idx="27">
                  <c:v>78.23</c:v>
                </c:pt>
                <c:pt idx="28">
                  <c:v>65.56</c:v>
                </c:pt>
                <c:pt idx="29">
                  <c:v>46.96</c:v>
                </c:pt>
                <c:pt idx="30">
                  <c:v>82.65</c:v>
                </c:pt>
                <c:pt idx="31">
                  <c:v>49.84</c:v>
                </c:pt>
                <c:pt idx="32">
                  <c:v>42.72</c:v>
                </c:pt>
                <c:pt idx="33">
                  <c:v>53.39</c:v>
                </c:pt>
                <c:pt idx="34">
                  <c:v>81.08</c:v>
                </c:pt>
                <c:pt idx="35">
                  <c:v>61.46</c:v>
                </c:pt>
                <c:pt idx="36">
                  <c:v>74.36</c:v>
                </c:pt>
                <c:pt idx="37">
                  <c:v>51.54</c:v>
                </c:pt>
                <c:pt idx="38">
                  <c:v>48.81</c:v>
                </c:pt>
                <c:pt idx="39">
                  <c:v>81.08</c:v>
                </c:pt>
                <c:pt idx="40">
                  <c:v>59.31</c:v>
                </c:pt>
                <c:pt idx="41">
                  <c:v>63.76</c:v>
                </c:pt>
                <c:pt idx="42">
                  <c:v>54.77</c:v>
                </c:pt>
                <c:pt idx="43">
                  <c:v>69.3</c:v>
                </c:pt>
                <c:pt idx="44">
                  <c:v>61.57</c:v>
                </c:pt>
                <c:pt idx="45">
                  <c:v>65.09</c:v>
                </c:pt>
                <c:pt idx="46">
                  <c:v>58.73</c:v>
                </c:pt>
                <c:pt idx="47">
                  <c:v>64.13</c:v>
                </c:pt>
                <c:pt idx="48">
                  <c:v>81.78</c:v>
                </c:pt>
                <c:pt idx="49">
                  <c:v>66.89</c:v>
                </c:pt>
                <c:pt idx="50">
                  <c:v>65.45</c:v>
                </c:pt>
                <c:pt idx="51">
                  <c:v>72.62</c:v>
                </c:pt>
                <c:pt idx="52">
                  <c:v>59.95</c:v>
                </c:pt>
                <c:pt idx="53">
                  <c:v>61.95</c:v>
                </c:pt>
                <c:pt idx="54">
                  <c:v>66.94</c:v>
                </c:pt>
                <c:pt idx="55">
                  <c:v>82.13</c:v>
                </c:pt>
                <c:pt idx="56">
                  <c:v>77.459999999999994</c:v>
                </c:pt>
              </c:numCache>
            </c:numRef>
          </c:xVal>
          <c:yVal>
            <c:numRef>
              <c:f>'NRİ-2020'!$C$1379:$C$1435</c:f>
              <c:numCache>
                <c:formatCode>General</c:formatCode>
                <c:ptCount val="57"/>
                <c:pt idx="0">
                  <c:v>29</c:v>
                </c:pt>
                <c:pt idx="1">
                  <c:v>32</c:v>
                </c:pt>
                <c:pt idx="2">
                  <c:v>36</c:v>
                </c:pt>
                <c:pt idx="3">
                  <c:v>37</c:v>
                </c:pt>
                <c:pt idx="4">
                  <c:v>38</c:v>
                </c:pt>
                <c:pt idx="5">
                  <c:v>47</c:v>
                </c:pt>
                <c:pt idx="6">
                  <c:v>47</c:v>
                </c:pt>
                <c:pt idx="7">
                  <c:v>49</c:v>
                </c:pt>
                <c:pt idx="8">
                  <c:v>49</c:v>
                </c:pt>
                <c:pt idx="9">
                  <c:v>52</c:v>
                </c:pt>
                <c:pt idx="10">
                  <c:v>53</c:v>
                </c:pt>
                <c:pt idx="11">
                  <c:v>56</c:v>
                </c:pt>
                <c:pt idx="12">
                  <c:v>58</c:v>
                </c:pt>
                <c:pt idx="13">
                  <c:v>59</c:v>
                </c:pt>
                <c:pt idx="14">
                  <c:v>60</c:v>
                </c:pt>
                <c:pt idx="15">
                  <c:v>61</c:v>
                </c:pt>
                <c:pt idx="16">
                  <c:v>64</c:v>
                </c:pt>
                <c:pt idx="17">
                  <c:v>65</c:v>
                </c:pt>
                <c:pt idx="18">
                  <c:v>65</c:v>
                </c:pt>
                <c:pt idx="19">
                  <c:v>74</c:v>
                </c:pt>
                <c:pt idx="20">
                  <c:v>77</c:v>
                </c:pt>
                <c:pt idx="21">
                  <c:v>77</c:v>
                </c:pt>
                <c:pt idx="22">
                  <c:v>78</c:v>
                </c:pt>
                <c:pt idx="23">
                  <c:v>79</c:v>
                </c:pt>
                <c:pt idx="24">
                  <c:v>85</c:v>
                </c:pt>
                <c:pt idx="25">
                  <c:v>86</c:v>
                </c:pt>
                <c:pt idx="26">
                  <c:v>86</c:v>
                </c:pt>
                <c:pt idx="27">
                  <c:v>88</c:v>
                </c:pt>
                <c:pt idx="28">
                  <c:v>88</c:v>
                </c:pt>
                <c:pt idx="29">
                  <c:v>89</c:v>
                </c:pt>
                <c:pt idx="30">
                  <c:v>90</c:v>
                </c:pt>
                <c:pt idx="31">
                  <c:v>91</c:v>
                </c:pt>
                <c:pt idx="32">
                  <c:v>96</c:v>
                </c:pt>
                <c:pt idx="33">
                  <c:v>100</c:v>
                </c:pt>
                <c:pt idx="34">
                  <c:v>105</c:v>
                </c:pt>
                <c:pt idx="35">
                  <c:v>106</c:v>
                </c:pt>
                <c:pt idx="36">
                  <c:v>108</c:v>
                </c:pt>
                <c:pt idx="37">
                  <c:v>110</c:v>
                </c:pt>
                <c:pt idx="38">
                  <c:v>117</c:v>
                </c:pt>
                <c:pt idx="39">
                  <c:v>119</c:v>
                </c:pt>
                <c:pt idx="40">
                  <c:v>120</c:v>
                </c:pt>
                <c:pt idx="41">
                  <c:v>123</c:v>
                </c:pt>
                <c:pt idx="42">
                  <c:v>124</c:v>
                </c:pt>
                <c:pt idx="43">
                  <c:v>141</c:v>
                </c:pt>
                <c:pt idx="44">
                  <c:v>143</c:v>
                </c:pt>
                <c:pt idx="45">
                  <c:v>145</c:v>
                </c:pt>
                <c:pt idx="46">
                  <c:v>151</c:v>
                </c:pt>
                <c:pt idx="47">
                  <c:v>151</c:v>
                </c:pt>
                <c:pt idx="48">
                  <c:v>154</c:v>
                </c:pt>
                <c:pt idx="49">
                  <c:v>160</c:v>
                </c:pt>
                <c:pt idx="50">
                  <c:v>161</c:v>
                </c:pt>
                <c:pt idx="51">
                  <c:v>163</c:v>
                </c:pt>
                <c:pt idx="52">
                  <c:v>163</c:v>
                </c:pt>
                <c:pt idx="53">
                  <c:v>185</c:v>
                </c:pt>
                <c:pt idx="54">
                  <c:v>261</c:v>
                </c:pt>
                <c:pt idx="55">
                  <c:v>319</c:v>
                </c:pt>
                <c:pt idx="56">
                  <c:v>382</c:v>
                </c:pt>
              </c:numCache>
            </c:numRef>
          </c:yVal>
          <c:smooth val="0"/>
          <c:extLst>
            <c:ext xmlns:c16="http://schemas.microsoft.com/office/drawing/2014/chart" uri="{C3380CC4-5D6E-409C-BE32-E72D297353CC}">
              <c16:uniqueId val="{00000000-D3A9-439B-9FFE-EC2336C802D3}"/>
            </c:ext>
          </c:extLst>
        </c:ser>
        <c:dLbls>
          <c:showLegendKey val="0"/>
          <c:showVal val="0"/>
          <c:showCatName val="0"/>
          <c:showSerName val="0"/>
          <c:showPercent val="0"/>
          <c:showBubbleSize val="0"/>
        </c:dLbls>
        <c:axId val="149024128"/>
        <c:axId val="149024704"/>
      </c:scatterChart>
      <c:valAx>
        <c:axId val="1490241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vert="horz"/>
              <a:lstStyle/>
              <a:p>
                <a:pPr>
                  <a:defRPr/>
                </a:pPr>
                <a:r>
                  <a:rPr lang="az-Latn-AZ"/>
                  <a:t>ŞHİ</a:t>
                </a:r>
                <a:endParaRPr lang="en-US"/>
              </a:p>
            </c:rich>
          </c:tx>
          <c:layout>
            <c:manualLayout>
              <c:xMode val="edge"/>
              <c:yMode val="edge"/>
              <c:x val="0.51096872265966742"/>
              <c:y val="0.90956012187310498"/>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ru-RU"/>
          </a:p>
        </c:txPr>
        <c:crossAx val="149024704"/>
        <c:crosses val="autoZero"/>
        <c:crossBetween val="midCat"/>
      </c:valAx>
      <c:valAx>
        <c:axId val="1490247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az-Latn-AZ"/>
                  <a:t>Ticarətin həcmi</a:t>
                </a:r>
                <a:br>
                  <a:rPr lang="az-Latn-AZ"/>
                </a:br>
                <a:r>
                  <a:rPr lang="az-Latn-AZ"/>
                  <a:t> (ÜDM-də %)</a:t>
                </a:r>
                <a:endParaRPr lang="en-US"/>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ru-RU"/>
          </a:p>
        </c:txPr>
        <c:crossAx val="149024128"/>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Arno Pro" pitchFamily="18" charset="0"/>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'Qonşu ölkələr'!$A$3</c:f>
              <c:strCache>
                <c:ptCount val="1"/>
                <c:pt idx="0">
                  <c:v>Azərbaycan</c:v>
                </c:pt>
              </c:strCache>
            </c:strRef>
          </c:tx>
          <c:spPr>
            <a:solidFill>
              <a:schemeClr val="accent1"/>
            </a:solidFill>
            <a:ln>
              <a:noFill/>
            </a:ln>
            <a:effectLst/>
          </c:spPr>
          <c:invertIfNegative val="0"/>
          <c:cat>
            <c:strRef>
              <c:f>'Qonşu ölkələr'!$B$2:$H$2</c:f>
              <c:strCache>
                <c:ptCount val="7"/>
                <c:pt idx="0">
                  <c:v>Mobil internet tarifləri</c:v>
                </c:pt>
                <c:pt idx="1">
                  <c:v>İnternetə çıxış imkanı verən mobil telefonun qiyməti </c:v>
                </c:pt>
                <c:pt idx="2">
                  <c:v>İnternetə çıxışı olan ev təsərrüfatları</c:v>
                </c:pt>
                <c:pt idx="3">
                  <c:v>4G mobil şəbəkəsinin əhatəliyi</c:v>
                </c:pt>
                <c:pt idx="4">
                  <c:v>Sabit genişzolaqlı internet abunəçiləri</c:v>
                </c:pt>
                <c:pt idx="5">
                  <c:v>Beyn. internet şəbəkəsinin buraxılış qabiliyyəti</c:v>
                </c:pt>
                <c:pt idx="6">
                  <c:v>Məktəblərdə internetin əlçatarlığı</c:v>
                </c:pt>
              </c:strCache>
            </c:strRef>
          </c:cat>
          <c:val>
            <c:numRef>
              <c:f>'Qonşu ölkələr'!$B$3:$H$3</c:f>
              <c:numCache>
                <c:formatCode>General</c:formatCode>
                <c:ptCount val="7"/>
                <c:pt idx="0">
                  <c:v>67.37</c:v>
                </c:pt>
                <c:pt idx="1">
                  <c:v>22.84</c:v>
                </c:pt>
                <c:pt idx="2">
                  <c:v>76.739999999999995</c:v>
                </c:pt>
                <c:pt idx="3">
                  <c:v>49</c:v>
                </c:pt>
                <c:pt idx="4">
                  <c:v>8.1999999999999993</c:v>
                </c:pt>
                <c:pt idx="5">
                  <c:v>68.05</c:v>
                </c:pt>
                <c:pt idx="6">
                  <c:v>53.44</c:v>
                </c:pt>
              </c:numCache>
            </c:numRef>
          </c:val>
          <c:extLst>
            <c:ext xmlns:c16="http://schemas.microsoft.com/office/drawing/2014/chart" uri="{C3380CC4-5D6E-409C-BE32-E72D297353CC}">
              <c16:uniqueId val="{00000000-3AB3-4826-BF7C-ACC90F291A4C}"/>
            </c:ext>
          </c:extLst>
        </c:ser>
        <c:ser>
          <c:idx val="1"/>
          <c:order val="1"/>
          <c:tx>
            <c:strRef>
              <c:f>'Qonşu ölkələr'!$A$4</c:f>
              <c:strCache>
                <c:ptCount val="1"/>
                <c:pt idx="0">
                  <c:v>Ermənistan</c:v>
                </c:pt>
              </c:strCache>
            </c:strRef>
          </c:tx>
          <c:spPr>
            <a:solidFill>
              <a:schemeClr val="accent2"/>
            </a:solidFill>
            <a:ln>
              <a:noFill/>
            </a:ln>
            <a:effectLst/>
          </c:spPr>
          <c:invertIfNegative val="0"/>
          <c:cat>
            <c:strRef>
              <c:f>'Qonşu ölkələr'!$B$2:$H$2</c:f>
              <c:strCache>
                <c:ptCount val="7"/>
                <c:pt idx="0">
                  <c:v>Mobil internet tarifləri</c:v>
                </c:pt>
                <c:pt idx="1">
                  <c:v>İnternetə çıxış imkanı verən mobil telefonun qiyməti </c:v>
                </c:pt>
                <c:pt idx="2">
                  <c:v>İnternetə çıxışı olan ev təsərrüfatları</c:v>
                </c:pt>
                <c:pt idx="3">
                  <c:v>4G mobil şəbəkəsinin əhatəliyi</c:v>
                </c:pt>
                <c:pt idx="4">
                  <c:v>Sabit genişzolaqlı internet abunəçiləri</c:v>
                </c:pt>
                <c:pt idx="5">
                  <c:v>Beyn. internet şəbəkəsinin buraxılış qabiliyyəti</c:v>
                </c:pt>
                <c:pt idx="6">
                  <c:v>Məktəblərdə internetin əlçatarlığı</c:v>
                </c:pt>
              </c:strCache>
            </c:strRef>
          </c:cat>
          <c:val>
            <c:numRef>
              <c:f>'Qonşu ölkələr'!$B$4:$H$4</c:f>
              <c:numCache>
                <c:formatCode>General</c:formatCode>
                <c:ptCount val="7"/>
                <c:pt idx="0">
                  <c:v>55.81</c:v>
                </c:pt>
                <c:pt idx="1">
                  <c:v>41.74</c:v>
                </c:pt>
                <c:pt idx="2">
                  <c:v>62.34</c:v>
                </c:pt>
                <c:pt idx="3">
                  <c:v>90.05</c:v>
                </c:pt>
                <c:pt idx="4">
                  <c:v>47.98</c:v>
                </c:pt>
                <c:pt idx="5">
                  <c:v>72.739999999999995</c:v>
                </c:pt>
                <c:pt idx="6">
                  <c:v>100</c:v>
                </c:pt>
              </c:numCache>
            </c:numRef>
          </c:val>
          <c:extLst>
            <c:ext xmlns:c16="http://schemas.microsoft.com/office/drawing/2014/chart" uri="{C3380CC4-5D6E-409C-BE32-E72D297353CC}">
              <c16:uniqueId val="{00000001-3AB3-4826-BF7C-ACC90F291A4C}"/>
            </c:ext>
          </c:extLst>
        </c:ser>
        <c:ser>
          <c:idx val="2"/>
          <c:order val="2"/>
          <c:tx>
            <c:strRef>
              <c:f>'Qonşu ölkələr'!$A$5</c:f>
              <c:strCache>
                <c:ptCount val="1"/>
                <c:pt idx="0">
                  <c:v>Gürcüstan</c:v>
                </c:pt>
              </c:strCache>
            </c:strRef>
          </c:tx>
          <c:spPr>
            <a:solidFill>
              <a:schemeClr val="accent3"/>
            </a:solidFill>
            <a:ln>
              <a:noFill/>
            </a:ln>
            <a:effectLst/>
          </c:spPr>
          <c:invertIfNegative val="0"/>
          <c:cat>
            <c:strRef>
              <c:f>'Qonşu ölkələr'!$B$2:$H$2</c:f>
              <c:strCache>
                <c:ptCount val="7"/>
                <c:pt idx="0">
                  <c:v>Mobil internet tarifləri</c:v>
                </c:pt>
                <c:pt idx="1">
                  <c:v>İnternetə çıxış imkanı verən mobil telefonun qiyməti </c:v>
                </c:pt>
                <c:pt idx="2">
                  <c:v>İnternetə çıxışı olan ev təsərrüfatları</c:v>
                </c:pt>
                <c:pt idx="3">
                  <c:v>4G mobil şəbəkəsinin əhatəliyi</c:v>
                </c:pt>
                <c:pt idx="4">
                  <c:v>Sabit genişzolaqlı internet abunəçiləri</c:v>
                </c:pt>
                <c:pt idx="5">
                  <c:v>Beyn. internet şəbəkəsinin buraxılış qabiliyyəti</c:v>
                </c:pt>
                <c:pt idx="6">
                  <c:v>Məktəblərdə internetin əlçatarlığı</c:v>
                </c:pt>
              </c:strCache>
            </c:strRef>
          </c:cat>
          <c:val>
            <c:numRef>
              <c:f>'Qonşu ölkələr'!$B$5:$H$5</c:f>
              <c:numCache>
                <c:formatCode>General</c:formatCode>
                <c:ptCount val="7"/>
                <c:pt idx="0">
                  <c:v>74.78</c:v>
                </c:pt>
                <c:pt idx="1">
                  <c:v>38.69</c:v>
                </c:pt>
                <c:pt idx="2">
                  <c:v>67.48</c:v>
                </c:pt>
                <c:pt idx="3">
                  <c:v>99.72</c:v>
                </c:pt>
                <c:pt idx="4">
                  <c:v>77.489999999999995</c:v>
                </c:pt>
                <c:pt idx="5">
                  <c:v>74.33</c:v>
                </c:pt>
                <c:pt idx="6">
                  <c:v>100</c:v>
                </c:pt>
              </c:numCache>
            </c:numRef>
          </c:val>
          <c:extLst>
            <c:ext xmlns:c16="http://schemas.microsoft.com/office/drawing/2014/chart" uri="{C3380CC4-5D6E-409C-BE32-E72D297353CC}">
              <c16:uniqueId val="{00000002-3AB3-4826-BF7C-ACC90F291A4C}"/>
            </c:ext>
          </c:extLst>
        </c:ser>
        <c:ser>
          <c:idx val="3"/>
          <c:order val="3"/>
          <c:tx>
            <c:strRef>
              <c:f>'Qonşu ölkələr'!$A$6</c:f>
              <c:strCache>
                <c:ptCount val="1"/>
                <c:pt idx="0">
                  <c:v>İran</c:v>
                </c:pt>
              </c:strCache>
            </c:strRef>
          </c:tx>
          <c:spPr>
            <a:solidFill>
              <a:schemeClr val="accent4"/>
            </a:solidFill>
            <a:ln>
              <a:noFill/>
            </a:ln>
            <a:effectLst/>
          </c:spPr>
          <c:invertIfNegative val="0"/>
          <c:cat>
            <c:strRef>
              <c:f>'Qonşu ölkələr'!$B$2:$H$2</c:f>
              <c:strCache>
                <c:ptCount val="7"/>
                <c:pt idx="0">
                  <c:v>Mobil internet tarifləri</c:v>
                </c:pt>
                <c:pt idx="1">
                  <c:v>İnternetə çıxış imkanı verən mobil telefonun qiyməti </c:v>
                </c:pt>
                <c:pt idx="2">
                  <c:v>İnternetə çıxışı olan ev təsərrüfatları</c:v>
                </c:pt>
                <c:pt idx="3">
                  <c:v>4G mobil şəbəkəsinin əhatəliyi</c:v>
                </c:pt>
                <c:pt idx="4">
                  <c:v>Sabit genişzolaqlı internet abunəçiləri</c:v>
                </c:pt>
                <c:pt idx="5">
                  <c:v>Beyn. internet şəbəkəsinin buraxılış qabiliyyəti</c:v>
                </c:pt>
                <c:pt idx="6">
                  <c:v>Məktəblərdə internetin əlçatarlığı</c:v>
                </c:pt>
              </c:strCache>
            </c:strRef>
          </c:cat>
          <c:val>
            <c:numRef>
              <c:f>'Qonşu ölkələr'!$B$6:$H$6</c:f>
              <c:numCache>
                <c:formatCode>General</c:formatCode>
                <c:ptCount val="7"/>
                <c:pt idx="0">
                  <c:v>67.55</c:v>
                </c:pt>
                <c:pt idx="1">
                  <c:v>37.4</c:v>
                </c:pt>
                <c:pt idx="2">
                  <c:v>78.19</c:v>
                </c:pt>
                <c:pt idx="3">
                  <c:v>88.02</c:v>
                </c:pt>
                <c:pt idx="4">
                  <c:v>20.27</c:v>
                </c:pt>
                <c:pt idx="5">
                  <c:v>63.12</c:v>
                </c:pt>
                <c:pt idx="6">
                  <c:v>10.18</c:v>
                </c:pt>
              </c:numCache>
            </c:numRef>
          </c:val>
          <c:extLst>
            <c:ext xmlns:c16="http://schemas.microsoft.com/office/drawing/2014/chart" uri="{C3380CC4-5D6E-409C-BE32-E72D297353CC}">
              <c16:uniqueId val="{00000003-3AB3-4826-BF7C-ACC90F291A4C}"/>
            </c:ext>
          </c:extLst>
        </c:ser>
        <c:ser>
          <c:idx val="4"/>
          <c:order val="4"/>
          <c:tx>
            <c:strRef>
              <c:f>'Qonşu ölkələr'!$A$7</c:f>
              <c:strCache>
                <c:ptCount val="1"/>
                <c:pt idx="0">
                  <c:v>Qazaxıstan</c:v>
                </c:pt>
              </c:strCache>
            </c:strRef>
          </c:tx>
          <c:spPr>
            <a:solidFill>
              <a:schemeClr val="accent5"/>
            </a:solidFill>
            <a:ln>
              <a:noFill/>
            </a:ln>
            <a:effectLst/>
          </c:spPr>
          <c:invertIfNegative val="0"/>
          <c:cat>
            <c:strRef>
              <c:f>'Qonşu ölkələr'!$B$2:$H$2</c:f>
              <c:strCache>
                <c:ptCount val="7"/>
                <c:pt idx="0">
                  <c:v>Mobil internet tarifləri</c:v>
                </c:pt>
                <c:pt idx="1">
                  <c:v>İnternetə çıxış imkanı verən mobil telefonun qiyməti </c:v>
                </c:pt>
                <c:pt idx="2">
                  <c:v>İnternetə çıxışı olan ev təsərrüfatları</c:v>
                </c:pt>
                <c:pt idx="3">
                  <c:v>4G mobil şəbəkəsinin əhatəliyi</c:v>
                </c:pt>
                <c:pt idx="4">
                  <c:v>Sabit genişzolaqlı internet abunəçiləri</c:v>
                </c:pt>
                <c:pt idx="5">
                  <c:v>Beyn. internet şəbəkəsinin buraxılış qabiliyyəti</c:v>
                </c:pt>
                <c:pt idx="6">
                  <c:v>Məktəblərdə internetin əlçatarlığı</c:v>
                </c:pt>
              </c:strCache>
            </c:strRef>
          </c:cat>
          <c:val>
            <c:numRef>
              <c:f>'Qonşu ölkələr'!$B$7:$H$7</c:f>
              <c:numCache>
                <c:formatCode>General</c:formatCode>
                <c:ptCount val="7"/>
                <c:pt idx="0">
                  <c:v>96.57</c:v>
                </c:pt>
                <c:pt idx="1">
                  <c:v>55.88</c:v>
                </c:pt>
                <c:pt idx="2">
                  <c:v>86.76</c:v>
                </c:pt>
                <c:pt idx="3">
                  <c:v>75.3</c:v>
                </c:pt>
                <c:pt idx="4">
                  <c:v>51.83</c:v>
                </c:pt>
                <c:pt idx="5">
                  <c:v>68.400000000000006</c:v>
                </c:pt>
              </c:numCache>
            </c:numRef>
          </c:val>
          <c:extLst>
            <c:ext xmlns:c16="http://schemas.microsoft.com/office/drawing/2014/chart" uri="{C3380CC4-5D6E-409C-BE32-E72D297353CC}">
              <c16:uniqueId val="{00000004-3AB3-4826-BF7C-ACC90F291A4C}"/>
            </c:ext>
          </c:extLst>
        </c:ser>
        <c:ser>
          <c:idx val="5"/>
          <c:order val="5"/>
          <c:tx>
            <c:strRef>
              <c:f>'Qonşu ölkələr'!$A$8</c:f>
              <c:strCache>
                <c:ptCount val="1"/>
                <c:pt idx="0">
                  <c:v>Rusiya</c:v>
                </c:pt>
              </c:strCache>
            </c:strRef>
          </c:tx>
          <c:spPr>
            <a:solidFill>
              <a:schemeClr val="accent6"/>
            </a:solidFill>
            <a:ln>
              <a:noFill/>
            </a:ln>
            <a:effectLst/>
          </c:spPr>
          <c:invertIfNegative val="0"/>
          <c:cat>
            <c:strRef>
              <c:f>'Qonşu ölkələr'!$B$2:$H$2</c:f>
              <c:strCache>
                <c:ptCount val="7"/>
                <c:pt idx="0">
                  <c:v>Mobil internet tarifləri</c:v>
                </c:pt>
                <c:pt idx="1">
                  <c:v>İnternetə çıxış imkanı verən mobil telefonun qiyməti </c:v>
                </c:pt>
                <c:pt idx="2">
                  <c:v>İnternetə çıxışı olan ev təsərrüfatları</c:v>
                </c:pt>
                <c:pt idx="3">
                  <c:v>4G mobil şəbəkəsinin əhatəliyi</c:v>
                </c:pt>
                <c:pt idx="4">
                  <c:v>Sabit genişzolaqlı internet abunəçiləri</c:v>
                </c:pt>
                <c:pt idx="5">
                  <c:v>Beyn. internet şəbəkəsinin buraxılış qabiliyyəti</c:v>
                </c:pt>
                <c:pt idx="6">
                  <c:v>Məktəblərdə internetin əlçatarlığı</c:v>
                </c:pt>
              </c:strCache>
            </c:strRef>
          </c:cat>
          <c:val>
            <c:numRef>
              <c:f>'Qonşu ölkələr'!$B$8:$H$8</c:f>
              <c:numCache>
                <c:formatCode>General</c:formatCode>
                <c:ptCount val="7"/>
                <c:pt idx="0">
                  <c:v>66.09</c:v>
                </c:pt>
                <c:pt idx="1">
                  <c:v>59.97</c:v>
                </c:pt>
                <c:pt idx="2">
                  <c:v>75.010000000000005</c:v>
                </c:pt>
                <c:pt idx="3">
                  <c:v>70</c:v>
                </c:pt>
                <c:pt idx="4">
                  <c:v>76.739999999999995</c:v>
                </c:pt>
                <c:pt idx="5">
                  <c:v>69.739999999999995</c:v>
                </c:pt>
              </c:numCache>
            </c:numRef>
          </c:val>
          <c:extLst>
            <c:ext xmlns:c16="http://schemas.microsoft.com/office/drawing/2014/chart" uri="{C3380CC4-5D6E-409C-BE32-E72D297353CC}">
              <c16:uniqueId val="{00000005-3AB3-4826-BF7C-ACC90F291A4C}"/>
            </c:ext>
          </c:extLst>
        </c:ser>
        <c:ser>
          <c:idx val="6"/>
          <c:order val="6"/>
          <c:tx>
            <c:strRef>
              <c:f>'Qonşu ölkələr'!$A$9</c:f>
              <c:strCache>
                <c:ptCount val="1"/>
                <c:pt idx="0">
                  <c:v>Türkiyə</c:v>
                </c:pt>
              </c:strCache>
            </c:strRef>
          </c:tx>
          <c:spPr>
            <a:solidFill>
              <a:schemeClr val="accent1">
                <a:lumMod val="60000"/>
              </a:schemeClr>
            </a:solidFill>
            <a:ln>
              <a:noFill/>
            </a:ln>
            <a:effectLst/>
          </c:spPr>
          <c:invertIfNegative val="0"/>
          <c:cat>
            <c:strRef>
              <c:f>'Qonşu ölkələr'!$B$2:$H$2</c:f>
              <c:strCache>
                <c:ptCount val="7"/>
                <c:pt idx="0">
                  <c:v>Mobil internet tarifləri</c:v>
                </c:pt>
                <c:pt idx="1">
                  <c:v>İnternetə çıxış imkanı verən mobil telefonun qiyməti </c:v>
                </c:pt>
                <c:pt idx="2">
                  <c:v>İnternetə çıxışı olan ev təsərrüfatları</c:v>
                </c:pt>
                <c:pt idx="3">
                  <c:v>4G mobil şəbəkəsinin əhatəliyi</c:v>
                </c:pt>
                <c:pt idx="4">
                  <c:v>Sabit genişzolaqlı internet abunəçiləri</c:v>
                </c:pt>
                <c:pt idx="5">
                  <c:v>Beyn. internet şəbəkəsinin buraxılış qabiliyyəti</c:v>
                </c:pt>
                <c:pt idx="6">
                  <c:v>Məktəblərdə internetin əlçatarlığı</c:v>
                </c:pt>
              </c:strCache>
            </c:strRef>
          </c:cat>
          <c:val>
            <c:numRef>
              <c:f>'Qonşu ölkələr'!$B$9:$H$9</c:f>
              <c:numCache>
                <c:formatCode>General</c:formatCode>
                <c:ptCount val="7"/>
                <c:pt idx="0">
                  <c:v>69.790000000000006</c:v>
                </c:pt>
                <c:pt idx="1">
                  <c:v>35.86</c:v>
                </c:pt>
                <c:pt idx="2">
                  <c:v>82.71</c:v>
                </c:pt>
                <c:pt idx="3">
                  <c:v>93.17</c:v>
                </c:pt>
                <c:pt idx="4">
                  <c:v>76.42</c:v>
                </c:pt>
                <c:pt idx="5">
                  <c:v>71.87</c:v>
                </c:pt>
              </c:numCache>
            </c:numRef>
          </c:val>
          <c:extLst>
            <c:ext xmlns:c16="http://schemas.microsoft.com/office/drawing/2014/chart" uri="{C3380CC4-5D6E-409C-BE32-E72D297353CC}">
              <c16:uniqueId val="{00000006-3AB3-4826-BF7C-ACC90F291A4C}"/>
            </c:ext>
          </c:extLst>
        </c:ser>
        <c:dLbls>
          <c:showLegendKey val="0"/>
          <c:showVal val="0"/>
          <c:showCatName val="0"/>
          <c:showSerName val="0"/>
          <c:showPercent val="0"/>
          <c:showBubbleSize val="0"/>
        </c:dLbls>
        <c:gapWidth val="219"/>
        <c:overlap val="-27"/>
        <c:axId val="157727232"/>
        <c:axId val="149026432"/>
      </c:barChart>
      <c:catAx>
        <c:axId val="157727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ru-RU"/>
          </a:p>
        </c:txPr>
        <c:crossAx val="149026432"/>
        <c:crosses val="autoZero"/>
        <c:auto val="1"/>
        <c:lblAlgn val="ctr"/>
        <c:lblOffset val="100"/>
        <c:noMultiLvlLbl val="0"/>
      </c:catAx>
      <c:valAx>
        <c:axId val="149026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ru-RU"/>
          </a:p>
        </c:txPr>
        <c:crossAx val="157727232"/>
        <c:crosses val="autoZero"/>
        <c:crossBetween val="between"/>
      </c:valAx>
      <c:spPr>
        <a:noFill/>
        <a:ln>
          <a:noFill/>
        </a:ln>
        <a:effectLst/>
      </c:spPr>
    </c:plotArea>
    <c:legend>
      <c:legendPos val="b"/>
      <c:layout>
        <c:manualLayout>
          <c:xMode val="edge"/>
          <c:yMode val="edge"/>
          <c:x val="1.5519904299431864E-2"/>
          <c:y val="0.91138109270083567"/>
          <c:w val="0.97510269754364243"/>
          <c:h val="6.4079029998550793E-2"/>
        </c:manualLayout>
      </c:layout>
      <c:overlay val="0"/>
      <c:spPr>
        <a:noFill/>
        <a:ln>
          <a:noFill/>
        </a:ln>
        <a:effectLst/>
      </c:spPr>
      <c:txPr>
        <a:bodyPr rot="0" vert="horz"/>
        <a:lstStyle/>
        <a:p>
          <a:pPr>
            <a:defRPr sz="1200"/>
          </a:pPr>
          <a:endParaRPr lang="ru-RU"/>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247594050743664E-2"/>
          <c:y val="5.0925925925925923E-2"/>
          <c:w val="0.89019685039370078"/>
          <c:h val="0.68506113565941451"/>
        </c:manualLayout>
      </c:layout>
      <c:barChart>
        <c:barDir val="col"/>
        <c:grouping val="clustered"/>
        <c:varyColors val="0"/>
        <c:ser>
          <c:idx val="0"/>
          <c:order val="0"/>
          <c:tx>
            <c:strRef>
              <c:f>'Qonşu ölkələr'!$B$44</c:f>
              <c:strCache>
                <c:ptCount val="1"/>
                <c:pt idx="0">
                  <c:v>İnternet istifadəçiləri</c:v>
                </c:pt>
              </c:strCache>
            </c:strRef>
          </c:tx>
          <c:spPr>
            <a:solidFill>
              <a:schemeClr val="accent1"/>
            </a:solidFill>
            <a:ln>
              <a:noFill/>
            </a:ln>
            <a:effectLst/>
          </c:spPr>
          <c:invertIfNegative val="0"/>
          <c:cat>
            <c:strRef>
              <c:f>'Qonşu ölkələr'!$A$45:$A$51</c:f>
              <c:strCache>
                <c:ptCount val="7"/>
                <c:pt idx="0">
                  <c:v>Azərbaycan</c:v>
                </c:pt>
                <c:pt idx="1">
                  <c:v>Ermənistan</c:v>
                </c:pt>
                <c:pt idx="2">
                  <c:v>Gürcüstan</c:v>
                </c:pt>
                <c:pt idx="3">
                  <c:v>İran</c:v>
                </c:pt>
                <c:pt idx="4">
                  <c:v>Qazaxıstan</c:v>
                </c:pt>
                <c:pt idx="5">
                  <c:v>Rusiya</c:v>
                </c:pt>
                <c:pt idx="6">
                  <c:v>Türkiyə</c:v>
                </c:pt>
              </c:strCache>
            </c:strRef>
          </c:cat>
          <c:val>
            <c:numRef>
              <c:f>'Qonşu ölkələr'!$B$45:$B$51</c:f>
              <c:numCache>
                <c:formatCode>General</c:formatCode>
                <c:ptCount val="7"/>
                <c:pt idx="0">
                  <c:v>77.91</c:v>
                </c:pt>
                <c:pt idx="1">
                  <c:v>61.15</c:v>
                </c:pt>
                <c:pt idx="2">
                  <c:v>60.29</c:v>
                </c:pt>
                <c:pt idx="3">
                  <c:v>67</c:v>
                </c:pt>
                <c:pt idx="4">
                  <c:v>76.91</c:v>
                </c:pt>
                <c:pt idx="5">
                  <c:v>79.09</c:v>
                </c:pt>
                <c:pt idx="6">
                  <c:v>68.16</c:v>
                </c:pt>
              </c:numCache>
            </c:numRef>
          </c:val>
          <c:extLst>
            <c:ext xmlns:c16="http://schemas.microsoft.com/office/drawing/2014/chart" uri="{C3380CC4-5D6E-409C-BE32-E72D297353CC}">
              <c16:uniqueId val="{00000000-E827-409D-8D5E-76A49BA25F80}"/>
            </c:ext>
          </c:extLst>
        </c:ser>
        <c:ser>
          <c:idx val="1"/>
          <c:order val="1"/>
          <c:tx>
            <c:strRef>
              <c:f>'Qonşu ölkələr'!$C$44</c:f>
              <c:strCache>
                <c:ptCount val="1"/>
                <c:pt idx="0">
                  <c:v>Aktiv genişzolaqlı mobil internet abunəçiləri</c:v>
                </c:pt>
              </c:strCache>
            </c:strRef>
          </c:tx>
          <c:spPr>
            <a:solidFill>
              <a:schemeClr val="accent2"/>
            </a:solidFill>
            <a:ln>
              <a:noFill/>
            </a:ln>
            <a:effectLst/>
          </c:spPr>
          <c:invertIfNegative val="0"/>
          <c:cat>
            <c:strRef>
              <c:f>'Qonşu ölkələr'!$A$45:$A$51</c:f>
              <c:strCache>
                <c:ptCount val="7"/>
                <c:pt idx="0">
                  <c:v>Azərbaycan</c:v>
                </c:pt>
                <c:pt idx="1">
                  <c:v>Ermənistan</c:v>
                </c:pt>
                <c:pt idx="2">
                  <c:v>Gürcüstan</c:v>
                </c:pt>
                <c:pt idx="3">
                  <c:v>İran</c:v>
                </c:pt>
                <c:pt idx="4">
                  <c:v>Qazaxıstan</c:v>
                </c:pt>
                <c:pt idx="5">
                  <c:v>Rusiya</c:v>
                </c:pt>
                <c:pt idx="6">
                  <c:v>Türkiyə</c:v>
                </c:pt>
              </c:strCache>
            </c:strRef>
          </c:cat>
          <c:val>
            <c:numRef>
              <c:f>'Qonşu ölkələr'!$C$45:$C$51</c:f>
              <c:numCache>
                <c:formatCode>General</c:formatCode>
                <c:ptCount val="7"/>
                <c:pt idx="0">
                  <c:v>21.96</c:v>
                </c:pt>
                <c:pt idx="1">
                  <c:v>28.63</c:v>
                </c:pt>
                <c:pt idx="2">
                  <c:v>16.09</c:v>
                </c:pt>
                <c:pt idx="3">
                  <c:v>25.49</c:v>
                </c:pt>
                <c:pt idx="4">
                  <c:v>29.33</c:v>
                </c:pt>
                <c:pt idx="5">
                  <c:v>33.31</c:v>
                </c:pt>
                <c:pt idx="6">
                  <c:v>27.95</c:v>
                </c:pt>
              </c:numCache>
            </c:numRef>
          </c:val>
          <c:extLst>
            <c:ext xmlns:c16="http://schemas.microsoft.com/office/drawing/2014/chart" uri="{C3380CC4-5D6E-409C-BE32-E72D297353CC}">
              <c16:uniqueId val="{00000001-E827-409D-8D5E-76A49BA25F80}"/>
            </c:ext>
          </c:extLst>
        </c:ser>
        <c:ser>
          <c:idx val="2"/>
          <c:order val="2"/>
          <c:tx>
            <c:strRef>
              <c:f>'Qonşu ölkələr'!$D$44</c:f>
              <c:strCache>
                <c:ptCount val="1"/>
                <c:pt idx="0">
                  <c:v>Sosial şəbəkələrin aktiv istifadəçilərinin sayı</c:v>
                </c:pt>
              </c:strCache>
            </c:strRef>
          </c:tx>
          <c:spPr>
            <a:solidFill>
              <a:schemeClr val="accent3"/>
            </a:solidFill>
            <a:ln>
              <a:noFill/>
            </a:ln>
            <a:effectLst/>
          </c:spPr>
          <c:invertIfNegative val="0"/>
          <c:cat>
            <c:strRef>
              <c:f>'Qonşu ölkələr'!$A$45:$A$51</c:f>
              <c:strCache>
                <c:ptCount val="7"/>
                <c:pt idx="0">
                  <c:v>Azərbaycan</c:v>
                </c:pt>
                <c:pt idx="1">
                  <c:v>Ermənistan</c:v>
                </c:pt>
                <c:pt idx="2">
                  <c:v>Gürcüstan</c:v>
                </c:pt>
                <c:pt idx="3">
                  <c:v>İran</c:v>
                </c:pt>
                <c:pt idx="4">
                  <c:v>Qazaxıstan</c:v>
                </c:pt>
                <c:pt idx="5">
                  <c:v>Rusiya</c:v>
                </c:pt>
                <c:pt idx="6">
                  <c:v>Türkiyə</c:v>
                </c:pt>
              </c:strCache>
            </c:strRef>
          </c:cat>
          <c:val>
            <c:numRef>
              <c:f>'Qonşu ölkələr'!$D$45:$D$51</c:f>
              <c:numCache>
                <c:formatCode>General</c:formatCode>
                <c:ptCount val="7"/>
                <c:pt idx="0">
                  <c:v>29.31</c:v>
                </c:pt>
                <c:pt idx="1">
                  <c:v>46.99</c:v>
                </c:pt>
                <c:pt idx="2">
                  <c:v>68.81</c:v>
                </c:pt>
                <c:pt idx="3">
                  <c:v>56.34</c:v>
                </c:pt>
                <c:pt idx="4">
                  <c:v>37.630000000000003</c:v>
                </c:pt>
                <c:pt idx="5">
                  <c:v>48.02</c:v>
                </c:pt>
                <c:pt idx="6">
                  <c:v>62.58</c:v>
                </c:pt>
              </c:numCache>
            </c:numRef>
          </c:val>
          <c:extLst>
            <c:ext xmlns:c16="http://schemas.microsoft.com/office/drawing/2014/chart" uri="{C3380CC4-5D6E-409C-BE32-E72D297353CC}">
              <c16:uniqueId val="{00000002-E827-409D-8D5E-76A49BA25F80}"/>
            </c:ext>
          </c:extLst>
        </c:ser>
        <c:ser>
          <c:idx val="3"/>
          <c:order val="3"/>
          <c:tx>
            <c:strRef>
              <c:f>'Qonşu ölkələr'!$E$44</c:f>
              <c:strCache>
                <c:ptCount val="1"/>
                <c:pt idx="0">
                  <c:v>Ali təhsilin əhatəliyi əmsalı</c:v>
                </c:pt>
              </c:strCache>
            </c:strRef>
          </c:tx>
          <c:spPr>
            <a:solidFill>
              <a:schemeClr val="accent4"/>
            </a:solidFill>
            <a:ln>
              <a:noFill/>
            </a:ln>
            <a:effectLst/>
          </c:spPr>
          <c:invertIfNegative val="0"/>
          <c:cat>
            <c:strRef>
              <c:f>'Qonşu ölkələr'!$A$45:$A$51</c:f>
              <c:strCache>
                <c:ptCount val="7"/>
                <c:pt idx="0">
                  <c:v>Azərbaycan</c:v>
                </c:pt>
                <c:pt idx="1">
                  <c:v>Ermənistan</c:v>
                </c:pt>
                <c:pt idx="2">
                  <c:v>Gürcüstan</c:v>
                </c:pt>
                <c:pt idx="3">
                  <c:v>İran</c:v>
                </c:pt>
                <c:pt idx="4">
                  <c:v>Qazaxıstan</c:v>
                </c:pt>
                <c:pt idx="5">
                  <c:v>Rusiya</c:v>
                </c:pt>
                <c:pt idx="6">
                  <c:v>Türkiyə</c:v>
                </c:pt>
              </c:strCache>
            </c:strRef>
          </c:cat>
          <c:val>
            <c:numRef>
              <c:f>'Qonşu ölkələr'!$E$45:$E$51</c:f>
              <c:numCache>
                <c:formatCode>General</c:formatCode>
                <c:ptCount val="7"/>
                <c:pt idx="0">
                  <c:v>19.8</c:v>
                </c:pt>
                <c:pt idx="1">
                  <c:v>39.58</c:v>
                </c:pt>
                <c:pt idx="2">
                  <c:v>43.83</c:v>
                </c:pt>
                <c:pt idx="3">
                  <c:v>50.68</c:v>
                </c:pt>
                <c:pt idx="4">
                  <c:v>39.159999999999997</c:v>
                </c:pt>
                <c:pt idx="5">
                  <c:v>59.72</c:v>
                </c:pt>
              </c:numCache>
            </c:numRef>
          </c:val>
          <c:extLst>
            <c:ext xmlns:c16="http://schemas.microsoft.com/office/drawing/2014/chart" uri="{C3380CC4-5D6E-409C-BE32-E72D297353CC}">
              <c16:uniqueId val="{00000003-E827-409D-8D5E-76A49BA25F80}"/>
            </c:ext>
          </c:extLst>
        </c:ser>
        <c:ser>
          <c:idx val="4"/>
          <c:order val="4"/>
          <c:tx>
            <c:strRef>
              <c:f>'Qonşu ölkələr'!$F$44</c:f>
              <c:strCache>
                <c:ptCount val="1"/>
                <c:pt idx="0">
                  <c:v>Yetkin insanların savadlılıq dərəcəsi</c:v>
                </c:pt>
              </c:strCache>
            </c:strRef>
          </c:tx>
          <c:spPr>
            <a:solidFill>
              <a:schemeClr val="accent5"/>
            </a:solidFill>
            <a:ln>
              <a:noFill/>
            </a:ln>
            <a:effectLst/>
          </c:spPr>
          <c:invertIfNegative val="0"/>
          <c:cat>
            <c:strRef>
              <c:f>'Qonşu ölkələr'!$A$45:$A$51</c:f>
              <c:strCache>
                <c:ptCount val="7"/>
                <c:pt idx="0">
                  <c:v>Azərbaycan</c:v>
                </c:pt>
                <c:pt idx="1">
                  <c:v>Ermənistan</c:v>
                </c:pt>
                <c:pt idx="2">
                  <c:v>Gürcüstan</c:v>
                </c:pt>
                <c:pt idx="3">
                  <c:v>İran</c:v>
                </c:pt>
                <c:pt idx="4">
                  <c:v>Qazaxıstan</c:v>
                </c:pt>
                <c:pt idx="5">
                  <c:v>Rusiya</c:v>
                </c:pt>
                <c:pt idx="6">
                  <c:v>Türkiyə</c:v>
                </c:pt>
              </c:strCache>
            </c:strRef>
          </c:cat>
          <c:val>
            <c:numRef>
              <c:f>'Qonşu ölkələr'!$F$45:$F$51</c:f>
              <c:numCache>
                <c:formatCode>General</c:formatCode>
                <c:ptCount val="7"/>
                <c:pt idx="0">
                  <c:v>99.72</c:v>
                </c:pt>
                <c:pt idx="1">
                  <c:v>99.63</c:v>
                </c:pt>
                <c:pt idx="2">
                  <c:v>99.05</c:v>
                </c:pt>
                <c:pt idx="3">
                  <c:v>77.63</c:v>
                </c:pt>
                <c:pt idx="4">
                  <c:v>99.7</c:v>
                </c:pt>
                <c:pt idx="5">
                  <c:v>99.62</c:v>
                </c:pt>
                <c:pt idx="6">
                  <c:v>94.07</c:v>
                </c:pt>
              </c:numCache>
            </c:numRef>
          </c:val>
          <c:extLst>
            <c:ext xmlns:c16="http://schemas.microsoft.com/office/drawing/2014/chart" uri="{C3380CC4-5D6E-409C-BE32-E72D297353CC}">
              <c16:uniqueId val="{00000004-E827-409D-8D5E-76A49BA25F80}"/>
            </c:ext>
          </c:extLst>
        </c:ser>
        <c:ser>
          <c:idx val="5"/>
          <c:order val="5"/>
          <c:tx>
            <c:strRef>
              <c:f>'Qonşu ölkələr'!$G$44</c:f>
              <c:strCache>
                <c:ptCount val="1"/>
                <c:pt idx="0">
                  <c:v>İKT bacarıqları</c:v>
                </c:pt>
              </c:strCache>
            </c:strRef>
          </c:tx>
          <c:spPr>
            <a:solidFill>
              <a:schemeClr val="accent6"/>
            </a:solidFill>
            <a:ln>
              <a:noFill/>
            </a:ln>
            <a:effectLst/>
          </c:spPr>
          <c:invertIfNegative val="0"/>
          <c:cat>
            <c:strRef>
              <c:f>'Qonşu ölkələr'!$A$45:$A$51</c:f>
              <c:strCache>
                <c:ptCount val="7"/>
                <c:pt idx="0">
                  <c:v>Azərbaycan</c:v>
                </c:pt>
                <c:pt idx="1">
                  <c:v>Ermənistan</c:v>
                </c:pt>
                <c:pt idx="2">
                  <c:v>Gürcüstan</c:v>
                </c:pt>
                <c:pt idx="3">
                  <c:v>İran</c:v>
                </c:pt>
                <c:pt idx="4">
                  <c:v>Qazaxıstan</c:v>
                </c:pt>
                <c:pt idx="5">
                  <c:v>Rusiya</c:v>
                </c:pt>
                <c:pt idx="6">
                  <c:v>Türkiyə</c:v>
                </c:pt>
              </c:strCache>
            </c:strRef>
          </c:cat>
          <c:val>
            <c:numRef>
              <c:f>'Qonşu ölkələr'!$G$45:$G$51</c:f>
              <c:numCache>
                <c:formatCode>General</c:formatCode>
                <c:ptCount val="7"/>
                <c:pt idx="0">
                  <c:v>4.79</c:v>
                </c:pt>
                <c:pt idx="2">
                  <c:v>20.72</c:v>
                </c:pt>
                <c:pt idx="3">
                  <c:v>16</c:v>
                </c:pt>
                <c:pt idx="4">
                  <c:v>21.11</c:v>
                </c:pt>
                <c:pt idx="5">
                  <c:v>19.02</c:v>
                </c:pt>
                <c:pt idx="6">
                  <c:v>38.69</c:v>
                </c:pt>
              </c:numCache>
            </c:numRef>
          </c:val>
          <c:extLst>
            <c:ext xmlns:c16="http://schemas.microsoft.com/office/drawing/2014/chart" uri="{C3380CC4-5D6E-409C-BE32-E72D297353CC}">
              <c16:uniqueId val="{00000005-E827-409D-8D5E-76A49BA25F80}"/>
            </c:ext>
          </c:extLst>
        </c:ser>
        <c:dLbls>
          <c:showLegendKey val="0"/>
          <c:showVal val="0"/>
          <c:showCatName val="0"/>
          <c:showSerName val="0"/>
          <c:showPercent val="0"/>
          <c:showBubbleSize val="0"/>
        </c:dLbls>
        <c:gapWidth val="219"/>
        <c:overlap val="-27"/>
        <c:axId val="183372880"/>
        <c:axId val="183356656"/>
      </c:barChart>
      <c:catAx>
        <c:axId val="183372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crossAx val="183356656"/>
        <c:crosses val="autoZero"/>
        <c:auto val="1"/>
        <c:lblAlgn val="ctr"/>
        <c:lblOffset val="100"/>
        <c:noMultiLvlLbl val="0"/>
      </c:catAx>
      <c:valAx>
        <c:axId val="183356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crossAx val="183372880"/>
        <c:crosses val="autoZero"/>
        <c:crossBetween val="between"/>
      </c:valAx>
      <c:spPr>
        <a:noFill/>
        <a:ln>
          <a:noFill/>
        </a:ln>
        <a:effectLst/>
      </c:spPr>
    </c:plotArea>
    <c:legend>
      <c:legendPos val="b"/>
      <c:layout>
        <c:manualLayout>
          <c:xMode val="edge"/>
          <c:yMode val="edge"/>
          <c:x val="1.2893700787401563E-2"/>
          <c:y val="0.84789956244868347"/>
          <c:w val="0.97699037620297458"/>
          <c:h val="0.152100437551316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sz="1200"/>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59386459671263"/>
          <c:y val="7.8014184397163122E-2"/>
          <c:w val="0.81512481152621885"/>
          <c:h val="0.71306193108840266"/>
        </c:manualLayout>
      </c:layout>
      <c:scatterChart>
        <c:scatterStyle val="lineMarker"/>
        <c:varyColors val="0"/>
        <c:ser>
          <c:idx val="0"/>
          <c:order val="0"/>
          <c:spPr>
            <a:ln w="25400" cap="rnd">
              <a:noFill/>
              <a:round/>
            </a:ln>
            <a:effectLst>
              <a:outerShdw blurRad="40000" dist="23000" dir="5400000" rotWithShape="0">
                <a:srgbClr val="000000">
                  <a:alpha val="35000"/>
                </a:srgbClr>
              </a:outerShdw>
            </a:effectLst>
          </c:spPr>
          <c:marker>
            <c:symbol val="circle"/>
            <c:size val="6"/>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rnd">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Pt>
            <c:idx val="0"/>
            <c:marker>
              <c:spPr>
                <a:solidFill>
                  <a:srgbClr val="00B050"/>
                </a:solidFill>
                <a:ln w="9525" cap="rnd">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bubble3D val="0"/>
            <c:extLst>
              <c:ext xmlns:c16="http://schemas.microsoft.com/office/drawing/2014/chart" uri="{C3380CC4-5D6E-409C-BE32-E72D297353CC}">
                <c16:uniqueId val="{00000000-0C63-4198-802C-5D85A6257449}"/>
              </c:ext>
            </c:extLst>
          </c:dPt>
          <c:dPt>
            <c:idx val="8"/>
            <c:marker>
              <c:spPr>
                <a:solidFill>
                  <a:srgbClr val="FFC000"/>
                </a:solidFill>
                <a:ln w="9525" cap="rnd">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bubble3D val="0"/>
            <c:extLst>
              <c:ext xmlns:c16="http://schemas.microsoft.com/office/drawing/2014/chart" uri="{C3380CC4-5D6E-409C-BE32-E72D297353CC}">
                <c16:uniqueId val="{00000003-6656-4015-BB06-59354CEFAB07}"/>
              </c:ext>
            </c:extLst>
          </c:dPt>
          <c:dPt>
            <c:idx val="9"/>
            <c:marker>
              <c:spPr>
                <a:solidFill>
                  <a:srgbClr val="FFFF00"/>
                </a:solidFill>
                <a:ln w="9525" cap="rnd">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bubble3D val="0"/>
            <c:extLst>
              <c:ext xmlns:c16="http://schemas.microsoft.com/office/drawing/2014/chart" uri="{C3380CC4-5D6E-409C-BE32-E72D297353CC}">
                <c16:uniqueId val="{00000002-6656-4015-BB06-59354CEFAB07}"/>
              </c:ext>
            </c:extLst>
          </c:dPt>
          <c:dPt>
            <c:idx val="23"/>
            <c:marker>
              <c:spPr>
                <a:solidFill>
                  <a:srgbClr val="FF0000"/>
                </a:solidFill>
                <a:ln w="9525" cap="rnd">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bubble3D val="0"/>
            <c:extLst>
              <c:ext xmlns:c16="http://schemas.microsoft.com/office/drawing/2014/chart" uri="{C3380CC4-5D6E-409C-BE32-E72D297353CC}">
                <c16:uniqueId val="{00000001-0C63-4198-802C-5D85A6257449}"/>
              </c:ext>
            </c:extLst>
          </c:dPt>
          <c:dLbls>
            <c:dLbl>
              <c:idx val="0"/>
              <c:layout>
                <c:manualLayout>
                  <c:x val="-0.13825627269797863"/>
                  <c:y val="7.3376505918341856E-2"/>
                </c:manualLayout>
              </c:layout>
              <c:tx>
                <c:rich>
                  <a:bodyPr/>
                  <a:lstStyle/>
                  <a:p>
                    <a:r>
                      <a:rPr lang="en-US" dirty="0" smtClean="0"/>
                      <a:t>Gürcüstan (9,9%; </a:t>
                    </a:r>
                    <a:fld id="{3EF177A1-5B42-4908-BA3C-594C34C6F00F}" type="YVALUE">
                      <a:rPr lang="en-US" smtClean="0"/>
                      <a:pPr/>
                      <a:t>[Y VALUE]</a:t>
                    </a:fld>
                    <a:r>
                      <a:rPr lang="en-US" dirty="0"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C63-4198-802C-5D85A6257449}"/>
                </c:ext>
              </c:extLst>
            </c:dLbl>
            <c:dLbl>
              <c:idx val="8"/>
              <c:layout>
                <c:manualLayout>
                  <c:x val="-0.21782934940033469"/>
                  <c:y val="-9.0309545745651518E-2"/>
                </c:manualLayout>
              </c:layout>
              <c:tx>
                <c:rich>
                  <a:bodyPr/>
                  <a:lstStyle/>
                  <a:p>
                    <a:r>
                      <a:rPr lang="en-US" dirty="0" smtClean="0"/>
                      <a:t>Qazaxıstan (29,4%; </a:t>
                    </a:r>
                    <a:fld id="{888C79D9-FB73-43CF-98DC-1A6BB860EF0A}" type="YVALUE">
                      <a:rPr lang="en-US" smtClean="0"/>
                      <a:pPr/>
                      <a:t>[Y VALUE]</a:t>
                    </a:fld>
                    <a:r>
                      <a:rPr lang="en-US" dirty="0" smtClean="0"/>
                      <a:t>%)</a:t>
                    </a:r>
                  </a:p>
                </c:rich>
              </c:tx>
              <c:showLegendKey val="0"/>
              <c:showVal val="1"/>
              <c:showCatName val="0"/>
              <c:showSerName val="0"/>
              <c:showPercent val="0"/>
              <c:showBubbleSize val="0"/>
              <c:extLst>
                <c:ext xmlns:c15="http://schemas.microsoft.com/office/drawing/2012/chart" uri="{CE6537A1-D6FC-4f65-9D91-7224C49458BB}">
                  <c15:layout>
                    <c:manualLayout>
                      <c:w val="0.24314123414676872"/>
                      <c:h val="0.1596785655715301"/>
                    </c:manualLayout>
                  </c15:layout>
                  <c15:dlblFieldTable/>
                  <c15:showDataLabelsRange val="0"/>
                </c:ext>
                <c:ext xmlns:c16="http://schemas.microsoft.com/office/drawing/2014/chart" uri="{C3380CC4-5D6E-409C-BE32-E72D297353CC}">
                  <c16:uniqueId val="{00000003-6656-4015-BB06-59354CEFAB07}"/>
                </c:ext>
              </c:extLst>
            </c:dLbl>
            <c:dLbl>
              <c:idx val="9"/>
              <c:layout>
                <c:manualLayout>
                  <c:x val="1.1617565301351182E-2"/>
                  <c:y val="-6.2087812700135421E-2"/>
                </c:manualLayout>
              </c:layout>
              <c:tx>
                <c:rich>
                  <a:bodyPr wrap="square" lIns="38100" tIns="19050" rIns="38100" bIns="19050" anchor="ctr">
                    <a:noAutofit/>
                  </a:bodyPr>
                  <a:lstStyle/>
                  <a:p>
                    <a:pPr>
                      <a:defRPr/>
                    </a:pPr>
                    <a:r>
                      <a:rPr lang="en-US" dirty="0" err="1" smtClean="0"/>
                      <a:t>İslandiya</a:t>
                    </a:r>
                    <a:r>
                      <a:rPr lang="en-US" dirty="0" smtClean="0"/>
                      <a:t> (30,6%;</a:t>
                    </a:r>
                    <a:r>
                      <a:rPr lang="en-US" baseline="0" dirty="0" smtClean="0"/>
                      <a:t> 74%)</a:t>
                    </a:r>
                    <a:endParaRPr lang="en-US"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32736858258156482"/>
                      <c:h val="0.18790029861704619"/>
                    </c:manualLayout>
                  </c15:layout>
                </c:ext>
                <c:ext xmlns:c16="http://schemas.microsoft.com/office/drawing/2014/chart" uri="{C3380CC4-5D6E-409C-BE32-E72D297353CC}">
                  <c16:uniqueId val="{00000002-6656-4015-BB06-59354CEFAB07}"/>
                </c:ext>
              </c:extLst>
            </c:dLbl>
            <c:dLbl>
              <c:idx val="23"/>
              <c:layout>
                <c:manualLayout>
                  <c:x val="-2.7651254539595726E-2"/>
                  <c:y val="-0.11288693218206443"/>
                </c:manualLayout>
              </c:layout>
              <c:tx>
                <c:rich>
                  <a:bodyPr wrap="square" lIns="38100" tIns="19050" rIns="38100" bIns="19050" anchor="ctr">
                    <a:noAutofit/>
                  </a:bodyPr>
                  <a:lstStyle/>
                  <a:p>
                    <a:pPr>
                      <a:defRPr/>
                    </a:pPr>
                    <a:r>
                      <a:rPr lang="en-US" dirty="0" err="1" smtClean="0"/>
                      <a:t>Azərbaycan</a:t>
                    </a:r>
                    <a:r>
                      <a:rPr lang="en-US" dirty="0" smtClean="0"/>
                      <a:t> (41,2%; </a:t>
                    </a:r>
                    <a:fld id="{05221BF6-6E71-4AB5-87D8-E139CFD37942}" type="YVALUE">
                      <a:rPr lang="en-US" smtClean="0"/>
                      <a:pPr>
                        <a:defRPr/>
                      </a:pPr>
                      <a:t>[Y VALUE]</a:t>
                    </a:fld>
                    <a:r>
                      <a:rPr lang="en-US" dirty="0" smtClean="0"/>
                      <a:t>%)</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2330624684791533"/>
                      <c:h val="0.19354464522614942"/>
                    </c:manualLayout>
                  </c15:layout>
                  <c15:dlblFieldTable/>
                  <c15:showDataLabelsRange val="0"/>
                </c:ext>
                <c:ext xmlns:c16="http://schemas.microsoft.com/office/drawing/2014/chart" uri="{C3380CC4-5D6E-409C-BE32-E72D297353CC}">
                  <c16:uniqueId val="{00000001-0C63-4198-802C-5D85A625744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trendline>
            <c:spPr>
              <a:ln w="19050" cap="rnd">
                <a:solidFill>
                  <a:schemeClr val="accent1"/>
                </a:solidFill>
              </a:ln>
              <a:effectLst/>
            </c:spPr>
            <c:trendlineType val="linear"/>
            <c:dispRSqr val="1"/>
            <c:dispEq val="0"/>
            <c:trendlineLbl>
              <c:layout>
                <c:manualLayout>
                  <c:x val="0.12197514317802473"/>
                  <c:y val="-0.15457420960258911"/>
                </c:manualLayout>
              </c:layout>
              <c:numFmt formatCode="General" sourceLinked="0"/>
              <c:spPr>
                <a:noFill/>
                <a:ln>
                  <a:noFill/>
                </a:ln>
                <a:effectLst/>
              </c:spPr>
              <c:txPr>
                <a:bodyPr rot="0" vert="horz"/>
                <a:lstStyle/>
                <a:p>
                  <a:pPr>
                    <a:defRPr/>
                  </a:pPr>
                  <a:endParaRPr lang="ru-RU"/>
                </a:p>
              </c:txPr>
            </c:trendlineLbl>
          </c:trendline>
          <c:xVal>
            <c:numRef>
              <c:f>'Azerb.inf.&amp;Taxes'!$B$71:$B$103</c:f>
              <c:numCache>
                <c:formatCode>General</c:formatCode>
                <c:ptCount val="33"/>
                <c:pt idx="0">
                  <c:v>9.9</c:v>
                </c:pt>
                <c:pt idx="1">
                  <c:v>20.6</c:v>
                </c:pt>
                <c:pt idx="2">
                  <c:v>22.2</c:v>
                </c:pt>
                <c:pt idx="3">
                  <c:v>23.8</c:v>
                </c:pt>
                <c:pt idx="4">
                  <c:v>26</c:v>
                </c:pt>
                <c:pt idx="5">
                  <c:v>26.2</c:v>
                </c:pt>
                <c:pt idx="6">
                  <c:v>27.7</c:v>
                </c:pt>
                <c:pt idx="7">
                  <c:v>28.8</c:v>
                </c:pt>
                <c:pt idx="8">
                  <c:v>29.4</c:v>
                </c:pt>
                <c:pt idx="9">
                  <c:v>30.6</c:v>
                </c:pt>
                <c:pt idx="10">
                  <c:v>30.1</c:v>
                </c:pt>
                <c:pt idx="11">
                  <c:v>31</c:v>
                </c:pt>
                <c:pt idx="12">
                  <c:v>33.1</c:v>
                </c:pt>
                <c:pt idx="13">
                  <c:v>33.4</c:v>
                </c:pt>
                <c:pt idx="14">
                  <c:v>34</c:v>
                </c:pt>
                <c:pt idx="15">
                  <c:v>36</c:v>
                </c:pt>
                <c:pt idx="16">
                  <c:v>37.300000000000004</c:v>
                </c:pt>
                <c:pt idx="17">
                  <c:v>37.300000000000004</c:v>
                </c:pt>
                <c:pt idx="18">
                  <c:v>39.800000000000004</c:v>
                </c:pt>
                <c:pt idx="19">
                  <c:v>40</c:v>
                </c:pt>
                <c:pt idx="20">
                  <c:v>40.300000000000004</c:v>
                </c:pt>
                <c:pt idx="21">
                  <c:v>40.300000000000004</c:v>
                </c:pt>
                <c:pt idx="22">
                  <c:v>40.700000000000003</c:v>
                </c:pt>
                <c:pt idx="23">
                  <c:v>41.2</c:v>
                </c:pt>
                <c:pt idx="24">
                  <c:v>40.4</c:v>
                </c:pt>
                <c:pt idx="25">
                  <c:v>41.7</c:v>
                </c:pt>
                <c:pt idx="26">
                  <c:v>47</c:v>
                </c:pt>
                <c:pt idx="27">
                  <c:v>49.1</c:v>
                </c:pt>
                <c:pt idx="28">
                  <c:v>49.7</c:v>
                </c:pt>
                <c:pt idx="29">
                  <c:v>53.1</c:v>
                </c:pt>
                <c:pt idx="30">
                  <c:v>55.2</c:v>
                </c:pt>
                <c:pt idx="31">
                  <c:v>57.7</c:v>
                </c:pt>
                <c:pt idx="32">
                  <c:v>60.4</c:v>
                </c:pt>
              </c:numCache>
            </c:numRef>
          </c:xVal>
          <c:yVal>
            <c:numRef>
              <c:f>'Azerb.inf.&amp;Taxes'!$C$71:$C$103</c:f>
              <c:numCache>
                <c:formatCode>General</c:formatCode>
                <c:ptCount val="33"/>
                <c:pt idx="0">
                  <c:v>58</c:v>
                </c:pt>
                <c:pt idx="1">
                  <c:v>66</c:v>
                </c:pt>
                <c:pt idx="2">
                  <c:v>57</c:v>
                </c:pt>
                <c:pt idx="3">
                  <c:v>59</c:v>
                </c:pt>
                <c:pt idx="4">
                  <c:v>58</c:v>
                </c:pt>
                <c:pt idx="5">
                  <c:v>62</c:v>
                </c:pt>
                <c:pt idx="6">
                  <c:v>52</c:v>
                </c:pt>
                <c:pt idx="7">
                  <c:v>65</c:v>
                </c:pt>
                <c:pt idx="8">
                  <c:v>67</c:v>
                </c:pt>
                <c:pt idx="9">
                  <c:v>74</c:v>
                </c:pt>
                <c:pt idx="10">
                  <c:v>64</c:v>
                </c:pt>
                <c:pt idx="11">
                  <c:v>55</c:v>
                </c:pt>
                <c:pt idx="12">
                  <c:v>61</c:v>
                </c:pt>
                <c:pt idx="13">
                  <c:v>56</c:v>
                </c:pt>
                <c:pt idx="14">
                  <c:v>58</c:v>
                </c:pt>
                <c:pt idx="15">
                  <c:v>56</c:v>
                </c:pt>
                <c:pt idx="16">
                  <c:v>48</c:v>
                </c:pt>
                <c:pt idx="17">
                  <c:v>54</c:v>
                </c:pt>
                <c:pt idx="18">
                  <c:v>55</c:v>
                </c:pt>
                <c:pt idx="19">
                  <c:v>52</c:v>
                </c:pt>
                <c:pt idx="20">
                  <c:v>54</c:v>
                </c:pt>
                <c:pt idx="21">
                  <c:v>41</c:v>
                </c:pt>
                <c:pt idx="22">
                  <c:v>55</c:v>
                </c:pt>
                <c:pt idx="23">
                  <c:v>63</c:v>
                </c:pt>
                <c:pt idx="24">
                  <c:v>47</c:v>
                </c:pt>
                <c:pt idx="25">
                  <c:v>49</c:v>
                </c:pt>
                <c:pt idx="26">
                  <c:v>48</c:v>
                </c:pt>
                <c:pt idx="27">
                  <c:v>60</c:v>
                </c:pt>
                <c:pt idx="28">
                  <c:v>56</c:v>
                </c:pt>
                <c:pt idx="29">
                  <c:v>44</c:v>
                </c:pt>
                <c:pt idx="30">
                  <c:v>50</c:v>
                </c:pt>
                <c:pt idx="31">
                  <c:v>50</c:v>
                </c:pt>
                <c:pt idx="32">
                  <c:v>50</c:v>
                </c:pt>
              </c:numCache>
            </c:numRef>
          </c:yVal>
          <c:smooth val="0"/>
          <c:extLst>
            <c:ext xmlns:c16="http://schemas.microsoft.com/office/drawing/2014/chart" uri="{C3380CC4-5D6E-409C-BE32-E72D297353CC}">
              <c16:uniqueId val="{00000000-F473-4857-BF53-77198ABB4430}"/>
            </c:ext>
          </c:extLst>
        </c:ser>
        <c:dLbls>
          <c:showLegendKey val="0"/>
          <c:showVal val="0"/>
          <c:showCatName val="0"/>
          <c:showSerName val="0"/>
          <c:showPercent val="0"/>
          <c:showBubbleSize val="0"/>
        </c:dLbls>
        <c:axId val="229367104"/>
        <c:axId val="238886912"/>
      </c:scatterChart>
      <c:valAx>
        <c:axId val="229367104"/>
        <c:scaling>
          <c:orientation val="minMax"/>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az-Latn-AZ"/>
                  <a:t>Müəssisələrin vergi yükü</a:t>
                </a:r>
                <a:endParaRPr lang="en-US"/>
              </a:p>
            </c:rich>
          </c:tx>
          <c:layout>
            <c:manualLayout>
              <c:xMode val="edge"/>
              <c:yMode val="edge"/>
              <c:x val="0.37771076487779565"/>
              <c:y val="0.87588652482269458"/>
            </c:manualLayout>
          </c:layout>
          <c:overlay val="0"/>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vert="horz"/>
          <a:lstStyle/>
          <a:p>
            <a:pPr>
              <a:defRPr/>
            </a:pPr>
            <a:endParaRPr lang="ru-RU"/>
          </a:p>
        </c:txPr>
        <c:crossAx val="238886912"/>
        <c:crosses val="autoZero"/>
        <c:crossBetween val="midCat"/>
      </c:valAx>
      <c:valAx>
        <c:axId val="238886912"/>
        <c:scaling>
          <c:orientation val="minMax"/>
          <c:min val="40"/>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az-Latn-AZ"/>
                  <a:t>Məşğulluğun səviyyəsi</a:t>
                </a:r>
                <a:endParaRPr lang="en-US"/>
              </a:p>
            </c:rich>
          </c:tx>
          <c:layout>
            <c:manualLayout>
              <c:xMode val="edge"/>
              <c:yMode val="edge"/>
              <c:x val="3.1520882584712374E-3"/>
              <c:y val="8.9302896527571299E-2"/>
            </c:manualLayout>
          </c:layout>
          <c:overlay val="0"/>
        </c:title>
        <c:numFmt formatCode="General" sourceLinked="1"/>
        <c:majorTickMark val="none"/>
        <c:minorTickMark val="none"/>
        <c:tickLblPos val="nextTo"/>
        <c:spPr>
          <a:noFill/>
          <a:ln>
            <a:noFill/>
          </a:ln>
          <a:effectLst/>
        </c:spPr>
        <c:txPr>
          <a:bodyPr rot="-60000000" vert="horz"/>
          <a:lstStyle/>
          <a:p>
            <a:pPr>
              <a:defRPr/>
            </a:pPr>
            <a:endParaRPr lang="ru-RU"/>
          </a:p>
        </c:txPr>
        <c:crossAx val="229367104"/>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b="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90072541499184"/>
          <c:y val="9.6113817328357665E-2"/>
          <c:w val="0.83087416457330354"/>
          <c:h val="0.70804241070545437"/>
        </c:manualLayout>
      </c:layout>
      <c:scatterChart>
        <c:scatterStyle val="lineMarker"/>
        <c:varyColors val="0"/>
        <c:ser>
          <c:idx val="0"/>
          <c:order val="0"/>
          <c:spPr>
            <a:ln w="25400" cap="rnd">
              <a:noFill/>
              <a:round/>
            </a:ln>
            <a:effectLst>
              <a:outerShdw blurRad="40000" dist="23000" dir="5400000" rotWithShape="0">
                <a:srgbClr val="000000">
                  <a:alpha val="35000"/>
                </a:srgbClr>
              </a:outerShdw>
            </a:effectLst>
          </c:spPr>
          <c:marker>
            <c:symbol val="circle"/>
            <c:size val="4"/>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rnd">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Pt>
            <c:idx val="24"/>
            <c:marker>
              <c:spPr>
                <a:solidFill>
                  <a:srgbClr val="FF0000"/>
                </a:solidFill>
                <a:ln w="9525" cap="rnd">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bubble3D val="0"/>
            <c:extLst>
              <c:ext xmlns:c16="http://schemas.microsoft.com/office/drawing/2014/chart" uri="{C3380CC4-5D6E-409C-BE32-E72D297353CC}">
                <c16:uniqueId val="{00000000-F939-4BE0-9CC6-10009403C595}"/>
              </c:ext>
            </c:extLst>
          </c:dPt>
          <c:dLbls>
            <c:dLbl>
              <c:idx val="24"/>
              <c:layout>
                <c:manualLayout>
                  <c:x val="-0.29366427905373016"/>
                  <c:y val="5.7005991464362624E-2"/>
                </c:manualLayout>
              </c:layout>
              <c:tx>
                <c:rich>
                  <a:bodyPr/>
                  <a:lstStyle/>
                  <a:p>
                    <a:r>
                      <a:rPr lang="en-US"/>
                      <a:t>Azərbaycan (41,2%; </a:t>
                    </a:r>
                    <a:fld id="{C0D180A4-9091-437C-9F2C-41F2FEC38747}" type="YVALUE">
                      <a:rPr lang="en-US"/>
                      <a:pPr/>
                      <a:t>[Y VALUE]</a:t>
                    </a:fld>
                    <a:r>
                      <a:rPr lang="en-US"/>
                      <a:t>%)</a:t>
                    </a:r>
                  </a:p>
                </c:rich>
              </c:tx>
              <c:showLegendKey val="0"/>
              <c:showVal val="1"/>
              <c:showCatName val="0"/>
              <c:showSerName val="0"/>
              <c:showPercent val="0"/>
              <c:showBubbleSize val="0"/>
              <c:extLst>
                <c:ext xmlns:c15="http://schemas.microsoft.com/office/drawing/2012/chart" uri="{CE6537A1-D6FC-4f65-9D91-7224C49458BB}">
                  <c15:layout>
                    <c:manualLayout>
                      <c:w val="0.52085365132377859"/>
                      <c:h val="0.10261078463585291"/>
                    </c:manualLayout>
                  </c15:layout>
                  <c15:dlblFieldTable/>
                  <c15:showDataLabelsRange val="0"/>
                </c:ext>
                <c:ext xmlns:c16="http://schemas.microsoft.com/office/drawing/2014/chart" uri="{C3380CC4-5D6E-409C-BE32-E72D297353CC}">
                  <c16:uniqueId val="{00000000-F939-4BE0-9CC6-10009403C59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trendline>
            <c:spPr>
              <a:ln w="19050" cap="rnd">
                <a:solidFill>
                  <a:schemeClr val="accent1"/>
                </a:solidFill>
              </a:ln>
              <a:effectLst/>
            </c:spPr>
            <c:trendlineType val="linear"/>
            <c:dispRSqr val="1"/>
            <c:dispEq val="0"/>
            <c:trendlineLbl>
              <c:layout>
                <c:manualLayout>
                  <c:x val="5.3798248232220625E-2"/>
                  <c:y val="-0.43060958785946113"/>
                </c:manualLayout>
              </c:layout>
              <c:numFmt formatCode="General" sourceLinked="0"/>
              <c:spPr>
                <a:noFill/>
                <a:ln>
                  <a:noFill/>
                </a:ln>
                <a:effectLst/>
              </c:spPr>
              <c:txPr>
                <a:bodyPr rot="0" vert="horz"/>
                <a:lstStyle/>
                <a:p>
                  <a:pPr>
                    <a:defRPr/>
                  </a:pPr>
                  <a:endParaRPr lang="ru-RU"/>
                </a:p>
              </c:txPr>
            </c:trendlineLbl>
          </c:trendline>
          <c:xVal>
            <c:numRef>
              <c:f>'Azerb.inf.&amp;Taxes'!$B$110:$B$147</c:f>
              <c:numCache>
                <c:formatCode>General</c:formatCode>
                <c:ptCount val="38"/>
                <c:pt idx="0">
                  <c:v>9.9</c:v>
                </c:pt>
                <c:pt idx="1">
                  <c:v>18.5</c:v>
                </c:pt>
                <c:pt idx="2">
                  <c:v>20.6</c:v>
                </c:pt>
                <c:pt idx="3">
                  <c:v>22.2</c:v>
                </c:pt>
                <c:pt idx="4">
                  <c:v>26</c:v>
                </c:pt>
                <c:pt idx="5">
                  <c:v>26.2</c:v>
                </c:pt>
                <c:pt idx="6">
                  <c:v>27.7</c:v>
                </c:pt>
                <c:pt idx="7">
                  <c:v>28.8</c:v>
                </c:pt>
                <c:pt idx="8">
                  <c:v>29.4</c:v>
                </c:pt>
                <c:pt idx="9">
                  <c:v>30.1</c:v>
                </c:pt>
                <c:pt idx="10">
                  <c:v>30.6</c:v>
                </c:pt>
                <c:pt idx="11">
                  <c:v>31</c:v>
                </c:pt>
                <c:pt idx="12">
                  <c:v>33.1</c:v>
                </c:pt>
                <c:pt idx="13">
                  <c:v>33.4</c:v>
                </c:pt>
                <c:pt idx="14">
                  <c:v>34</c:v>
                </c:pt>
                <c:pt idx="15">
                  <c:v>36</c:v>
                </c:pt>
                <c:pt idx="16">
                  <c:v>36.800000000000004</c:v>
                </c:pt>
                <c:pt idx="17">
                  <c:v>37.300000000000004</c:v>
                </c:pt>
                <c:pt idx="18">
                  <c:v>37.300000000000004</c:v>
                </c:pt>
                <c:pt idx="19">
                  <c:v>39.800000000000004</c:v>
                </c:pt>
                <c:pt idx="20">
                  <c:v>40</c:v>
                </c:pt>
                <c:pt idx="21">
                  <c:v>40.300000000000004</c:v>
                </c:pt>
                <c:pt idx="22">
                  <c:v>40.300000000000004</c:v>
                </c:pt>
                <c:pt idx="23">
                  <c:v>40.4</c:v>
                </c:pt>
                <c:pt idx="24">
                  <c:v>41.2</c:v>
                </c:pt>
                <c:pt idx="25">
                  <c:v>41.7</c:v>
                </c:pt>
                <c:pt idx="26">
                  <c:v>42.6</c:v>
                </c:pt>
                <c:pt idx="27">
                  <c:v>46.1</c:v>
                </c:pt>
                <c:pt idx="28">
                  <c:v>47</c:v>
                </c:pt>
                <c:pt idx="29">
                  <c:v>49</c:v>
                </c:pt>
                <c:pt idx="30">
                  <c:v>49.1</c:v>
                </c:pt>
                <c:pt idx="31">
                  <c:v>49.7</c:v>
                </c:pt>
                <c:pt idx="32">
                  <c:v>53.1</c:v>
                </c:pt>
                <c:pt idx="33">
                  <c:v>55.2</c:v>
                </c:pt>
                <c:pt idx="34">
                  <c:v>55.7</c:v>
                </c:pt>
                <c:pt idx="35">
                  <c:v>57.7</c:v>
                </c:pt>
                <c:pt idx="36">
                  <c:v>60.4</c:v>
                </c:pt>
                <c:pt idx="37">
                  <c:v>65.099999999999994</c:v>
                </c:pt>
              </c:numCache>
            </c:numRef>
          </c:xVal>
          <c:yVal>
            <c:numRef>
              <c:f>'Azerb.inf.&amp;Taxes'!$C$110:$C$147</c:f>
              <c:numCache>
                <c:formatCode>General</c:formatCode>
                <c:ptCount val="38"/>
                <c:pt idx="0">
                  <c:v>4.8</c:v>
                </c:pt>
                <c:pt idx="1">
                  <c:v>5.2</c:v>
                </c:pt>
                <c:pt idx="2">
                  <c:v>3.1</c:v>
                </c:pt>
                <c:pt idx="3">
                  <c:v>4.0999999999999996</c:v>
                </c:pt>
                <c:pt idx="4">
                  <c:v>8.2000000000000011</c:v>
                </c:pt>
                <c:pt idx="5">
                  <c:v>3.5</c:v>
                </c:pt>
                <c:pt idx="6">
                  <c:v>3.1</c:v>
                </c:pt>
                <c:pt idx="7">
                  <c:v>2.8</c:v>
                </c:pt>
                <c:pt idx="8">
                  <c:v>4.0999999999999996</c:v>
                </c:pt>
                <c:pt idx="9">
                  <c:v>5.2</c:v>
                </c:pt>
                <c:pt idx="10">
                  <c:v>4.5999999999999996</c:v>
                </c:pt>
                <c:pt idx="11">
                  <c:v>4.0999999999999996</c:v>
                </c:pt>
                <c:pt idx="12">
                  <c:v>2.7</c:v>
                </c:pt>
                <c:pt idx="13">
                  <c:v>7.9</c:v>
                </c:pt>
                <c:pt idx="14">
                  <c:v>4</c:v>
                </c:pt>
                <c:pt idx="15">
                  <c:v>4.5999999999999996</c:v>
                </c:pt>
                <c:pt idx="16">
                  <c:v>4</c:v>
                </c:pt>
                <c:pt idx="17">
                  <c:v>4.0999999999999996</c:v>
                </c:pt>
                <c:pt idx="18">
                  <c:v>1.7</c:v>
                </c:pt>
                <c:pt idx="19">
                  <c:v>2.4</c:v>
                </c:pt>
                <c:pt idx="20">
                  <c:v>4</c:v>
                </c:pt>
                <c:pt idx="21">
                  <c:v>5.0999999999999996</c:v>
                </c:pt>
                <c:pt idx="22">
                  <c:v>3.4</c:v>
                </c:pt>
                <c:pt idx="23">
                  <c:v>2.8</c:v>
                </c:pt>
                <c:pt idx="24">
                  <c:v>1.4</c:v>
                </c:pt>
                <c:pt idx="25">
                  <c:v>3.3</c:v>
                </c:pt>
                <c:pt idx="26">
                  <c:v>3.6</c:v>
                </c:pt>
                <c:pt idx="27">
                  <c:v>3</c:v>
                </c:pt>
                <c:pt idx="28">
                  <c:v>2.4</c:v>
                </c:pt>
                <c:pt idx="29">
                  <c:v>1.5</c:v>
                </c:pt>
                <c:pt idx="30">
                  <c:v>2.2000000000000002</c:v>
                </c:pt>
                <c:pt idx="31">
                  <c:v>4</c:v>
                </c:pt>
                <c:pt idx="32">
                  <c:v>0.8</c:v>
                </c:pt>
                <c:pt idx="33">
                  <c:v>3.2</c:v>
                </c:pt>
                <c:pt idx="34">
                  <c:v>2.1</c:v>
                </c:pt>
                <c:pt idx="35">
                  <c:v>1.5</c:v>
                </c:pt>
                <c:pt idx="36">
                  <c:v>1.7</c:v>
                </c:pt>
                <c:pt idx="37">
                  <c:v>1.1000000000000001</c:v>
                </c:pt>
              </c:numCache>
            </c:numRef>
          </c:yVal>
          <c:smooth val="0"/>
          <c:extLst>
            <c:ext xmlns:c16="http://schemas.microsoft.com/office/drawing/2014/chart" uri="{C3380CC4-5D6E-409C-BE32-E72D297353CC}">
              <c16:uniqueId val="{00000000-98C5-4A0E-A826-B5927CB8BC82}"/>
            </c:ext>
          </c:extLst>
        </c:ser>
        <c:dLbls>
          <c:showLegendKey val="0"/>
          <c:showVal val="0"/>
          <c:showCatName val="0"/>
          <c:showSerName val="0"/>
          <c:showPercent val="0"/>
          <c:showBubbleSize val="0"/>
        </c:dLbls>
        <c:axId val="238888640"/>
        <c:axId val="238889216"/>
      </c:scatterChart>
      <c:valAx>
        <c:axId val="2388886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vert="horz"/>
              <a:lstStyle/>
              <a:p>
                <a:pPr>
                  <a:defRPr/>
                </a:pPr>
                <a:r>
                  <a:rPr lang="az-Latn-AZ"/>
                  <a:t>Müəssisələrin vergi yükü (%)</a:t>
                </a:r>
                <a:endParaRPr lang="ru-RU"/>
              </a:p>
            </c:rich>
          </c:tx>
          <c:layout>
            <c:manualLayout>
              <c:xMode val="edge"/>
              <c:yMode val="edge"/>
              <c:x val="0.40887620297462973"/>
              <c:y val="0.90136808556824977"/>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ru-RU"/>
          </a:p>
        </c:txPr>
        <c:crossAx val="238889216"/>
        <c:crosses val="autoZero"/>
        <c:crossBetween val="midCat"/>
      </c:valAx>
      <c:valAx>
        <c:axId val="238889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az-Latn-AZ"/>
                  <a:t>İqtisadi artım (%)</a:t>
                </a:r>
                <a:endParaRPr lang="ru-RU"/>
              </a:p>
            </c:rich>
          </c:tx>
          <c:layout>
            <c:manualLayout>
              <c:xMode val="edge"/>
              <c:yMode val="edge"/>
              <c:x val="8.3333333333333367E-3"/>
              <c:y val="0.26621721626901901"/>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ru-RU"/>
          </a:p>
        </c:txPr>
        <c:crossAx val="238888640"/>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50" b="0">
          <a:solidFill>
            <a:sysClr val="windowText" lastClr="000000"/>
          </a:solidFill>
          <a:latin typeface="Arno Pro" pitchFamily="18" charset="0"/>
          <a:cs typeface="Times New Roman" panose="02020603050405020304" pitchFamily="18" charset="0"/>
        </a:defRPr>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'Azerb.inf.&amp;Taxes'!$A$241</c:f>
              <c:strCache>
                <c:ptCount val="1"/>
                <c:pt idx="0">
                  <c:v>Ümumi vergi dərəcələri</c:v>
                </c:pt>
              </c:strCache>
            </c:strRef>
          </c:tx>
          <c:spPr>
            <a:ln w="28575" cap="rnd">
              <a:solidFill>
                <a:schemeClr val="accent1"/>
              </a:solidFill>
              <a:round/>
            </a:ln>
            <a:effectLst/>
          </c:spPr>
          <c:marker>
            <c:symbol val="none"/>
          </c:marker>
          <c:dLbls>
            <c:dLbl>
              <c:idx val="0"/>
              <c:layout>
                <c:manualLayout>
                  <c:x val="-6.5025831837576223E-2"/>
                  <c:y val="-5.09260593673710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65-4189-829A-6E401252B669}"/>
                </c:ext>
              </c:extLst>
            </c:dLbl>
            <c:dLbl>
              <c:idx val="1"/>
              <c:layout>
                <c:manualLayout>
                  <c:x val="-1.3888888888888911E-2"/>
                  <c:y val="-4.62962962962964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65-4189-829A-6E401252B669}"/>
                </c:ext>
              </c:extLst>
            </c:dLbl>
            <c:dLbl>
              <c:idx val="2"/>
              <c:layout>
                <c:manualLayout>
                  <c:x val="-8.8888888888888865E-2"/>
                  <c:y val="-2.314814814814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65-4189-829A-6E401252B669}"/>
                </c:ext>
              </c:extLst>
            </c:dLbl>
            <c:dLbl>
              <c:idx val="3"/>
              <c:layout>
                <c:manualLayout>
                  <c:x val="-1.9444444444444403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65-4189-829A-6E401252B669}"/>
                </c:ext>
              </c:extLst>
            </c:dLbl>
            <c:dLbl>
              <c:idx val="4"/>
              <c:layout>
                <c:manualLayout>
                  <c:x val="-5.5555555555556061E-3"/>
                  <c:y val="-3.2407407407407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465-4189-829A-6E401252B669}"/>
                </c:ext>
              </c:extLst>
            </c:dLbl>
            <c:dLbl>
              <c:idx val="5"/>
              <c:layout>
                <c:manualLayout>
                  <c:x val="2.7777777777777922E-2"/>
                  <c:y val="2.77777777777779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465-4189-829A-6E401252B669}"/>
                </c:ext>
              </c:extLst>
            </c:dLbl>
            <c:dLbl>
              <c:idx val="6"/>
              <c:layout>
                <c:manualLayout>
                  <c:x val="1.1111111111111125E-2"/>
                  <c:y val="3.2407407407407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465-4189-829A-6E401252B669}"/>
                </c:ext>
              </c:extLst>
            </c:dLbl>
            <c:dLbl>
              <c:idx val="7"/>
              <c:layout>
                <c:manualLayout>
                  <c:x val="0"/>
                  <c:y val="3.2407407407407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465-4189-829A-6E401252B669}"/>
                </c:ext>
              </c:extLst>
            </c:dLbl>
            <c:dLbl>
              <c:idx val="8"/>
              <c:layout>
                <c:manualLayout>
                  <c:x val="-1.0185067526416097E-16"/>
                  <c:y val="2.77777777777779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465-4189-829A-6E401252B669}"/>
                </c:ext>
              </c:extLst>
            </c:dLbl>
            <c:dLbl>
              <c:idx val="9"/>
              <c:layout>
                <c:manualLayout>
                  <c:x val="0"/>
                  <c:y val="2.31481481481481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465-4189-829A-6E401252B669}"/>
                </c:ext>
              </c:extLst>
            </c:dLbl>
            <c:dLbl>
              <c:idx val="10"/>
              <c:layout>
                <c:manualLayout>
                  <c:x val="-5.4492556150947259E-2"/>
                  <c:y val="-1.66389351081530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465-4189-829A-6E401252B669}"/>
                </c:ext>
              </c:extLst>
            </c:dLbl>
            <c:spPr>
              <a:noFill/>
              <a:ln>
                <a:noFill/>
              </a:ln>
              <a:effectLst/>
            </c:spPr>
            <c:txPr>
              <a:bodyPr rot="0" vert="horz"/>
              <a:lstStyle/>
              <a:p>
                <a:pPr>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'Azerb.inf.&amp;Taxes'!$E$240:$O$240</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'Azerb.inf.&amp;Taxes'!$E$241:$O$241</c:f>
              <c:numCache>
                <c:formatCode>General</c:formatCode>
                <c:ptCount val="11"/>
                <c:pt idx="0">
                  <c:v>40.9</c:v>
                </c:pt>
                <c:pt idx="1">
                  <c:v>40.9</c:v>
                </c:pt>
                <c:pt idx="2">
                  <c:v>38.9</c:v>
                </c:pt>
                <c:pt idx="3">
                  <c:v>40</c:v>
                </c:pt>
                <c:pt idx="4">
                  <c:v>40</c:v>
                </c:pt>
                <c:pt idx="5">
                  <c:v>39.800000000000004</c:v>
                </c:pt>
                <c:pt idx="6">
                  <c:v>39.800000000000004</c:v>
                </c:pt>
                <c:pt idx="7">
                  <c:v>39.800000000000004</c:v>
                </c:pt>
                <c:pt idx="8">
                  <c:v>39.800000000000004</c:v>
                </c:pt>
                <c:pt idx="9">
                  <c:v>39.800000000000004</c:v>
                </c:pt>
                <c:pt idx="10">
                  <c:v>41.2</c:v>
                </c:pt>
              </c:numCache>
            </c:numRef>
          </c:val>
          <c:smooth val="0"/>
          <c:extLst>
            <c:ext xmlns:c16="http://schemas.microsoft.com/office/drawing/2014/chart" uri="{C3380CC4-5D6E-409C-BE32-E72D297353CC}">
              <c16:uniqueId val="{0000000B-2465-4189-829A-6E401252B669}"/>
            </c:ext>
          </c:extLst>
        </c:ser>
        <c:dLbls>
          <c:showLegendKey val="0"/>
          <c:showVal val="0"/>
          <c:showCatName val="0"/>
          <c:showSerName val="0"/>
          <c:showPercent val="0"/>
          <c:showBubbleSize val="0"/>
        </c:dLbls>
        <c:marker val="1"/>
        <c:smooth val="0"/>
        <c:axId val="238523904"/>
        <c:axId val="238890944"/>
      </c:lineChart>
      <c:lineChart>
        <c:grouping val="standard"/>
        <c:varyColors val="0"/>
        <c:ser>
          <c:idx val="1"/>
          <c:order val="1"/>
          <c:tx>
            <c:strRef>
              <c:f>'Azerb.inf.&amp;Taxes'!$A$242</c:f>
              <c:strCache>
                <c:ptCount val="1"/>
                <c:pt idx="0">
                  <c:v>Iqtisadi artım</c:v>
                </c:pt>
              </c:strCache>
            </c:strRef>
          </c:tx>
          <c:spPr>
            <a:ln w="28575" cap="rnd">
              <a:solidFill>
                <a:schemeClr val="accent2"/>
              </a:solidFill>
              <a:round/>
            </a:ln>
            <a:effectLst/>
          </c:spPr>
          <c:marker>
            <c:symbol val="none"/>
          </c:marker>
          <c:dLbls>
            <c:dLbl>
              <c:idx val="0"/>
              <c:layout>
                <c:manualLayout>
                  <c:x val="-1.7748197448696639E-2"/>
                  <c:y val="-4.43704936217418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465-4189-829A-6E401252B669}"/>
                </c:ext>
              </c:extLst>
            </c:dLbl>
            <c:dLbl>
              <c:idx val="2"/>
              <c:layout>
                <c:manualLayout>
                  <c:x val="-5.5555555555555558E-3"/>
                  <c:y val="-1.85185185185185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465-4189-829A-6E401252B669}"/>
                </c:ext>
              </c:extLst>
            </c:dLbl>
            <c:dLbl>
              <c:idx val="5"/>
              <c:layout>
                <c:manualLayout>
                  <c:x val="-6.6555740432612306E-3"/>
                  <c:y val="-2.77315585135884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465-4189-829A-6E401252B669}"/>
                </c:ext>
              </c:extLst>
            </c:dLbl>
            <c:spPr>
              <a:noFill/>
              <a:ln>
                <a:noFill/>
              </a:ln>
              <a:effectLst/>
            </c:spPr>
            <c:txPr>
              <a:bodyPr rot="0" vert="horz"/>
              <a:lstStyle/>
              <a:p>
                <a:pPr>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'Azerb.inf.&amp;Taxes'!$E$240:$O$240</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'Azerb.inf.&amp;Taxes'!$E$242:$O$242</c:f>
              <c:numCache>
                <c:formatCode>General</c:formatCode>
                <c:ptCount val="11"/>
                <c:pt idx="0">
                  <c:v>10.6</c:v>
                </c:pt>
                <c:pt idx="1">
                  <c:v>9.4</c:v>
                </c:pt>
                <c:pt idx="2">
                  <c:v>4.8</c:v>
                </c:pt>
                <c:pt idx="3">
                  <c:v>-1.6</c:v>
                </c:pt>
                <c:pt idx="4">
                  <c:v>2.2000000000000002</c:v>
                </c:pt>
                <c:pt idx="5">
                  <c:v>5.8</c:v>
                </c:pt>
                <c:pt idx="6">
                  <c:v>2.8</c:v>
                </c:pt>
                <c:pt idx="7">
                  <c:v>1.1000000000000001</c:v>
                </c:pt>
                <c:pt idx="8">
                  <c:v>-3.1</c:v>
                </c:pt>
                <c:pt idx="9">
                  <c:v>-0.30000000000000032</c:v>
                </c:pt>
                <c:pt idx="10">
                  <c:v>1.4</c:v>
                </c:pt>
              </c:numCache>
            </c:numRef>
          </c:val>
          <c:smooth val="0"/>
          <c:extLst>
            <c:ext xmlns:c16="http://schemas.microsoft.com/office/drawing/2014/chart" uri="{C3380CC4-5D6E-409C-BE32-E72D297353CC}">
              <c16:uniqueId val="{0000000F-2465-4189-829A-6E401252B669}"/>
            </c:ext>
          </c:extLst>
        </c:ser>
        <c:dLbls>
          <c:showLegendKey val="0"/>
          <c:showVal val="0"/>
          <c:showCatName val="0"/>
          <c:showSerName val="0"/>
          <c:showPercent val="0"/>
          <c:showBubbleSize val="0"/>
        </c:dLbls>
        <c:marker val="1"/>
        <c:smooth val="0"/>
        <c:axId val="239982080"/>
        <c:axId val="238891520"/>
      </c:lineChart>
      <c:catAx>
        <c:axId val="238523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ru-RU"/>
          </a:p>
        </c:txPr>
        <c:crossAx val="238890944"/>
        <c:crosses val="autoZero"/>
        <c:auto val="1"/>
        <c:lblAlgn val="ctr"/>
        <c:lblOffset val="100"/>
        <c:noMultiLvlLbl val="0"/>
      </c:catAx>
      <c:valAx>
        <c:axId val="238890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ru-RU"/>
          </a:p>
        </c:txPr>
        <c:crossAx val="238523904"/>
        <c:crosses val="autoZero"/>
        <c:crossBetween val="between"/>
      </c:valAx>
      <c:valAx>
        <c:axId val="238891520"/>
        <c:scaling>
          <c:orientation val="minMax"/>
        </c:scaling>
        <c:delete val="0"/>
        <c:axPos val="r"/>
        <c:numFmt formatCode="General" sourceLinked="1"/>
        <c:majorTickMark val="out"/>
        <c:minorTickMark val="none"/>
        <c:tickLblPos val="nextTo"/>
        <c:spPr>
          <a:noFill/>
          <a:ln>
            <a:noFill/>
          </a:ln>
          <a:effectLst/>
        </c:spPr>
        <c:txPr>
          <a:bodyPr rot="-60000000" vert="horz"/>
          <a:lstStyle/>
          <a:p>
            <a:pPr>
              <a:defRPr/>
            </a:pPr>
            <a:endParaRPr lang="ru-RU"/>
          </a:p>
        </c:txPr>
        <c:crossAx val="239982080"/>
        <c:crosses val="max"/>
        <c:crossBetween val="between"/>
      </c:valAx>
      <c:catAx>
        <c:axId val="239982080"/>
        <c:scaling>
          <c:orientation val="minMax"/>
        </c:scaling>
        <c:delete val="1"/>
        <c:axPos val="b"/>
        <c:numFmt formatCode="General" sourceLinked="1"/>
        <c:majorTickMark val="out"/>
        <c:minorTickMark val="none"/>
        <c:tickLblPos val="none"/>
        <c:crossAx val="238891520"/>
        <c:crosses val="autoZero"/>
        <c:auto val="1"/>
        <c:lblAlgn val="ctr"/>
        <c:lblOffset val="100"/>
        <c:noMultiLvlLbl val="0"/>
      </c:catAx>
      <c:spPr>
        <a:noFill/>
        <a:ln>
          <a:noFill/>
        </a:ln>
        <a:effectLst/>
      </c:spPr>
    </c:plotArea>
    <c:legend>
      <c:legendPos val="b"/>
      <c:overlay val="0"/>
      <c:spPr>
        <a:noFill/>
        <a:ln>
          <a:noFill/>
        </a:ln>
        <a:effectLst/>
      </c:spPr>
      <c:txPr>
        <a:bodyPr rot="0" vert="horz"/>
        <a:lstStyle/>
        <a:p>
          <a:pPr>
            <a:defRPr/>
          </a:pPr>
          <a:endParaRPr lang="ru-RU"/>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a:pPr>
      <a:endParaRPr lang="ru-RU"/>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938648293963273"/>
          <c:y val="7.103648692282867E-2"/>
          <c:w val="0.79739129483814564"/>
          <c:h val="0.71117665098849248"/>
        </c:manualLayout>
      </c:layout>
      <c:scatterChart>
        <c:scatterStyle val="lineMarker"/>
        <c:varyColors val="0"/>
        <c:ser>
          <c:idx val="0"/>
          <c:order val="0"/>
          <c:spPr>
            <a:ln w="28575" cap="rnd">
              <a:noFill/>
              <a:round/>
            </a:ln>
            <a:effectLst/>
          </c:spPr>
          <c:marker>
            <c:symbol val="circle"/>
            <c:size val="5"/>
            <c:spPr>
              <a:solidFill>
                <a:schemeClr val="accent1"/>
              </a:solidFill>
              <a:ln w="9525">
                <a:solidFill>
                  <a:schemeClr val="accent1"/>
                </a:solidFill>
              </a:ln>
              <a:effectLst/>
            </c:spPr>
          </c:marker>
          <c:dPt>
            <c:idx val="2"/>
            <c:marker>
              <c:spPr>
                <a:solidFill>
                  <a:srgbClr val="FF0000"/>
                </a:solidFill>
                <a:ln w="9525">
                  <a:solidFill>
                    <a:schemeClr val="accent1"/>
                  </a:solidFill>
                </a:ln>
                <a:effectLst/>
              </c:spPr>
            </c:marker>
            <c:bubble3D val="0"/>
            <c:extLst>
              <c:ext xmlns:c16="http://schemas.microsoft.com/office/drawing/2014/chart" uri="{C3380CC4-5D6E-409C-BE32-E72D297353CC}">
                <c16:uniqueId val="{00000000-484C-406C-A154-CA09DCC54B3D}"/>
              </c:ext>
            </c:extLst>
          </c:dPt>
          <c:dPt>
            <c:idx val="10"/>
            <c:marker>
              <c:spPr>
                <a:solidFill>
                  <a:srgbClr val="ED7D31">
                    <a:lumMod val="60000"/>
                    <a:lumOff val="40000"/>
                  </a:srgbClr>
                </a:solidFill>
                <a:ln w="9525">
                  <a:solidFill>
                    <a:schemeClr val="accent1"/>
                  </a:solidFill>
                </a:ln>
                <a:effectLst/>
              </c:spPr>
            </c:marker>
            <c:bubble3D val="0"/>
            <c:extLst>
              <c:ext xmlns:c16="http://schemas.microsoft.com/office/drawing/2014/chart" uri="{C3380CC4-5D6E-409C-BE32-E72D297353CC}">
                <c16:uniqueId val="{00000002-484C-406C-A154-CA09DCC54B3D}"/>
              </c:ext>
            </c:extLst>
          </c:dPt>
          <c:dPt>
            <c:idx val="14"/>
            <c:marker>
              <c:spPr>
                <a:solidFill>
                  <a:srgbClr val="FFFF00"/>
                </a:solidFill>
                <a:ln w="9525">
                  <a:solidFill>
                    <a:schemeClr val="accent1"/>
                  </a:solidFill>
                </a:ln>
                <a:effectLst/>
              </c:spPr>
            </c:marker>
            <c:bubble3D val="0"/>
            <c:extLst>
              <c:ext xmlns:c16="http://schemas.microsoft.com/office/drawing/2014/chart" uri="{C3380CC4-5D6E-409C-BE32-E72D297353CC}">
                <c16:uniqueId val="{00000003-66A2-4211-9D61-22530D0E0571}"/>
              </c:ext>
            </c:extLst>
          </c:dPt>
          <c:dPt>
            <c:idx val="18"/>
            <c:marker>
              <c:spPr>
                <a:solidFill>
                  <a:srgbClr val="FFFF00"/>
                </a:solidFill>
                <a:ln w="9525">
                  <a:solidFill>
                    <a:schemeClr val="accent1"/>
                  </a:solidFill>
                </a:ln>
                <a:effectLst/>
              </c:spPr>
            </c:marker>
            <c:bubble3D val="0"/>
            <c:extLst>
              <c:ext xmlns:c16="http://schemas.microsoft.com/office/drawing/2014/chart" uri="{C3380CC4-5D6E-409C-BE32-E72D297353CC}">
                <c16:uniqueId val="{00000001-484C-406C-A154-CA09DCC54B3D}"/>
              </c:ext>
            </c:extLst>
          </c:dPt>
          <c:dPt>
            <c:idx val="22"/>
            <c:marker>
              <c:spPr>
                <a:solidFill>
                  <a:srgbClr val="FFC000"/>
                </a:solidFill>
                <a:ln w="9525">
                  <a:solidFill>
                    <a:schemeClr val="accent1"/>
                  </a:solidFill>
                </a:ln>
                <a:effectLst/>
              </c:spPr>
            </c:marker>
            <c:bubble3D val="0"/>
            <c:extLst>
              <c:ext xmlns:c16="http://schemas.microsoft.com/office/drawing/2014/chart" uri="{C3380CC4-5D6E-409C-BE32-E72D297353CC}">
                <c16:uniqueId val="{00000004-66A2-4211-9D61-22530D0E0571}"/>
              </c:ext>
            </c:extLst>
          </c:dPt>
          <c:dLbls>
            <c:dLbl>
              <c:idx val="2"/>
              <c:layout>
                <c:manualLayout>
                  <c:x val="-0.36259357597117164"/>
                  <c:y val="-7.8007671778114338E-2"/>
                </c:manualLayout>
              </c:layout>
              <c:tx>
                <c:rich>
                  <a:bodyPr/>
                  <a:lstStyle/>
                  <a:p>
                    <a:r>
                      <a:rPr lang="en-US" dirty="0" err="1" smtClean="0"/>
                      <a:t>Azərbaycan</a:t>
                    </a:r>
                    <a:r>
                      <a:rPr lang="en-US" dirty="0" smtClean="0"/>
                      <a:t> (61,3; </a:t>
                    </a:r>
                    <a:fld id="{7623BA39-8038-4FA8-BB3D-FD6A0D129FF1}" type="YVALUE">
                      <a:rPr lang="en-US" smtClean="0"/>
                      <a:pPr/>
                      <a:t>[Y VALUE]</a:t>
                    </a:fld>
                    <a:r>
                      <a:rPr lang="en-US" dirty="0" smtClean="0"/>
                      <a:t>%)</a:t>
                    </a:r>
                  </a:p>
                </c:rich>
              </c:tx>
              <c:showLegendKey val="0"/>
              <c:showVal val="1"/>
              <c:showCatName val="0"/>
              <c:showSerName val="0"/>
              <c:showPercent val="0"/>
              <c:showBubbleSize val="0"/>
              <c:extLst>
                <c:ext xmlns:c15="http://schemas.microsoft.com/office/drawing/2012/chart" uri="{CE6537A1-D6FC-4f65-9D91-7224C49458BB}">
                  <c15:layout>
                    <c:manualLayout>
                      <c:w val="0.35047268135434251"/>
                      <c:h val="8.6052212930232269E-2"/>
                    </c:manualLayout>
                  </c15:layout>
                  <c15:dlblFieldTable/>
                  <c15:showDataLabelsRange val="0"/>
                </c:ext>
                <c:ext xmlns:c16="http://schemas.microsoft.com/office/drawing/2014/chart" uri="{C3380CC4-5D6E-409C-BE32-E72D297353CC}">
                  <c16:uniqueId val="{00000000-484C-406C-A154-CA09DCC54B3D}"/>
                </c:ext>
              </c:extLst>
            </c:dLbl>
            <c:dLbl>
              <c:idx val="14"/>
              <c:layout>
                <c:manualLayout>
                  <c:x val="-0.26359986491451926"/>
                  <c:y val="-1.950191794452856E-2"/>
                </c:manualLayout>
              </c:layout>
              <c:tx>
                <c:rich>
                  <a:bodyPr/>
                  <a:lstStyle/>
                  <a:p>
                    <a:r>
                      <a:rPr lang="en-US" dirty="0" smtClean="0"/>
                      <a:t>Malaziya (76,7; </a:t>
                    </a:r>
                    <a:fld id="{3923BC65-1D8B-44C8-BB49-3B55EAE503F2}" type="YVALUE">
                      <a:rPr lang="en-US" smtClean="0"/>
                      <a:pPr/>
                      <a:t>[Y VALUE]</a:t>
                    </a:fld>
                    <a:r>
                      <a:rPr lang="en-US" dirty="0" smtClean="0"/>
                      <a:t>%)</a:t>
                    </a:r>
                  </a:p>
                </c:rich>
              </c:tx>
              <c:showLegendKey val="0"/>
              <c:showVal val="1"/>
              <c:showCatName val="0"/>
              <c:showSerName val="0"/>
              <c:showPercent val="0"/>
              <c:showBubbleSize val="0"/>
              <c:extLst>
                <c:ext xmlns:c15="http://schemas.microsoft.com/office/drawing/2012/chart" uri="{CE6537A1-D6FC-4f65-9D91-7224C49458BB}">
                  <c15:layout>
                    <c:manualLayout>
                      <c:w val="0.30578715843195697"/>
                      <c:h val="0.1455818174559057"/>
                    </c:manualLayout>
                  </c15:layout>
                  <c15:dlblFieldTable/>
                  <c15:showDataLabelsRange val="0"/>
                </c:ext>
                <c:ext xmlns:c16="http://schemas.microsoft.com/office/drawing/2014/chart" uri="{C3380CC4-5D6E-409C-BE32-E72D297353CC}">
                  <c16:uniqueId val="{00000003-66A2-4211-9D61-22530D0E0571}"/>
                </c:ext>
              </c:extLst>
            </c:dLbl>
            <c:dLbl>
              <c:idx val="18"/>
              <c:layout>
                <c:manualLayout>
                  <c:x val="-0.27050631858166774"/>
                  <c:y val="-9.0196370493444686E-2"/>
                </c:manualLayout>
              </c:layout>
              <c:tx>
                <c:rich>
                  <a:bodyPr/>
                  <a:lstStyle/>
                  <a:p>
                    <a:r>
                      <a:rPr lang="en-US"/>
                      <a:t>Rusiya (70,9; </a:t>
                    </a:r>
                    <a:fld id="{851CFD84-8F24-478E-A18B-08A3974753A4}" type="YVALUE">
                      <a:rPr lang="en-US"/>
                      <a:pPr/>
                      <a:t>[Y VALUE]</a:t>
                    </a:fld>
                    <a:r>
                      <a:rPr lang="en-US"/>
                      <a:t>%)</a:t>
                    </a:r>
                  </a:p>
                </c:rich>
              </c:tx>
              <c:showLegendKey val="0"/>
              <c:showVal val="1"/>
              <c:showCatName val="0"/>
              <c:showSerName val="0"/>
              <c:showPercent val="0"/>
              <c:showBubbleSize val="0"/>
              <c:extLst>
                <c:ext xmlns:c15="http://schemas.microsoft.com/office/drawing/2012/chart" uri="{CE6537A1-D6FC-4f65-9D91-7224C49458BB}">
                  <c15:layout>
                    <c:manualLayout>
                      <c:w val="0.30859581978233691"/>
                      <c:h val="7.5228648471018927E-2"/>
                    </c:manualLayout>
                  </c15:layout>
                  <c15:dlblFieldTable/>
                  <c15:showDataLabelsRange val="0"/>
                </c:ext>
                <c:ext xmlns:c16="http://schemas.microsoft.com/office/drawing/2014/chart" uri="{C3380CC4-5D6E-409C-BE32-E72D297353CC}">
                  <c16:uniqueId val="{00000001-484C-406C-A154-CA09DCC54B3D}"/>
                </c:ext>
              </c:extLst>
            </c:dLbl>
            <c:dLbl>
              <c:idx val="22"/>
              <c:layout>
                <c:manualLayout>
                  <c:x val="-6.6763261607390323E-2"/>
                  <c:y val="7.800767177811424E-2"/>
                </c:manualLayout>
              </c:layout>
              <c:tx>
                <c:rich>
                  <a:bodyPr/>
                  <a:lstStyle/>
                  <a:p>
                    <a:pPr>
                      <a:defRPr/>
                    </a:pPr>
                    <a:r>
                      <a:rPr lang="en-US"/>
                      <a:t>Sinqapur (78,4; </a:t>
                    </a:r>
                    <a:fld id="{04655740-5FB6-4E01-9459-4B6C1C98FEDF}" type="YVALUE">
                      <a:rPr lang="en-US"/>
                      <a:pPr>
                        <a:defRPr/>
                      </a:pPr>
                      <a:t>[Y VALUE]</a:t>
                    </a:fld>
                    <a:r>
                      <a:rPr lang="en-US"/>
                      <a:t>%)</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31557179207784924"/>
                      <c:h val="0.12885892281847247"/>
                    </c:manualLayout>
                  </c15:layout>
                  <c15:dlblFieldTable/>
                  <c15:showDataLabelsRange val="0"/>
                </c:ext>
                <c:ext xmlns:c16="http://schemas.microsoft.com/office/drawing/2014/chart" uri="{C3380CC4-5D6E-409C-BE32-E72D297353CC}">
                  <c16:uniqueId val="{00000004-66A2-4211-9D61-22530D0E057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xVal>
            <c:numRef>
              <c:f>'NRİ-2020'!$B$984:$B$1041</c:f>
              <c:numCache>
                <c:formatCode>General</c:formatCode>
                <c:ptCount val="58"/>
                <c:pt idx="0">
                  <c:v>67.400000000000006</c:v>
                </c:pt>
                <c:pt idx="1">
                  <c:v>55.4</c:v>
                </c:pt>
                <c:pt idx="2">
                  <c:v>61.3</c:v>
                </c:pt>
                <c:pt idx="3">
                  <c:v>65.099999999999994</c:v>
                </c:pt>
                <c:pt idx="4">
                  <c:v>61.9</c:v>
                </c:pt>
                <c:pt idx="5">
                  <c:v>68.2</c:v>
                </c:pt>
                <c:pt idx="6">
                  <c:v>71.2</c:v>
                </c:pt>
                <c:pt idx="7">
                  <c:v>74.400000000000006</c:v>
                </c:pt>
                <c:pt idx="8">
                  <c:v>70.3</c:v>
                </c:pt>
                <c:pt idx="9">
                  <c:v>69.8</c:v>
                </c:pt>
                <c:pt idx="10">
                  <c:v>73.599999999999994</c:v>
                </c:pt>
                <c:pt idx="11">
                  <c:v>62.7</c:v>
                </c:pt>
                <c:pt idx="12">
                  <c:v>58</c:v>
                </c:pt>
                <c:pt idx="13">
                  <c:v>75</c:v>
                </c:pt>
                <c:pt idx="14">
                  <c:v>76.7</c:v>
                </c:pt>
                <c:pt idx="15">
                  <c:v>70.099999999999994</c:v>
                </c:pt>
                <c:pt idx="16">
                  <c:v>72.5</c:v>
                </c:pt>
                <c:pt idx="17">
                  <c:v>62.9</c:v>
                </c:pt>
                <c:pt idx="18">
                  <c:v>70.900000000000006</c:v>
                </c:pt>
                <c:pt idx="19">
                  <c:v>65.3</c:v>
                </c:pt>
                <c:pt idx="20">
                  <c:v>74.2</c:v>
                </c:pt>
                <c:pt idx="21">
                  <c:v>80.5</c:v>
                </c:pt>
                <c:pt idx="22">
                  <c:v>78.400000000000006</c:v>
                </c:pt>
                <c:pt idx="23">
                  <c:v>79.900000000000006</c:v>
                </c:pt>
                <c:pt idx="24">
                  <c:v>76</c:v>
                </c:pt>
                <c:pt idx="25">
                  <c:v>78.599999999999994</c:v>
                </c:pt>
                <c:pt idx="26">
                  <c:v>80.5</c:v>
                </c:pt>
                <c:pt idx="27">
                  <c:v>84.3</c:v>
                </c:pt>
                <c:pt idx="28">
                  <c:v>70.099999999999994</c:v>
                </c:pt>
                <c:pt idx="29">
                  <c:v>56</c:v>
                </c:pt>
                <c:pt idx="30">
                  <c:v>70.900000000000006</c:v>
                </c:pt>
                <c:pt idx="31">
                  <c:v>75.5</c:v>
                </c:pt>
                <c:pt idx="32">
                  <c:v>61.7</c:v>
                </c:pt>
                <c:pt idx="33">
                  <c:v>74.5</c:v>
                </c:pt>
                <c:pt idx="34">
                  <c:v>75.099999999999994</c:v>
                </c:pt>
                <c:pt idx="35">
                  <c:v>80</c:v>
                </c:pt>
                <c:pt idx="36">
                  <c:v>76.3</c:v>
                </c:pt>
                <c:pt idx="37">
                  <c:v>83.9</c:v>
                </c:pt>
                <c:pt idx="38">
                  <c:v>78.8</c:v>
                </c:pt>
                <c:pt idx="39">
                  <c:v>87.2</c:v>
                </c:pt>
                <c:pt idx="40">
                  <c:v>72.400000000000006</c:v>
                </c:pt>
                <c:pt idx="41">
                  <c:v>71</c:v>
                </c:pt>
                <c:pt idx="42">
                  <c:v>73</c:v>
                </c:pt>
                <c:pt idx="43">
                  <c:v>73.7</c:v>
                </c:pt>
                <c:pt idx="44">
                  <c:v>70.3</c:v>
                </c:pt>
                <c:pt idx="45">
                  <c:v>70.2</c:v>
                </c:pt>
                <c:pt idx="46">
                  <c:v>70.7</c:v>
                </c:pt>
                <c:pt idx="47">
                  <c:v>70.8</c:v>
                </c:pt>
                <c:pt idx="48">
                  <c:v>80.400000000000006</c:v>
                </c:pt>
                <c:pt idx="49">
                  <c:v>75.099999999999994</c:v>
                </c:pt>
                <c:pt idx="50">
                  <c:v>74.3</c:v>
                </c:pt>
                <c:pt idx="51">
                  <c:v>71.400000000000006</c:v>
                </c:pt>
                <c:pt idx="52">
                  <c:v>75.400000000000006</c:v>
                </c:pt>
                <c:pt idx="53">
                  <c:v>70</c:v>
                </c:pt>
                <c:pt idx="54">
                  <c:v>59.3</c:v>
                </c:pt>
                <c:pt idx="55">
                  <c:v>67.900000000000006</c:v>
                </c:pt>
                <c:pt idx="56">
                  <c:v>79.7</c:v>
                </c:pt>
                <c:pt idx="57">
                  <c:v>78.2</c:v>
                </c:pt>
              </c:numCache>
            </c:numRef>
          </c:xVal>
          <c:yVal>
            <c:numRef>
              <c:f>'NRİ-2020'!$C$984:$C$1041</c:f>
              <c:numCache>
                <c:formatCode>General</c:formatCode>
                <c:ptCount val="58"/>
                <c:pt idx="0">
                  <c:v>0.05</c:v>
                </c:pt>
                <c:pt idx="1">
                  <c:v>5.33</c:v>
                </c:pt>
                <c:pt idx="2">
                  <c:v>4.03</c:v>
                </c:pt>
                <c:pt idx="3">
                  <c:v>10.120000000000001</c:v>
                </c:pt>
                <c:pt idx="4">
                  <c:v>5.23</c:v>
                </c:pt>
                <c:pt idx="5">
                  <c:v>12.950000000000006</c:v>
                </c:pt>
                <c:pt idx="6">
                  <c:v>5.3199999999999985</c:v>
                </c:pt>
                <c:pt idx="7">
                  <c:v>30.89</c:v>
                </c:pt>
                <c:pt idx="8">
                  <c:v>8.57</c:v>
                </c:pt>
                <c:pt idx="9">
                  <c:v>5.28</c:v>
                </c:pt>
                <c:pt idx="10">
                  <c:v>7.05</c:v>
                </c:pt>
                <c:pt idx="11">
                  <c:v>3.3299999999999987</c:v>
                </c:pt>
                <c:pt idx="12">
                  <c:v>1.34</c:v>
                </c:pt>
                <c:pt idx="13">
                  <c:v>7.2700000000000014</c:v>
                </c:pt>
                <c:pt idx="14">
                  <c:v>52.77</c:v>
                </c:pt>
                <c:pt idx="15">
                  <c:v>21.04</c:v>
                </c:pt>
                <c:pt idx="16">
                  <c:v>4.57</c:v>
                </c:pt>
                <c:pt idx="17">
                  <c:v>10.08</c:v>
                </c:pt>
                <c:pt idx="18">
                  <c:v>10.96</c:v>
                </c:pt>
                <c:pt idx="19">
                  <c:v>1.02</c:v>
                </c:pt>
                <c:pt idx="20">
                  <c:v>23.34</c:v>
                </c:pt>
                <c:pt idx="21">
                  <c:v>2.3299999999999987</c:v>
                </c:pt>
                <c:pt idx="22">
                  <c:v>51.720000000000013</c:v>
                </c:pt>
                <c:pt idx="23">
                  <c:v>22.59</c:v>
                </c:pt>
                <c:pt idx="24">
                  <c:v>19.86</c:v>
                </c:pt>
                <c:pt idx="25">
                  <c:v>10.32</c:v>
                </c:pt>
                <c:pt idx="26">
                  <c:v>22.24</c:v>
                </c:pt>
                <c:pt idx="27">
                  <c:v>18.899999999999999</c:v>
                </c:pt>
                <c:pt idx="28">
                  <c:v>1.05</c:v>
                </c:pt>
                <c:pt idx="29">
                  <c:v>4.1199999999999966</c:v>
                </c:pt>
                <c:pt idx="30">
                  <c:v>13.98</c:v>
                </c:pt>
                <c:pt idx="31">
                  <c:v>13.370000000000006</c:v>
                </c:pt>
                <c:pt idx="32">
                  <c:v>8.93</c:v>
                </c:pt>
                <c:pt idx="33">
                  <c:v>15.719999999999999</c:v>
                </c:pt>
                <c:pt idx="34">
                  <c:v>14.34</c:v>
                </c:pt>
                <c:pt idx="35">
                  <c:v>25.919999999999987</c:v>
                </c:pt>
                <c:pt idx="36">
                  <c:v>15.76</c:v>
                </c:pt>
                <c:pt idx="37">
                  <c:v>36.32</c:v>
                </c:pt>
                <c:pt idx="38">
                  <c:v>11.639999999999999</c:v>
                </c:pt>
                <c:pt idx="39">
                  <c:v>17.27</c:v>
                </c:pt>
                <c:pt idx="40">
                  <c:v>6.9700000000000024</c:v>
                </c:pt>
                <c:pt idx="41">
                  <c:v>13.629999999999999</c:v>
                </c:pt>
                <c:pt idx="42">
                  <c:v>6.81</c:v>
                </c:pt>
                <c:pt idx="43">
                  <c:v>10.58</c:v>
                </c:pt>
                <c:pt idx="44">
                  <c:v>5.2700000000000014</c:v>
                </c:pt>
                <c:pt idx="45">
                  <c:v>10.6</c:v>
                </c:pt>
                <c:pt idx="46">
                  <c:v>9.19</c:v>
                </c:pt>
                <c:pt idx="47">
                  <c:v>9.7299999999999986</c:v>
                </c:pt>
                <c:pt idx="48">
                  <c:v>32.309999999999995</c:v>
                </c:pt>
                <c:pt idx="49">
                  <c:v>12.11</c:v>
                </c:pt>
                <c:pt idx="50">
                  <c:v>19.329999999999988</c:v>
                </c:pt>
                <c:pt idx="51">
                  <c:v>7.72</c:v>
                </c:pt>
                <c:pt idx="52">
                  <c:v>22.830000000000005</c:v>
                </c:pt>
                <c:pt idx="53">
                  <c:v>23.47</c:v>
                </c:pt>
                <c:pt idx="54">
                  <c:v>16.899999999999999</c:v>
                </c:pt>
                <c:pt idx="55">
                  <c:v>12.81</c:v>
                </c:pt>
                <c:pt idx="56">
                  <c:v>16.93</c:v>
                </c:pt>
                <c:pt idx="57">
                  <c:v>19.630000000000017</c:v>
                </c:pt>
              </c:numCache>
            </c:numRef>
          </c:yVal>
          <c:smooth val="0"/>
          <c:extLst>
            <c:ext xmlns:c16="http://schemas.microsoft.com/office/drawing/2014/chart" uri="{C3380CC4-5D6E-409C-BE32-E72D297353CC}">
              <c16:uniqueId val="{00000000-E9F4-4964-8C51-1F10C974F715}"/>
            </c:ext>
          </c:extLst>
        </c:ser>
        <c:dLbls>
          <c:showLegendKey val="0"/>
          <c:showVal val="0"/>
          <c:showCatName val="0"/>
          <c:showSerName val="0"/>
          <c:showPercent val="0"/>
          <c:showBubbleSize val="0"/>
        </c:dLbls>
        <c:axId val="148669568"/>
        <c:axId val="148671872"/>
      </c:scatterChart>
      <c:valAx>
        <c:axId val="148669568"/>
        <c:scaling>
          <c:orientation val="minMax"/>
          <c:min val="40"/>
        </c:scaling>
        <c:delete val="0"/>
        <c:axPos val="b"/>
        <c:majorGridlines>
          <c:spPr>
            <a:ln w="9525" cap="flat" cmpd="sng" algn="ctr">
              <a:solidFill>
                <a:schemeClr val="tx1">
                  <a:lumMod val="15000"/>
                  <a:lumOff val="85000"/>
                </a:schemeClr>
              </a:solidFill>
              <a:round/>
            </a:ln>
            <a:effectLst/>
          </c:spPr>
        </c:majorGridlines>
        <c:title>
          <c:tx>
            <c:rich>
              <a:bodyPr rot="0" vert="horz"/>
              <a:lstStyle/>
              <a:p>
                <a:pPr>
                  <a:defRPr/>
                </a:pPr>
                <a:r>
                  <a:rPr lang="en-US"/>
                  <a:t>Yerli </a:t>
                </a:r>
                <a:r>
                  <a:rPr lang="az-Latn-AZ"/>
                  <a:t>rəqabətin intensivliyi göstəricisi </a:t>
                </a:r>
                <a:endParaRPr lang="en-US"/>
              </a:p>
            </c:rich>
          </c:tx>
          <c:layout>
            <c:manualLayout>
              <c:xMode val="edge"/>
              <c:yMode val="edge"/>
              <c:x val="0.35152971613225853"/>
              <c:y val="0.90402430620768059"/>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ru-RU"/>
          </a:p>
        </c:txPr>
        <c:crossAx val="148671872"/>
        <c:crosses val="autoZero"/>
        <c:crossBetween val="midCat"/>
      </c:valAx>
      <c:valAx>
        <c:axId val="1486718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az-Latn-AZ"/>
                  <a:t>Yüksək texnologiyaların ixracı alt-indeksi</a:t>
                </a:r>
                <a:endParaRPr lang="en-US"/>
              </a:p>
            </c:rich>
          </c:tx>
          <c:layout>
            <c:manualLayout>
              <c:xMode val="edge"/>
              <c:yMode val="edge"/>
              <c:x val="1.6666666666666684E-2"/>
              <c:y val="7.103648692282867E-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ru-RU"/>
          </a:p>
        </c:txPr>
        <c:crossAx val="148669568"/>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b="0"/>
      </a:pPr>
      <a:endParaRPr lang="ru-RU"/>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77848764787497"/>
          <c:y val="3.8144323447630399E-2"/>
          <c:w val="0.68820321774096371"/>
          <c:h val="0.70169496780847684"/>
        </c:manualLayout>
      </c:layout>
      <c:scatterChart>
        <c:scatterStyle val="lineMarker"/>
        <c:varyColors val="0"/>
        <c:ser>
          <c:idx val="0"/>
          <c:order val="0"/>
          <c:spPr>
            <a:ln w="25400" cap="rnd">
              <a:no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cap="rnd">
                <a:solidFill>
                  <a:schemeClr val="accent1"/>
                </a:solidFill>
                <a:round/>
              </a:ln>
              <a:effectLst>
                <a:outerShdw blurRad="57150" dist="19050" dir="5400000" algn="ctr" rotWithShape="0">
                  <a:srgbClr val="000000">
                    <a:alpha val="63000"/>
                  </a:srgbClr>
                </a:outerShdw>
              </a:effectLst>
            </c:spPr>
          </c:marker>
          <c:dPt>
            <c:idx val="33"/>
            <c:marker>
              <c:symbol val="circle"/>
              <c:size val="6"/>
              <c:spPr>
                <a:solidFill>
                  <a:srgbClr val="FF0000"/>
                </a:solidFill>
                <a:ln w="9525" cap="rnd">
                  <a:solidFill>
                    <a:schemeClr val="accent1"/>
                  </a:solidFill>
                  <a:round/>
                </a:ln>
                <a:effectLst>
                  <a:outerShdw blurRad="57150" dist="19050" dir="5400000" algn="ctr" rotWithShape="0">
                    <a:srgbClr val="000000">
                      <a:alpha val="63000"/>
                    </a:srgbClr>
                  </a:outerShdw>
                </a:effectLst>
              </c:spPr>
            </c:marker>
            <c:bubble3D val="0"/>
            <c:extLst>
              <c:ext xmlns:c16="http://schemas.microsoft.com/office/drawing/2014/chart" uri="{C3380CC4-5D6E-409C-BE32-E72D297353CC}">
                <c16:uniqueId val="{00000003-7C24-4485-9CFE-22064EB4412F}"/>
              </c:ext>
            </c:extLst>
          </c:dPt>
          <c:dPt>
            <c:idx val="73"/>
            <c:marker>
              <c:symbol val="circle"/>
              <c:size val="6"/>
              <c:spPr>
                <a:solidFill>
                  <a:srgbClr val="FFC000"/>
                </a:solidFill>
                <a:ln w="9525" cap="rnd">
                  <a:solidFill>
                    <a:schemeClr val="accent1"/>
                  </a:solidFill>
                  <a:round/>
                </a:ln>
                <a:effectLst>
                  <a:outerShdw blurRad="57150" dist="19050" dir="5400000" algn="ctr" rotWithShape="0">
                    <a:srgbClr val="000000">
                      <a:alpha val="63000"/>
                    </a:srgbClr>
                  </a:outerShdw>
                </a:effectLst>
              </c:spPr>
            </c:marker>
            <c:bubble3D val="0"/>
            <c:extLst>
              <c:ext xmlns:c16="http://schemas.microsoft.com/office/drawing/2014/chart" uri="{C3380CC4-5D6E-409C-BE32-E72D297353CC}">
                <c16:uniqueId val="{00000001-7C24-4485-9CFE-22064EB4412F}"/>
              </c:ext>
            </c:extLst>
          </c:dPt>
          <c:dPt>
            <c:idx val="77"/>
            <c:marker>
              <c:symbol val="circle"/>
              <c:size val="6"/>
              <c:spPr>
                <a:solidFill>
                  <a:srgbClr val="FF0000"/>
                </a:solidFill>
                <a:ln w="9525" cap="rnd">
                  <a:solidFill>
                    <a:schemeClr val="accent1"/>
                  </a:solidFill>
                  <a:round/>
                </a:ln>
                <a:effectLst>
                  <a:outerShdw blurRad="57150" dist="19050" dir="5400000" algn="ctr" rotWithShape="0">
                    <a:srgbClr val="000000">
                      <a:alpha val="63000"/>
                    </a:srgbClr>
                  </a:outerShdw>
                </a:effectLst>
              </c:spPr>
            </c:marker>
            <c:bubble3D val="0"/>
            <c:extLst>
              <c:ext xmlns:c16="http://schemas.microsoft.com/office/drawing/2014/chart" uri="{C3380CC4-5D6E-409C-BE32-E72D297353CC}">
                <c16:uniqueId val="{00000002-7C24-4485-9CFE-22064EB4412F}"/>
              </c:ext>
            </c:extLst>
          </c:dPt>
          <c:dPt>
            <c:idx val="80"/>
            <c:marker>
              <c:symbol val="circle"/>
              <c:size val="6"/>
              <c:spPr>
                <a:solidFill>
                  <a:schemeClr val="accent2"/>
                </a:solidFill>
                <a:ln w="9525" cap="rnd">
                  <a:solidFill>
                    <a:schemeClr val="accent1"/>
                  </a:solidFill>
                  <a:round/>
                </a:ln>
                <a:effectLst>
                  <a:outerShdw blurRad="57150" dist="19050" dir="5400000" algn="ctr" rotWithShape="0">
                    <a:srgbClr val="000000">
                      <a:alpha val="63000"/>
                    </a:srgbClr>
                  </a:outerShdw>
                </a:effectLst>
              </c:spPr>
            </c:marker>
            <c:bubble3D val="0"/>
            <c:extLst>
              <c:ext xmlns:c16="http://schemas.microsoft.com/office/drawing/2014/chart" uri="{C3380CC4-5D6E-409C-BE32-E72D297353CC}">
                <c16:uniqueId val="{00000004-7C24-4485-9CFE-22064EB4412F}"/>
              </c:ext>
            </c:extLst>
          </c:dPt>
          <c:dPt>
            <c:idx val="81"/>
            <c:marker>
              <c:symbol val="circle"/>
              <c:size val="6"/>
              <c:spPr>
                <a:solidFill>
                  <a:schemeClr val="accent5">
                    <a:lumMod val="60000"/>
                    <a:lumOff val="40000"/>
                  </a:schemeClr>
                </a:solidFill>
                <a:ln w="9525" cap="rnd">
                  <a:solidFill>
                    <a:schemeClr val="accent1"/>
                  </a:solidFill>
                  <a:round/>
                </a:ln>
                <a:effectLst>
                  <a:outerShdw blurRad="57150" dist="19050" dir="5400000" algn="ctr" rotWithShape="0">
                    <a:srgbClr val="000000">
                      <a:alpha val="63000"/>
                    </a:srgbClr>
                  </a:outerShdw>
                </a:effectLst>
              </c:spPr>
            </c:marker>
            <c:bubble3D val="0"/>
            <c:extLst>
              <c:ext xmlns:c16="http://schemas.microsoft.com/office/drawing/2014/chart" uri="{C3380CC4-5D6E-409C-BE32-E72D297353CC}">
                <c16:uniqueId val="{00000000-7C24-4485-9CFE-22064EB4412F}"/>
              </c:ext>
            </c:extLst>
          </c:dPt>
          <c:dLbls>
            <c:dLbl>
              <c:idx val="33"/>
              <c:layout>
                <c:manualLayout>
                  <c:x val="-8.1974141810591483E-2"/>
                  <c:y val="-7.4267208001764673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r>
                      <a:rPr lang="sv-SE" sz="1000" dirty="0" smtClean="0"/>
                      <a:t>Azərbaycan (0,307;</a:t>
                    </a:r>
                    <a:r>
                      <a:rPr lang="sv-SE" sz="1000" baseline="0" dirty="0" smtClean="0"/>
                      <a:t> 17,5 min beyn. Doll.</a:t>
                    </a:r>
                    <a:endParaRPr lang="sv-SE" sz="1000" dirty="0"/>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0.32063157519058993"/>
                      <c:h val="0.12338719394525741"/>
                    </c:manualLayout>
                  </c15:layout>
                </c:ext>
                <c:ext xmlns:c16="http://schemas.microsoft.com/office/drawing/2014/chart" uri="{C3380CC4-5D6E-409C-BE32-E72D297353CC}">
                  <c16:uniqueId val="{00000003-7C24-4485-9CFE-22064EB4412F}"/>
                </c:ext>
              </c:extLst>
            </c:dLbl>
            <c:dLbl>
              <c:idx val="73"/>
              <c:layout>
                <c:manualLayout>
                  <c:x val="-2.4835786001494668E-2"/>
                  <c:y val="-6.3327895408997208E-17"/>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r>
                      <a:rPr lang="en-US" sz="1000" dirty="0" smtClean="0"/>
                      <a:t>Səudiyyə</a:t>
                    </a:r>
                    <a:r>
                      <a:rPr lang="en-US" sz="1000" baseline="0" dirty="0" smtClean="0"/>
                      <a:t> Ərəbistanı (0,309; 55,3 min </a:t>
                    </a:r>
                    <a:r>
                      <a:rPr lang="en-US" sz="1000" baseline="0" dirty="0" err="1" smtClean="0"/>
                      <a:t>beyn</a:t>
                    </a:r>
                    <a:r>
                      <a:rPr lang="en-US" sz="1000" baseline="0" dirty="0" smtClean="0"/>
                      <a:t>. Doll.)</a:t>
                    </a:r>
                    <a:endParaRPr lang="en-US" sz="1000" dirty="0"/>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0.37916976198839797"/>
                      <c:h val="0.19209299706875041"/>
                    </c:manualLayout>
                  </c15:layout>
                </c:ext>
                <c:ext xmlns:c16="http://schemas.microsoft.com/office/drawing/2014/chart" uri="{C3380CC4-5D6E-409C-BE32-E72D297353CC}">
                  <c16:uniqueId val="{00000001-7C24-4485-9CFE-22064EB4412F}"/>
                </c:ext>
              </c:extLst>
            </c:dLbl>
            <c:dLbl>
              <c:idx val="77"/>
              <c:layout>
                <c:manualLayout>
                  <c:x val="-5.1599288265448684E-3"/>
                  <c:y val="-4.6632898047619692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r>
                      <a:rPr lang="en-US" sz="1000" dirty="0" smtClean="0"/>
                      <a:t>Küveyt (0,262; 72,1 min beyn. Doll.)</a:t>
                    </a:r>
                    <a:endParaRPr lang="en-US" sz="1000" dirty="0"/>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0.32597422883404942"/>
                      <c:h val="0.11264435595058353"/>
                    </c:manualLayout>
                  </c15:layout>
                </c:ext>
                <c:ext xmlns:c16="http://schemas.microsoft.com/office/drawing/2014/chart" uri="{C3380CC4-5D6E-409C-BE32-E72D297353CC}">
                  <c16:uniqueId val="{00000002-7C24-4485-9CFE-22064EB4412F}"/>
                </c:ext>
              </c:extLst>
            </c:dLbl>
            <c:dLbl>
              <c:idx val="80"/>
              <c:layout>
                <c:manualLayout>
                  <c:x val="-8.5373434524992534E-2"/>
                  <c:y val="-8.6357218606703118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r>
                      <a:rPr lang="sv-SE" sz="1000" dirty="0" smtClean="0"/>
                      <a:t>Sinqapur (0,057;</a:t>
                    </a:r>
                    <a:r>
                      <a:rPr lang="sv-SE" sz="1000" baseline="0" dirty="0" smtClean="0"/>
                      <a:t> 94,1 min beyn. Doll.)</a:t>
                    </a:r>
                    <a:endParaRPr lang="sv-SE" sz="1000" dirty="0"/>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0.34546748341604228"/>
                      <c:h val="0.15793008138793865"/>
                    </c:manualLayout>
                  </c15:layout>
                </c:ext>
                <c:ext xmlns:c16="http://schemas.microsoft.com/office/drawing/2014/chart" uri="{C3380CC4-5D6E-409C-BE32-E72D297353CC}">
                  <c16:uniqueId val="{00000004-7C24-4485-9CFE-22064EB4412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ru-R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'NRI-GDP per capita'!$C$510:$C$591</c:f>
              <c:numCache>
                <c:formatCode>0.000</c:formatCode>
                <c:ptCount val="82"/>
                <c:pt idx="0">
                  <c:v>0.33400000000000085</c:v>
                </c:pt>
                <c:pt idx="1">
                  <c:v>0.26700000000000002</c:v>
                </c:pt>
                <c:pt idx="2">
                  <c:v>0.34300000000000008</c:v>
                </c:pt>
                <c:pt idx="3">
                  <c:v>0.33400000000000085</c:v>
                </c:pt>
                <c:pt idx="4">
                  <c:v>0.42500000000000032</c:v>
                </c:pt>
                <c:pt idx="5">
                  <c:v>0.28800000000000031</c:v>
                </c:pt>
                <c:pt idx="6">
                  <c:v>0.38100000000000067</c:v>
                </c:pt>
                <c:pt idx="7">
                  <c:v>0.23700000000000004</c:v>
                </c:pt>
                <c:pt idx="8">
                  <c:v>0.41900000000000032</c:v>
                </c:pt>
                <c:pt idx="9">
                  <c:v>0.28000000000000008</c:v>
                </c:pt>
                <c:pt idx="10">
                  <c:v>0.43900000000000061</c:v>
                </c:pt>
                <c:pt idx="11">
                  <c:v>0.27</c:v>
                </c:pt>
                <c:pt idx="12">
                  <c:v>0.24100000000000021</c:v>
                </c:pt>
                <c:pt idx="13">
                  <c:v>0.23300000000000001</c:v>
                </c:pt>
                <c:pt idx="14">
                  <c:v>0.24100000000000021</c:v>
                </c:pt>
                <c:pt idx="15">
                  <c:v>0.252</c:v>
                </c:pt>
                <c:pt idx="16">
                  <c:v>0.13800000000000001</c:v>
                </c:pt>
                <c:pt idx="17">
                  <c:v>0.39800000000000085</c:v>
                </c:pt>
                <c:pt idx="18">
                  <c:v>0.35100000000000031</c:v>
                </c:pt>
                <c:pt idx="19">
                  <c:v>0.31900000000000067</c:v>
                </c:pt>
                <c:pt idx="20">
                  <c:v>0.24100000000000021</c:v>
                </c:pt>
                <c:pt idx="21">
                  <c:v>0.37400000000000061</c:v>
                </c:pt>
                <c:pt idx="22">
                  <c:v>0.31000000000000061</c:v>
                </c:pt>
                <c:pt idx="23">
                  <c:v>0.14800000000000021</c:v>
                </c:pt>
                <c:pt idx="24">
                  <c:v>0.2</c:v>
                </c:pt>
                <c:pt idx="25">
                  <c:v>0.15900000000000034</c:v>
                </c:pt>
                <c:pt idx="26">
                  <c:v>0.27800000000000002</c:v>
                </c:pt>
                <c:pt idx="27">
                  <c:v>0.253</c:v>
                </c:pt>
                <c:pt idx="28">
                  <c:v>0.27700000000000002</c:v>
                </c:pt>
                <c:pt idx="29">
                  <c:v>0.18600000000000033</c:v>
                </c:pt>
                <c:pt idx="30">
                  <c:v>0.34500000000000008</c:v>
                </c:pt>
                <c:pt idx="31">
                  <c:v>0.23100000000000001</c:v>
                </c:pt>
                <c:pt idx="32">
                  <c:v>0.32600000000000068</c:v>
                </c:pt>
                <c:pt idx="33">
                  <c:v>0.30700000000000038</c:v>
                </c:pt>
                <c:pt idx="34">
                  <c:v>0.21000000000000021</c:v>
                </c:pt>
                <c:pt idx="35">
                  <c:v>0.17900000000000021</c:v>
                </c:pt>
                <c:pt idx="36">
                  <c:v>0.44500000000000001</c:v>
                </c:pt>
                <c:pt idx="37">
                  <c:v>0.55100000000000005</c:v>
                </c:pt>
                <c:pt idx="38">
                  <c:v>0.18200000000000024</c:v>
                </c:pt>
                <c:pt idx="39">
                  <c:v>0.23400000000000001</c:v>
                </c:pt>
                <c:pt idx="40">
                  <c:v>0.13200000000000001</c:v>
                </c:pt>
                <c:pt idx="41">
                  <c:v>0.17900000000000021</c:v>
                </c:pt>
                <c:pt idx="42">
                  <c:v>0.33500000000000085</c:v>
                </c:pt>
                <c:pt idx="43">
                  <c:v>0.27100000000000002</c:v>
                </c:pt>
                <c:pt idx="44">
                  <c:v>0.17200000000000001</c:v>
                </c:pt>
                <c:pt idx="45">
                  <c:v>0.18800000000000033</c:v>
                </c:pt>
                <c:pt idx="46">
                  <c:v>0.17500000000000004</c:v>
                </c:pt>
                <c:pt idx="47">
                  <c:v>0.19400000000000001</c:v>
                </c:pt>
                <c:pt idx="48">
                  <c:v>0.22600000000000001</c:v>
                </c:pt>
                <c:pt idx="49">
                  <c:v>0.17700000000000021</c:v>
                </c:pt>
                <c:pt idx="50">
                  <c:v>0.17400000000000004</c:v>
                </c:pt>
                <c:pt idx="51">
                  <c:v>0.17200000000000001</c:v>
                </c:pt>
                <c:pt idx="52">
                  <c:v>0.18000000000000024</c:v>
                </c:pt>
                <c:pt idx="53">
                  <c:v>0.18200000000000024</c:v>
                </c:pt>
                <c:pt idx="54">
                  <c:v>0.19</c:v>
                </c:pt>
                <c:pt idx="55">
                  <c:v>0.17900000000000021</c:v>
                </c:pt>
                <c:pt idx="56">
                  <c:v>0.18900000000000033</c:v>
                </c:pt>
                <c:pt idx="57">
                  <c:v>0.16200000000000001</c:v>
                </c:pt>
                <c:pt idx="58">
                  <c:v>0.25900000000000001</c:v>
                </c:pt>
                <c:pt idx="59">
                  <c:v>0.1830000000000003</c:v>
                </c:pt>
                <c:pt idx="60">
                  <c:v>0.18200000000000024</c:v>
                </c:pt>
                <c:pt idx="61">
                  <c:v>0.19700000000000001</c:v>
                </c:pt>
                <c:pt idx="62">
                  <c:v>0.20200000000000001</c:v>
                </c:pt>
                <c:pt idx="63">
                  <c:v>0.18100000000000024</c:v>
                </c:pt>
                <c:pt idx="64">
                  <c:v>0.17900000000000021</c:v>
                </c:pt>
                <c:pt idx="65">
                  <c:v>0.17400000000000004</c:v>
                </c:pt>
                <c:pt idx="66">
                  <c:v>0.23</c:v>
                </c:pt>
                <c:pt idx="67">
                  <c:v>0.1840000000000003</c:v>
                </c:pt>
                <c:pt idx="68">
                  <c:v>0.1840000000000003</c:v>
                </c:pt>
                <c:pt idx="69">
                  <c:v>0.18900000000000033</c:v>
                </c:pt>
                <c:pt idx="70">
                  <c:v>0.17600000000000021</c:v>
                </c:pt>
                <c:pt idx="71">
                  <c:v>0.17400000000000004</c:v>
                </c:pt>
                <c:pt idx="72">
                  <c:v>0.19700000000000001</c:v>
                </c:pt>
                <c:pt idx="73">
                  <c:v>0.30900000000000061</c:v>
                </c:pt>
                <c:pt idx="74">
                  <c:v>0.20200000000000001</c:v>
                </c:pt>
                <c:pt idx="75">
                  <c:v>0.20700000000000021</c:v>
                </c:pt>
                <c:pt idx="76">
                  <c:v>0.22600000000000001</c:v>
                </c:pt>
                <c:pt idx="77">
                  <c:v>0.26200000000000001</c:v>
                </c:pt>
                <c:pt idx="78">
                  <c:v>0.20400000000000001</c:v>
                </c:pt>
                <c:pt idx="79">
                  <c:v>0.17100000000000001</c:v>
                </c:pt>
                <c:pt idx="80">
                  <c:v>5.7000000000000023E-2</c:v>
                </c:pt>
                <c:pt idx="81">
                  <c:v>0.23</c:v>
                </c:pt>
              </c:numCache>
            </c:numRef>
          </c:xVal>
          <c:yVal>
            <c:numRef>
              <c:f>'NRI-GDP per capita'!$D$510:$D$591</c:f>
              <c:numCache>
                <c:formatCode>General</c:formatCode>
                <c:ptCount val="82"/>
                <c:pt idx="0">
                  <c:v>1205</c:v>
                </c:pt>
                <c:pt idx="1">
                  <c:v>1868</c:v>
                </c:pt>
                <c:pt idx="2">
                  <c:v>3292</c:v>
                </c:pt>
                <c:pt idx="3">
                  <c:v>3735</c:v>
                </c:pt>
                <c:pt idx="4">
                  <c:v>3877</c:v>
                </c:pt>
                <c:pt idx="5">
                  <c:v>4018</c:v>
                </c:pt>
                <c:pt idx="6">
                  <c:v>4502</c:v>
                </c:pt>
                <c:pt idx="7">
                  <c:v>5711</c:v>
                </c:pt>
                <c:pt idx="8">
                  <c:v>5887</c:v>
                </c:pt>
                <c:pt idx="9">
                  <c:v>6790</c:v>
                </c:pt>
                <c:pt idx="10">
                  <c:v>7166</c:v>
                </c:pt>
                <c:pt idx="11">
                  <c:v>8225</c:v>
                </c:pt>
                <c:pt idx="12">
                  <c:v>8361</c:v>
                </c:pt>
                <c:pt idx="13">
                  <c:v>8699</c:v>
                </c:pt>
                <c:pt idx="14">
                  <c:v>9173</c:v>
                </c:pt>
                <c:pt idx="15">
                  <c:v>9668</c:v>
                </c:pt>
                <c:pt idx="16">
                  <c:v>10675</c:v>
                </c:pt>
                <c:pt idx="17">
                  <c:v>11608</c:v>
                </c:pt>
                <c:pt idx="18">
                  <c:v>11612</c:v>
                </c:pt>
                <c:pt idx="19">
                  <c:v>11936</c:v>
                </c:pt>
                <c:pt idx="20">
                  <c:v>12310</c:v>
                </c:pt>
                <c:pt idx="21">
                  <c:v>12863</c:v>
                </c:pt>
                <c:pt idx="22">
                  <c:v>12943</c:v>
                </c:pt>
                <c:pt idx="23">
                  <c:v>12946</c:v>
                </c:pt>
                <c:pt idx="24">
                  <c:v>13108</c:v>
                </c:pt>
                <c:pt idx="25">
                  <c:v>13463</c:v>
                </c:pt>
                <c:pt idx="26">
                  <c:v>13526</c:v>
                </c:pt>
                <c:pt idx="27">
                  <c:v>14503</c:v>
                </c:pt>
                <c:pt idx="28">
                  <c:v>14513</c:v>
                </c:pt>
                <c:pt idx="29">
                  <c:v>15290</c:v>
                </c:pt>
                <c:pt idx="30">
                  <c:v>15553</c:v>
                </c:pt>
                <c:pt idx="31">
                  <c:v>16064</c:v>
                </c:pt>
                <c:pt idx="32">
                  <c:v>16842</c:v>
                </c:pt>
                <c:pt idx="33">
                  <c:v>17450</c:v>
                </c:pt>
                <c:pt idx="34">
                  <c:v>18656</c:v>
                </c:pt>
                <c:pt idx="35">
                  <c:v>19355</c:v>
                </c:pt>
                <c:pt idx="36">
                  <c:v>20829</c:v>
                </c:pt>
                <c:pt idx="37">
                  <c:v>20885</c:v>
                </c:pt>
                <c:pt idx="38">
                  <c:v>20948</c:v>
                </c:pt>
                <c:pt idx="39">
                  <c:v>22610</c:v>
                </c:pt>
                <c:pt idx="40">
                  <c:v>24747</c:v>
                </c:pt>
                <c:pt idx="41">
                  <c:v>26296</c:v>
                </c:pt>
                <c:pt idx="42">
                  <c:v>26491</c:v>
                </c:pt>
                <c:pt idx="43">
                  <c:v>26660</c:v>
                </c:pt>
                <c:pt idx="44">
                  <c:v>28002</c:v>
                </c:pt>
                <c:pt idx="45">
                  <c:v>28362</c:v>
                </c:pt>
                <c:pt idx="46">
                  <c:v>28799</c:v>
                </c:pt>
                <c:pt idx="47">
                  <c:v>29511</c:v>
                </c:pt>
                <c:pt idx="48">
                  <c:v>29924</c:v>
                </c:pt>
                <c:pt idx="49">
                  <c:v>32371</c:v>
                </c:pt>
                <c:pt idx="50">
                  <c:v>32554</c:v>
                </c:pt>
                <c:pt idx="51">
                  <c:v>33253</c:v>
                </c:pt>
                <c:pt idx="52">
                  <c:v>33448</c:v>
                </c:pt>
                <c:pt idx="53">
                  <c:v>36012</c:v>
                </c:pt>
                <c:pt idx="54">
                  <c:v>36388</c:v>
                </c:pt>
                <c:pt idx="55">
                  <c:v>38020</c:v>
                </c:pt>
                <c:pt idx="56">
                  <c:v>38824</c:v>
                </c:pt>
                <c:pt idx="57">
                  <c:v>38868</c:v>
                </c:pt>
                <c:pt idx="58">
                  <c:v>39037</c:v>
                </c:pt>
                <c:pt idx="59">
                  <c:v>40797</c:v>
                </c:pt>
                <c:pt idx="60">
                  <c:v>40924</c:v>
                </c:pt>
                <c:pt idx="61">
                  <c:v>41331</c:v>
                </c:pt>
                <c:pt idx="62">
                  <c:v>44033</c:v>
                </c:pt>
                <c:pt idx="63">
                  <c:v>44921</c:v>
                </c:pt>
                <c:pt idx="64">
                  <c:v>46344</c:v>
                </c:pt>
                <c:pt idx="65">
                  <c:v>46510</c:v>
                </c:pt>
                <c:pt idx="66">
                  <c:v>47708</c:v>
                </c:pt>
                <c:pt idx="67">
                  <c:v>49367</c:v>
                </c:pt>
                <c:pt idx="68">
                  <c:v>51405</c:v>
                </c:pt>
                <c:pt idx="69">
                  <c:v>52556</c:v>
                </c:pt>
                <c:pt idx="70">
                  <c:v>53893</c:v>
                </c:pt>
                <c:pt idx="71">
                  <c:v>54356</c:v>
                </c:pt>
                <c:pt idx="72">
                  <c:v>54422</c:v>
                </c:pt>
                <c:pt idx="73">
                  <c:v>55322</c:v>
                </c:pt>
                <c:pt idx="74">
                  <c:v>59928</c:v>
                </c:pt>
                <c:pt idx="75">
                  <c:v>62183</c:v>
                </c:pt>
                <c:pt idx="76">
                  <c:v>66307</c:v>
                </c:pt>
                <c:pt idx="77">
                  <c:v>72096</c:v>
                </c:pt>
                <c:pt idx="78">
                  <c:v>74035</c:v>
                </c:pt>
                <c:pt idx="79">
                  <c:v>76745</c:v>
                </c:pt>
                <c:pt idx="80">
                  <c:v>94105</c:v>
                </c:pt>
                <c:pt idx="81">
                  <c:v>128647</c:v>
                </c:pt>
              </c:numCache>
            </c:numRef>
          </c:yVal>
          <c:smooth val="0"/>
          <c:extLst>
            <c:ext xmlns:c16="http://schemas.microsoft.com/office/drawing/2014/chart" uri="{C3380CC4-5D6E-409C-BE32-E72D297353CC}">
              <c16:uniqueId val="{00000000-335A-4403-88C7-4807057A9543}"/>
            </c:ext>
          </c:extLst>
        </c:ser>
        <c:dLbls>
          <c:showLegendKey val="0"/>
          <c:showVal val="0"/>
          <c:showCatName val="0"/>
          <c:showSerName val="0"/>
          <c:showPercent val="0"/>
          <c:showBubbleSize val="0"/>
        </c:dLbls>
        <c:axId val="148675328"/>
        <c:axId val="148675904"/>
      </c:scatterChart>
      <c:valAx>
        <c:axId val="1486753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az-Latn-AZ"/>
                  <a:t>XT sub-indeksi</a:t>
                </a:r>
                <a:endParaRPr lang="en-GB"/>
              </a:p>
            </c:rich>
          </c:tx>
          <c:layout>
            <c:manualLayout>
              <c:xMode val="edge"/>
              <c:yMode val="edge"/>
              <c:x val="0.43479374453193353"/>
              <c:y val="0.873909928869310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title>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8675904"/>
        <c:crosses val="autoZero"/>
        <c:crossBetween val="midCat"/>
      </c:valAx>
      <c:valAx>
        <c:axId val="148675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az-Latn-AZ"/>
                  <a:t>Adambaşına ÜDM, beyn. doll.</a:t>
                </a:r>
                <a:endParaRPr lang="en-GB"/>
              </a:p>
            </c:rich>
          </c:tx>
          <c:layout>
            <c:manualLayout>
              <c:xMode val="edge"/>
              <c:yMode val="edge"/>
              <c:x val="1.6873858430405266E-2"/>
              <c:y val="9.9856386721677071E-2"/>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867532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1E74BD-0B42-44A2-A779-0D585381F1CE}"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F4E58-6290-4ACF-ADB6-B1FDDB4AFD30}" type="slidenum">
              <a:rPr lang="en-US" smtClean="0"/>
              <a:t>‹#›</a:t>
            </a:fld>
            <a:endParaRPr lang="en-US"/>
          </a:p>
        </p:txBody>
      </p:sp>
    </p:spTree>
    <p:extLst>
      <p:ext uri="{BB962C8B-B14F-4D97-AF65-F5344CB8AC3E}">
        <p14:creationId xmlns:p14="http://schemas.microsoft.com/office/powerpoint/2010/main" val="2713022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1E74BD-0B42-44A2-A779-0D585381F1CE}"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F4E58-6290-4ACF-ADB6-B1FDDB4AFD30}" type="slidenum">
              <a:rPr lang="en-US" smtClean="0"/>
              <a:t>‹#›</a:t>
            </a:fld>
            <a:endParaRPr lang="en-US"/>
          </a:p>
        </p:txBody>
      </p:sp>
    </p:spTree>
    <p:extLst>
      <p:ext uri="{BB962C8B-B14F-4D97-AF65-F5344CB8AC3E}">
        <p14:creationId xmlns:p14="http://schemas.microsoft.com/office/powerpoint/2010/main" val="2776249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1E74BD-0B42-44A2-A779-0D585381F1CE}"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F4E58-6290-4ACF-ADB6-B1FDDB4AFD30}" type="slidenum">
              <a:rPr lang="en-US" smtClean="0"/>
              <a:t>‹#›</a:t>
            </a:fld>
            <a:endParaRPr lang="en-US"/>
          </a:p>
        </p:txBody>
      </p:sp>
    </p:spTree>
    <p:extLst>
      <p:ext uri="{BB962C8B-B14F-4D97-AF65-F5344CB8AC3E}">
        <p14:creationId xmlns:p14="http://schemas.microsoft.com/office/powerpoint/2010/main" val="3185455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B4E66B-4493-4B50-9054-3AA1DAC7211D}"/>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tr-TR"/>
          </a:p>
        </p:txBody>
      </p:sp>
      <p:sp>
        <p:nvSpPr>
          <p:cNvPr id="3" name="Подзаголовок 2">
            <a:extLst>
              <a:ext uri="{FF2B5EF4-FFF2-40B4-BE49-F238E27FC236}">
                <a16:creationId xmlns:a16="http://schemas.microsoft.com/office/drawing/2014/main" id="{4D709F3D-DF01-4A76-A546-F8D721474D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tr-TR"/>
          </a:p>
        </p:txBody>
      </p:sp>
      <p:sp>
        <p:nvSpPr>
          <p:cNvPr id="4" name="Дата 3">
            <a:extLst>
              <a:ext uri="{FF2B5EF4-FFF2-40B4-BE49-F238E27FC236}">
                <a16:creationId xmlns:a16="http://schemas.microsoft.com/office/drawing/2014/main" id="{08CB6ED3-041C-48EF-A33E-06F31BB2C454}"/>
              </a:ext>
            </a:extLst>
          </p:cNvPr>
          <p:cNvSpPr>
            <a:spLocks noGrp="1"/>
          </p:cNvSpPr>
          <p:nvPr>
            <p:ph type="dt" sz="half" idx="10"/>
          </p:nvPr>
        </p:nvSpPr>
        <p:spPr/>
        <p:txBody>
          <a:bodyPr/>
          <a:lstStyle/>
          <a:p>
            <a:fld id="{0281310D-4641-4777-AB2A-6A182583FC60}" type="datetimeFigureOut">
              <a:rPr lang="tr-TR" smtClean="0"/>
              <a:t>18.01.2021</a:t>
            </a:fld>
            <a:endParaRPr lang="tr-TR"/>
          </a:p>
        </p:txBody>
      </p:sp>
      <p:sp>
        <p:nvSpPr>
          <p:cNvPr id="5" name="Нижний колонтитул 4">
            <a:extLst>
              <a:ext uri="{FF2B5EF4-FFF2-40B4-BE49-F238E27FC236}">
                <a16:creationId xmlns:a16="http://schemas.microsoft.com/office/drawing/2014/main" id="{05582E14-DF87-4810-93BC-0847FC9B5B51}"/>
              </a:ext>
            </a:extLst>
          </p:cNvPr>
          <p:cNvSpPr>
            <a:spLocks noGrp="1"/>
          </p:cNvSpPr>
          <p:nvPr>
            <p:ph type="ftr" sz="quarter" idx="11"/>
          </p:nvPr>
        </p:nvSpPr>
        <p:spPr/>
        <p:txBody>
          <a:bodyPr/>
          <a:lstStyle/>
          <a:p>
            <a:endParaRPr lang="tr-TR"/>
          </a:p>
        </p:txBody>
      </p:sp>
      <p:sp>
        <p:nvSpPr>
          <p:cNvPr id="6" name="Номер слайда 5">
            <a:extLst>
              <a:ext uri="{FF2B5EF4-FFF2-40B4-BE49-F238E27FC236}">
                <a16:creationId xmlns:a16="http://schemas.microsoft.com/office/drawing/2014/main" id="{AF43260A-FB31-4356-A732-F18B48785EC7}"/>
              </a:ext>
            </a:extLst>
          </p:cNvPr>
          <p:cNvSpPr>
            <a:spLocks noGrp="1"/>
          </p:cNvSpPr>
          <p:nvPr>
            <p:ph type="sldNum" sz="quarter" idx="12"/>
          </p:nvPr>
        </p:nvSpPr>
        <p:spPr/>
        <p:txBody>
          <a:bodyPr/>
          <a:lstStyle/>
          <a:p>
            <a:fld id="{77D7048F-FDDE-44A1-B0AA-0C151F8F63B7}" type="slidenum">
              <a:rPr lang="tr-TR" smtClean="0"/>
              <a:t>‹#›</a:t>
            </a:fld>
            <a:endParaRPr lang="tr-TR"/>
          </a:p>
        </p:txBody>
      </p:sp>
    </p:spTree>
    <p:extLst>
      <p:ext uri="{BB962C8B-B14F-4D97-AF65-F5344CB8AC3E}">
        <p14:creationId xmlns:p14="http://schemas.microsoft.com/office/powerpoint/2010/main" val="143749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87AB4C-9522-4D25-AED6-1003CAD93A39}"/>
              </a:ext>
            </a:extLst>
          </p:cNvPr>
          <p:cNvSpPr>
            <a:spLocks noGrp="1"/>
          </p:cNvSpPr>
          <p:nvPr>
            <p:ph type="title"/>
          </p:nvPr>
        </p:nvSpPr>
        <p:spPr/>
        <p:txBody>
          <a:bodyPr/>
          <a:lstStyle/>
          <a:p>
            <a:r>
              <a:rPr lang="ru-RU"/>
              <a:t>Образец заголовка</a:t>
            </a:r>
            <a:endParaRPr lang="tr-TR"/>
          </a:p>
        </p:txBody>
      </p:sp>
      <p:sp>
        <p:nvSpPr>
          <p:cNvPr id="3" name="Объект 2">
            <a:extLst>
              <a:ext uri="{FF2B5EF4-FFF2-40B4-BE49-F238E27FC236}">
                <a16:creationId xmlns:a16="http://schemas.microsoft.com/office/drawing/2014/main" id="{06B49BFC-ABAB-4FEA-895B-48DC93D33F9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tr-TR"/>
          </a:p>
        </p:txBody>
      </p:sp>
      <p:sp>
        <p:nvSpPr>
          <p:cNvPr id="4" name="Дата 3">
            <a:extLst>
              <a:ext uri="{FF2B5EF4-FFF2-40B4-BE49-F238E27FC236}">
                <a16:creationId xmlns:a16="http://schemas.microsoft.com/office/drawing/2014/main" id="{C45B60C0-9B96-4B5F-B363-594F3CA5761C}"/>
              </a:ext>
            </a:extLst>
          </p:cNvPr>
          <p:cNvSpPr>
            <a:spLocks noGrp="1"/>
          </p:cNvSpPr>
          <p:nvPr>
            <p:ph type="dt" sz="half" idx="10"/>
          </p:nvPr>
        </p:nvSpPr>
        <p:spPr/>
        <p:txBody>
          <a:bodyPr/>
          <a:lstStyle/>
          <a:p>
            <a:fld id="{0281310D-4641-4777-AB2A-6A182583FC60}" type="datetimeFigureOut">
              <a:rPr lang="tr-TR" smtClean="0"/>
              <a:t>18.01.2021</a:t>
            </a:fld>
            <a:endParaRPr lang="tr-TR"/>
          </a:p>
        </p:txBody>
      </p:sp>
      <p:sp>
        <p:nvSpPr>
          <p:cNvPr id="5" name="Нижний колонтитул 4">
            <a:extLst>
              <a:ext uri="{FF2B5EF4-FFF2-40B4-BE49-F238E27FC236}">
                <a16:creationId xmlns:a16="http://schemas.microsoft.com/office/drawing/2014/main" id="{D66DBF10-7680-4DB6-8AE2-7C1F578D9FA0}"/>
              </a:ext>
            </a:extLst>
          </p:cNvPr>
          <p:cNvSpPr>
            <a:spLocks noGrp="1"/>
          </p:cNvSpPr>
          <p:nvPr>
            <p:ph type="ftr" sz="quarter" idx="11"/>
          </p:nvPr>
        </p:nvSpPr>
        <p:spPr/>
        <p:txBody>
          <a:bodyPr/>
          <a:lstStyle/>
          <a:p>
            <a:endParaRPr lang="tr-TR"/>
          </a:p>
        </p:txBody>
      </p:sp>
      <p:sp>
        <p:nvSpPr>
          <p:cNvPr id="6" name="Номер слайда 5">
            <a:extLst>
              <a:ext uri="{FF2B5EF4-FFF2-40B4-BE49-F238E27FC236}">
                <a16:creationId xmlns:a16="http://schemas.microsoft.com/office/drawing/2014/main" id="{80AD8084-F24E-4127-A682-2EF8C7433C79}"/>
              </a:ext>
            </a:extLst>
          </p:cNvPr>
          <p:cNvSpPr>
            <a:spLocks noGrp="1"/>
          </p:cNvSpPr>
          <p:nvPr>
            <p:ph type="sldNum" sz="quarter" idx="12"/>
          </p:nvPr>
        </p:nvSpPr>
        <p:spPr/>
        <p:txBody>
          <a:bodyPr/>
          <a:lstStyle/>
          <a:p>
            <a:fld id="{77D7048F-FDDE-44A1-B0AA-0C151F8F63B7}" type="slidenum">
              <a:rPr lang="tr-TR" smtClean="0"/>
              <a:t>‹#›</a:t>
            </a:fld>
            <a:endParaRPr lang="tr-TR"/>
          </a:p>
        </p:txBody>
      </p:sp>
    </p:spTree>
    <p:extLst>
      <p:ext uri="{BB962C8B-B14F-4D97-AF65-F5344CB8AC3E}">
        <p14:creationId xmlns:p14="http://schemas.microsoft.com/office/powerpoint/2010/main" val="2013282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5E1267-2734-4F88-AE13-8D5BAEE4357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tr-TR"/>
          </a:p>
        </p:txBody>
      </p:sp>
      <p:sp>
        <p:nvSpPr>
          <p:cNvPr id="3" name="Текст 2">
            <a:extLst>
              <a:ext uri="{FF2B5EF4-FFF2-40B4-BE49-F238E27FC236}">
                <a16:creationId xmlns:a16="http://schemas.microsoft.com/office/drawing/2014/main" id="{E27879BD-E012-449A-ADAF-3B166555B2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DF1E190E-75D1-4F92-96A7-E6044EE5F6D4}"/>
              </a:ext>
            </a:extLst>
          </p:cNvPr>
          <p:cNvSpPr>
            <a:spLocks noGrp="1"/>
          </p:cNvSpPr>
          <p:nvPr>
            <p:ph type="dt" sz="half" idx="10"/>
          </p:nvPr>
        </p:nvSpPr>
        <p:spPr/>
        <p:txBody>
          <a:bodyPr/>
          <a:lstStyle/>
          <a:p>
            <a:fld id="{0281310D-4641-4777-AB2A-6A182583FC60}" type="datetimeFigureOut">
              <a:rPr lang="tr-TR" smtClean="0"/>
              <a:t>18.01.2021</a:t>
            </a:fld>
            <a:endParaRPr lang="tr-TR"/>
          </a:p>
        </p:txBody>
      </p:sp>
      <p:sp>
        <p:nvSpPr>
          <p:cNvPr id="5" name="Нижний колонтитул 4">
            <a:extLst>
              <a:ext uri="{FF2B5EF4-FFF2-40B4-BE49-F238E27FC236}">
                <a16:creationId xmlns:a16="http://schemas.microsoft.com/office/drawing/2014/main" id="{906E4DF0-F407-4E35-826A-BF78CE57EA23}"/>
              </a:ext>
            </a:extLst>
          </p:cNvPr>
          <p:cNvSpPr>
            <a:spLocks noGrp="1"/>
          </p:cNvSpPr>
          <p:nvPr>
            <p:ph type="ftr" sz="quarter" idx="11"/>
          </p:nvPr>
        </p:nvSpPr>
        <p:spPr/>
        <p:txBody>
          <a:bodyPr/>
          <a:lstStyle/>
          <a:p>
            <a:endParaRPr lang="tr-TR"/>
          </a:p>
        </p:txBody>
      </p:sp>
      <p:sp>
        <p:nvSpPr>
          <p:cNvPr id="6" name="Номер слайда 5">
            <a:extLst>
              <a:ext uri="{FF2B5EF4-FFF2-40B4-BE49-F238E27FC236}">
                <a16:creationId xmlns:a16="http://schemas.microsoft.com/office/drawing/2014/main" id="{D51621BE-5BD4-4F1F-9D2E-EE6600061F36}"/>
              </a:ext>
            </a:extLst>
          </p:cNvPr>
          <p:cNvSpPr>
            <a:spLocks noGrp="1"/>
          </p:cNvSpPr>
          <p:nvPr>
            <p:ph type="sldNum" sz="quarter" idx="12"/>
          </p:nvPr>
        </p:nvSpPr>
        <p:spPr/>
        <p:txBody>
          <a:bodyPr/>
          <a:lstStyle/>
          <a:p>
            <a:fld id="{77D7048F-FDDE-44A1-B0AA-0C151F8F63B7}" type="slidenum">
              <a:rPr lang="tr-TR" smtClean="0"/>
              <a:t>‹#›</a:t>
            </a:fld>
            <a:endParaRPr lang="tr-TR"/>
          </a:p>
        </p:txBody>
      </p:sp>
    </p:spTree>
    <p:extLst>
      <p:ext uri="{BB962C8B-B14F-4D97-AF65-F5344CB8AC3E}">
        <p14:creationId xmlns:p14="http://schemas.microsoft.com/office/powerpoint/2010/main" val="727242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60EFCE-ACE8-4497-B957-C1D2B5B20945}"/>
              </a:ext>
            </a:extLst>
          </p:cNvPr>
          <p:cNvSpPr>
            <a:spLocks noGrp="1"/>
          </p:cNvSpPr>
          <p:nvPr>
            <p:ph type="title"/>
          </p:nvPr>
        </p:nvSpPr>
        <p:spPr/>
        <p:txBody>
          <a:bodyPr/>
          <a:lstStyle/>
          <a:p>
            <a:r>
              <a:rPr lang="ru-RU"/>
              <a:t>Образец заголовка</a:t>
            </a:r>
            <a:endParaRPr lang="tr-TR"/>
          </a:p>
        </p:txBody>
      </p:sp>
      <p:sp>
        <p:nvSpPr>
          <p:cNvPr id="3" name="Объект 2">
            <a:extLst>
              <a:ext uri="{FF2B5EF4-FFF2-40B4-BE49-F238E27FC236}">
                <a16:creationId xmlns:a16="http://schemas.microsoft.com/office/drawing/2014/main" id="{70DB2575-16E2-4321-92FB-8002D396FE43}"/>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tr-TR"/>
          </a:p>
        </p:txBody>
      </p:sp>
      <p:sp>
        <p:nvSpPr>
          <p:cNvPr id="4" name="Объект 3">
            <a:extLst>
              <a:ext uri="{FF2B5EF4-FFF2-40B4-BE49-F238E27FC236}">
                <a16:creationId xmlns:a16="http://schemas.microsoft.com/office/drawing/2014/main" id="{EEF5EDC7-A66F-4DD3-A280-9821ACBDF522}"/>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tr-TR"/>
          </a:p>
        </p:txBody>
      </p:sp>
      <p:sp>
        <p:nvSpPr>
          <p:cNvPr id="5" name="Дата 4">
            <a:extLst>
              <a:ext uri="{FF2B5EF4-FFF2-40B4-BE49-F238E27FC236}">
                <a16:creationId xmlns:a16="http://schemas.microsoft.com/office/drawing/2014/main" id="{F8DB1407-7E9D-4003-BD35-757B4D17E0AD}"/>
              </a:ext>
            </a:extLst>
          </p:cNvPr>
          <p:cNvSpPr>
            <a:spLocks noGrp="1"/>
          </p:cNvSpPr>
          <p:nvPr>
            <p:ph type="dt" sz="half" idx="10"/>
          </p:nvPr>
        </p:nvSpPr>
        <p:spPr/>
        <p:txBody>
          <a:bodyPr/>
          <a:lstStyle/>
          <a:p>
            <a:fld id="{0281310D-4641-4777-AB2A-6A182583FC60}" type="datetimeFigureOut">
              <a:rPr lang="tr-TR" smtClean="0"/>
              <a:t>18.01.2021</a:t>
            </a:fld>
            <a:endParaRPr lang="tr-TR"/>
          </a:p>
        </p:txBody>
      </p:sp>
      <p:sp>
        <p:nvSpPr>
          <p:cNvPr id="6" name="Нижний колонтитул 5">
            <a:extLst>
              <a:ext uri="{FF2B5EF4-FFF2-40B4-BE49-F238E27FC236}">
                <a16:creationId xmlns:a16="http://schemas.microsoft.com/office/drawing/2014/main" id="{3E882CB1-5D04-4321-9FC1-8A3EA40E80A8}"/>
              </a:ext>
            </a:extLst>
          </p:cNvPr>
          <p:cNvSpPr>
            <a:spLocks noGrp="1"/>
          </p:cNvSpPr>
          <p:nvPr>
            <p:ph type="ftr" sz="quarter" idx="11"/>
          </p:nvPr>
        </p:nvSpPr>
        <p:spPr/>
        <p:txBody>
          <a:bodyPr/>
          <a:lstStyle/>
          <a:p>
            <a:endParaRPr lang="tr-TR"/>
          </a:p>
        </p:txBody>
      </p:sp>
      <p:sp>
        <p:nvSpPr>
          <p:cNvPr id="7" name="Номер слайда 6">
            <a:extLst>
              <a:ext uri="{FF2B5EF4-FFF2-40B4-BE49-F238E27FC236}">
                <a16:creationId xmlns:a16="http://schemas.microsoft.com/office/drawing/2014/main" id="{43CD0B9E-47C4-4092-89CB-551E04FFE9B5}"/>
              </a:ext>
            </a:extLst>
          </p:cNvPr>
          <p:cNvSpPr>
            <a:spLocks noGrp="1"/>
          </p:cNvSpPr>
          <p:nvPr>
            <p:ph type="sldNum" sz="quarter" idx="12"/>
          </p:nvPr>
        </p:nvSpPr>
        <p:spPr/>
        <p:txBody>
          <a:bodyPr/>
          <a:lstStyle/>
          <a:p>
            <a:fld id="{77D7048F-FDDE-44A1-B0AA-0C151F8F63B7}" type="slidenum">
              <a:rPr lang="tr-TR" smtClean="0"/>
              <a:t>‹#›</a:t>
            </a:fld>
            <a:endParaRPr lang="tr-TR"/>
          </a:p>
        </p:txBody>
      </p:sp>
    </p:spTree>
    <p:extLst>
      <p:ext uri="{BB962C8B-B14F-4D97-AF65-F5344CB8AC3E}">
        <p14:creationId xmlns:p14="http://schemas.microsoft.com/office/powerpoint/2010/main" val="2145721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A264B2-734E-4273-8B35-30056E3DED74}"/>
              </a:ext>
            </a:extLst>
          </p:cNvPr>
          <p:cNvSpPr>
            <a:spLocks noGrp="1"/>
          </p:cNvSpPr>
          <p:nvPr>
            <p:ph type="title"/>
          </p:nvPr>
        </p:nvSpPr>
        <p:spPr>
          <a:xfrm>
            <a:off x="839788" y="365125"/>
            <a:ext cx="10515600" cy="1325563"/>
          </a:xfrm>
        </p:spPr>
        <p:txBody>
          <a:bodyPr/>
          <a:lstStyle/>
          <a:p>
            <a:r>
              <a:rPr lang="ru-RU"/>
              <a:t>Образец заголовка</a:t>
            </a:r>
            <a:endParaRPr lang="tr-TR"/>
          </a:p>
        </p:txBody>
      </p:sp>
      <p:sp>
        <p:nvSpPr>
          <p:cNvPr id="3" name="Текст 2">
            <a:extLst>
              <a:ext uri="{FF2B5EF4-FFF2-40B4-BE49-F238E27FC236}">
                <a16:creationId xmlns:a16="http://schemas.microsoft.com/office/drawing/2014/main" id="{FC95DE19-14A4-473F-9A61-B2B4E76D1D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2F894BC4-95C0-4D08-A25A-AD0BB67E8D3A}"/>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tr-TR"/>
          </a:p>
        </p:txBody>
      </p:sp>
      <p:sp>
        <p:nvSpPr>
          <p:cNvPr id="5" name="Текст 4">
            <a:extLst>
              <a:ext uri="{FF2B5EF4-FFF2-40B4-BE49-F238E27FC236}">
                <a16:creationId xmlns:a16="http://schemas.microsoft.com/office/drawing/2014/main" id="{E9417E34-207B-48EE-899E-13906C4CF3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E92D6C37-B58A-4272-AEAA-1052B6655DED}"/>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tr-TR"/>
          </a:p>
        </p:txBody>
      </p:sp>
      <p:sp>
        <p:nvSpPr>
          <p:cNvPr id="7" name="Дата 6">
            <a:extLst>
              <a:ext uri="{FF2B5EF4-FFF2-40B4-BE49-F238E27FC236}">
                <a16:creationId xmlns:a16="http://schemas.microsoft.com/office/drawing/2014/main" id="{2A8E7C2E-C6BB-4294-9F42-319BD65032FE}"/>
              </a:ext>
            </a:extLst>
          </p:cNvPr>
          <p:cNvSpPr>
            <a:spLocks noGrp="1"/>
          </p:cNvSpPr>
          <p:nvPr>
            <p:ph type="dt" sz="half" idx="10"/>
          </p:nvPr>
        </p:nvSpPr>
        <p:spPr/>
        <p:txBody>
          <a:bodyPr/>
          <a:lstStyle/>
          <a:p>
            <a:fld id="{0281310D-4641-4777-AB2A-6A182583FC60}" type="datetimeFigureOut">
              <a:rPr lang="tr-TR" smtClean="0"/>
              <a:t>18.01.2021</a:t>
            </a:fld>
            <a:endParaRPr lang="tr-TR"/>
          </a:p>
        </p:txBody>
      </p:sp>
      <p:sp>
        <p:nvSpPr>
          <p:cNvPr id="8" name="Нижний колонтитул 7">
            <a:extLst>
              <a:ext uri="{FF2B5EF4-FFF2-40B4-BE49-F238E27FC236}">
                <a16:creationId xmlns:a16="http://schemas.microsoft.com/office/drawing/2014/main" id="{1AF68AD0-3549-434F-8AE1-3AA14E16A6E5}"/>
              </a:ext>
            </a:extLst>
          </p:cNvPr>
          <p:cNvSpPr>
            <a:spLocks noGrp="1"/>
          </p:cNvSpPr>
          <p:nvPr>
            <p:ph type="ftr" sz="quarter" idx="11"/>
          </p:nvPr>
        </p:nvSpPr>
        <p:spPr/>
        <p:txBody>
          <a:bodyPr/>
          <a:lstStyle/>
          <a:p>
            <a:endParaRPr lang="tr-TR"/>
          </a:p>
        </p:txBody>
      </p:sp>
      <p:sp>
        <p:nvSpPr>
          <p:cNvPr id="9" name="Номер слайда 8">
            <a:extLst>
              <a:ext uri="{FF2B5EF4-FFF2-40B4-BE49-F238E27FC236}">
                <a16:creationId xmlns:a16="http://schemas.microsoft.com/office/drawing/2014/main" id="{0089AC10-BD56-45B9-BB36-A0E167C118A8}"/>
              </a:ext>
            </a:extLst>
          </p:cNvPr>
          <p:cNvSpPr>
            <a:spLocks noGrp="1"/>
          </p:cNvSpPr>
          <p:nvPr>
            <p:ph type="sldNum" sz="quarter" idx="12"/>
          </p:nvPr>
        </p:nvSpPr>
        <p:spPr/>
        <p:txBody>
          <a:bodyPr/>
          <a:lstStyle/>
          <a:p>
            <a:fld id="{77D7048F-FDDE-44A1-B0AA-0C151F8F63B7}" type="slidenum">
              <a:rPr lang="tr-TR" smtClean="0"/>
              <a:t>‹#›</a:t>
            </a:fld>
            <a:endParaRPr lang="tr-TR"/>
          </a:p>
        </p:txBody>
      </p:sp>
    </p:spTree>
    <p:extLst>
      <p:ext uri="{BB962C8B-B14F-4D97-AF65-F5344CB8AC3E}">
        <p14:creationId xmlns:p14="http://schemas.microsoft.com/office/powerpoint/2010/main" val="2000626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F45C5E-6D78-4FDA-A7A1-9CADD61B6200}"/>
              </a:ext>
            </a:extLst>
          </p:cNvPr>
          <p:cNvSpPr>
            <a:spLocks noGrp="1"/>
          </p:cNvSpPr>
          <p:nvPr>
            <p:ph type="title"/>
          </p:nvPr>
        </p:nvSpPr>
        <p:spPr/>
        <p:txBody>
          <a:bodyPr/>
          <a:lstStyle/>
          <a:p>
            <a:r>
              <a:rPr lang="ru-RU"/>
              <a:t>Образец заголовка</a:t>
            </a:r>
            <a:endParaRPr lang="tr-TR"/>
          </a:p>
        </p:txBody>
      </p:sp>
      <p:sp>
        <p:nvSpPr>
          <p:cNvPr id="3" name="Дата 2">
            <a:extLst>
              <a:ext uri="{FF2B5EF4-FFF2-40B4-BE49-F238E27FC236}">
                <a16:creationId xmlns:a16="http://schemas.microsoft.com/office/drawing/2014/main" id="{0BC9AA0A-A29F-406A-AA2C-6F47E2EE9C03}"/>
              </a:ext>
            </a:extLst>
          </p:cNvPr>
          <p:cNvSpPr>
            <a:spLocks noGrp="1"/>
          </p:cNvSpPr>
          <p:nvPr>
            <p:ph type="dt" sz="half" idx="10"/>
          </p:nvPr>
        </p:nvSpPr>
        <p:spPr/>
        <p:txBody>
          <a:bodyPr/>
          <a:lstStyle/>
          <a:p>
            <a:fld id="{0281310D-4641-4777-AB2A-6A182583FC60}" type="datetimeFigureOut">
              <a:rPr lang="tr-TR" smtClean="0"/>
              <a:t>18.01.2021</a:t>
            </a:fld>
            <a:endParaRPr lang="tr-TR"/>
          </a:p>
        </p:txBody>
      </p:sp>
      <p:sp>
        <p:nvSpPr>
          <p:cNvPr id="4" name="Нижний колонтитул 3">
            <a:extLst>
              <a:ext uri="{FF2B5EF4-FFF2-40B4-BE49-F238E27FC236}">
                <a16:creationId xmlns:a16="http://schemas.microsoft.com/office/drawing/2014/main" id="{101B241D-F154-46C7-8E1B-BA285E861C2D}"/>
              </a:ext>
            </a:extLst>
          </p:cNvPr>
          <p:cNvSpPr>
            <a:spLocks noGrp="1"/>
          </p:cNvSpPr>
          <p:nvPr>
            <p:ph type="ftr" sz="quarter" idx="11"/>
          </p:nvPr>
        </p:nvSpPr>
        <p:spPr/>
        <p:txBody>
          <a:bodyPr/>
          <a:lstStyle/>
          <a:p>
            <a:endParaRPr lang="tr-TR"/>
          </a:p>
        </p:txBody>
      </p:sp>
      <p:sp>
        <p:nvSpPr>
          <p:cNvPr id="5" name="Номер слайда 4">
            <a:extLst>
              <a:ext uri="{FF2B5EF4-FFF2-40B4-BE49-F238E27FC236}">
                <a16:creationId xmlns:a16="http://schemas.microsoft.com/office/drawing/2014/main" id="{D78F4174-8F4A-45CC-B3F3-4548977B3F80}"/>
              </a:ext>
            </a:extLst>
          </p:cNvPr>
          <p:cNvSpPr>
            <a:spLocks noGrp="1"/>
          </p:cNvSpPr>
          <p:nvPr>
            <p:ph type="sldNum" sz="quarter" idx="12"/>
          </p:nvPr>
        </p:nvSpPr>
        <p:spPr/>
        <p:txBody>
          <a:bodyPr/>
          <a:lstStyle/>
          <a:p>
            <a:fld id="{77D7048F-FDDE-44A1-B0AA-0C151F8F63B7}" type="slidenum">
              <a:rPr lang="tr-TR" smtClean="0"/>
              <a:t>‹#›</a:t>
            </a:fld>
            <a:endParaRPr lang="tr-TR"/>
          </a:p>
        </p:txBody>
      </p:sp>
    </p:spTree>
    <p:extLst>
      <p:ext uri="{BB962C8B-B14F-4D97-AF65-F5344CB8AC3E}">
        <p14:creationId xmlns:p14="http://schemas.microsoft.com/office/powerpoint/2010/main" val="3668607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01469C4C-800D-49CD-8533-EA3638B554C1}"/>
              </a:ext>
            </a:extLst>
          </p:cNvPr>
          <p:cNvSpPr>
            <a:spLocks noGrp="1"/>
          </p:cNvSpPr>
          <p:nvPr>
            <p:ph type="dt" sz="half" idx="10"/>
          </p:nvPr>
        </p:nvSpPr>
        <p:spPr/>
        <p:txBody>
          <a:bodyPr/>
          <a:lstStyle/>
          <a:p>
            <a:fld id="{0281310D-4641-4777-AB2A-6A182583FC60}" type="datetimeFigureOut">
              <a:rPr lang="tr-TR" smtClean="0"/>
              <a:t>18.01.2021</a:t>
            </a:fld>
            <a:endParaRPr lang="tr-TR"/>
          </a:p>
        </p:txBody>
      </p:sp>
      <p:sp>
        <p:nvSpPr>
          <p:cNvPr id="3" name="Нижний колонтитул 2">
            <a:extLst>
              <a:ext uri="{FF2B5EF4-FFF2-40B4-BE49-F238E27FC236}">
                <a16:creationId xmlns:a16="http://schemas.microsoft.com/office/drawing/2014/main" id="{93FF5439-474B-4EC9-8838-23061E8F452D}"/>
              </a:ext>
            </a:extLst>
          </p:cNvPr>
          <p:cNvSpPr>
            <a:spLocks noGrp="1"/>
          </p:cNvSpPr>
          <p:nvPr>
            <p:ph type="ftr" sz="quarter" idx="11"/>
          </p:nvPr>
        </p:nvSpPr>
        <p:spPr/>
        <p:txBody>
          <a:bodyPr/>
          <a:lstStyle/>
          <a:p>
            <a:endParaRPr lang="tr-TR"/>
          </a:p>
        </p:txBody>
      </p:sp>
      <p:sp>
        <p:nvSpPr>
          <p:cNvPr id="4" name="Номер слайда 3">
            <a:extLst>
              <a:ext uri="{FF2B5EF4-FFF2-40B4-BE49-F238E27FC236}">
                <a16:creationId xmlns:a16="http://schemas.microsoft.com/office/drawing/2014/main" id="{2C643667-BA21-470A-B60D-B50A45AA6A76}"/>
              </a:ext>
            </a:extLst>
          </p:cNvPr>
          <p:cNvSpPr>
            <a:spLocks noGrp="1"/>
          </p:cNvSpPr>
          <p:nvPr>
            <p:ph type="sldNum" sz="quarter" idx="12"/>
          </p:nvPr>
        </p:nvSpPr>
        <p:spPr/>
        <p:txBody>
          <a:bodyPr/>
          <a:lstStyle/>
          <a:p>
            <a:fld id="{77D7048F-FDDE-44A1-B0AA-0C151F8F63B7}" type="slidenum">
              <a:rPr lang="tr-TR" smtClean="0"/>
              <a:t>‹#›</a:t>
            </a:fld>
            <a:endParaRPr lang="tr-TR"/>
          </a:p>
        </p:txBody>
      </p:sp>
    </p:spTree>
    <p:extLst>
      <p:ext uri="{BB962C8B-B14F-4D97-AF65-F5344CB8AC3E}">
        <p14:creationId xmlns:p14="http://schemas.microsoft.com/office/powerpoint/2010/main" val="3543533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15DAD6-367A-479C-9E75-61DD0CD01D2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tr-TR"/>
          </a:p>
        </p:txBody>
      </p:sp>
      <p:sp>
        <p:nvSpPr>
          <p:cNvPr id="3" name="Объект 2">
            <a:extLst>
              <a:ext uri="{FF2B5EF4-FFF2-40B4-BE49-F238E27FC236}">
                <a16:creationId xmlns:a16="http://schemas.microsoft.com/office/drawing/2014/main" id="{2207D16A-F49F-465C-9F3A-1D972D2A5B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tr-TR"/>
          </a:p>
        </p:txBody>
      </p:sp>
      <p:sp>
        <p:nvSpPr>
          <p:cNvPr id="4" name="Текст 3">
            <a:extLst>
              <a:ext uri="{FF2B5EF4-FFF2-40B4-BE49-F238E27FC236}">
                <a16:creationId xmlns:a16="http://schemas.microsoft.com/office/drawing/2014/main" id="{629CDC54-23D2-4ECC-AA87-65DF1B1159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6F2E231-0F4F-4AB0-A0C4-5B57C6BC01FB}"/>
              </a:ext>
            </a:extLst>
          </p:cNvPr>
          <p:cNvSpPr>
            <a:spLocks noGrp="1"/>
          </p:cNvSpPr>
          <p:nvPr>
            <p:ph type="dt" sz="half" idx="10"/>
          </p:nvPr>
        </p:nvSpPr>
        <p:spPr/>
        <p:txBody>
          <a:bodyPr/>
          <a:lstStyle/>
          <a:p>
            <a:fld id="{0281310D-4641-4777-AB2A-6A182583FC60}" type="datetimeFigureOut">
              <a:rPr lang="tr-TR" smtClean="0"/>
              <a:t>18.01.2021</a:t>
            </a:fld>
            <a:endParaRPr lang="tr-TR"/>
          </a:p>
        </p:txBody>
      </p:sp>
      <p:sp>
        <p:nvSpPr>
          <p:cNvPr id="6" name="Нижний колонтитул 5">
            <a:extLst>
              <a:ext uri="{FF2B5EF4-FFF2-40B4-BE49-F238E27FC236}">
                <a16:creationId xmlns:a16="http://schemas.microsoft.com/office/drawing/2014/main" id="{5C75E6BD-4CE4-4814-B906-5F7005DF656D}"/>
              </a:ext>
            </a:extLst>
          </p:cNvPr>
          <p:cNvSpPr>
            <a:spLocks noGrp="1"/>
          </p:cNvSpPr>
          <p:nvPr>
            <p:ph type="ftr" sz="quarter" idx="11"/>
          </p:nvPr>
        </p:nvSpPr>
        <p:spPr/>
        <p:txBody>
          <a:bodyPr/>
          <a:lstStyle/>
          <a:p>
            <a:endParaRPr lang="tr-TR"/>
          </a:p>
        </p:txBody>
      </p:sp>
      <p:sp>
        <p:nvSpPr>
          <p:cNvPr id="7" name="Номер слайда 6">
            <a:extLst>
              <a:ext uri="{FF2B5EF4-FFF2-40B4-BE49-F238E27FC236}">
                <a16:creationId xmlns:a16="http://schemas.microsoft.com/office/drawing/2014/main" id="{B5F42CE0-472D-4CBC-A98D-84438854052B}"/>
              </a:ext>
            </a:extLst>
          </p:cNvPr>
          <p:cNvSpPr>
            <a:spLocks noGrp="1"/>
          </p:cNvSpPr>
          <p:nvPr>
            <p:ph type="sldNum" sz="quarter" idx="12"/>
          </p:nvPr>
        </p:nvSpPr>
        <p:spPr/>
        <p:txBody>
          <a:bodyPr/>
          <a:lstStyle/>
          <a:p>
            <a:fld id="{77D7048F-FDDE-44A1-B0AA-0C151F8F63B7}" type="slidenum">
              <a:rPr lang="tr-TR" smtClean="0"/>
              <a:t>‹#›</a:t>
            </a:fld>
            <a:endParaRPr lang="tr-TR"/>
          </a:p>
        </p:txBody>
      </p:sp>
    </p:spTree>
    <p:extLst>
      <p:ext uri="{BB962C8B-B14F-4D97-AF65-F5344CB8AC3E}">
        <p14:creationId xmlns:p14="http://schemas.microsoft.com/office/powerpoint/2010/main" val="3157690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1E74BD-0B42-44A2-A779-0D585381F1CE}"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F4E58-6290-4ACF-ADB6-B1FDDB4AFD30}" type="slidenum">
              <a:rPr lang="en-US" smtClean="0"/>
              <a:t>‹#›</a:t>
            </a:fld>
            <a:endParaRPr lang="en-US"/>
          </a:p>
        </p:txBody>
      </p:sp>
    </p:spTree>
    <p:extLst>
      <p:ext uri="{BB962C8B-B14F-4D97-AF65-F5344CB8AC3E}">
        <p14:creationId xmlns:p14="http://schemas.microsoft.com/office/powerpoint/2010/main" val="3057116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185042-9152-4189-896B-915F3DF224F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tr-TR"/>
          </a:p>
        </p:txBody>
      </p:sp>
      <p:sp>
        <p:nvSpPr>
          <p:cNvPr id="3" name="Рисунок 2">
            <a:extLst>
              <a:ext uri="{FF2B5EF4-FFF2-40B4-BE49-F238E27FC236}">
                <a16:creationId xmlns:a16="http://schemas.microsoft.com/office/drawing/2014/main" id="{D546CF75-41E0-4494-8A42-AD98D1D725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Текст 3">
            <a:extLst>
              <a:ext uri="{FF2B5EF4-FFF2-40B4-BE49-F238E27FC236}">
                <a16:creationId xmlns:a16="http://schemas.microsoft.com/office/drawing/2014/main" id="{331A8091-4908-4B96-91FD-0BAD5C59C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B440AAD-6402-4B3E-A9D7-4A5E72A17B71}"/>
              </a:ext>
            </a:extLst>
          </p:cNvPr>
          <p:cNvSpPr>
            <a:spLocks noGrp="1"/>
          </p:cNvSpPr>
          <p:nvPr>
            <p:ph type="dt" sz="half" idx="10"/>
          </p:nvPr>
        </p:nvSpPr>
        <p:spPr/>
        <p:txBody>
          <a:bodyPr/>
          <a:lstStyle/>
          <a:p>
            <a:fld id="{0281310D-4641-4777-AB2A-6A182583FC60}" type="datetimeFigureOut">
              <a:rPr lang="tr-TR" smtClean="0"/>
              <a:t>18.01.2021</a:t>
            </a:fld>
            <a:endParaRPr lang="tr-TR"/>
          </a:p>
        </p:txBody>
      </p:sp>
      <p:sp>
        <p:nvSpPr>
          <p:cNvPr id="6" name="Нижний колонтитул 5">
            <a:extLst>
              <a:ext uri="{FF2B5EF4-FFF2-40B4-BE49-F238E27FC236}">
                <a16:creationId xmlns:a16="http://schemas.microsoft.com/office/drawing/2014/main" id="{22E15416-77E3-4011-AA1F-746E18B296F2}"/>
              </a:ext>
            </a:extLst>
          </p:cNvPr>
          <p:cNvSpPr>
            <a:spLocks noGrp="1"/>
          </p:cNvSpPr>
          <p:nvPr>
            <p:ph type="ftr" sz="quarter" idx="11"/>
          </p:nvPr>
        </p:nvSpPr>
        <p:spPr/>
        <p:txBody>
          <a:bodyPr/>
          <a:lstStyle/>
          <a:p>
            <a:endParaRPr lang="tr-TR"/>
          </a:p>
        </p:txBody>
      </p:sp>
      <p:sp>
        <p:nvSpPr>
          <p:cNvPr id="7" name="Номер слайда 6">
            <a:extLst>
              <a:ext uri="{FF2B5EF4-FFF2-40B4-BE49-F238E27FC236}">
                <a16:creationId xmlns:a16="http://schemas.microsoft.com/office/drawing/2014/main" id="{BF5C7A98-BA82-4778-85A3-53DA45E92297}"/>
              </a:ext>
            </a:extLst>
          </p:cNvPr>
          <p:cNvSpPr>
            <a:spLocks noGrp="1"/>
          </p:cNvSpPr>
          <p:nvPr>
            <p:ph type="sldNum" sz="quarter" idx="12"/>
          </p:nvPr>
        </p:nvSpPr>
        <p:spPr/>
        <p:txBody>
          <a:bodyPr/>
          <a:lstStyle/>
          <a:p>
            <a:fld id="{77D7048F-FDDE-44A1-B0AA-0C151F8F63B7}" type="slidenum">
              <a:rPr lang="tr-TR" smtClean="0"/>
              <a:t>‹#›</a:t>
            </a:fld>
            <a:endParaRPr lang="tr-TR"/>
          </a:p>
        </p:txBody>
      </p:sp>
    </p:spTree>
    <p:extLst>
      <p:ext uri="{BB962C8B-B14F-4D97-AF65-F5344CB8AC3E}">
        <p14:creationId xmlns:p14="http://schemas.microsoft.com/office/powerpoint/2010/main" val="535296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D3B570-FE04-4FD2-8A69-8CD0BAED1663}"/>
              </a:ext>
            </a:extLst>
          </p:cNvPr>
          <p:cNvSpPr>
            <a:spLocks noGrp="1"/>
          </p:cNvSpPr>
          <p:nvPr>
            <p:ph type="title"/>
          </p:nvPr>
        </p:nvSpPr>
        <p:spPr/>
        <p:txBody>
          <a:bodyPr/>
          <a:lstStyle/>
          <a:p>
            <a:r>
              <a:rPr lang="ru-RU"/>
              <a:t>Образец заголовка</a:t>
            </a:r>
            <a:endParaRPr lang="tr-TR"/>
          </a:p>
        </p:txBody>
      </p:sp>
      <p:sp>
        <p:nvSpPr>
          <p:cNvPr id="3" name="Вертикальный текст 2">
            <a:extLst>
              <a:ext uri="{FF2B5EF4-FFF2-40B4-BE49-F238E27FC236}">
                <a16:creationId xmlns:a16="http://schemas.microsoft.com/office/drawing/2014/main" id="{A6FFEB42-B480-48A2-B432-06326026019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tr-TR"/>
          </a:p>
        </p:txBody>
      </p:sp>
      <p:sp>
        <p:nvSpPr>
          <p:cNvPr id="4" name="Дата 3">
            <a:extLst>
              <a:ext uri="{FF2B5EF4-FFF2-40B4-BE49-F238E27FC236}">
                <a16:creationId xmlns:a16="http://schemas.microsoft.com/office/drawing/2014/main" id="{5CA7E65D-C97B-4C4C-81D2-C6A07BEFC813}"/>
              </a:ext>
            </a:extLst>
          </p:cNvPr>
          <p:cNvSpPr>
            <a:spLocks noGrp="1"/>
          </p:cNvSpPr>
          <p:nvPr>
            <p:ph type="dt" sz="half" idx="10"/>
          </p:nvPr>
        </p:nvSpPr>
        <p:spPr/>
        <p:txBody>
          <a:bodyPr/>
          <a:lstStyle/>
          <a:p>
            <a:fld id="{0281310D-4641-4777-AB2A-6A182583FC60}" type="datetimeFigureOut">
              <a:rPr lang="tr-TR" smtClean="0"/>
              <a:t>18.01.2021</a:t>
            </a:fld>
            <a:endParaRPr lang="tr-TR"/>
          </a:p>
        </p:txBody>
      </p:sp>
      <p:sp>
        <p:nvSpPr>
          <p:cNvPr id="5" name="Нижний колонтитул 4">
            <a:extLst>
              <a:ext uri="{FF2B5EF4-FFF2-40B4-BE49-F238E27FC236}">
                <a16:creationId xmlns:a16="http://schemas.microsoft.com/office/drawing/2014/main" id="{18E364B1-1EA6-44EA-AB65-8CEE51E2B885}"/>
              </a:ext>
            </a:extLst>
          </p:cNvPr>
          <p:cNvSpPr>
            <a:spLocks noGrp="1"/>
          </p:cNvSpPr>
          <p:nvPr>
            <p:ph type="ftr" sz="quarter" idx="11"/>
          </p:nvPr>
        </p:nvSpPr>
        <p:spPr/>
        <p:txBody>
          <a:bodyPr/>
          <a:lstStyle/>
          <a:p>
            <a:endParaRPr lang="tr-TR"/>
          </a:p>
        </p:txBody>
      </p:sp>
      <p:sp>
        <p:nvSpPr>
          <p:cNvPr id="6" name="Номер слайда 5">
            <a:extLst>
              <a:ext uri="{FF2B5EF4-FFF2-40B4-BE49-F238E27FC236}">
                <a16:creationId xmlns:a16="http://schemas.microsoft.com/office/drawing/2014/main" id="{08C002AB-7200-4DC4-9344-89267C61A754}"/>
              </a:ext>
            </a:extLst>
          </p:cNvPr>
          <p:cNvSpPr>
            <a:spLocks noGrp="1"/>
          </p:cNvSpPr>
          <p:nvPr>
            <p:ph type="sldNum" sz="quarter" idx="12"/>
          </p:nvPr>
        </p:nvSpPr>
        <p:spPr/>
        <p:txBody>
          <a:bodyPr/>
          <a:lstStyle/>
          <a:p>
            <a:fld id="{77D7048F-FDDE-44A1-B0AA-0C151F8F63B7}" type="slidenum">
              <a:rPr lang="tr-TR" smtClean="0"/>
              <a:t>‹#›</a:t>
            </a:fld>
            <a:endParaRPr lang="tr-TR"/>
          </a:p>
        </p:txBody>
      </p:sp>
    </p:spTree>
    <p:extLst>
      <p:ext uri="{BB962C8B-B14F-4D97-AF65-F5344CB8AC3E}">
        <p14:creationId xmlns:p14="http://schemas.microsoft.com/office/powerpoint/2010/main" val="1731569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70BA9D3-333A-41F6-88A9-90CB9472605A}"/>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tr-TR"/>
          </a:p>
        </p:txBody>
      </p:sp>
      <p:sp>
        <p:nvSpPr>
          <p:cNvPr id="3" name="Вертикальный текст 2">
            <a:extLst>
              <a:ext uri="{FF2B5EF4-FFF2-40B4-BE49-F238E27FC236}">
                <a16:creationId xmlns:a16="http://schemas.microsoft.com/office/drawing/2014/main" id="{B447CCAF-C1C9-4CA8-87E3-AC6732FD76C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tr-TR"/>
          </a:p>
        </p:txBody>
      </p:sp>
      <p:sp>
        <p:nvSpPr>
          <p:cNvPr id="4" name="Дата 3">
            <a:extLst>
              <a:ext uri="{FF2B5EF4-FFF2-40B4-BE49-F238E27FC236}">
                <a16:creationId xmlns:a16="http://schemas.microsoft.com/office/drawing/2014/main" id="{2B7C8606-EDFE-49F3-83C7-629FC944CE27}"/>
              </a:ext>
            </a:extLst>
          </p:cNvPr>
          <p:cNvSpPr>
            <a:spLocks noGrp="1"/>
          </p:cNvSpPr>
          <p:nvPr>
            <p:ph type="dt" sz="half" idx="10"/>
          </p:nvPr>
        </p:nvSpPr>
        <p:spPr/>
        <p:txBody>
          <a:bodyPr/>
          <a:lstStyle/>
          <a:p>
            <a:fld id="{0281310D-4641-4777-AB2A-6A182583FC60}" type="datetimeFigureOut">
              <a:rPr lang="tr-TR" smtClean="0"/>
              <a:t>18.01.2021</a:t>
            </a:fld>
            <a:endParaRPr lang="tr-TR"/>
          </a:p>
        </p:txBody>
      </p:sp>
      <p:sp>
        <p:nvSpPr>
          <p:cNvPr id="5" name="Нижний колонтитул 4">
            <a:extLst>
              <a:ext uri="{FF2B5EF4-FFF2-40B4-BE49-F238E27FC236}">
                <a16:creationId xmlns:a16="http://schemas.microsoft.com/office/drawing/2014/main" id="{2EF1A3F6-1E4C-4D79-81CB-0A2E2383DA30}"/>
              </a:ext>
            </a:extLst>
          </p:cNvPr>
          <p:cNvSpPr>
            <a:spLocks noGrp="1"/>
          </p:cNvSpPr>
          <p:nvPr>
            <p:ph type="ftr" sz="quarter" idx="11"/>
          </p:nvPr>
        </p:nvSpPr>
        <p:spPr/>
        <p:txBody>
          <a:bodyPr/>
          <a:lstStyle/>
          <a:p>
            <a:endParaRPr lang="tr-TR"/>
          </a:p>
        </p:txBody>
      </p:sp>
      <p:sp>
        <p:nvSpPr>
          <p:cNvPr id="6" name="Номер слайда 5">
            <a:extLst>
              <a:ext uri="{FF2B5EF4-FFF2-40B4-BE49-F238E27FC236}">
                <a16:creationId xmlns:a16="http://schemas.microsoft.com/office/drawing/2014/main" id="{94132FDF-09ED-402E-9D33-337D139A101B}"/>
              </a:ext>
            </a:extLst>
          </p:cNvPr>
          <p:cNvSpPr>
            <a:spLocks noGrp="1"/>
          </p:cNvSpPr>
          <p:nvPr>
            <p:ph type="sldNum" sz="quarter" idx="12"/>
          </p:nvPr>
        </p:nvSpPr>
        <p:spPr/>
        <p:txBody>
          <a:bodyPr/>
          <a:lstStyle/>
          <a:p>
            <a:fld id="{77D7048F-FDDE-44A1-B0AA-0C151F8F63B7}" type="slidenum">
              <a:rPr lang="tr-TR" smtClean="0"/>
              <a:t>‹#›</a:t>
            </a:fld>
            <a:endParaRPr lang="tr-TR"/>
          </a:p>
        </p:txBody>
      </p:sp>
    </p:spTree>
    <p:extLst>
      <p:ext uri="{BB962C8B-B14F-4D97-AF65-F5344CB8AC3E}">
        <p14:creationId xmlns:p14="http://schemas.microsoft.com/office/powerpoint/2010/main" val="788550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1E74BD-0B42-44A2-A779-0D585381F1CE}"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F4E58-6290-4ACF-ADB6-B1FDDB4AFD30}" type="slidenum">
              <a:rPr lang="en-US" smtClean="0"/>
              <a:t>‹#›</a:t>
            </a:fld>
            <a:endParaRPr lang="en-US"/>
          </a:p>
        </p:txBody>
      </p:sp>
    </p:spTree>
    <p:extLst>
      <p:ext uri="{BB962C8B-B14F-4D97-AF65-F5344CB8AC3E}">
        <p14:creationId xmlns:p14="http://schemas.microsoft.com/office/powerpoint/2010/main" val="3972345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1E74BD-0B42-44A2-A779-0D585381F1CE}"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F4E58-6290-4ACF-ADB6-B1FDDB4AFD30}" type="slidenum">
              <a:rPr lang="en-US" smtClean="0"/>
              <a:t>‹#›</a:t>
            </a:fld>
            <a:endParaRPr lang="en-US"/>
          </a:p>
        </p:txBody>
      </p:sp>
    </p:spTree>
    <p:extLst>
      <p:ext uri="{BB962C8B-B14F-4D97-AF65-F5344CB8AC3E}">
        <p14:creationId xmlns:p14="http://schemas.microsoft.com/office/powerpoint/2010/main" val="3296705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1E74BD-0B42-44A2-A779-0D585381F1CE}" type="datetimeFigureOut">
              <a:rPr lang="en-US" smtClean="0"/>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F4E58-6290-4ACF-ADB6-B1FDDB4AFD30}" type="slidenum">
              <a:rPr lang="en-US" smtClean="0"/>
              <a:t>‹#›</a:t>
            </a:fld>
            <a:endParaRPr lang="en-US"/>
          </a:p>
        </p:txBody>
      </p:sp>
    </p:spTree>
    <p:extLst>
      <p:ext uri="{BB962C8B-B14F-4D97-AF65-F5344CB8AC3E}">
        <p14:creationId xmlns:p14="http://schemas.microsoft.com/office/powerpoint/2010/main" val="353571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1E74BD-0B42-44A2-A779-0D585381F1CE}" type="datetimeFigureOut">
              <a:rPr lang="en-US" smtClean="0"/>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F4E58-6290-4ACF-ADB6-B1FDDB4AFD30}" type="slidenum">
              <a:rPr lang="en-US" smtClean="0"/>
              <a:t>‹#›</a:t>
            </a:fld>
            <a:endParaRPr lang="en-US"/>
          </a:p>
        </p:txBody>
      </p:sp>
    </p:spTree>
    <p:extLst>
      <p:ext uri="{BB962C8B-B14F-4D97-AF65-F5344CB8AC3E}">
        <p14:creationId xmlns:p14="http://schemas.microsoft.com/office/powerpoint/2010/main" val="2568637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E74BD-0B42-44A2-A779-0D585381F1CE}" type="datetimeFigureOut">
              <a:rPr lang="en-US" smtClean="0"/>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F4E58-6290-4ACF-ADB6-B1FDDB4AFD30}" type="slidenum">
              <a:rPr lang="en-US" smtClean="0"/>
              <a:t>‹#›</a:t>
            </a:fld>
            <a:endParaRPr lang="en-US"/>
          </a:p>
        </p:txBody>
      </p:sp>
    </p:spTree>
    <p:extLst>
      <p:ext uri="{BB962C8B-B14F-4D97-AF65-F5344CB8AC3E}">
        <p14:creationId xmlns:p14="http://schemas.microsoft.com/office/powerpoint/2010/main" val="2692391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1E74BD-0B42-44A2-A779-0D585381F1CE}"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F4E58-6290-4ACF-ADB6-B1FDDB4AFD30}" type="slidenum">
              <a:rPr lang="en-US" smtClean="0"/>
              <a:t>‹#›</a:t>
            </a:fld>
            <a:endParaRPr lang="en-US"/>
          </a:p>
        </p:txBody>
      </p:sp>
    </p:spTree>
    <p:extLst>
      <p:ext uri="{BB962C8B-B14F-4D97-AF65-F5344CB8AC3E}">
        <p14:creationId xmlns:p14="http://schemas.microsoft.com/office/powerpoint/2010/main" val="359768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1E74BD-0B42-44A2-A779-0D585381F1CE}"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F4E58-6290-4ACF-ADB6-B1FDDB4AFD30}" type="slidenum">
              <a:rPr lang="en-US" smtClean="0"/>
              <a:t>‹#›</a:t>
            </a:fld>
            <a:endParaRPr lang="en-US"/>
          </a:p>
        </p:txBody>
      </p:sp>
    </p:spTree>
    <p:extLst>
      <p:ext uri="{BB962C8B-B14F-4D97-AF65-F5344CB8AC3E}">
        <p14:creationId xmlns:p14="http://schemas.microsoft.com/office/powerpoint/2010/main" val="1235569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E74BD-0B42-44A2-A779-0D585381F1CE}" type="datetimeFigureOut">
              <a:rPr lang="en-US" smtClean="0"/>
              <a:t>1/18/2021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F4E58-6290-4ACF-ADB6-B1FDDB4AFD30}" type="slidenum">
              <a:rPr lang="en-US" smtClean="0"/>
              <a:t>‹#›</a:t>
            </a:fld>
            <a:endParaRPr lang="en-US"/>
          </a:p>
        </p:txBody>
      </p:sp>
    </p:spTree>
    <p:extLst>
      <p:ext uri="{BB962C8B-B14F-4D97-AF65-F5344CB8AC3E}">
        <p14:creationId xmlns:p14="http://schemas.microsoft.com/office/powerpoint/2010/main" val="1424433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85201F-E549-4477-93DA-06DF4D3F1A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tr-TR"/>
          </a:p>
        </p:txBody>
      </p:sp>
      <p:sp>
        <p:nvSpPr>
          <p:cNvPr id="3" name="Текст 2">
            <a:extLst>
              <a:ext uri="{FF2B5EF4-FFF2-40B4-BE49-F238E27FC236}">
                <a16:creationId xmlns:a16="http://schemas.microsoft.com/office/drawing/2014/main" id="{605B792A-14B4-4077-88AB-1D8A079330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tr-TR"/>
          </a:p>
        </p:txBody>
      </p:sp>
      <p:sp>
        <p:nvSpPr>
          <p:cNvPr id="4" name="Дата 3">
            <a:extLst>
              <a:ext uri="{FF2B5EF4-FFF2-40B4-BE49-F238E27FC236}">
                <a16:creationId xmlns:a16="http://schemas.microsoft.com/office/drawing/2014/main" id="{BB2D9AB9-E4F8-46E9-9F2E-C4B17F7D7B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1310D-4641-4777-AB2A-6A182583FC60}" type="datetimeFigureOut">
              <a:rPr lang="tr-TR" smtClean="0"/>
              <a:t>18.01.2021</a:t>
            </a:fld>
            <a:endParaRPr lang="tr-TR"/>
          </a:p>
        </p:txBody>
      </p:sp>
      <p:sp>
        <p:nvSpPr>
          <p:cNvPr id="5" name="Нижний колонтитул 4">
            <a:extLst>
              <a:ext uri="{FF2B5EF4-FFF2-40B4-BE49-F238E27FC236}">
                <a16:creationId xmlns:a16="http://schemas.microsoft.com/office/drawing/2014/main" id="{D5AF4B46-008F-4078-99C2-749FE96DDB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Номер слайда 5">
            <a:extLst>
              <a:ext uri="{FF2B5EF4-FFF2-40B4-BE49-F238E27FC236}">
                <a16:creationId xmlns:a16="http://schemas.microsoft.com/office/drawing/2014/main" id="{3C7B03B0-FE9C-4343-9BD8-D06F4EEDC7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7048F-FDDE-44A1-B0AA-0C151F8F63B7}" type="slidenum">
              <a:rPr lang="tr-TR" smtClean="0"/>
              <a:t>‹#›</a:t>
            </a:fld>
            <a:endParaRPr lang="tr-TR"/>
          </a:p>
        </p:txBody>
      </p:sp>
    </p:spTree>
    <p:extLst>
      <p:ext uri="{BB962C8B-B14F-4D97-AF65-F5344CB8AC3E}">
        <p14:creationId xmlns:p14="http://schemas.microsoft.com/office/powerpoint/2010/main" val="878577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hyperlink" Target="https://data.worldbank.org/indicator/SE.XPD.TERT" TargetMode="External"/><Relationship Id="rId3" Type="http://schemas.openxmlformats.org/officeDocument/2006/relationships/image" Target="../media/image2.png"/><Relationship Id="rId7" Type="http://schemas.openxmlformats.org/officeDocument/2006/relationships/hyperlink" Target="https://data.worldbank.org/indicator/SE.XPD.SECO.PC.ZS?end=2018"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data.worldbank.org/indicator/SE.XPD.PRIM.PC.ZS?end=2018&amp;start=1995" TargetMode="External"/><Relationship Id="rId5" Type="http://schemas.openxmlformats.org/officeDocument/2006/relationships/hyperlink" Target="https://networkreadinessindex.org/wp-content/uploads/2020/03/The-Network-Readiness-Index-2019-New-version-March-2020.pdf" TargetMode="External"/><Relationship Id="rId4" Type="http://schemas.openxmlformats.org/officeDocument/2006/relationships/hyperlink" Target="#_ftn1"/></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data.worldbank.org/indicator/IC.BUS.NDNS.ZS?end=2018&amp;start=2006" TargetMode="External"/><Relationship Id="rId5" Type="http://schemas.openxmlformats.org/officeDocument/2006/relationships/hyperlink" Target="https://data.worldbank.org/indicator/IC.TAX.TOTL.CP.ZS?end=2018" TargetMode="External"/><Relationship Id="rId4" Type="http://schemas.openxmlformats.org/officeDocument/2006/relationships/hyperlink" Target="#_ftn1"/></Relationships>
</file>

<file path=ppt/slides/_rels/slide12.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data.worldbank.org/indicator/ny.gdp.mktp.kd.zg" TargetMode="External"/><Relationship Id="rId5" Type="http://schemas.openxmlformats.org/officeDocument/2006/relationships/hyperlink" Target="https://data.worldbank.org/indicator/IC.TAX.TOTL.CP.ZS?end=2018" TargetMode="External"/><Relationship Id="rId4" Type="http://schemas.openxmlformats.org/officeDocument/2006/relationships/hyperlink" Target="#_ftn1"/></Relationships>
</file>

<file path=ppt/slides/_rels/slide13.xml.rels><?xml version="1.0" encoding="UTF-8" standalone="yes"?>
<Relationships xmlns="http://schemas.openxmlformats.org/package/2006/relationships"><Relationship Id="rId8" Type="http://schemas.openxmlformats.org/officeDocument/2006/relationships/hyperlink" Target="https://tradingeconomics.com/country-list/corporate-tax-rate" TargetMode="External"/><Relationship Id="rId3" Type="http://schemas.openxmlformats.org/officeDocument/2006/relationships/image" Target="../media/image2.png"/><Relationship Id="rId7" Type="http://schemas.openxmlformats.org/officeDocument/2006/relationships/hyperlink" Target="https://data.worldbank.org/indicator/IC.TAX.OTHR.CP.ZS?end=2018&amp;view=chart" TargetMode="External"/><Relationship Id="rId12" Type="http://schemas.openxmlformats.org/officeDocument/2006/relationships/chart" Target="../charts/chart7.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data.worldbank.org/indicator/IC.TAX.LABR.CP.ZS?end=2018&amp;view=chart" TargetMode="External"/><Relationship Id="rId11" Type="http://schemas.openxmlformats.org/officeDocument/2006/relationships/hyperlink" Target="https://data.worldbank.org/indicator/NY.GDP.MKTP.KD.ZG?end=2018&amp;locations=AZ&amp;start=2005" TargetMode="External"/><Relationship Id="rId5" Type="http://schemas.openxmlformats.org/officeDocument/2006/relationships/hyperlink" Target="https://data.worldbank.org/indicator/ny.gdp.mktp.kd.zg" TargetMode="External"/><Relationship Id="rId10" Type="http://schemas.openxmlformats.org/officeDocument/2006/relationships/hyperlink" Target="https://data.worldbank.org/indicator/IC.TAX.TOTL.CP.ZS?end=2019&amp;locations=AZ" TargetMode="External"/><Relationship Id="rId4" Type="http://schemas.openxmlformats.org/officeDocument/2006/relationships/hyperlink" Target="#_ftn1"/><Relationship Id="rId9" Type="http://schemas.openxmlformats.org/officeDocument/2006/relationships/hyperlink" Target="https://taxsummaries.pwc.com/ID/Value-added-tax-(VAT)-rates" TargetMode="External"/></Relationships>
</file>

<file path=ppt/slides/_rels/slide14.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image" Target="../media/image2.png"/><Relationship Id="rId7" Type="http://schemas.openxmlformats.org/officeDocument/2006/relationships/hyperlink" Target="https://www.wipo.int/edocs/pubdocs/en/wipo_pub_gii_2019.pdf"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networkreadinessindex.org/wp-content/uploads/2020/03/The-Network-Readiness-Index-2019-New-version-March-2020.pdf" TargetMode="External"/><Relationship Id="rId5" Type="http://schemas.openxmlformats.org/officeDocument/2006/relationships/hyperlink" Target="https://www.stat.gov.az/source/information_society/" TargetMode="External"/><Relationship Id="rId4" Type="http://schemas.openxmlformats.org/officeDocument/2006/relationships/hyperlink" Target="#_ftn1"/></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data.worldbank.org/indicator/NY.GDP.PCAP.PP.CD"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economics.com.az/" TargetMode="External"/><Relationship Id="rId5" Type="http://schemas.openxmlformats.org/officeDocument/2006/relationships/hyperlink" Target="https://www.wipo.int/edocs/pubdocs/en/wipo_pub_gii_2019.pdf" TargetMode="External"/><Relationship Id="rId4" Type="http://schemas.openxmlformats.org/officeDocument/2006/relationships/hyperlink" Target="#_ftn1"/></Relationships>
</file>

<file path=ppt/slides/_rels/slide16.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image" Target="../media/image2.png"/><Relationship Id="rId7" Type="http://schemas.openxmlformats.org/officeDocument/2006/relationships/hyperlink" Target="https://data.worldbank.org/indicator/NY.GDP.PCAP.PP.CD"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economics.com.az/" TargetMode="External"/><Relationship Id="rId5" Type="http://schemas.openxmlformats.org/officeDocument/2006/relationships/hyperlink" Target="#_ftn1"/><Relationship Id="rId4" Type="http://schemas.openxmlformats.org/officeDocument/2006/relationships/chart" Target="../charts/chart9.xml"/><Relationship Id="rId9"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weforum.org/reports/"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economics.com.az/" TargetMode="External"/><Relationship Id="rId5" Type="http://schemas.openxmlformats.org/officeDocument/2006/relationships/hyperlink" Target="#_ftn1"/><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image" Target="../media/image2.png"/><Relationship Id="rId7" Type="http://schemas.openxmlformats.org/officeDocument/2006/relationships/hyperlink" Target="http://www.economics.com.az/"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economics.com.az/images/fotos/elmi_eserler_pdf/2017_4/6Memmedzade_M.pdf" TargetMode="External"/><Relationship Id="rId5" Type="http://schemas.openxmlformats.org/officeDocument/2006/relationships/hyperlink" Target="#_ftn1"/><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data.worldbank.org/indicator/NY.GDP.PCAP.PP.CD?end=2019&amp;start=2016" TargetMode="External"/><Relationship Id="rId3" Type="http://schemas.openxmlformats.org/officeDocument/2006/relationships/image" Target="../media/image2.png"/><Relationship Id="rId7" Type="http://schemas.openxmlformats.org/officeDocument/2006/relationships/hyperlink" Target="https://networkreadinessindex.org/wp-content/uploads/2020/03/The-Network-Readiness-Index-2019-New-version-March-2020.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_ftnref1"/><Relationship Id="rId5" Type="http://schemas.openxmlformats.org/officeDocument/2006/relationships/hyperlink" Target="#_ftn1"/><Relationship Id="rId10"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hyperlink" Target="https://data.worldbank.org/indicator/ne.trd.gnfs.zs?end=2019&amp;start=2012"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data.worldbank.org/indicator/NE.IMP.GNFS.ZS?end=2019&amp;start=2016" TargetMode="External"/><Relationship Id="rId3" Type="http://schemas.openxmlformats.org/officeDocument/2006/relationships/image" Target="../media/image2.png"/><Relationship Id="rId7" Type="http://schemas.openxmlformats.org/officeDocument/2006/relationships/hyperlink" Target="https://data.worldbank.org/indicator/bg.gsr.nfsv.gd.zs?end=2019&amp;start=2016"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data.worldbank.org/indicator/TG.VAL.TOTL.GD.ZS?end=2019&amp;start=2016" TargetMode="External"/><Relationship Id="rId5" Type="http://schemas.openxmlformats.org/officeDocument/2006/relationships/hyperlink" Target="https://networkreadinessindex.org/wp-content/uploads/2020/03/The-Network-Readiness-Index-2019-New-version-March-2020.pdf" TargetMode="External"/><Relationship Id="rId10" Type="http://schemas.openxmlformats.org/officeDocument/2006/relationships/hyperlink" Target="#_ftn1"/><Relationship Id="rId4" Type="http://schemas.openxmlformats.org/officeDocument/2006/relationships/hyperlink" Target="#_ftnref1"/><Relationship Id="rId9" Type="http://schemas.openxmlformats.org/officeDocument/2006/relationships/hyperlink" Target="https://data.worldbank.org/indicator/ne.exp.gnfs.zs?end=2019&amp;start=201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www3.weforum.org/docs/WEF_TheGlobalCompetitivenessReport2019.pdf" TargetMode="External"/><Relationship Id="rId5" Type="http://schemas.openxmlformats.org/officeDocument/2006/relationships/hyperlink" Target="https://networkreadinessindex.org/wp-content/uploads/2020/03/The-Network-Readiness-Index-2019-New-version-March-2020.pdf" TargetMode="External"/><Relationship Id="rId4" Type="http://schemas.openxmlformats.org/officeDocument/2006/relationships/hyperlink" Target="#_ftn1"/></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databank.worldbank.org/reports.aspx?source=1251&amp;series=g20_t" TargetMode="External"/><Relationship Id="rId5" Type="http://schemas.openxmlformats.org/officeDocument/2006/relationships/hyperlink" Target="http://www3.weforum.org/docs/GITR2016/WEF_GITR_Full_Report.pdf" TargetMode="External"/><Relationship Id="rId4" Type="http://schemas.openxmlformats.org/officeDocument/2006/relationships/hyperlink" Target="#_ftn1"/></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06246"/>
            <a:ext cx="9144000" cy="5300590"/>
          </a:xfrm>
        </p:spPr>
        <p:txBody>
          <a:bodyPr>
            <a:normAutofit fontScale="90000"/>
          </a:bodyPr>
          <a:lstStyle/>
          <a:p>
            <a:pPr>
              <a:lnSpc>
                <a:spcPct val="110000"/>
              </a:lnSpc>
            </a:pP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ru-RU" sz="2000" b="1" dirty="0" smtClean="0">
                <a:latin typeface="Times New Roman" panose="02020603050405020304" pitchFamily="18" charset="0"/>
                <a:ea typeface="Calibri" panose="020F0502020204030204" pitchFamily="34" charset="0"/>
                <a:cs typeface="Times New Roman" panose="02020603050405020304" pitchFamily="18" charset="0"/>
              </a:rPr>
            </a:br>
            <a:r>
              <a:rPr lang="ru-RU" sz="2000" b="1" dirty="0">
                <a:latin typeface="Times New Roman" panose="02020603050405020304" pitchFamily="18" charset="0"/>
                <a:ea typeface="Calibri" panose="020F0502020204030204" pitchFamily="34" charset="0"/>
                <a:cs typeface="Times New Roman" panose="02020603050405020304" pitchFamily="18" charset="0"/>
              </a:rPr>
              <a:t/>
            </a:r>
            <a:br>
              <a:rPr lang="ru-RU" sz="2000" b="1" dirty="0">
                <a:latin typeface="Times New Roman" panose="02020603050405020304" pitchFamily="18" charset="0"/>
                <a:ea typeface="Calibri" panose="020F0502020204030204" pitchFamily="34" charset="0"/>
                <a:cs typeface="Times New Roman" panose="02020603050405020304" pitchFamily="18" charset="0"/>
              </a:rPr>
            </a:b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ru-RU" sz="2000" b="1" dirty="0" smtClean="0">
                <a:latin typeface="Times New Roman" panose="02020603050405020304" pitchFamily="18" charset="0"/>
                <a:ea typeface="Calibri" panose="020F0502020204030204" pitchFamily="34" charset="0"/>
                <a:cs typeface="Times New Roman" panose="02020603050405020304" pitchFamily="18" charset="0"/>
              </a:rPr>
            </a:br>
            <a:r>
              <a:rPr lang="ru-RU" sz="2000" b="1" dirty="0">
                <a:latin typeface="Times New Roman" panose="02020603050405020304" pitchFamily="18" charset="0"/>
                <a:ea typeface="Calibri" panose="020F0502020204030204" pitchFamily="34" charset="0"/>
                <a:cs typeface="Times New Roman" panose="02020603050405020304" pitchFamily="18" charset="0"/>
              </a:rPr>
              <a:t/>
            </a:r>
            <a:br>
              <a:rPr lang="ru-RU" sz="2000" b="1" dirty="0">
                <a:latin typeface="Times New Roman" panose="02020603050405020304" pitchFamily="18" charset="0"/>
                <a:ea typeface="Calibri" panose="020F0502020204030204" pitchFamily="34" charset="0"/>
                <a:cs typeface="Times New Roman" panose="02020603050405020304" pitchFamily="18" charset="0"/>
              </a:rPr>
            </a:br>
            <a:r>
              <a:rPr lang="az-Latn-AZ" sz="2700" b="1" dirty="0">
                <a:solidFill>
                  <a:srgbClr val="0070C0"/>
                </a:solidFill>
                <a:latin typeface="Arno Pro"/>
                <a:ea typeface="Calibri" panose="020F0502020204030204" pitchFamily="34" charset="0"/>
                <a:cs typeface="Times New Roman" panose="02020603050405020304" pitchFamily="18" charset="0"/>
              </a:rPr>
              <a:t>ŞƏBƏKƏ HAZIRLIĞI İNDEKSİ – 2019</a:t>
            </a:r>
            <a:br>
              <a:rPr lang="az-Latn-AZ" sz="2700" b="1" dirty="0">
                <a:solidFill>
                  <a:srgbClr val="0070C0"/>
                </a:solidFill>
                <a:latin typeface="Arno Pro"/>
                <a:ea typeface="Calibri" panose="020F0502020204030204" pitchFamily="34" charset="0"/>
                <a:cs typeface="Times New Roman" panose="02020603050405020304" pitchFamily="18" charset="0"/>
              </a:rPr>
            </a:br>
            <a:r>
              <a:rPr lang="az-Latn-AZ" sz="2200" b="1" i="1" dirty="0">
                <a:solidFill>
                  <a:srgbClr val="0070C0"/>
                </a:solidFill>
                <a:latin typeface="Arno Pro"/>
                <a:ea typeface="Calibri" panose="020F0502020204030204" pitchFamily="34" charset="0"/>
                <a:cs typeface="Times New Roman" panose="02020603050405020304" pitchFamily="18" charset="0"/>
              </a:rPr>
              <a:t>Azərbaycanda elektron xidmətlərin inkişafı</a:t>
            </a:r>
            <a:r>
              <a:rPr lang="ru-RU" sz="2000" b="1" i="1" dirty="0" smtClean="0">
                <a:latin typeface="Times New Roman" panose="02020603050405020304" pitchFamily="18" charset="0"/>
                <a:ea typeface="Calibri" panose="020F0502020204030204" pitchFamily="34" charset="0"/>
                <a:cs typeface="Times New Roman" panose="02020603050405020304" pitchFamily="18" charset="0"/>
              </a:rPr>
              <a:t/>
            </a:r>
            <a:br>
              <a:rPr lang="ru-RU" sz="2000" b="1" i="1" dirty="0" smtClean="0">
                <a:latin typeface="Times New Roman" panose="02020603050405020304" pitchFamily="18" charset="0"/>
                <a:ea typeface="Calibri" panose="020F0502020204030204" pitchFamily="34" charset="0"/>
                <a:cs typeface="Times New Roman" panose="02020603050405020304" pitchFamily="18" charset="0"/>
              </a:rPr>
            </a:br>
            <a:r>
              <a:rPr lang="ru-RU" sz="2000" b="1" dirty="0">
                <a:latin typeface="Times New Roman" panose="02020603050405020304" pitchFamily="18" charset="0"/>
                <a:ea typeface="Calibri" panose="020F0502020204030204" pitchFamily="34" charset="0"/>
                <a:cs typeface="Times New Roman" panose="02020603050405020304" pitchFamily="18" charset="0"/>
              </a:rPr>
              <a:t/>
            </a:r>
            <a:br>
              <a:rPr lang="ru-RU" sz="2000" b="1" dirty="0">
                <a:latin typeface="Times New Roman" panose="02020603050405020304" pitchFamily="18" charset="0"/>
                <a:ea typeface="Calibri" panose="020F0502020204030204" pitchFamily="34" charset="0"/>
                <a:cs typeface="Times New Roman" panose="02020603050405020304" pitchFamily="18" charset="0"/>
              </a:rPr>
            </a:br>
            <a:r>
              <a:rPr lang="az-Latn-AZ" sz="31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az-Latn-AZ" sz="31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az-Latn-AZ" sz="31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az-Latn-AZ" sz="31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en-US"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r>
            <a:br>
              <a:rPr lang="en-US"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r>
              <a:rPr lang="ru-RU" dirty="0"/>
              <a:t/>
            </a:r>
            <a:br>
              <a:rPr lang="ru-RU" dirty="0"/>
            </a:br>
            <a:r>
              <a:rPr lang="ru-RU" dirty="0" smtClean="0"/>
              <a:t>                                         </a:t>
            </a:r>
            <a:endParaRPr lang="en-US" sz="8000" dirty="0">
              <a:solidFill>
                <a:srgbClr val="002060"/>
              </a:solidFill>
            </a:endParaRPr>
          </a:p>
        </p:txBody>
      </p:sp>
      <p:grpSp>
        <p:nvGrpSpPr>
          <p:cNvPr id="5" name="Группа 5"/>
          <p:cNvGrpSpPr>
            <a:grpSpLocks/>
          </p:cNvGrpSpPr>
          <p:nvPr/>
        </p:nvGrpSpPr>
        <p:grpSpPr bwMode="auto">
          <a:xfrm>
            <a:off x="0" y="0"/>
            <a:ext cx="12192000" cy="908720"/>
            <a:chOff x="0" y="446"/>
            <a:chExt cx="9144000" cy="756793"/>
          </a:xfrm>
        </p:grpSpPr>
        <p:pic>
          <p:nvPicPr>
            <p:cNvPr id="6" name="Рисунок 1"/>
            <p:cNvPicPr>
              <a:picLocks noChangeAspect="1"/>
            </p:cNvPicPr>
            <p:nvPr/>
          </p:nvPicPr>
          <p:blipFill>
            <a:blip r:embed="rId2" cstate="print"/>
            <a:srcRect l="58456" t="15993" r="20644" b="63036"/>
            <a:stretch>
              <a:fillRect/>
            </a:stretch>
          </p:blipFill>
          <p:spPr bwMode="auto">
            <a:xfrm>
              <a:off x="0" y="446"/>
              <a:ext cx="9144000" cy="754733"/>
            </a:xfrm>
            <a:prstGeom prst="rect">
              <a:avLst/>
            </a:prstGeom>
            <a:noFill/>
            <a:ln w="9525">
              <a:noFill/>
              <a:miter lim="800000"/>
              <a:headEnd/>
              <a:tailEnd/>
            </a:ln>
          </p:spPr>
        </p:pic>
        <p:pic>
          <p:nvPicPr>
            <p:cNvPr id="7" name="Рисунок 11"/>
            <p:cNvPicPr>
              <a:picLocks noChangeAspect="1"/>
            </p:cNvPicPr>
            <p:nvPr/>
          </p:nvPicPr>
          <p:blipFill>
            <a:blip r:embed="rId3" cstate="print"/>
            <a:srcRect b="34521"/>
            <a:stretch>
              <a:fillRect/>
            </a:stretch>
          </p:blipFill>
          <p:spPr bwMode="auto">
            <a:xfrm>
              <a:off x="467544" y="136323"/>
              <a:ext cx="587859" cy="452265"/>
            </a:xfrm>
            <a:prstGeom prst="rect">
              <a:avLst/>
            </a:prstGeom>
            <a:noFill/>
            <a:ln w="9525">
              <a:noFill/>
              <a:miter lim="800000"/>
              <a:headEnd/>
              <a:tailEnd/>
            </a:ln>
          </p:spPr>
        </p:pic>
        <p:sp>
          <p:nvSpPr>
            <p:cNvPr id="8" name="Поле 2"/>
            <p:cNvSpPr txBox="1">
              <a:spLocks noChangeArrowheads="1"/>
            </p:cNvSpPr>
            <p:nvPr/>
          </p:nvSpPr>
          <p:spPr bwMode="auto">
            <a:xfrm>
              <a:off x="1119188" y="133718"/>
              <a:ext cx="7917308" cy="607656"/>
            </a:xfrm>
            <a:prstGeom prst="rect">
              <a:avLst/>
            </a:prstGeom>
            <a:noFill/>
            <a:ln w="6350">
              <a:noFill/>
              <a:miter lim="800000"/>
              <a:headEnd/>
              <a:tailEnd/>
            </a:ln>
          </p:spPr>
          <p:txBody>
            <a:bodyPr/>
            <a:lstStyle/>
            <a:p>
              <a:pPr>
                <a:lnSpc>
                  <a:spcPct val="100000"/>
                </a:lnSpc>
                <a:spcBef>
                  <a:spcPct val="0"/>
                </a:spcBef>
                <a:buFont typeface="Wingdings" pitchFamily="2" charset="2"/>
                <a:buNone/>
              </a:pPr>
              <a:r>
                <a:rPr lang="az-Latn-AZ" sz="1300" dirty="0" smtClean="0">
                  <a:solidFill>
                    <a:srgbClr val="FFFFFF"/>
                  </a:solidFill>
                  <a:latin typeface="Cambria" pitchFamily="18" charset="0"/>
                  <a:ea typeface="Verdana" pitchFamily="34" charset="0"/>
                  <a:cs typeface="Verdana" pitchFamily="34" charset="0"/>
                </a:rPr>
                <a:t>Azərbaycan Milli Elmlər Akademiyasının </a:t>
              </a:r>
              <a:r>
                <a:rPr lang="en-US" sz="1300" b="0" i="0" dirty="0" smtClean="0">
                  <a:solidFill>
                    <a:srgbClr val="FFFFFF"/>
                  </a:solidFill>
                  <a:latin typeface="Cambria" pitchFamily="18" charset="0"/>
                  <a:ea typeface="Verdana" pitchFamily="34" charset="0"/>
                  <a:cs typeface="Verdana" pitchFamily="34" charset="0"/>
                </a:rPr>
                <a:t> </a:t>
              </a:r>
              <a:br>
                <a:rPr lang="en-US" sz="1300" b="0" i="0" dirty="0" smtClean="0">
                  <a:solidFill>
                    <a:srgbClr val="FFFFFF"/>
                  </a:solidFill>
                  <a:latin typeface="Cambria" pitchFamily="18" charset="0"/>
                  <a:ea typeface="Verdana" pitchFamily="34" charset="0"/>
                  <a:cs typeface="Verdana" pitchFamily="34" charset="0"/>
                </a:rPr>
              </a:br>
              <a:r>
                <a:rPr lang="az-Latn-AZ" sz="1300" dirty="0" smtClean="0">
                  <a:solidFill>
                    <a:srgbClr val="FFFFFF"/>
                  </a:solidFill>
                  <a:latin typeface="Cambria" pitchFamily="18" charset="0"/>
                  <a:ea typeface="Verdana" pitchFamily="34" charset="0"/>
                  <a:cs typeface="Verdana" pitchFamily="34" charset="0"/>
                </a:rPr>
                <a:t>İqtisadiyyat İnstitutu</a:t>
              </a:r>
              <a:endParaRPr lang="ru-RU" sz="1300" b="0" i="0" dirty="0">
                <a:solidFill>
                  <a:srgbClr val="FFFFFF"/>
                </a:solidFill>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ru-RU" sz="3600" b="0" i="0" dirty="0">
                <a:latin typeface="Cambria" pitchFamily="18" charset="0"/>
                <a:ea typeface="Verdana" pitchFamily="34" charset="0"/>
                <a:cs typeface="Verdana" pitchFamily="34" charset="0"/>
              </a:endParaRPr>
            </a:p>
          </p:txBody>
        </p:sp>
        <p:sp>
          <p:nvSpPr>
            <p:cNvPr id="9" name="Line 6"/>
            <p:cNvSpPr>
              <a:spLocks noChangeShapeType="1"/>
            </p:cNvSpPr>
            <p:nvPr/>
          </p:nvSpPr>
          <p:spPr bwMode="auto">
            <a:xfrm>
              <a:off x="0" y="757239"/>
              <a:ext cx="9144000" cy="0"/>
            </a:xfrm>
            <a:prstGeom prst="line">
              <a:avLst/>
            </a:prstGeom>
            <a:noFill/>
            <a:ln w="38100">
              <a:solidFill>
                <a:srgbClr val="000066"/>
              </a:solidFill>
              <a:round/>
              <a:headEnd/>
              <a:tailEnd/>
            </a:ln>
            <a:effectLst>
              <a:outerShdw dist="38100" dir="2400000" algn="ctr" rotWithShape="0">
                <a:schemeClr val="tx1">
                  <a:lumMod val="50000"/>
                  <a:alpha val="35000"/>
                </a:schemeClr>
              </a:outerShdw>
            </a:effectLst>
          </p:spPr>
          <p:txBody>
            <a:bodyPr/>
            <a:lstStyle/>
            <a:p>
              <a:pPr>
                <a:defRPr/>
              </a:pPr>
              <a:endParaRPr lang="ru-RU"/>
            </a:p>
          </p:txBody>
        </p:sp>
      </p:grpSp>
      <p:sp>
        <p:nvSpPr>
          <p:cNvPr id="15" name="TextBox 8"/>
          <p:cNvSpPr txBox="1"/>
          <p:nvPr/>
        </p:nvSpPr>
        <p:spPr>
          <a:xfrm>
            <a:off x="0" y="6496594"/>
            <a:ext cx="12192001" cy="461665"/>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az-Latn-AZ" sz="1200" b="1" dirty="0">
                <a:solidFill>
                  <a:schemeClr val="tx1"/>
                </a:solidFill>
                <a:latin typeface="Cambria" panose="02040503050406030204" pitchFamily="18" charset="0"/>
              </a:rPr>
              <a:t>    </a:t>
            </a:r>
            <a:r>
              <a:rPr lang="en-US" sz="1200" b="1" dirty="0">
                <a:solidFill>
                  <a:schemeClr val="tx1"/>
                </a:solidFill>
                <a:latin typeface="Cambria" panose="02040503050406030204" pitchFamily="18" charset="0"/>
              </a:rPr>
              <a:t>www.economics.com.az</a:t>
            </a:r>
            <a:r>
              <a:rPr lang="az-Latn-AZ" sz="1200" b="1" dirty="0">
                <a:solidFill>
                  <a:schemeClr val="tx1"/>
                </a:solidFill>
                <a:latin typeface="Cambria" panose="02040503050406030204" pitchFamily="18" charset="0"/>
              </a:rPr>
              <a:t> </a:t>
            </a:r>
            <a:r>
              <a:rPr lang="az-Latn-AZ" sz="1200" b="1" dirty="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  </a:t>
            </a:r>
            <a:r>
              <a:rPr lang="en-US" sz="1200" b="1" dirty="0" smtClean="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                                               </a:t>
            </a:r>
            <a:r>
              <a:rPr lang="en-US" sz="1200" b="1" dirty="0" smtClean="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i.f.d., dos. Leyli Əli qızı Allahverdiyeva</a:t>
            </a:r>
            <a:r>
              <a:rPr lang="en-US" sz="1200" b="1" dirty="0" smtClean="0">
                <a:solidFill>
                  <a:schemeClr val="bg1"/>
                </a:solidFill>
                <a:latin typeface="Cambria" panose="02040503050406030204" pitchFamily="18" charset="0"/>
              </a:rPr>
              <a:t>   </a:t>
            </a:r>
            <a:endParaRPr lang="az-Latn-AZ" sz="1200" b="1" dirty="0" smtClean="0">
              <a:solidFill>
                <a:schemeClr val="bg1"/>
              </a:solidFill>
              <a:latin typeface="Cambria" panose="02040503050406030204" pitchFamily="18" charset="0"/>
            </a:endParaRPr>
          </a:p>
          <a:p>
            <a:r>
              <a:rPr lang="az-Latn-AZ" sz="1200" b="1" dirty="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                                                                                                                                                                                                                                                                                                                     </a:t>
            </a:r>
            <a:r>
              <a:rPr lang="en-US" sz="1200" b="1" dirty="0" err="1" smtClean="0">
                <a:solidFill>
                  <a:schemeClr val="bg1"/>
                </a:solidFill>
                <a:latin typeface="Cambria" panose="02040503050406030204" pitchFamily="18" charset="0"/>
              </a:rPr>
              <a:t>Bak</a:t>
            </a:r>
            <a:r>
              <a:rPr lang="az-Latn-AZ" sz="1200" b="1" dirty="0">
                <a:solidFill>
                  <a:schemeClr val="bg1"/>
                </a:solidFill>
                <a:latin typeface="Cambria" panose="02040503050406030204" pitchFamily="18" charset="0"/>
              </a:rPr>
              <a:t>ı</a:t>
            </a:r>
            <a:r>
              <a:rPr lang="en-US" sz="1200" b="1" dirty="0" smtClean="0">
                <a:solidFill>
                  <a:schemeClr val="bg1"/>
                </a:solidFill>
                <a:latin typeface="Cambria" panose="02040503050406030204" pitchFamily="18" charset="0"/>
              </a:rPr>
              <a:t>, A</a:t>
            </a:r>
            <a:r>
              <a:rPr lang="az-Latn-AZ" sz="1200" b="1" dirty="0" smtClean="0">
                <a:solidFill>
                  <a:schemeClr val="bg1"/>
                </a:solidFill>
                <a:latin typeface="Cambria" panose="02040503050406030204" pitchFamily="18" charset="0"/>
              </a:rPr>
              <a:t>zərbaycan</a:t>
            </a:r>
            <a:r>
              <a:rPr lang="en-US" sz="1200" b="1" dirty="0" smtClean="0">
                <a:solidFill>
                  <a:schemeClr val="bg1"/>
                </a:solidFill>
                <a:latin typeface="Cambria" panose="02040503050406030204" pitchFamily="18" charset="0"/>
              </a:rPr>
              <a:t>,</a:t>
            </a:r>
            <a:r>
              <a:rPr lang="az-Latn-AZ" sz="1200" b="1" dirty="0" smtClean="0">
                <a:solidFill>
                  <a:schemeClr val="bg1"/>
                </a:solidFill>
                <a:latin typeface="Cambria" panose="02040503050406030204" pitchFamily="18" charset="0"/>
              </a:rPr>
              <a:t> 2021</a:t>
            </a:r>
            <a:endParaRPr lang="ru-RU" sz="1200" b="1" dirty="0">
              <a:solidFill>
                <a:schemeClr val="bg1"/>
              </a:solidFill>
              <a:latin typeface="Cambria" panose="02040503050406030204" pitchFamily="18" charset="0"/>
            </a:endParaRPr>
          </a:p>
        </p:txBody>
      </p:sp>
      <p:pic>
        <p:nvPicPr>
          <p:cNvPr id="10" name="Picture 9" descr="elektron xidmətlər - Publika.Az"/>
          <p:cNvPicPr/>
          <p:nvPr/>
        </p:nvPicPr>
        <p:blipFill>
          <a:blip r:embed="rId4">
            <a:extLst>
              <a:ext uri="{28A0092B-C50C-407E-A947-70E740481C1C}">
                <a14:useLocalDpi xmlns:a14="http://schemas.microsoft.com/office/drawing/2010/main" val="0"/>
              </a:ext>
            </a:extLst>
          </a:blip>
          <a:srcRect/>
          <a:stretch>
            <a:fillRect/>
          </a:stretch>
        </p:blipFill>
        <p:spPr bwMode="auto">
          <a:xfrm>
            <a:off x="0" y="2255520"/>
            <a:ext cx="12192000" cy="4241074"/>
          </a:xfrm>
          <a:prstGeom prst="rect">
            <a:avLst/>
          </a:prstGeom>
          <a:noFill/>
          <a:ln>
            <a:solidFill>
              <a:schemeClr val="accent1"/>
            </a:solidFill>
          </a:ln>
        </p:spPr>
      </p:pic>
    </p:spTree>
    <p:extLst>
      <p:ext uri="{BB962C8B-B14F-4D97-AF65-F5344CB8AC3E}">
        <p14:creationId xmlns:p14="http://schemas.microsoft.com/office/powerpoint/2010/main" val="3824677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5"/>
          <p:cNvGrpSpPr>
            <a:grpSpLocks/>
          </p:cNvGrpSpPr>
          <p:nvPr/>
        </p:nvGrpSpPr>
        <p:grpSpPr bwMode="auto">
          <a:xfrm>
            <a:off x="0" y="0"/>
            <a:ext cx="12192000" cy="908720"/>
            <a:chOff x="0" y="446"/>
            <a:chExt cx="9144000" cy="756793"/>
          </a:xfrm>
        </p:grpSpPr>
        <p:pic>
          <p:nvPicPr>
            <p:cNvPr id="6" name="Рисунок 1"/>
            <p:cNvPicPr>
              <a:picLocks noChangeAspect="1"/>
            </p:cNvPicPr>
            <p:nvPr/>
          </p:nvPicPr>
          <p:blipFill>
            <a:blip r:embed="rId2" cstate="print"/>
            <a:srcRect l="58456" t="15993" r="20644" b="63036"/>
            <a:stretch>
              <a:fillRect/>
            </a:stretch>
          </p:blipFill>
          <p:spPr bwMode="auto">
            <a:xfrm>
              <a:off x="0" y="446"/>
              <a:ext cx="9144000" cy="754733"/>
            </a:xfrm>
            <a:prstGeom prst="rect">
              <a:avLst/>
            </a:prstGeom>
            <a:noFill/>
            <a:ln w="9525">
              <a:noFill/>
              <a:miter lim="800000"/>
              <a:headEnd/>
              <a:tailEnd/>
            </a:ln>
          </p:spPr>
        </p:pic>
        <p:pic>
          <p:nvPicPr>
            <p:cNvPr id="7" name="Рисунок 11"/>
            <p:cNvPicPr>
              <a:picLocks noChangeAspect="1"/>
            </p:cNvPicPr>
            <p:nvPr/>
          </p:nvPicPr>
          <p:blipFill>
            <a:blip r:embed="rId3" cstate="print"/>
            <a:srcRect b="34521"/>
            <a:stretch>
              <a:fillRect/>
            </a:stretch>
          </p:blipFill>
          <p:spPr bwMode="auto">
            <a:xfrm>
              <a:off x="467544" y="136323"/>
              <a:ext cx="587859" cy="452265"/>
            </a:xfrm>
            <a:prstGeom prst="rect">
              <a:avLst/>
            </a:prstGeom>
            <a:noFill/>
            <a:ln w="9525">
              <a:noFill/>
              <a:miter lim="800000"/>
              <a:headEnd/>
              <a:tailEnd/>
            </a:ln>
          </p:spPr>
        </p:pic>
        <p:sp>
          <p:nvSpPr>
            <p:cNvPr id="8" name="Поле 2"/>
            <p:cNvSpPr txBox="1">
              <a:spLocks noChangeArrowheads="1"/>
            </p:cNvSpPr>
            <p:nvPr/>
          </p:nvSpPr>
          <p:spPr bwMode="auto">
            <a:xfrm>
              <a:off x="1119188" y="133718"/>
              <a:ext cx="7917308" cy="607656"/>
            </a:xfrm>
            <a:prstGeom prst="rect">
              <a:avLst/>
            </a:prstGeom>
            <a:noFill/>
            <a:ln w="6350">
              <a:noFill/>
              <a:miter lim="800000"/>
              <a:headEnd/>
              <a:tailEnd/>
            </a:ln>
          </p:spPr>
          <p:txBody>
            <a:bodyPr/>
            <a:lstStyle/>
            <a:p>
              <a:pPr>
                <a:lnSpc>
                  <a:spcPct val="100000"/>
                </a:lnSpc>
                <a:spcBef>
                  <a:spcPct val="0"/>
                </a:spcBef>
                <a:buFont typeface="Wingdings" pitchFamily="2" charset="2"/>
                <a:buNone/>
              </a:pPr>
              <a:r>
                <a:rPr lang="az-Latn-AZ" sz="1300" dirty="0" smtClean="0">
                  <a:solidFill>
                    <a:srgbClr val="FFFFFF"/>
                  </a:solidFill>
                  <a:latin typeface="Cambria" pitchFamily="18" charset="0"/>
                  <a:ea typeface="Verdana" pitchFamily="34" charset="0"/>
                  <a:cs typeface="Verdana" pitchFamily="34" charset="0"/>
                </a:rPr>
                <a:t>Azərbaycan Milli Elmlər Akademiyasının </a:t>
              </a:r>
              <a:r>
                <a:rPr lang="en-US" sz="1300" b="0" i="0" dirty="0" smtClean="0">
                  <a:solidFill>
                    <a:srgbClr val="FFFFFF"/>
                  </a:solidFill>
                  <a:latin typeface="Cambria" pitchFamily="18" charset="0"/>
                  <a:ea typeface="Verdana" pitchFamily="34" charset="0"/>
                  <a:cs typeface="Verdana" pitchFamily="34" charset="0"/>
                </a:rPr>
                <a:t> </a:t>
              </a:r>
              <a:br>
                <a:rPr lang="en-US" sz="1300" b="0" i="0" dirty="0" smtClean="0">
                  <a:solidFill>
                    <a:srgbClr val="FFFFFF"/>
                  </a:solidFill>
                  <a:latin typeface="Cambria" pitchFamily="18" charset="0"/>
                  <a:ea typeface="Verdana" pitchFamily="34" charset="0"/>
                  <a:cs typeface="Verdana" pitchFamily="34" charset="0"/>
                </a:rPr>
              </a:br>
              <a:r>
                <a:rPr lang="az-Latn-AZ" sz="1300" dirty="0" smtClean="0">
                  <a:solidFill>
                    <a:srgbClr val="FFFFFF"/>
                  </a:solidFill>
                  <a:latin typeface="Cambria" pitchFamily="18" charset="0"/>
                  <a:ea typeface="Verdana" pitchFamily="34" charset="0"/>
                  <a:cs typeface="Verdana" pitchFamily="34" charset="0"/>
                </a:rPr>
                <a:t>İqtisadiyyat İnstitutu</a:t>
              </a:r>
              <a:endParaRPr lang="ru-RU" sz="1300" b="0" i="0" dirty="0">
                <a:solidFill>
                  <a:srgbClr val="FFFFFF"/>
                </a:solidFill>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ru-RU" sz="3600" b="0" i="0" dirty="0">
                <a:latin typeface="Cambria" pitchFamily="18" charset="0"/>
                <a:ea typeface="Verdana" pitchFamily="34" charset="0"/>
                <a:cs typeface="Verdana" pitchFamily="34" charset="0"/>
              </a:endParaRPr>
            </a:p>
          </p:txBody>
        </p:sp>
        <p:sp>
          <p:nvSpPr>
            <p:cNvPr id="9" name="Line 6"/>
            <p:cNvSpPr>
              <a:spLocks noChangeShapeType="1"/>
            </p:cNvSpPr>
            <p:nvPr/>
          </p:nvSpPr>
          <p:spPr bwMode="auto">
            <a:xfrm>
              <a:off x="0" y="757239"/>
              <a:ext cx="9144000" cy="0"/>
            </a:xfrm>
            <a:prstGeom prst="line">
              <a:avLst/>
            </a:prstGeom>
            <a:noFill/>
            <a:ln w="38100">
              <a:solidFill>
                <a:srgbClr val="000066"/>
              </a:solidFill>
              <a:round/>
              <a:headEnd/>
              <a:tailEnd/>
            </a:ln>
            <a:effectLst>
              <a:outerShdw dist="38100" dir="2400000" algn="ctr" rotWithShape="0">
                <a:schemeClr val="tx1">
                  <a:lumMod val="50000"/>
                  <a:alpha val="35000"/>
                </a:schemeClr>
              </a:outerShdw>
            </a:effectLst>
          </p:spPr>
          <p:txBody>
            <a:bodyPr/>
            <a:lstStyle/>
            <a:p>
              <a:pPr>
                <a:defRPr/>
              </a:pPr>
              <a:endParaRPr lang="ru-RU"/>
            </a:p>
          </p:txBody>
        </p:sp>
      </p:grpSp>
      <p:sp>
        <p:nvSpPr>
          <p:cNvPr id="15" name="TextBox 8"/>
          <p:cNvSpPr txBox="1"/>
          <p:nvPr/>
        </p:nvSpPr>
        <p:spPr>
          <a:xfrm>
            <a:off x="-1" y="6581001"/>
            <a:ext cx="12192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az-Latn-AZ" sz="1200" b="1" dirty="0">
                <a:solidFill>
                  <a:schemeClr val="tx1"/>
                </a:solidFill>
                <a:latin typeface="Cambria" panose="02040503050406030204" pitchFamily="18" charset="0"/>
              </a:rPr>
              <a:t>    </a:t>
            </a:r>
            <a:r>
              <a:rPr lang="en-US" sz="1200" b="1" dirty="0">
                <a:solidFill>
                  <a:schemeClr val="tx1"/>
                </a:solidFill>
                <a:latin typeface="Cambria" panose="02040503050406030204" pitchFamily="18" charset="0"/>
              </a:rPr>
              <a:t>www.economics.com.az</a:t>
            </a:r>
            <a:r>
              <a:rPr lang="az-Latn-AZ" sz="1200" b="1" dirty="0">
                <a:solidFill>
                  <a:schemeClr val="tx1"/>
                </a:solidFill>
                <a:latin typeface="Cambria" panose="02040503050406030204" pitchFamily="18" charset="0"/>
              </a:rPr>
              <a:t> </a:t>
            </a:r>
            <a:r>
              <a:rPr lang="az-Latn-AZ" sz="1200" b="1" dirty="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  </a:t>
            </a:r>
            <a:r>
              <a:rPr lang="en-US" sz="1200" b="1" dirty="0" smtClean="0">
                <a:solidFill>
                  <a:schemeClr val="bg1"/>
                </a:solidFill>
                <a:latin typeface="Cambria" panose="02040503050406030204" pitchFamily="18" charset="0"/>
              </a:rPr>
              <a:t>                                                                                        </a:t>
            </a:r>
            <a:r>
              <a:rPr lang="en-US" sz="1200" b="1" dirty="0" err="1" smtClean="0">
                <a:solidFill>
                  <a:schemeClr val="bg1"/>
                </a:solidFill>
                <a:latin typeface="Cambria" panose="02040503050406030204" pitchFamily="18" charset="0"/>
              </a:rPr>
              <a:t>Bak</a:t>
            </a:r>
            <a:r>
              <a:rPr lang="az-Latn-AZ" sz="1200" b="1" dirty="0">
                <a:solidFill>
                  <a:schemeClr val="bg1"/>
                </a:solidFill>
                <a:latin typeface="Cambria" panose="02040503050406030204" pitchFamily="18" charset="0"/>
              </a:rPr>
              <a:t>ı</a:t>
            </a:r>
            <a:r>
              <a:rPr lang="en-US" sz="1200" b="1" dirty="0" smtClean="0">
                <a:solidFill>
                  <a:schemeClr val="bg1"/>
                </a:solidFill>
                <a:latin typeface="Cambria" panose="02040503050406030204" pitchFamily="18" charset="0"/>
              </a:rPr>
              <a:t>, A</a:t>
            </a:r>
            <a:r>
              <a:rPr lang="az-Latn-AZ" sz="1200" b="1" dirty="0" smtClean="0">
                <a:solidFill>
                  <a:schemeClr val="bg1"/>
                </a:solidFill>
                <a:latin typeface="Cambria" panose="02040503050406030204" pitchFamily="18" charset="0"/>
              </a:rPr>
              <a:t>zərbaycan</a:t>
            </a:r>
            <a:r>
              <a:rPr lang="en-US" sz="1200" b="1" dirty="0" smtClean="0">
                <a:solidFill>
                  <a:schemeClr val="bg1"/>
                </a:solidFill>
                <a:latin typeface="Cambria" panose="02040503050406030204" pitchFamily="18" charset="0"/>
              </a:rPr>
              <a:t>,</a:t>
            </a:r>
            <a:r>
              <a:rPr lang="az-Latn-AZ" sz="1200" b="1" dirty="0" smtClean="0">
                <a:solidFill>
                  <a:schemeClr val="bg1"/>
                </a:solidFill>
                <a:latin typeface="Cambria" panose="02040503050406030204" pitchFamily="18" charset="0"/>
              </a:rPr>
              <a:t> 2021</a:t>
            </a:r>
            <a:endParaRPr lang="ru-RU" sz="1200" b="1" dirty="0">
              <a:solidFill>
                <a:schemeClr val="bg1"/>
              </a:solidFill>
              <a:latin typeface="Cambria" panose="02040503050406030204" pitchFamily="18" charset="0"/>
            </a:endParaRPr>
          </a:p>
        </p:txBody>
      </p:sp>
      <p:sp>
        <p:nvSpPr>
          <p:cNvPr id="2" name="Rectangle 1"/>
          <p:cNvSpPr/>
          <p:nvPr/>
        </p:nvSpPr>
        <p:spPr>
          <a:xfrm>
            <a:off x="262182" y="1049696"/>
            <a:ext cx="2504212" cy="338554"/>
          </a:xfrm>
          <a:prstGeom prst="rect">
            <a:avLst/>
          </a:prstGeom>
        </p:spPr>
        <p:txBody>
          <a:bodyPr wrap="none">
            <a:spAutoFit/>
          </a:bodyPr>
          <a:lstStyle/>
          <a:p>
            <a:r>
              <a:rPr lang="az-Latn-AZ" sz="1600" b="1" i="1" dirty="0">
                <a:solidFill>
                  <a:srgbClr val="C00000"/>
                </a:solidFill>
              </a:rPr>
              <a:t>Ali təhsilin əhatəliyi əmsalı </a:t>
            </a:r>
            <a:endParaRPr lang="ru-RU" sz="1600" b="1" i="1" dirty="0">
              <a:solidFill>
                <a:srgbClr val="C00000"/>
              </a:solidFill>
            </a:endParaRPr>
          </a:p>
        </p:txBody>
      </p:sp>
      <p:sp>
        <p:nvSpPr>
          <p:cNvPr id="3" name="Rectangle 2"/>
          <p:cNvSpPr/>
          <p:nvPr/>
        </p:nvSpPr>
        <p:spPr>
          <a:xfrm>
            <a:off x="104206" y="1339846"/>
            <a:ext cx="5859944" cy="729430"/>
          </a:xfrm>
          <a:prstGeom prst="rect">
            <a:avLst/>
          </a:prstGeom>
        </p:spPr>
        <p:txBody>
          <a:bodyPr wrap="square">
            <a:spAutoFit/>
          </a:bodyPr>
          <a:lstStyle/>
          <a:p>
            <a:pPr marR="1350010">
              <a:lnSpc>
                <a:spcPct val="115000"/>
              </a:lnSpc>
              <a:spcAft>
                <a:spcPts val="600"/>
              </a:spcAft>
            </a:pPr>
            <a:r>
              <a:rPr lang="az-Latn-AZ" sz="1200" b="1" dirty="0">
                <a:latin typeface="Arno Pro"/>
                <a:ea typeface="MS Mincho"/>
                <a:cs typeface="Times New Roman" panose="02020603050405020304" pitchFamily="18" charset="0"/>
              </a:rPr>
              <a:t>Cədvəl </a:t>
            </a:r>
            <a:r>
              <a:rPr lang="az-Latn-AZ" sz="1200" b="1" dirty="0" smtClean="0">
                <a:latin typeface="Arno Pro"/>
                <a:ea typeface="MS Mincho"/>
                <a:cs typeface="Times New Roman" panose="02020603050405020304" pitchFamily="18" charset="0"/>
              </a:rPr>
              <a:t>7. </a:t>
            </a:r>
            <a:r>
              <a:rPr lang="az-Latn-AZ" sz="1200" b="1" dirty="0">
                <a:latin typeface="Arno Pro"/>
                <a:ea typeface="MS Mincho"/>
                <a:cs typeface="Times New Roman" panose="02020603050405020304" pitchFamily="18" charset="0"/>
              </a:rPr>
              <a:t>Dövlətin təhsil xərcləri (adambaşına ÜDM-də payı)</a:t>
            </a:r>
            <a:br>
              <a:rPr lang="az-Latn-AZ" sz="1200" b="1" dirty="0">
                <a:latin typeface="Arno Pro"/>
                <a:ea typeface="MS Mincho"/>
                <a:cs typeface="Times New Roman" panose="02020603050405020304" pitchFamily="18" charset="0"/>
              </a:rPr>
            </a:br>
            <a:r>
              <a:rPr lang="az-Latn-AZ" sz="1200" b="1" dirty="0">
                <a:latin typeface="Arno Pro"/>
                <a:ea typeface="MS Mincho"/>
                <a:cs typeface="Times New Roman" panose="02020603050405020304" pitchFamily="18" charset="0"/>
              </a:rPr>
              <a:t>və ali təhsilin əhatəliyi əmsalı (%) arasında asılılıq – R</a:t>
            </a:r>
            <a:br>
              <a:rPr lang="az-Latn-AZ" sz="1200" b="1" dirty="0">
                <a:latin typeface="Arno Pro"/>
                <a:ea typeface="MS Mincho"/>
                <a:cs typeface="Times New Roman" panose="02020603050405020304" pitchFamily="18" charset="0"/>
              </a:rPr>
            </a:br>
            <a:r>
              <a:rPr lang="az-Latn-AZ" sz="1200" b="1" dirty="0">
                <a:latin typeface="Arno Pro"/>
                <a:ea typeface="MS Mincho"/>
                <a:cs typeface="Times New Roman" panose="02020603050405020304" pitchFamily="18" charset="0"/>
              </a:rPr>
              <a:t>(inkişaf etmiş və etməkdə olan ölkələr)</a:t>
            </a:r>
            <a:endParaRPr lang="ru-RU" sz="12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846401121"/>
              </p:ext>
            </p:extLst>
          </p:nvPr>
        </p:nvGraphicFramePr>
        <p:xfrm>
          <a:off x="261573" y="2106861"/>
          <a:ext cx="3833495" cy="2424024"/>
        </p:xfrm>
        <a:graphic>
          <a:graphicData uri="http://schemas.openxmlformats.org/drawingml/2006/table">
            <a:tbl>
              <a:tblPr firstRow="1" firstCol="1" bandRow="1"/>
              <a:tblGrid>
                <a:gridCol w="1844040">
                  <a:extLst>
                    <a:ext uri="{9D8B030D-6E8A-4147-A177-3AD203B41FA5}">
                      <a16:colId xmlns:a16="http://schemas.microsoft.com/office/drawing/2014/main" val="1938920844"/>
                    </a:ext>
                  </a:extLst>
                </a:gridCol>
                <a:gridCol w="819785">
                  <a:extLst>
                    <a:ext uri="{9D8B030D-6E8A-4147-A177-3AD203B41FA5}">
                      <a16:colId xmlns:a16="http://schemas.microsoft.com/office/drawing/2014/main" val="3205336319"/>
                    </a:ext>
                  </a:extLst>
                </a:gridCol>
                <a:gridCol w="1169670">
                  <a:extLst>
                    <a:ext uri="{9D8B030D-6E8A-4147-A177-3AD203B41FA5}">
                      <a16:colId xmlns:a16="http://schemas.microsoft.com/office/drawing/2014/main" val="789968936"/>
                    </a:ext>
                  </a:extLst>
                </a:gridCol>
              </a:tblGrid>
              <a:tr h="606006">
                <a:tc>
                  <a:txBody>
                    <a:bodyPr/>
                    <a:lstStyle/>
                    <a:p>
                      <a:endParaRPr lang="ru-RU" sz="1400" dirty="0">
                        <a:effectLst/>
                        <a:latin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indent="114300" algn="ctr">
                        <a:lnSpc>
                          <a:spcPct val="115000"/>
                        </a:lnSpc>
                        <a:spcBef>
                          <a:spcPts val="300"/>
                        </a:spcBef>
                        <a:spcAft>
                          <a:spcPts val="300"/>
                        </a:spcAft>
                      </a:pPr>
                      <a:r>
                        <a:rPr lang="az-Latn-AZ" sz="1100" dirty="0">
                          <a:effectLst/>
                          <a:latin typeface="Arno Pro"/>
                          <a:ea typeface="MS Mincho"/>
                          <a:cs typeface="Times New Roman" panose="02020603050405020304" pitchFamily="18" charset="0"/>
                        </a:rPr>
                        <a:t>Inkişaf etmiş ölkələr</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indent="114300" algn="ctr">
                        <a:lnSpc>
                          <a:spcPct val="115000"/>
                        </a:lnSpc>
                        <a:spcBef>
                          <a:spcPts val="300"/>
                        </a:spcBef>
                        <a:spcAft>
                          <a:spcPts val="300"/>
                        </a:spcAft>
                      </a:pPr>
                      <a:r>
                        <a:rPr lang="az-Latn-AZ" sz="1100">
                          <a:effectLst/>
                          <a:latin typeface="Arno Pro"/>
                          <a:ea typeface="MS Mincho"/>
                          <a:cs typeface="Times New Roman" panose="02020603050405020304" pitchFamily="18" charset="0"/>
                        </a:rPr>
                        <a:t>İnkişaf etməkdə olan ölkələr</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3623634302"/>
                  </a:ext>
                </a:extLst>
              </a:tr>
              <a:tr h="606006">
                <a:tc>
                  <a:txBody>
                    <a:bodyPr/>
                    <a:lstStyle/>
                    <a:p>
                      <a:pPr algn="ctr">
                        <a:lnSpc>
                          <a:spcPct val="115000"/>
                        </a:lnSpc>
                        <a:spcBef>
                          <a:spcPts val="300"/>
                        </a:spcBef>
                        <a:spcAft>
                          <a:spcPts val="300"/>
                        </a:spcAft>
                      </a:pPr>
                      <a:r>
                        <a:rPr lang="az-Latn-AZ" sz="1100">
                          <a:effectLst/>
                          <a:latin typeface="Arno Pro"/>
                          <a:ea typeface="MS Mincho"/>
                          <a:cs typeface="Times New Roman" panose="02020603050405020304" pitchFamily="18" charset="0"/>
                        </a:rPr>
                        <a:t>İbtidai təhsil</a:t>
                      </a:r>
                      <a:r>
                        <a:rPr lang="az-Latn-AZ" sz="1100">
                          <a:effectLst/>
                          <a:latin typeface="Times New Roman" panose="02020603050405020304" pitchFamily="18" charset="0"/>
                          <a:ea typeface="Times New Roman" panose="02020603050405020304" pitchFamily="18" charset="0"/>
                          <a:cs typeface="Times New Roman" panose="02020603050405020304" pitchFamily="18" charset="0"/>
                        </a:rPr>
                        <a:t> </a:t>
                      </a:r>
                      <a:r>
                        <a:rPr lang="az-Latn-AZ" sz="1100">
                          <a:effectLst/>
                          <a:latin typeface="Arno Pro"/>
                          <a:ea typeface="MS Mincho"/>
                          <a:cs typeface="Times New Roman" panose="02020603050405020304" pitchFamily="18" charset="0"/>
                        </a:rPr>
                        <a:t>məktəblərində</a:t>
                      </a:r>
                      <a:r>
                        <a:rPr lang="az-Latn-AZ" sz="1100">
                          <a:effectLst/>
                          <a:latin typeface="Times New Roman" panose="02020603050405020304" pitchFamily="18" charset="0"/>
                          <a:ea typeface="Times New Roman" panose="02020603050405020304" pitchFamily="18" charset="0"/>
                          <a:cs typeface="Times New Roman" panose="02020603050405020304" pitchFamily="18" charset="0"/>
                        </a:rPr>
                        <a:t> </a:t>
                      </a:r>
                      <a:r>
                        <a:rPr lang="az-Latn-AZ" sz="1100">
                          <a:effectLst/>
                          <a:latin typeface="Arno Pro"/>
                          <a:ea typeface="MS Mincho"/>
                          <a:cs typeface="Times New Roman" panose="02020603050405020304" pitchFamily="18" charset="0"/>
                        </a:rPr>
                        <a:t>hər şagirdə düşən dövlət xərcləri</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indent="114300" algn="ctr">
                        <a:lnSpc>
                          <a:spcPct val="115000"/>
                        </a:lnSpc>
                        <a:spcBef>
                          <a:spcPts val="300"/>
                        </a:spcBef>
                        <a:spcAft>
                          <a:spcPts val="300"/>
                        </a:spcAft>
                      </a:pPr>
                      <a:r>
                        <a:rPr lang="az-Latn-AZ" sz="1100">
                          <a:effectLst/>
                          <a:latin typeface="Arno Pro"/>
                          <a:ea typeface="MS Mincho"/>
                          <a:cs typeface="Times New Roman" panose="02020603050405020304" pitchFamily="18" charset="0"/>
                        </a:rPr>
                        <a:t>0,042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indent="114300" algn="ctr">
                        <a:lnSpc>
                          <a:spcPct val="115000"/>
                        </a:lnSpc>
                        <a:spcBef>
                          <a:spcPts val="300"/>
                        </a:spcBef>
                        <a:spcAft>
                          <a:spcPts val="300"/>
                        </a:spcAft>
                      </a:pPr>
                      <a:r>
                        <a:rPr lang="az-Latn-AZ" sz="1100">
                          <a:effectLst/>
                          <a:latin typeface="Arno Pro"/>
                          <a:ea typeface="MS Mincho"/>
                          <a:cs typeface="Times New Roman" panose="02020603050405020304" pitchFamily="18" charset="0"/>
                        </a:rPr>
                        <a:t>0,396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1105629105"/>
                  </a:ext>
                </a:extLst>
              </a:tr>
              <a:tr h="606006">
                <a:tc>
                  <a:txBody>
                    <a:bodyPr/>
                    <a:lstStyle/>
                    <a:p>
                      <a:pPr indent="114300" algn="ctr">
                        <a:lnSpc>
                          <a:spcPct val="115000"/>
                        </a:lnSpc>
                        <a:spcBef>
                          <a:spcPts val="300"/>
                        </a:spcBef>
                        <a:spcAft>
                          <a:spcPts val="300"/>
                        </a:spcAft>
                      </a:pPr>
                      <a:r>
                        <a:rPr lang="az-Latn-AZ" sz="1100">
                          <a:effectLst/>
                          <a:latin typeface="Arno Pro"/>
                          <a:ea typeface="MS Mincho"/>
                          <a:cs typeface="Times New Roman" panose="02020603050405020304" pitchFamily="18" charset="0"/>
                        </a:rPr>
                        <a:t>Orta təhsil məktəblərində hər şagirdə düşəndövlət xərcləri</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indent="114300" algn="ctr">
                        <a:lnSpc>
                          <a:spcPct val="115000"/>
                        </a:lnSpc>
                        <a:spcBef>
                          <a:spcPts val="300"/>
                        </a:spcBef>
                        <a:spcAft>
                          <a:spcPts val="300"/>
                        </a:spcAft>
                      </a:pPr>
                      <a:r>
                        <a:rPr lang="az-Latn-AZ" sz="1100">
                          <a:effectLst/>
                          <a:latin typeface="Arno Pro"/>
                          <a:ea typeface="MS Mincho"/>
                          <a:cs typeface="Times New Roman" panose="02020603050405020304" pitchFamily="18" charset="0"/>
                        </a:rPr>
                        <a:t>-0,049</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indent="114300" algn="ctr">
                        <a:lnSpc>
                          <a:spcPct val="115000"/>
                        </a:lnSpc>
                        <a:spcBef>
                          <a:spcPts val="300"/>
                        </a:spcBef>
                        <a:spcAft>
                          <a:spcPts val="300"/>
                        </a:spcAft>
                      </a:pPr>
                      <a:r>
                        <a:rPr lang="az-Latn-AZ" sz="1100">
                          <a:effectLst/>
                          <a:latin typeface="Arno Pro"/>
                          <a:ea typeface="MS Mincho"/>
                          <a:cs typeface="Times New Roman" panose="02020603050405020304" pitchFamily="18" charset="0"/>
                        </a:rPr>
                        <a:t>0,538</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3326064814"/>
                  </a:ext>
                </a:extLst>
              </a:tr>
              <a:tr h="606006">
                <a:tc>
                  <a:txBody>
                    <a:bodyPr/>
                    <a:lstStyle/>
                    <a:p>
                      <a:pPr indent="114300" algn="ctr">
                        <a:lnSpc>
                          <a:spcPct val="115000"/>
                        </a:lnSpc>
                        <a:spcBef>
                          <a:spcPts val="300"/>
                        </a:spcBef>
                        <a:spcAft>
                          <a:spcPts val="300"/>
                        </a:spcAft>
                      </a:pPr>
                      <a:r>
                        <a:rPr lang="az-Latn-AZ" sz="1100" dirty="0">
                          <a:effectLst/>
                          <a:latin typeface="Arno Pro"/>
                          <a:ea typeface="MS Mincho"/>
                          <a:cs typeface="Times New Roman" panose="02020603050405020304" pitchFamily="18" charset="0"/>
                        </a:rPr>
                        <a:t>Ali təhsil məktəblərində hər tələbəyə düşəndövlət xərcləri</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indent="114300" algn="ctr">
                        <a:lnSpc>
                          <a:spcPct val="115000"/>
                        </a:lnSpc>
                        <a:spcBef>
                          <a:spcPts val="300"/>
                        </a:spcBef>
                        <a:spcAft>
                          <a:spcPts val="300"/>
                        </a:spcAft>
                      </a:pPr>
                      <a:r>
                        <a:rPr lang="az-Latn-AZ" sz="1100">
                          <a:effectLst/>
                          <a:latin typeface="Arno Pro"/>
                          <a:ea typeface="MS Mincho"/>
                          <a:cs typeface="Times New Roman" panose="02020603050405020304" pitchFamily="18" charset="0"/>
                        </a:rPr>
                        <a:t>-0,176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indent="114300" algn="ctr">
                        <a:lnSpc>
                          <a:spcPct val="115000"/>
                        </a:lnSpc>
                        <a:spcBef>
                          <a:spcPts val="300"/>
                        </a:spcBef>
                        <a:spcAft>
                          <a:spcPts val="300"/>
                        </a:spcAft>
                      </a:pPr>
                      <a:r>
                        <a:rPr lang="az-Latn-AZ" sz="1100" dirty="0">
                          <a:effectLst/>
                          <a:latin typeface="Arno Pro"/>
                          <a:ea typeface="MS Mincho"/>
                          <a:cs typeface="Times New Roman" panose="02020603050405020304" pitchFamily="18" charset="0"/>
                        </a:rPr>
                        <a:t>-0,209</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1872189699"/>
                  </a:ext>
                </a:extLst>
              </a:tr>
            </a:tbl>
          </a:graphicData>
        </a:graphic>
      </p:graphicFrame>
      <p:sp>
        <p:nvSpPr>
          <p:cNvPr id="11" name="Rectangle 10"/>
          <p:cNvSpPr/>
          <p:nvPr/>
        </p:nvSpPr>
        <p:spPr>
          <a:xfrm>
            <a:off x="166959" y="4628246"/>
            <a:ext cx="6096000" cy="769441"/>
          </a:xfrm>
          <a:prstGeom prst="rect">
            <a:avLst/>
          </a:prstGeom>
        </p:spPr>
        <p:txBody>
          <a:bodyPr>
            <a:spAutoFit/>
          </a:bodyPr>
          <a:lstStyle/>
          <a:p>
            <a:r>
              <a:rPr lang="az-Latn-AZ" sz="1100" dirty="0">
                <a:latin typeface="Arno Pro"/>
                <a:ea typeface="MS Mincho"/>
                <a:cs typeface="Times New Roman" panose="02020603050405020304" pitchFamily="18" charset="0"/>
              </a:rPr>
              <a:t>Mənbə: “Portulans” İnstitutunun, İnformasiya Texnologiyaları və</a:t>
            </a:r>
            <a:br>
              <a:rPr lang="az-Latn-AZ" sz="1100" dirty="0">
                <a:latin typeface="Arno Pro"/>
                <a:ea typeface="MS Mincho"/>
                <a:cs typeface="Times New Roman" panose="02020603050405020304" pitchFamily="18" charset="0"/>
              </a:rPr>
            </a:br>
            <a:r>
              <a:rPr lang="az-Latn-AZ" sz="1100" dirty="0">
                <a:latin typeface="Arno Pro"/>
                <a:ea typeface="MS Mincho"/>
                <a:cs typeface="Times New Roman" panose="02020603050405020304" pitchFamily="18" charset="0"/>
              </a:rPr>
              <a:t>Xidmətləri üzrə Dünya Alyansının (WITSA) və Dünya Bankının</a:t>
            </a:r>
            <a:br>
              <a:rPr lang="az-Latn-AZ" sz="1100" dirty="0">
                <a:latin typeface="Arno Pro"/>
                <a:ea typeface="MS Mincho"/>
                <a:cs typeface="Times New Roman" panose="02020603050405020304" pitchFamily="18" charset="0"/>
              </a:rPr>
            </a:br>
            <a:r>
              <a:rPr lang="az-Latn-AZ" sz="1100" dirty="0">
                <a:latin typeface="Arno Pro"/>
                <a:ea typeface="MS Mincho"/>
                <a:cs typeface="Times New Roman" panose="02020603050405020304" pitchFamily="18" charset="0"/>
              </a:rPr>
              <a:t>məlumatları əsasında hesablanmışdır</a:t>
            </a:r>
            <a:r>
              <a:rPr lang="az-Latn-AZ" sz="1100" dirty="0" smtClean="0">
                <a:latin typeface="Arno Pro"/>
                <a:ea typeface="MS Mincho"/>
                <a:cs typeface="Times New Roman" panose="02020603050405020304" pitchFamily="18" charset="0"/>
              </a:rPr>
              <a:t>.</a:t>
            </a:r>
            <a:r>
              <a:rPr lang="az-Latn-AZ" altLang="ru-RU" sz="1100" u="sng" baseline="30000" dirty="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 </a:t>
            </a:r>
            <a:r>
              <a:rPr lang="az-Latn-AZ" altLang="ru-RU" sz="1100" u="sng" baseline="30000" dirty="0" smtClean="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a:t>
            </a:r>
            <a:r>
              <a:rPr lang="az-Latn-AZ"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8]</a:t>
            </a:r>
            <a:endParaRPr lang="ru-RU" altLang="ru-RU" sz="1100" u="sng" baseline="30000" dirty="0" bmk="">
              <a:solidFill>
                <a:srgbClr val="954F72"/>
              </a:solidFill>
              <a:latin typeface="Times New Roman" panose="02020603050405020304" pitchFamily="18" charset="0"/>
              <a:ea typeface="Calibri" panose="020F0502020204030204" pitchFamily="34" charset="0"/>
              <a:cs typeface="Times New Roman" panose="02020603050405020304" pitchFamily="18" charset="0"/>
            </a:endParaRPr>
          </a:p>
          <a:p>
            <a:endParaRPr lang="ru-RU" sz="1100" dirty="0"/>
          </a:p>
        </p:txBody>
      </p:sp>
      <p:sp>
        <p:nvSpPr>
          <p:cNvPr id="13" name="Rectangle 4"/>
          <p:cNvSpPr>
            <a:spLocks noChangeArrowheads="1"/>
          </p:cNvSpPr>
          <p:nvPr/>
        </p:nvSpPr>
        <p:spPr bwMode="auto">
          <a:xfrm>
            <a:off x="166959" y="5322442"/>
            <a:ext cx="4022725"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2" name="Rectangle 11"/>
          <p:cNvSpPr/>
          <p:nvPr/>
        </p:nvSpPr>
        <p:spPr>
          <a:xfrm>
            <a:off x="4570464" y="1334910"/>
            <a:ext cx="5643155" cy="729430"/>
          </a:xfrm>
          <a:prstGeom prst="rect">
            <a:avLst/>
          </a:prstGeom>
        </p:spPr>
        <p:txBody>
          <a:bodyPr wrap="square">
            <a:spAutoFit/>
          </a:bodyPr>
          <a:lstStyle/>
          <a:p>
            <a:pPr marR="1709420" algn="r">
              <a:lnSpc>
                <a:spcPct val="115000"/>
              </a:lnSpc>
              <a:spcAft>
                <a:spcPts val="600"/>
              </a:spcAft>
            </a:pPr>
            <a:r>
              <a:rPr lang="az-Latn-AZ" sz="1200" b="1" dirty="0">
                <a:latin typeface="Arno Pro"/>
                <a:ea typeface="MS Mincho"/>
                <a:cs typeface="Times New Roman" panose="02020603050405020304" pitchFamily="18" charset="0"/>
              </a:rPr>
              <a:t>Cədvəl </a:t>
            </a:r>
            <a:r>
              <a:rPr lang="az-Latn-AZ" sz="1200" b="1" dirty="0" smtClean="0">
                <a:latin typeface="Arno Pro"/>
                <a:ea typeface="MS Mincho"/>
                <a:cs typeface="Times New Roman" panose="02020603050405020304" pitchFamily="18" charset="0"/>
              </a:rPr>
              <a:t>8. </a:t>
            </a:r>
            <a:r>
              <a:rPr lang="az-Latn-AZ" sz="1200" b="1" dirty="0">
                <a:latin typeface="Arno Pro"/>
                <a:ea typeface="MS Mincho"/>
                <a:cs typeface="Times New Roman" panose="02020603050405020304" pitchFamily="18" charset="0"/>
              </a:rPr>
              <a:t>İbtidai təhsilə dövlət xərcləri intervalları</a:t>
            </a:r>
            <a:br>
              <a:rPr lang="az-Latn-AZ" sz="1200" b="1" dirty="0">
                <a:latin typeface="Arno Pro"/>
                <a:ea typeface="MS Mincho"/>
                <a:cs typeface="Times New Roman" panose="02020603050405020304" pitchFamily="18" charset="0"/>
              </a:rPr>
            </a:br>
            <a:r>
              <a:rPr lang="az-Latn-AZ" sz="1200" b="1" dirty="0">
                <a:latin typeface="Arno Pro"/>
                <a:ea typeface="MS Mincho"/>
                <a:cs typeface="Times New Roman" panose="02020603050405020304" pitchFamily="18" charset="0"/>
              </a:rPr>
              <a:t>və ali təhsilin əhatəliyi əmsalının orta göstəriciləri</a:t>
            </a:r>
            <a:br>
              <a:rPr lang="az-Latn-AZ" sz="1200" b="1" dirty="0">
                <a:latin typeface="Arno Pro"/>
                <a:ea typeface="MS Mincho"/>
                <a:cs typeface="Times New Roman" panose="02020603050405020304" pitchFamily="18" charset="0"/>
              </a:rPr>
            </a:br>
            <a:r>
              <a:rPr lang="az-Latn-AZ" sz="1200" b="1" dirty="0">
                <a:latin typeface="Arno Pro"/>
                <a:ea typeface="MS Mincho"/>
                <a:cs typeface="Times New Roman" panose="02020603050405020304" pitchFamily="18" charset="0"/>
              </a:rPr>
              <a:t>(inkişaf etməkdə olan ölkələr)</a:t>
            </a:r>
            <a:endParaRPr lang="ru-RU" sz="12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3956234006"/>
              </p:ext>
            </p:extLst>
          </p:nvPr>
        </p:nvGraphicFramePr>
        <p:xfrm>
          <a:off x="4635081" y="2106861"/>
          <a:ext cx="3746343" cy="2424024"/>
        </p:xfrm>
        <a:graphic>
          <a:graphicData uri="http://schemas.openxmlformats.org/drawingml/2006/table">
            <a:tbl>
              <a:tblPr firstRow="1" firstCol="1" bandRow="1"/>
              <a:tblGrid>
                <a:gridCol w="1889875">
                  <a:extLst>
                    <a:ext uri="{9D8B030D-6E8A-4147-A177-3AD203B41FA5}">
                      <a16:colId xmlns:a16="http://schemas.microsoft.com/office/drawing/2014/main" val="1346521301"/>
                    </a:ext>
                  </a:extLst>
                </a:gridCol>
                <a:gridCol w="1856468">
                  <a:extLst>
                    <a:ext uri="{9D8B030D-6E8A-4147-A177-3AD203B41FA5}">
                      <a16:colId xmlns:a16="http://schemas.microsoft.com/office/drawing/2014/main" val="2456939896"/>
                    </a:ext>
                  </a:extLst>
                </a:gridCol>
              </a:tblGrid>
              <a:tr h="1212012">
                <a:tc>
                  <a:txBody>
                    <a:bodyPr/>
                    <a:lstStyle/>
                    <a:p>
                      <a:pPr algn="ctr">
                        <a:lnSpc>
                          <a:spcPct val="115000"/>
                        </a:lnSpc>
                        <a:spcBef>
                          <a:spcPts val="300"/>
                        </a:spcBef>
                        <a:spcAft>
                          <a:spcPts val="300"/>
                        </a:spcAft>
                      </a:pPr>
                      <a:r>
                        <a:rPr lang="az-Latn-AZ" sz="1100" dirty="0">
                          <a:effectLst/>
                          <a:latin typeface="Arno Pro"/>
                          <a:ea typeface="MS Mincho"/>
                          <a:cs typeface="Times New Roman" panose="02020603050405020304" pitchFamily="18" charset="0"/>
                        </a:rPr>
                        <a:t>İbtidai təhsildə bir şagirdə dövlət xərcləri (adambaşına ÜDM-də payı, % itervalları)</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100">
                          <a:effectLst/>
                          <a:latin typeface="Arno Pro"/>
                          <a:ea typeface="MS Mincho"/>
                          <a:cs typeface="Times New Roman" panose="02020603050405020304" pitchFamily="18" charset="0"/>
                        </a:rPr>
                        <a:t>Ali təhsilin əhatəliyi əmsalının orta göstəriciləri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1895364709"/>
                  </a:ext>
                </a:extLst>
              </a:tr>
              <a:tr h="404004">
                <a:tc>
                  <a:txBody>
                    <a:bodyPr/>
                    <a:lstStyle/>
                    <a:p>
                      <a:pPr algn="ctr">
                        <a:lnSpc>
                          <a:spcPct val="115000"/>
                        </a:lnSpc>
                        <a:spcBef>
                          <a:spcPts val="300"/>
                        </a:spcBef>
                        <a:spcAft>
                          <a:spcPts val="300"/>
                        </a:spcAft>
                      </a:pPr>
                      <a:r>
                        <a:rPr lang="az-Latn-AZ" sz="1100">
                          <a:effectLst/>
                          <a:latin typeface="Arno Pro"/>
                          <a:ea typeface="MS Mincho"/>
                          <a:cs typeface="Times New Roman" panose="02020603050405020304" pitchFamily="18" charset="0"/>
                        </a:rPr>
                        <a:t>5-10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100">
                          <a:effectLst/>
                          <a:latin typeface="Arno Pro"/>
                          <a:ea typeface="MS Mincho"/>
                          <a:cs typeface="Times New Roman" panose="02020603050405020304" pitchFamily="18" charset="0"/>
                        </a:rPr>
                        <a:t>32,4</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2679809866"/>
                  </a:ext>
                </a:extLst>
              </a:tr>
              <a:tr h="404004">
                <a:tc>
                  <a:txBody>
                    <a:bodyPr/>
                    <a:lstStyle/>
                    <a:p>
                      <a:pPr algn="ctr">
                        <a:lnSpc>
                          <a:spcPct val="115000"/>
                        </a:lnSpc>
                        <a:spcBef>
                          <a:spcPts val="300"/>
                        </a:spcBef>
                        <a:spcAft>
                          <a:spcPts val="300"/>
                        </a:spcAft>
                      </a:pPr>
                      <a:r>
                        <a:rPr lang="az-Latn-AZ" sz="1100">
                          <a:effectLst/>
                          <a:latin typeface="Arno Pro"/>
                          <a:ea typeface="MS Mincho"/>
                          <a:cs typeface="Times New Roman" panose="02020603050405020304" pitchFamily="18" charset="0"/>
                        </a:rPr>
                        <a:t>10,1 - 20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100">
                          <a:effectLst/>
                          <a:latin typeface="Arno Pro"/>
                          <a:ea typeface="MS Mincho"/>
                          <a:cs typeface="Times New Roman" panose="02020603050405020304" pitchFamily="18" charset="0"/>
                        </a:rPr>
                        <a:t>56,8</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100557212"/>
                  </a:ext>
                </a:extLst>
              </a:tr>
              <a:tr h="404004">
                <a:tc>
                  <a:txBody>
                    <a:bodyPr/>
                    <a:lstStyle/>
                    <a:p>
                      <a:pPr algn="ctr">
                        <a:lnSpc>
                          <a:spcPct val="115000"/>
                        </a:lnSpc>
                        <a:spcBef>
                          <a:spcPts val="300"/>
                        </a:spcBef>
                        <a:spcAft>
                          <a:spcPts val="300"/>
                        </a:spcAft>
                      </a:pPr>
                      <a:r>
                        <a:rPr lang="az-Latn-AZ" sz="1100">
                          <a:effectLst/>
                          <a:latin typeface="Arno Pro"/>
                          <a:ea typeface="MS Mincho"/>
                          <a:cs typeface="Times New Roman" panose="02020603050405020304" pitchFamily="18" charset="0"/>
                        </a:rPr>
                        <a:t>20,1 - 40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100" dirty="0">
                          <a:effectLst/>
                          <a:latin typeface="Arno Pro"/>
                          <a:ea typeface="MS Mincho"/>
                          <a:cs typeface="Times New Roman" panose="02020603050405020304" pitchFamily="18" charset="0"/>
                        </a:rPr>
                        <a:t>63,7</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71163083"/>
                  </a:ext>
                </a:extLst>
              </a:tr>
            </a:tbl>
          </a:graphicData>
        </a:graphic>
      </p:graphicFrame>
      <p:sp>
        <p:nvSpPr>
          <p:cNvPr id="18" name="Rectangle 17"/>
          <p:cNvSpPr/>
          <p:nvPr/>
        </p:nvSpPr>
        <p:spPr>
          <a:xfrm>
            <a:off x="4453922" y="4612837"/>
            <a:ext cx="6096000" cy="600164"/>
          </a:xfrm>
          <a:prstGeom prst="rect">
            <a:avLst/>
          </a:prstGeom>
        </p:spPr>
        <p:txBody>
          <a:bodyPr>
            <a:spAutoFit/>
          </a:bodyPr>
          <a:lstStyle/>
          <a:p>
            <a:r>
              <a:rPr lang="az-Latn-AZ" sz="1100" dirty="0">
                <a:latin typeface="Arno Pro"/>
                <a:ea typeface="MS Mincho"/>
                <a:cs typeface="Times New Roman" panose="02020603050405020304" pitchFamily="18" charset="0"/>
              </a:rPr>
              <a:t>Mənbə: “Portulans” İnstitutunun, İnformasiya Texnologiyaları</a:t>
            </a:r>
            <a:br>
              <a:rPr lang="az-Latn-AZ" sz="1100" dirty="0">
                <a:latin typeface="Arno Pro"/>
                <a:ea typeface="MS Mincho"/>
                <a:cs typeface="Times New Roman" panose="02020603050405020304" pitchFamily="18" charset="0"/>
              </a:rPr>
            </a:br>
            <a:r>
              <a:rPr lang="az-Latn-AZ" sz="1100" dirty="0">
                <a:latin typeface="Arno Pro"/>
                <a:ea typeface="MS Mincho"/>
                <a:cs typeface="Times New Roman" panose="02020603050405020304" pitchFamily="18" charset="0"/>
              </a:rPr>
              <a:t>və Xidmətləri üzrə Dünya Alyansının (WITSA) və</a:t>
            </a:r>
            <a:br>
              <a:rPr lang="az-Latn-AZ" sz="1100" dirty="0">
                <a:latin typeface="Arno Pro"/>
                <a:ea typeface="MS Mincho"/>
                <a:cs typeface="Times New Roman" panose="02020603050405020304" pitchFamily="18" charset="0"/>
              </a:rPr>
            </a:br>
            <a:r>
              <a:rPr lang="az-Latn-AZ" sz="1100" dirty="0">
                <a:latin typeface="Arno Pro"/>
                <a:ea typeface="MS Mincho"/>
                <a:cs typeface="Times New Roman" panose="02020603050405020304" pitchFamily="18" charset="0"/>
              </a:rPr>
              <a:t>Dünya Bankının məlumatları əsasında hesablanmışdır</a:t>
            </a:r>
            <a:r>
              <a:rPr lang="az-Latn-AZ" sz="1100" dirty="0" smtClean="0">
                <a:latin typeface="Arno Pro"/>
                <a:ea typeface="MS Mincho"/>
                <a:cs typeface="Times New Roman" panose="02020603050405020304" pitchFamily="18" charset="0"/>
              </a:rPr>
              <a:t>.</a:t>
            </a:r>
            <a:r>
              <a:rPr lang="az-Latn-AZ" altLang="ru-RU" sz="1100" u="sng" baseline="30000" dirty="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 </a:t>
            </a:r>
            <a:r>
              <a:rPr lang="az-Latn-AZ" altLang="ru-RU" sz="1100" u="sng" baseline="30000" dirty="0" smtClean="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a:t>
            </a:r>
            <a:r>
              <a:rPr lang="az-Latn-AZ" altLang="ru-RU" sz="1100" u="sng" baseline="30000" dirty="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9</a:t>
            </a:r>
            <a:r>
              <a:rPr lang="az-Latn-AZ"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a:t>
            </a:r>
            <a:r>
              <a:rPr lang="ru-RU"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p>
        </p:txBody>
      </p:sp>
      <p:sp>
        <p:nvSpPr>
          <p:cNvPr id="19" name="Rectangle 18"/>
          <p:cNvSpPr/>
          <p:nvPr/>
        </p:nvSpPr>
        <p:spPr>
          <a:xfrm>
            <a:off x="0" y="5333321"/>
            <a:ext cx="12097993" cy="1472198"/>
          </a:xfrm>
          <a:prstGeom prst="rect">
            <a:avLst/>
          </a:prstGeom>
        </p:spPr>
        <p:txBody>
          <a:bodyPr wrap="square">
            <a:spAutoFit/>
          </a:bodyPr>
          <a:lstStyle/>
          <a:p>
            <a:pPr>
              <a:lnSpc>
                <a:spcPct val="115000"/>
              </a:lnSpc>
              <a:spcAft>
                <a:spcPts val="0"/>
              </a:spcAft>
            </a:pPr>
            <a:r>
              <a:rPr lang="az-Latn-AZ" altLang="ru-RU" sz="800" u="sng" baseline="30000" dirty="0" smtClean="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a:t>
            </a:r>
            <a:r>
              <a:rPr lang="az-Latn-AZ" altLang="ru-RU" sz="800" u="sng" baseline="30000" dirty="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8</a:t>
            </a:r>
            <a:r>
              <a:rPr lang="az-Latn-AZ" altLang="ru-RU" sz="8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a:t>
            </a:r>
            <a:r>
              <a:rPr lang="ru-RU" altLang="ru-RU" sz="8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rPr>
              <a:t> </a:t>
            </a:r>
            <a:r>
              <a:rPr lang="az-Latn-AZ" sz="800" dirty="0">
                <a:latin typeface="Arno Pro"/>
                <a:ea typeface="MS Mincho"/>
                <a:cs typeface="Times New Roman" panose="02020603050405020304" pitchFamily="18" charset="0"/>
              </a:rPr>
              <a:t>The Portulans Institute, WITSA. The Network Readiness Index 2019. </a:t>
            </a:r>
            <a:r>
              <a:rPr lang="az-Latn-AZ" sz="800" dirty="0">
                <a:latin typeface="Arno Pro"/>
                <a:ea typeface="MS Mincho"/>
                <a:cs typeface="Times New Roman" panose="02020603050405020304" pitchFamily="18" charset="0"/>
                <a:hlinkClick r:id="rId5"/>
              </a:rPr>
              <a:t>https://</a:t>
            </a:r>
            <a:r>
              <a:rPr lang="az-Latn-AZ" sz="800" dirty="0" smtClean="0">
                <a:latin typeface="Arno Pro"/>
                <a:ea typeface="MS Mincho"/>
                <a:cs typeface="Times New Roman" panose="02020603050405020304" pitchFamily="18" charset="0"/>
                <a:hlinkClick r:id="rId5"/>
              </a:rPr>
              <a:t>networkreadinessindex.org/wp-content/uploads/2020/03/The-Network-Readiness-Index-2019-New-version-March-2020.pdf</a:t>
            </a:r>
            <a:r>
              <a:rPr lang="az-Latn-AZ" sz="800" dirty="0" smtClean="0">
                <a:latin typeface="Calibri" panose="020F0502020204030204" pitchFamily="34" charset="0"/>
                <a:ea typeface="MS Mincho"/>
                <a:cs typeface="Times New Roman" panose="02020603050405020304" pitchFamily="18" charset="0"/>
              </a:rPr>
              <a:t>; </a:t>
            </a:r>
            <a:r>
              <a:rPr lang="az-Latn-AZ" sz="800" dirty="0" smtClean="0">
                <a:latin typeface="Arno Pro"/>
                <a:ea typeface="MS Mincho"/>
                <a:cs typeface="Times New Roman" panose="02020603050405020304" pitchFamily="18" charset="0"/>
              </a:rPr>
              <a:t>The </a:t>
            </a:r>
            <a:r>
              <a:rPr lang="az-Latn-AZ" sz="800" dirty="0">
                <a:latin typeface="Arno Pro"/>
                <a:ea typeface="MS Mincho"/>
                <a:cs typeface="Times New Roman" panose="02020603050405020304" pitchFamily="18" charset="0"/>
              </a:rPr>
              <a:t>World Bank. Government expenditure per student, primary (% of GDP per capita). </a:t>
            </a:r>
            <a:r>
              <a:rPr lang="az-Latn-AZ" sz="800" dirty="0">
                <a:solidFill>
                  <a:srgbClr val="0563C1"/>
                </a:solidFill>
                <a:latin typeface="Arno Pro"/>
                <a:ea typeface="MS Mincho"/>
                <a:cs typeface="Times New Roman" panose="02020603050405020304" pitchFamily="18" charset="0"/>
                <a:hlinkClick r:id="rId6"/>
              </a:rPr>
              <a:t>https://data.worldbank.org/indicator/SE.XPD.PRIM.PC.ZS?end=2018&amp;start=1995</a:t>
            </a:r>
            <a:r>
              <a:rPr lang="az-Latn-AZ" sz="800" dirty="0">
                <a:latin typeface="Arno Pro"/>
                <a:ea typeface="MS Mincho"/>
                <a:cs typeface="Times New Roman" panose="02020603050405020304" pitchFamily="18" charset="0"/>
              </a:rPr>
              <a:t>  </a:t>
            </a:r>
            <a:endParaRPr lang="ru-RU" sz="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az-Latn-AZ" sz="800" dirty="0">
                <a:latin typeface="Arno Pro"/>
                <a:ea typeface="MS Mincho"/>
                <a:cs typeface="Times New Roman" panose="02020603050405020304" pitchFamily="18" charset="0"/>
              </a:rPr>
              <a:t>The World Bank. Government expenditure per student, secondary (% of GDP per capita). </a:t>
            </a:r>
            <a:r>
              <a:rPr lang="az-Latn-AZ" sz="800" dirty="0">
                <a:solidFill>
                  <a:srgbClr val="0563C1"/>
                </a:solidFill>
                <a:latin typeface="Arno Pro"/>
                <a:ea typeface="MS Mincho"/>
                <a:cs typeface="Times New Roman" panose="02020603050405020304" pitchFamily="18" charset="0"/>
                <a:hlinkClick r:id="rId7"/>
              </a:rPr>
              <a:t>https://</a:t>
            </a:r>
            <a:r>
              <a:rPr lang="az-Latn-AZ" sz="800" dirty="0" smtClean="0">
                <a:solidFill>
                  <a:srgbClr val="0563C1"/>
                </a:solidFill>
                <a:latin typeface="Arno Pro"/>
                <a:ea typeface="MS Mincho"/>
                <a:cs typeface="Times New Roman" panose="02020603050405020304" pitchFamily="18" charset="0"/>
                <a:hlinkClick r:id="rId7"/>
              </a:rPr>
              <a:t>data.worldbank.org/indicator/SE.XPD.SECO.PC.ZS?end=2018</a:t>
            </a:r>
            <a:r>
              <a:rPr lang="az-Latn-AZ" sz="800" dirty="0">
                <a:latin typeface="Arno Pro"/>
                <a:ea typeface="MS Mincho"/>
                <a:cs typeface="Times New Roman" panose="02020603050405020304" pitchFamily="18" charset="0"/>
              </a:rPr>
              <a:t>;</a:t>
            </a:r>
            <a:r>
              <a:rPr lang="az-Latn-AZ" sz="800" dirty="0" smtClean="0">
                <a:latin typeface="Arno Pro"/>
                <a:ea typeface="MS Mincho"/>
                <a:cs typeface="Times New Roman" panose="02020603050405020304" pitchFamily="18" charset="0"/>
              </a:rPr>
              <a:t>The </a:t>
            </a:r>
            <a:r>
              <a:rPr lang="az-Latn-AZ" sz="800" dirty="0">
                <a:latin typeface="Arno Pro"/>
                <a:ea typeface="MS Mincho"/>
                <a:cs typeface="Times New Roman" panose="02020603050405020304" pitchFamily="18" charset="0"/>
              </a:rPr>
              <a:t>World Bank. Government expenditure per student, tertiary (% of GDP per capita). </a:t>
            </a:r>
            <a:r>
              <a:rPr lang="az-Latn-AZ" sz="800" dirty="0">
                <a:solidFill>
                  <a:srgbClr val="0563C1"/>
                </a:solidFill>
                <a:latin typeface="Arno Pro"/>
                <a:ea typeface="MS Mincho"/>
                <a:cs typeface="Times New Roman" panose="02020603050405020304" pitchFamily="18" charset="0"/>
                <a:hlinkClick r:id="rId8"/>
              </a:rPr>
              <a:t>https://data.worldbank.org/indicator/SE.XPD.TERT</a:t>
            </a:r>
            <a:r>
              <a:rPr lang="az-Latn-AZ" sz="800" dirty="0">
                <a:latin typeface="Arno Pro"/>
                <a:ea typeface="MS Mincho"/>
                <a:cs typeface="Times New Roman" panose="02020603050405020304" pitchFamily="18" charset="0"/>
              </a:rPr>
              <a:t>.  or https://</a:t>
            </a:r>
            <a:r>
              <a:rPr lang="az-Latn-AZ" sz="800" dirty="0" smtClean="0">
                <a:latin typeface="Arno Pro"/>
                <a:ea typeface="MS Mincho"/>
                <a:cs typeface="Times New Roman" panose="02020603050405020304" pitchFamily="18" charset="0"/>
              </a:rPr>
              <a:t>data.worldbank.org/indicator/SE.XPD.TERT.PC.ZS?end=2018</a:t>
            </a:r>
            <a:endParaRPr lang="ru-RU" altLang="ru-RU" sz="8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az-Latn-AZ" altLang="ru-RU" sz="800" u="sng" baseline="30000" dirty="0" smtClean="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a:t>
            </a:r>
            <a:r>
              <a:rPr lang="az-Latn-AZ" altLang="ru-RU" sz="800" u="sng" baseline="30000" dirty="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9</a:t>
            </a:r>
            <a:r>
              <a:rPr lang="az-Latn-AZ" altLang="ru-RU" sz="8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a:t>
            </a:r>
            <a:r>
              <a:rPr lang="ru-RU" altLang="ru-RU" sz="8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rPr>
              <a:t> </a:t>
            </a:r>
            <a:r>
              <a:rPr lang="az-Latn-AZ" sz="800" dirty="0" smtClean="0">
                <a:latin typeface="Arno Pro"/>
                <a:ea typeface="MS Mincho"/>
                <a:cs typeface="Times New Roman" panose="02020603050405020304" pitchFamily="18" charset="0"/>
              </a:rPr>
              <a:t>The </a:t>
            </a:r>
            <a:r>
              <a:rPr lang="az-Latn-AZ" sz="800" dirty="0">
                <a:latin typeface="Arno Pro"/>
                <a:ea typeface="MS Mincho"/>
                <a:cs typeface="Times New Roman" panose="02020603050405020304" pitchFamily="18" charset="0"/>
              </a:rPr>
              <a:t>Portulans Institute, WITSA. The Network Readiness Index 2019. https://</a:t>
            </a:r>
            <a:r>
              <a:rPr lang="az-Latn-AZ" sz="800" dirty="0" smtClean="0">
                <a:latin typeface="Arno Pro"/>
                <a:ea typeface="MS Mincho"/>
                <a:cs typeface="Times New Roman" panose="02020603050405020304" pitchFamily="18" charset="0"/>
              </a:rPr>
              <a:t>networkreadinessindex.org/wp-content/uploads/2020/03/The-Network-Readiness-Index-2019-New-version-March-2020.pdf;The </a:t>
            </a:r>
            <a:r>
              <a:rPr lang="az-Latn-AZ" sz="800" dirty="0">
                <a:latin typeface="Arno Pro"/>
                <a:ea typeface="MS Mincho"/>
                <a:cs typeface="Times New Roman" panose="02020603050405020304" pitchFamily="18" charset="0"/>
              </a:rPr>
              <a:t>World Bank. Government expenditure per student, primary (% of GDP per capita). </a:t>
            </a:r>
            <a:r>
              <a:rPr lang="az-Latn-AZ" sz="800" dirty="0">
                <a:latin typeface="Arno Pro"/>
                <a:ea typeface="MS Mincho"/>
                <a:cs typeface="Times New Roman" panose="02020603050405020304" pitchFamily="18" charset="0"/>
                <a:hlinkClick r:id="rId6"/>
              </a:rPr>
              <a:t>https://data.worldbank.org/indicator/SE.XPD.PRIM.PC.ZS?end=2018&amp;start=1995</a:t>
            </a:r>
            <a:r>
              <a:rPr lang="az-Latn-AZ" sz="800" dirty="0">
                <a:latin typeface="Arno Pro"/>
                <a:ea typeface="MS Mincho"/>
                <a:cs typeface="Times New Roman" panose="02020603050405020304" pitchFamily="18" charset="0"/>
              </a:rPr>
              <a:t> </a:t>
            </a:r>
            <a:endParaRPr lang="ru-RU" sz="800" dirty="0" smtClean="0">
              <a:latin typeface="Arno Pro"/>
              <a:ea typeface="MS Mincho"/>
              <a:cs typeface="Times New Roman" panose="02020603050405020304" pitchFamily="18" charset="0"/>
            </a:endParaRPr>
          </a:p>
          <a:p>
            <a:pPr>
              <a:lnSpc>
                <a:spcPct val="115000"/>
              </a:lnSpc>
              <a:spcAft>
                <a:spcPts val="0"/>
              </a:spcAft>
            </a:pPr>
            <a:r>
              <a:rPr lang="az-Latn-AZ" altLang="ru-RU" sz="800" u="sng" baseline="30000" dirty="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a:t>
            </a:r>
            <a:r>
              <a:rPr lang="ru-RU" altLang="ru-RU" sz="8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1</a:t>
            </a:r>
            <a:r>
              <a:rPr lang="az-Latn-AZ" altLang="ru-RU" sz="8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0]</a:t>
            </a:r>
            <a:r>
              <a:rPr lang="ru-RU" altLang="ru-RU" sz="8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rPr>
              <a:t> </a:t>
            </a:r>
            <a:r>
              <a:rPr lang="az-Latn-AZ" sz="800" dirty="0">
                <a:latin typeface="Arno Pro"/>
                <a:ea typeface="MS Mincho"/>
                <a:cs typeface="Times New Roman" panose="02020603050405020304" pitchFamily="18" charset="0"/>
              </a:rPr>
              <a:t>The Portulans Institute, </a:t>
            </a:r>
            <a:r>
              <a:rPr lang="az-Latn-AZ" sz="1050" dirty="0">
                <a:latin typeface="Arno Pro"/>
                <a:ea typeface="MS Mincho"/>
                <a:cs typeface="Times New Roman" panose="02020603050405020304" pitchFamily="18" charset="0"/>
              </a:rPr>
              <a:t>WITSA</a:t>
            </a:r>
            <a:r>
              <a:rPr lang="az-Latn-AZ" sz="800" dirty="0">
                <a:latin typeface="Arno Pro"/>
                <a:ea typeface="MS Mincho"/>
                <a:cs typeface="Times New Roman" panose="02020603050405020304" pitchFamily="18" charset="0"/>
              </a:rPr>
              <a:t>. The Network Readiness Index 2019. </a:t>
            </a:r>
            <a:r>
              <a:rPr lang="az-Latn-AZ" sz="800" dirty="0">
                <a:latin typeface="Arno Pro"/>
                <a:ea typeface="MS Mincho"/>
                <a:cs typeface="Times New Roman" panose="02020603050405020304" pitchFamily="18" charset="0"/>
                <a:hlinkClick r:id="rId5"/>
              </a:rPr>
              <a:t>https://</a:t>
            </a:r>
            <a:r>
              <a:rPr lang="az-Latn-AZ" sz="800" dirty="0" smtClean="0">
                <a:latin typeface="Arno Pro"/>
                <a:ea typeface="MS Mincho"/>
                <a:cs typeface="Times New Roman" panose="02020603050405020304" pitchFamily="18" charset="0"/>
                <a:hlinkClick r:id="rId5"/>
              </a:rPr>
              <a:t>networkreadinessindex.org/wp-content/uploads/2020/03/The-Network-Readiness-Index-2019-New-version-March-2020.pdf</a:t>
            </a:r>
            <a:r>
              <a:rPr lang="az-Latn-AZ" sz="800" dirty="0" smtClean="0">
                <a:latin typeface="Arno Pro"/>
                <a:ea typeface="MS Mincho"/>
                <a:cs typeface="Times New Roman" panose="02020603050405020304" pitchFamily="18" charset="0"/>
              </a:rPr>
              <a:t>;</a:t>
            </a:r>
            <a:r>
              <a:rPr lang="az-Latn-AZ" sz="1000" dirty="0">
                <a:latin typeface="Calibri" panose="020F0502020204030204" pitchFamily="34" charset="0"/>
                <a:ea typeface="MS Mincho"/>
                <a:cs typeface="Times New Roman" panose="02020603050405020304" pitchFamily="18" charset="0"/>
              </a:rPr>
              <a:t> </a:t>
            </a:r>
            <a:r>
              <a:rPr lang="az-Latn-AZ" sz="800" dirty="0" smtClean="0">
                <a:latin typeface="Arno Pro"/>
                <a:ea typeface="MS Mincho"/>
                <a:cs typeface="Times New Roman" panose="02020603050405020304" pitchFamily="18" charset="0"/>
              </a:rPr>
              <a:t>The </a:t>
            </a:r>
            <a:r>
              <a:rPr lang="az-Latn-AZ" sz="800" dirty="0">
                <a:latin typeface="Arno Pro"/>
                <a:ea typeface="MS Mincho"/>
                <a:cs typeface="Times New Roman" panose="02020603050405020304" pitchFamily="18" charset="0"/>
              </a:rPr>
              <a:t>World Bank. Government expenditure per student, secondary (% of GDP per capita). </a:t>
            </a:r>
            <a:r>
              <a:rPr lang="az-Latn-AZ" sz="800" dirty="0">
                <a:solidFill>
                  <a:srgbClr val="0563C1"/>
                </a:solidFill>
                <a:latin typeface="Arno Pro"/>
                <a:ea typeface="MS Mincho"/>
                <a:cs typeface="Times New Roman" panose="02020603050405020304" pitchFamily="18" charset="0"/>
                <a:hlinkClick r:id="rId7"/>
              </a:rPr>
              <a:t>https://data.worldbank.org/indicator/SE.XPD.SECO.PC.ZS?end=2018</a:t>
            </a:r>
            <a:r>
              <a:rPr lang="az-Latn-AZ" sz="1000" dirty="0">
                <a:latin typeface="Arno Pro"/>
                <a:ea typeface="MS Mincho"/>
                <a:cs typeface="Times New Roman" panose="02020603050405020304" pitchFamily="18" charset="0"/>
              </a:rPr>
              <a:t> </a:t>
            </a:r>
            <a:endParaRPr lang="ru-RU" sz="800" dirty="0"/>
          </a:p>
          <a:p>
            <a:pPr>
              <a:lnSpc>
                <a:spcPct val="115000"/>
              </a:lnSpc>
              <a:spcAft>
                <a:spcPts val="0"/>
              </a:spcAft>
            </a:pP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8381424" y="1322677"/>
            <a:ext cx="5564777" cy="729430"/>
          </a:xfrm>
          <a:prstGeom prst="rect">
            <a:avLst/>
          </a:prstGeom>
        </p:spPr>
        <p:txBody>
          <a:bodyPr wrap="square">
            <a:spAutoFit/>
          </a:bodyPr>
          <a:lstStyle/>
          <a:p>
            <a:pPr marR="1709420" indent="114935" algn="r">
              <a:lnSpc>
                <a:spcPct val="115000"/>
              </a:lnSpc>
              <a:spcBef>
                <a:spcPts val="600"/>
              </a:spcBef>
              <a:spcAft>
                <a:spcPts val="600"/>
              </a:spcAft>
            </a:pPr>
            <a:r>
              <a:rPr lang="az-Latn-AZ" sz="1200" b="1" dirty="0">
                <a:latin typeface="Arno Pro"/>
                <a:ea typeface="MS Mincho"/>
                <a:cs typeface="Times New Roman" panose="02020603050405020304" pitchFamily="18" charset="0"/>
              </a:rPr>
              <a:t>Cədvəl 9</a:t>
            </a:r>
            <a:r>
              <a:rPr lang="az-Latn-AZ" sz="1200" b="1" dirty="0" smtClean="0">
                <a:latin typeface="Arno Pro"/>
                <a:ea typeface="MS Mincho"/>
                <a:cs typeface="Times New Roman" panose="02020603050405020304" pitchFamily="18" charset="0"/>
              </a:rPr>
              <a:t>. </a:t>
            </a:r>
            <a:r>
              <a:rPr lang="az-Latn-AZ" sz="1200" b="1" dirty="0">
                <a:latin typeface="Arno Pro"/>
                <a:ea typeface="MS Mincho"/>
                <a:cs typeface="Times New Roman" panose="02020603050405020304" pitchFamily="18" charset="0"/>
              </a:rPr>
              <a:t>Orta təhsilə dövlət xərcləri intervalları</a:t>
            </a:r>
            <a:br>
              <a:rPr lang="az-Latn-AZ" sz="1200" b="1" dirty="0">
                <a:latin typeface="Arno Pro"/>
                <a:ea typeface="MS Mincho"/>
                <a:cs typeface="Times New Roman" panose="02020603050405020304" pitchFamily="18" charset="0"/>
              </a:rPr>
            </a:br>
            <a:r>
              <a:rPr lang="az-Latn-AZ" sz="1200" b="1" dirty="0">
                <a:latin typeface="Arno Pro"/>
                <a:ea typeface="MS Mincho"/>
                <a:cs typeface="Times New Roman" panose="02020603050405020304" pitchFamily="18" charset="0"/>
              </a:rPr>
              <a:t>və ali təhsilin əhatəliyi əmsalının orta göstəriciləri</a:t>
            </a:r>
            <a:br>
              <a:rPr lang="az-Latn-AZ" sz="1200" b="1" dirty="0">
                <a:latin typeface="Arno Pro"/>
                <a:ea typeface="MS Mincho"/>
                <a:cs typeface="Times New Roman" panose="02020603050405020304" pitchFamily="18" charset="0"/>
              </a:rPr>
            </a:br>
            <a:r>
              <a:rPr lang="az-Latn-AZ" sz="1200" b="1" dirty="0">
                <a:latin typeface="Arno Pro"/>
                <a:ea typeface="MS Mincho"/>
                <a:cs typeface="Times New Roman" panose="02020603050405020304" pitchFamily="18" charset="0"/>
              </a:rPr>
              <a:t>(inkişaf etməkdə olan ölkələr)</a:t>
            </a:r>
            <a:endParaRPr lang="ru-RU" sz="12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2506360002"/>
              </p:ext>
            </p:extLst>
          </p:nvPr>
        </p:nvGraphicFramePr>
        <p:xfrm>
          <a:off x="8609303" y="2120402"/>
          <a:ext cx="3488690" cy="2424703"/>
        </p:xfrm>
        <a:graphic>
          <a:graphicData uri="http://schemas.openxmlformats.org/drawingml/2006/table">
            <a:tbl>
              <a:tblPr firstRow="1" firstCol="1" bandRow="1"/>
              <a:tblGrid>
                <a:gridCol w="1945640">
                  <a:extLst>
                    <a:ext uri="{9D8B030D-6E8A-4147-A177-3AD203B41FA5}">
                      <a16:colId xmlns:a16="http://schemas.microsoft.com/office/drawing/2014/main" val="2793479543"/>
                    </a:ext>
                  </a:extLst>
                </a:gridCol>
                <a:gridCol w="1543050">
                  <a:extLst>
                    <a:ext uri="{9D8B030D-6E8A-4147-A177-3AD203B41FA5}">
                      <a16:colId xmlns:a16="http://schemas.microsoft.com/office/drawing/2014/main" val="3824849024"/>
                    </a:ext>
                  </a:extLst>
                </a:gridCol>
              </a:tblGrid>
              <a:tr h="1212352">
                <a:tc>
                  <a:txBody>
                    <a:bodyPr/>
                    <a:lstStyle/>
                    <a:p>
                      <a:pPr algn="ctr">
                        <a:lnSpc>
                          <a:spcPct val="115000"/>
                        </a:lnSpc>
                        <a:spcBef>
                          <a:spcPts val="300"/>
                        </a:spcBef>
                        <a:spcAft>
                          <a:spcPts val="300"/>
                        </a:spcAft>
                      </a:pPr>
                      <a:r>
                        <a:rPr lang="az-Latn-AZ" sz="1100" dirty="0">
                          <a:effectLst/>
                          <a:latin typeface="Arno Pro"/>
                          <a:ea typeface="MS Mincho"/>
                          <a:cs typeface="Times New Roman" panose="02020603050405020304" pitchFamily="18" charset="0"/>
                        </a:rPr>
                        <a:t>Orta təhsildə bir şagirdə dövlət xərcləri (adambaşına ÜDM-də payı, % itervalları)</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100">
                          <a:effectLst/>
                          <a:latin typeface="Arno Pro"/>
                          <a:ea typeface="MS Mincho"/>
                          <a:cs typeface="Times New Roman" panose="02020603050405020304" pitchFamily="18" charset="0"/>
                        </a:rPr>
                        <a:t>Ali təhsilin əhatəliyi əmsalının orta göstəriciləri</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568202841"/>
                  </a:ext>
                </a:extLst>
              </a:tr>
              <a:tr h="404117">
                <a:tc>
                  <a:txBody>
                    <a:bodyPr/>
                    <a:lstStyle/>
                    <a:p>
                      <a:pPr algn="ctr">
                        <a:lnSpc>
                          <a:spcPct val="115000"/>
                        </a:lnSpc>
                        <a:spcBef>
                          <a:spcPts val="300"/>
                        </a:spcBef>
                        <a:spcAft>
                          <a:spcPts val="300"/>
                        </a:spcAft>
                      </a:pPr>
                      <a:r>
                        <a:rPr lang="az-Latn-AZ" sz="1100">
                          <a:effectLst/>
                          <a:latin typeface="Arno Pro"/>
                          <a:ea typeface="MS Mincho"/>
                          <a:cs typeface="Times New Roman" panose="02020603050405020304" pitchFamily="18" charset="0"/>
                        </a:rPr>
                        <a:t>5 - 10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100">
                          <a:effectLst/>
                          <a:latin typeface="Arno Pro"/>
                          <a:ea typeface="MS Mincho"/>
                          <a:cs typeface="Times New Roman" panose="02020603050405020304" pitchFamily="18" charset="0"/>
                        </a:rPr>
                        <a:t>27,3</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2011011033"/>
                  </a:ext>
                </a:extLst>
              </a:tr>
              <a:tr h="404117">
                <a:tc>
                  <a:txBody>
                    <a:bodyPr/>
                    <a:lstStyle/>
                    <a:p>
                      <a:pPr algn="ctr">
                        <a:lnSpc>
                          <a:spcPct val="115000"/>
                        </a:lnSpc>
                        <a:spcBef>
                          <a:spcPts val="300"/>
                        </a:spcBef>
                        <a:spcAft>
                          <a:spcPts val="300"/>
                        </a:spcAft>
                      </a:pPr>
                      <a:r>
                        <a:rPr lang="az-Latn-AZ" sz="1100">
                          <a:effectLst/>
                          <a:latin typeface="Arno Pro"/>
                          <a:ea typeface="MS Mincho"/>
                          <a:cs typeface="Times New Roman" panose="02020603050405020304" pitchFamily="18" charset="0"/>
                        </a:rPr>
                        <a:t>10,1 - 20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100">
                          <a:effectLst/>
                          <a:latin typeface="Arno Pro"/>
                          <a:ea typeface="MS Mincho"/>
                          <a:cs typeface="Times New Roman" panose="02020603050405020304" pitchFamily="18" charset="0"/>
                        </a:rPr>
                        <a:t>57,2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764294092"/>
                  </a:ext>
                </a:extLst>
              </a:tr>
              <a:tr h="404117">
                <a:tc>
                  <a:txBody>
                    <a:bodyPr/>
                    <a:lstStyle/>
                    <a:p>
                      <a:pPr algn="ctr">
                        <a:lnSpc>
                          <a:spcPct val="115000"/>
                        </a:lnSpc>
                        <a:spcBef>
                          <a:spcPts val="300"/>
                        </a:spcBef>
                        <a:spcAft>
                          <a:spcPts val="300"/>
                        </a:spcAft>
                      </a:pPr>
                      <a:r>
                        <a:rPr lang="az-Latn-AZ" sz="1100" dirty="0">
                          <a:effectLst/>
                          <a:latin typeface="Arno Pro"/>
                          <a:ea typeface="MS Mincho"/>
                          <a:cs typeface="Times New Roman" panose="02020603050405020304" pitchFamily="18" charset="0"/>
                        </a:rPr>
                        <a:t>20,1 - 40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100" dirty="0">
                          <a:effectLst/>
                          <a:latin typeface="Arno Pro"/>
                          <a:ea typeface="MS Mincho"/>
                          <a:cs typeface="Times New Roman" panose="02020603050405020304" pitchFamily="18" charset="0"/>
                        </a:rPr>
                        <a:t>63,3</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3164682444"/>
                  </a:ext>
                </a:extLst>
              </a:tr>
            </a:tbl>
          </a:graphicData>
        </a:graphic>
      </p:graphicFrame>
      <p:sp>
        <p:nvSpPr>
          <p:cNvPr id="23" name="Rectangle 22"/>
          <p:cNvSpPr/>
          <p:nvPr/>
        </p:nvSpPr>
        <p:spPr>
          <a:xfrm>
            <a:off x="8381424" y="4610945"/>
            <a:ext cx="6096000" cy="769441"/>
          </a:xfrm>
          <a:prstGeom prst="rect">
            <a:avLst/>
          </a:prstGeom>
        </p:spPr>
        <p:txBody>
          <a:bodyPr>
            <a:spAutoFit/>
          </a:bodyPr>
          <a:lstStyle/>
          <a:p>
            <a:r>
              <a:rPr lang="az-Latn-AZ" sz="1100" dirty="0">
                <a:latin typeface="Arno Pro"/>
                <a:ea typeface="MS Mincho"/>
                <a:cs typeface="Times New Roman" panose="02020603050405020304" pitchFamily="18" charset="0"/>
              </a:rPr>
              <a:t>Mənbə: “Portulans” İnstitutunun, İnformasiya Texnologiyaları</a:t>
            </a:r>
            <a:br>
              <a:rPr lang="az-Latn-AZ" sz="1100" dirty="0">
                <a:latin typeface="Arno Pro"/>
                <a:ea typeface="MS Mincho"/>
                <a:cs typeface="Times New Roman" panose="02020603050405020304" pitchFamily="18" charset="0"/>
              </a:rPr>
            </a:br>
            <a:r>
              <a:rPr lang="az-Latn-AZ" sz="1100" dirty="0">
                <a:latin typeface="Arno Pro"/>
                <a:ea typeface="MS Mincho"/>
                <a:cs typeface="Times New Roman" panose="02020603050405020304" pitchFamily="18" charset="0"/>
              </a:rPr>
              <a:t>və Xidmətləri üzrə Dünya Alyansının (WITSA) və</a:t>
            </a:r>
            <a:br>
              <a:rPr lang="az-Latn-AZ" sz="1100" dirty="0">
                <a:latin typeface="Arno Pro"/>
                <a:ea typeface="MS Mincho"/>
                <a:cs typeface="Times New Roman" panose="02020603050405020304" pitchFamily="18" charset="0"/>
              </a:rPr>
            </a:br>
            <a:r>
              <a:rPr lang="az-Latn-AZ" sz="1100" dirty="0">
                <a:latin typeface="Arno Pro"/>
                <a:ea typeface="MS Mincho"/>
                <a:cs typeface="Times New Roman" panose="02020603050405020304" pitchFamily="18" charset="0"/>
              </a:rPr>
              <a:t>Dünya Bankının məlumatları əsasında hesablanmışdır</a:t>
            </a:r>
            <a:r>
              <a:rPr lang="az-Latn-AZ" sz="1100" dirty="0" smtClean="0">
                <a:latin typeface="Arno Pro"/>
                <a:ea typeface="MS Mincho"/>
                <a:cs typeface="Times New Roman" panose="02020603050405020304" pitchFamily="18" charset="0"/>
              </a:rPr>
              <a:t>.</a:t>
            </a:r>
            <a:r>
              <a:rPr lang="az-Latn-AZ" altLang="ru-RU" sz="1100" u="sng" baseline="30000" dirty="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 [</a:t>
            </a:r>
            <a:r>
              <a:rPr lang="ru-RU"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1</a:t>
            </a:r>
            <a:r>
              <a:rPr lang="az-Latn-AZ"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0]</a:t>
            </a:r>
            <a:r>
              <a:rPr lang="ru-RU"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p>
          <a:p>
            <a:endParaRPr lang="ru-RU" sz="1100" dirty="0"/>
          </a:p>
        </p:txBody>
      </p:sp>
    </p:spTree>
    <p:extLst>
      <p:ext uri="{BB962C8B-B14F-4D97-AF65-F5344CB8AC3E}">
        <p14:creationId xmlns:p14="http://schemas.microsoft.com/office/powerpoint/2010/main" val="231012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5"/>
          <p:cNvGrpSpPr>
            <a:grpSpLocks/>
          </p:cNvGrpSpPr>
          <p:nvPr/>
        </p:nvGrpSpPr>
        <p:grpSpPr bwMode="auto">
          <a:xfrm>
            <a:off x="0" y="0"/>
            <a:ext cx="12192000" cy="908720"/>
            <a:chOff x="0" y="446"/>
            <a:chExt cx="9144000" cy="756793"/>
          </a:xfrm>
        </p:grpSpPr>
        <p:pic>
          <p:nvPicPr>
            <p:cNvPr id="5" name="Рисунок 1"/>
            <p:cNvPicPr>
              <a:picLocks noChangeAspect="1"/>
            </p:cNvPicPr>
            <p:nvPr/>
          </p:nvPicPr>
          <p:blipFill>
            <a:blip r:embed="rId2" cstate="print"/>
            <a:srcRect l="58456" t="15993" r="20644" b="63036"/>
            <a:stretch>
              <a:fillRect/>
            </a:stretch>
          </p:blipFill>
          <p:spPr bwMode="auto">
            <a:xfrm>
              <a:off x="0" y="446"/>
              <a:ext cx="9144000" cy="754733"/>
            </a:xfrm>
            <a:prstGeom prst="rect">
              <a:avLst/>
            </a:prstGeom>
            <a:noFill/>
            <a:ln w="9525">
              <a:noFill/>
              <a:miter lim="800000"/>
              <a:headEnd/>
              <a:tailEnd/>
            </a:ln>
          </p:spPr>
        </p:pic>
        <p:pic>
          <p:nvPicPr>
            <p:cNvPr id="6" name="Рисунок 11"/>
            <p:cNvPicPr>
              <a:picLocks noChangeAspect="1"/>
            </p:cNvPicPr>
            <p:nvPr/>
          </p:nvPicPr>
          <p:blipFill>
            <a:blip r:embed="rId3" cstate="print"/>
            <a:srcRect b="34521"/>
            <a:stretch>
              <a:fillRect/>
            </a:stretch>
          </p:blipFill>
          <p:spPr bwMode="auto">
            <a:xfrm>
              <a:off x="467544" y="136323"/>
              <a:ext cx="587859" cy="452265"/>
            </a:xfrm>
            <a:prstGeom prst="rect">
              <a:avLst/>
            </a:prstGeom>
            <a:noFill/>
            <a:ln w="9525">
              <a:noFill/>
              <a:miter lim="800000"/>
              <a:headEnd/>
              <a:tailEnd/>
            </a:ln>
          </p:spPr>
        </p:pic>
        <p:sp>
          <p:nvSpPr>
            <p:cNvPr id="7" name="Поле 2"/>
            <p:cNvSpPr txBox="1">
              <a:spLocks noChangeArrowheads="1"/>
            </p:cNvSpPr>
            <p:nvPr/>
          </p:nvSpPr>
          <p:spPr bwMode="auto">
            <a:xfrm>
              <a:off x="1119188" y="133718"/>
              <a:ext cx="7917308" cy="607656"/>
            </a:xfrm>
            <a:prstGeom prst="rect">
              <a:avLst/>
            </a:prstGeom>
            <a:noFill/>
            <a:ln w="6350">
              <a:noFill/>
              <a:miter lim="800000"/>
              <a:headEnd/>
              <a:tailEnd/>
            </a:ln>
          </p:spPr>
          <p:txBody>
            <a:bodyPr/>
            <a:lstStyle/>
            <a:p>
              <a:pPr>
                <a:lnSpc>
                  <a:spcPct val="100000"/>
                </a:lnSpc>
                <a:spcBef>
                  <a:spcPct val="0"/>
                </a:spcBef>
                <a:buFont typeface="Wingdings" pitchFamily="2" charset="2"/>
                <a:buNone/>
              </a:pPr>
              <a:r>
                <a:rPr lang="az-Latn-AZ" sz="1300" dirty="0" smtClean="0">
                  <a:solidFill>
                    <a:srgbClr val="FFFFFF"/>
                  </a:solidFill>
                  <a:latin typeface="Cambria" pitchFamily="18" charset="0"/>
                  <a:ea typeface="Verdana" pitchFamily="34" charset="0"/>
                  <a:cs typeface="Verdana" pitchFamily="34" charset="0"/>
                </a:rPr>
                <a:t>Azərbaycan Milli Elmlər Akademiyasının </a:t>
              </a:r>
              <a:r>
                <a:rPr lang="en-US" sz="1300" b="0" i="0" dirty="0" smtClean="0">
                  <a:solidFill>
                    <a:srgbClr val="FFFFFF"/>
                  </a:solidFill>
                  <a:latin typeface="Cambria" pitchFamily="18" charset="0"/>
                  <a:ea typeface="Verdana" pitchFamily="34" charset="0"/>
                  <a:cs typeface="Verdana" pitchFamily="34" charset="0"/>
                </a:rPr>
                <a:t> </a:t>
              </a:r>
              <a:br>
                <a:rPr lang="en-US" sz="1300" b="0" i="0" dirty="0" smtClean="0">
                  <a:solidFill>
                    <a:srgbClr val="FFFFFF"/>
                  </a:solidFill>
                  <a:latin typeface="Cambria" pitchFamily="18" charset="0"/>
                  <a:ea typeface="Verdana" pitchFamily="34" charset="0"/>
                  <a:cs typeface="Verdana" pitchFamily="34" charset="0"/>
                </a:rPr>
              </a:br>
              <a:r>
                <a:rPr lang="az-Latn-AZ" sz="1300" dirty="0" smtClean="0">
                  <a:solidFill>
                    <a:srgbClr val="FFFFFF"/>
                  </a:solidFill>
                  <a:latin typeface="Cambria" pitchFamily="18" charset="0"/>
                  <a:ea typeface="Verdana" pitchFamily="34" charset="0"/>
                  <a:cs typeface="Verdana" pitchFamily="34" charset="0"/>
                </a:rPr>
                <a:t>İqtisadiyyat İnstitutu</a:t>
              </a:r>
              <a:endParaRPr lang="ru-RU" sz="1300" b="0" i="0" dirty="0">
                <a:solidFill>
                  <a:srgbClr val="FFFFFF"/>
                </a:solidFill>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az-Latn-AZ" sz="3600" b="0" i="0" dirty="0" smtClean="0">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ru-RU" sz="3600" b="0" i="0" dirty="0">
                <a:latin typeface="Cambria" pitchFamily="18" charset="0"/>
                <a:ea typeface="Verdana" pitchFamily="34" charset="0"/>
                <a:cs typeface="Verdana" pitchFamily="34" charset="0"/>
              </a:endParaRPr>
            </a:p>
          </p:txBody>
        </p:sp>
        <p:sp>
          <p:nvSpPr>
            <p:cNvPr id="8" name="Line 6"/>
            <p:cNvSpPr>
              <a:spLocks noChangeShapeType="1"/>
            </p:cNvSpPr>
            <p:nvPr/>
          </p:nvSpPr>
          <p:spPr bwMode="auto">
            <a:xfrm>
              <a:off x="0" y="757239"/>
              <a:ext cx="9144000" cy="0"/>
            </a:xfrm>
            <a:prstGeom prst="line">
              <a:avLst/>
            </a:prstGeom>
            <a:noFill/>
            <a:ln w="38100">
              <a:solidFill>
                <a:srgbClr val="000066"/>
              </a:solidFill>
              <a:round/>
              <a:headEnd/>
              <a:tailEnd/>
            </a:ln>
            <a:effectLst>
              <a:outerShdw dist="38100" dir="2400000" algn="ctr" rotWithShape="0">
                <a:schemeClr val="tx1">
                  <a:lumMod val="50000"/>
                  <a:alpha val="35000"/>
                </a:schemeClr>
              </a:outerShdw>
            </a:effectLst>
          </p:spPr>
          <p:txBody>
            <a:bodyPr/>
            <a:lstStyle/>
            <a:p>
              <a:pPr>
                <a:defRPr/>
              </a:pPr>
              <a:endParaRPr lang="ru-RU"/>
            </a:p>
          </p:txBody>
        </p:sp>
      </p:grpSp>
      <p:sp>
        <p:nvSpPr>
          <p:cNvPr id="9" name="TextBox 8"/>
          <p:cNvSpPr txBox="1"/>
          <p:nvPr/>
        </p:nvSpPr>
        <p:spPr>
          <a:xfrm>
            <a:off x="-1" y="6581001"/>
            <a:ext cx="12192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az-Latn-AZ" sz="1200" b="1" dirty="0">
                <a:solidFill>
                  <a:schemeClr val="tx1"/>
                </a:solidFill>
                <a:latin typeface="Cambria" panose="02040503050406030204" pitchFamily="18" charset="0"/>
              </a:rPr>
              <a:t>    </a:t>
            </a:r>
            <a:r>
              <a:rPr lang="en-US" sz="1200" b="1" dirty="0">
                <a:solidFill>
                  <a:schemeClr val="tx1"/>
                </a:solidFill>
                <a:latin typeface="Cambria" panose="02040503050406030204" pitchFamily="18" charset="0"/>
              </a:rPr>
              <a:t>www.economics.com.az</a:t>
            </a:r>
            <a:r>
              <a:rPr lang="az-Latn-AZ" sz="1200" b="1" dirty="0">
                <a:solidFill>
                  <a:schemeClr val="tx1"/>
                </a:solidFill>
                <a:latin typeface="Cambria" panose="02040503050406030204" pitchFamily="18" charset="0"/>
              </a:rPr>
              <a:t> </a:t>
            </a:r>
            <a:r>
              <a:rPr lang="az-Latn-AZ" sz="1200" b="1" dirty="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  </a:t>
            </a:r>
            <a:r>
              <a:rPr lang="en-US" sz="1200" b="1" dirty="0" smtClean="0">
                <a:solidFill>
                  <a:schemeClr val="bg1"/>
                </a:solidFill>
                <a:latin typeface="Cambria" panose="02040503050406030204" pitchFamily="18" charset="0"/>
              </a:rPr>
              <a:t>                                                                                        </a:t>
            </a:r>
            <a:r>
              <a:rPr lang="en-US" sz="1200" b="1" dirty="0" err="1" smtClean="0">
                <a:solidFill>
                  <a:schemeClr val="bg1"/>
                </a:solidFill>
                <a:latin typeface="Cambria" panose="02040503050406030204" pitchFamily="18" charset="0"/>
              </a:rPr>
              <a:t>Bak</a:t>
            </a:r>
            <a:r>
              <a:rPr lang="az-Latn-AZ" sz="1200" b="1" dirty="0">
                <a:solidFill>
                  <a:schemeClr val="bg1"/>
                </a:solidFill>
                <a:latin typeface="Cambria" panose="02040503050406030204" pitchFamily="18" charset="0"/>
              </a:rPr>
              <a:t>ı</a:t>
            </a:r>
            <a:r>
              <a:rPr lang="en-US" sz="1200" b="1" dirty="0" smtClean="0">
                <a:solidFill>
                  <a:schemeClr val="bg1"/>
                </a:solidFill>
                <a:latin typeface="Cambria" panose="02040503050406030204" pitchFamily="18" charset="0"/>
              </a:rPr>
              <a:t>, A</a:t>
            </a:r>
            <a:r>
              <a:rPr lang="az-Latn-AZ" sz="1200" b="1" dirty="0" smtClean="0">
                <a:solidFill>
                  <a:schemeClr val="bg1"/>
                </a:solidFill>
                <a:latin typeface="Cambria" panose="02040503050406030204" pitchFamily="18" charset="0"/>
              </a:rPr>
              <a:t>zərbaycan</a:t>
            </a:r>
            <a:r>
              <a:rPr lang="en-US" sz="1200" b="1" dirty="0" smtClean="0">
                <a:solidFill>
                  <a:schemeClr val="bg1"/>
                </a:solidFill>
                <a:latin typeface="Cambria" panose="02040503050406030204" pitchFamily="18" charset="0"/>
              </a:rPr>
              <a:t>,</a:t>
            </a:r>
            <a:r>
              <a:rPr lang="az-Latn-AZ" sz="1200" b="1" dirty="0" smtClean="0">
                <a:solidFill>
                  <a:schemeClr val="bg1"/>
                </a:solidFill>
                <a:latin typeface="Cambria" panose="02040503050406030204" pitchFamily="18" charset="0"/>
              </a:rPr>
              <a:t> 2021</a:t>
            </a:r>
            <a:endParaRPr lang="ru-RU" sz="1200" b="1" dirty="0">
              <a:solidFill>
                <a:schemeClr val="bg1"/>
              </a:solidFill>
              <a:latin typeface="Cambria" panose="02040503050406030204" pitchFamily="18" charset="0"/>
            </a:endParaRPr>
          </a:p>
        </p:txBody>
      </p:sp>
      <p:sp>
        <p:nvSpPr>
          <p:cNvPr id="2" name="Rectangle 1"/>
          <p:cNvSpPr/>
          <p:nvPr/>
        </p:nvSpPr>
        <p:spPr>
          <a:xfrm>
            <a:off x="294214" y="1136860"/>
            <a:ext cx="4445128" cy="369332"/>
          </a:xfrm>
          <a:prstGeom prst="rect">
            <a:avLst/>
          </a:prstGeom>
        </p:spPr>
        <p:txBody>
          <a:bodyPr wrap="none">
            <a:spAutoFit/>
          </a:bodyPr>
          <a:lstStyle/>
          <a:p>
            <a:r>
              <a:rPr lang="az-Latn-AZ" b="1" i="1" dirty="0">
                <a:solidFill>
                  <a:srgbClr val="C00000"/>
                </a:solidFill>
              </a:rPr>
              <a:t>Bizneslə məşğul olmağın asanlığı alt-indeksi </a:t>
            </a:r>
            <a:endParaRPr lang="ru-RU" b="1" i="1" dirty="0">
              <a:solidFill>
                <a:srgbClr val="C00000"/>
              </a:solidFill>
            </a:endParaRPr>
          </a:p>
        </p:txBody>
      </p:sp>
      <p:sp>
        <p:nvSpPr>
          <p:cNvPr id="10" name="Rectangle 9"/>
          <p:cNvSpPr/>
          <p:nvPr/>
        </p:nvSpPr>
        <p:spPr>
          <a:xfrm>
            <a:off x="219373" y="1485032"/>
            <a:ext cx="10709884" cy="295466"/>
          </a:xfrm>
          <a:prstGeom prst="rect">
            <a:avLst/>
          </a:prstGeom>
        </p:spPr>
        <p:txBody>
          <a:bodyPr wrap="square">
            <a:spAutoFit/>
          </a:bodyPr>
          <a:lstStyle/>
          <a:p>
            <a:pPr marR="1350010" fontAlgn="t">
              <a:lnSpc>
                <a:spcPct val="110000"/>
              </a:lnSpc>
              <a:spcBef>
                <a:spcPts val="600"/>
              </a:spcBef>
              <a:spcAft>
                <a:spcPts val="0"/>
              </a:spcAft>
            </a:pPr>
            <a:r>
              <a:rPr lang="az-Latn-AZ" sz="1200" b="1" dirty="0">
                <a:latin typeface="Arno Pro"/>
                <a:ea typeface="MS Mincho"/>
                <a:cs typeface="Times New Roman" panose="02020603050405020304" pitchFamily="18" charset="0"/>
              </a:rPr>
              <a:t>Cədvəl </a:t>
            </a:r>
            <a:r>
              <a:rPr lang="az-Latn-AZ" sz="1200" b="1" dirty="0" smtClean="0">
                <a:latin typeface="Arno Pro"/>
                <a:ea typeface="MS Mincho"/>
                <a:cs typeface="Times New Roman" panose="02020603050405020304" pitchFamily="18" charset="0"/>
              </a:rPr>
              <a:t>1</a:t>
            </a:r>
            <a:r>
              <a:rPr lang="ru-RU" sz="1200" b="1" dirty="0" smtClean="0">
                <a:latin typeface="Arno Pro"/>
                <a:ea typeface="MS Mincho"/>
                <a:cs typeface="Times New Roman" panose="02020603050405020304" pitchFamily="18" charset="0"/>
              </a:rPr>
              <a:t>0</a:t>
            </a:r>
            <a:r>
              <a:rPr lang="az-Latn-AZ" sz="1200" b="1" dirty="0" smtClean="0">
                <a:latin typeface="Arno Pro"/>
                <a:ea typeface="MS Mincho"/>
                <a:cs typeface="Times New Roman" panose="02020603050405020304" pitchFamily="18" charset="0"/>
              </a:rPr>
              <a:t>. </a:t>
            </a:r>
            <a:r>
              <a:rPr lang="az-Latn-AZ" sz="1200" b="1" dirty="0">
                <a:latin typeface="Arno Pro"/>
                <a:ea typeface="MS Mincho"/>
                <a:cs typeface="Times New Roman" panose="02020603050405020304" pitchFamily="18" charset="0"/>
              </a:rPr>
              <a:t>Müəssisələrin vergi yükü ilə Yeni </a:t>
            </a:r>
            <a:r>
              <a:rPr lang="az-Latn-AZ" sz="1200" b="1" dirty="0" smtClean="0">
                <a:latin typeface="Arno Pro"/>
                <a:ea typeface="MS Mincho"/>
                <a:cs typeface="Times New Roman" panose="02020603050405020304" pitchFamily="18" charset="0"/>
              </a:rPr>
              <a:t>müəssisələrin nisbi </a:t>
            </a:r>
            <a:r>
              <a:rPr lang="az-Latn-AZ" sz="1200" b="1" dirty="0">
                <a:latin typeface="Arno Pro"/>
                <a:ea typeface="MS Mincho"/>
                <a:cs typeface="Times New Roman" panose="02020603050405020304" pitchFamily="18" charset="0"/>
              </a:rPr>
              <a:t>say göstəricisi arasında </a:t>
            </a:r>
            <a:r>
              <a:rPr lang="az-Latn-AZ" sz="1200" b="1" dirty="0" smtClean="0">
                <a:latin typeface="Arno Pro"/>
                <a:ea typeface="MS Mincho"/>
                <a:cs typeface="Times New Roman" panose="02020603050405020304" pitchFamily="18" charset="0"/>
              </a:rPr>
              <a:t>asılılıq (2018</a:t>
            </a:r>
            <a:r>
              <a:rPr lang="az-Latn-AZ" sz="1200" b="1" dirty="0">
                <a:latin typeface="Arno Pro"/>
                <a:ea typeface="MS Mincho"/>
                <a:cs typeface="Times New Roman" panose="02020603050405020304" pitchFamily="18" charset="0"/>
              </a:rPr>
              <a:t>)</a:t>
            </a:r>
            <a:endParaRPr lang="ru-RU" sz="12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468724133"/>
              </p:ext>
            </p:extLst>
          </p:nvPr>
        </p:nvGraphicFramePr>
        <p:xfrm>
          <a:off x="294214" y="1926565"/>
          <a:ext cx="4617420" cy="2523359"/>
        </p:xfrm>
        <a:graphic>
          <a:graphicData uri="http://schemas.openxmlformats.org/drawingml/2006/table">
            <a:tbl>
              <a:tblPr firstRow="1" firstCol="1" bandRow="1"/>
              <a:tblGrid>
                <a:gridCol w="1219524">
                  <a:extLst>
                    <a:ext uri="{9D8B030D-6E8A-4147-A177-3AD203B41FA5}">
                      <a16:colId xmlns:a16="http://schemas.microsoft.com/office/drawing/2014/main" val="2504870564"/>
                    </a:ext>
                  </a:extLst>
                </a:gridCol>
                <a:gridCol w="209023">
                  <a:extLst>
                    <a:ext uri="{9D8B030D-6E8A-4147-A177-3AD203B41FA5}">
                      <a16:colId xmlns:a16="http://schemas.microsoft.com/office/drawing/2014/main" val="2825732333"/>
                    </a:ext>
                  </a:extLst>
                </a:gridCol>
                <a:gridCol w="795477">
                  <a:extLst>
                    <a:ext uri="{9D8B030D-6E8A-4147-A177-3AD203B41FA5}">
                      <a16:colId xmlns:a16="http://schemas.microsoft.com/office/drawing/2014/main" val="3637785122"/>
                    </a:ext>
                  </a:extLst>
                </a:gridCol>
                <a:gridCol w="1339466">
                  <a:extLst>
                    <a:ext uri="{9D8B030D-6E8A-4147-A177-3AD203B41FA5}">
                      <a16:colId xmlns:a16="http://schemas.microsoft.com/office/drawing/2014/main" val="3836262923"/>
                    </a:ext>
                  </a:extLst>
                </a:gridCol>
                <a:gridCol w="1053930">
                  <a:extLst>
                    <a:ext uri="{9D8B030D-6E8A-4147-A177-3AD203B41FA5}">
                      <a16:colId xmlns:a16="http://schemas.microsoft.com/office/drawing/2014/main" val="3441870542"/>
                    </a:ext>
                  </a:extLst>
                </a:gridCol>
              </a:tblGrid>
              <a:tr h="682158">
                <a:tc>
                  <a:txBody>
                    <a:bodyPr/>
                    <a:lstStyle/>
                    <a:p>
                      <a:endParaRPr lang="ru-RU" sz="1600" dirty="0">
                        <a:effectLst/>
                        <a:latin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b="1">
                          <a:effectLst/>
                          <a:latin typeface="Arno Pro"/>
                          <a:ea typeface="Times New Roman" panose="02020603050405020304" pitchFamily="18" charset="0"/>
                          <a:cs typeface="Times New Roman" panose="02020603050405020304" pitchFamily="18" charset="0"/>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Bütün ölkələr</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İnkişaf etməkdə olan ölkələr</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dirty="0">
                          <a:effectLst/>
                          <a:latin typeface="Arno Pro"/>
                          <a:ea typeface="MS Mincho"/>
                          <a:cs typeface="Times New Roman" panose="02020603050405020304" pitchFamily="18" charset="0"/>
                        </a:rPr>
                        <a:t>İnkişaf etmiş ölkələr</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3202067009"/>
                  </a:ext>
                </a:extLst>
              </a:tr>
              <a:tr h="476885">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R</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0,495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0,468</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0,547</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3391657282"/>
                  </a:ext>
                </a:extLst>
              </a:tr>
              <a:tr h="682158">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F-mahiyyəti</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0,001013</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0,021079</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0,023119</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2623631412"/>
                  </a:ext>
                </a:extLst>
              </a:tr>
              <a:tr h="682158">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Müşahidələrin sayı</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dirty="0">
                          <a:effectLst/>
                          <a:latin typeface="Arno Pro"/>
                          <a:ea typeface="MS Mincho"/>
                          <a:cs typeface="Times New Roman" panose="02020603050405020304" pitchFamily="18" charset="0"/>
                        </a:rPr>
                        <a:t>41</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dirty="0">
                          <a:effectLst/>
                          <a:latin typeface="Arno Pro"/>
                          <a:ea typeface="MS Mincho"/>
                          <a:cs typeface="Times New Roman" panose="02020603050405020304" pitchFamily="18" charset="0"/>
                        </a:rPr>
                        <a:t>24</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dirty="0">
                          <a:effectLst/>
                          <a:latin typeface="Arno Pro"/>
                          <a:ea typeface="MS Mincho"/>
                          <a:cs typeface="Times New Roman" panose="02020603050405020304" pitchFamily="18" charset="0"/>
                        </a:rPr>
                        <a:t>17</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1352406162"/>
                  </a:ext>
                </a:extLst>
              </a:tr>
            </a:tbl>
          </a:graphicData>
        </a:graphic>
      </p:graphicFrame>
      <p:sp>
        <p:nvSpPr>
          <p:cNvPr id="3" name="Rectangle 2"/>
          <p:cNvSpPr/>
          <p:nvPr/>
        </p:nvSpPr>
        <p:spPr>
          <a:xfrm>
            <a:off x="219373" y="4517960"/>
            <a:ext cx="6096000" cy="600164"/>
          </a:xfrm>
          <a:prstGeom prst="rect">
            <a:avLst/>
          </a:prstGeom>
        </p:spPr>
        <p:txBody>
          <a:bodyPr>
            <a:spAutoFit/>
          </a:bodyPr>
          <a:lstStyle/>
          <a:p>
            <a:r>
              <a:rPr lang="az-Latn-AZ" sz="1100" dirty="0">
                <a:latin typeface="Arno Pro"/>
                <a:ea typeface="MS Mincho"/>
                <a:cs typeface="Times New Roman" panose="02020603050405020304" pitchFamily="18" charset="0"/>
              </a:rPr>
              <a:t>Mənbə: Dünya Bankının məlumatları əsasında</a:t>
            </a:r>
            <a:br>
              <a:rPr lang="az-Latn-AZ" sz="1100" dirty="0">
                <a:latin typeface="Arno Pro"/>
                <a:ea typeface="MS Mincho"/>
                <a:cs typeface="Times New Roman" panose="02020603050405020304" pitchFamily="18" charset="0"/>
              </a:rPr>
            </a:br>
            <a:r>
              <a:rPr lang="az-Latn-AZ" sz="1100" dirty="0">
                <a:latin typeface="Arno Pro"/>
                <a:ea typeface="MS Mincho"/>
                <a:cs typeface="Times New Roman" panose="02020603050405020304" pitchFamily="18" charset="0"/>
              </a:rPr>
              <a:t> müəllif tərəfindən hesablanmışdır.</a:t>
            </a:r>
            <a:r>
              <a:rPr lang="az-Latn-AZ" altLang="ru-RU" sz="1100" u="sng" baseline="30000" dirty="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 [</a:t>
            </a:r>
            <a:r>
              <a:rPr lang="ru-RU"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1</a:t>
            </a:r>
            <a:r>
              <a:rPr lang="az-Latn-AZ"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1]</a:t>
            </a:r>
            <a:endParaRPr lang="ru-RU" altLang="ru-RU" sz="1100" u="sng" baseline="30000" dirty="0" bmk="">
              <a:solidFill>
                <a:srgbClr val="954F72"/>
              </a:solidFill>
              <a:latin typeface="Times New Roman" panose="02020603050405020304" pitchFamily="18" charset="0"/>
              <a:ea typeface="Calibri" panose="020F0502020204030204" pitchFamily="34" charset="0"/>
              <a:cs typeface="Times New Roman" panose="02020603050405020304" pitchFamily="18" charset="0"/>
            </a:endParaRPr>
          </a:p>
          <a:p>
            <a:endParaRPr lang="ru-RU" sz="1100" dirty="0"/>
          </a:p>
        </p:txBody>
      </p:sp>
      <p:sp>
        <p:nvSpPr>
          <p:cNvPr id="12" name="Rectangle 11"/>
          <p:cNvSpPr/>
          <p:nvPr/>
        </p:nvSpPr>
        <p:spPr>
          <a:xfrm>
            <a:off x="149705" y="6151904"/>
            <a:ext cx="11753033" cy="430887"/>
          </a:xfrm>
          <a:prstGeom prst="rect">
            <a:avLst/>
          </a:prstGeom>
        </p:spPr>
        <p:txBody>
          <a:bodyPr wrap="square">
            <a:spAutoFit/>
          </a:bodyPr>
          <a:lstStyle/>
          <a:p>
            <a:pPr algn="just"/>
            <a:r>
              <a:rPr lang="az-Latn-AZ" altLang="ru-RU" sz="1100" u="sng" baseline="30000" dirty="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a:t>
            </a:r>
            <a:r>
              <a:rPr lang="ru-RU"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1</a:t>
            </a:r>
            <a:r>
              <a:rPr lang="az-Latn-AZ"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1]</a:t>
            </a:r>
            <a:r>
              <a:rPr lang="az-Latn-AZ"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a:latin typeface="Arno Pro"/>
                <a:ea typeface="MS Mincho"/>
                <a:cs typeface="Times New Roman" panose="02020603050405020304" pitchFamily="18" charset="0"/>
              </a:rPr>
              <a:t>The World Bank. Total tax rate and contribution rate, % of </a:t>
            </a:r>
            <a:r>
              <a:rPr lang="en-US" sz="1100" dirty="0" err="1">
                <a:latin typeface="Arno Pro"/>
                <a:ea typeface="MS Mincho"/>
                <a:cs typeface="Times New Roman" panose="02020603050405020304" pitchFamily="18" charset="0"/>
              </a:rPr>
              <a:t>profit.</a:t>
            </a:r>
            <a:r>
              <a:rPr lang="en-US" sz="1100" dirty="0" err="1">
                <a:latin typeface="Arno Pro"/>
                <a:ea typeface="MS Mincho"/>
                <a:cs typeface="Times New Roman" panose="02020603050405020304" pitchFamily="18" charset="0"/>
                <a:hlinkClick r:id="rId5"/>
              </a:rPr>
              <a:t>https</a:t>
            </a:r>
            <a:r>
              <a:rPr lang="en-US" sz="1100" dirty="0">
                <a:latin typeface="Arno Pro"/>
                <a:ea typeface="MS Mincho"/>
                <a:cs typeface="Times New Roman" panose="02020603050405020304" pitchFamily="18" charset="0"/>
                <a:hlinkClick r:id="rId5"/>
              </a:rPr>
              <a:t>://data.worldbank.org/indicator/</a:t>
            </a:r>
            <a:r>
              <a:rPr lang="en-US" sz="1100" dirty="0" err="1">
                <a:latin typeface="Arno Pro"/>
                <a:ea typeface="MS Mincho"/>
                <a:cs typeface="Times New Roman" panose="02020603050405020304" pitchFamily="18" charset="0"/>
                <a:hlinkClick r:id="rId5"/>
              </a:rPr>
              <a:t>IC.TAX.TOTL.CP.ZS?end</a:t>
            </a:r>
            <a:r>
              <a:rPr lang="en-US" sz="1100" dirty="0">
                <a:latin typeface="Arno Pro"/>
                <a:ea typeface="MS Mincho"/>
                <a:cs typeface="Times New Roman" panose="02020603050405020304" pitchFamily="18" charset="0"/>
                <a:hlinkClick r:id="rId5"/>
              </a:rPr>
              <a:t>=2018</a:t>
            </a:r>
            <a:r>
              <a:rPr lang="az-Latn-AZ" sz="1100" dirty="0">
                <a:latin typeface="Arno Pro"/>
                <a:ea typeface="MS Mincho"/>
                <a:cs typeface="Times New Roman" panose="02020603050405020304" pitchFamily="18" charset="0"/>
              </a:rPr>
              <a:t>;</a:t>
            </a:r>
            <a:r>
              <a:rPr lang="az-Latn-AZ" sz="1100" dirty="0">
                <a:latin typeface="Calibri" panose="020F0502020204030204" pitchFamily="34" charset="0"/>
                <a:ea typeface="MS Mincho"/>
                <a:cs typeface="Times New Roman" panose="02020603050405020304" pitchFamily="18" charset="0"/>
              </a:rPr>
              <a:t> </a:t>
            </a:r>
            <a:endParaRPr lang="az-Latn-AZ" sz="1100" dirty="0" smtClean="0">
              <a:latin typeface="Calibri" panose="020F0502020204030204" pitchFamily="34" charset="0"/>
              <a:ea typeface="MS Mincho"/>
              <a:cs typeface="Times New Roman" panose="02020603050405020304" pitchFamily="18" charset="0"/>
            </a:endParaRPr>
          </a:p>
          <a:p>
            <a:pPr algn="just"/>
            <a:r>
              <a:rPr lang="en-US" sz="1100" dirty="0" smtClean="0">
                <a:latin typeface="Arno Pro"/>
                <a:ea typeface="MS Mincho"/>
                <a:cs typeface="Times New Roman" panose="02020603050405020304" pitchFamily="18" charset="0"/>
              </a:rPr>
              <a:t>The </a:t>
            </a:r>
            <a:r>
              <a:rPr lang="en-US" sz="1100" dirty="0">
                <a:latin typeface="Arno Pro"/>
                <a:ea typeface="MS Mincho"/>
                <a:cs typeface="Times New Roman" panose="02020603050405020304" pitchFamily="18" charset="0"/>
              </a:rPr>
              <a:t>World Bank. New business density, </a:t>
            </a:r>
            <a:r>
              <a:rPr lang="en-US" sz="1100" dirty="0" smtClean="0">
                <a:latin typeface="Arno Pro"/>
                <a:ea typeface="MS Mincho"/>
                <a:cs typeface="Times New Roman" panose="02020603050405020304" pitchFamily="18" charset="0"/>
              </a:rPr>
              <a:t>2016.</a:t>
            </a:r>
            <a:r>
              <a:rPr lang="az-Latn-AZ" sz="1100" dirty="0" smtClean="0">
                <a:latin typeface="Calibri" panose="020F0502020204030204" pitchFamily="34" charset="0"/>
                <a:ea typeface="MS Mincho"/>
                <a:cs typeface="Times New Roman" panose="02020603050405020304" pitchFamily="18" charset="0"/>
              </a:rPr>
              <a:t> </a:t>
            </a:r>
            <a:r>
              <a:rPr lang="en-US" sz="1100" dirty="0" smtClean="0">
                <a:latin typeface="Arno Pro"/>
                <a:ea typeface="MS Mincho"/>
                <a:cs typeface="Times New Roman" panose="02020603050405020304" pitchFamily="18" charset="0"/>
                <a:hlinkClick r:id="rId6"/>
              </a:rPr>
              <a:t>https</a:t>
            </a:r>
            <a:r>
              <a:rPr lang="en-US" sz="1100" dirty="0">
                <a:latin typeface="Arno Pro"/>
                <a:ea typeface="MS Mincho"/>
                <a:cs typeface="Times New Roman" panose="02020603050405020304" pitchFamily="18" charset="0"/>
                <a:hlinkClick r:id="rId6"/>
              </a:rPr>
              <a:t>://data.worldbank.org/indicator/IC.BUS.NDNS.ZS?end=2018&amp;start=2006</a:t>
            </a:r>
            <a:r>
              <a:rPr lang="en-US" sz="1100" dirty="0">
                <a:latin typeface="Arno Pro"/>
                <a:ea typeface="MS Mincho"/>
                <a:cs typeface="Times New Roman" panose="02020603050405020304" pitchFamily="18" charset="0"/>
              </a:rPr>
              <a:t> </a:t>
            </a:r>
            <a:endParaRPr lang="az-Latn-AZ" sz="1100" dirty="0">
              <a:latin typeface="Arno Pro"/>
              <a:ea typeface="MS Mincho"/>
              <a:cs typeface="Times New Roman" panose="02020603050405020304" pitchFamily="18" charset="0"/>
            </a:endParaRPr>
          </a:p>
        </p:txBody>
      </p:sp>
      <p:sp>
        <p:nvSpPr>
          <p:cNvPr id="13" name="Rectangle 4"/>
          <p:cNvSpPr>
            <a:spLocks noChangeArrowheads="1"/>
          </p:cNvSpPr>
          <p:nvPr/>
        </p:nvSpPr>
        <p:spPr bwMode="auto">
          <a:xfrm>
            <a:off x="149705" y="6025871"/>
            <a:ext cx="4022725"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4" name="Table 13"/>
          <p:cNvGraphicFramePr>
            <a:graphicFrameLocks noGrp="1"/>
          </p:cNvGraphicFramePr>
          <p:nvPr>
            <p:extLst>
              <p:ext uri="{D42A27DB-BD31-4B8C-83A1-F6EECF244321}">
                <p14:modId xmlns:p14="http://schemas.microsoft.com/office/powerpoint/2010/main" val="3467265747"/>
              </p:ext>
            </p:extLst>
          </p:nvPr>
        </p:nvGraphicFramePr>
        <p:xfrm>
          <a:off x="6139543" y="1926565"/>
          <a:ext cx="4788199" cy="2042616"/>
        </p:xfrm>
        <a:graphic>
          <a:graphicData uri="http://schemas.openxmlformats.org/drawingml/2006/table">
            <a:tbl>
              <a:tblPr firstRow="1" firstCol="1" bandRow="1"/>
              <a:tblGrid>
                <a:gridCol w="2278628">
                  <a:extLst>
                    <a:ext uri="{9D8B030D-6E8A-4147-A177-3AD203B41FA5}">
                      <a16:colId xmlns:a16="http://schemas.microsoft.com/office/drawing/2014/main" val="3637785122"/>
                    </a:ext>
                  </a:extLst>
                </a:gridCol>
                <a:gridCol w="2509571">
                  <a:extLst>
                    <a:ext uri="{9D8B030D-6E8A-4147-A177-3AD203B41FA5}">
                      <a16:colId xmlns:a16="http://schemas.microsoft.com/office/drawing/2014/main" val="3441870542"/>
                    </a:ext>
                  </a:extLst>
                </a:gridCol>
              </a:tblGrid>
              <a:tr h="481356">
                <a:tc>
                  <a:txBody>
                    <a:bodyPr/>
                    <a:lstStyle/>
                    <a:p>
                      <a:pPr algn="ctr">
                        <a:lnSpc>
                          <a:spcPct val="115000"/>
                        </a:lnSpc>
                        <a:spcBef>
                          <a:spcPts val="300"/>
                        </a:spcBef>
                        <a:spcAft>
                          <a:spcPts val="300"/>
                        </a:spcAft>
                      </a:pPr>
                      <a:r>
                        <a:rPr kumimoji="0" lang="az-Latn-AZ" sz="1200" b="0" i="0" u="none" strike="noStrike" kern="1200" cap="none" spc="0" normalizeH="0" baseline="0" noProof="0" dirty="0" smtClean="0">
                          <a:ln>
                            <a:noFill/>
                          </a:ln>
                          <a:solidFill>
                            <a:prstClr val="black"/>
                          </a:solidFill>
                          <a:effectLst/>
                          <a:uLnTx/>
                          <a:uFillTx/>
                          <a:latin typeface="Arno Pro"/>
                          <a:ea typeface="MS Mincho"/>
                          <a:cs typeface="Times New Roman" panose="02020603050405020304" pitchFamily="18" charset="0"/>
                        </a:rPr>
                        <a:t>Müəssisələrin vergi yükü intervalları</a:t>
                      </a:r>
                      <a:endParaRPr lang="ru-RU"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kumimoji="0" lang="az-Latn-AZ" sz="1200" b="0" i="0" u="none" strike="noStrike" kern="1200" cap="none" spc="0" normalizeH="0" baseline="0" noProof="0" dirty="0" smtClean="0">
                          <a:ln>
                            <a:noFill/>
                          </a:ln>
                          <a:solidFill>
                            <a:prstClr val="black"/>
                          </a:solidFill>
                          <a:effectLst/>
                          <a:uLnTx/>
                          <a:uFillTx/>
                          <a:latin typeface="Arno Pro"/>
                          <a:ea typeface="MS Mincho"/>
                          <a:cs typeface="Times New Roman" panose="02020603050405020304" pitchFamily="18" charset="0"/>
                        </a:rPr>
                        <a:t>Yeni müəssisələrin orta göstəricisi</a:t>
                      </a:r>
                      <a:endParaRPr lang="ru-RU"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3202067009"/>
                  </a:ext>
                </a:extLst>
              </a:tr>
              <a:tr h="658922">
                <a:tc>
                  <a:txBody>
                    <a:bodyPr/>
                    <a:lstStyle/>
                    <a:p>
                      <a:pPr marL="0" marR="0" lvl="0" indent="0" algn="ctr" defTabSz="914400" rtl="0" eaLnBrk="1" fontAlgn="auto" latinLnBrk="0" hangingPunct="1">
                        <a:lnSpc>
                          <a:spcPct val="115000"/>
                        </a:lnSpc>
                        <a:spcBef>
                          <a:spcPts val="300"/>
                        </a:spcBef>
                        <a:spcAft>
                          <a:spcPts val="300"/>
                        </a:spcAft>
                        <a:buClrTx/>
                        <a:buSzTx/>
                        <a:buFontTx/>
                        <a:buNone/>
                        <a:tabLst/>
                        <a:defRPr/>
                      </a:pPr>
                      <a:r>
                        <a:rPr lang="az-Latn-AZ" sz="1200" kern="1200" dirty="0" smtClean="0">
                          <a:solidFill>
                            <a:schemeClr val="tx1"/>
                          </a:solidFill>
                          <a:effectLst/>
                          <a:latin typeface="Arno Pro"/>
                          <a:ea typeface="MS Mincho"/>
                          <a:cs typeface="Times New Roman" panose="02020603050405020304" pitchFamily="18" charset="0"/>
                        </a:rPr>
                        <a:t>0-25%</a:t>
                      </a:r>
                      <a:endParaRPr lang="ru-RU" sz="1200" kern="1200" dirty="0">
                        <a:solidFill>
                          <a:schemeClr val="tx1"/>
                        </a:solidFill>
                        <a:effectLst/>
                        <a:latin typeface="Arno Pro"/>
                        <a:ea typeface="MS Mincho"/>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kern="1200" dirty="0" smtClean="0">
                          <a:solidFill>
                            <a:schemeClr val="tx1"/>
                          </a:solidFill>
                          <a:effectLst/>
                          <a:latin typeface="Arno Pro"/>
                          <a:ea typeface="MS Mincho"/>
                          <a:cs typeface="Times New Roman" panose="02020603050405020304" pitchFamily="18" charset="0"/>
                        </a:rPr>
                        <a:t>10,22</a:t>
                      </a:r>
                      <a:endParaRPr lang="ru-RU" sz="1200" kern="1200" dirty="0">
                        <a:solidFill>
                          <a:schemeClr val="tx1"/>
                        </a:solidFill>
                        <a:effectLst/>
                        <a:latin typeface="Arno Pro"/>
                        <a:ea typeface="MS Mincho"/>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3391657282"/>
                  </a:ext>
                </a:extLst>
              </a:tr>
              <a:tr h="420982">
                <a:tc>
                  <a:txBody>
                    <a:bodyPr/>
                    <a:lstStyle/>
                    <a:p>
                      <a:pPr algn="ctr">
                        <a:lnSpc>
                          <a:spcPct val="115000"/>
                        </a:lnSpc>
                        <a:spcBef>
                          <a:spcPts val="300"/>
                        </a:spcBef>
                        <a:spcAft>
                          <a:spcPts val="300"/>
                        </a:spcAft>
                      </a:pPr>
                      <a:r>
                        <a:rPr lang="az-Latn-AZ" sz="1200" kern="1200" dirty="0" smtClean="0">
                          <a:solidFill>
                            <a:schemeClr val="tx1"/>
                          </a:solidFill>
                          <a:effectLst/>
                          <a:latin typeface="Arno Pro"/>
                          <a:ea typeface="MS Mincho"/>
                          <a:cs typeface="Times New Roman" panose="02020603050405020304" pitchFamily="18" charset="0"/>
                        </a:rPr>
                        <a:t>26-35%</a:t>
                      </a:r>
                      <a:endParaRPr lang="ru-RU" sz="1200" kern="1200" dirty="0">
                        <a:solidFill>
                          <a:schemeClr val="tx1"/>
                        </a:solidFill>
                        <a:effectLst/>
                        <a:latin typeface="Arno Pro"/>
                        <a:ea typeface="MS Mincho"/>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kern="1200" dirty="0" smtClean="0">
                          <a:solidFill>
                            <a:schemeClr val="tx1"/>
                          </a:solidFill>
                          <a:effectLst/>
                          <a:latin typeface="Arno Pro"/>
                          <a:ea typeface="MS Mincho"/>
                          <a:cs typeface="Times New Roman" panose="02020603050405020304" pitchFamily="18" charset="0"/>
                        </a:rPr>
                        <a:t>5,28</a:t>
                      </a:r>
                      <a:endParaRPr lang="ru-RU" sz="1200" kern="1200" dirty="0">
                        <a:solidFill>
                          <a:schemeClr val="tx1"/>
                        </a:solidFill>
                        <a:effectLst/>
                        <a:latin typeface="Arno Pro"/>
                        <a:ea typeface="MS Mincho"/>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2623631412"/>
                  </a:ext>
                </a:extLst>
              </a:tr>
              <a:tr h="481356">
                <a:tc>
                  <a:txBody>
                    <a:bodyPr/>
                    <a:lstStyle/>
                    <a:p>
                      <a:pPr algn="ctr">
                        <a:lnSpc>
                          <a:spcPct val="115000"/>
                        </a:lnSpc>
                        <a:spcBef>
                          <a:spcPts val="300"/>
                        </a:spcBef>
                        <a:spcAft>
                          <a:spcPts val="300"/>
                        </a:spcAft>
                      </a:pPr>
                      <a:r>
                        <a:rPr lang="az-Latn-AZ" sz="1200" kern="1200" dirty="0" smtClean="0">
                          <a:solidFill>
                            <a:schemeClr val="tx1"/>
                          </a:solidFill>
                          <a:effectLst/>
                          <a:latin typeface="Arno Pro"/>
                          <a:ea typeface="MS Mincho"/>
                          <a:cs typeface="Times New Roman" panose="02020603050405020304" pitchFamily="18" charset="0"/>
                        </a:rPr>
                        <a:t>36-45% (Azərbaycan</a:t>
                      </a:r>
                      <a:r>
                        <a:rPr lang="az-Latn-AZ" sz="1200" kern="1200" baseline="0" dirty="0" smtClean="0">
                          <a:solidFill>
                            <a:schemeClr val="tx1"/>
                          </a:solidFill>
                          <a:effectLst/>
                          <a:latin typeface="Arno Pro"/>
                          <a:ea typeface="MS Mincho"/>
                          <a:cs typeface="Times New Roman" panose="02020603050405020304" pitchFamily="18" charset="0"/>
                        </a:rPr>
                        <a:t> – 41,23%)</a:t>
                      </a:r>
                      <a:endParaRPr lang="ru-RU" sz="1200" kern="1200" dirty="0">
                        <a:solidFill>
                          <a:schemeClr val="tx1"/>
                        </a:solidFill>
                        <a:effectLst/>
                        <a:latin typeface="Arno Pro"/>
                        <a:ea typeface="MS Mincho"/>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kern="1200" dirty="0" smtClean="0">
                          <a:solidFill>
                            <a:schemeClr val="tx1"/>
                          </a:solidFill>
                          <a:effectLst/>
                          <a:latin typeface="Arno Pro"/>
                          <a:ea typeface="MS Mincho"/>
                          <a:cs typeface="Times New Roman" panose="02020603050405020304" pitchFamily="18" charset="0"/>
                        </a:rPr>
                        <a:t>3,59 (Azərbaycan – </a:t>
                      </a:r>
                      <a:r>
                        <a:rPr lang="en-GB" sz="1200" kern="1200" dirty="0" smtClean="0">
                          <a:solidFill>
                            <a:schemeClr val="tx1"/>
                          </a:solidFill>
                          <a:effectLst/>
                          <a:latin typeface="Arno Pro"/>
                          <a:ea typeface="MS Mincho"/>
                          <a:cs typeface="Times New Roman" panose="02020603050405020304" pitchFamily="18" charset="0"/>
                        </a:rPr>
                        <a:t>1,7</a:t>
                      </a:r>
                      <a:r>
                        <a:rPr lang="az-Latn-AZ" sz="1200" kern="1200" dirty="0" smtClean="0">
                          <a:solidFill>
                            <a:schemeClr val="tx1"/>
                          </a:solidFill>
                          <a:effectLst/>
                          <a:latin typeface="Arno Pro"/>
                          <a:ea typeface="MS Mincho"/>
                          <a:cs typeface="Times New Roman" panose="02020603050405020304" pitchFamily="18" charset="0"/>
                        </a:rPr>
                        <a:t> müəssisə, hər min nəfərə)</a:t>
                      </a:r>
                      <a:endParaRPr lang="ru-RU" sz="1200" kern="1200" dirty="0">
                        <a:solidFill>
                          <a:schemeClr val="tx1"/>
                        </a:solidFill>
                        <a:effectLst/>
                        <a:latin typeface="Arno Pro"/>
                        <a:ea typeface="MS Mincho"/>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1352406162"/>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4033344962"/>
              </p:ext>
            </p:extLst>
          </p:nvPr>
        </p:nvGraphicFramePr>
        <p:xfrm>
          <a:off x="6139543" y="3988232"/>
          <a:ext cx="4788199" cy="461296"/>
        </p:xfrm>
        <a:graphic>
          <a:graphicData uri="http://schemas.openxmlformats.org/drawingml/2006/table">
            <a:tbl>
              <a:tblPr firstRow="1" firstCol="1" bandRow="1"/>
              <a:tblGrid>
                <a:gridCol w="2278628">
                  <a:extLst>
                    <a:ext uri="{9D8B030D-6E8A-4147-A177-3AD203B41FA5}">
                      <a16:colId xmlns:a16="http://schemas.microsoft.com/office/drawing/2014/main" val="27119810"/>
                    </a:ext>
                  </a:extLst>
                </a:gridCol>
                <a:gridCol w="2509571">
                  <a:extLst>
                    <a:ext uri="{9D8B030D-6E8A-4147-A177-3AD203B41FA5}">
                      <a16:colId xmlns:a16="http://schemas.microsoft.com/office/drawing/2014/main" val="1402173131"/>
                    </a:ext>
                  </a:extLst>
                </a:gridCol>
              </a:tblGrid>
              <a:tr h="461296">
                <a:tc>
                  <a:txBody>
                    <a:bodyPr/>
                    <a:lstStyle/>
                    <a:p>
                      <a:pPr algn="ctr">
                        <a:lnSpc>
                          <a:spcPct val="115000"/>
                        </a:lnSpc>
                        <a:spcBef>
                          <a:spcPts val="300"/>
                        </a:spcBef>
                        <a:spcAft>
                          <a:spcPts val="300"/>
                        </a:spcAft>
                      </a:pPr>
                      <a:r>
                        <a:rPr lang="az-Latn-AZ" sz="1200" kern="1200" dirty="0" smtClean="0">
                          <a:solidFill>
                            <a:schemeClr val="tx1"/>
                          </a:solidFill>
                          <a:effectLst/>
                          <a:latin typeface="Arno Pro"/>
                          <a:ea typeface="MS Mincho"/>
                          <a:cs typeface="Times New Roman" panose="02020603050405020304" pitchFamily="18" charset="0"/>
                        </a:rPr>
                        <a:t>             46% və daha yuxarı</a:t>
                      </a:r>
                      <a:endParaRPr lang="ru-RU" sz="1200" kern="1200" dirty="0">
                        <a:solidFill>
                          <a:schemeClr val="tx1"/>
                        </a:solidFill>
                        <a:effectLst/>
                        <a:latin typeface="Arno Pro"/>
                        <a:ea typeface="MS Mincho"/>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kern="1200" dirty="0" smtClean="0">
                          <a:solidFill>
                            <a:schemeClr val="tx1"/>
                          </a:solidFill>
                          <a:effectLst/>
                          <a:latin typeface="Arno Pro"/>
                          <a:ea typeface="MS Mincho"/>
                          <a:cs typeface="Times New Roman" panose="02020603050405020304" pitchFamily="18" charset="0"/>
                        </a:rPr>
                        <a:t>     3,24</a:t>
                      </a:r>
                      <a:endParaRPr lang="ru-RU" sz="1200" kern="1200" dirty="0">
                        <a:solidFill>
                          <a:schemeClr val="tx1"/>
                        </a:solidFill>
                        <a:effectLst/>
                        <a:latin typeface="Arno Pro"/>
                        <a:ea typeface="MS Mincho"/>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4025208404"/>
                  </a:ext>
                </a:extLst>
              </a:tr>
            </a:tbl>
          </a:graphicData>
        </a:graphic>
      </p:graphicFrame>
    </p:spTree>
    <p:extLst>
      <p:ext uri="{BB962C8B-B14F-4D97-AF65-F5344CB8AC3E}">
        <p14:creationId xmlns:p14="http://schemas.microsoft.com/office/powerpoint/2010/main" val="4184632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5"/>
          <p:cNvGrpSpPr>
            <a:grpSpLocks/>
          </p:cNvGrpSpPr>
          <p:nvPr/>
        </p:nvGrpSpPr>
        <p:grpSpPr bwMode="auto">
          <a:xfrm>
            <a:off x="0" y="0"/>
            <a:ext cx="12192000" cy="908720"/>
            <a:chOff x="0" y="446"/>
            <a:chExt cx="9144000" cy="756793"/>
          </a:xfrm>
        </p:grpSpPr>
        <p:pic>
          <p:nvPicPr>
            <p:cNvPr id="6" name="Рисунок 1"/>
            <p:cNvPicPr>
              <a:picLocks noChangeAspect="1"/>
            </p:cNvPicPr>
            <p:nvPr/>
          </p:nvPicPr>
          <p:blipFill>
            <a:blip r:embed="rId2" cstate="print"/>
            <a:srcRect l="58456" t="15993" r="20644" b="63036"/>
            <a:stretch>
              <a:fillRect/>
            </a:stretch>
          </p:blipFill>
          <p:spPr bwMode="auto">
            <a:xfrm>
              <a:off x="0" y="446"/>
              <a:ext cx="9144000" cy="754733"/>
            </a:xfrm>
            <a:prstGeom prst="rect">
              <a:avLst/>
            </a:prstGeom>
            <a:noFill/>
            <a:ln w="9525">
              <a:noFill/>
              <a:miter lim="800000"/>
              <a:headEnd/>
              <a:tailEnd/>
            </a:ln>
          </p:spPr>
        </p:pic>
        <p:pic>
          <p:nvPicPr>
            <p:cNvPr id="7" name="Рисунок 11"/>
            <p:cNvPicPr>
              <a:picLocks noChangeAspect="1"/>
            </p:cNvPicPr>
            <p:nvPr/>
          </p:nvPicPr>
          <p:blipFill>
            <a:blip r:embed="rId3" cstate="print"/>
            <a:srcRect b="34521"/>
            <a:stretch>
              <a:fillRect/>
            </a:stretch>
          </p:blipFill>
          <p:spPr bwMode="auto">
            <a:xfrm>
              <a:off x="467544" y="136323"/>
              <a:ext cx="587859" cy="452265"/>
            </a:xfrm>
            <a:prstGeom prst="rect">
              <a:avLst/>
            </a:prstGeom>
            <a:noFill/>
            <a:ln w="9525">
              <a:noFill/>
              <a:miter lim="800000"/>
              <a:headEnd/>
              <a:tailEnd/>
            </a:ln>
          </p:spPr>
        </p:pic>
        <p:sp>
          <p:nvSpPr>
            <p:cNvPr id="8" name="Поле 2"/>
            <p:cNvSpPr txBox="1">
              <a:spLocks noChangeArrowheads="1"/>
            </p:cNvSpPr>
            <p:nvPr/>
          </p:nvSpPr>
          <p:spPr bwMode="auto">
            <a:xfrm>
              <a:off x="1119188" y="133718"/>
              <a:ext cx="7917308" cy="607656"/>
            </a:xfrm>
            <a:prstGeom prst="rect">
              <a:avLst/>
            </a:prstGeom>
            <a:noFill/>
            <a:ln w="6350">
              <a:noFill/>
              <a:miter lim="800000"/>
              <a:headEnd/>
              <a:tailEnd/>
            </a:ln>
          </p:spPr>
          <p:txBody>
            <a:bodyPr/>
            <a:lstStyle/>
            <a:p>
              <a:pPr>
                <a:lnSpc>
                  <a:spcPct val="100000"/>
                </a:lnSpc>
                <a:spcBef>
                  <a:spcPct val="0"/>
                </a:spcBef>
                <a:buFont typeface="Wingdings" pitchFamily="2" charset="2"/>
                <a:buNone/>
              </a:pPr>
              <a:r>
                <a:rPr lang="az-Latn-AZ" sz="1300" dirty="0" smtClean="0">
                  <a:solidFill>
                    <a:srgbClr val="FFFFFF"/>
                  </a:solidFill>
                  <a:latin typeface="Cambria" pitchFamily="18" charset="0"/>
                  <a:ea typeface="Verdana" pitchFamily="34" charset="0"/>
                  <a:cs typeface="Verdana" pitchFamily="34" charset="0"/>
                </a:rPr>
                <a:t>Azərbaycan Milli Elmlər Akademiyasının </a:t>
              </a:r>
              <a:r>
                <a:rPr lang="en-US" sz="1300" b="0" i="0" dirty="0" smtClean="0">
                  <a:solidFill>
                    <a:srgbClr val="FFFFFF"/>
                  </a:solidFill>
                  <a:latin typeface="Cambria" pitchFamily="18" charset="0"/>
                  <a:ea typeface="Verdana" pitchFamily="34" charset="0"/>
                  <a:cs typeface="Verdana" pitchFamily="34" charset="0"/>
                </a:rPr>
                <a:t> </a:t>
              </a:r>
              <a:br>
                <a:rPr lang="en-US" sz="1300" b="0" i="0" dirty="0" smtClean="0">
                  <a:solidFill>
                    <a:srgbClr val="FFFFFF"/>
                  </a:solidFill>
                  <a:latin typeface="Cambria" pitchFamily="18" charset="0"/>
                  <a:ea typeface="Verdana" pitchFamily="34" charset="0"/>
                  <a:cs typeface="Verdana" pitchFamily="34" charset="0"/>
                </a:rPr>
              </a:br>
              <a:r>
                <a:rPr lang="az-Latn-AZ" sz="1300" dirty="0" smtClean="0">
                  <a:solidFill>
                    <a:srgbClr val="FFFFFF"/>
                  </a:solidFill>
                  <a:latin typeface="Cambria" pitchFamily="18" charset="0"/>
                  <a:ea typeface="Verdana" pitchFamily="34" charset="0"/>
                  <a:cs typeface="Verdana" pitchFamily="34" charset="0"/>
                </a:rPr>
                <a:t>İqtisadiyyat İnstitutu</a:t>
              </a:r>
              <a:endParaRPr lang="ru-RU" sz="1300" b="0" i="0" dirty="0">
                <a:solidFill>
                  <a:srgbClr val="FFFFFF"/>
                </a:solidFill>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ru-RU" sz="3600" b="0" i="0" dirty="0">
                <a:latin typeface="Cambria" pitchFamily="18" charset="0"/>
                <a:ea typeface="Verdana" pitchFamily="34" charset="0"/>
                <a:cs typeface="Verdana" pitchFamily="34" charset="0"/>
              </a:endParaRPr>
            </a:p>
          </p:txBody>
        </p:sp>
        <p:sp>
          <p:nvSpPr>
            <p:cNvPr id="9" name="Line 6"/>
            <p:cNvSpPr>
              <a:spLocks noChangeShapeType="1"/>
            </p:cNvSpPr>
            <p:nvPr/>
          </p:nvSpPr>
          <p:spPr bwMode="auto">
            <a:xfrm>
              <a:off x="0" y="757239"/>
              <a:ext cx="9144000" cy="0"/>
            </a:xfrm>
            <a:prstGeom prst="line">
              <a:avLst/>
            </a:prstGeom>
            <a:noFill/>
            <a:ln w="38100">
              <a:solidFill>
                <a:srgbClr val="000066"/>
              </a:solidFill>
              <a:round/>
              <a:headEnd/>
              <a:tailEnd/>
            </a:ln>
            <a:effectLst>
              <a:outerShdw dist="38100" dir="2400000" algn="ctr" rotWithShape="0">
                <a:schemeClr val="tx1">
                  <a:lumMod val="50000"/>
                  <a:alpha val="35000"/>
                </a:schemeClr>
              </a:outerShdw>
            </a:effectLst>
          </p:spPr>
          <p:txBody>
            <a:bodyPr/>
            <a:lstStyle/>
            <a:p>
              <a:pPr>
                <a:defRPr/>
              </a:pPr>
              <a:endParaRPr lang="ru-RU"/>
            </a:p>
          </p:txBody>
        </p:sp>
      </p:grpSp>
      <p:sp>
        <p:nvSpPr>
          <p:cNvPr id="15" name="TextBox 8"/>
          <p:cNvSpPr txBox="1"/>
          <p:nvPr/>
        </p:nvSpPr>
        <p:spPr>
          <a:xfrm>
            <a:off x="-1" y="6581001"/>
            <a:ext cx="12192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az-Latn-AZ" sz="1200" b="1" dirty="0">
                <a:solidFill>
                  <a:schemeClr val="tx1"/>
                </a:solidFill>
                <a:latin typeface="Cambria" panose="02040503050406030204" pitchFamily="18" charset="0"/>
              </a:rPr>
              <a:t>    </a:t>
            </a:r>
            <a:r>
              <a:rPr lang="en-US" sz="1200" b="1" dirty="0">
                <a:solidFill>
                  <a:schemeClr val="tx1"/>
                </a:solidFill>
                <a:latin typeface="Cambria" panose="02040503050406030204" pitchFamily="18" charset="0"/>
              </a:rPr>
              <a:t>www.economics.com.az</a:t>
            </a:r>
            <a:r>
              <a:rPr lang="az-Latn-AZ" sz="1200" b="1" dirty="0">
                <a:solidFill>
                  <a:schemeClr val="tx1"/>
                </a:solidFill>
                <a:latin typeface="Cambria" panose="02040503050406030204" pitchFamily="18" charset="0"/>
              </a:rPr>
              <a:t> </a:t>
            </a:r>
            <a:r>
              <a:rPr lang="az-Latn-AZ" sz="1200" b="1" dirty="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  </a:t>
            </a:r>
            <a:r>
              <a:rPr lang="en-US" sz="1200" b="1" dirty="0" smtClean="0">
                <a:solidFill>
                  <a:schemeClr val="bg1"/>
                </a:solidFill>
                <a:latin typeface="Cambria" panose="02040503050406030204" pitchFamily="18" charset="0"/>
              </a:rPr>
              <a:t>                                                                                        </a:t>
            </a:r>
            <a:r>
              <a:rPr lang="en-US" sz="1200" b="1" dirty="0" err="1" smtClean="0">
                <a:solidFill>
                  <a:schemeClr val="bg1"/>
                </a:solidFill>
                <a:latin typeface="Cambria" panose="02040503050406030204" pitchFamily="18" charset="0"/>
              </a:rPr>
              <a:t>Bak</a:t>
            </a:r>
            <a:r>
              <a:rPr lang="az-Latn-AZ" sz="1200" b="1" dirty="0">
                <a:solidFill>
                  <a:schemeClr val="bg1"/>
                </a:solidFill>
                <a:latin typeface="Cambria" panose="02040503050406030204" pitchFamily="18" charset="0"/>
              </a:rPr>
              <a:t>ı</a:t>
            </a:r>
            <a:r>
              <a:rPr lang="en-US" sz="1200" b="1" dirty="0" smtClean="0">
                <a:solidFill>
                  <a:schemeClr val="bg1"/>
                </a:solidFill>
                <a:latin typeface="Cambria" panose="02040503050406030204" pitchFamily="18" charset="0"/>
              </a:rPr>
              <a:t>, A</a:t>
            </a:r>
            <a:r>
              <a:rPr lang="az-Latn-AZ" sz="1200" b="1" dirty="0" smtClean="0">
                <a:solidFill>
                  <a:schemeClr val="bg1"/>
                </a:solidFill>
                <a:latin typeface="Cambria" panose="02040503050406030204" pitchFamily="18" charset="0"/>
              </a:rPr>
              <a:t>zərbaycan</a:t>
            </a:r>
            <a:r>
              <a:rPr lang="en-US" sz="1200" b="1" dirty="0" smtClean="0">
                <a:solidFill>
                  <a:schemeClr val="bg1"/>
                </a:solidFill>
                <a:latin typeface="Cambria" panose="02040503050406030204" pitchFamily="18" charset="0"/>
              </a:rPr>
              <a:t>,</a:t>
            </a:r>
            <a:r>
              <a:rPr lang="az-Latn-AZ" sz="1200" b="1" dirty="0" smtClean="0">
                <a:solidFill>
                  <a:schemeClr val="bg1"/>
                </a:solidFill>
                <a:latin typeface="Cambria" panose="02040503050406030204" pitchFamily="18" charset="0"/>
              </a:rPr>
              <a:t> 2021</a:t>
            </a:r>
            <a:endParaRPr lang="ru-RU" sz="1200" b="1" dirty="0">
              <a:solidFill>
                <a:schemeClr val="bg1"/>
              </a:solidFill>
              <a:latin typeface="Cambria" panose="02040503050406030204" pitchFamily="18" charset="0"/>
            </a:endParaRPr>
          </a:p>
        </p:txBody>
      </p:sp>
      <p:sp>
        <p:nvSpPr>
          <p:cNvPr id="14" name="Rectangle 4"/>
          <p:cNvSpPr>
            <a:spLocks noChangeArrowheads="1"/>
          </p:cNvSpPr>
          <p:nvPr/>
        </p:nvSpPr>
        <p:spPr bwMode="auto">
          <a:xfrm>
            <a:off x="185709" y="5290831"/>
            <a:ext cx="4022725"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3" name="Rectangle 12"/>
          <p:cNvSpPr/>
          <p:nvPr/>
        </p:nvSpPr>
        <p:spPr>
          <a:xfrm>
            <a:off x="185709" y="5316232"/>
            <a:ext cx="11820580" cy="954107"/>
          </a:xfrm>
          <a:prstGeom prst="rect">
            <a:avLst/>
          </a:prstGeom>
        </p:spPr>
        <p:txBody>
          <a:bodyPr wrap="square">
            <a:spAutoFit/>
          </a:bodyPr>
          <a:lstStyle/>
          <a:p>
            <a:pPr algn="just"/>
            <a:r>
              <a:rPr lang="az-Latn-AZ" altLang="ru-RU" sz="1050" u="sng" baseline="30000" dirty="0" smtClean="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 </a:t>
            </a:r>
          </a:p>
          <a:p>
            <a:r>
              <a:rPr lang="az-Latn-AZ" altLang="ru-RU" sz="1050" u="sng" baseline="30000" dirty="0" smtClean="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a:t>
            </a:r>
            <a:r>
              <a:rPr lang="ru-RU" altLang="ru-RU" sz="105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1</a:t>
            </a:r>
            <a:r>
              <a:rPr lang="az-Latn-AZ" altLang="ru-RU" sz="105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2]</a:t>
            </a:r>
            <a:r>
              <a:rPr lang="az-Latn-AZ" altLang="ru-RU" sz="105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rPr>
              <a:t> </a:t>
            </a:r>
            <a:r>
              <a:rPr lang="en-US" sz="1050" dirty="0">
                <a:latin typeface="Arno Pro"/>
                <a:ea typeface="MS Mincho"/>
                <a:cs typeface="Times New Roman" panose="02020603050405020304" pitchFamily="18" charset="0"/>
              </a:rPr>
              <a:t>The World Bank. Total tax rate and contribution rate, % of profit. </a:t>
            </a:r>
            <a:r>
              <a:rPr lang="en-US" sz="1050" dirty="0">
                <a:solidFill>
                  <a:srgbClr val="0563C1"/>
                </a:solidFill>
                <a:latin typeface="Arno Pro"/>
                <a:ea typeface="MS Mincho"/>
                <a:cs typeface="Times New Roman" panose="02020603050405020304" pitchFamily="18" charset="0"/>
                <a:hlinkClick r:id="rId5"/>
              </a:rPr>
              <a:t>https</a:t>
            </a:r>
            <a:r>
              <a:rPr lang="ru-RU" sz="1050" dirty="0">
                <a:solidFill>
                  <a:srgbClr val="0563C1"/>
                </a:solidFill>
                <a:latin typeface="Arno Pro"/>
                <a:ea typeface="MS Mincho"/>
                <a:cs typeface="Times New Roman" panose="02020603050405020304" pitchFamily="18" charset="0"/>
                <a:hlinkClick r:id="rId5"/>
              </a:rPr>
              <a:t>://</a:t>
            </a:r>
            <a:r>
              <a:rPr lang="en-US" sz="1050" dirty="0">
                <a:solidFill>
                  <a:srgbClr val="0563C1"/>
                </a:solidFill>
                <a:latin typeface="Arno Pro"/>
                <a:ea typeface="MS Mincho"/>
                <a:cs typeface="Times New Roman" panose="02020603050405020304" pitchFamily="18" charset="0"/>
                <a:hlinkClick r:id="rId5"/>
              </a:rPr>
              <a:t>data</a:t>
            </a:r>
            <a:r>
              <a:rPr lang="ru-RU" sz="1050" dirty="0">
                <a:solidFill>
                  <a:srgbClr val="0563C1"/>
                </a:solidFill>
                <a:latin typeface="Arno Pro"/>
                <a:ea typeface="MS Mincho"/>
                <a:cs typeface="Times New Roman" panose="02020603050405020304" pitchFamily="18" charset="0"/>
                <a:hlinkClick r:id="rId5"/>
              </a:rPr>
              <a:t>.</a:t>
            </a:r>
            <a:r>
              <a:rPr lang="en-US" sz="1050" dirty="0" err="1">
                <a:solidFill>
                  <a:srgbClr val="0563C1"/>
                </a:solidFill>
                <a:latin typeface="Arno Pro"/>
                <a:ea typeface="MS Mincho"/>
                <a:cs typeface="Times New Roman" panose="02020603050405020304" pitchFamily="18" charset="0"/>
                <a:hlinkClick r:id="rId5"/>
              </a:rPr>
              <a:t>worldbank</a:t>
            </a:r>
            <a:r>
              <a:rPr lang="ru-RU" sz="1050" dirty="0">
                <a:solidFill>
                  <a:srgbClr val="0563C1"/>
                </a:solidFill>
                <a:latin typeface="Arno Pro"/>
                <a:ea typeface="MS Mincho"/>
                <a:cs typeface="Times New Roman" panose="02020603050405020304" pitchFamily="18" charset="0"/>
                <a:hlinkClick r:id="rId5"/>
              </a:rPr>
              <a:t>.</a:t>
            </a:r>
            <a:r>
              <a:rPr lang="en-US" sz="1050" dirty="0">
                <a:solidFill>
                  <a:srgbClr val="0563C1"/>
                </a:solidFill>
                <a:latin typeface="Arno Pro"/>
                <a:ea typeface="MS Mincho"/>
                <a:cs typeface="Times New Roman" panose="02020603050405020304" pitchFamily="18" charset="0"/>
                <a:hlinkClick r:id="rId5"/>
              </a:rPr>
              <a:t>org</a:t>
            </a:r>
            <a:r>
              <a:rPr lang="ru-RU" sz="1050" dirty="0">
                <a:solidFill>
                  <a:srgbClr val="0563C1"/>
                </a:solidFill>
                <a:latin typeface="Arno Pro"/>
                <a:ea typeface="MS Mincho"/>
                <a:cs typeface="Times New Roman" panose="02020603050405020304" pitchFamily="18" charset="0"/>
                <a:hlinkClick r:id="rId5"/>
              </a:rPr>
              <a:t>/</a:t>
            </a:r>
            <a:r>
              <a:rPr lang="en-US" sz="1050" dirty="0">
                <a:solidFill>
                  <a:srgbClr val="0563C1"/>
                </a:solidFill>
                <a:latin typeface="Arno Pro"/>
                <a:ea typeface="MS Mincho"/>
                <a:cs typeface="Times New Roman" panose="02020603050405020304" pitchFamily="18" charset="0"/>
                <a:hlinkClick r:id="rId5"/>
              </a:rPr>
              <a:t>indicator</a:t>
            </a:r>
            <a:r>
              <a:rPr lang="ru-RU" sz="1050" dirty="0">
                <a:solidFill>
                  <a:srgbClr val="0563C1"/>
                </a:solidFill>
                <a:latin typeface="Arno Pro"/>
                <a:ea typeface="MS Mincho"/>
                <a:cs typeface="Times New Roman" panose="02020603050405020304" pitchFamily="18" charset="0"/>
                <a:hlinkClick r:id="rId5"/>
              </a:rPr>
              <a:t>/</a:t>
            </a:r>
            <a:r>
              <a:rPr lang="en-US" sz="1050" dirty="0">
                <a:solidFill>
                  <a:srgbClr val="0563C1"/>
                </a:solidFill>
                <a:latin typeface="Arno Pro"/>
                <a:ea typeface="MS Mincho"/>
                <a:cs typeface="Times New Roman" panose="02020603050405020304" pitchFamily="18" charset="0"/>
                <a:hlinkClick r:id="rId5"/>
              </a:rPr>
              <a:t>IC</a:t>
            </a:r>
            <a:r>
              <a:rPr lang="ru-RU" sz="1050" dirty="0">
                <a:solidFill>
                  <a:srgbClr val="0563C1"/>
                </a:solidFill>
                <a:latin typeface="Arno Pro"/>
                <a:ea typeface="MS Mincho"/>
                <a:cs typeface="Times New Roman" panose="02020603050405020304" pitchFamily="18" charset="0"/>
                <a:hlinkClick r:id="rId5"/>
              </a:rPr>
              <a:t>.</a:t>
            </a:r>
            <a:r>
              <a:rPr lang="en-US" sz="1050" dirty="0">
                <a:solidFill>
                  <a:srgbClr val="0563C1"/>
                </a:solidFill>
                <a:latin typeface="Arno Pro"/>
                <a:ea typeface="MS Mincho"/>
                <a:cs typeface="Times New Roman" panose="02020603050405020304" pitchFamily="18" charset="0"/>
                <a:hlinkClick r:id="rId5"/>
              </a:rPr>
              <a:t>TAX</a:t>
            </a:r>
            <a:r>
              <a:rPr lang="ru-RU" sz="1050" dirty="0">
                <a:solidFill>
                  <a:srgbClr val="0563C1"/>
                </a:solidFill>
                <a:latin typeface="Arno Pro"/>
                <a:ea typeface="MS Mincho"/>
                <a:cs typeface="Times New Roman" panose="02020603050405020304" pitchFamily="18" charset="0"/>
                <a:hlinkClick r:id="rId5"/>
              </a:rPr>
              <a:t>.</a:t>
            </a:r>
            <a:r>
              <a:rPr lang="en-US" sz="1050" dirty="0">
                <a:solidFill>
                  <a:srgbClr val="0563C1"/>
                </a:solidFill>
                <a:latin typeface="Arno Pro"/>
                <a:ea typeface="MS Mincho"/>
                <a:cs typeface="Times New Roman" panose="02020603050405020304" pitchFamily="18" charset="0"/>
                <a:hlinkClick r:id="rId5"/>
              </a:rPr>
              <a:t>TOTL</a:t>
            </a:r>
            <a:r>
              <a:rPr lang="ru-RU" sz="1050" dirty="0">
                <a:solidFill>
                  <a:srgbClr val="0563C1"/>
                </a:solidFill>
                <a:latin typeface="Arno Pro"/>
                <a:ea typeface="MS Mincho"/>
                <a:cs typeface="Times New Roman" panose="02020603050405020304" pitchFamily="18" charset="0"/>
                <a:hlinkClick r:id="rId5"/>
              </a:rPr>
              <a:t>.</a:t>
            </a:r>
            <a:r>
              <a:rPr lang="en-US" sz="1050" dirty="0">
                <a:solidFill>
                  <a:srgbClr val="0563C1"/>
                </a:solidFill>
                <a:latin typeface="Arno Pro"/>
                <a:ea typeface="MS Mincho"/>
                <a:cs typeface="Times New Roman" panose="02020603050405020304" pitchFamily="18" charset="0"/>
                <a:hlinkClick r:id="rId5"/>
              </a:rPr>
              <a:t>CP</a:t>
            </a:r>
            <a:r>
              <a:rPr lang="ru-RU" sz="1050" dirty="0">
                <a:solidFill>
                  <a:srgbClr val="0563C1"/>
                </a:solidFill>
                <a:latin typeface="Arno Pro"/>
                <a:ea typeface="MS Mincho"/>
                <a:cs typeface="Times New Roman" panose="02020603050405020304" pitchFamily="18" charset="0"/>
                <a:hlinkClick r:id="rId5"/>
              </a:rPr>
              <a:t>.</a:t>
            </a:r>
            <a:r>
              <a:rPr lang="en-US" sz="1050" dirty="0">
                <a:solidFill>
                  <a:srgbClr val="0563C1"/>
                </a:solidFill>
                <a:latin typeface="Arno Pro"/>
                <a:ea typeface="MS Mincho"/>
                <a:cs typeface="Times New Roman" panose="02020603050405020304" pitchFamily="18" charset="0"/>
                <a:hlinkClick r:id="rId5"/>
              </a:rPr>
              <a:t>ZS</a:t>
            </a:r>
            <a:r>
              <a:rPr lang="ru-RU" sz="1050" dirty="0">
                <a:solidFill>
                  <a:srgbClr val="0563C1"/>
                </a:solidFill>
                <a:latin typeface="Arno Pro"/>
                <a:ea typeface="MS Mincho"/>
                <a:cs typeface="Times New Roman" panose="02020603050405020304" pitchFamily="18" charset="0"/>
                <a:hlinkClick r:id="rId5"/>
              </a:rPr>
              <a:t>?</a:t>
            </a:r>
            <a:r>
              <a:rPr lang="en-US" sz="1050" dirty="0">
                <a:solidFill>
                  <a:srgbClr val="0563C1"/>
                </a:solidFill>
                <a:latin typeface="Arno Pro"/>
                <a:ea typeface="MS Mincho"/>
                <a:cs typeface="Times New Roman" panose="02020603050405020304" pitchFamily="18" charset="0"/>
                <a:hlinkClick r:id="rId5"/>
              </a:rPr>
              <a:t>end</a:t>
            </a:r>
            <a:r>
              <a:rPr lang="ru-RU" sz="1050" dirty="0">
                <a:solidFill>
                  <a:srgbClr val="0563C1"/>
                </a:solidFill>
                <a:latin typeface="Arno Pro"/>
                <a:ea typeface="MS Mincho"/>
                <a:cs typeface="Times New Roman" panose="02020603050405020304" pitchFamily="18" charset="0"/>
                <a:hlinkClick r:id="rId5"/>
              </a:rPr>
              <a:t>=2018</a:t>
            </a:r>
            <a:r>
              <a:rPr lang="az-Latn-AZ" sz="1050" dirty="0">
                <a:latin typeface="Arno Pro"/>
                <a:ea typeface="MS Mincho"/>
                <a:cs typeface="Times New Roman" panose="02020603050405020304" pitchFamily="18" charset="0"/>
              </a:rPr>
              <a:t>;</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r>
              <a:rPr lang="en-US" sz="1050" dirty="0">
                <a:latin typeface="Arno Pro"/>
                <a:ea typeface="MS Mincho"/>
                <a:cs typeface="Times New Roman" panose="02020603050405020304" pitchFamily="18" charset="0"/>
              </a:rPr>
              <a:t>The World Bank. Employment to population ratio, 15+, total (%). https://data.worldbank.org/indicator/SL.EMP.TOTL.SP.ZS?end=2018</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endParaRPr lang="ru-RU" altLang="ru-RU" sz="1050" u="sng" baseline="30000" dirty="0" bmk="">
              <a:solidFill>
                <a:srgbClr val="954F72"/>
              </a:solidFill>
              <a:latin typeface="Times New Roman" panose="02020603050405020304" pitchFamily="18" charset="0"/>
              <a:ea typeface="Calibri" panose="020F0502020204030204" pitchFamily="34" charset="0"/>
              <a:cs typeface="Times New Roman" panose="02020603050405020304" pitchFamily="18" charset="0"/>
            </a:endParaRPr>
          </a:p>
          <a:p>
            <a:pPr indent="-12700"/>
            <a:r>
              <a:rPr lang="az-Latn-AZ" altLang="ru-RU" sz="1050" u="sng" baseline="30000" dirty="0" smtClean="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a:t>
            </a:r>
            <a:r>
              <a:rPr lang="ru-RU" altLang="ru-RU" sz="105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1</a:t>
            </a:r>
            <a:r>
              <a:rPr lang="az-Latn-AZ" altLang="ru-RU" sz="105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3]</a:t>
            </a:r>
            <a:r>
              <a:rPr lang="az-Latn-AZ" altLang="ru-RU" sz="105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rPr>
              <a:t> </a:t>
            </a:r>
            <a:r>
              <a:rPr lang="en-US" sz="1050" dirty="0">
                <a:latin typeface="Arno Pro"/>
                <a:ea typeface="MS Mincho"/>
                <a:cs typeface="Times New Roman" panose="02020603050405020304" pitchFamily="18" charset="0"/>
              </a:rPr>
              <a:t>The World Bank. Total tax rate and contribution rate, % of profit. </a:t>
            </a:r>
            <a:r>
              <a:rPr lang="en-US" sz="1050" dirty="0">
                <a:solidFill>
                  <a:srgbClr val="0563C1"/>
                </a:solidFill>
                <a:latin typeface="Arno Pro"/>
                <a:ea typeface="MS Mincho"/>
                <a:cs typeface="Times New Roman" panose="02020603050405020304" pitchFamily="18" charset="0"/>
                <a:hlinkClick r:id="rId5"/>
              </a:rPr>
              <a:t>https</a:t>
            </a:r>
            <a:r>
              <a:rPr lang="ru-RU" sz="1050" dirty="0">
                <a:solidFill>
                  <a:srgbClr val="0563C1"/>
                </a:solidFill>
                <a:latin typeface="Arno Pro"/>
                <a:ea typeface="MS Mincho"/>
                <a:cs typeface="Times New Roman" panose="02020603050405020304" pitchFamily="18" charset="0"/>
                <a:hlinkClick r:id="rId5"/>
              </a:rPr>
              <a:t>://</a:t>
            </a:r>
            <a:r>
              <a:rPr lang="en-US" sz="1050" dirty="0">
                <a:solidFill>
                  <a:srgbClr val="0563C1"/>
                </a:solidFill>
                <a:latin typeface="Arno Pro"/>
                <a:ea typeface="MS Mincho"/>
                <a:cs typeface="Times New Roman" panose="02020603050405020304" pitchFamily="18" charset="0"/>
                <a:hlinkClick r:id="rId5"/>
              </a:rPr>
              <a:t>data</a:t>
            </a:r>
            <a:r>
              <a:rPr lang="ru-RU" sz="1050" dirty="0">
                <a:solidFill>
                  <a:srgbClr val="0563C1"/>
                </a:solidFill>
                <a:latin typeface="Arno Pro"/>
                <a:ea typeface="MS Mincho"/>
                <a:cs typeface="Times New Roman" panose="02020603050405020304" pitchFamily="18" charset="0"/>
                <a:hlinkClick r:id="rId5"/>
              </a:rPr>
              <a:t>.</a:t>
            </a:r>
            <a:r>
              <a:rPr lang="en-US" sz="1050" dirty="0" err="1">
                <a:solidFill>
                  <a:srgbClr val="0563C1"/>
                </a:solidFill>
                <a:latin typeface="Arno Pro"/>
                <a:ea typeface="MS Mincho"/>
                <a:cs typeface="Times New Roman" panose="02020603050405020304" pitchFamily="18" charset="0"/>
                <a:hlinkClick r:id="rId5"/>
              </a:rPr>
              <a:t>worldbank</a:t>
            </a:r>
            <a:r>
              <a:rPr lang="ru-RU" sz="1050" dirty="0">
                <a:solidFill>
                  <a:srgbClr val="0563C1"/>
                </a:solidFill>
                <a:latin typeface="Arno Pro"/>
                <a:ea typeface="MS Mincho"/>
                <a:cs typeface="Times New Roman" panose="02020603050405020304" pitchFamily="18" charset="0"/>
                <a:hlinkClick r:id="rId5"/>
              </a:rPr>
              <a:t>.</a:t>
            </a:r>
            <a:r>
              <a:rPr lang="en-US" sz="1050" dirty="0">
                <a:solidFill>
                  <a:srgbClr val="0563C1"/>
                </a:solidFill>
                <a:latin typeface="Arno Pro"/>
                <a:ea typeface="MS Mincho"/>
                <a:cs typeface="Times New Roman" panose="02020603050405020304" pitchFamily="18" charset="0"/>
                <a:hlinkClick r:id="rId5"/>
              </a:rPr>
              <a:t>org</a:t>
            </a:r>
            <a:r>
              <a:rPr lang="ru-RU" sz="1050" dirty="0">
                <a:solidFill>
                  <a:srgbClr val="0563C1"/>
                </a:solidFill>
                <a:latin typeface="Arno Pro"/>
                <a:ea typeface="MS Mincho"/>
                <a:cs typeface="Times New Roman" panose="02020603050405020304" pitchFamily="18" charset="0"/>
                <a:hlinkClick r:id="rId5"/>
              </a:rPr>
              <a:t>/</a:t>
            </a:r>
            <a:r>
              <a:rPr lang="en-US" sz="1050" dirty="0">
                <a:solidFill>
                  <a:srgbClr val="0563C1"/>
                </a:solidFill>
                <a:latin typeface="Arno Pro"/>
                <a:ea typeface="MS Mincho"/>
                <a:cs typeface="Times New Roman" panose="02020603050405020304" pitchFamily="18" charset="0"/>
                <a:hlinkClick r:id="rId5"/>
              </a:rPr>
              <a:t>indicator</a:t>
            </a:r>
            <a:r>
              <a:rPr lang="ru-RU" sz="1050" dirty="0">
                <a:solidFill>
                  <a:srgbClr val="0563C1"/>
                </a:solidFill>
                <a:latin typeface="Arno Pro"/>
                <a:ea typeface="MS Mincho"/>
                <a:cs typeface="Times New Roman" panose="02020603050405020304" pitchFamily="18" charset="0"/>
                <a:hlinkClick r:id="rId5"/>
              </a:rPr>
              <a:t>/</a:t>
            </a:r>
            <a:r>
              <a:rPr lang="en-US" sz="1050" dirty="0">
                <a:solidFill>
                  <a:srgbClr val="0563C1"/>
                </a:solidFill>
                <a:latin typeface="Arno Pro"/>
                <a:ea typeface="MS Mincho"/>
                <a:cs typeface="Times New Roman" panose="02020603050405020304" pitchFamily="18" charset="0"/>
                <a:hlinkClick r:id="rId5"/>
              </a:rPr>
              <a:t>IC</a:t>
            </a:r>
            <a:r>
              <a:rPr lang="ru-RU" sz="1050" dirty="0">
                <a:solidFill>
                  <a:srgbClr val="0563C1"/>
                </a:solidFill>
                <a:latin typeface="Arno Pro"/>
                <a:ea typeface="MS Mincho"/>
                <a:cs typeface="Times New Roman" panose="02020603050405020304" pitchFamily="18" charset="0"/>
                <a:hlinkClick r:id="rId5"/>
              </a:rPr>
              <a:t>.</a:t>
            </a:r>
            <a:r>
              <a:rPr lang="en-US" sz="1050" dirty="0">
                <a:solidFill>
                  <a:srgbClr val="0563C1"/>
                </a:solidFill>
                <a:latin typeface="Arno Pro"/>
                <a:ea typeface="MS Mincho"/>
                <a:cs typeface="Times New Roman" panose="02020603050405020304" pitchFamily="18" charset="0"/>
                <a:hlinkClick r:id="rId5"/>
              </a:rPr>
              <a:t>TAX</a:t>
            </a:r>
            <a:r>
              <a:rPr lang="ru-RU" sz="1050" dirty="0">
                <a:solidFill>
                  <a:srgbClr val="0563C1"/>
                </a:solidFill>
                <a:latin typeface="Arno Pro"/>
                <a:ea typeface="MS Mincho"/>
                <a:cs typeface="Times New Roman" panose="02020603050405020304" pitchFamily="18" charset="0"/>
                <a:hlinkClick r:id="rId5"/>
              </a:rPr>
              <a:t>.</a:t>
            </a:r>
            <a:r>
              <a:rPr lang="en-US" sz="1050" dirty="0">
                <a:solidFill>
                  <a:srgbClr val="0563C1"/>
                </a:solidFill>
                <a:latin typeface="Arno Pro"/>
                <a:ea typeface="MS Mincho"/>
                <a:cs typeface="Times New Roman" panose="02020603050405020304" pitchFamily="18" charset="0"/>
                <a:hlinkClick r:id="rId5"/>
              </a:rPr>
              <a:t>TOTL</a:t>
            </a:r>
            <a:r>
              <a:rPr lang="ru-RU" sz="1050" dirty="0">
                <a:solidFill>
                  <a:srgbClr val="0563C1"/>
                </a:solidFill>
                <a:latin typeface="Arno Pro"/>
                <a:ea typeface="MS Mincho"/>
                <a:cs typeface="Times New Roman" panose="02020603050405020304" pitchFamily="18" charset="0"/>
                <a:hlinkClick r:id="rId5"/>
              </a:rPr>
              <a:t>.</a:t>
            </a:r>
            <a:r>
              <a:rPr lang="en-US" sz="1050" dirty="0">
                <a:solidFill>
                  <a:srgbClr val="0563C1"/>
                </a:solidFill>
                <a:latin typeface="Arno Pro"/>
                <a:ea typeface="MS Mincho"/>
                <a:cs typeface="Times New Roman" panose="02020603050405020304" pitchFamily="18" charset="0"/>
                <a:hlinkClick r:id="rId5"/>
              </a:rPr>
              <a:t>CP</a:t>
            </a:r>
            <a:r>
              <a:rPr lang="ru-RU" sz="1050" dirty="0">
                <a:solidFill>
                  <a:srgbClr val="0563C1"/>
                </a:solidFill>
                <a:latin typeface="Arno Pro"/>
                <a:ea typeface="MS Mincho"/>
                <a:cs typeface="Times New Roman" panose="02020603050405020304" pitchFamily="18" charset="0"/>
                <a:hlinkClick r:id="rId5"/>
              </a:rPr>
              <a:t>.</a:t>
            </a:r>
            <a:r>
              <a:rPr lang="en-US" sz="1050" dirty="0">
                <a:solidFill>
                  <a:srgbClr val="0563C1"/>
                </a:solidFill>
                <a:latin typeface="Arno Pro"/>
                <a:ea typeface="MS Mincho"/>
                <a:cs typeface="Times New Roman" panose="02020603050405020304" pitchFamily="18" charset="0"/>
                <a:hlinkClick r:id="rId5"/>
              </a:rPr>
              <a:t>ZS</a:t>
            </a:r>
            <a:r>
              <a:rPr lang="ru-RU" sz="1050" dirty="0">
                <a:solidFill>
                  <a:srgbClr val="0563C1"/>
                </a:solidFill>
                <a:latin typeface="Arno Pro"/>
                <a:ea typeface="MS Mincho"/>
                <a:cs typeface="Times New Roman" panose="02020603050405020304" pitchFamily="18" charset="0"/>
                <a:hlinkClick r:id="rId5"/>
              </a:rPr>
              <a:t>?</a:t>
            </a:r>
            <a:r>
              <a:rPr lang="en-US" sz="1050" dirty="0">
                <a:solidFill>
                  <a:srgbClr val="0563C1"/>
                </a:solidFill>
                <a:latin typeface="Arno Pro"/>
                <a:ea typeface="MS Mincho"/>
                <a:cs typeface="Times New Roman" panose="02020603050405020304" pitchFamily="18" charset="0"/>
                <a:hlinkClick r:id="rId5"/>
              </a:rPr>
              <a:t>end</a:t>
            </a:r>
            <a:r>
              <a:rPr lang="ru-RU" sz="1050" dirty="0">
                <a:solidFill>
                  <a:srgbClr val="0563C1"/>
                </a:solidFill>
                <a:latin typeface="Arno Pro"/>
                <a:ea typeface="MS Mincho"/>
                <a:cs typeface="Times New Roman" panose="02020603050405020304" pitchFamily="18" charset="0"/>
                <a:hlinkClick r:id="rId5"/>
              </a:rPr>
              <a:t>=2018</a:t>
            </a:r>
            <a:r>
              <a:rPr lang="az-Latn-AZ" sz="1050" dirty="0">
                <a:latin typeface="Arno Pro"/>
                <a:ea typeface="MS Mincho"/>
                <a:cs typeface="Times New Roman" panose="02020603050405020304" pitchFamily="18" charset="0"/>
              </a:rPr>
              <a:t>;</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r>
              <a:rPr lang="en-US" sz="1050" dirty="0">
                <a:latin typeface="Arno Pro"/>
                <a:ea typeface="MS Mincho"/>
                <a:cs typeface="Times New Roman" panose="02020603050405020304" pitchFamily="18" charset="0"/>
              </a:rPr>
              <a:t>The World Bank. GDP growth, annual (%). </a:t>
            </a:r>
            <a:r>
              <a:rPr lang="en-US" sz="1050" dirty="0">
                <a:solidFill>
                  <a:srgbClr val="0563C1"/>
                </a:solidFill>
                <a:latin typeface="Arno Pro"/>
                <a:ea typeface="MS Mincho"/>
                <a:cs typeface="Times New Roman" panose="02020603050405020304" pitchFamily="18" charset="0"/>
                <a:hlinkClick r:id="rId6"/>
              </a:rPr>
              <a:t>https://data.worldbank.org/indicator/ny.gdp.mktp.kd.zg</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200552" y="1464755"/>
            <a:ext cx="4554583" cy="464743"/>
          </a:xfrm>
          <a:prstGeom prst="rect">
            <a:avLst/>
          </a:prstGeom>
        </p:spPr>
        <p:txBody>
          <a:bodyPr wrap="square">
            <a:spAutoFit/>
          </a:bodyPr>
          <a:lstStyle/>
          <a:p>
            <a:pPr marR="1078865" algn="r" fontAlgn="t">
              <a:lnSpc>
                <a:spcPct val="110000"/>
              </a:lnSpc>
              <a:spcBef>
                <a:spcPts val="600"/>
              </a:spcBef>
              <a:spcAft>
                <a:spcPts val="0"/>
              </a:spcAft>
            </a:pPr>
            <a:r>
              <a:rPr lang="az-Latn-AZ" sz="1100" b="1" dirty="0">
                <a:latin typeface="Arno Pro"/>
                <a:ea typeface="MS Mincho"/>
                <a:cs typeface="Times New Roman" panose="02020603050405020304" pitchFamily="18" charset="0"/>
              </a:rPr>
              <a:t>Diaqram </a:t>
            </a:r>
            <a:r>
              <a:rPr lang="ru-RU" sz="1100" b="1" dirty="0" smtClean="0">
                <a:latin typeface="Arno Pro"/>
                <a:ea typeface="MS Mincho"/>
                <a:cs typeface="Times New Roman" panose="02020603050405020304" pitchFamily="18" charset="0"/>
              </a:rPr>
              <a:t>5</a:t>
            </a:r>
            <a:r>
              <a:rPr lang="az-Latn-AZ" sz="1100" b="1" dirty="0" smtClean="0">
                <a:latin typeface="Arno Pro"/>
                <a:ea typeface="MS Mincho"/>
                <a:cs typeface="Times New Roman" panose="02020603050405020304" pitchFamily="18" charset="0"/>
              </a:rPr>
              <a:t>. </a:t>
            </a:r>
            <a:r>
              <a:rPr lang="az-Latn-AZ" sz="1100" b="1" dirty="0">
                <a:latin typeface="Arno Pro"/>
                <a:ea typeface="MS Mincho"/>
                <a:cs typeface="Times New Roman" panose="02020603050405020304" pitchFamily="18" charset="0"/>
              </a:rPr>
              <a:t>Müəssisələrin vergi yükü (%) və</a:t>
            </a:r>
            <a:br>
              <a:rPr lang="az-Latn-AZ" sz="1100" b="1" dirty="0">
                <a:latin typeface="Arno Pro"/>
                <a:ea typeface="MS Mincho"/>
                <a:cs typeface="Times New Roman" panose="02020603050405020304" pitchFamily="18" charset="0"/>
              </a:rPr>
            </a:br>
            <a:r>
              <a:rPr lang="az-Latn-AZ" sz="1100" b="1" dirty="0">
                <a:latin typeface="Arno Pro"/>
                <a:ea typeface="MS Mincho"/>
                <a:cs typeface="Times New Roman" panose="02020603050405020304" pitchFamily="18" charset="0"/>
              </a:rPr>
              <a:t>məşğulluğun səviyyəsi (%), 2018</a:t>
            </a:r>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7" name="Chart 16"/>
          <p:cNvGraphicFramePr/>
          <p:nvPr>
            <p:extLst>
              <p:ext uri="{D42A27DB-BD31-4B8C-83A1-F6EECF244321}">
                <p14:modId xmlns:p14="http://schemas.microsoft.com/office/powerpoint/2010/main" val="1581859525"/>
              </p:ext>
            </p:extLst>
          </p:nvPr>
        </p:nvGraphicFramePr>
        <p:xfrm>
          <a:off x="242599" y="2015497"/>
          <a:ext cx="4372689" cy="2250039"/>
        </p:xfrm>
        <a:graphic>
          <a:graphicData uri="http://schemas.openxmlformats.org/drawingml/2006/chart">
            <c:chart xmlns:c="http://schemas.openxmlformats.org/drawingml/2006/chart" xmlns:r="http://schemas.openxmlformats.org/officeDocument/2006/relationships" r:id="rId7"/>
          </a:graphicData>
        </a:graphic>
      </p:graphicFrame>
      <p:sp>
        <p:nvSpPr>
          <p:cNvPr id="18" name="Rectangle 17"/>
          <p:cNvSpPr/>
          <p:nvPr/>
        </p:nvSpPr>
        <p:spPr>
          <a:xfrm>
            <a:off x="242599" y="4404095"/>
            <a:ext cx="6096000" cy="533479"/>
          </a:xfrm>
          <a:prstGeom prst="rect">
            <a:avLst/>
          </a:prstGeom>
        </p:spPr>
        <p:txBody>
          <a:bodyPr>
            <a:spAutoFit/>
          </a:bodyPr>
          <a:lstStyle/>
          <a:p>
            <a:pPr>
              <a:spcAft>
                <a:spcPts val="800"/>
              </a:spcAft>
            </a:pPr>
            <a:r>
              <a:rPr lang="az-Latn-AZ" sz="1100" dirty="0">
                <a:latin typeface="Arno Pro"/>
                <a:ea typeface="MS Mincho"/>
                <a:cs typeface="Times New Roman" panose="02020603050405020304" pitchFamily="18" charset="0"/>
              </a:rPr>
              <a:t>Mənbə: Dünya Bankının məlumatları əsasında </a:t>
            </a:r>
            <a:r>
              <a:rPr lang="az-Latn-AZ" sz="1100" dirty="0" smtClean="0">
                <a:latin typeface="Arno Pro"/>
                <a:ea typeface="MS Mincho"/>
                <a:cs typeface="Times New Roman" panose="02020603050405020304" pitchFamily="18" charset="0"/>
              </a:rPr>
              <a:t>hazırlanmışdır</a:t>
            </a:r>
            <a:r>
              <a:rPr lang="az-Latn-AZ" sz="1100" dirty="0" smtClean="0">
                <a:latin typeface="Calibri" panose="020F0502020204030204" pitchFamily="34" charset="0"/>
                <a:ea typeface="MS Mincho"/>
                <a:cs typeface="Times New Roman" panose="02020603050405020304" pitchFamily="18" charset="0"/>
              </a:rPr>
              <a:t>.</a:t>
            </a:r>
            <a:r>
              <a:rPr lang="az-Latn-AZ" altLang="ru-RU" sz="1100" u="sng" baseline="30000" dirty="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 [</a:t>
            </a:r>
            <a:r>
              <a:rPr lang="ru-RU"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1</a:t>
            </a:r>
            <a:r>
              <a:rPr lang="az-Latn-AZ"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2]</a:t>
            </a:r>
            <a:endParaRPr lang="ru-RU" altLang="ru-RU" sz="1100" u="sng" baseline="30000" dirty="0" bmk="">
              <a:solidFill>
                <a:srgbClr val="954F72"/>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3030622" y="1475163"/>
            <a:ext cx="5921827" cy="464743"/>
          </a:xfrm>
          <a:prstGeom prst="rect">
            <a:avLst/>
          </a:prstGeom>
        </p:spPr>
        <p:txBody>
          <a:bodyPr wrap="square">
            <a:spAutoFit/>
          </a:bodyPr>
          <a:lstStyle/>
          <a:p>
            <a:pPr marR="1259205" algn="r" fontAlgn="t">
              <a:lnSpc>
                <a:spcPct val="110000"/>
              </a:lnSpc>
              <a:spcBef>
                <a:spcPts val="600"/>
              </a:spcBef>
              <a:spcAft>
                <a:spcPts val="0"/>
              </a:spcAft>
            </a:pPr>
            <a:r>
              <a:rPr lang="az-Latn-AZ" sz="1100" b="1" dirty="0">
                <a:latin typeface="Arno Pro"/>
                <a:ea typeface="MS Mincho"/>
                <a:cs typeface="Times New Roman" panose="02020603050405020304" pitchFamily="18" charset="0"/>
              </a:rPr>
              <a:t>Diaqram </a:t>
            </a:r>
            <a:r>
              <a:rPr lang="ru-RU" sz="1100" b="1" dirty="0" smtClean="0">
                <a:latin typeface="Arno Pro"/>
                <a:ea typeface="MS Mincho"/>
                <a:cs typeface="Times New Roman" panose="02020603050405020304" pitchFamily="18" charset="0"/>
              </a:rPr>
              <a:t>6</a:t>
            </a:r>
            <a:r>
              <a:rPr lang="az-Latn-AZ" sz="1100" b="1" dirty="0" smtClean="0">
                <a:latin typeface="Arno Pro"/>
                <a:ea typeface="MS Mincho"/>
                <a:cs typeface="Times New Roman" panose="02020603050405020304" pitchFamily="18" charset="0"/>
              </a:rPr>
              <a:t>. </a:t>
            </a:r>
            <a:r>
              <a:rPr lang="az-Latn-AZ" sz="1100" b="1" dirty="0">
                <a:latin typeface="Arno Pro"/>
                <a:ea typeface="MS Mincho"/>
                <a:cs typeface="Times New Roman" panose="02020603050405020304" pitchFamily="18" charset="0"/>
              </a:rPr>
              <a:t>Müəssisələrin vergi yükü və iqtisadi </a:t>
            </a:r>
            <a:r>
              <a:rPr lang="az-Latn-AZ" sz="1100" b="1" dirty="0" smtClean="0">
                <a:latin typeface="Arno Pro"/>
                <a:ea typeface="MS Mincho"/>
                <a:cs typeface="Times New Roman" panose="02020603050405020304" pitchFamily="18" charset="0"/>
              </a:rPr>
              <a:t>artım</a:t>
            </a:r>
            <a:r>
              <a:rPr lang="ru-RU" sz="1100" b="1" dirty="0" smtClean="0">
                <a:latin typeface="Arno Pro"/>
                <a:ea typeface="MS Mincho"/>
                <a:cs typeface="Times New Roman" panose="02020603050405020304" pitchFamily="18" charset="0"/>
              </a:rPr>
              <a:t> </a:t>
            </a:r>
            <a:r>
              <a:rPr lang="az-Latn-AZ" sz="1100" b="1" dirty="0">
                <a:latin typeface="Arno Pro"/>
                <a:ea typeface="MS Mincho"/>
                <a:cs typeface="Times New Roman" panose="02020603050405020304" pitchFamily="18" charset="0"/>
              </a:rPr>
              <a:t/>
            </a:r>
            <a:br>
              <a:rPr lang="az-Latn-AZ" sz="1100" b="1" dirty="0">
                <a:latin typeface="Arno Pro"/>
                <a:ea typeface="MS Mincho"/>
                <a:cs typeface="Times New Roman" panose="02020603050405020304" pitchFamily="18" charset="0"/>
              </a:rPr>
            </a:br>
            <a:r>
              <a:rPr lang="az-Latn-AZ" sz="1100" b="1" dirty="0">
                <a:latin typeface="Arno Pro"/>
                <a:ea typeface="MS Mincho"/>
                <a:cs typeface="Times New Roman" panose="02020603050405020304" pitchFamily="18" charset="0"/>
              </a:rPr>
              <a:t>(orta-yüksək gəlirli ölkələr, 2018)</a:t>
            </a:r>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0" name="Chart 19"/>
          <p:cNvGraphicFramePr/>
          <p:nvPr>
            <p:extLst>
              <p:ext uri="{D42A27DB-BD31-4B8C-83A1-F6EECF244321}">
                <p14:modId xmlns:p14="http://schemas.microsoft.com/office/powerpoint/2010/main" val="1205867332"/>
              </p:ext>
            </p:extLst>
          </p:nvPr>
        </p:nvGraphicFramePr>
        <p:xfrm>
          <a:off x="4720046" y="2015497"/>
          <a:ext cx="3849188" cy="2227836"/>
        </p:xfrm>
        <a:graphic>
          <a:graphicData uri="http://schemas.openxmlformats.org/drawingml/2006/chart">
            <c:chart xmlns:c="http://schemas.openxmlformats.org/drawingml/2006/chart" xmlns:r="http://schemas.openxmlformats.org/officeDocument/2006/relationships" r:id="rId8"/>
          </a:graphicData>
        </a:graphic>
      </p:graphicFrame>
      <p:sp>
        <p:nvSpPr>
          <p:cNvPr id="21" name="Rectangle 20"/>
          <p:cNvSpPr/>
          <p:nvPr/>
        </p:nvSpPr>
        <p:spPr>
          <a:xfrm>
            <a:off x="5138059" y="4338551"/>
            <a:ext cx="4230645" cy="430887"/>
          </a:xfrm>
          <a:prstGeom prst="rect">
            <a:avLst/>
          </a:prstGeom>
        </p:spPr>
        <p:txBody>
          <a:bodyPr wrap="none">
            <a:spAutoFit/>
          </a:bodyPr>
          <a:lstStyle/>
          <a:p>
            <a:r>
              <a:rPr lang="az-Latn-AZ" sz="1100" dirty="0">
                <a:latin typeface="Arno Pro"/>
                <a:ea typeface="MS Mincho"/>
                <a:cs typeface="Times New Roman" panose="02020603050405020304" pitchFamily="18" charset="0"/>
              </a:rPr>
              <a:t>Mənbə: Dünya Bankının məlumatları </a:t>
            </a:r>
            <a:r>
              <a:rPr lang="az-Latn-AZ" sz="1100" dirty="0" smtClean="0">
                <a:latin typeface="Arno Pro"/>
                <a:ea typeface="MS Mincho"/>
                <a:cs typeface="Times New Roman" panose="02020603050405020304" pitchFamily="18" charset="0"/>
              </a:rPr>
              <a:t>əsasında hazırlanmışdır.</a:t>
            </a:r>
            <a:r>
              <a:rPr lang="az-Latn-AZ" altLang="ru-RU" sz="1100" u="sng" baseline="30000" dirty="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 [</a:t>
            </a:r>
            <a:r>
              <a:rPr lang="ru-RU"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1</a:t>
            </a:r>
            <a:r>
              <a:rPr lang="az-Latn-AZ"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3]</a:t>
            </a:r>
            <a:endParaRPr lang="ru-RU" altLang="ru-RU" sz="1100" u="sng" baseline="30000" dirty="0" bmk="">
              <a:solidFill>
                <a:srgbClr val="954F72"/>
              </a:solidFill>
              <a:latin typeface="Times New Roman" panose="02020603050405020304" pitchFamily="18" charset="0"/>
              <a:ea typeface="Calibri" panose="020F0502020204030204" pitchFamily="34" charset="0"/>
              <a:cs typeface="Times New Roman" panose="02020603050405020304" pitchFamily="18" charset="0"/>
            </a:endParaRPr>
          </a:p>
          <a:p>
            <a:r>
              <a:rPr lang="az-Latn-AZ" sz="1100" dirty="0" smtClean="0">
                <a:latin typeface="Arno Pro"/>
                <a:ea typeface="MS Mincho"/>
                <a:cs typeface="Times New Roman" panose="02020603050405020304" pitchFamily="18" charset="0"/>
              </a:rPr>
              <a:t> </a:t>
            </a:r>
            <a:endParaRPr lang="ru-RU" sz="1100" dirty="0"/>
          </a:p>
        </p:txBody>
      </p:sp>
      <p:graphicFrame>
        <p:nvGraphicFramePr>
          <p:cNvPr id="22" name="Table 21"/>
          <p:cNvGraphicFramePr>
            <a:graphicFrameLocks noGrp="1"/>
          </p:cNvGraphicFramePr>
          <p:nvPr>
            <p:extLst>
              <p:ext uri="{D42A27DB-BD31-4B8C-83A1-F6EECF244321}">
                <p14:modId xmlns:p14="http://schemas.microsoft.com/office/powerpoint/2010/main" val="2452509226"/>
              </p:ext>
            </p:extLst>
          </p:nvPr>
        </p:nvGraphicFramePr>
        <p:xfrm>
          <a:off x="8634900" y="2059606"/>
          <a:ext cx="3413762" cy="2123165"/>
        </p:xfrm>
        <a:graphic>
          <a:graphicData uri="http://schemas.openxmlformats.org/drawingml/2006/table">
            <a:tbl>
              <a:tblPr firstRow="1" firstCol="1" bandRow="1"/>
              <a:tblGrid>
                <a:gridCol w="259137">
                  <a:extLst>
                    <a:ext uri="{9D8B030D-6E8A-4147-A177-3AD203B41FA5}">
                      <a16:colId xmlns:a16="http://schemas.microsoft.com/office/drawing/2014/main" val="2825732333"/>
                    </a:ext>
                  </a:extLst>
                </a:gridCol>
                <a:gridCol w="1501236">
                  <a:extLst>
                    <a:ext uri="{9D8B030D-6E8A-4147-A177-3AD203B41FA5}">
                      <a16:colId xmlns:a16="http://schemas.microsoft.com/office/drawing/2014/main" val="3637785122"/>
                    </a:ext>
                  </a:extLst>
                </a:gridCol>
                <a:gridCol w="1653389">
                  <a:extLst>
                    <a:ext uri="{9D8B030D-6E8A-4147-A177-3AD203B41FA5}">
                      <a16:colId xmlns:a16="http://schemas.microsoft.com/office/drawing/2014/main" val="3441870542"/>
                    </a:ext>
                  </a:extLst>
                </a:gridCol>
              </a:tblGrid>
              <a:tr h="481356">
                <a:tc>
                  <a:txBody>
                    <a:bodyPr/>
                    <a:lstStyle/>
                    <a:p>
                      <a:pPr algn="ctr">
                        <a:lnSpc>
                          <a:spcPct val="115000"/>
                        </a:lnSpc>
                        <a:spcBef>
                          <a:spcPts val="300"/>
                        </a:spcBef>
                        <a:spcAft>
                          <a:spcPts val="300"/>
                        </a:spcAft>
                      </a:pPr>
                      <a:r>
                        <a:rPr lang="az-Latn-AZ" sz="1000" b="1" dirty="0">
                          <a:effectLst/>
                          <a:latin typeface="Arno Pro"/>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kumimoji="0" lang="az-Latn-AZ" sz="1100" b="0" i="0" u="none" strike="noStrike" kern="1200" cap="none" spc="0" normalizeH="0" baseline="0" noProof="0" dirty="0" smtClean="0">
                          <a:ln>
                            <a:noFill/>
                          </a:ln>
                          <a:solidFill>
                            <a:prstClr val="black"/>
                          </a:solidFill>
                          <a:effectLst/>
                          <a:uLnTx/>
                          <a:uFillTx/>
                          <a:latin typeface="Arno Pro"/>
                          <a:ea typeface="MS Mincho"/>
                          <a:cs typeface="Times New Roman" panose="02020603050405020304" pitchFamily="18" charset="0"/>
                        </a:rPr>
                        <a:t>Müəssisələrin vergi yükü intervalları</a:t>
                      </a:r>
                      <a:endParaRPr lang="ru-RU"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kumimoji="0" lang="az-Latn-AZ" sz="1100" b="0" i="0" u="none" strike="noStrike" kern="1200" cap="none" spc="0" normalizeH="0" baseline="0" noProof="0" dirty="0" smtClean="0">
                          <a:ln>
                            <a:noFill/>
                          </a:ln>
                          <a:solidFill>
                            <a:prstClr val="black"/>
                          </a:solidFill>
                          <a:effectLst/>
                          <a:uLnTx/>
                          <a:uFillTx/>
                          <a:latin typeface="Arno Pro"/>
                          <a:ea typeface="MS Mincho"/>
                          <a:cs typeface="Times New Roman" panose="02020603050405020304" pitchFamily="18" charset="0"/>
                        </a:rPr>
                        <a:t>İqtisadi artımın orta göstəricisi</a:t>
                      </a:r>
                      <a:endParaRPr lang="ru-RU"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3202067009"/>
                  </a:ext>
                </a:extLst>
              </a:tr>
              <a:tr h="446078">
                <a:tc>
                  <a:txBody>
                    <a:bodyPr/>
                    <a:lstStyle/>
                    <a:p>
                      <a:pPr algn="ctr">
                        <a:lnSpc>
                          <a:spcPct val="115000"/>
                        </a:lnSpc>
                        <a:spcBef>
                          <a:spcPts val="300"/>
                        </a:spcBef>
                        <a:spcAft>
                          <a:spcPts val="300"/>
                        </a:spcAft>
                      </a:pPr>
                      <a:r>
                        <a:rPr lang="az-Latn-AZ" sz="1000">
                          <a:effectLst/>
                          <a:latin typeface="Arno Pro"/>
                          <a:ea typeface="MS Mincho"/>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300"/>
                        </a:spcBef>
                        <a:spcAft>
                          <a:spcPts val="300"/>
                        </a:spcAft>
                        <a:buClrTx/>
                        <a:buSzTx/>
                        <a:buFontTx/>
                        <a:buNone/>
                        <a:tabLst/>
                        <a:defRPr/>
                      </a:pPr>
                      <a:r>
                        <a:rPr lang="az-Latn-AZ" sz="1100" kern="1200" dirty="0" smtClean="0">
                          <a:solidFill>
                            <a:schemeClr val="tx1"/>
                          </a:solidFill>
                          <a:effectLst/>
                          <a:latin typeface="Arno Pro"/>
                          <a:ea typeface="MS Mincho"/>
                          <a:cs typeface="Times New Roman" panose="02020603050405020304" pitchFamily="18" charset="0"/>
                        </a:rPr>
                        <a:t>0-30%</a:t>
                      </a:r>
                      <a:endParaRPr lang="ru-RU" sz="1100" kern="1200" dirty="0">
                        <a:solidFill>
                          <a:schemeClr val="tx1"/>
                        </a:solidFill>
                        <a:effectLst/>
                        <a:latin typeface="Arno Pro"/>
                        <a:ea typeface="MS Mincho"/>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100" kern="1200" dirty="0" smtClean="0">
                          <a:solidFill>
                            <a:schemeClr val="tx1"/>
                          </a:solidFill>
                          <a:effectLst/>
                          <a:latin typeface="Arno Pro"/>
                          <a:ea typeface="MS Mincho"/>
                          <a:cs typeface="Times New Roman" panose="02020603050405020304" pitchFamily="18" charset="0"/>
                        </a:rPr>
                        <a:t>4,4</a:t>
                      </a:r>
                      <a:endParaRPr lang="ru-RU" sz="1100" kern="1200" dirty="0">
                        <a:solidFill>
                          <a:schemeClr val="tx1"/>
                        </a:solidFill>
                        <a:effectLst/>
                        <a:latin typeface="Arno Pro"/>
                        <a:ea typeface="MS Mincho"/>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3391657282"/>
                  </a:ext>
                </a:extLst>
              </a:tr>
              <a:tr h="513806">
                <a:tc>
                  <a:txBody>
                    <a:bodyPr/>
                    <a:lstStyle/>
                    <a:p>
                      <a:pPr algn="ctr">
                        <a:lnSpc>
                          <a:spcPct val="115000"/>
                        </a:lnSpc>
                        <a:spcBef>
                          <a:spcPts val="300"/>
                        </a:spcBef>
                        <a:spcAft>
                          <a:spcPts val="300"/>
                        </a:spcAft>
                      </a:pPr>
                      <a:r>
                        <a:rPr lang="az-Latn-AZ" sz="1000" dirty="0">
                          <a:effectLst/>
                          <a:latin typeface="Arno Pro"/>
                          <a:ea typeface="MS Mincho"/>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100" kern="1200" dirty="0" smtClean="0">
                          <a:solidFill>
                            <a:schemeClr val="tx1"/>
                          </a:solidFill>
                          <a:effectLst/>
                          <a:latin typeface="Arno Pro"/>
                          <a:ea typeface="MS Mincho"/>
                          <a:cs typeface="Times New Roman" panose="02020603050405020304" pitchFamily="18" charset="0"/>
                        </a:rPr>
                        <a:t>31-55%</a:t>
                      </a:r>
                      <a:endParaRPr lang="ru-RU" sz="1100" kern="1200" dirty="0">
                        <a:solidFill>
                          <a:schemeClr val="tx1"/>
                        </a:solidFill>
                        <a:effectLst/>
                        <a:latin typeface="Arno Pro"/>
                        <a:ea typeface="MS Mincho"/>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300"/>
                        </a:spcBef>
                        <a:spcAft>
                          <a:spcPts val="300"/>
                        </a:spcAft>
                        <a:buClrTx/>
                        <a:buSzTx/>
                        <a:buFontTx/>
                        <a:buNone/>
                        <a:tabLst/>
                        <a:defRPr/>
                      </a:pPr>
                      <a:endParaRPr lang="az-Latn-AZ" sz="1100" kern="1200" dirty="0" smtClean="0">
                        <a:solidFill>
                          <a:schemeClr val="tx1"/>
                        </a:solidFill>
                        <a:effectLst/>
                        <a:latin typeface="Arno Pro"/>
                        <a:ea typeface="MS Mincho"/>
                        <a:cs typeface="Times New Roman" panose="02020603050405020304" pitchFamily="18" charset="0"/>
                      </a:endParaRPr>
                    </a:p>
                    <a:p>
                      <a:pPr marL="0" marR="0" lvl="0" indent="0" algn="ctr" defTabSz="914400" rtl="0" eaLnBrk="1" fontAlgn="auto" latinLnBrk="0" hangingPunct="1">
                        <a:lnSpc>
                          <a:spcPct val="115000"/>
                        </a:lnSpc>
                        <a:spcBef>
                          <a:spcPts val="300"/>
                        </a:spcBef>
                        <a:spcAft>
                          <a:spcPts val="300"/>
                        </a:spcAft>
                        <a:buClrTx/>
                        <a:buSzTx/>
                        <a:buFontTx/>
                        <a:buNone/>
                        <a:tabLst/>
                        <a:defRPr/>
                      </a:pPr>
                      <a:r>
                        <a:rPr lang="az-Latn-AZ" sz="1100" kern="1200" dirty="0" smtClean="0">
                          <a:solidFill>
                            <a:schemeClr val="tx1"/>
                          </a:solidFill>
                          <a:effectLst/>
                          <a:latin typeface="Arno Pro"/>
                          <a:ea typeface="MS Mincho"/>
                          <a:cs typeface="Times New Roman" panose="02020603050405020304" pitchFamily="18" charset="0"/>
                        </a:rPr>
                        <a:t>3,7 </a:t>
                      </a:r>
                      <a:endParaRPr lang="ru-RU" sz="1100" kern="1200" dirty="0" smtClean="0">
                        <a:solidFill>
                          <a:schemeClr val="tx1"/>
                        </a:solidFill>
                        <a:effectLst/>
                        <a:latin typeface="Arno Pro"/>
                        <a:ea typeface="MS Mincho"/>
                        <a:cs typeface="Times New Roman" panose="02020603050405020304" pitchFamily="18" charset="0"/>
                      </a:endParaRPr>
                    </a:p>
                    <a:p>
                      <a:pPr algn="ctr">
                        <a:lnSpc>
                          <a:spcPct val="115000"/>
                        </a:lnSpc>
                        <a:spcBef>
                          <a:spcPts val="300"/>
                        </a:spcBef>
                        <a:spcAft>
                          <a:spcPts val="300"/>
                        </a:spcAft>
                      </a:pPr>
                      <a:endParaRPr lang="ru-RU" sz="1100" kern="1200" dirty="0">
                        <a:solidFill>
                          <a:schemeClr val="tx1"/>
                        </a:solidFill>
                        <a:effectLst/>
                        <a:latin typeface="Arno Pro"/>
                        <a:ea typeface="MS Mincho"/>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2623631412"/>
                  </a:ext>
                </a:extLst>
              </a:tr>
              <a:tr h="481356">
                <a:tc>
                  <a:txBody>
                    <a:bodyPr/>
                    <a:lstStyle/>
                    <a:p>
                      <a:pPr algn="ctr">
                        <a:lnSpc>
                          <a:spcPct val="115000"/>
                        </a:lnSpc>
                        <a:spcBef>
                          <a:spcPts val="300"/>
                        </a:spcBef>
                        <a:spcAft>
                          <a:spcPts val="300"/>
                        </a:spcAft>
                      </a:pPr>
                      <a:r>
                        <a:rPr lang="az-Latn-AZ" sz="1000">
                          <a:effectLst/>
                          <a:latin typeface="Arno Pro"/>
                          <a:ea typeface="MS Mincho"/>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100" kern="1200" dirty="0" smtClean="0">
                          <a:solidFill>
                            <a:schemeClr val="tx1"/>
                          </a:solidFill>
                          <a:effectLst/>
                          <a:latin typeface="Arno Pro"/>
                          <a:ea typeface="MS Mincho"/>
                          <a:cs typeface="Times New Roman" panose="02020603050405020304" pitchFamily="18" charset="0"/>
                        </a:rPr>
                        <a:t>46%-dən daha çox</a:t>
                      </a:r>
                      <a:endParaRPr lang="ru-RU" sz="1100" kern="1200" dirty="0">
                        <a:solidFill>
                          <a:schemeClr val="tx1"/>
                        </a:solidFill>
                        <a:effectLst/>
                        <a:latin typeface="Arno Pro"/>
                        <a:ea typeface="MS Mincho"/>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100" kern="1200" dirty="0" smtClean="0">
                          <a:solidFill>
                            <a:schemeClr val="tx1"/>
                          </a:solidFill>
                          <a:effectLst/>
                          <a:latin typeface="Arno Pro"/>
                          <a:ea typeface="MS Mincho"/>
                          <a:cs typeface="Times New Roman" panose="02020603050405020304" pitchFamily="18" charset="0"/>
                        </a:rPr>
                        <a:t>2,1 </a:t>
                      </a:r>
                      <a:endParaRPr lang="ru-RU" sz="1100" kern="1200" dirty="0">
                        <a:solidFill>
                          <a:schemeClr val="tx1"/>
                        </a:solidFill>
                        <a:effectLst/>
                        <a:latin typeface="Arno Pro"/>
                        <a:ea typeface="MS Mincho"/>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1352406162"/>
                  </a:ext>
                </a:extLst>
              </a:tr>
            </a:tbl>
          </a:graphicData>
        </a:graphic>
      </p:graphicFrame>
      <p:sp>
        <p:nvSpPr>
          <p:cNvPr id="2" name="Rectangle 1"/>
          <p:cNvSpPr/>
          <p:nvPr/>
        </p:nvSpPr>
        <p:spPr>
          <a:xfrm>
            <a:off x="7419702" y="1484127"/>
            <a:ext cx="6096000" cy="650947"/>
          </a:xfrm>
          <a:prstGeom prst="rect">
            <a:avLst/>
          </a:prstGeom>
        </p:spPr>
        <p:txBody>
          <a:bodyPr>
            <a:spAutoFit/>
          </a:bodyPr>
          <a:lstStyle/>
          <a:p>
            <a:pPr marR="1259205" algn="r" fontAlgn="t">
              <a:lnSpc>
                <a:spcPct val="110000"/>
              </a:lnSpc>
              <a:spcBef>
                <a:spcPts val="600"/>
              </a:spcBef>
              <a:spcAft>
                <a:spcPts val="0"/>
              </a:spcAft>
            </a:pPr>
            <a:r>
              <a:rPr lang="az-Latn-AZ" sz="1100" b="1" dirty="0" smtClean="0">
                <a:latin typeface="Arno Pro"/>
                <a:ea typeface="MS Mincho"/>
                <a:cs typeface="Times New Roman" panose="02020603050405020304" pitchFamily="18" charset="0"/>
              </a:rPr>
              <a:t> Cədvəl 11. </a:t>
            </a:r>
            <a:r>
              <a:rPr lang="az-Latn-AZ" sz="1100" b="1" dirty="0">
                <a:latin typeface="Arno Pro"/>
                <a:ea typeface="MS Mincho"/>
                <a:cs typeface="Times New Roman" panose="02020603050405020304" pitchFamily="18" charset="0"/>
              </a:rPr>
              <a:t>Müəssisələrin vergi yükü </a:t>
            </a:r>
            <a:r>
              <a:rPr lang="az-Latn-AZ" sz="1100" b="1" dirty="0" smtClean="0">
                <a:latin typeface="Arno Pro"/>
                <a:ea typeface="MS Mincho"/>
                <a:cs typeface="Times New Roman" panose="02020603050405020304" pitchFamily="18" charset="0"/>
              </a:rPr>
              <a:t>intervalları və </a:t>
            </a:r>
            <a:r>
              <a:rPr lang="az-Latn-AZ" sz="1100" b="1" dirty="0">
                <a:latin typeface="Arno Pro"/>
                <a:ea typeface="MS Mincho"/>
                <a:cs typeface="Times New Roman" panose="02020603050405020304" pitchFamily="18" charset="0"/>
              </a:rPr>
              <a:t>iqtisadi </a:t>
            </a:r>
            <a:r>
              <a:rPr lang="az-Latn-AZ" sz="1100" b="1" dirty="0" smtClean="0">
                <a:latin typeface="Arno Pro"/>
                <a:ea typeface="MS Mincho"/>
                <a:cs typeface="Times New Roman" panose="02020603050405020304" pitchFamily="18" charset="0"/>
              </a:rPr>
              <a:t>artımın orta göstəricisi</a:t>
            </a:r>
            <a:r>
              <a:rPr lang="az-Latn-AZ" sz="1100" b="1" dirty="0">
                <a:latin typeface="Arno Pro"/>
                <a:ea typeface="MS Mincho"/>
                <a:cs typeface="Times New Roman" panose="02020603050405020304" pitchFamily="18" charset="0"/>
              </a:rPr>
              <a:t/>
            </a:r>
            <a:br>
              <a:rPr lang="az-Latn-AZ" sz="1100" b="1" dirty="0">
                <a:latin typeface="Arno Pro"/>
                <a:ea typeface="MS Mincho"/>
                <a:cs typeface="Times New Roman" panose="02020603050405020304" pitchFamily="18" charset="0"/>
              </a:rPr>
            </a:br>
            <a:r>
              <a:rPr lang="az-Latn-AZ" sz="1100" b="1" dirty="0">
                <a:latin typeface="Arno Pro"/>
                <a:ea typeface="MS Mincho"/>
                <a:cs typeface="Times New Roman" panose="02020603050405020304" pitchFamily="18" charset="0"/>
              </a:rPr>
              <a:t>(orta-yüksək gəlirli ölkələr, 2018)</a:t>
            </a:r>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1224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5"/>
          <p:cNvGrpSpPr>
            <a:grpSpLocks/>
          </p:cNvGrpSpPr>
          <p:nvPr/>
        </p:nvGrpSpPr>
        <p:grpSpPr bwMode="auto">
          <a:xfrm>
            <a:off x="0" y="0"/>
            <a:ext cx="12192000" cy="908720"/>
            <a:chOff x="0" y="446"/>
            <a:chExt cx="9144000" cy="756793"/>
          </a:xfrm>
        </p:grpSpPr>
        <p:pic>
          <p:nvPicPr>
            <p:cNvPr id="6" name="Рисунок 1"/>
            <p:cNvPicPr>
              <a:picLocks noChangeAspect="1"/>
            </p:cNvPicPr>
            <p:nvPr/>
          </p:nvPicPr>
          <p:blipFill>
            <a:blip r:embed="rId2" cstate="print"/>
            <a:srcRect l="58456" t="15993" r="20644" b="63036"/>
            <a:stretch>
              <a:fillRect/>
            </a:stretch>
          </p:blipFill>
          <p:spPr bwMode="auto">
            <a:xfrm>
              <a:off x="0" y="446"/>
              <a:ext cx="9144000" cy="754733"/>
            </a:xfrm>
            <a:prstGeom prst="rect">
              <a:avLst/>
            </a:prstGeom>
            <a:noFill/>
            <a:ln w="9525">
              <a:noFill/>
              <a:miter lim="800000"/>
              <a:headEnd/>
              <a:tailEnd/>
            </a:ln>
          </p:spPr>
        </p:pic>
        <p:pic>
          <p:nvPicPr>
            <p:cNvPr id="7" name="Рисунок 11"/>
            <p:cNvPicPr>
              <a:picLocks noChangeAspect="1"/>
            </p:cNvPicPr>
            <p:nvPr/>
          </p:nvPicPr>
          <p:blipFill>
            <a:blip r:embed="rId3" cstate="print"/>
            <a:srcRect b="34521"/>
            <a:stretch>
              <a:fillRect/>
            </a:stretch>
          </p:blipFill>
          <p:spPr bwMode="auto">
            <a:xfrm>
              <a:off x="467544" y="136323"/>
              <a:ext cx="587859" cy="452265"/>
            </a:xfrm>
            <a:prstGeom prst="rect">
              <a:avLst/>
            </a:prstGeom>
            <a:noFill/>
            <a:ln w="9525">
              <a:noFill/>
              <a:miter lim="800000"/>
              <a:headEnd/>
              <a:tailEnd/>
            </a:ln>
          </p:spPr>
        </p:pic>
        <p:sp>
          <p:nvSpPr>
            <p:cNvPr id="8" name="Поле 2"/>
            <p:cNvSpPr txBox="1">
              <a:spLocks noChangeArrowheads="1"/>
            </p:cNvSpPr>
            <p:nvPr/>
          </p:nvSpPr>
          <p:spPr bwMode="auto">
            <a:xfrm>
              <a:off x="1119188" y="133718"/>
              <a:ext cx="7917308" cy="607656"/>
            </a:xfrm>
            <a:prstGeom prst="rect">
              <a:avLst/>
            </a:prstGeom>
            <a:noFill/>
            <a:ln w="6350">
              <a:noFill/>
              <a:miter lim="800000"/>
              <a:headEnd/>
              <a:tailEnd/>
            </a:ln>
          </p:spPr>
          <p:txBody>
            <a:bodyPr/>
            <a:lstStyle/>
            <a:p>
              <a:pPr>
                <a:lnSpc>
                  <a:spcPct val="100000"/>
                </a:lnSpc>
                <a:spcBef>
                  <a:spcPct val="0"/>
                </a:spcBef>
                <a:buFont typeface="Wingdings" pitchFamily="2" charset="2"/>
                <a:buNone/>
              </a:pPr>
              <a:r>
                <a:rPr lang="az-Latn-AZ" sz="1300" dirty="0" smtClean="0">
                  <a:solidFill>
                    <a:srgbClr val="FFFFFF"/>
                  </a:solidFill>
                  <a:latin typeface="Cambria" pitchFamily="18" charset="0"/>
                  <a:ea typeface="Verdana" pitchFamily="34" charset="0"/>
                  <a:cs typeface="Verdana" pitchFamily="34" charset="0"/>
                </a:rPr>
                <a:t>Azərbaycan Milli Elmlər Akademiyasının </a:t>
              </a:r>
              <a:r>
                <a:rPr lang="en-US" sz="1300" b="0" i="0" dirty="0" smtClean="0">
                  <a:solidFill>
                    <a:srgbClr val="FFFFFF"/>
                  </a:solidFill>
                  <a:latin typeface="Cambria" pitchFamily="18" charset="0"/>
                  <a:ea typeface="Verdana" pitchFamily="34" charset="0"/>
                  <a:cs typeface="Verdana" pitchFamily="34" charset="0"/>
                </a:rPr>
                <a:t> </a:t>
              </a:r>
              <a:br>
                <a:rPr lang="en-US" sz="1300" b="0" i="0" dirty="0" smtClean="0">
                  <a:solidFill>
                    <a:srgbClr val="FFFFFF"/>
                  </a:solidFill>
                  <a:latin typeface="Cambria" pitchFamily="18" charset="0"/>
                  <a:ea typeface="Verdana" pitchFamily="34" charset="0"/>
                  <a:cs typeface="Verdana" pitchFamily="34" charset="0"/>
                </a:rPr>
              </a:br>
              <a:r>
                <a:rPr lang="az-Latn-AZ" sz="1300" dirty="0" smtClean="0">
                  <a:solidFill>
                    <a:srgbClr val="FFFFFF"/>
                  </a:solidFill>
                  <a:latin typeface="Cambria" pitchFamily="18" charset="0"/>
                  <a:ea typeface="Verdana" pitchFamily="34" charset="0"/>
                  <a:cs typeface="Verdana" pitchFamily="34" charset="0"/>
                </a:rPr>
                <a:t>İqtisadiyyat İnstitutu</a:t>
              </a:r>
              <a:endParaRPr lang="ru-RU" sz="1300" b="0" i="0" dirty="0">
                <a:solidFill>
                  <a:srgbClr val="FFFFFF"/>
                </a:solidFill>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az-Latn-AZ" sz="3600" b="0" i="0" dirty="0" smtClean="0">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ru-RU" sz="3600" b="0" i="0" dirty="0">
                <a:latin typeface="Cambria" pitchFamily="18" charset="0"/>
                <a:ea typeface="Verdana" pitchFamily="34" charset="0"/>
                <a:cs typeface="Verdana" pitchFamily="34" charset="0"/>
              </a:endParaRPr>
            </a:p>
          </p:txBody>
        </p:sp>
        <p:sp>
          <p:nvSpPr>
            <p:cNvPr id="9" name="Line 6"/>
            <p:cNvSpPr>
              <a:spLocks noChangeShapeType="1"/>
            </p:cNvSpPr>
            <p:nvPr/>
          </p:nvSpPr>
          <p:spPr bwMode="auto">
            <a:xfrm>
              <a:off x="0" y="757239"/>
              <a:ext cx="9144000" cy="0"/>
            </a:xfrm>
            <a:prstGeom prst="line">
              <a:avLst/>
            </a:prstGeom>
            <a:noFill/>
            <a:ln w="38100">
              <a:solidFill>
                <a:srgbClr val="000066"/>
              </a:solidFill>
              <a:round/>
              <a:headEnd/>
              <a:tailEnd/>
            </a:ln>
            <a:effectLst>
              <a:outerShdw dist="38100" dir="2400000" algn="ctr" rotWithShape="0">
                <a:schemeClr val="tx1">
                  <a:lumMod val="50000"/>
                  <a:alpha val="35000"/>
                </a:schemeClr>
              </a:outerShdw>
            </a:effectLst>
          </p:spPr>
          <p:txBody>
            <a:bodyPr/>
            <a:lstStyle/>
            <a:p>
              <a:pPr>
                <a:defRPr/>
              </a:pPr>
              <a:endParaRPr lang="ru-RU"/>
            </a:p>
          </p:txBody>
        </p:sp>
      </p:grpSp>
      <p:sp>
        <p:nvSpPr>
          <p:cNvPr id="15" name="TextBox 8"/>
          <p:cNvSpPr txBox="1"/>
          <p:nvPr/>
        </p:nvSpPr>
        <p:spPr>
          <a:xfrm>
            <a:off x="-1" y="6581001"/>
            <a:ext cx="12192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az-Latn-AZ" sz="1200" b="1" dirty="0">
                <a:solidFill>
                  <a:schemeClr val="tx1"/>
                </a:solidFill>
                <a:latin typeface="Cambria" panose="02040503050406030204" pitchFamily="18" charset="0"/>
              </a:rPr>
              <a:t>    </a:t>
            </a:r>
            <a:r>
              <a:rPr lang="en-US" sz="1200" b="1" dirty="0">
                <a:solidFill>
                  <a:schemeClr val="tx1"/>
                </a:solidFill>
                <a:latin typeface="Cambria" panose="02040503050406030204" pitchFamily="18" charset="0"/>
              </a:rPr>
              <a:t>www.economics.com.az</a:t>
            </a:r>
            <a:r>
              <a:rPr lang="az-Latn-AZ" sz="1200" b="1" dirty="0">
                <a:solidFill>
                  <a:schemeClr val="tx1"/>
                </a:solidFill>
                <a:latin typeface="Cambria" panose="02040503050406030204" pitchFamily="18" charset="0"/>
              </a:rPr>
              <a:t> </a:t>
            </a:r>
            <a:r>
              <a:rPr lang="az-Latn-AZ" sz="1200" b="1" dirty="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  </a:t>
            </a:r>
            <a:r>
              <a:rPr lang="en-US" sz="1200" b="1" dirty="0" smtClean="0">
                <a:solidFill>
                  <a:schemeClr val="bg1"/>
                </a:solidFill>
                <a:latin typeface="Cambria" panose="02040503050406030204" pitchFamily="18" charset="0"/>
              </a:rPr>
              <a:t>                                                                                        </a:t>
            </a:r>
            <a:r>
              <a:rPr lang="en-US" sz="1200" b="1" dirty="0" err="1" smtClean="0">
                <a:solidFill>
                  <a:schemeClr val="bg1"/>
                </a:solidFill>
                <a:latin typeface="Cambria" panose="02040503050406030204" pitchFamily="18" charset="0"/>
              </a:rPr>
              <a:t>Bak</a:t>
            </a:r>
            <a:r>
              <a:rPr lang="az-Latn-AZ" sz="1200" b="1" dirty="0">
                <a:solidFill>
                  <a:schemeClr val="bg1"/>
                </a:solidFill>
                <a:latin typeface="Cambria" panose="02040503050406030204" pitchFamily="18" charset="0"/>
              </a:rPr>
              <a:t>ı</a:t>
            </a:r>
            <a:r>
              <a:rPr lang="en-US" sz="1200" b="1" dirty="0" smtClean="0">
                <a:solidFill>
                  <a:schemeClr val="bg1"/>
                </a:solidFill>
                <a:latin typeface="Cambria" panose="02040503050406030204" pitchFamily="18" charset="0"/>
              </a:rPr>
              <a:t>, A</a:t>
            </a:r>
            <a:r>
              <a:rPr lang="az-Latn-AZ" sz="1200" b="1" dirty="0" smtClean="0">
                <a:solidFill>
                  <a:schemeClr val="bg1"/>
                </a:solidFill>
                <a:latin typeface="Cambria" panose="02040503050406030204" pitchFamily="18" charset="0"/>
              </a:rPr>
              <a:t>zərbaycan</a:t>
            </a:r>
            <a:r>
              <a:rPr lang="en-US" sz="1200" b="1" dirty="0" smtClean="0">
                <a:solidFill>
                  <a:schemeClr val="bg1"/>
                </a:solidFill>
                <a:latin typeface="Cambria" panose="02040503050406030204" pitchFamily="18" charset="0"/>
              </a:rPr>
              <a:t>,</a:t>
            </a:r>
            <a:r>
              <a:rPr lang="az-Latn-AZ" sz="1200" b="1" dirty="0" smtClean="0">
                <a:solidFill>
                  <a:schemeClr val="bg1"/>
                </a:solidFill>
                <a:latin typeface="Cambria" panose="02040503050406030204" pitchFamily="18" charset="0"/>
              </a:rPr>
              <a:t> 2021</a:t>
            </a:r>
            <a:endParaRPr lang="ru-RU" sz="1200" b="1" dirty="0">
              <a:solidFill>
                <a:schemeClr val="bg1"/>
              </a:solidFill>
              <a:latin typeface="Cambria" panose="02040503050406030204" pitchFamily="18" charset="0"/>
            </a:endParaRPr>
          </a:p>
        </p:txBody>
      </p:sp>
      <p:sp>
        <p:nvSpPr>
          <p:cNvPr id="2" name="Rectangle 1"/>
          <p:cNvSpPr/>
          <p:nvPr/>
        </p:nvSpPr>
        <p:spPr>
          <a:xfrm>
            <a:off x="152400" y="1066272"/>
            <a:ext cx="6096000" cy="517065"/>
          </a:xfrm>
          <a:prstGeom prst="rect">
            <a:avLst/>
          </a:prstGeom>
        </p:spPr>
        <p:txBody>
          <a:bodyPr>
            <a:spAutoFit/>
          </a:bodyPr>
          <a:lstStyle/>
          <a:p>
            <a:pPr marR="1169035" fontAlgn="t">
              <a:lnSpc>
                <a:spcPct val="115000"/>
              </a:lnSpc>
              <a:spcAft>
                <a:spcPts val="0"/>
              </a:spcAft>
            </a:pPr>
            <a:r>
              <a:rPr lang="az-Latn-AZ" sz="1200" b="1" dirty="0">
                <a:latin typeface="Arno Pro"/>
                <a:ea typeface="MS Mincho"/>
                <a:cs typeface="Times New Roman" panose="02020603050405020304" pitchFamily="18" charset="0"/>
              </a:rPr>
              <a:t>Cədvəl </a:t>
            </a:r>
            <a:r>
              <a:rPr lang="az-Latn-AZ" sz="1200" b="1" dirty="0" smtClean="0">
                <a:latin typeface="Arno Pro"/>
                <a:ea typeface="MS Mincho"/>
                <a:cs typeface="Times New Roman" panose="02020603050405020304" pitchFamily="18" charset="0"/>
              </a:rPr>
              <a:t>12. </a:t>
            </a:r>
            <a:r>
              <a:rPr lang="az-Latn-AZ" sz="1200" b="1" dirty="0">
                <a:latin typeface="Arno Pro"/>
                <a:ea typeface="MS Mincho"/>
                <a:cs typeface="Times New Roman" panose="02020603050405020304" pitchFamily="18" charset="0"/>
              </a:rPr>
              <a:t>Müəsissələrin ödədikləri vergi növləri</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marR="1169035" fontAlgn="t">
              <a:lnSpc>
                <a:spcPct val="115000"/>
              </a:lnSpc>
              <a:spcAft>
                <a:spcPts val="0"/>
              </a:spcAft>
            </a:pPr>
            <a:r>
              <a:rPr lang="az-Latn-AZ" sz="1200" b="1" dirty="0">
                <a:latin typeface="Arno Pro"/>
                <a:ea typeface="MS Mincho"/>
                <a:cs typeface="Times New Roman" panose="02020603050405020304" pitchFamily="18" charset="0"/>
              </a:rPr>
              <a:t> ilə iqtisadi artım arasında reqressiya təhlili, 2018</a:t>
            </a:r>
            <a:endParaRPr lang="ru-RU" sz="12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87964270"/>
              </p:ext>
            </p:extLst>
          </p:nvPr>
        </p:nvGraphicFramePr>
        <p:xfrm>
          <a:off x="168458" y="1764289"/>
          <a:ext cx="4967384" cy="2888392"/>
        </p:xfrm>
        <a:graphic>
          <a:graphicData uri="http://schemas.openxmlformats.org/drawingml/2006/table">
            <a:tbl>
              <a:tblPr firstRow="1" firstCol="1" bandRow="1"/>
              <a:tblGrid>
                <a:gridCol w="1056683">
                  <a:extLst>
                    <a:ext uri="{9D8B030D-6E8A-4147-A177-3AD203B41FA5}">
                      <a16:colId xmlns:a16="http://schemas.microsoft.com/office/drawing/2014/main" val="1025513552"/>
                    </a:ext>
                  </a:extLst>
                </a:gridCol>
                <a:gridCol w="1200925">
                  <a:extLst>
                    <a:ext uri="{9D8B030D-6E8A-4147-A177-3AD203B41FA5}">
                      <a16:colId xmlns:a16="http://schemas.microsoft.com/office/drawing/2014/main" val="410886416"/>
                    </a:ext>
                  </a:extLst>
                </a:gridCol>
                <a:gridCol w="781168">
                  <a:extLst>
                    <a:ext uri="{9D8B030D-6E8A-4147-A177-3AD203B41FA5}">
                      <a16:colId xmlns:a16="http://schemas.microsoft.com/office/drawing/2014/main" val="6037344"/>
                    </a:ext>
                  </a:extLst>
                </a:gridCol>
                <a:gridCol w="964304">
                  <a:extLst>
                    <a:ext uri="{9D8B030D-6E8A-4147-A177-3AD203B41FA5}">
                      <a16:colId xmlns:a16="http://schemas.microsoft.com/office/drawing/2014/main" val="2948959913"/>
                    </a:ext>
                  </a:extLst>
                </a:gridCol>
                <a:gridCol w="964304">
                  <a:extLst>
                    <a:ext uri="{9D8B030D-6E8A-4147-A177-3AD203B41FA5}">
                      <a16:colId xmlns:a16="http://schemas.microsoft.com/office/drawing/2014/main" val="3727417915"/>
                    </a:ext>
                  </a:extLst>
                </a:gridCol>
              </a:tblGrid>
              <a:tr h="825255">
                <a:tc>
                  <a:txBody>
                    <a:bodyPr/>
                    <a:lstStyle/>
                    <a:p>
                      <a:endParaRPr lang="ru-RU" sz="1200" dirty="0">
                        <a:effectLst/>
                        <a:latin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dirty="0">
                          <a:effectLst/>
                          <a:latin typeface="Arno Pro"/>
                          <a:ea typeface="MS Mincho"/>
                          <a:cs typeface="Times New Roman" panose="02020603050405020304" pitchFamily="18" charset="0"/>
                        </a:rPr>
                        <a:t>Sosial</a:t>
                      </a:r>
                      <a:br>
                        <a:rPr lang="az-Latn-AZ" sz="1200" dirty="0">
                          <a:effectLst/>
                          <a:latin typeface="Arno Pro"/>
                          <a:ea typeface="MS Mincho"/>
                          <a:cs typeface="Times New Roman" panose="02020603050405020304" pitchFamily="18" charset="0"/>
                        </a:rPr>
                      </a:br>
                      <a:r>
                        <a:rPr lang="az-Latn-AZ" sz="1200" dirty="0">
                          <a:effectLst/>
                          <a:latin typeface="Arno Pro"/>
                          <a:ea typeface="MS Mincho"/>
                          <a:cs typeface="Times New Roman" panose="02020603050405020304" pitchFamily="18" charset="0"/>
                        </a:rPr>
                        <a:t>vergilər</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Mənfəət vergisi</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Dövriyyədən vergi</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Digər vergilər</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2811255868"/>
                  </a:ext>
                </a:extLst>
              </a:tr>
              <a:tr h="412627">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R</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0,600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0,429</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0,052</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0,071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2713205708"/>
                  </a:ext>
                </a:extLst>
              </a:tr>
              <a:tr h="825255">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F - mahiyyəti</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6,80247E-05</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0,007129</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0,764965</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0,672949</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3804697559"/>
                  </a:ext>
                </a:extLst>
              </a:tr>
              <a:tr h="825255">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Müşahidələrin sayı</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38</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38</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36</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dirty="0">
                          <a:effectLst/>
                          <a:latin typeface="Arno Pro"/>
                          <a:ea typeface="MS Mincho"/>
                          <a:cs typeface="Times New Roman" panose="02020603050405020304" pitchFamily="18" charset="0"/>
                        </a:rPr>
                        <a:t>38</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1942387326"/>
                  </a:ext>
                </a:extLst>
              </a:tr>
            </a:tbl>
          </a:graphicData>
        </a:graphic>
      </p:graphicFrame>
      <p:sp>
        <p:nvSpPr>
          <p:cNvPr id="10" name="Rectangle 9"/>
          <p:cNvSpPr/>
          <p:nvPr/>
        </p:nvSpPr>
        <p:spPr>
          <a:xfrm>
            <a:off x="73969" y="4639965"/>
            <a:ext cx="6096000" cy="447815"/>
          </a:xfrm>
          <a:prstGeom prst="rect">
            <a:avLst/>
          </a:prstGeom>
        </p:spPr>
        <p:txBody>
          <a:bodyPr>
            <a:spAutoFit/>
          </a:bodyPr>
          <a:lstStyle/>
          <a:p>
            <a:pPr marR="1350010" fontAlgn="t">
              <a:lnSpc>
                <a:spcPct val="110000"/>
              </a:lnSpc>
              <a:spcBef>
                <a:spcPts val="600"/>
              </a:spcBef>
              <a:spcAft>
                <a:spcPts val="0"/>
              </a:spcAft>
            </a:pPr>
            <a:r>
              <a:rPr lang="az-Latn-AZ" sz="1100" dirty="0">
                <a:latin typeface="Arno Pro"/>
                <a:ea typeface="MS Mincho"/>
                <a:cs typeface="Times New Roman" panose="02020603050405020304" pitchFamily="18" charset="0"/>
              </a:rPr>
              <a:t>Mənbə: Dünya Bankının və “Trading Economics”-in</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r>
              <a:rPr lang="az-Latn-AZ" sz="1100" dirty="0">
                <a:latin typeface="Arno Pro"/>
                <a:ea typeface="MS Mincho"/>
                <a:cs typeface="Times New Roman" panose="02020603050405020304" pitchFamily="18" charset="0"/>
              </a:rPr>
              <a:t> məlumatları əsasında hesablanmışdır</a:t>
            </a:r>
            <a:r>
              <a:rPr lang="az-Latn-AZ" sz="1100" dirty="0" smtClean="0">
                <a:latin typeface="Arno Pro"/>
                <a:ea typeface="MS Mincho"/>
                <a:cs typeface="Times New Roman" panose="02020603050405020304" pitchFamily="18" charset="0"/>
              </a:rPr>
              <a:t>.</a:t>
            </a:r>
            <a:r>
              <a:rPr lang="az-Latn-AZ" altLang="ru-RU" sz="1100" u="sng" baseline="30000" dirty="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 [</a:t>
            </a:r>
            <a:r>
              <a:rPr lang="ru-RU"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1</a:t>
            </a:r>
            <a:r>
              <a:rPr lang="az-Latn-AZ"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4]</a:t>
            </a:r>
            <a:endParaRPr lang="ru-RU" sz="1100" dirty="0"/>
          </a:p>
        </p:txBody>
      </p:sp>
      <p:sp>
        <p:nvSpPr>
          <p:cNvPr id="13" name="Rectangle 12"/>
          <p:cNvSpPr/>
          <p:nvPr/>
        </p:nvSpPr>
        <p:spPr>
          <a:xfrm>
            <a:off x="147939" y="5090255"/>
            <a:ext cx="12044061" cy="1624291"/>
          </a:xfrm>
          <a:prstGeom prst="rect">
            <a:avLst/>
          </a:prstGeom>
        </p:spPr>
        <p:txBody>
          <a:bodyPr wrap="square">
            <a:spAutoFit/>
          </a:bodyPr>
          <a:lstStyle/>
          <a:p>
            <a:pPr>
              <a:lnSpc>
                <a:spcPct val="115000"/>
              </a:lnSpc>
            </a:pPr>
            <a:r>
              <a:rPr lang="az-Latn-AZ" altLang="ru-RU" sz="1100" u="sng" baseline="30000" dirty="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a:t>
            </a:r>
            <a:r>
              <a:rPr lang="ru-RU"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1</a:t>
            </a:r>
            <a:r>
              <a:rPr lang="az-Latn-AZ"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4]</a:t>
            </a:r>
            <a:r>
              <a:rPr lang="az-Latn-AZ" altLang="ru-RU" sz="1100" dirty="0" smtClean="0" bmk=""/>
              <a:t> </a:t>
            </a:r>
            <a:r>
              <a:rPr lang="en-US" sz="1100" dirty="0" smtClean="0">
                <a:latin typeface="Arno Pro"/>
                <a:ea typeface="MS Mincho"/>
                <a:cs typeface="Times New Roman" panose="02020603050405020304" pitchFamily="18" charset="0"/>
              </a:rPr>
              <a:t>The </a:t>
            </a:r>
            <a:r>
              <a:rPr lang="en-US" sz="1100" dirty="0">
                <a:latin typeface="Arno Pro"/>
                <a:ea typeface="MS Mincho"/>
                <a:cs typeface="Times New Roman" panose="02020603050405020304" pitchFamily="18" charset="0"/>
              </a:rPr>
              <a:t>World Bank. GDP growth, annual (%). </a:t>
            </a:r>
            <a:r>
              <a:rPr lang="en-US" sz="1100" dirty="0">
                <a:latin typeface="Arno Pro"/>
                <a:ea typeface="MS Mincho"/>
                <a:cs typeface="Times New Roman" panose="02020603050405020304" pitchFamily="18" charset="0"/>
                <a:hlinkClick r:id="rId5"/>
              </a:rPr>
              <a:t>https://data.worldbank.org/indicator/ny.gdp.mktp.kd.zg</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100" dirty="0">
                <a:latin typeface="Arno Pro"/>
                <a:ea typeface="MS Mincho"/>
                <a:cs typeface="Times New Roman" panose="02020603050405020304" pitchFamily="18" charset="0"/>
              </a:rPr>
              <a:t>The World Bank. Labor tax and contributions, % of commercial profits. </a:t>
            </a:r>
            <a:r>
              <a:rPr lang="en-US" sz="1100" dirty="0">
                <a:latin typeface="Arno Pro"/>
                <a:ea typeface="MS Mincho"/>
                <a:cs typeface="Times New Roman" panose="02020603050405020304" pitchFamily="18" charset="0"/>
                <a:hlinkClick r:id="rId6"/>
              </a:rPr>
              <a:t>https</a:t>
            </a:r>
            <a:r>
              <a:rPr lang="ru-RU" sz="1100" dirty="0">
                <a:latin typeface="Arno Pro"/>
                <a:ea typeface="MS Mincho"/>
                <a:cs typeface="Times New Roman" panose="02020603050405020304" pitchFamily="18" charset="0"/>
                <a:hlinkClick r:id="rId6"/>
              </a:rPr>
              <a:t>://</a:t>
            </a:r>
            <a:r>
              <a:rPr lang="en-US" sz="1100" dirty="0">
                <a:latin typeface="Arno Pro"/>
                <a:ea typeface="MS Mincho"/>
                <a:cs typeface="Times New Roman" panose="02020603050405020304" pitchFamily="18" charset="0"/>
                <a:hlinkClick r:id="rId6"/>
              </a:rPr>
              <a:t>data</a:t>
            </a:r>
            <a:r>
              <a:rPr lang="ru-RU" sz="1100" dirty="0">
                <a:latin typeface="Arno Pro"/>
                <a:ea typeface="MS Mincho"/>
                <a:cs typeface="Times New Roman" panose="02020603050405020304" pitchFamily="18" charset="0"/>
                <a:hlinkClick r:id="rId6"/>
              </a:rPr>
              <a:t>.</a:t>
            </a:r>
            <a:r>
              <a:rPr lang="en-US" sz="1100" dirty="0" err="1">
                <a:latin typeface="Arno Pro"/>
                <a:ea typeface="MS Mincho"/>
                <a:cs typeface="Times New Roman" panose="02020603050405020304" pitchFamily="18" charset="0"/>
                <a:hlinkClick r:id="rId6"/>
              </a:rPr>
              <a:t>worldbank</a:t>
            </a:r>
            <a:r>
              <a:rPr lang="ru-RU" sz="1100" dirty="0">
                <a:latin typeface="Arno Pro"/>
                <a:ea typeface="MS Mincho"/>
                <a:cs typeface="Times New Roman" panose="02020603050405020304" pitchFamily="18" charset="0"/>
                <a:hlinkClick r:id="rId6"/>
              </a:rPr>
              <a:t>.</a:t>
            </a:r>
            <a:r>
              <a:rPr lang="en-US" sz="1100" dirty="0">
                <a:latin typeface="Arno Pro"/>
                <a:ea typeface="MS Mincho"/>
                <a:cs typeface="Times New Roman" panose="02020603050405020304" pitchFamily="18" charset="0"/>
                <a:hlinkClick r:id="rId6"/>
              </a:rPr>
              <a:t>org</a:t>
            </a:r>
            <a:r>
              <a:rPr lang="ru-RU" sz="1100" dirty="0">
                <a:latin typeface="Arno Pro"/>
                <a:ea typeface="MS Mincho"/>
                <a:cs typeface="Times New Roman" panose="02020603050405020304" pitchFamily="18" charset="0"/>
                <a:hlinkClick r:id="rId6"/>
              </a:rPr>
              <a:t>/</a:t>
            </a:r>
            <a:r>
              <a:rPr lang="en-US" sz="1100" dirty="0">
                <a:latin typeface="Arno Pro"/>
                <a:ea typeface="MS Mincho"/>
                <a:cs typeface="Times New Roman" panose="02020603050405020304" pitchFamily="18" charset="0"/>
                <a:hlinkClick r:id="rId6"/>
              </a:rPr>
              <a:t>indicator</a:t>
            </a:r>
            <a:r>
              <a:rPr lang="ru-RU" sz="1100" dirty="0">
                <a:latin typeface="Arno Pro"/>
                <a:ea typeface="MS Mincho"/>
                <a:cs typeface="Times New Roman" panose="02020603050405020304" pitchFamily="18" charset="0"/>
                <a:hlinkClick r:id="rId6"/>
              </a:rPr>
              <a:t>/</a:t>
            </a:r>
            <a:r>
              <a:rPr lang="en-US" sz="1100" dirty="0">
                <a:latin typeface="Arno Pro"/>
                <a:ea typeface="MS Mincho"/>
                <a:cs typeface="Times New Roman" panose="02020603050405020304" pitchFamily="18" charset="0"/>
                <a:hlinkClick r:id="rId6"/>
              </a:rPr>
              <a:t>IC</a:t>
            </a:r>
            <a:r>
              <a:rPr lang="ru-RU" sz="1100" dirty="0">
                <a:latin typeface="Arno Pro"/>
                <a:ea typeface="MS Mincho"/>
                <a:cs typeface="Times New Roman" panose="02020603050405020304" pitchFamily="18" charset="0"/>
                <a:hlinkClick r:id="rId6"/>
              </a:rPr>
              <a:t>.</a:t>
            </a:r>
            <a:r>
              <a:rPr lang="en-US" sz="1100" dirty="0">
                <a:latin typeface="Arno Pro"/>
                <a:ea typeface="MS Mincho"/>
                <a:cs typeface="Times New Roman" panose="02020603050405020304" pitchFamily="18" charset="0"/>
                <a:hlinkClick r:id="rId6"/>
              </a:rPr>
              <a:t>TAX</a:t>
            </a:r>
            <a:r>
              <a:rPr lang="ru-RU" sz="1100" dirty="0">
                <a:latin typeface="Arno Pro"/>
                <a:ea typeface="MS Mincho"/>
                <a:cs typeface="Times New Roman" panose="02020603050405020304" pitchFamily="18" charset="0"/>
                <a:hlinkClick r:id="rId6"/>
              </a:rPr>
              <a:t>.</a:t>
            </a:r>
            <a:r>
              <a:rPr lang="en-US" sz="1100" dirty="0">
                <a:latin typeface="Arno Pro"/>
                <a:ea typeface="MS Mincho"/>
                <a:cs typeface="Times New Roman" panose="02020603050405020304" pitchFamily="18" charset="0"/>
                <a:hlinkClick r:id="rId6"/>
              </a:rPr>
              <a:t>LABR</a:t>
            </a:r>
            <a:r>
              <a:rPr lang="ru-RU" sz="1100" dirty="0">
                <a:latin typeface="Arno Pro"/>
                <a:ea typeface="MS Mincho"/>
                <a:cs typeface="Times New Roman" panose="02020603050405020304" pitchFamily="18" charset="0"/>
                <a:hlinkClick r:id="rId6"/>
              </a:rPr>
              <a:t>.</a:t>
            </a:r>
            <a:r>
              <a:rPr lang="en-US" sz="1100" dirty="0">
                <a:latin typeface="Arno Pro"/>
                <a:ea typeface="MS Mincho"/>
                <a:cs typeface="Times New Roman" panose="02020603050405020304" pitchFamily="18" charset="0"/>
                <a:hlinkClick r:id="rId6"/>
              </a:rPr>
              <a:t>CP</a:t>
            </a:r>
            <a:r>
              <a:rPr lang="ru-RU" sz="1100" dirty="0">
                <a:latin typeface="Arno Pro"/>
                <a:ea typeface="MS Mincho"/>
                <a:cs typeface="Times New Roman" panose="02020603050405020304" pitchFamily="18" charset="0"/>
                <a:hlinkClick r:id="rId6"/>
              </a:rPr>
              <a:t>.</a:t>
            </a:r>
            <a:r>
              <a:rPr lang="en-US" sz="1100" dirty="0">
                <a:latin typeface="Arno Pro"/>
                <a:ea typeface="MS Mincho"/>
                <a:cs typeface="Times New Roman" panose="02020603050405020304" pitchFamily="18" charset="0"/>
                <a:hlinkClick r:id="rId6"/>
              </a:rPr>
              <a:t>ZS</a:t>
            </a:r>
            <a:r>
              <a:rPr lang="ru-RU" sz="1100" dirty="0">
                <a:latin typeface="Arno Pro"/>
                <a:ea typeface="MS Mincho"/>
                <a:cs typeface="Times New Roman" panose="02020603050405020304" pitchFamily="18" charset="0"/>
                <a:hlinkClick r:id="rId6"/>
              </a:rPr>
              <a:t>?</a:t>
            </a:r>
            <a:r>
              <a:rPr lang="en-US" sz="1100" dirty="0">
                <a:latin typeface="Arno Pro"/>
                <a:ea typeface="MS Mincho"/>
                <a:cs typeface="Times New Roman" panose="02020603050405020304" pitchFamily="18" charset="0"/>
                <a:hlinkClick r:id="rId6"/>
              </a:rPr>
              <a:t>end</a:t>
            </a:r>
            <a:r>
              <a:rPr lang="ru-RU" sz="1100" dirty="0">
                <a:latin typeface="Arno Pro"/>
                <a:ea typeface="MS Mincho"/>
                <a:cs typeface="Times New Roman" panose="02020603050405020304" pitchFamily="18" charset="0"/>
                <a:hlinkClick r:id="rId6"/>
              </a:rPr>
              <a:t>=2018&amp;</a:t>
            </a:r>
            <a:r>
              <a:rPr lang="en-US" sz="1100" dirty="0">
                <a:latin typeface="Arno Pro"/>
                <a:ea typeface="MS Mincho"/>
                <a:cs typeface="Times New Roman" panose="02020603050405020304" pitchFamily="18" charset="0"/>
                <a:hlinkClick r:id="rId6"/>
              </a:rPr>
              <a:t>view</a:t>
            </a:r>
            <a:r>
              <a:rPr lang="ru-RU" sz="1100" dirty="0">
                <a:latin typeface="Arno Pro"/>
                <a:ea typeface="MS Mincho"/>
                <a:cs typeface="Times New Roman" panose="02020603050405020304" pitchFamily="18" charset="0"/>
                <a:hlinkClick r:id="rId6"/>
              </a:rPr>
              <a:t>=</a:t>
            </a:r>
            <a:r>
              <a:rPr lang="en-US" sz="1100" dirty="0">
                <a:latin typeface="Arno Pro"/>
                <a:ea typeface="MS Mincho"/>
                <a:cs typeface="Times New Roman" panose="02020603050405020304" pitchFamily="18" charset="0"/>
                <a:hlinkClick r:id="rId6"/>
              </a:rPr>
              <a:t>chart</a:t>
            </a:r>
            <a:r>
              <a:rPr lang="ru-RU" sz="1100" dirty="0">
                <a:latin typeface="Arno Pro"/>
                <a:ea typeface="MS Mincho"/>
                <a:cs typeface="Times New Roman" panose="02020603050405020304" pitchFamily="18" charset="0"/>
              </a:rPr>
              <a:t>;</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100" dirty="0">
                <a:latin typeface="Arno Pro"/>
                <a:ea typeface="MS Mincho"/>
                <a:cs typeface="Times New Roman" panose="02020603050405020304" pitchFamily="18" charset="0"/>
              </a:rPr>
              <a:t>The World Bank. Other taxes payable by businesses, (% of commercial profits). </a:t>
            </a:r>
            <a:r>
              <a:rPr lang="en-US" sz="1100" dirty="0">
                <a:latin typeface="Arno Pro"/>
                <a:ea typeface="MS Mincho"/>
                <a:cs typeface="Times New Roman" panose="02020603050405020304" pitchFamily="18" charset="0"/>
                <a:hlinkClick r:id="rId7"/>
              </a:rPr>
              <a:t>https</a:t>
            </a:r>
            <a:r>
              <a:rPr lang="ru-RU" sz="1100" dirty="0">
                <a:latin typeface="Arno Pro"/>
                <a:ea typeface="MS Mincho"/>
                <a:cs typeface="Times New Roman" panose="02020603050405020304" pitchFamily="18" charset="0"/>
                <a:hlinkClick r:id="rId7"/>
              </a:rPr>
              <a:t>://</a:t>
            </a:r>
            <a:r>
              <a:rPr lang="en-US" sz="1100" dirty="0">
                <a:latin typeface="Arno Pro"/>
                <a:ea typeface="MS Mincho"/>
                <a:cs typeface="Times New Roman" panose="02020603050405020304" pitchFamily="18" charset="0"/>
                <a:hlinkClick r:id="rId7"/>
              </a:rPr>
              <a:t>data</a:t>
            </a:r>
            <a:r>
              <a:rPr lang="ru-RU" sz="1100" dirty="0">
                <a:latin typeface="Arno Pro"/>
                <a:ea typeface="MS Mincho"/>
                <a:cs typeface="Times New Roman" panose="02020603050405020304" pitchFamily="18" charset="0"/>
                <a:hlinkClick r:id="rId7"/>
              </a:rPr>
              <a:t>.</a:t>
            </a:r>
            <a:r>
              <a:rPr lang="en-US" sz="1100" dirty="0" err="1">
                <a:latin typeface="Arno Pro"/>
                <a:ea typeface="MS Mincho"/>
                <a:cs typeface="Times New Roman" panose="02020603050405020304" pitchFamily="18" charset="0"/>
                <a:hlinkClick r:id="rId7"/>
              </a:rPr>
              <a:t>worldbank</a:t>
            </a:r>
            <a:r>
              <a:rPr lang="ru-RU" sz="1100" dirty="0">
                <a:latin typeface="Arno Pro"/>
                <a:ea typeface="MS Mincho"/>
                <a:cs typeface="Times New Roman" panose="02020603050405020304" pitchFamily="18" charset="0"/>
                <a:hlinkClick r:id="rId7"/>
              </a:rPr>
              <a:t>.</a:t>
            </a:r>
            <a:r>
              <a:rPr lang="en-US" sz="1100" dirty="0">
                <a:latin typeface="Arno Pro"/>
                <a:ea typeface="MS Mincho"/>
                <a:cs typeface="Times New Roman" panose="02020603050405020304" pitchFamily="18" charset="0"/>
                <a:hlinkClick r:id="rId7"/>
              </a:rPr>
              <a:t>org</a:t>
            </a:r>
            <a:r>
              <a:rPr lang="ru-RU" sz="1100" dirty="0">
                <a:latin typeface="Arno Pro"/>
                <a:ea typeface="MS Mincho"/>
                <a:cs typeface="Times New Roman" panose="02020603050405020304" pitchFamily="18" charset="0"/>
                <a:hlinkClick r:id="rId7"/>
              </a:rPr>
              <a:t>/</a:t>
            </a:r>
            <a:r>
              <a:rPr lang="en-US" sz="1100" dirty="0">
                <a:latin typeface="Arno Pro"/>
                <a:ea typeface="MS Mincho"/>
                <a:cs typeface="Times New Roman" panose="02020603050405020304" pitchFamily="18" charset="0"/>
                <a:hlinkClick r:id="rId7"/>
              </a:rPr>
              <a:t>indicator</a:t>
            </a:r>
            <a:r>
              <a:rPr lang="ru-RU" sz="1100" dirty="0">
                <a:latin typeface="Arno Pro"/>
                <a:ea typeface="MS Mincho"/>
                <a:cs typeface="Times New Roman" panose="02020603050405020304" pitchFamily="18" charset="0"/>
                <a:hlinkClick r:id="rId7"/>
              </a:rPr>
              <a:t>/</a:t>
            </a:r>
            <a:r>
              <a:rPr lang="en-US" sz="1100" dirty="0">
                <a:latin typeface="Arno Pro"/>
                <a:ea typeface="MS Mincho"/>
                <a:cs typeface="Times New Roman" panose="02020603050405020304" pitchFamily="18" charset="0"/>
                <a:hlinkClick r:id="rId7"/>
              </a:rPr>
              <a:t>IC</a:t>
            </a:r>
            <a:r>
              <a:rPr lang="ru-RU" sz="1100" dirty="0">
                <a:latin typeface="Arno Pro"/>
                <a:ea typeface="MS Mincho"/>
                <a:cs typeface="Times New Roman" panose="02020603050405020304" pitchFamily="18" charset="0"/>
                <a:hlinkClick r:id="rId7"/>
              </a:rPr>
              <a:t>.</a:t>
            </a:r>
            <a:r>
              <a:rPr lang="en-US" sz="1100" dirty="0">
                <a:latin typeface="Arno Pro"/>
                <a:ea typeface="MS Mincho"/>
                <a:cs typeface="Times New Roman" panose="02020603050405020304" pitchFamily="18" charset="0"/>
                <a:hlinkClick r:id="rId7"/>
              </a:rPr>
              <a:t>TAX</a:t>
            </a:r>
            <a:r>
              <a:rPr lang="ru-RU" sz="1100" dirty="0">
                <a:latin typeface="Arno Pro"/>
                <a:ea typeface="MS Mincho"/>
                <a:cs typeface="Times New Roman" panose="02020603050405020304" pitchFamily="18" charset="0"/>
                <a:hlinkClick r:id="rId7"/>
              </a:rPr>
              <a:t>.</a:t>
            </a:r>
            <a:r>
              <a:rPr lang="en-US" sz="1100" dirty="0">
                <a:latin typeface="Arno Pro"/>
                <a:ea typeface="MS Mincho"/>
                <a:cs typeface="Times New Roman" panose="02020603050405020304" pitchFamily="18" charset="0"/>
                <a:hlinkClick r:id="rId7"/>
              </a:rPr>
              <a:t>OTHR</a:t>
            </a:r>
            <a:r>
              <a:rPr lang="ru-RU" sz="1100" dirty="0">
                <a:latin typeface="Arno Pro"/>
                <a:ea typeface="MS Mincho"/>
                <a:cs typeface="Times New Roman" panose="02020603050405020304" pitchFamily="18" charset="0"/>
                <a:hlinkClick r:id="rId7"/>
              </a:rPr>
              <a:t>.</a:t>
            </a:r>
            <a:r>
              <a:rPr lang="en-US" sz="1100" dirty="0">
                <a:latin typeface="Arno Pro"/>
                <a:ea typeface="MS Mincho"/>
                <a:cs typeface="Times New Roman" panose="02020603050405020304" pitchFamily="18" charset="0"/>
                <a:hlinkClick r:id="rId7"/>
              </a:rPr>
              <a:t>CP</a:t>
            </a:r>
            <a:r>
              <a:rPr lang="ru-RU" sz="1100" dirty="0">
                <a:latin typeface="Arno Pro"/>
                <a:ea typeface="MS Mincho"/>
                <a:cs typeface="Times New Roman" panose="02020603050405020304" pitchFamily="18" charset="0"/>
                <a:hlinkClick r:id="rId7"/>
              </a:rPr>
              <a:t>.</a:t>
            </a:r>
            <a:r>
              <a:rPr lang="en-US" sz="1100" dirty="0">
                <a:latin typeface="Arno Pro"/>
                <a:ea typeface="MS Mincho"/>
                <a:cs typeface="Times New Roman" panose="02020603050405020304" pitchFamily="18" charset="0"/>
                <a:hlinkClick r:id="rId7"/>
              </a:rPr>
              <a:t>ZS</a:t>
            </a:r>
            <a:r>
              <a:rPr lang="ru-RU" sz="1100" dirty="0">
                <a:latin typeface="Arno Pro"/>
                <a:ea typeface="MS Mincho"/>
                <a:cs typeface="Times New Roman" panose="02020603050405020304" pitchFamily="18" charset="0"/>
                <a:hlinkClick r:id="rId7"/>
              </a:rPr>
              <a:t>?</a:t>
            </a:r>
            <a:r>
              <a:rPr lang="en-US" sz="1100" dirty="0">
                <a:latin typeface="Arno Pro"/>
                <a:ea typeface="MS Mincho"/>
                <a:cs typeface="Times New Roman" panose="02020603050405020304" pitchFamily="18" charset="0"/>
                <a:hlinkClick r:id="rId7"/>
              </a:rPr>
              <a:t>end</a:t>
            </a:r>
            <a:r>
              <a:rPr lang="ru-RU" sz="1100" dirty="0">
                <a:latin typeface="Arno Pro"/>
                <a:ea typeface="MS Mincho"/>
                <a:cs typeface="Times New Roman" panose="02020603050405020304" pitchFamily="18" charset="0"/>
                <a:hlinkClick r:id="rId7"/>
              </a:rPr>
              <a:t>=2018&amp;</a:t>
            </a:r>
            <a:r>
              <a:rPr lang="en-US" sz="1100" dirty="0">
                <a:latin typeface="Arno Pro"/>
                <a:ea typeface="MS Mincho"/>
                <a:cs typeface="Times New Roman" panose="02020603050405020304" pitchFamily="18" charset="0"/>
                <a:hlinkClick r:id="rId7"/>
              </a:rPr>
              <a:t>view</a:t>
            </a:r>
            <a:r>
              <a:rPr lang="ru-RU" sz="1100" dirty="0">
                <a:latin typeface="Arno Pro"/>
                <a:ea typeface="MS Mincho"/>
                <a:cs typeface="Times New Roman" panose="02020603050405020304" pitchFamily="18" charset="0"/>
                <a:hlinkClick r:id="rId7"/>
              </a:rPr>
              <a:t>=</a:t>
            </a:r>
            <a:r>
              <a:rPr lang="en-US" sz="1100" dirty="0">
                <a:latin typeface="Arno Pro"/>
                <a:ea typeface="MS Mincho"/>
                <a:cs typeface="Times New Roman" panose="02020603050405020304" pitchFamily="18" charset="0"/>
                <a:hlinkClick r:id="rId7"/>
              </a:rPr>
              <a:t>chart</a:t>
            </a:r>
            <a:r>
              <a:rPr lang="ru-RU" sz="1100" dirty="0">
                <a:latin typeface="Arno Pro"/>
                <a:ea typeface="MS Mincho"/>
                <a:cs typeface="Times New Roman" panose="02020603050405020304" pitchFamily="18" charset="0"/>
              </a:rPr>
              <a:t>;</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100" dirty="0">
                <a:latin typeface="Arno Pro"/>
                <a:ea typeface="MS Mincho"/>
                <a:cs typeface="Times New Roman" panose="02020603050405020304" pitchFamily="18" charset="0"/>
              </a:rPr>
              <a:t>List of countries by corporate tax rate. </a:t>
            </a:r>
            <a:r>
              <a:rPr lang="en-US" sz="1100" dirty="0">
                <a:latin typeface="Arno Pro"/>
                <a:ea typeface="MS Mincho"/>
                <a:cs typeface="Times New Roman" panose="02020603050405020304" pitchFamily="18" charset="0"/>
                <a:hlinkClick r:id="rId8"/>
              </a:rPr>
              <a:t>https://tradingeconomics.com/country-list/corporate-tax-rate</a:t>
            </a:r>
            <a:r>
              <a:rPr lang="en-US" sz="1100" dirty="0">
                <a:latin typeface="Arno Pro"/>
                <a:ea typeface="MS Mincho"/>
                <a:cs typeface="Times New Roman" panose="02020603050405020304" pitchFamily="18" charset="0"/>
              </a:rPr>
              <a:t>;</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100" dirty="0">
                <a:latin typeface="Arno Pro"/>
                <a:ea typeface="MS Mincho"/>
                <a:cs typeface="Times New Roman" panose="02020603050405020304" pitchFamily="18" charset="0"/>
              </a:rPr>
              <a:t>Value added tax (VAT) rates. </a:t>
            </a:r>
            <a:r>
              <a:rPr lang="en-US" sz="1100" dirty="0">
                <a:latin typeface="Arno Pro"/>
                <a:ea typeface="MS Mincho"/>
                <a:cs typeface="Times New Roman" panose="02020603050405020304" pitchFamily="18" charset="0"/>
                <a:hlinkClick r:id="rId9"/>
              </a:rPr>
              <a:t>https://taxsummaries.pwc.com/ID/Value-added-tax-(VAT)-</a:t>
            </a:r>
            <a:r>
              <a:rPr lang="en-US" sz="1100" dirty="0" smtClean="0">
                <a:latin typeface="Arno Pro"/>
                <a:ea typeface="MS Mincho"/>
                <a:cs typeface="Times New Roman" panose="02020603050405020304" pitchFamily="18" charset="0"/>
                <a:hlinkClick r:id="rId9"/>
              </a:rPr>
              <a:t>rates</a:t>
            </a:r>
            <a:endParaRPr lang="az-Latn-AZ" sz="1100" dirty="0" smtClean="0">
              <a:latin typeface="Arno Pro"/>
              <a:ea typeface="MS Mincho"/>
              <a:cs typeface="Times New Roman" panose="02020603050405020304" pitchFamily="18" charset="0"/>
            </a:endParaRPr>
          </a:p>
          <a:p>
            <a:pPr>
              <a:lnSpc>
                <a:spcPct val="115000"/>
              </a:lnSpc>
              <a:spcAft>
                <a:spcPts val="0"/>
              </a:spcAft>
            </a:pPr>
            <a:r>
              <a:rPr lang="az-Latn-AZ" altLang="ru-RU" sz="1100" u="sng" baseline="30000" dirty="0" smtClean="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a:t>
            </a:r>
            <a:r>
              <a:rPr lang="az-Latn-AZ"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15]</a:t>
            </a:r>
            <a:r>
              <a:rPr lang="az-Latn-AZ"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a:latin typeface="Arno Pro"/>
                <a:ea typeface="MS Mincho"/>
                <a:cs typeface="Times New Roman" panose="02020603050405020304" pitchFamily="18" charset="0"/>
              </a:rPr>
              <a:t>The World Bank. Total tax and contribution rate (% of profit), Azerbaijan. </a:t>
            </a:r>
            <a:r>
              <a:rPr lang="en-US" sz="1100" dirty="0">
                <a:solidFill>
                  <a:srgbClr val="0563C1"/>
                </a:solidFill>
                <a:latin typeface="Arno Pro"/>
                <a:ea typeface="MS Mincho"/>
                <a:cs typeface="Times New Roman" panose="02020603050405020304" pitchFamily="18" charset="0"/>
                <a:hlinkClick r:id="rId10"/>
              </a:rPr>
              <a:t>https</a:t>
            </a:r>
            <a:r>
              <a:rPr lang="ru-RU" sz="1100" dirty="0">
                <a:solidFill>
                  <a:srgbClr val="0563C1"/>
                </a:solidFill>
                <a:latin typeface="Arno Pro"/>
                <a:ea typeface="MS Mincho"/>
                <a:cs typeface="Times New Roman" panose="02020603050405020304" pitchFamily="18" charset="0"/>
                <a:hlinkClick r:id="rId10"/>
              </a:rPr>
              <a:t>://</a:t>
            </a:r>
            <a:r>
              <a:rPr lang="en-US" sz="1100" dirty="0">
                <a:solidFill>
                  <a:srgbClr val="0563C1"/>
                </a:solidFill>
                <a:latin typeface="Arno Pro"/>
                <a:ea typeface="MS Mincho"/>
                <a:cs typeface="Times New Roman" panose="02020603050405020304" pitchFamily="18" charset="0"/>
                <a:hlinkClick r:id="rId10"/>
              </a:rPr>
              <a:t>data</a:t>
            </a:r>
            <a:r>
              <a:rPr lang="ru-RU" sz="1100" dirty="0">
                <a:solidFill>
                  <a:srgbClr val="0563C1"/>
                </a:solidFill>
                <a:latin typeface="Arno Pro"/>
                <a:ea typeface="MS Mincho"/>
                <a:cs typeface="Times New Roman" panose="02020603050405020304" pitchFamily="18" charset="0"/>
                <a:hlinkClick r:id="rId10"/>
              </a:rPr>
              <a:t>.</a:t>
            </a:r>
            <a:r>
              <a:rPr lang="en-US" sz="1100" dirty="0" err="1">
                <a:solidFill>
                  <a:srgbClr val="0563C1"/>
                </a:solidFill>
                <a:latin typeface="Arno Pro"/>
                <a:ea typeface="MS Mincho"/>
                <a:cs typeface="Times New Roman" panose="02020603050405020304" pitchFamily="18" charset="0"/>
                <a:hlinkClick r:id="rId10"/>
              </a:rPr>
              <a:t>worldbank</a:t>
            </a:r>
            <a:r>
              <a:rPr lang="ru-RU" sz="1100" dirty="0">
                <a:solidFill>
                  <a:srgbClr val="0563C1"/>
                </a:solidFill>
                <a:latin typeface="Arno Pro"/>
                <a:ea typeface="MS Mincho"/>
                <a:cs typeface="Times New Roman" panose="02020603050405020304" pitchFamily="18" charset="0"/>
                <a:hlinkClick r:id="rId10"/>
              </a:rPr>
              <a:t>.</a:t>
            </a:r>
            <a:r>
              <a:rPr lang="en-US" sz="1100" dirty="0">
                <a:solidFill>
                  <a:srgbClr val="0563C1"/>
                </a:solidFill>
                <a:latin typeface="Arno Pro"/>
                <a:ea typeface="MS Mincho"/>
                <a:cs typeface="Times New Roman" panose="02020603050405020304" pitchFamily="18" charset="0"/>
                <a:hlinkClick r:id="rId10"/>
              </a:rPr>
              <a:t>org</a:t>
            </a:r>
            <a:r>
              <a:rPr lang="ru-RU" sz="1100" dirty="0">
                <a:solidFill>
                  <a:srgbClr val="0563C1"/>
                </a:solidFill>
                <a:latin typeface="Arno Pro"/>
                <a:ea typeface="MS Mincho"/>
                <a:cs typeface="Times New Roman" panose="02020603050405020304" pitchFamily="18" charset="0"/>
                <a:hlinkClick r:id="rId10"/>
              </a:rPr>
              <a:t>/</a:t>
            </a:r>
            <a:r>
              <a:rPr lang="en-US" sz="1100" dirty="0">
                <a:solidFill>
                  <a:srgbClr val="0563C1"/>
                </a:solidFill>
                <a:latin typeface="Arno Pro"/>
                <a:ea typeface="MS Mincho"/>
                <a:cs typeface="Times New Roman" panose="02020603050405020304" pitchFamily="18" charset="0"/>
                <a:hlinkClick r:id="rId10"/>
              </a:rPr>
              <a:t>indicator</a:t>
            </a:r>
            <a:r>
              <a:rPr lang="ru-RU" sz="1100" dirty="0">
                <a:solidFill>
                  <a:srgbClr val="0563C1"/>
                </a:solidFill>
                <a:latin typeface="Arno Pro"/>
                <a:ea typeface="MS Mincho"/>
                <a:cs typeface="Times New Roman" panose="02020603050405020304" pitchFamily="18" charset="0"/>
                <a:hlinkClick r:id="rId10"/>
              </a:rPr>
              <a:t>/</a:t>
            </a:r>
            <a:r>
              <a:rPr lang="en-US" sz="1100" dirty="0">
                <a:solidFill>
                  <a:srgbClr val="0563C1"/>
                </a:solidFill>
                <a:latin typeface="Arno Pro"/>
                <a:ea typeface="MS Mincho"/>
                <a:cs typeface="Times New Roman" panose="02020603050405020304" pitchFamily="18" charset="0"/>
                <a:hlinkClick r:id="rId10"/>
              </a:rPr>
              <a:t>IC</a:t>
            </a:r>
            <a:r>
              <a:rPr lang="ru-RU" sz="1100" dirty="0">
                <a:solidFill>
                  <a:srgbClr val="0563C1"/>
                </a:solidFill>
                <a:latin typeface="Arno Pro"/>
                <a:ea typeface="MS Mincho"/>
                <a:cs typeface="Times New Roman" panose="02020603050405020304" pitchFamily="18" charset="0"/>
                <a:hlinkClick r:id="rId10"/>
              </a:rPr>
              <a:t>.</a:t>
            </a:r>
            <a:r>
              <a:rPr lang="en-US" sz="1100" dirty="0">
                <a:solidFill>
                  <a:srgbClr val="0563C1"/>
                </a:solidFill>
                <a:latin typeface="Arno Pro"/>
                <a:ea typeface="MS Mincho"/>
                <a:cs typeface="Times New Roman" panose="02020603050405020304" pitchFamily="18" charset="0"/>
                <a:hlinkClick r:id="rId10"/>
              </a:rPr>
              <a:t>TAX</a:t>
            </a:r>
            <a:r>
              <a:rPr lang="ru-RU" sz="1100" dirty="0">
                <a:solidFill>
                  <a:srgbClr val="0563C1"/>
                </a:solidFill>
                <a:latin typeface="Arno Pro"/>
                <a:ea typeface="MS Mincho"/>
                <a:cs typeface="Times New Roman" panose="02020603050405020304" pitchFamily="18" charset="0"/>
                <a:hlinkClick r:id="rId10"/>
              </a:rPr>
              <a:t>.</a:t>
            </a:r>
            <a:r>
              <a:rPr lang="en-US" sz="1100" dirty="0">
                <a:solidFill>
                  <a:srgbClr val="0563C1"/>
                </a:solidFill>
                <a:latin typeface="Arno Pro"/>
                <a:ea typeface="MS Mincho"/>
                <a:cs typeface="Times New Roman" panose="02020603050405020304" pitchFamily="18" charset="0"/>
                <a:hlinkClick r:id="rId10"/>
              </a:rPr>
              <a:t>TOTL</a:t>
            </a:r>
            <a:r>
              <a:rPr lang="ru-RU" sz="1100" dirty="0">
                <a:solidFill>
                  <a:srgbClr val="0563C1"/>
                </a:solidFill>
                <a:latin typeface="Arno Pro"/>
                <a:ea typeface="MS Mincho"/>
                <a:cs typeface="Times New Roman" panose="02020603050405020304" pitchFamily="18" charset="0"/>
                <a:hlinkClick r:id="rId10"/>
              </a:rPr>
              <a:t>.</a:t>
            </a:r>
            <a:r>
              <a:rPr lang="en-US" sz="1100" dirty="0">
                <a:solidFill>
                  <a:srgbClr val="0563C1"/>
                </a:solidFill>
                <a:latin typeface="Arno Pro"/>
                <a:ea typeface="MS Mincho"/>
                <a:cs typeface="Times New Roman" panose="02020603050405020304" pitchFamily="18" charset="0"/>
                <a:hlinkClick r:id="rId10"/>
              </a:rPr>
              <a:t>CP</a:t>
            </a:r>
            <a:r>
              <a:rPr lang="ru-RU" sz="1100" dirty="0">
                <a:solidFill>
                  <a:srgbClr val="0563C1"/>
                </a:solidFill>
                <a:latin typeface="Arno Pro"/>
                <a:ea typeface="MS Mincho"/>
                <a:cs typeface="Times New Roman" panose="02020603050405020304" pitchFamily="18" charset="0"/>
                <a:hlinkClick r:id="rId10"/>
              </a:rPr>
              <a:t>.</a:t>
            </a:r>
            <a:r>
              <a:rPr lang="en-US" sz="1100" dirty="0">
                <a:solidFill>
                  <a:srgbClr val="0563C1"/>
                </a:solidFill>
                <a:latin typeface="Arno Pro"/>
                <a:ea typeface="MS Mincho"/>
                <a:cs typeface="Times New Roman" panose="02020603050405020304" pitchFamily="18" charset="0"/>
                <a:hlinkClick r:id="rId10"/>
              </a:rPr>
              <a:t>ZS</a:t>
            </a:r>
            <a:r>
              <a:rPr lang="ru-RU" sz="1100" dirty="0">
                <a:solidFill>
                  <a:srgbClr val="0563C1"/>
                </a:solidFill>
                <a:latin typeface="Arno Pro"/>
                <a:ea typeface="MS Mincho"/>
                <a:cs typeface="Times New Roman" panose="02020603050405020304" pitchFamily="18" charset="0"/>
                <a:hlinkClick r:id="rId10"/>
              </a:rPr>
              <a:t>?</a:t>
            </a:r>
            <a:r>
              <a:rPr lang="en-US" sz="1100" dirty="0">
                <a:solidFill>
                  <a:srgbClr val="0563C1"/>
                </a:solidFill>
                <a:latin typeface="Arno Pro"/>
                <a:ea typeface="MS Mincho"/>
                <a:cs typeface="Times New Roman" panose="02020603050405020304" pitchFamily="18" charset="0"/>
                <a:hlinkClick r:id="rId10"/>
              </a:rPr>
              <a:t>end</a:t>
            </a:r>
            <a:r>
              <a:rPr lang="ru-RU" sz="1100" dirty="0">
                <a:solidFill>
                  <a:srgbClr val="0563C1"/>
                </a:solidFill>
                <a:latin typeface="Arno Pro"/>
                <a:ea typeface="MS Mincho"/>
                <a:cs typeface="Times New Roman" panose="02020603050405020304" pitchFamily="18" charset="0"/>
                <a:hlinkClick r:id="rId10"/>
              </a:rPr>
              <a:t>=2019&amp;</a:t>
            </a:r>
            <a:r>
              <a:rPr lang="en-US" sz="1100" dirty="0">
                <a:solidFill>
                  <a:srgbClr val="0563C1"/>
                </a:solidFill>
                <a:latin typeface="Arno Pro"/>
                <a:ea typeface="MS Mincho"/>
                <a:cs typeface="Times New Roman" panose="02020603050405020304" pitchFamily="18" charset="0"/>
                <a:hlinkClick r:id="rId10"/>
              </a:rPr>
              <a:t>locations</a:t>
            </a:r>
            <a:r>
              <a:rPr lang="ru-RU" sz="1100" dirty="0">
                <a:solidFill>
                  <a:srgbClr val="0563C1"/>
                </a:solidFill>
                <a:latin typeface="Arno Pro"/>
                <a:ea typeface="MS Mincho"/>
                <a:cs typeface="Times New Roman" panose="02020603050405020304" pitchFamily="18" charset="0"/>
                <a:hlinkClick r:id="rId10"/>
              </a:rPr>
              <a:t>=</a:t>
            </a:r>
            <a:r>
              <a:rPr lang="en-US" sz="1100" dirty="0">
                <a:solidFill>
                  <a:srgbClr val="0563C1"/>
                </a:solidFill>
                <a:latin typeface="Arno Pro"/>
                <a:ea typeface="MS Mincho"/>
                <a:cs typeface="Times New Roman" panose="02020603050405020304" pitchFamily="18" charset="0"/>
                <a:hlinkClick r:id="rId10"/>
              </a:rPr>
              <a:t>AZ</a:t>
            </a:r>
            <a:r>
              <a:rPr lang="ru-RU" sz="1100" dirty="0">
                <a:latin typeface="Arno Pro"/>
                <a:ea typeface="MS Mincho"/>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r>
              <a:rPr lang="en-US" sz="1100" dirty="0">
                <a:latin typeface="Arno Pro"/>
                <a:ea typeface="MS Mincho"/>
                <a:cs typeface="Times New Roman" panose="02020603050405020304" pitchFamily="18" charset="0"/>
              </a:rPr>
              <a:t>The World Bank. GDP Growth annual (%), Azerbaijan. </a:t>
            </a:r>
            <a:r>
              <a:rPr lang="en-US" sz="1100" dirty="0">
                <a:solidFill>
                  <a:srgbClr val="0563C1"/>
                </a:solidFill>
                <a:latin typeface="Arno Pro"/>
                <a:ea typeface="MS Mincho"/>
                <a:cs typeface="Times New Roman" panose="02020603050405020304" pitchFamily="18" charset="0"/>
                <a:hlinkClick r:id="rId11"/>
              </a:rPr>
              <a:t>https</a:t>
            </a:r>
            <a:r>
              <a:rPr lang="ru-RU" sz="1100" dirty="0">
                <a:solidFill>
                  <a:srgbClr val="0563C1"/>
                </a:solidFill>
                <a:latin typeface="Arno Pro"/>
                <a:ea typeface="MS Mincho"/>
                <a:cs typeface="Times New Roman" panose="02020603050405020304" pitchFamily="18" charset="0"/>
                <a:hlinkClick r:id="rId11"/>
              </a:rPr>
              <a:t>://</a:t>
            </a:r>
            <a:r>
              <a:rPr lang="en-US" sz="1100" dirty="0">
                <a:solidFill>
                  <a:srgbClr val="0563C1"/>
                </a:solidFill>
                <a:latin typeface="Arno Pro"/>
                <a:ea typeface="MS Mincho"/>
                <a:cs typeface="Times New Roman" panose="02020603050405020304" pitchFamily="18" charset="0"/>
                <a:hlinkClick r:id="rId11"/>
              </a:rPr>
              <a:t>data</a:t>
            </a:r>
            <a:r>
              <a:rPr lang="ru-RU" sz="1100" dirty="0">
                <a:solidFill>
                  <a:srgbClr val="0563C1"/>
                </a:solidFill>
                <a:latin typeface="Arno Pro"/>
                <a:ea typeface="MS Mincho"/>
                <a:cs typeface="Times New Roman" panose="02020603050405020304" pitchFamily="18" charset="0"/>
                <a:hlinkClick r:id="rId11"/>
              </a:rPr>
              <a:t>.</a:t>
            </a:r>
            <a:r>
              <a:rPr lang="en-US" sz="1100" dirty="0" err="1">
                <a:solidFill>
                  <a:srgbClr val="0563C1"/>
                </a:solidFill>
                <a:latin typeface="Arno Pro"/>
                <a:ea typeface="MS Mincho"/>
                <a:cs typeface="Times New Roman" panose="02020603050405020304" pitchFamily="18" charset="0"/>
                <a:hlinkClick r:id="rId11"/>
              </a:rPr>
              <a:t>worldbank</a:t>
            </a:r>
            <a:r>
              <a:rPr lang="ru-RU" sz="1100" dirty="0">
                <a:solidFill>
                  <a:srgbClr val="0563C1"/>
                </a:solidFill>
                <a:latin typeface="Arno Pro"/>
                <a:ea typeface="MS Mincho"/>
                <a:cs typeface="Times New Roman" panose="02020603050405020304" pitchFamily="18" charset="0"/>
                <a:hlinkClick r:id="rId11"/>
              </a:rPr>
              <a:t>.</a:t>
            </a:r>
            <a:r>
              <a:rPr lang="en-US" sz="1100" dirty="0">
                <a:solidFill>
                  <a:srgbClr val="0563C1"/>
                </a:solidFill>
                <a:latin typeface="Arno Pro"/>
                <a:ea typeface="MS Mincho"/>
                <a:cs typeface="Times New Roman" panose="02020603050405020304" pitchFamily="18" charset="0"/>
                <a:hlinkClick r:id="rId11"/>
              </a:rPr>
              <a:t>org</a:t>
            </a:r>
            <a:r>
              <a:rPr lang="ru-RU" sz="1100" dirty="0">
                <a:solidFill>
                  <a:srgbClr val="0563C1"/>
                </a:solidFill>
                <a:latin typeface="Arno Pro"/>
                <a:ea typeface="MS Mincho"/>
                <a:cs typeface="Times New Roman" panose="02020603050405020304" pitchFamily="18" charset="0"/>
                <a:hlinkClick r:id="rId11"/>
              </a:rPr>
              <a:t>/</a:t>
            </a:r>
            <a:r>
              <a:rPr lang="en-US" sz="1100" dirty="0">
                <a:solidFill>
                  <a:srgbClr val="0563C1"/>
                </a:solidFill>
                <a:latin typeface="Arno Pro"/>
                <a:ea typeface="MS Mincho"/>
                <a:cs typeface="Times New Roman" panose="02020603050405020304" pitchFamily="18" charset="0"/>
                <a:hlinkClick r:id="rId11"/>
              </a:rPr>
              <a:t>indicator</a:t>
            </a:r>
            <a:r>
              <a:rPr lang="ru-RU" sz="1100" dirty="0">
                <a:solidFill>
                  <a:srgbClr val="0563C1"/>
                </a:solidFill>
                <a:latin typeface="Arno Pro"/>
                <a:ea typeface="MS Mincho"/>
                <a:cs typeface="Times New Roman" panose="02020603050405020304" pitchFamily="18" charset="0"/>
                <a:hlinkClick r:id="rId11"/>
              </a:rPr>
              <a:t>/</a:t>
            </a:r>
            <a:r>
              <a:rPr lang="en-US" sz="1100" dirty="0">
                <a:solidFill>
                  <a:srgbClr val="0563C1"/>
                </a:solidFill>
                <a:latin typeface="Arno Pro"/>
                <a:ea typeface="MS Mincho"/>
                <a:cs typeface="Times New Roman" panose="02020603050405020304" pitchFamily="18" charset="0"/>
                <a:hlinkClick r:id="rId11"/>
              </a:rPr>
              <a:t>NY</a:t>
            </a:r>
            <a:r>
              <a:rPr lang="ru-RU" sz="1100" dirty="0">
                <a:solidFill>
                  <a:srgbClr val="0563C1"/>
                </a:solidFill>
                <a:latin typeface="Arno Pro"/>
                <a:ea typeface="MS Mincho"/>
                <a:cs typeface="Times New Roman" panose="02020603050405020304" pitchFamily="18" charset="0"/>
                <a:hlinkClick r:id="rId11"/>
              </a:rPr>
              <a:t>.</a:t>
            </a:r>
            <a:r>
              <a:rPr lang="en-US" sz="1100" dirty="0">
                <a:solidFill>
                  <a:srgbClr val="0563C1"/>
                </a:solidFill>
                <a:latin typeface="Arno Pro"/>
                <a:ea typeface="MS Mincho"/>
                <a:cs typeface="Times New Roman" panose="02020603050405020304" pitchFamily="18" charset="0"/>
                <a:hlinkClick r:id="rId11"/>
              </a:rPr>
              <a:t>GDP</a:t>
            </a:r>
            <a:r>
              <a:rPr lang="ru-RU" sz="1100" dirty="0">
                <a:solidFill>
                  <a:srgbClr val="0563C1"/>
                </a:solidFill>
                <a:latin typeface="Arno Pro"/>
                <a:ea typeface="MS Mincho"/>
                <a:cs typeface="Times New Roman" panose="02020603050405020304" pitchFamily="18" charset="0"/>
                <a:hlinkClick r:id="rId11"/>
              </a:rPr>
              <a:t>.</a:t>
            </a:r>
            <a:r>
              <a:rPr lang="en-US" sz="1100" dirty="0">
                <a:solidFill>
                  <a:srgbClr val="0563C1"/>
                </a:solidFill>
                <a:latin typeface="Arno Pro"/>
                <a:ea typeface="MS Mincho"/>
                <a:cs typeface="Times New Roman" panose="02020603050405020304" pitchFamily="18" charset="0"/>
                <a:hlinkClick r:id="rId11"/>
              </a:rPr>
              <a:t>MKTP</a:t>
            </a:r>
            <a:r>
              <a:rPr lang="ru-RU" sz="1100" dirty="0">
                <a:solidFill>
                  <a:srgbClr val="0563C1"/>
                </a:solidFill>
                <a:latin typeface="Arno Pro"/>
                <a:ea typeface="MS Mincho"/>
                <a:cs typeface="Times New Roman" panose="02020603050405020304" pitchFamily="18" charset="0"/>
                <a:hlinkClick r:id="rId11"/>
              </a:rPr>
              <a:t>.</a:t>
            </a:r>
            <a:r>
              <a:rPr lang="en-US" sz="1100" dirty="0">
                <a:solidFill>
                  <a:srgbClr val="0563C1"/>
                </a:solidFill>
                <a:latin typeface="Arno Pro"/>
                <a:ea typeface="MS Mincho"/>
                <a:cs typeface="Times New Roman" panose="02020603050405020304" pitchFamily="18" charset="0"/>
                <a:hlinkClick r:id="rId11"/>
              </a:rPr>
              <a:t>KD</a:t>
            </a:r>
            <a:r>
              <a:rPr lang="ru-RU" sz="1100" dirty="0">
                <a:solidFill>
                  <a:srgbClr val="0563C1"/>
                </a:solidFill>
                <a:latin typeface="Arno Pro"/>
                <a:ea typeface="MS Mincho"/>
                <a:cs typeface="Times New Roman" panose="02020603050405020304" pitchFamily="18" charset="0"/>
                <a:hlinkClick r:id="rId11"/>
              </a:rPr>
              <a:t>.</a:t>
            </a:r>
            <a:r>
              <a:rPr lang="en-US" sz="1100" dirty="0">
                <a:solidFill>
                  <a:srgbClr val="0563C1"/>
                </a:solidFill>
                <a:latin typeface="Arno Pro"/>
                <a:ea typeface="MS Mincho"/>
                <a:cs typeface="Times New Roman" panose="02020603050405020304" pitchFamily="18" charset="0"/>
                <a:hlinkClick r:id="rId11"/>
              </a:rPr>
              <a:t>ZG</a:t>
            </a:r>
            <a:r>
              <a:rPr lang="ru-RU" sz="1100" dirty="0">
                <a:solidFill>
                  <a:srgbClr val="0563C1"/>
                </a:solidFill>
                <a:latin typeface="Arno Pro"/>
                <a:ea typeface="MS Mincho"/>
                <a:cs typeface="Times New Roman" panose="02020603050405020304" pitchFamily="18" charset="0"/>
                <a:hlinkClick r:id="rId11"/>
              </a:rPr>
              <a:t>?</a:t>
            </a:r>
            <a:r>
              <a:rPr lang="en-US" sz="1100" dirty="0">
                <a:solidFill>
                  <a:srgbClr val="0563C1"/>
                </a:solidFill>
                <a:latin typeface="Arno Pro"/>
                <a:ea typeface="MS Mincho"/>
                <a:cs typeface="Times New Roman" panose="02020603050405020304" pitchFamily="18" charset="0"/>
                <a:hlinkClick r:id="rId11"/>
              </a:rPr>
              <a:t>end</a:t>
            </a:r>
            <a:r>
              <a:rPr lang="ru-RU" sz="1100" dirty="0">
                <a:solidFill>
                  <a:srgbClr val="0563C1"/>
                </a:solidFill>
                <a:latin typeface="Arno Pro"/>
                <a:ea typeface="MS Mincho"/>
                <a:cs typeface="Times New Roman" panose="02020603050405020304" pitchFamily="18" charset="0"/>
                <a:hlinkClick r:id="rId11"/>
              </a:rPr>
              <a:t>=2018&amp;</a:t>
            </a:r>
            <a:r>
              <a:rPr lang="en-US" sz="1100" dirty="0">
                <a:solidFill>
                  <a:srgbClr val="0563C1"/>
                </a:solidFill>
                <a:latin typeface="Arno Pro"/>
                <a:ea typeface="MS Mincho"/>
                <a:cs typeface="Times New Roman" panose="02020603050405020304" pitchFamily="18" charset="0"/>
                <a:hlinkClick r:id="rId11"/>
              </a:rPr>
              <a:t>locations</a:t>
            </a:r>
            <a:r>
              <a:rPr lang="ru-RU" sz="1100" dirty="0">
                <a:solidFill>
                  <a:srgbClr val="0563C1"/>
                </a:solidFill>
                <a:latin typeface="Arno Pro"/>
                <a:ea typeface="MS Mincho"/>
                <a:cs typeface="Times New Roman" panose="02020603050405020304" pitchFamily="18" charset="0"/>
                <a:hlinkClick r:id="rId11"/>
              </a:rPr>
              <a:t>=</a:t>
            </a:r>
            <a:r>
              <a:rPr lang="en-US" sz="1100" dirty="0">
                <a:solidFill>
                  <a:srgbClr val="0563C1"/>
                </a:solidFill>
                <a:latin typeface="Arno Pro"/>
                <a:ea typeface="MS Mincho"/>
                <a:cs typeface="Times New Roman" panose="02020603050405020304" pitchFamily="18" charset="0"/>
                <a:hlinkClick r:id="rId11"/>
              </a:rPr>
              <a:t>AZ</a:t>
            </a:r>
            <a:r>
              <a:rPr lang="ru-RU" sz="1100" dirty="0">
                <a:solidFill>
                  <a:srgbClr val="0563C1"/>
                </a:solidFill>
                <a:latin typeface="Arno Pro"/>
                <a:ea typeface="MS Mincho"/>
                <a:cs typeface="Times New Roman" panose="02020603050405020304" pitchFamily="18" charset="0"/>
                <a:hlinkClick r:id="rId11"/>
              </a:rPr>
              <a:t>&amp;</a:t>
            </a:r>
            <a:r>
              <a:rPr lang="en-US" sz="1100" dirty="0">
                <a:solidFill>
                  <a:srgbClr val="0563C1"/>
                </a:solidFill>
                <a:latin typeface="Arno Pro"/>
                <a:ea typeface="MS Mincho"/>
                <a:cs typeface="Times New Roman" panose="02020603050405020304" pitchFamily="18" charset="0"/>
                <a:hlinkClick r:id="rId11"/>
              </a:rPr>
              <a:t>start</a:t>
            </a:r>
            <a:r>
              <a:rPr lang="ru-RU" sz="1100" dirty="0">
                <a:solidFill>
                  <a:srgbClr val="0563C1"/>
                </a:solidFill>
                <a:latin typeface="Arno Pro"/>
                <a:ea typeface="MS Mincho"/>
                <a:cs typeface="Times New Roman" panose="02020603050405020304" pitchFamily="18" charset="0"/>
                <a:hlinkClick r:id="rId11"/>
              </a:rPr>
              <a:t>=2005</a:t>
            </a:r>
            <a:endParaRPr lang="ru-RU" sz="1100" dirty="0" smtClean="0"/>
          </a:p>
          <a:p>
            <a:pPr>
              <a:lnSpc>
                <a:spcPct val="115000"/>
              </a:lnSpc>
              <a:spcAft>
                <a:spcPts val="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6169969" y="1047221"/>
            <a:ext cx="6096000" cy="498598"/>
          </a:xfrm>
          <a:prstGeom prst="rect">
            <a:avLst/>
          </a:prstGeom>
        </p:spPr>
        <p:txBody>
          <a:bodyPr>
            <a:spAutoFit/>
          </a:bodyPr>
          <a:lstStyle/>
          <a:p>
            <a:pPr marR="899160" algn="r" fontAlgn="t">
              <a:lnSpc>
                <a:spcPct val="110000"/>
              </a:lnSpc>
              <a:spcBef>
                <a:spcPts val="600"/>
              </a:spcBef>
              <a:spcAft>
                <a:spcPts val="0"/>
              </a:spcAft>
            </a:pPr>
            <a:r>
              <a:rPr lang="az-Latn-AZ" sz="1200" b="1" dirty="0">
                <a:latin typeface="Arno Pro"/>
                <a:ea typeface="MS Mincho"/>
                <a:cs typeface="Times New Roman" panose="02020603050405020304" pitchFamily="18" charset="0"/>
              </a:rPr>
              <a:t>Diaqram </a:t>
            </a:r>
            <a:r>
              <a:rPr lang="ru-RU" sz="1200" b="1" dirty="0" smtClean="0">
                <a:latin typeface="Arno Pro"/>
                <a:ea typeface="MS Mincho"/>
                <a:cs typeface="Times New Roman" panose="02020603050405020304" pitchFamily="18" charset="0"/>
              </a:rPr>
              <a:t>7</a:t>
            </a:r>
            <a:r>
              <a:rPr lang="az-Latn-AZ" sz="1200" b="1" dirty="0" smtClean="0">
                <a:latin typeface="Arno Pro"/>
                <a:ea typeface="MS Mincho"/>
                <a:cs typeface="Times New Roman" panose="02020603050405020304" pitchFamily="18" charset="0"/>
              </a:rPr>
              <a:t>. </a:t>
            </a:r>
            <a:r>
              <a:rPr lang="az-Latn-AZ" sz="1200" b="1" dirty="0">
                <a:latin typeface="Arno Pro"/>
                <a:ea typeface="MS Mincho"/>
                <a:cs typeface="Times New Roman" panose="02020603050405020304" pitchFamily="18" charset="0"/>
              </a:rPr>
              <a:t>Azərbaycanda ümumi vergi yükü (%, sol ox) və</a:t>
            </a:r>
            <a:br>
              <a:rPr lang="az-Latn-AZ" sz="1200" b="1" dirty="0">
                <a:latin typeface="Arno Pro"/>
                <a:ea typeface="MS Mincho"/>
                <a:cs typeface="Times New Roman" panose="02020603050405020304" pitchFamily="18" charset="0"/>
              </a:rPr>
            </a:br>
            <a:r>
              <a:rPr lang="az-Latn-AZ" sz="1200" b="1" dirty="0">
                <a:latin typeface="Arno Pro"/>
                <a:ea typeface="MS Mincho"/>
                <a:cs typeface="Times New Roman" panose="02020603050405020304" pitchFamily="18" charset="0"/>
              </a:rPr>
              <a:t>iqtisadi artım (%, sağ ox) (2008-2018-ci illər)</a:t>
            </a:r>
            <a:endParaRPr lang="ru-RU" sz="12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7" name="Chart 16"/>
          <p:cNvGraphicFramePr/>
          <p:nvPr>
            <p:extLst>
              <p:ext uri="{D42A27DB-BD31-4B8C-83A1-F6EECF244321}">
                <p14:modId xmlns:p14="http://schemas.microsoft.com/office/powerpoint/2010/main" val="757566243"/>
              </p:ext>
            </p:extLst>
          </p:nvPr>
        </p:nvGraphicFramePr>
        <p:xfrm>
          <a:off x="5468471" y="1703370"/>
          <a:ext cx="6580191" cy="2936595"/>
        </p:xfrm>
        <a:graphic>
          <a:graphicData uri="http://schemas.openxmlformats.org/drawingml/2006/chart">
            <c:chart xmlns:c="http://schemas.openxmlformats.org/drawingml/2006/chart" xmlns:r="http://schemas.openxmlformats.org/officeDocument/2006/relationships" r:id="rId12"/>
          </a:graphicData>
        </a:graphic>
      </p:graphicFrame>
      <p:sp>
        <p:nvSpPr>
          <p:cNvPr id="18" name="Rectangle 17"/>
          <p:cNvSpPr/>
          <p:nvPr/>
        </p:nvSpPr>
        <p:spPr>
          <a:xfrm>
            <a:off x="5657242" y="4652918"/>
            <a:ext cx="5343129" cy="430887"/>
          </a:xfrm>
          <a:prstGeom prst="rect">
            <a:avLst/>
          </a:prstGeom>
        </p:spPr>
        <p:txBody>
          <a:bodyPr wrap="none">
            <a:spAutoFit/>
          </a:bodyPr>
          <a:lstStyle/>
          <a:p>
            <a:r>
              <a:rPr lang="az-Latn-AZ" sz="1100" dirty="0">
                <a:latin typeface="Arno Pro"/>
                <a:ea typeface="MS Mincho"/>
                <a:cs typeface="Times New Roman" panose="02020603050405020304" pitchFamily="18" charset="0"/>
              </a:rPr>
              <a:t>Mənbə: Dünya Bankının məlumatları </a:t>
            </a:r>
            <a:r>
              <a:rPr lang="az-Latn-AZ" sz="1100" dirty="0" smtClean="0">
                <a:latin typeface="Arno Pro"/>
                <a:ea typeface="MS Mincho"/>
                <a:cs typeface="Times New Roman" panose="02020603050405020304" pitchFamily="18" charset="0"/>
              </a:rPr>
              <a:t>əsasında müəllif tərəfindən hazırlanmışdır.</a:t>
            </a:r>
            <a:r>
              <a:rPr lang="az-Latn-AZ" altLang="ru-RU" sz="1100" u="sng" baseline="30000" dirty="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 </a:t>
            </a:r>
            <a:r>
              <a:rPr lang="az-Latn-AZ" altLang="ru-RU" sz="1100" u="sng" baseline="30000" dirty="0" smtClean="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a:t>
            </a:r>
            <a:r>
              <a:rPr lang="az-Latn-AZ"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15]</a:t>
            </a:r>
            <a:endParaRPr lang="ru-RU" sz="1100" dirty="0"/>
          </a:p>
          <a:p>
            <a:r>
              <a:rPr lang="az-Latn-AZ" sz="1100" dirty="0" smtClean="0">
                <a:latin typeface="Arno Pro"/>
                <a:ea typeface="MS Mincho"/>
                <a:cs typeface="Times New Roman" panose="02020603050405020304" pitchFamily="18" charset="0"/>
              </a:rPr>
              <a:t> </a:t>
            </a:r>
            <a:endParaRPr lang="ru-RU" sz="1100" dirty="0">
              <a:latin typeface="Arno Pro"/>
              <a:ea typeface="MS Mincho"/>
              <a:cs typeface="Times New Roman" panose="02020603050405020304" pitchFamily="18" charset="0"/>
            </a:endParaRPr>
          </a:p>
        </p:txBody>
      </p:sp>
      <p:sp>
        <p:nvSpPr>
          <p:cNvPr id="20" name="Rectangle 4"/>
          <p:cNvSpPr>
            <a:spLocks noChangeArrowheads="1"/>
          </p:cNvSpPr>
          <p:nvPr/>
        </p:nvSpPr>
        <p:spPr bwMode="auto">
          <a:xfrm>
            <a:off x="168458" y="5096621"/>
            <a:ext cx="4022725"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754183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581001"/>
            <a:ext cx="12192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az-Latn-AZ" sz="1200" b="1" dirty="0">
                <a:solidFill>
                  <a:schemeClr val="tx1"/>
                </a:solidFill>
                <a:latin typeface="Cambria" panose="02040503050406030204" pitchFamily="18" charset="0"/>
              </a:rPr>
              <a:t>    </a:t>
            </a:r>
            <a:r>
              <a:rPr lang="en-US" sz="1200" b="1" dirty="0">
                <a:solidFill>
                  <a:schemeClr val="tx1"/>
                </a:solidFill>
                <a:latin typeface="Cambria" panose="02040503050406030204" pitchFamily="18" charset="0"/>
              </a:rPr>
              <a:t>www.economics.com.az</a:t>
            </a:r>
            <a:r>
              <a:rPr lang="az-Latn-AZ" sz="1200" b="1" dirty="0">
                <a:solidFill>
                  <a:schemeClr val="tx1"/>
                </a:solidFill>
                <a:latin typeface="Cambria" panose="02040503050406030204" pitchFamily="18" charset="0"/>
              </a:rPr>
              <a:t> </a:t>
            </a:r>
            <a:r>
              <a:rPr lang="az-Latn-AZ" sz="1200" b="1" dirty="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  </a:t>
            </a:r>
            <a:r>
              <a:rPr lang="en-US" sz="1200" b="1" dirty="0" smtClean="0">
                <a:solidFill>
                  <a:schemeClr val="bg1"/>
                </a:solidFill>
                <a:latin typeface="Cambria" panose="02040503050406030204" pitchFamily="18" charset="0"/>
              </a:rPr>
              <a:t>                                                                                        </a:t>
            </a:r>
            <a:r>
              <a:rPr lang="en-US" sz="1200" b="1" dirty="0" err="1" smtClean="0">
                <a:solidFill>
                  <a:schemeClr val="bg1"/>
                </a:solidFill>
                <a:latin typeface="Cambria" panose="02040503050406030204" pitchFamily="18" charset="0"/>
              </a:rPr>
              <a:t>Bak</a:t>
            </a:r>
            <a:r>
              <a:rPr lang="az-Latn-AZ" sz="1200" b="1" dirty="0">
                <a:solidFill>
                  <a:schemeClr val="bg1"/>
                </a:solidFill>
                <a:latin typeface="Cambria" panose="02040503050406030204" pitchFamily="18" charset="0"/>
              </a:rPr>
              <a:t>ı</a:t>
            </a:r>
            <a:r>
              <a:rPr lang="en-US" sz="1200" b="1" dirty="0" smtClean="0">
                <a:solidFill>
                  <a:schemeClr val="bg1"/>
                </a:solidFill>
                <a:latin typeface="Cambria" panose="02040503050406030204" pitchFamily="18" charset="0"/>
              </a:rPr>
              <a:t>, A</a:t>
            </a:r>
            <a:r>
              <a:rPr lang="az-Latn-AZ" sz="1200" b="1" dirty="0" smtClean="0">
                <a:solidFill>
                  <a:schemeClr val="bg1"/>
                </a:solidFill>
                <a:latin typeface="Cambria" panose="02040503050406030204" pitchFamily="18" charset="0"/>
              </a:rPr>
              <a:t>zərbaycan</a:t>
            </a:r>
            <a:r>
              <a:rPr lang="en-US" sz="1200" b="1" dirty="0" smtClean="0">
                <a:solidFill>
                  <a:schemeClr val="bg1"/>
                </a:solidFill>
                <a:latin typeface="Cambria" panose="02040503050406030204" pitchFamily="18" charset="0"/>
              </a:rPr>
              <a:t>,</a:t>
            </a:r>
            <a:r>
              <a:rPr lang="az-Latn-AZ" sz="1200" b="1" dirty="0" smtClean="0">
                <a:solidFill>
                  <a:schemeClr val="bg1"/>
                </a:solidFill>
                <a:latin typeface="Cambria" panose="02040503050406030204" pitchFamily="18" charset="0"/>
              </a:rPr>
              <a:t> 2021</a:t>
            </a:r>
            <a:endParaRPr lang="ru-RU" sz="1200" b="1" dirty="0">
              <a:solidFill>
                <a:schemeClr val="bg1"/>
              </a:solidFill>
              <a:latin typeface="Cambria" panose="02040503050406030204" pitchFamily="18" charset="0"/>
            </a:endParaRPr>
          </a:p>
        </p:txBody>
      </p:sp>
      <p:grpSp>
        <p:nvGrpSpPr>
          <p:cNvPr id="5" name="Группа 5"/>
          <p:cNvGrpSpPr>
            <a:grpSpLocks/>
          </p:cNvGrpSpPr>
          <p:nvPr/>
        </p:nvGrpSpPr>
        <p:grpSpPr bwMode="auto">
          <a:xfrm>
            <a:off x="0" y="0"/>
            <a:ext cx="12192000" cy="908720"/>
            <a:chOff x="0" y="446"/>
            <a:chExt cx="9144000" cy="756793"/>
          </a:xfrm>
        </p:grpSpPr>
        <p:pic>
          <p:nvPicPr>
            <p:cNvPr id="6" name="Рисунок 1"/>
            <p:cNvPicPr>
              <a:picLocks noChangeAspect="1"/>
            </p:cNvPicPr>
            <p:nvPr/>
          </p:nvPicPr>
          <p:blipFill>
            <a:blip r:embed="rId2" cstate="print"/>
            <a:srcRect l="58456" t="15993" r="20644" b="63036"/>
            <a:stretch>
              <a:fillRect/>
            </a:stretch>
          </p:blipFill>
          <p:spPr bwMode="auto">
            <a:xfrm>
              <a:off x="0" y="446"/>
              <a:ext cx="9144000" cy="754733"/>
            </a:xfrm>
            <a:prstGeom prst="rect">
              <a:avLst/>
            </a:prstGeom>
            <a:noFill/>
            <a:ln w="9525">
              <a:noFill/>
              <a:miter lim="800000"/>
              <a:headEnd/>
              <a:tailEnd/>
            </a:ln>
          </p:spPr>
        </p:pic>
        <p:pic>
          <p:nvPicPr>
            <p:cNvPr id="7" name="Рисунок 11"/>
            <p:cNvPicPr>
              <a:picLocks noChangeAspect="1"/>
            </p:cNvPicPr>
            <p:nvPr/>
          </p:nvPicPr>
          <p:blipFill>
            <a:blip r:embed="rId3" cstate="print"/>
            <a:srcRect b="34521"/>
            <a:stretch>
              <a:fillRect/>
            </a:stretch>
          </p:blipFill>
          <p:spPr bwMode="auto">
            <a:xfrm>
              <a:off x="467544" y="136323"/>
              <a:ext cx="587859" cy="452265"/>
            </a:xfrm>
            <a:prstGeom prst="rect">
              <a:avLst/>
            </a:prstGeom>
            <a:noFill/>
            <a:ln w="9525">
              <a:noFill/>
              <a:miter lim="800000"/>
              <a:headEnd/>
              <a:tailEnd/>
            </a:ln>
          </p:spPr>
        </p:pic>
        <p:sp>
          <p:nvSpPr>
            <p:cNvPr id="8" name="Поле 2"/>
            <p:cNvSpPr txBox="1">
              <a:spLocks noChangeArrowheads="1"/>
            </p:cNvSpPr>
            <p:nvPr/>
          </p:nvSpPr>
          <p:spPr bwMode="auto">
            <a:xfrm>
              <a:off x="1119188" y="133718"/>
              <a:ext cx="7917308" cy="607656"/>
            </a:xfrm>
            <a:prstGeom prst="rect">
              <a:avLst/>
            </a:prstGeom>
            <a:noFill/>
            <a:ln w="6350">
              <a:noFill/>
              <a:miter lim="800000"/>
              <a:headEnd/>
              <a:tailEnd/>
            </a:ln>
          </p:spPr>
          <p:txBody>
            <a:bodyPr/>
            <a:lstStyle/>
            <a:p>
              <a:pPr>
                <a:lnSpc>
                  <a:spcPct val="100000"/>
                </a:lnSpc>
                <a:spcBef>
                  <a:spcPct val="0"/>
                </a:spcBef>
                <a:buFont typeface="Wingdings" pitchFamily="2" charset="2"/>
                <a:buNone/>
              </a:pPr>
              <a:r>
                <a:rPr lang="az-Latn-AZ" sz="1300" dirty="0" smtClean="0">
                  <a:solidFill>
                    <a:srgbClr val="FFFFFF"/>
                  </a:solidFill>
                  <a:latin typeface="Cambria" pitchFamily="18" charset="0"/>
                  <a:ea typeface="Verdana" pitchFamily="34" charset="0"/>
                  <a:cs typeface="Verdana" pitchFamily="34" charset="0"/>
                </a:rPr>
                <a:t>Azərbaycan Milli Elmlər Akademiyasının </a:t>
              </a:r>
              <a:r>
                <a:rPr lang="en-US" sz="1300" b="0" i="0" dirty="0" smtClean="0">
                  <a:solidFill>
                    <a:srgbClr val="FFFFFF"/>
                  </a:solidFill>
                  <a:latin typeface="Cambria" pitchFamily="18" charset="0"/>
                  <a:ea typeface="Verdana" pitchFamily="34" charset="0"/>
                  <a:cs typeface="Verdana" pitchFamily="34" charset="0"/>
                </a:rPr>
                <a:t> </a:t>
              </a:r>
              <a:br>
                <a:rPr lang="en-US" sz="1300" b="0" i="0" dirty="0" smtClean="0">
                  <a:solidFill>
                    <a:srgbClr val="FFFFFF"/>
                  </a:solidFill>
                  <a:latin typeface="Cambria" pitchFamily="18" charset="0"/>
                  <a:ea typeface="Verdana" pitchFamily="34" charset="0"/>
                  <a:cs typeface="Verdana" pitchFamily="34" charset="0"/>
                </a:rPr>
              </a:br>
              <a:r>
                <a:rPr lang="az-Latn-AZ" sz="1300" dirty="0" smtClean="0">
                  <a:solidFill>
                    <a:srgbClr val="FFFFFF"/>
                  </a:solidFill>
                  <a:latin typeface="Cambria" pitchFamily="18" charset="0"/>
                  <a:ea typeface="Verdana" pitchFamily="34" charset="0"/>
                  <a:cs typeface="Verdana" pitchFamily="34" charset="0"/>
                </a:rPr>
                <a:t>İqtisadiyyat İnstitutu</a:t>
              </a:r>
              <a:endParaRPr lang="ru-RU" sz="1300" b="0" i="0" dirty="0">
                <a:solidFill>
                  <a:srgbClr val="FFFFFF"/>
                </a:solidFill>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az-Latn-AZ" sz="3600" b="0" i="0" dirty="0" smtClean="0">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ru-RU" sz="3600" b="0" i="0" dirty="0">
                <a:latin typeface="Cambria" pitchFamily="18" charset="0"/>
                <a:ea typeface="Verdana" pitchFamily="34" charset="0"/>
                <a:cs typeface="Verdana" pitchFamily="34" charset="0"/>
              </a:endParaRPr>
            </a:p>
          </p:txBody>
        </p:sp>
        <p:sp>
          <p:nvSpPr>
            <p:cNvPr id="9" name="Line 6"/>
            <p:cNvSpPr>
              <a:spLocks noChangeShapeType="1"/>
            </p:cNvSpPr>
            <p:nvPr/>
          </p:nvSpPr>
          <p:spPr bwMode="auto">
            <a:xfrm>
              <a:off x="0" y="757239"/>
              <a:ext cx="9144000" cy="0"/>
            </a:xfrm>
            <a:prstGeom prst="line">
              <a:avLst/>
            </a:prstGeom>
            <a:noFill/>
            <a:ln w="38100">
              <a:solidFill>
                <a:srgbClr val="000066"/>
              </a:solidFill>
              <a:round/>
              <a:headEnd/>
              <a:tailEnd/>
            </a:ln>
            <a:effectLst>
              <a:outerShdw dist="38100" dir="2400000" algn="ctr" rotWithShape="0">
                <a:schemeClr val="tx1">
                  <a:lumMod val="50000"/>
                  <a:alpha val="35000"/>
                </a:schemeClr>
              </a:outerShdw>
            </a:effectLst>
          </p:spPr>
          <p:txBody>
            <a:bodyPr/>
            <a:lstStyle/>
            <a:p>
              <a:pPr>
                <a:defRPr/>
              </a:pPr>
              <a:endParaRPr lang="ru-RU"/>
            </a:p>
          </p:txBody>
        </p:sp>
      </p:grpSp>
      <p:sp>
        <p:nvSpPr>
          <p:cNvPr id="10" name="Rectangle 9"/>
          <p:cNvSpPr/>
          <p:nvPr/>
        </p:nvSpPr>
        <p:spPr>
          <a:xfrm>
            <a:off x="126647" y="1066272"/>
            <a:ext cx="3688510" cy="338554"/>
          </a:xfrm>
          <a:prstGeom prst="rect">
            <a:avLst/>
          </a:prstGeom>
        </p:spPr>
        <p:txBody>
          <a:bodyPr wrap="none">
            <a:spAutoFit/>
          </a:bodyPr>
          <a:lstStyle/>
          <a:p>
            <a:r>
              <a:rPr lang="az-Latn-AZ" sz="1600" b="1" i="1" dirty="0">
                <a:solidFill>
                  <a:srgbClr val="C00000"/>
                </a:solidFill>
              </a:rPr>
              <a:t>Yüksək texnologiyaların ixracı alt-indeksi </a:t>
            </a:r>
            <a:endParaRPr lang="ru-RU" sz="1600" b="1" i="1" dirty="0">
              <a:solidFill>
                <a:srgbClr val="C00000"/>
              </a:solidFill>
            </a:endParaRPr>
          </a:p>
        </p:txBody>
      </p:sp>
      <p:sp>
        <p:nvSpPr>
          <p:cNvPr id="11" name="Rectangle 10"/>
          <p:cNvSpPr/>
          <p:nvPr/>
        </p:nvSpPr>
        <p:spPr>
          <a:xfrm>
            <a:off x="126647" y="1404826"/>
            <a:ext cx="6096000" cy="517065"/>
          </a:xfrm>
          <a:prstGeom prst="rect">
            <a:avLst/>
          </a:prstGeom>
        </p:spPr>
        <p:txBody>
          <a:bodyPr>
            <a:spAutoFit/>
          </a:bodyPr>
          <a:lstStyle/>
          <a:p>
            <a:pPr marR="1350010" indent="114935">
              <a:lnSpc>
                <a:spcPct val="115000"/>
              </a:lnSpc>
              <a:spcBef>
                <a:spcPts val="600"/>
              </a:spcBef>
              <a:spcAft>
                <a:spcPts val="600"/>
              </a:spcAft>
            </a:pPr>
            <a:r>
              <a:rPr lang="az-Latn-AZ" sz="1200" b="1" dirty="0">
                <a:latin typeface="Arno Pro"/>
                <a:ea typeface="MS Mincho"/>
                <a:cs typeface="Times New Roman" panose="02020603050405020304" pitchFamily="18" charset="0"/>
              </a:rPr>
              <a:t>Cədvəl </a:t>
            </a:r>
            <a:r>
              <a:rPr lang="az-Latn-AZ" sz="1200" b="1" dirty="0" smtClean="0">
                <a:latin typeface="Arno Pro"/>
                <a:ea typeface="MS Mincho"/>
                <a:cs typeface="Times New Roman" panose="02020603050405020304" pitchFamily="18" charset="0"/>
              </a:rPr>
              <a:t>13. </a:t>
            </a:r>
            <a:r>
              <a:rPr lang="az-Latn-AZ" sz="1200" b="1" dirty="0">
                <a:latin typeface="Arno Pro"/>
                <a:ea typeface="MS Mincho"/>
                <a:cs typeface="Times New Roman" panose="02020603050405020304" pitchFamily="18" charset="0"/>
              </a:rPr>
              <a:t>Azərbaycandan ixrac olunan İKT məhsulları</a:t>
            </a:r>
            <a:br>
              <a:rPr lang="az-Latn-AZ" sz="1200" b="1" dirty="0">
                <a:latin typeface="Arno Pro"/>
                <a:ea typeface="MS Mincho"/>
                <a:cs typeface="Times New Roman" panose="02020603050405020304" pitchFamily="18" charset="0"/>
              </a:rPr>
            </a:br>
            <a:r>
              <a:rPr lang="az-Latn-AZ" sz="1200" b="1" dirty="0">
                <a:latin typeface="Arno Pro"/>
                <a:ea typeface="MS Mincho"/>
                <a:cs typeface="Times New Roman" panose="02020603050405020304" pitchFamily="18" charset="0"/>
              </a:rPr>
              <a:t>(2018, min ABŞ doll.)</a:t>
            </a:r>
            <a:endParaRPr lang="ru-RU" sz="12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146399846"/>
              </p:ext>
            </p:extLst>
          </p:nvPr>
        </p:nvGraphicFramePr>
        <p:xfrm>
          <a:off x="188503" y="2071256"/>
          <a:ext cx="4923427" cy="2876146"/>
        </p:xfrm>
        <a:graphic>
          <a:graphicData uri="http://schemas.openxmlformats.org/drawingml/2006/table">
            <a:tbl>
              <a:tblPr firstRow="1" firstCol="1" bandRow="1"/>
              <a:tblGrid>
                <a:gridCol w="3522825">
                  <a:extLst>
                    <a:ext uri="{9D8B030D-6E8A-4147-A177-3AD203B41FA5}">
                      <a16:colId xmlns:a16="http://schemas.microsoft.com/office/drawing/2014/main" val="1731563734"/>
                    </a:ext>
                  </a:extLst>
                </a:gridCol>
                <a:gridCol w="1400602">
                  <a:extLst>
                    <a:ext uri="{9D8B030D-6E8A-4147-A177-3AD203B41FA5}">
                      <a16:colId xmlns:a16="http://schemas.microsoft.com/office/drawing/2014/main" val="1889040526"/>
                    </a:ext>
                  </a:extLst>
                </a:gridCol>
              </a:tblGrid>
              <a:tr h="862844">
                <a:tc>
                  <a:txBody>
                    <a:bodyPr/>
                    <a:lstStyle/>
                    <a:p>
                      <a:pPr>
                        <a:lnSpc>
                          <a:spcPct val="115000"/>
                        </a:lnSpc>
                        <a:spcBef>
                          <a:spcPts val="300"/>
                        </a:spcBef>
                        <a:spcAft>
                          <a:spcPts val="300"/>
                        </a:spcAft>
                      </a:pPr>
                      <a:r>
                        <a:rPr lang="az-Latn-AZ" sz="1200">
                          <a:effectLst/>
                          <a:latin typeface="Arno Pro"/>
                          <a:ea typeface="MS Mincho"/>
                          <a:cs typeface="Times New Roman" panose="02020603050405020304" pitchFamily="18" charset="0"/>
                        </a:rPr>
                        <a:t>Kompüter və periferiya avadanlıqları (hesablama maşınları, printerlər, surətçıxarma, kassa apparatları və s.)</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2 633,9 (İdxal - 185 750,5)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95069051"/>
                  </a:ext>
                </a:extLst>
              </a:tr>
              <a:tr h="575229">
                <a:tc>
                  <a:txBody>
                    <a:bodyPr/>
                    <a:lstStyle/>
                    <a:p>
                      <a:pPr>
                        <a:lnSpc>
                          <a:spcPct val="115000"/>
                        </a:lnSpc>
                        <a:spcBef>
                          <a:spcPts val="300"/>
                        </a:spcBef>
                        <a:spcAft>
                          <a:spcPts val="300"/>
                        </a:spcAft>
                      </a:pPr>
                      <a:r>
                        <a:rPr lang="az-Latn-AZ" sz="1200">
                          <a:effectLst/>
                          <a:latin typeface="Arno Pro"/>
                          <a:ea typeface="MS Mincho"/>
                          <a:cs typeface="Times New Roman" panose="02020603050405020304" pitchFamily="18" charset="0"/>
                        </a:rPr>
                        <a:t>Telekommunikasiya avadanlıqları (telefon apparatları, videofon, domofonlar və s.)</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1 205,2 (İdxal - 193 293,3)</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3902044645"/>
                  </a:ext>
                </a:extLst>
              </a:tr>
              <a:tr h="575229">
                <a:tc>
                  <a:txBody>
                    <a:bodyPr/>
                    <a:lstStyle/>
                    <a:p>
                      <a:pPr>
                        <a:lnSpc>
                          <a:spcPct val="115000"/>
                        </a:lnSpc>
                        <a:spcBef>
                          <a:spcPts val="300"/>
                        </a:spcBef>
                        <a:spcAft>
                          <a:spcPts val="300"/>
                        </a:spcAft>
                      </a:pPr>
                      <a:r>
                        <a:rPr lang="az-Latn-AZ" sz="1200">
                          <a:effectLst/>
                          <a:latin typeface="Arno Pro"/>
                          <a:ea typeface="MS Mincho"/>
                          <a:cs typeface="Times New Roman" panose="02020603050405020304" pitchFamily="18" charset="0"/>
                        </a:rPr>
                        <a:t>Elektron avadanlıqlar (mikrofonlar, qulaqlıqlar, digər səsləndirici apparatlar və s.)</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126,3 (İdxal - 85 824,5)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1177996537"/>
                  </a:ext>
                </a:extLst>
              </a:tr>
              <a:tr h="862844">
                <a:tc>
                  <a:txBody>
                    <a:bodyPr/>
                    <a:lstStyle/>
                    <a:p>
                      <a:pPr>
                        <a:lnSpc>
                          <a:spcPct val="115000"/>
                        </a:lnSpc>
                        <a:spcBef>
                          <a:spcPts val="300"/>
                        </a:spcBef>
                        <a:spcAft>
                          <a:spcPts val="300"/>
                        </a:spcAft>
                      </a:pPr>
                      <a:r>
                        <a:rPr lang="az-Latn-AZ" sz="1200">
                          <a:effectLst/>
                          <a:latin typeface="Arno Pro"/>
                          <a:ea typeface="MS Mincho"/>
                          <a:cs typeface="Times New Roman" panose="02020603050405020304" pitchFamily="18" charset="0"/>
                        </a:rPr>
                        <a:t>Digər İKT məhsulları (maqnit zolağı olan kartoçkalar, çap sxemləri, yarımkeçirici diodlar və s.)</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dirty="0">
                          <a:effectLst/>
                          <a:latin typeface="Arno Pro"/>
                          <a:ea typeface="MS Mincho"/>
                          <a:cs typeface="Times New Roman" panose="02020603050405020304" pitchFamily="18" charset="0"/>
                        </a:rPr>
                        <a:t>169,3 (İdxal - 55 014,3)</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4243138030"/>
                  </a:ext>
                </a:extLst>
              </a:tr>
            </a:tbl>
          </a:graphicData>
        </a:graphic>
      </p:graphicFrame>
      <p:sp>
        <p:nvSpPr>
          <p:cNvPr id="14" name="Rectangle 13"/>
          <p:cNvSpPr/>
          <p:nvPr/>
        </p:nvSpPr>
        <p:spPr>
          <a:xfrm>
            <a:off x="188503" y="5015985"/>
            <a:ext cx="1864678" cy="430887"/>
          </a:xfrm>
          <a:prstGeom prst="rect">
            <a:avLst/>
          </a:prstGeom>
        </p:spPr>
        <p:txBody>
          <a:bodyPr wrap="square">
            <a:spAutoFit/>
          </a:bodyPr>
          <a:lstStyle/>
          <a:p>
            <a:r>
              <a:rPr lang="az-Latn-AZ" sz="1100" dirty="0">
                <a:latin typeface="Arno Pro"/>
                <a:ea typeface="MS Mincho"/>
                <a:cs typeface="Times New Roman" panose="02020603050405020304" pitchFamily="18" charset="0"/>
              </a:rPr>
              <a:t>Mənbə: </a:t>
            </a:r>
            <a:r>
              <a:rPr lang="az-Latn-AZ" sz="1100" dirty="0" smtClean="0">
                <a:latin typeface="Arno Pro"/>
                <a:ea typeface="MS Mincho"/>
                <a:cs typeface="Times New Roman" panose="02020603050405020304" pitchFamily="18" charset="0"/>
              </a:rPr>
              <a:t>ARDSK </a:t>
            </a:r>
            <a:r>
              <a:rPr lang="az-Latn-AZ" altLang="ru-RU" sz="1100" u="sng" baseline="30000" dirty="0" smtClean="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a:t>
            </a:r>
            <a:r>
              <a:rPr lang="az-Latn-AZ"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16]</a:t>
            </a:r>
            <a:endParaRPr lang="ru-RU" sz="1100" dirty="0"/>
          </a:p>
          <a:p>
            <a:endParaRPr lang="ru-RU" sz="1100" dirty="0"/>
          </a:p>
        </p:txBody>
      </p:sp>
      <p:sp>
        <p:nvSpPr>
          <p:cNvPr id="15" name="Rectangle 14"/>
          <p:cNvSpPr/>
          <p:nvPr/>
        </p:nvSpPr>
        <p:spPr>
          <a:xfrm>
            <a:off x="126647" y="5803515"/>
            <a:ext cx="12003496" cy="1169551"/>
          </a:xfrm>
          <a:prstGeom prst="rect">
            <a:avLst/>
          </a:prstGeom>
        </p:spPr>
        <p:txBody>
          <a:bodyPr wrap="square">
            <a:spAutoFit/>
          </a:bodyPr>
          <a:lstStyle/>
          <a:p>
            <a:r>
              <a:rPr lang="az-Latn-AZ" altLang="ru-RU" sz="1100" u="sng" baseline="30000" dirty="0" smtClean="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a:t>
            </a:r>
            <a:r>
              <a:rPr lang="az-Latn-AZ"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16]</a:t>
            </a:r>
            <a:r>
              <a:rPr lang="az-Latn-AZ" altLang="ru-RU" sz="1100" dirty="0" smtClean="0" bmk=""/>
              <a:t> </a:t>
            </a:r>
            <a:r>
              <a:rPr lang="az-Latn-AZ" sz="1100" dirty="0" smtClean="0">
                <a:latin typeface="Arno Pro"/>
                <a:ea typeface="MS Mincho"/>
                <a:cs typeface="Times New Roman" panose="02020603050405020304" pitchFamily="18" charset="0"/>
              </a:rPr>
              <a:t>AR </a:t>
            </a:r>
            <a:r>
              <a:rPr lang="az-Latn-AZ" sz="1100" dirty="0">
                <a:latin typeface="Arno Pro"/>
                <a:ea typeface="MS Mincho"/>
                <a:cs typeface="Times New Roman" panose="02020603050405020304" pitchFamily="18" charset="0"/>
              </a:rPr>
              <a:t>DSK. Az</a:t>
            </a:r>
            <a:r>
              <a:rPr lang="az-Latn-AZ" sz="1100" dirty="0">
                <a:latin typeface="Times New Roman" panose="02020603050405020304" pitchFamily="18" charset="0"/>
                <a:ea typeface="MS Mincho"/>
              </a:rPr>
              <a:t>ə</a:t>
            </a:r>
            <a:r>
              <a:rPr lang="az-Latn-AZ" sz="1100" dirty="0">
                <a:latin typeface="Arno Pro"/>
                <a:ea typeface="MS Mincho"/>
                <a:cs typeface="Times New Roman" panose="02020603050405020304" pitchFamily="18" charset="0"/>
              </a:rPr>
              <a:t>rbaycanda informasiya c</a:t>
            </a:r>
            <a:r>
              <a:rPr lang="az-Latn-AZ" sz="1100" dirty="0">
                <a:latin typeface="Times New Roman" panose="02020603050405020304" pitchFamily="18" charset="0"/>
                <a:ea typeface="MS Mincho"/>
              </a:rPr>
              <a:t>ə</a:t>
            </a:r>
            <a:r>
              <a:rPr lang="az-Latn-AZ" sz="1100" dirty="0">
                <a:latin typeface="Arno Pro"/>
                <a:ea typeface="MS Mincho"/>
                <a:cs typeface="Times New Roman" panose="02020603050405020304" pitchFamily="18" charset="0"/>
              </a:rPr>
              <a:t>miyy</a:t>
            </a:r>
            <a:r>
              <a:rPr lang="az-Latn-AZ" sz="1100" dirty="0">
                <a:latin typeface="Times New Roman" panose="02020603050405020304" pitchFamily="18" charset="0"/>
                <a:ea typeface="MS Mincho"/>
              </a:rPr>
              <a:t>ə</a:t>
            </a:r>
            <a:r>
              <a:rPr lang="az-Latn-AZ" sz="1100" dirty="0">
                <a:latin typeface="Arno Pro"/>
                <a:ea typeface="MS Mincho"/>
                <a:cs typeface="Times New Roman" panose="02020603050405020304" pitchFamily="18" charset="0"/>
              </a:rPr>
              <a:t>ti, 2019. S.105. v</a:t>
            </a:r>
            <a:r>
              <a:rPr lang="az-Latn-AZ" sz="1100" dirty="0">
                <a:latin typeface="Times New Roman" panose="02020603050405020304" pitchFamily="18" charset="0"/>
                <a:ea typeface="MS Mincho"/>
              </a:rPr>
              <a:t>ə</a:t>
            </a:r>
            <a:r>
              <a:rPr lang="az-Latn-AZ" sz="1100" dirty="0">
                <a:latin typeface="Arno Pro"/>
                <a:ea typeface="MS Mincho"/>
                <a:cs typeface="Times New Roman" panose="02020603050405020304" pitchFamily="18" charset="0"/>
              </a:rPr>
              <a:t> ya AR DSK. İxrac (idxal) olunmuş İKT m</a:t>
            </a:r>
            <a:r>
              <a:rPr lang="az-Latn-AZ" sz="1100" dirty="0">
                <a:latin typeface="Times New Roman" panose="02020603050405020304" pitchFamily="18" charset="0"/>
                <a:ea typeface="MS Mincho"/>
              </a:rPr>
              <a:t>ə</a:t>
            </a:r>
            <a:r>
              <a:rPr lang="az-Latn-AZ" sz="1100" dirty="0">
                <a:latin typeface="Arno Pro"/>
                <a:ea typeface="MS Mincho"/>
                <a:cs typeface="Times New Roman" panose="02020603050405020304" pitchFamily="18" charset="0"/>
              </a:rPr>
              <a:t>hsulları, 2018. </a:t>
            </a:r>
            <a:r>
              <a:rPr lang="az-Latn-AZ" sz="1100" dirty="0">
                <a:latin typeface="Arno Pro"/>
                <a:ea typeface="MS Mincho"/>
                <a:cs typeface="Times New Roman" panose="02020603050405020304" pitchFamily="18" charset="0"/>
                <a:hlinkClick r:id="rId5"/>
              </a:rPr>
              <a:t>https://www.stat.gov.az/source/information_society</a:t>
            </a:r>
            <a:r>
              <a:rPr lang="az-Latn-AZ" sz="1100" dirty="0" smtClean="0">
                <a:latin typeface="Arno Pro"/>
                <a:ea typeface="MS Mincho"/>
                <a:cs typeface="Times New Roman" panose="02020603050405020304" pitchFamily="18" charset="0"/>
                <a:hlinkClick r:id="rId5"/>
              </a:rPr>
              <a:t>/</a:t>
            </a:r>
            <a:endParaRPr lang="az-Latn-AZ" sz="1100" dirty="0">
              <a:latin typeface="Arno Pro"/>
              <a:ea typeface="MS Mincho"/>
              <a:cs typeface="Times New Roman" panose="02020603050405020304" pitchFamily="18" charset="0"/>
            </a:endParaRPr>
          </a:p>
          <a:p>
            <a:r>
              <a:rPr lang="az-Latn-AZ" altLang="ru-RU" sz="1100" u="sng" baseline="30000" dirty="0" smtClean="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a:t>
            </a:r>
            <a:r>
              <a:rPr lang="az-Latn-AZ"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17]</a:t>
            </a:r>
            <a:r>
              <a:rPr lang="az-Latn-AZ"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rPr>
              <a:t> </a:t>
            </a:r>
            <a:r>
              <a:rPr lang="az-Latn-AZ" sz="1100" dirty="0">
                <a:latin typeface="Arno Pro"/>
                <a:ea typeface="MS Mincho"/>
                <a:cs typeface="Times New Roman" panose="02020603050405020304" pitchFamily="18" charset="0"/>
              </a:rPr>
              <a:t>The Portulans Institute, WITSA</a:t>
            </a:r>
            <a:r>
              <a:rPr lang="az-Latn-AZ" sz="900" dirty="0">
                <a:latin typeface="Arno Pro"/>
                <a:ea typeface="MS Mincho"/>
                <a:cs typeface="Times New Roman" panose="02020603050405020304" pitchFamily="18" charset="0"/>
              </a:rPr>
              <a:t>.</a:t>
            </a:r>
            <a:r>
              <a:rPr lang="az-Latn-AZ" sz="1100" dirty="0">
                <a:latin typeface="Arno Pro"/>
                <a:ea typeface="MS Mincho"/>
                <a:cs typeface="Times New Roman" panose="02020603050405020304" pitchFamily="18" charset="0"/>
              </a:rPr>
              <a:t> The Network Readiness Index 2019. </a:t>
            </a:r>
            <a:r>
              <a:rPr lang="en-US" sz="1100" dirty="0">
                <a:solidFill>
                  <a:srgbClr val="0563C1"/>
                </a:solidFill>
                <a:latin typeface="Arno Pro"/>
                <a:ea typeface="MS Mincho"/>
                <a:cs typeface="Times New Roman" panose="02020603050405020304" pitchFamily="18" charset="0"/>
                <a:hlinkClick r:id="rId6"/>
              </a:rPr>
              <a:t>https</a:t>
            </a:r>
            <a:r>
              <a:rPr lang="en-US" sz="1100" dirty="0" smtClean="0">
                <a:solidFill>
                  <a:srgbClr val="0563C1"/>
                </a:solidFill>
                <a:latin typeface="Arno Pro"/>
                <a:ea typeface="MS Mincho"/>
                <a:cs typeface="Times New Roman" panose="02020603050405020304" pitchFamily="18" charset="0"/>
                <a:hlinkClick r:id="rId6"/>
              </a:rPr>
              <a:t>://networkreadinessindex.org/wp-content/uploads/2020/03/The-Network-Readiness-Index-2019-New-version-March-2020.pdf</a:t>
            </a:r>
            <a:r>
              <a:rPr lang="az-Latn-AZ" sz="1100" dirty="0" smtClean="0">
                <a:latin typeface="Arno Pro"/>
                <a:ea typeface="MS Mincho"/>
                <a:cs typeface="Times New Roman" panose="02020603050405020304" pitchFamily="18" charset="0"/>
              </a:rPr>
              <a:t>;</a:t>
            </a:r>
            <a:r>
              <a:rPr lang="az-Latn-AZ" sz="1100" dirty="0" smtClean="0">
                <a:latin typeface="Times New Roman" panose="02020603050405020304" pitchFamily="18" charset="0"/>
                <a:ea typeface="Calibri" panose="020F0502020204030204" pitchFamily="34" charset="0"/>
                <a:cs typeface="Times New Roman" panose="02020603050405020304" pitchFamily="18" charset="0"/>
              </a:rPr>
              <a:t> </a:t>
            </a:r>
            <a:r>
              <a:rPr lang="az-Latn-AZ" sz="1100" dirty="0" smtClean="0">
                <a:latin typeface="Arno Pro"/>
                <a:ea typeface="MS Mincho"/>
                <a:cs typeface="Times New Roman" panose="02020603050405020304" pitchFamily="18" charset="0"/>
              </a:rPr>
              <a:t>WIPO</a:t>
            </a:r>
            <a:r>
              <a:rPr lang="az-Latn-AZ" sz="1100" dirty="0">
                <a:latin typeface="Arno Pro"/>
                <a:ea typeface="MS Mincho"/>
                <a:cs typeface="Times New Roman" panose="02020603050405020304" pitchFamily="18" charset="0"/>
              </a:rPr>
              <a:t>. Global Innovation Index 2019. </a:t>
            </a:r>
            <a:r>
              <a:rPr lang="az-Latn-AZ" sz="1100" dirty="0">
                <a:latin typeface="Arno Pro"/>
                <a:ea typeface="MS Mincho"/>
                <a:cs typeface="Times New Roman" panose="02020603050405020304" pitchFamily="18" charset="0"/>
                <a:hlinkClick r:id="rId7"/>
              </a:rPr>
              <a:t>https://</a:t>
            </a:r>
            <a:r>
              <a:rPr lang="az-Latn-AZ" sz="1100" dirty="0" smtClean="0">
                <a:latin typeface="Arno Pro"/>
                <a:ea typeface="MS Mincho"/>
                <a:cs typeface="Times New Roman" panose="02020603050405020304" pitchFamily="18" charset="0"/>
                <a:hlinkClick r:id="rId7"/>
              </a:rPr>
              <a:t>www.wipo.int/edocs/pubdocs/en/wipo_pub_gii_2019.pdf</a:t>
            </a:r>
            <a:endParaRPr lang="az-Latn-AZ" sz="1100" dirty="0" smtClean="0">
              <a:latin typeface="Arno Pro"/>
              <a:ea typeface="MS Mincho"/>
              <a:cs typeface="Times New Roman" panose="02020603050405020304" pitchFamily="18" charset="0"/>
            </a:endParaRPr>
          </a:p>
          <a:p>
            <a:endParaRPr lang="ru-RU" sz="1400" dirty="0">
              <a:latin typeface="Calibri" panose="020F0502020204030204" pitchFamily="34" charset="0"/>
              <a:ea typeface="Calibri" panose="020F0502020204030204" pitchFamily="34" charset="0"/>
              <a:cs typeface="Times New Roman" panose="02020603050405020304" pitchFamily="18" charset="0"/>
            </a:endParaRPr>
          </a:p>
          <a:p>
            <a:endParaRPr lang="ru-RU" sz="1100" dirty="0"/>
          </a:p>
          <a:p>
            <a:endParaRPr lang="ru-RU" sz="1100" dirty="0"/>
          </a:p>
        </p:txBody>
      </p:sp>
      <p:sp>
        <p:nvSpPr>
          <p:cNvPr id="16" name="Rectangle 15"/>
          <p:cNvSpPr/>
          <p:nvPr/>
        </p:nvSpPr>
        <p:spPr>
          <a:xfrm>
            <a:off x="6914604" y="1448161"/>
            <a:ext cx="6096000" cy="517065"/>
          </a:xfrm>
          <a:prstGeom prst="rect">
            <a:avLst/>
          </a:prstGeom>
        </p:spPr>
        <p:txBody>
          <a:bodyPr>
            <a:spAutoFit/>
          </a:bodyPr>
          <a:lstStyle/>
          <a:p>
            <a:pPr marR="1260475" indent="358775" algn="r">
              <a:lnSpc>
                <a:spcPct val="115000"/>
              </a:lnSpc>
              <a:spcBef>
                <a:spcPts val="600"/>
              </a:spcBef>
              <a:spcAft>
                <a:spcPts val="600"/>
              </a:spcAft>
            </a:pPr>
            <a:r>
              <a:rPr lang="az-Latn-AZ" sz="1200" b="1" dirty="0">
                <a:latin typeface="Arno Pro"/>
                <a:ea typeface="MS Mincho"/>
                <a:cs typeface="Times New Roman" panose="02020603050405020304" pitchFamily="18" charset="0"/>
              </a:rPr>
              <a:t>Diaqram </a:t>
            </a:r>
            <a:r>
              <a:rPr lang="ru-RU" sz="1200" b="1" dirty="0" smtClean="0">
                <a:latin typeface="Arno Pro"/>
                <a:ea typeface="MS Mincho"/>
                <a:cs typeface="Times New Roman" panose="02020603050405020304" pitchFamily="18" charset="0"/>
              </a:rPr>
              <a:t>8</a:t>
            </a:r>
            <a:r>
              <a:rPr lang="az-Latn-AZ" sz="1200" b="1" dirty="0" smtClean="0">
                <a:latin typeface="Arno Pro"/>
                <a:ea typeface="MS Mincho"/>
                <a:cs typeface="Times New Roman" panose="02020603050405020304" pitchFamily="18" charset="0"/>
              </a:rPr>
              <a:t>. </a:t>
            </a:r>
            <a:r>
              <a:rPr lang="az-Latn-AZ" sz="1200" b="1" dirty="0">
                <a:latin typeface="Arno Pro"/>
                <a:ea typeface="MS Mincho"/>
                <a:cs typeface="Times New Roman" panose="02020603050405020304" pitchFamily="18" charset="0"/>
              </a:rPr>
              <a:t>Yüksək texnologiyaların ixracı alt-indeksi və</a:t>
            </a:r>
            <a:br>
              <a:rPr lang="az-Latn-AZ" sz="1200" b="1" dirty="0">
                <a:latin typeface="Arno Pro"/>
                <a:ea typeface="MS Mincho"/>
                <a:cs typeface="Times New Roman" panose="02020603050405020304" pitchFamily="18" charset="0"/>
              </a:rPr>
            </a:br>
            <a:r>
              <a:rPr lang="az-Latn-AZ" sz="1200" b="1" dirty="0">
                <a:latin typeface="Arno Pro"/>
                <a:ea typeface="MS Mincho"/>
                <a:cs typeface="Times New Roman" panose="02020603050405020304" pitchFamily="18" charset="0"/>
              </a:rPr>
              <a:t>Yerli rəqabətin intensivliyi, yüksək və orta-yüksək gəlirli ölkələr</a:t>
            </a:r>
            <a:endParaRPr lang="ru-RU" sz="12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7" name="Chart 16"/>
          <p:cNvGraphicFramePr/>
          <p:nvPr>
            <p:extLst>
              <p:ext uri="{D42A27DB-BD31-4B8C-83A1-F6EECF244321}">
                <p14:modId xmlns:p14="http://schemas.microsoft.com/office/powerpoint/2010/main" val="2784638161"/>
              </p:ext>
            </p:extLst>
          </p:nvPr>
        </p:nvGraphicFramePr>
        <p:xfrm>
          <a:off x="5525589" y="2002970"/>
          <a:ext cx="6523073" cy="2944433"/>
        </p:xfrm>
        <a:graphic>
          <a:graphicData uri="http://schemas.openxmlformats.org/drawingml/2006/chart">
            <c:chart xmlns:c="http://schemas.openxmlformats.org/drawingml/2006/chart" xmlns:r="http://schemas.openxmlformats.org/officeDocument/2006/relationships" r:id="rId8"/>
          </a:graphicData>
        </a:graphic>
      </p:graphicFrame>
      <p:sp>
        <p:nvSpPr>
          <p:cNvPr id="18" name="Rectangle 17"/>
          <p:cNvSpPr/>
          <p:nvPr/>
        </p:nvSpPr>
        <p:spPr>
          <a:xfrm>
            <a:off x="6128395" y="4990739"/>
            <a:ext cx="6096000" cy="769441"/>
          </a:xfrm>
          <a:prstGeom prst="rect">
            <a:avLst/>
          </a:prstGeom>
        </p:spPr>
        <p:txBody>
          <a:bodyPr>
            <a:spAutoFit/>
          </a:bodyPr>
          <a:lstStyle/>
          <a:p>
            <a:r>
              <a:rPr lang="az-Latn-AZ" sz="1100" dirty="0">
                <a:latin typeface="Arno Pro"/>
                <a:ea typeface="MS Mincho"/>
                <a:cs typeface="Times New Roman" panose="02020603050405020304" pitchFamily="18" charset="0"/>
              </a:rPr>
              <a:t>Mənbə: “Portulans” İnstitutunun, İnformasiya Texnologiyaları və Xidmətləri üzrə Dünya Alyansının (WITSA) və Dünya İntellektual Mülkiyyət Təşkilatının məlumatları </a:t>
            </a:r>
            <a:r>
              <a:rPr lang="az-Latn-AZ" sz="1100" dirty="0" smtClean="0">
                <a:latin typeface="Arno Pro"/>
                <a:ea typeface="MS Mincho"/>
                <a:cs typeface="Times New Roman" panose="02020603050405020304" pitchFamily="18" charset="0"/>
              </a:rPr>
              <a:t>əsasında müəllif tərəfindən hazırlanmışdır.</a:t>
            </a:r>
            <a:r>
              <a:rPr lang="az-Latn-AZ" altLang="ru-RU" sz="1100" u="sng" baseline="30000" dirty="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 </a:t>
            </a:r>
            <a:r>
              <a:rPr lang="az-Latn-AZ" altLang="ru-RU" sz="1100" u="sng" baseline="30000" dirty="0" smtClean="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a:t>
            </a:r>
            <a:r>
              <a:rPr lang="az-Latn-AZ"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17]</a:t>
            </a:r>
            <a:endParaRPr lang="ru-RU" sz="1100" dirty="0"/>
          </a:p>
          <a:p>
            <a:endParaRPr lang="ru-RU" sz="1100" dirty="0"/>
          </a:p>
        </p:txBody>
      </p:sp>
      <p:sp>
        <p:nvSpPr>
          <p:cNvPr id="19" name="Rectangle 4"/>
          <p:cNvSpPr>
            <a:spLocks noChangeArrowheads="1"/>
          </p:cNvSpPr>
          <p:nvPr/>
        </p:nvSpPr>
        <p:spPr bwMode="auto">
          <a:xfrm>
            <a:off x="188503" y="5468740"/>
            <a:ext cx="4022725"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1092875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5"/>
          <p:cNvGrpSpPr>
            <a:grpSpLocks/>
          </p:cNvGrpSpPr>
          <p:nvPr/>
        </p:nvGrpSpPr>
        <p:grpSpPr bwMode="auto">
          <a:xfrm>
            <a:off x="0" y="0"/>
            <a:ext cx="12192000" cy="908720"/>
            <a:chOff x="0" y="446"/>
            <a:chExt cx="9144000" cy="756793"/>
          </a:xfrm>
        </p:grpSpPr>
        <p:pic>
          <p:nvPicPr>
            <p:cNvPr id="5" name="Рисунок 1"/>
            <p:cNvPicPr>
              <a:picLocks noChangeAspect="1"/>
            </p:cNvPicPr>
            <p:nvPr/>
          </p:nvPicPr>
          <p:blipFill>
            <a:blip r:embed="rId2" cstate="print"/>
            <a:srcRect l="58456" t="15993" r="20644" b="63036"/>
            <a:stretch>
              <a:fillRect/>
            </a:stretch>
          </p:blipFill>
          <p:spPr bwMode="auto">
            <a:xfrm>
              <a:off x="0" y="446"/>
              <a:ext cx="9144000" cy="754733"/>
            </a:xfrm>
            <a:prstGeom prst="rect">
              <a:avLst/>
            </a:prstGeom>
            <a:noFill/>
            <a:ln w="9525">
              <a:noFill/>
              <a:miter lim="800000"/>
              <a:headEnd/>
              <a:tailEnd/>
            </a:ln>
          </p:spPr>
        </p:pic>
        <p:pic>
          <p:nvPicPr>
            <p:cNvPr id="6" name="Рисунок 11"/>
            <p:cNvPicPr>
              <a:picLocks noChangeAspect="1"/>
            </p:cNvPicPr>
            <p:nvPr/>
          </p:nvPicPr>
          <p:blipFill>
            <a:blip r:embed="rId3" cstate="print"/>
            <a:srcRect b="34521"/>
            <a:stretch>
              <a:fillRect/>
            </a:stretch>
          </p:blipFill>
          <p:spPr bwMode="auto">
            <a:xfrm>
              <a:off x="467544" y="136323"/>
              <a:ext cx="587859" cy="452265"/>
            </a:xfrm>
            <a:prstGeom prst="rect">
              <a:avLst/>
            </a:prstGeom>
            <a:noFill/>
            <a:ln w="9525">
              <a:noFill/>
              <a:miter lim="800000"/>
              <a:headEnd/>
              <a:tailEnd/>
            </a:ln>
          </p:spPr>
        </p:pic>
        <p:sp>
          <p:nvSpPr>
            <p:cNvPr id="7" name="Поле 2"/>
            <p:cNvSpPr txBox="1">
              <a:spLocks noChangeArrowheads="1"/>
            </p:cNvSpPr>
            <p:nvPr/>
          </p:nvSpPr>
          <p:spPr bwMode="auto">
            <a:xfrm>
              <a:off x="1119188" y="133718"/>
              <a:ext cx="7917308" cy="607656"/>
            </a:xfrm>
            <a:prstGeom prst="rect">
              <a:avLst/>
            </a:prstGeom>
            <a:noFill/>
            <a:ln w="6350">
              <a:noFill/>
              <a:miter lim="800000"/>
              <a:headEnd/>
              <a:tailEnd/>
            </a:ln>
          </p:spPr>
          <p:txBody>
            <a:bodyPr/>
            <a:lstStyle/>
            <a:p>
              <a:pPr>
                <a:lnSpc>
                  <a:spcPct val="100000"/>
                </a:lnSpc>
                <a:spcBef>
                  <a:spcPct val="0"/>
                </a:spcBef>
                <a:buFont typeface="Wingdings" pitchFamily="2" charset="2"/>
                <a:buNone/>
              </a:pPr>
              <a:r>
                <a:rPr lang="az-Latn-AZ" sz="1300" dirty="0" smtClean="0">
                  <a:solidFill>
                    <a:srgbClr val="FFFFFF"/>
                  </a:solidFill>
                  <a:latin typeface="Cambria" pitchFamily="18" charset="0"/>
                  <a:ea typeface="Verdana" pitchFamily="34" charset="0"/>
                  <a:cs typeface="Verdana" pitchFamily="34" charset="0"/>
                </a:rPr>
                <a:t>Azərbaycan Milli Elmlər Akademiyasının </a:t>
              </a:r>
              <a:r>
                <a:rPr lang="en-US" sz="1300" b="0" i="0" dirty="0" smtClean="0">
                  <a:solidFill>
                    <a:srgbClr val="FFFFFF"/>
                  </a:solidFill>
                  <a:latin typeface="Cambria" pitchFamily="18" charset="0"/>
                  <a:ea typeface="Verdana" pitchFamily="34" charset="0"/>
                  <a:cs typeface="Verdana" pitchFamily="34" charset="0"/>
                </a:rPr>
                <a:t> </a:t>
              </a:r>
              <a:br>
                <a:rPr lang="en-US" sz="1300" b="0" i="0" dirty="0" smtClean="0">
                  <a:solidFill>
                    <a:srgbClr val="FFFFFF"/>
                  </a:solidFill>
                  <a:latin typeface="Cambria" pitchFamily="18" charset="0"/>
                  <a:ea typeface="Verdana" pitchFamily="34" charset="0"/>
                  <a:cs typeface="Verdana" pitchFamily="34" charset="0"/>
                </a:rPr>
              </a:br>
              <a:r>
                <a:rPr lang="az-Latn-AZ" sz="1300" dirty="0" smtClean="0">
                  <a:solidFill>
                    <a:srgbClr val="FFFFFF"/>
                  </a:solidFill>
                  <a:latin typeface="Cambria" pitchFamily="18" charset="0"/>
                  <a:ea typeface="Verdana" pitchFamily="34" charset="0"/>
                  <a:cs typeface="Verdana" pitchFamily="34" charset="0"/>
                </a:rPr>
                <a:t>İqtisadiyyat İnstitutu</a:t>
              </a:r>
              <a:endParaRPr lang="ru-RU" sz="1300" b="0" i="0" dirty="0">
                <a:solidFill>
                  <a:srgbClr val="FFFFFF"/>
                </a:solidFill>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az-Latn-AZ" sz="3600" b="0" i="0" dirty="0" smtClean="0">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ru-RU" sz="3600" b="0" i="0" dirty="0">
                <a:latin typeface="Cambria" pitchFamily="18" charset="0"/>
                <a:ea typeface="Verdana" pitchFamily="34" charset="0"/>
                <a:cs typeface="Verdana" pitchFamily="34" charset="0"/>
              </a:endParaRPr>
            </a:p>
          </p:txBody>
        </p:sp>
        <p:sp>
          <p:nvSpPr>
            <p:cNvPr id="8" name="Line 6"/>
            <p:cNvSpPr>
              <a:spLocks noChangeShapeType="1"/>
            </p:cNvSpPr>
            <p:nvPr/>
          </p:nvSpPr>
          <p:spPr bwMode="auto">
            <a:xfrm>
              <a:off x="0" y="757239"/>
              <a:ext cx="9144000" cy="0"/>
            </a:xfrm>
            <a:prstGeom prst="line">
              <a:avLst/>
            </a:prstGeom>
            <a:noFill/>
            <a:ln w="38100">
              <a:solidFill>
                <a:srgbClr val="000066"/>
              </a:solidFill>
              <a:round/>
              <a:headEnd/>
              <a:tailEnd/>
            </a:ln>
            <a:effectLst>
              <a:outerShdw dist="38100" dir="2400000" algn="ctr" rotWithShape="0">
                <a:schemeClr val="tx1">
                  <a:lumMod val="50000"/>
                  <a:alpha val="35000"/>
                </a:schemeClr>
              </a:outerShdw>
            </a:effectLst>
          </p:spPr>
          <p:txBody>
            <a:bodyPr/>
            <a:lstStyle/>
            <a:p>
              <a:pPr>
                <a:defRPr/>
              </a:pPr>
              <a:endParaRPr lang="ru-RU"/>
            </a:p>
          </p:txBody>
        </p:sp>
      </p:grpSp>
      <p:sp>
        <p:nvSpPr>
          <p:cNvPr id="9" name="TextBox 8"/>
          <p:cNvSpPr txBox="1"/>
          <p:nvPr/>
        </p:nvSpPr>
        <p:spPr>
          <a:xfrm>
            <a:off x="-1" y="6581001"/>
            <a:ext cx="12192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az-Latn-AZ" sz="1200" b="1" dirty="0">
                <a:solidFill>
                  <a:schemeClr val="tx1"/>
                </a:solidFill>
                <a:latin typeface="Cambria" panose="02040503050406030204" pitchFamily="18" charset="0"/>
              </a:rPr>
              <a:t>    </a:t>
            </a:r>
            <a:r>
              <a:rPr lang="en-US" sz="1200" b="1" dirty="0">
                <a:solidFill>
                  <a:schemeClr val="tx1"/>
                </a:solidFill>
                <a:latin typeface="Cambria" panose="02040503050406030204" pitchFamily="18" charset="0"/>
              </a:rPr>
              <a:t>www.economics.com.az</a:t>
            </a:r>
            <a:r>
              <a:rPr lang="az-Latn-AZ" sz="1200" b="1" dirty="0">
                <a:solidFill>
                  <a:schemeClr val="tx1"/>
                </a:solidFill>
                <a:latin typeface="Cambria" panose="02040503050406030204" pitchFamily="18" charset="0"/>
              </a:rPr>
              <a:t> </a:t>
            </a:r>
            <a:r>
              <a:rPr lang="az-Latn-AZ" sz="1200" b="1" dirty="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  </a:t>
            </a:r>
            <a:r>
              <a:rPr lang="en-US" sz="1200" b="1" dirty="0" smtClean="0">
                <a:solidFill>
                  <a:schemeClr val="bg1"/>
                </a:solidFill>
                <a:latin typeface="Cambria" panose="02040503050406030204" pitchFamily="18" charset="0"/>
              </a:rPr>
              <a:t>                                                                                        </a:t>
            </a:r>
            <a:r>
              <a:rPr lang="en-US" sz="1200" b="1" dirty="0" err="1" smtClean="0">
                <a:solidFill>
                  <a:schemeClr val="bg1"/>
                </a:solidFill>
                <a:latin typeface="Cambria" panose="02040503050406030204" pitchFamily="18" charset="0"/>
              </a:rPr>
              <a:t>Bak</a:t>
            </a:r>
            <a:r>
              <a:rPr lang="az-Latn-AZ" sz="1200" b="1" dirty="0">
                <a:solidFill>
                  <a:schemeClr val="bg1"/>
                </a:solidFill>
                <a:latin typeface="Cambria" panose="02040503050406030204" pitchFamily="18" charset="0"/>
              </a:rPr>
              <a:t>ı</a:t>
            </a:r>
            <a:r>
              <a:rPr lang="en-US" sz="1200" b="1" dirty="0" smtClean="0">
                <a:solidFill>
                  <a:schemeClr val="bg1"/>
                </a:solidFill>
                <a:latin typeface="Cambria" panose="02040503050406030204" pitchFamily="18" charset="0"/>
              </a:rPr>
              <a:t>, A</a:t>
            </a:r>
            <a:r>
              <a:rPr lang="az-Latn-AZ" sz="1200" b="1" dirty="0" smtClean="0">
                <a:solidFill>
                  <a:schemeClr val="bg1"/>
                </a:solidFill>
                <a:latin typeface="Cambria" panose="02040503050406030204" pitchFamily="18" charset="0"/>
              </a:rPr>
              <a:t>zərbaycan</a:t>
            </a:r>
            <a:r>
              <a:rPr lang="en-US" sz="1200" b="1" dirty="0" smtClean="0">
                <a:solidFill>
                  <a:schemeClr val="bg1"/>
                </a:solidFill>
                <a:latin typeface="Cambria" panose="02040503050406030204" pitchFamily="18" charset="0"/>
              </a:rPr>
              <a:t>,</a:t>
            </a:r>
            <a:r>
              <a:rPr lang="az-Latn-AZ" sz="1200" b="1" dirty="0" smtClean="0">
                <a:solidFill>
                  <a:schemeClr val="bg1"/>
                </a:solidFill>
                <a:latin typeface="Cambria" panose="02040503050406030204" pitchFamily="18" charset="0"/>
              </a:rPr>
              <a:t> 2021</a:t>
            </a:r>
            <a:endParaRPr lang="ru-RU" sz="1200" b="1" dirty="0">
              <a:solidFill>
                <a:schemeClr val="bg1"/>
              </a:solidFill>
              <a:latin typeface="Cambria" panose="02040503050406030204" pitchFamily="18" charset="0"/>
            </a:endParaRPr>
          </a:p>
        </p:txBody>
      </p:sp>
      <p:sp>
        <p:nvSpPr>
          <p:cNvPr id="10" name="Rectangle 9"/>
          <p:cNvSpPr/>
          <p:nvPr/>
        </p:nvSpPr>
        <p:spPr>
          <a:xfrm>
            <a:off x="165612" y="970460"/>
            <a:ext cx="2425344" cy="338554"/>
          </a:xfrm>
          <a:prstGeom prst="rect">
            <a:avLst/>
          </a:prstGeom>
        </p:spPr>
        <p:txBody>
          <a:bodyPr wrap="none">
            <a:spAutoFit/>
          </a:bodyPr>
          <a:lstStyle/>
          <a:p>
            <a:r>
              <a:rPr lang="az-Latn-AZ" sz="1600" b="1" i="1" dirty="0">
                <a:solidFill>
                  <a:srgbClr val="C00000"/>
                </a:solidFill>
              </a:rPr>
              <a:t>Yerli rəqabətin intensivliyi </a:t>
            </a:r>
            <a:endParaRPr lang="ru-RU" sz="1600" b="1" i="1" dirty="0">
              <a:solidFill>
                <a:srgbClr val="C00000"/>
              </a:solidFill>
            </a:endParaRPr>
          </a:p>
        </p:txBody>
      </p:sp>
      <p:sp>
        <p:nvSpPr>
          <p:cNvPr id="11" name="Rectangle 10"/>
          <p:cNvSpPr/>
          <p:nvPr/>
        </p:nvSpPr>
        <p:spPr>
          <a:xfrm>
            <a:off x="-357051" y="1266954"/>
            <a:ext cx="6827669" cy="498598"/>
          </a:xfrm>
          <a:prstGeom prst="rect">
            <a:avLst/>
          </a:prstGeom>
        </p:spPr>
        <p:txBody>
          <a:bodyPr wrap="square">
            <a:spAutoFit/>
          </a:bodyPr>
          <a:lstStyle/>
          <a:p>
            <a:pPr marL="457200" marR="1350010">
              <a:lnSpc>
                <a:spcPct val="110000"/>
              </a:lnSpc>
              <a:spcBef>
                <a:spcPts val="600"/>
              </a:spcBef>
              <a:spcAft>
                <a:spcPts val="600"/>
              </a:spcAft>
            </a:pPr>
            <a:r>
              <a:rPr lang="az-Latn-AZ" sz="1200" b="1" dirty="0">
                <a:latin typeface="Arno Pro"/>
                <a:ea typeface="MS Mincho"/>
                <a:cs typeface="Times New Roman" panose="02020603050405020304" pitchFamily="18" charset="0"/>
              </a:rPr>
              <a:t>Cədvəl </a:t>
            </a:r>
            <a:r>
              <a:rPr lang="az-Latn-AZ" sz="1200" b="1" dirty="0" smtClean="0">
                <a:latin typeface="Arno Pro"/>
                <a:ea typeface="MS Mincho"/>
                <a:cs typeface="Times New Roman" panose="02020603050405020304" pitchFamily="18" charset="0"/>
              </a:rPr>
              <a:t>14. </a:t>
            </a:r>
            <a:r>
              <a:rPr lang="az-Latn-AZ" sz="1200" b="1" dirty="0">
                <a:latin typeface="Arno Pro"/>
                <a:ea typeface="MS Mincho"/>
                <a:cs typeface="Times New Roman" panose="02020603050405020304" pitchFamily="18" charset="0"/>
              </a:rPr>
              <a:t>İS(S)İ-nin sub-indeksləri ilə Yerli rəqabətin intensivliyi</a:t>
            </a:r>
            <a:br>
              <a:rPr lang="az-Latn-AZ" sz="1200" b="1" dirty="0">
                <a:latin typeface="Arno Pro"/>
                <a:ea typeface="MS Mincho"/>
                <a:cs typeface="Times New Roman" panose="02020603050405020304" pitchFamily="18" charset="0"/>
              </a:rPr>
            </a:br>
            <a:r>
              <a:rPr lang="az-Latn-AZ" sz="1200" b="1" dirty="0">
                <a:latin typeface="Arno Pro"/>
                <a:ea typeface="MS Mincho"/>
                <a:cs typeface="Times New Roman" panose="02020603050405020304" pitchFamily="18" charset="0"/>
              </a:rPr>
              <a:t>arasında reqressiya təhlili (bəzi orta-yüksək gəlirli ölkələr)</a:t>
            </a:r>
            <a:endParaRPr lang="ru-RU" sz="12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019760593"/>
              </p:ext>
            </p:extLst>
          </p:nvPr>
        </p:nvGraphicFramePr>
        <p:xfrm>
          <a:off x="165612" y="1724298"/>
          <a:ext cx="4606684" cy="3699406"/>
        </p:xfrm>
        <a:graphic>
          <a:graphicData uri="http://schemas.openxmlformats.org/drawingml/2006/table">
            <a:tbl>
              <a:tblPr firstRow="1" firstCol="1" bandRow="1"/>
              <a:tblGrid>
                <a:gridCol w="1566856">
                  <a:extLst>
                    <a:ext uri="{9D8B030D-6E8A-4147-A177-3AD203B41FA5}">
                      <a16:colId xmlns:a16="http://schemas.microsoft.com/office/drawing/2014/main" val="1805581172"/>
                    </a:ext>
                  </a:extLst>
                </a:gridCol>
                <a:gridCol w="1013276">
                  <a:extLst>
                    <a:ext uri="{9D8B030D-6E8A-4147-A177-3AD203B41FA5}">
                      <a16:colId xmlns:a16="http://schemas.microsoft.com/office/drawing/2014/main" val="2095904477"/>
                    </a:ext>
                  </a:extLst>
                </a:gridCol>
                <a:gridCol w="1013276">
                  <a:extLst>
                    <a:ext uri="{9D8B030D-6E8A-4147-A177-3AD203B41FA5}">
                      <a16:colId xmlns:a16="http://schemas.microsoft.com/office/drawing/2014/main" val="3731721176"/>
                    </a:ext>
                  </a:extLst>
                </a:gridCol>
                <a:gridCol w="1013276">
                  <a:extLst>
                    <a:ext uri="{9D8B030D-6E8A-4147-A177-3AD203B41FA5}">
                      <a16:colId xmlns:a16="http://schemas.microsoft.com/office/drawing/2014/main" val="622963739"/>
                    </a:ext>
                  </a:extLst>
                </a:gridCol>
              </a:tblGrid>
              <a:tr h="1335094">
                <a:tc>
                  <a:txBody>
                    <a:bodyPr/>
                    <a:lstStyle/>
                    <a:p>
                      <a:pPr algn="ctr">
                        <a:lnSpc>
                          <a:spcPct val="115000"/>
                        </a:lnSpc>
                        <a:spcBef>
                          <a:spcPts val="300"/>
                        </a:spcBef>
                        <a:spcAft>
                          <a:spcPts val="300"/>
                        </a:spcAft>
                      </a:pPr>
                      <a:r>
                        <a:rPr lang="az-Latn-AZ" sz="1200" dirty="0">
                          <a:effectLst/>
                          <a:latin typeface="Arno Pro"/>
                          <a:ea typeface="MS Mincho"/>
                          <a:cs typeface="Times New Roman" panose="02020603050405020304" pitchFamily="18" charset="0"/>
                        </a:rPr>
                        <a:t>Reqressiya təhlilinin göstəriciləri</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QT</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XT</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L</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465836717"/>
                  </a:ext>
                </a:extLst>
              </a:tr>
              <a:tr h="394052">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R</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0,484</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0,423</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0,301</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135076302"/>
                  </a:ext>
                </a:extLst>
              </a:tr>
              <a:tr h="394052">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R-kvadrat</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0,234</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0,179</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0,090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1742689893"/>
                  </a:ext>
                </a:extLst>
              </a:tr>
              <a:tr h="788104">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Normallaşdırılmış R-kvadrat</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0,220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0,163</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0,073</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1535032474"/>
                  </a:ext>
                </a:extLst>
              </a:tr>
              <a:tr h="394052">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F-mahiyyəti</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0,00018</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0,0013</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0,0257</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875323587"/>
                  </a:ext>
                </a:extLst>
              </a:tr>
              <a:tr h="394052">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Müşahidələrin sayı</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55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55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dirty="0">
                          <a:effectLst/>
                          <a:latin typeface="Arno Pro"/>
                          <a:ea typeface="MS Mincho"/>
                          <a:cs typeface="Times New Roman" panose="02020603050405020304" pitchFamily="18" charset="0"/>
                        </a:rPr>
                        <a:t>55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3204345129"/>
                  </a:ext>
                </a:extLst>
              </a:tr>
            </a:tbl>
          </a:graphicData>
        </a:graphic>
      </p:graphicFrame>
      <p:sp>
        <p:nvSpPr>
          <p:cNvPr id="14" name="Rectangle 13"/>
          <p:cNvSpPr/>
          <p:nvPr/>
        </p:nvSpPr>
        <p:spPr>
          <a:xfrm>
            <a:off x="8783" y="5431137"/>
            <a:ext cx="6096000" cy="610295"/>
          </a:xfrm>
          <a:prstGeom prst="rect">
            <a:avLst/>
          </a:prstGeom>
        </p:spPr>
        <p:txBody>
          <a:bodyPr wrap="square">
            <a:spAutoFit/>
          </a:bodyPr>
          <a:lstStyle/>
          <a:p>
            <a:pPr marL="457200" marR="1350010">
              <a:lnSpc>
                <a:spcPct val="106000"/>
              </a:lnSpc>
              <a:spcAft>
                <a:spcPts val="0"/>
              </a:spcAft>
              <a:tabLst>
                <a:tab pos="270510" algn="l"/>
              </a:tabLst>
            </a:pPr>
            <a:r>
              <a:rPr lang="az-Latn-AZ" sz="1100" dirty="0">
                <a:latin typeface="Arno Pro"/>
                <a:ea typeface="MS Mincho"/>
                <a:cs typeface="Times New Roman" panose="02020603050405020304" pitchFamily="18" charset="0"/>
              </a:rPr>
              <a:t> Mənbə: AMEA İqtisadiyyat İnstitutunun və </a:t>
            </a:r>
            <a:r>
              <a:rPr lang="az-Latn-AZ" sz="1100" dirty="0" smtClean="0">
                <a:latin typeface="Arno Pro"/>
                <a:ea typeface="MS Mincho"/>
                <a:cs typeface="Times New Roman" panose="02020603050405020304" pitchFamily="18" charset="0"/>
              </a:rPr>
              <a:t>Dünya İntellektual</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r>
              <a:rPr lang="az-Latn-AZ" sz="1100" dirty="0">
                <a:latin typeface="Arno Pro"/>
                <a:ea typeface="MS Mincho"/>
                <a:cs typeface="Times New Roman" panose="02020603050405020304" pitchFamily="18" charset="0"/>
              </a:rPr>
              <a:t> Mülkiyyət Təşkilatının məlumatları əsasında hesablanmışdır</a:t>
            </a:r>
            <a:r>
              <a:rPr lang="az-Latn-AZ" sz="1100" dirty="0" smtClean="0">
                <a:latin typeface="Arno Pro"/>
                <a:ea typeface="MS Mincho"/>
                <a:cs typeface="Times New Roman" panose="02020603050405020304" pitchFamily="18" charset="0"/>
              </a:rPr>
              <a:t>.</a:t>
            </a:r>
            <a:r>
              <a:rPr lang="az-Latn-AZ" altLang="ru-RU" sz="1100" u="sng" baseline="30000" dirty="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 </a:t>
            </a:r>
            <a:r>
              <a:rPr lang="az-Latn-AZ" altLang="ru-RU" sz="1100" u="sng" baseline="30000" dirty="0" smtClean="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a:t>
            </a:r>
            <a:r>
              <a:rPr lang="az-Latn-AZ"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18]</a:t>
            </a:r>
            <a:endParaRPr lang="ru-RU" sz="1100" dirty="0"/>
          </a:p>
          <a:p>
            <a:endParaRPr lang="ru-RU" sz="1100" dirty="0"/>
          </a:p>
        </p:txBody>
      </p:sp>
      <p:sp>
        <p:nvSpPr>
          <p:cNvPr id="15" name="Rectangle 14"/>
          <p:cNvSpPr/>
          <p:nvPr/>
        </p:nvSpPr>
        <p:spPr>
          <a:xfrm>
            <a:off x="180601" y="6048865"/>
            <a:ext cx="11883050" cy="600164"/>
          </a:xfrm>
          <a:prstGeom prst="rect">
            <a:avLst/>
          </a:prstGeom>
        </p:spPr>
        <p:txBody>
          <a:bodyPr wrap="square">
            <a:spAutoFit/>
          </a:bodyPr>
          <a:lstStyle/>
          <a:p>
            <a:r>
              <a:rPr lang="az-Latn-AZ" altLang="ru-RU" sz="1100" u="sng" baseline="30000" dirty="0" smtClean="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a:t>
            </a:r>
            <a:r>
              <a:rPr lang="az-Latn-AZ"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18]</a:t>
            </a:r>
            <a:r>
              <a:rPr lang="az-Latn-AZ" altLang="ru-RU" sz="1100" dirty="0" smtClean="0" bmk=""/>
              <a:t> </a:t>
            </a:r>
            <a:r>
              <a:rPr lang="en-GB" sz="1100" dirty="0" smtClean="0">
                <a:latin typeface="Arno Pro"/>
                <a:ea typeface="MS Mincho"/>
                <a:cs typeface="Times New Roman" panose="02020603050405020304" pitchFamily="18" charset="0"/>
              </a:rPr>
              <a:t>WIPO</a:t>
            </a:r>
            <a:r>
              <a:rPr lang="en-GB" sz="1100" dirty="0">
                <a:latin typeface="Arno Pro"/>
                <a:ea typeface="MS Mincho"/>
                <a:cs typeface="Times New Roman" panose="02020603050405020304" pitchFamily="18" charset="0"/>
              </a:rPr>
              <a:t>. Global Innovation Index 2019. </a:t>
            </a:r>
            <a:r>
              <a:rPr lang="en-GB" sz="1100" dirty="0">
                <a:latin typeface="Arno Pro"/>
                <a:ea typeface="MS Mincho"/>
                <a:cs typeface="Times New Roman" panose="02020603050405020304" pitchFamily="18" charset="0"/>
                <a:hlinkClick r:id="rId5"/>
              </a:rPr>
              <a:t>https://</a:t>
            </a:r>
            <a:r>
              <a:rPr lang="en-GB" sz="1100" dirty="0" smtClean="0">
                <a:latin typeface="Arno Pro"/>
                <a:ea typeface="MS Mincho"/>
                <a:cs typeface="Times New Roman" panose="02020603050405020304" pitchFamily="18" charset="0"/>
                <a:hlinkClick r:id="rId5"/>
              </a:rPr>
              <a:t>www.wipo.int/edocs/pubdocs/en/wipo_pub_gii_2019.pdf</a:t>
            </a:r>
            <a:endParaRPr lang="az-Latn-AZ" sz="1100" dirty="0" smtClean="0">
              <a:latin typeface="Arno Pro"/>
              <a:ea typeface="MS Mincho"/>
              <a:cs typeface="Times New Roman" panose="02020603050405020304" pitchFamily="18" charset="0"/>
            </a:endParaRPr>
          </a:p>
          <a:p>
            <a:pPr>
              <a:spcAft>
                <a:spcPts val="0"/>
              </a:spcAft>
            </a:pPr>
            <a:r>
              <a:rPr lang="az-Latn-AZ" altLang="ru-RU" sz="1100" u="sng" baseline="30000" dirty="0" smtClean="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a:t>
            </a:r>
            <a:r>
              <a:rPr lang="az-Latn-AZ"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19]</a:t>
            </a:r>
            <a:r>
              <a:rPr lang="az-Latn-AZ"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rPr>
              <a:t> </a:t>
            </a:r>
            <a:r>
              <a:rPr lang="en-GB" sz="1100" dirty="0">
                <a:latin typeface="Arno Pro"/>
                <a:ea typeface="MS Mincho"/>
                <a:cs typeface="Times New Roman" panose="02020603050405020304" pitchFamily="18" charset="0"/>
              </a:rPr>
              <a:t>AMEA </a:t>
            </a:r>
            <a:r>
              <a:rPr lang="en-GB" sz="1100" dirty="0" err="1">
                <a:latin typeface="Arno Pro"/>
                <a:ea typeface="MS Mincho"/>
                <a:cs typeface="Times New Roman" panose="02020603050405020304" pitchFamily="18" charset="0"/>
              </a:rPr>
              <a:t>Iqtisadiyyat</a:t>
            </a:r>
            <a:r>
              <a:rPr lang="en-GB" sz="1100" dirty="0">
                <a:latin typeface="Arno Pro"/>
                <a:ea typeface="MS Mincho"/>
                <a:cs typeface="Times New Roman" panose="02020603050405020304" pitchFamily="18" charset="0"/>
              </a:rPr>
              <a:t> </a:t>
            </a:r>
            <a:r>
              <a:rPr lang="en-GB" sz="1100" dirty="0" err="1">
                <a:latin typeface="Arno Pro"/>
                <a:ea typeface="MS Mincho"/>
                <a:cs typeface="Times New Roman" panose="02020603050405020304" pitchFamily="18" charset="0"/>
              </a:rPr>
              <a:t>Institutu</a:t>
            </a:r>
            <a:r>
              <a:rPr lang="en-GB" sz="1100" dirty="0">
                <a:latin typeface="Arno Pro"/>
                <a:ea typeface="MS Mincho"/>
                <a:cs typeface="Times New Roman" panose="02020603050405020304" pitchFamily="18" charset="0"/>
              </a:rPr>
              <a:t>. İS(S)İ – 2017</a:t>
            </a:r>
            <a:r>
              <a:rPr lang="en-GB" sz="1000" dirty="0">
                <a:latin typeface="Arno Pro"/>
                <a:ea typeface="MS Mincho"/>
                <a:cs typeface="Times New Roman" panose="02020603050405020304" pitchFamily="18" charset="0"/>
              </a:rPr>
              <a:t>. </a:t>
            </a:r>
            <a:r>
              <a:rPr lang="en-GB" sz="1000" dirty="0">
                <a:solidFill>
                  <a:srgbClr val="0563C1"/>
                </a:solidFill>
                <a:latin typeface="Arno Pro"/>
                <a:ea typeface="MS Mincho"/>
                <a:cs typeface="Times New Roman" panose="02020603050405020304" pitchFamily="18" charset="0"/>
                <a:hlinkClick r:id="rId6"/>
              </a:rPr>
              <a:t>www.economics.com.az</a:t>
            </a:r>
            <a:r>
              <a:rPr lang="en-GB" sz="1000" dirty="0">
                <a:latin typeface="Arno Pro"/>
                <a:ea typeface="MS Mincho"/>
                <a:cs typeface="Times New Roman" panose="02020603050405020304" pitchFamily="18" charset="0"/>
              </a:rPr>
              <a:t>;  </a:t>
            </a:r>
            <a:r>
              <a:rPr lang="en-GB" sz="1100" dirty="0" smtClean="0">
                <a:latin typeface="Arno Pro"/>
                <a:ea typeface="MS Mincho"/>
                <a:cs typeface="Times New Roman" panose="02020603050405020304" pitchFamily="18" charset="0"/>
              </a:rPr>
              <a:t>The </a:t>
            </a:r>
            <a:r>
              <a:rPr lang="en-GB" sz="1100" dirty="0">
                <a:latin typeface="Arno Pro"/>
                <a:ea typeface="MS Mincho"/>
                <a:cs typeface="Times New Roman" panose="02020603050405020304" pitchFamily="18" charset="0"/>
              </a:rPr>
              <a:t>World Bank. GDP per capita, PPP, 2017. </a:t>
            </a:r>
            <a:r>
              <a:rPr lang="en-GB" sz="1100" dirty="0">
                <a:solidFill>
                  <a:srgbClr val="0563C1"/>
                </a:solidFill>
                <a:latin typeface="Arno Pro"/>
                <a:ea typeface="MS Mincho"/>
                <a:cs typeface="Times New Roman" panose="02020603050405020304" pitchFamily="18" charset="0"/>
                <a:hlinkClick r:id="rId7"/>
              </a:rPr>
              <a:t>https://data.worldbank.org/indicator/NY.GDP.PCAP.PP.CD</a:t>
            </a:r>
            <a:endParaRPr lang="ru-RU" sz="1100" dirty="0" smtClean="0"/>
          </a:p>
          <a:p>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6252903" y="1243657"/>
            <a:ext cx="7045234" cy="483850"/>
          </a:xfrm>
          <a:prstGeom prst="rect">
            <a:avLst/>
          </a:prstGeom>
        </p:spPr>
        <p:txBody>
          <a:bodyPr wrap="square">
            <a:spAutoFit/>
          </a:bodyPr>
          <a:lstStyle/>
          <a:p>
            <a:pPr marL="457200" marR="1350010" indent="114935" algn="r">
              <a:lnSpc>
                <a:spcPct val="106000"/>
              </a:lnSpc>
              <a:spcBef>
                <a:spcPts val="600"/>
              </a:spcBef>
              <a:spcAft>
                <a:spcPts val="600"/>
              </a:spcAft>
            </a:pPr>
            <a:r>
              <a:rPr lang="az-Latn-AZ" sz="1200" b="1" dirty="0">
                <a:latin typeface="Arno Pro"/>
                <a:ea typeface="MS Mincho"/>
                <a:cs typeface="Times New Roman" panose="02020603050405020304" pitchFamily="18" charset="0"/>
              </a:rPr>
              <a:t>Cədvəl </a:t>
            </a:r>
            <a:r>
              <a:rPr lang="az-Latn-AZ" sz="1200" b="1" dirty="0" smtClean="0">
                <a:latin typeface="Arno Pro"/>
                <a:ea typeface="MS Mincho"/>
                <a:cs typeface="Times New Roman" panose="02020603050405020304" pitchFamily="18" charset="0"/>
              </a:rPr>
              <a:t>15. </a:t>
            </a:r>
            <a:r>
              <a:rPr lang="az-Latn-AZ" sz="1200" b="1" dirty="0">
                <a:latin typeface="Arno Pro"/>
                <a:ea typeface="MS Mincho"/>
                <a:cs typeface="Times New Roman" panose="02020603050405020304" pitchFamily="18" charset="0"/>
              </a:rPr>
              <a:t>QT, L və XT sub-indekslərinin intervalları</a:t>
            </a:r>
            <a:br>
              <a:rPr lang="az-Latn-AZ" sz="1200" b="1" dirty="0">
                <a:latin typeface="Arno Pro"/>
                <a:ea typeface="MS Mincho"/>
                <a:cs typeface="Times New Roman" panose="02020603050405020304" pitchFamily="18" charset="0"/>
              </a:rPr>
            </a:br>
            <a:r>
              <a:rPr lang="az-Latn-AZ" sz="1200" b="1" dirty="0">
                <a:latin typeface="Arno Pro"/>
                <a:ea typeface="MS Mincho"/>
                <a:cs typeface="Times New Roman" panose="02020603050405020304" pitchFamily="18" charset="0"/>
              </a:rPr>
              <a:t>və adambaşına ÜDM (beyn. doll., 2017)</a:t>
            </a:r>
            <a:endParaRPr lang="ru-RU" sz="12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599655595"/>
              </p:ext>
            </p:extLst>
          </p:nvPr>
        </p:nvGraphicFramePr>
        <p:xfrm>
          <a:off x="6122126" y="1741311"/>
          <a:ext cx="5778500" cy="1295653"/>
        </p:xfrm>
        <a:graphic>
          <a:graphicData uri="http://schemas.openxmlformats.org/drawingml/2006/table">
            <a:tbl>
              <a:tblPr firstRow="1" firstCol="1" bandRow="1"/>
              <a:tblGrid>
                <a:gridCol w="2075995">
                  <a:extLst>
                    <a:ext uri="{9D8B030D-6E8A-4147-A177-3AD203B41FA5}">
                      <a16:colId xmlns:a16="http://schemas.microsoft.com/office/drawing/2014/main" val="1624854661"/>
                    </a:ext>
                  </a:extLst>
                </a:gridCol>
                <a:gridCol w="3702505">
                  <a:extLst>
                    <a:ext uri="{9D8B030D-6E8A-4147-A177-3AD203B41FA5}">
                      <a16:colId xmlns:a16="http://schemas.microsoft.com/office/drawing/2014/main" val="1722027636"/>
                    </a:ext>
                  </a:extLst>
                </a:gridCol>
              </a:tblGrid>
              <a:tr h="329918">
                <a:tc>
                  <a:txBody>
                    <a:bodyPr/>
                    <a:lstStyle/>
                    <a:p>
                      <a:pPr algn="ctr">
                        <a:lnSpc>
                          <a:spcPct val="115000"/>
                        </a:lnSpc>
                        <a:spcBef>
                          <a:spcPts val="200"/>
                        </a:spcBef>
                        <a:spcAft>
                          <a:spcPts val="200"/>
                        </a:spcAft>
                      </a:pPr>
                      <a:r>
                        <a:rPr lang="az-Latn-AZ" sz="1200">
                          <a:effectLst/>
                          <a:latin typeface="Arno Pro"/>
                          <a:ea typeface="MS Mincho"/>
                          <a:cs typeface="Times New Roman" panose="02020603050405020304" pitchFamily="18" charset="0"/>
                        </a:rPr>
                        <a:t>QT intervalları</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200"/>
                        </a:spcBef>
                        <a:spcAft>
                          <a:spcPts val="200"/>
                        </a:spcAft>
                      </a:pPr>
                      <a:r>
                        <a:rPr lang="az-Latn-AZ" sz="1200">
                          <a:effectLst/>
                          <a:latin typeface="Arno Pro"/>
                          <a:ea typeface="MS Mincho"/>
                          <a:cs typeface="Times New Roman" panose="02020603050405020304" pitchFamily="18" charset="0"/>
                        </a:rPr>
                        <a:t>Adambaşına ÜDM-in orta göstəricisi</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2974411248"/>
                  </a:ext>
                </a:extLst>
              </a:tr>
              <a:tr h="279318">
                <a:tc>
                  <a:txBody>
                    <a:bodyPr/>
                    <a:lstStyle/>
                    <a:p>
                      <a:pPr algn="ctr">
                        <a:lnSpc>
                          <a:spcPct val="115000"/>
                        </a:lnSpc>
                        <a:spcBef>
                          <a:spcPts val="200"/>
                        </a:spcBef>
                        <a:spcAft>
                          <a:spcPts val="200"/>
                        </a:spcAft>
                      </a:pPr>
                      <a:r>
                        <a:rPr lang="az-Latn-AZ" sz="1200">
                          <a:effectLst/>
                          <a:latin typeface="Arno Pro"/>
                          <a:ea typeface="MS Mincho"/>
                          <a:cs typeface="Times New Roman" panose="02020603050405020304" pitchFamily="18" charset="0"/>
                        </a:rPr>
                        <a:t>0,050 - 0,150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200"/>
                        </a:spcBef>
                        <a:spcAft>
                          <a:spcPts val="200"/>
                        </a:spcAft>
                      </a:pPr>
                      <a:r>
                        <a:rPr lang="az-Latn-AZ" sz="1200">
                          <a:effectLst/>
                          <a:latin typeface="Arno Pro"/>
                          <a:ea typeface="MS Mincho"/>
                          <a:cs typeface="Times New Roman" panose="02020603050405020304" pitchFamily="18" charset="0"/>
                        </a:rPr>
                        <a:t>46 271</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390040394"/>
                  </a:ext>
                </a:extLst>
              </a:tr>
              <a:tr h="279318">
                <a:tc>
                  <a:txBody>
                    <a:bodyPr/>
                    <a:lstStyle/>
                    <a:p>
                      <a:pPr algn="ctr">
                        <a:lnSpc>
                          <a:spcPct val="115000"/>
                        </a:lnSpc>
                        <a:spcBef>
                          <a:spcPts val="200"/>
                        </a:spcBef>
                        <a:spcAft>
                          <a:spcPts val="200"/>
                        </a:spcAft>
                      </a:pPr>
                      <a:r>
                        <a:rPr lang="az-Latn-AZ" sz="1200">
                          <a:effectLst/>
                          <a:latin typeface="Arno Pro"/>
                          <a:ea typeface="MS Mincho"/>
                          <a:cs typeface="Times New Roman" panose="02020603050405020304" pitchFamily="18" charset="0"/>
                        </a:rPr>
                        <a:t>0,151 - 0,250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200"/>
                        </a:spcBef>
                        <a:spcAft>
                          <a:spcPts val="200"/>
                        </a:spcAft>
                      </a:pPr>
                      <a:r>
                        <a:rPr lang="az-Latn-AZ" sz="1200">
                          <a:effectLst/>
                          <a:latin typeface="Arno Pro"/>
                          <a:ea typeface="MS Mincho"/>
                          <a:cs typeface="Times New Roman" panose="02020603050405020304" pitchFamily="18" charset="0"/>
                        </a:rPr>
                        <a:t>30 015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288930550"/>
                  </a:ext>
                </a:extLst>
              </a:tr>
              <a:tr h="279318">
                <a:tc>
                  <a:txBody>
                    <a:bodyPr/>
                    <a:lstStyle/>
                    <a:p>
                      <a:pPr algn="ctr">
                        <a:lnSpc>
                          <a:spcPct val="115000"/>
                        </a:lnSpc>
                        <a:spcBef>
                          <a:spcPts val="200"/>
                        </a:spcBef>
                        <a:spcAft>
                          <a:spcPts val="200"/>
                        </a:spcAft>
                      </a:pPr>
                      <a:r>
                        <a:rPr lang="az-Latn-AZ" sz="1200" dirty="0">
                          <a:effectLst/>
                          <a:latin typeface="Arno Pro"/>
                          <a:ea typeface="MS Mincho"/>
                          <a:cs typeface="Times New Roman" panose="02020603050405020304" pitchFamily="18" charset="0"/>
                        </a:rPr>
                        <a:t>0,251 və daha </a:t>
                      </a:r>
                      <a:r>
                        <a:rPr lang="az-Latn-AZ" sz="1200" dirty="0" smtClean="0">
                          <a:effectLst/>
                          <a:latin typeface="Arno Pro"/>
                          <a:ea typeface="MS Mincho"/>
                          <a:cs typeface="Times New Roman" panose="02020603050405020304" pitchFamily="18" charset="0"/>
                        </a:rPr>
                        <a:t>çox (Azərbaycan (0,440)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200"/>
                        </a:spcBef>
                        <a:spcAft>
                          <a:spcPts val="200"/>
                        </a:spcAft>
                      </a:pPr>
                      <a:r>
                        <a:rPr lang="az-Latn-AZ" sz="1200" dirty="0">
                          <a:effectLst/>
                          <a:latin typeface="Arno Pro"/>
                          <a:ea typeface="MS Mincho"/>
                          <a:cs typeface="Times New Roman" panose="02020603050405020304" pitchFamily="18" charset="0"/>
                        </a:rPr>
                        <a:t>15 421</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3852339794"/>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4248700603"/>
              </p:ext>
            </p:extLst>
          </p:nvPr>
        </p:nvGraphicFramePr>
        <p:xfrm>
          <a:off x="6122126" y="3029605"/>
          <a:ext cx="5778500" cy="1247027"/>
        </p:xfrm>
        <a:graphic>
          <a:graphicData uri="http://schemas.openxmlformats.org/drawingml/2006/table">
            <a:tbl>
              <a:tblPr firstRow="1" firstCol="1" bandRow="1"/>
              <a:tblGrid>
                <a:gridCol w="2219929">
                  <a:extLst>
                    <a:ext uri="{9D8B030D-6E8A-4147-A177-3AD203B41FA5}">
                      <a16:colId xmlns:a16="http://schemas.microsoft.com/office/drawing/2014/main" val="2155280455"/>
                    </a:ext>
                  </a:extLst>
                </a:gridCol>
                <a:gridCol w="3558571">
                  <a:extLst>
                    <a:ext uri="{9D8B030D-6E8A-4147-A177-3AD203B41FA5}">
                      <a16:colId xmlns:a16="http://schemas.microsoft.com/office/drawing/2014/main" val="1362855294"/>
                    </a:ext>
                  </a:extLst>
                </a:gridCol>
              </a:tblGrid>
              <a:tr h="279976">
                <a:tc>
                  <a:txBody>
                    <a:bodyPr/>
                    <a:lstStyle/>
                    <a:p>
                      <a:pPr algn="ctr">
                        <a:lnSpc>
                          <a:spcPct val="115000"/>
                        </a:lnSpc>
                        <a:spcBef>
                          <a:spcPts val="200"/>
                        </a:spcBef>
                        <a:spcAft>
                          <a:spcPts val="200"/>
                        </a:spcAft>
                      </a:pPr>
                      <a:r>
                        <a:rPr lang="az-Latn-AZ" sz="1200">
                          <a:effectLst/>
                          <a:latin typeface="Arno Pro"/>
                          <a:ea typeface="MS Mincho"/>
                          <a:cs typeface="Times New Roman" panose="02020603050405020304" pitchFamily="18" charset="0"/>
                        </a:rPr>
                        <a:t>XT intervalları</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200"/>
                        </a:spcBef>
                        <a:spcAft>
                          <a:spcPts val="200"/>
                        </a:spcAft>
                      </a:pPr>
                      <a:r>
                        <a:rPr lang="az-Latn-AZ" sz="1200">
                          <a:effectLst/>
                          <a:latin typeface="Arno Pro"/>
                          <a:ea typeface="MS Mincho"/>
                          <a:cs typeface="Times New Roman" panose="02020603050405020304" pitchFamily="18" charset="0"/>
                        </a:rPr>
                        <a:t>Adambaşına ÜDM-inorta göstəricisi</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2622474657"/>
                  </a:ext>
                </a:extLst>
              </a:tr>
              <a:tr h="279976">
                <a:tc>
                  <a:txBody>
                    <a:bodyPr/>
                    <a:lstStyle/>
                    <a:p>
                      <a:pPr algn="ctr">
                        <a:lnSpc>
                          <a:spcPct val="115000"/>
                        </a:lnSpc>
                        <a:spcBef>
                          <a:spcPts val="200"/>
                        </a:spcBef>
                        <a:spcAft>
                          <a:spcPts val="200"/>
                        </a:spcAft>
                      </a:pPr>
                      <a:r>
                        <a:rPr lang="az-Latn-AZ" sz="1200">
                          <a:effectLst/>
                          <a:latin typeface="Arno Pro"/>
                          <a:ea typeface="MS Mincho"/>
                          <a:cs typeface="Times New Roman" panose="02020603050405020304" pitchFamily="18" charset="0"/>
                        </a:rPr>
                        <a:t>0,050 - 0,200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200"/>
                        </a:spcBef>
                        <a:spcAft>
                          <a:spcPts val="200"/>
                        </a:spcAft>
                      </a:pPr>
                      <a:r>
                        <a:rPr lang="az-Latn-AZ" sz="1200" dirty="0">
                          <a:effectLst/>
                          <a:latin typeface="Arno Pro"/>
                          <a:ea typeface="MS Mincho"/>
                          <a:cs typeface="Times New Roman" panose="02020603050405020304" pitchFamily="18" charset="0"/>
                        </a:rPr>
                        <a:t>37 192</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2872991645"/>
                  </a:ext>
                </a:extLst>
              </a:tr>
              <a:tr h="279976">
                <a:tc>
                  <a:txBody>
                    <a:bodyPr/>
                    <a:lstStyle/>
                    <a:p>
                      <a:pPr algn="ctr">
                        <a:lnSpc>
                          <a:spcPct val="115000"/>
                        </a:lnSpc>
                        <a:spcBef>
                          <a:spcPts val="200"/>
                        </a:spcBef>
                        <a:spcAft>
                          <a:spcPts val="200"/>
                        </a:spcAft>
                      </a:pPr>
                      <a:r>
                        <a:rPr lang="az-Latn-AZ" sz="1200" dirty="0">
                          <a:effectLst/>
                          <a:latin typeface="Arno Pro"/>
                          <a:ea typeface="MS Mincho"/>
                          <a:cs typeface="Times New Roman" panose="02020603050405020304" pitchFamily="18" charset="0"/>
                        </a:rPr>
                        <a:t>0,201 - </a:t>
                      </a:r>
                      <a:r>
                        <a:rPr lang="az-Latn-AZ" sz="1200" dirty="0" smtClean="0">
                          <a:effectLst/>
                          <a:latin typeface="Arno Pro"/>
                          <a:ea typeface="MS Mincho"/>
                          <a:cs typeface="Times New Roman" panose="02020603050405020304" pitchFamily="18" charset="0"/>
                        </a:rPr>
                        <a:t>0,350 (Azərbaycan 0,307)</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200"/>
                        </a:spcBef>
                        <a:spcAft>
                          <a:spcPts val="200"/>
                        </a:spcAft>
                      </a:pPr>
                      <a:r>
                        <a:rPr lang="az-Latn-AZ" sz="1200">
                          <a:effectLst/>
                          <a:latin typeface="Arno Pro"/>
                          <a:ea typeface="MS Mincho"/>
                          <a:cs typeface="Times New Roman" panose="02020603050405020304" pitchFamily="18" charset="0"/>
                        </a:rPr>
                        <a:t>26 757</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145965981"/>
                  </a:ext>
                </a:extLst>
              </a:tr>
              <a:tr h="279976">
                <a:tc>
                  <a:txBody>
                    <a:bodyPr/>
                    <a:lstStyle/>
                    <a:p>
                      <a:pPr algn="ctr">
                        <a:lnSpc>
                          <a:spcPct val="115000"/>
                        </a:lnSpc>
                        <a:spcBef>
                          <a:spcPts val="200"/>
                        </a:spcBef>
                        <a:spcAft>
                          <a:spcPts val="200"/>
                        </a:spcAft>
                      </a:pPr>
                      <a:r>
                        <a:rPr lang="az-Latn-AZ" sz="1200" dirty="0">
                          <a:effectLst/>
                          <a:latin typeface="Arno Pro"/>
                          <a:ea typeface="MS Mincho"/>
                          <a:cs typeface="Times New Roman" panose="02020603050405020304" pitchFamily="18" charset="0"/>
                        </a:rPr>
                        <a:t>0,351 və daha çox</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200"/>
                        </a:spcBef>
                        <a:spcAft>
                          <a:spcPts val="200"/>
                        </a:spcAft>
                      </a:pPr>
                      <a:r>
                        <a:rPr lang="az-Latn-AZ" sz="1200" dirty="0">
                          <a:effectLst/>
                          <a:latin typeface="Arno Pro"/>
                          <a:ea typeface="MS Mincho"/>
                          <a:cs typeface="Times New Roman" panose="02020603050405020304" pitchFamily="18" charset="0"/>
                        </a:rPr>
                        <a:t>11 025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1385787309"/>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684442118"/>
              </p:ext>
            </p:extLst>
          </p:nvPr>
        </p:nvGraphicFramePr>
        <p:xfrm>
          <a:off x="6095999" y="4253111"/>
          <a:ext cx="5778500" cy="1210046"/>
        </p:xfrm>
        <a:graphic>
          <a:graphicData uri="http://schemas.openxmlformats.org/drawingml/2006/table">
            <a:tbl>
              <a:tblPr firstRow="1" firstCol="1" bandRow="1"/>
              <a:tblGrid>
                <a:gridCol w="2102128">
                  <a:extLst>
                    <a:ext uri="{9D8B030D-6E8A-4147-A177-3AD203B41FA5}">
                      <a16:colId xmlns:a16="http://schemas.microsoft.com/office/drawing/2014/main" val="1506299595"/>
                    </a:ext>
                  </a:extLst>
                </a:gridCol>
                <a:gridCol w="3676372">
                  <a:extLst>
                    <a:ext uri="{9D8B030D-6E8A-4147-A177-3AD203B41FA5}">
                      <a16:colId xmlns:a16="http://schemas.microsoft.com/office/drawing/2014/main" val="2160705630"/>
                    </a:ext>
                  </a:extLst>
                </a:gridCol>
              </a:tblGrid>
              <a:tr h="267649">
                <a:tc>
                  <a:txBody>
                    <a:bodyPr/>
                    <a:lstStyle/>
                    <a:p>
                      <a:pPr algn="ctr">
                        <a:lnSpc>
                          <a:spcPct val="115000"/>
                        </a:lnSpc>
                        <a:spcBef>
                          <a:spcPts val="200"/>
                        </a:spcBef>
                        <a:spcAft>
                          <a:spcPts val="200"/>
                        </a:spcAft>
                      </a:pPr>
                      <a:r>
                        <a:rPr lang="az-Latn-AZ" sz="1200">
                          <a:effectLst/>
                          <a:latin typeface="Arno Pro"/>
                          <a:ea typeface="MS Mincho"/>
                          <a:cs typeface="Times New Roman" panose="02020603050405020304" pitchFamily="18" charset="0"/>
                        </a:rPr>
                        <a:t>L intervalları</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200"/>
                        </a:spcBef>
                        <a:spcAft>
                          <a:spcPts val="200"/>
                        </a:spcAft>
                      </a:pPr>
                      <a:r>
                        <a:rPr lang="az-Latn-AZ" sz="1200">
                          <a:effectLst/>
                          <a:latin typeface="Arno Pro"/>
                          <a:ea typeface="MS Mincho"/>
                          <a:cs typeface="Times New Roman" panose="02020603050405020304" pitchFamily="18" charset="0"/>
                        </a:rPr>
                        <a:t>Adambaşına ÜDM-in orta göstəricisi</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2845623280"/>
                  </a:ext>
                </a:extLst>
              </a:tr>
              <a:tr h="267649">
                <a:tc>
                  <a:txBody>
                    <a:bodyPr/>
                    <a:lstStyle/>
                    <a:p>
                      <a:pPr algn="ctr">
                        <a:lnSpc>
                          <a:spcPct val="115000"/>
                        </a:lnSpc>
                        <a:spcBef>
                          <a:spcPts val="200"/>
                        </a:spcBef>
                        <a:spcAft>
                          <a:spcPts val="200"/>
                        </a:spcAft>
                      </a:pPr>
                      <a:r>
                        <a:rPr lang="az-Latn-AZ" sz="1200">
                          <a:effectLst/>
                          <a:latin typeface="Arno Pro"/>
                          <a:ea typeface="MS Mincho"/>
                          <a:cs typeface="Times New Roman" panose="02020603050405020304" pitchFamily="18" charset="0"/>
                        </a:rPr>
                        <a:t>0,030 - 0,100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200"/>
                        </a:spcBef>
                        <a:spcAft>
                          <a:spcPts val="200"/>
                        </a:spcAft>
                      </a:pPr>
                      <a:r>
                        <a:rPr lang="az-Latn-AZ" sz="1200">
                          <a:effectLst/>
                          <a:latin typeface="Arno Pro"/>
                          <a:ea typeface="MS Mincho"/>
                          <a:cs typeface="Times New Roman" panose="02020603050405020304" pitchFamily="18" charset="0"/>
                        </a:rPr>
                        <a:t>34 535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1001501815"/>
                  </a:ext>
                </a:extLst>
              </a:tr>
              <a:tr h="267649">
                <a:tc>
                  <a:txBody>
                    <a:bodyPr/>
                    <a:lstStyle/>
                    <a:p>
                      <a:pPr algn="ctr">
                        <a:lnSpc>
                          <a:spcPct val="115000"/>
                        </a:lnSpc>
                        <a:spcBef>
                          <a:spcPts val="200"/>
                        </a:spcBef>
                        <a:spcAft>
                          <a:spcPts val="200"/>
                        </a:spcAft>
                      </a:pPr>
                      <a:r>
                        <a:rPr lang="az-Latn-AZ" sz="1200" dirty="0">
                          <a:effectLst/>
                          <a:latin typeface="Arno Pro"/>
                          <a:ea typeface="MS Mincho"/>
                          <a:cs typeface="Times New Roman" panose="02020603050405020304" pitchFamily="18" charset="0"/>
                        </a:rPr>
                        <a:t>0,101 - </a:t>
                      </a:r>
                      <a:r>
                        <a:rPr lang="az-Latn-AZ" sz="1200" dirty="0" smtClean="0">
                          <a:effectLst/>
                          <a:latin typeface="Arno Pro"/>
                          <a:ea typeface="MS Mincho"/>
                          <a:cs typeface="Times New Roman" panose="02020603050405020304" pitchFamily="18" charset="0"/>
                        </a:rPr>
                        <a:t>0,150 (Azərbaycan 0,133)</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200"/>
                        </a:spcBef>
                        <a:spcAft>
                          <a:spcPts val="200"/>
                        </a:spcAft>
                      </a:pPr>
                      <a:r>
                        <a:rPr lang="az-Latn-AZ" sz="1200" dirty="0">
                          <a:effectLst/>
                          <a:latin typeface="Arno Pro"/>
                          <a:ea typeface="MS Mincho"/>
                          <a:cs typeface="Times New Roman" panose="02020603050405020304" pitchFamily="18" charset="0"/>
                        </a:rPr>
                        <a:t>28 007</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1230085511"/>
                  </a:ext>
                </a:extLst>
              </a:tr>
              <a:tr h="267649">
                <a:tc>
                  <a:txBody>
                    <a:bodyPr/>
                    <a:lstStyle/>
                    <a:p>
                      <a:pPr algn="ctr">
                        <a:lnSpc>
                          <a:spcPct val="115000"/>
                        </a:lnSpc>
                        <a:spcBef>
                          <a:spcPts val="200"/>
                        </a:spcBef>
                        <a:spcAft>
                          <a:spcPts val="200"/>
                        </a:spcAft>
                      </a:pPr>
                      <a:r>
                        <a:rPr lang="az-Latn-AZ" sz="1200" dirty="0">
                          <a:effectLst/>
                          <a:latin typeface="Arno Pro"/>
                          <a:ea typeface="MS Mincho"/>
                          <a:cs typeface="Times New Roman" panose="02020603050405020304" pitchFamily="18" charset="0"/>
                        </a:rPr>
                        <a:t>0,151 və daha çox</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200"/>
                        </a:spcBef>
                        <a:spcAft>
                          <a:spcPts val="200"/>
                        </a:spcAft>
                      </a:pPr>
                      <a:r>
                        <a:rPr lang="az-Latn-AZ" sz="1200" dirty="0">
                          <a:effectLst/>
                          <a:latin typeface="Arno Pro"/>
                          <a:ea typeface="MS Mincho"/>
                          <a:cs typeface="Times New Roman" panose="02020603050405020304" pitchFamily="18" charset="0"/>
                        </a:rPr>
                        <a:t>15 038</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1345019066"/>
                  </a:ext>
                </a:extLst>
              </a:tr>
            </a:tbl>
          </a:graphicData>
        </a:graphic>
      </p:graphicFrame>
      <p:sp>
        <p:nvSpPr>
          <p:cNvPr id="23" name="Rectangle 22"/>
          <p:cNvSpPr/>
          <p:nvPr/>
        </p:nvSpPr>
        <p:spPr>
          <a:xfrm>
            <a:off x="6122126" y="5423705"/>
            <a:ext cx="6096000" cy="610295"/>
          </a:xfrm>
          <a:prstGeom prst="rect">
            <a:avLst/>
          </a:prstGeom>
        </p:spPr>
        <p:txBody>
          <a:bodyPr>
            <a:spAutoFit/>
          </a:bodyPr>
          <a:lstStyle/>
          <a:p>
            <a:pPr marL="457200" marR="1350010">
              <a:lnSpc>
                <a:spcPct val="106000"/>
              </a:lnSpc>
              <a:spcBef>
                <a:spcPts val="600"/>
              </a:spcBef>
              <a:spcAft>
                <a:spcPts val="0"/>
              </a:spcAft>
            </a:pPr>
            <a:r>
              <a:rPr lang="az-Latn-AZ" sz="1100" dirty="0">
                <a:latin typeface="Arno Pro"/>
                <a:ea typeface="MS Mincho"/>
                <a:cs typeface="Times New Roman" panose="02020603050405020304" pitchFamily="18" charset="0"/>
              </a:rPr>
              <a:t>Mənbə: AMEA İqtisadiyyat İnstitutunun və Dünya Bankının</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r>
              <a:rPr lang="az-Latn-AZ" sz="1100" dirty="0">
                <a:latin typeface="Arno Pro"/>
                <a:ea typeface="MS Mincho"/>
                <a:cs typeface="Times New Roman" panose="02020603050405020304" pitchFamily="18" charset="0"/>
              </a:rPr>
              <a:t> məlumatları əsasında müəllif tərəfindən hazırlanmışdır</a:t>
            </a:r>
            <a:r>
              <a:rPr lang="az-Latn-AZ" sz="1100" dirty="0" smtClean="0">
                <a:latin typeface="Arno Pro"/>
                <a:ea typeface="MS Mincho"/>
                <a:cs typeface="Times New Roman" panose="02020603050405020304" pitchFamily="18" charset="0"/>
              </a:rPr>
              <a:t>.</a:t>
            </a:r>
            <a:r>
              <a:rPr lang="az-Latn-AZ" altLang="ru-RU" sz="1100" u="sng" baseline="30000" dirty="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 </a:t>
            </a:r>
            <a:r>
              <a:rPr lang="az-Latn-AZ" altLang="ru-RU" sz="1100" u="sng" baseline="30000" dirty="0" smtClean="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a:t>
            </a:r>
            <a:r>
              <a:rPr lang="az-Latn-AZ"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19]</a:t>
            </a:r>
            <a:endParaRPr lang="ru-RU" sz="1100" dirty="0"/>
          </a:p>
          <a:p>
            <a:endParaRPr lang="ru-RU" sz="1100" dirty="0"/>
          </a:p>
        </p:txBody>
      </p:sp>
      <p:sp>
        <p:nvSpPr>
          <p:cNvPr id="24" name="Rectangle 4"/>
          <p:cNvSpPr>
            <a:spLocks noChangeArrowheads="1"/>
          </p:cNvSpPr>
          <p:nvPr/>
        </p:nvSpPr>
        <p:spPr bwMode="auto">
          <a:xfrm>
            <a:off x="258172" y="6012785"/>
            <a:ext cx="4022725"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1867014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5"/>
          <p:cNvGrpSpPr>
            <a:grpSpLocks/>
          </p:cNvGrpSpPr>
          <p:nvPr/>
        </p:nvGrpSpPr>
        <p:grpSpPr bwMode="auto">
          <a:xfrm>
            <a:off x="0" y="0"/>
            <a:ext cx="12192000" cy="908720"/>
            <a:chOff x="0" y="446"/>
            <a:chExt cx="9144000" cy="756793"/>
          </a:xfrm>
        </p:grpSpPr>
        <p:pic>
          <p:nvPicPr>
            <p:cNvPr id="5" name="Рисунок 1"/>
            <p:cNvPicPr>
              <a:picLocks noChangeAspect="1"/>
            </p:cNvPicPr>
            <p:nvPr/>
          </p:nvPicPr>
          <p:blipFill>
            <a:blip r:embed="rId2" cstate="print"/>
            <a:srcRect l="58456" t="15993" r="20644" b="63036"/>
            <a:stretch>
              <a:fillRect/>
            </a:stretch>
          </p:blipFill>
          <p:spPr bwMode="auto">
            <a:xfrm>
              <a:off x="0" y="446"/>
              <a:ext cx="9144000" cy="754733"/>
            </a:xfrm>
            <a:prstGeom prst="rect">
              <a:avLst/>
            </a:prstGeom>
            <a:noFill/>
            <a:ln w="9525">
              <a:noFill/>
              <a:miter lim="800000"/>
              <a:headEnd/>
              <a:tailEnd/>
            </a:ln>
          </p:spPr>
        </p:pic>
        <p:pic>
          <p:nvPicPr>
            <p:cNvPr id="6" name="Рисунок 11"/>
            <p:cNvPicPr>
              <a:picLocks noChangeAspect="1"/>
            </p:cNvPicPr>
            <p:nvPr/>
          </p:nvPicPr>
          <p:blipFill>
            <a:blip r:embed="rId3" cstate="print"/>
            <a:srcRect b="34521"/>
            <a:stretch>
              <a:fillRect/>
            </a:stretch>
          </p:blipFill>
          <p:spPr bwMode="auto">
            <a:xfrm>
              <a:off x="467544" y="136323"/>
              <a:ext cx="587859" cy="452265"/>
            </a:xfrm>
            <a:prstGeom prst="rect">
              <a:avLst/>
            </a:prstGeom>
            <a:noFill/>
            <a:ln w="9525">
              <a:noFill/>
              <a:miter lim="800000"/>
              <a:headEnd/>
              <a:tailEnd/>
            </a:ln>
          </p:spPr>
        </p:pic>
        <p:sp>
          <p:nvSpPr>
            <p:cNvPr id="7" name="Поле 2"/>
            <p:cNvSpPr txBox="1">
              <a:spLocks noChangeArrowheads="1"/>
            </p:cNvSpPr>
            <p:nvPr/>
          </p:nvSpPr>
          <p:spPr bwMode="auto">
            <a:xfrm>
              <a:off x="1119188" y="133718"/>
              <a:ext cx="7917308" cy="607656"/>
            </a:xfrm>
            <a:prstGeom prst="rect">
              <a:avLst/>
            </a:prstGeom>
            <a:noFill/>
            <a:ln w="6350">
              <a:noFill/>
              <a:miter lim="800000"/>
              <a:headEnd/>
              <a:tailEnd/>
            </a:ln>
          </p:spPr>
          <p:txBody>
            <a:bodyPr/>
            <a:lstStyle/>
            <a:p>
              <a:pPr>
                <a:lnSpc>
                  <a:spcPct val="100000"/>
                </a:lnSpc>
                <a:spcBef>
                  <a:spcPct val="0"/>
                </a:spcBef>
                <a:buFont typeface="Wingdings" pitchFamily="2" charset="2"/>
                <a:buNone/>
              </a:pPr>
              <a:r>
                <a:rPr lang="az-Latn-AZ" sz="1300" dirty="0" smtClean="0">
                  <a:solidFill>
                    <a:srgbClr val="FFFFFF"/>
                  </a:solidFill>
                  <a:latin typeface="Cambria" pitchFamily="18" charset="0"/>
                  <a:ea typeface="Verdana" pitchFamily="34" charset="0"/>
                  <a:cs typeface="Verdana" pitchFamily="34" charset="0"/>
                </a:rPr>
                <a:t>Azərbaycan Milli Elmlər Akademiyasının </a:t>
              </a:r>
              <a:r>
                <a:rPr lang="en-US" sz="1300" b="0" i="0" dirty="0" smtClean="0">
                  <a:solidFill>
                    <a:srgbClr val="FFFFFF"/>
                  </a:solidFill>
                  <a:latin typeface="Cambria" pitchFamily="18" charset="0"/>
                  <a:ea typeface="Verdana" pitchFamily="34" charset="0"/>
                  <a:cs typeface="Verdana" pitchFamily="34" charset="0"/>
                </a:rPr>
                <a:t> </a:t>
              </a:r>
              <a:br>
                <a:rPr lang="en-US" sz="1300" b="0" i="0" dirty="0" smtClean="0">
                  <a:solidFill>
                    <a:srgbClr val="FFFFFF"/>
                  </a:solidFill>
                  <a:latin typeface="Cambria" pitchFamily="18" charset="0"/>
                  <a:ea typeface="Verdana" pitchFamily="34" charset="0"/>
                  <a:cs typeface="Verdana" pitchFamily="34" charset="0"/>
                </a:rPr>
              </a:br>
              <a:r>
                <a:rPr lang="az-Latn-AZ" sz="1300" dirty="0" smtClean="0">
                  <a:solidFill>
                    <a:srgbClr val="FFFFFF"/>
                  </a:solidFill>
                  <a:latin typeface="Cambria" pitchFamily="18" charset="0"/>
                  <a:ea typeface="Verdana" pitchFamily="34" charset="0"/>
                  <a:cs typeface="Verdana" pitchFamily="34" charset="0"/>
                </a:rPr>
                <a:t>İqtisadiyyat İnstitutu</a:t>
              </a:r>
              <a:endParaRPr lang="ru-RU" sz="1300" b="0" i="0" dirty="0">
                <a:solidFill>
                  <a:srgbClr val="FFFFFF"/>
                </a:solidFill>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az-Latn-AZ" sz="3600" b="0" i="0" dirty="0" smtClean="0">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ru-RU" sz="3600" b="0" i="0" dirty="0">
                <a:latin typeface="Cambria" pitchFamily="18" charset="0"/>
                <a:ea typeface="Verdana" pitchFamily="34" charset="0"/>
                <a:cs typeface="Verdana" pitchFamily="34" charset="0"/>
              </a:endParaRPr>
            </a:p>
          </p:txBody>
        </p:sp>
        <p:sp>
          <p:nvSpPr>
            <p:cNvPr id="8" name="Line 6"/>
            <p:cNvSpPr>
              <a:spLocks noChangeShapeType="1"/>
            </p:cNvSpPr>
            <p:nvPr/>
          </p:nvSpPr>
          <p:spPr bwMode="auto">
            <a:xfrm>
              <a:off x="0" y="757239"/>
              <a:ext cx="9144000" cy="0"/>
            </a:xfrm>
            <a:prstGeom prst="line">
              <a:avLst/>
            </a:prstGeom>
            <a:noFill/>
            <a:ln w="38100">
              <a:solidFill>
                <a:srgbClr val="000066"/>
              </a:solidFill>
              <a:round/>
              <a:headEnd/>
              <a:tailEnd/>
            </a:ln>
            <a:effectLst>
              <a:outerShdw dist="38100" dir="2400000" algn="ctr" rotWithShape="0">
                <a:schemeClr val="tx1">
                  <a:lumMod val="50000"/>
                  <a:alpha val="35000"/>
                </a:schemeClr>
              </a:outerShdw>
            </a:effectLst>
          </p:spPr>
          <p:txBody>
            <a:bodyPr/>
            <a:lstStyle/>
            <a:p>
              <a:pPr>
                <a:defRPr/>
              </a:pPr>
              <a:endParaRPr lang="ru-RU"/>
            </a:p>
          </p:txBody>
        </p:sp>
      </p:grpSp>
      <p:sp>
        <p:nvSpPr>
          <p:cNvPr id="9" name="TextBox 8"/>
          <p:cNvSpPr txBox="1"/>
          <p:nvPr/>
        </p:nvSpPr>
        <p:spPr>
          <a:xfrm>
            <a:off x="-1" y="6581001"/>
            <a:ext cx="12192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az-Latn-AZ" sz="1200" b="1" dirty="0">
                <a:solidFill>
                  <a:schemeClr val="tx1"/>
                </a:solidFill>
                <a:latin typeface="Cambria" panose="02040503050406030204" pitchFamily="18" charset="0"/>
              </a:rPr>
              <a:t>    </a:t>
            </a:r>
            <a:r>
              <a:rPr lang="en-US" sz="1200" b="1" dirty="0">
                <a:solidFill>
                  <a:schemeClr val="tx1"/>
                </a:solidFill>
                <a:latin typeface="Cambria" panose="02040503050406030204" pitchFamily="18" charset="0"/>
              </a:rPr>
              <a:t>www.economics.com.az</a:t>
            </a:r>
            <a:r>
              <a:rPr lang="az-Latn-AZ" sz="1200" b="1" dirty="0">
                <a:solidFill>
                  <a:schemeClr val="tx1"/>
                </a:solidFill>
                <a:latin typeface="Cambria" panose="02040503050406030204" pitchFamily="18" charset="0"/>
              </a:rPr>
              <a:t> </a:t>
            </a:r>
            <a:r>
              <a:rPr lang="az-Latn-AZ" sz="1200" b="1" dirty="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  </a:t>
            </a:r>
            <a:r>
              <a:rPr lang="en-US" sz="1200" b="1" dirty="0" smtClean="0">
                <a:solidFill>
                  <a:schemeClr val="bg1"/>
                </a:solidFill>
                <a:latin typeface="Cambria" panose="02040503050406030204" pitchFamily="18" charset="0"/>
              </a:rPr>
              <a:t>                                                                                        </a:t>
            </a:r>
            <a:r>
              <a:rPr lang="en-US" sz="1200" b="1" dirty="0" err="1" smtClean="0">
                <a:solidFill>
                  <a:schemeClr val="bg1"/>
                </a:solidFill>
                <a:latin typeface="Cambria" panose="02040503050406030204" pitchFamily="18" charset="0"/>
              </a:rPr>
              <a:t>Bak</a:t>
            </a:r>
            <a:r>
              <a:rPr lang="az-Latn-AZ" sz="1200" b="1" dirty="0">
                <a:solidFill>
                  <a:schemeClr val="bg1"/>
                </a:solidFill>
                <a:latin typeface="Cambria" panose="02040503050406030204" pitchFamily="18" charset="0"/>
              </a:rPr>
              <a:t>ı</a:t>
            </a:r>
            <a:r>
              <a:rPr lang="en-US" sz="1200" b="1" dirty="0" smtClean="0">
                <a:solidFill>
                  <a:schemeClr val="bg1"/>
                </a:solidFill>
                <a:latin typeface="Cambria" panose="02040503050406030204" pitchFamily="18" charset="0"/>
              </a:rPr>
              <a:t>, A</a:t>
            </a:r>
            <a:r>
              <a:rPr lang="az-Latn-AZ" sz="1200" b="1" dirty="0" smtClean="0">
                <a:solidFill>
                  <a:schemeClr val="bg1"/>
                </a:solidFill>
                <a:latin typeface="Cambria" panose="02040503050406030204" pitchFamily="18" charset="0"/>
              </a:rPr>
              <a:t>zərbaycan</a:t>
            </a:r>
            <a:r>
              <a:rPr lang="en-US" sz="1200" b="1" dirty="0" smtClean="0">
                <a:solidFill>
                  <a:schemeClr val="bg1"/>
                </a:solidFill>
                <a:latin typeface="Cambria" panose="02040503050406030204" pitchFamily="18" charset="0"/>
              </a:rPr>
              <a:t>,</a:t>
            </a:r>
            <a:r>
              <a:rPr lang="az-Latn-AZ" sz="1200" b="1" dirty="0" smtClean="0">
                <a:solidFill>
                  <a:schemeClr val="bg1"/>
                </a:solidFill>
                <a:latin typeface="Cambria" panose="02040503050406030204" pitchFamily="18" charset="0"/>
              </a:rPr>
              <a:t> 2021</a:t>
            </a:r>
            <a:endParaRPr lang="ru-RU" sz="1200" b="1" dirty="0">
              <a:solidFill>
                <a:schemeClr val="bg1"/>
              </a:solidFill>
              <a:latin typeface="Cambria" panose="02040503050406030204" pitchFamily="18" charset="0"/>
            </a:endParaRPr>
          </a:p>
        </p:txBody>
      </p:sp>
      <p:sp>
        <p:nvSpPr>
          <p:cNvPr id="2" name="Rectangle 1"/>
          <p:cNvSpPr/>
          <p:nvPr/>
        </p:nvSpPr>
        <p:spPr>
          <a:xfrm>
            <a:off x="156754" y="1141346"/>
            <a:ext cx="6383382" cy="517065"/>
          </a:xfrm>
          <a:prstGeom prst="rect">
            <a:avLst/>
          </a:prstGeom>
        </p:spPr>
        <p:txBody>
          <a:bodyPr wrap="square">
            <a:spAutoFit/>
          </a:bodyPr>
          <a:lstStyle/>
          <a:p>
            <a:pPr marR="1259205">
              <a:lnSpc>
                <a:spcPct val="115000"/>
              </a:lnSpc>
              <a:spcBef>
                <a:spcPts val="1200"/>
              </a:spcBef>
              <a:spcAft>
                <a:spcPts val="600"/>
              </a:spcAft>
            </a:pPr>
            <a:r>
              <a:rPr lang="az-Latn-AZ" sz="1200" b="1" dirty="0">
                <a:latin typeface="Arno Pro"/>
                <a:ea typeface="MS Mincho"/>
                <a:cs typeface="Times New Roman" panose="02020603050405020304" pitchFamily="18" charset="0"/>
              </a:rPr>
              <a:t>Diaqram </a:t>
            </a:r>
            <a:r>
              <a:rPr lang="ru-RU" sz="1200" b="1" dirty="0" smtClean="0">
                <a:latin typeface="Arno Pro"/>
                <a:ea typeface="MS Mincho"/>
                <a:cs typeface="Times New Roman" panose="02020603050405020304" pitchFamily="18" charset="0"/>
              </a:rPr>
              <a:t>9</a:t>
            </a:r>
            <a:r>
              <a:rPr lang="az-Latn-AZ" sz="1200" b="1" dirty="0" smtClean="0">
                <a:latin typeface="Arno Pro"/>
                <a:ea typeface="MS Mincho"/>
                <a:cs typeface="Times New Roman" panose="02020603050405020304" pitchFamily="18" charset="0"/>
              </a:rPr>
              <a:t>. </a:t>
            </a:r>
            <a:r>
              <a:rPr lang="az-Latn-AZ" sz="1200" b="1" dirty="0">
                <a:latin typeface="Arno Pro"/>
                <a:ea typeface="MS Mincho"/>
                <a:cs typeface="Times New Roman" panose="02020603050405020304" pitchFamily="18" charset="0"/>
              </a:rPr>
              <a:t>XT sub-indeksi və adambaşına ÜDM</a:t>
            </a:r>
            <a:br>
              <a:rPr lang="az-Latn-AZ" sz="1200" b="1" dirty="0">
                <a:latin typeface="Arno Pro"/>
                <a:ea typeface="MS Mincho"/>
                <a:cs typeface="Times New Roman" panose="02020603050405020304" pitchFamily="18" charset="0"/>
              </a:rPr>
            </a:br>
            <a:r>
              <a:rPr lang="az-Latn-AZ" sz="1200" b="1" dirty="0">
                <a:latin typeface="Arno Pro"/>
                <a:ea typeface="MS Mincho"/>
                <a:cs typeface="Times New Roman" panose="02020603050405020304" pitchFamily="18" charset="0"/>
              </a:rPr>
              <a:t>(beyn. doll., 2017)</a:t>
            </a:r>
            <a:endParaRPr lang="ru-RU" sz="12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Chart 10"/>
          <p:cNvGraphicFramePr/>
          <p:nvPr>
            <p:extLst>
              <p:ext uri="{D42A27DB-BD31-4B8C-83A1-F6EECF244321}">
                <p14:modId xmlns:p14="http://schemas.microsoft.com/office/powerpoint/2010/main" val="1773959007"/>
              </p:ext>
            </p:extLst>
          </p:nvPr>
        </p:nvGraphicFramePr>
        <p:xfrm>
          <a:off x="252549" y="1583337"/>
          <a:ext cx="4090851" cy="3676589"/>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130628" y="5462435"/>
            <a:ext cx="11512732" cy="430887"/>
          </a:xfrm>
          <a:prstGeom prst="rect">
            <a:avLst/>
          </a:prstGeom>
        </p:spPr>
        <p:txBody>
          <a:bodyPr wrap="square">
            <a:spAutoFit/>
          </a:bodyPr>
          <a:lstStyle/>
          <a:p>
            <a:r>
              <a:rPr lang="az-Latn-AZ" sz="1100" dirty="0">
                <a:latin typeface="Arno Pro"/>
                <a:ea typeface="MS Mincho"/>
                <a:cs typeface="Times New Roman" panose="02020603050405020304" pitchFamily="18" charset="0"/>
              </a:rPr>
              <a:t>Mənbə: AMEA İqtisadiyyat İnstitutunun və Dünya Bankının </a:t>
            </a:r>
            <a:r>
              <a:rPr lang="az-Latn-AZ" sz="1100" dirty="0" smtClean="0">
                <a:latin typeface="Arno Pro"/>
                <a:ea typeface="MS Mincho"/>
                <a:cs typeface="Times New Roman" panose="02020603050405020304" pitchFamily="18" charset="0"/>
              </a:rPr>
              <a:t>məlumatları əsasında </a:t>
            </a:r>
            <a:r>
              <a:rPr lang="az-Latn-AZ" sz="1100" dirty="0">
                <a:latin typeface="Arno Pro"/>
                <a:ea typeface="MS Mincho"/>
                <a:cs typeface="Times New Roman" panose="02020603050405020304" pitchFamily="18" charset="0"/>
              </a:rPr>
              <a:t>müəllif tərəfindən hazırlanmışdır</a:t>
            </a:r>
            <a:r>
              <a:rPr lang="az-Latn-AZ" sz="1100" dirty="0" smtClean="0">
                <a:latin typeface="Arno Pro"/>
                <a:ea typeface="MS Mincho"/>
                <a:cs typeface="Times New Roman" panose="02020603050405020304" pitchFamily="18" charset="0"/>
              </a:rPr>
              <a:t>.</a:t>
            </a:r>
            <a:r>
              <a:rPr lang="az-Latn-AZ" altLang="ru-RU" sz="1100" u="sng" baseline="30000" dirty="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5"/>
              </a:rPr>
              <a:t> [</a:t>
            </a:r>
            <a:r>
              <a:rPr lang="az-Latn-AZ"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5"/>
              </a:rPr>
              <a:t>20]</a:t>
            </a:r>
            <a:endParaRPr lang="ru-RU" sz="1100" dirty="0"/>
          </a:p>
          <a:p>
            <a:endParaRPr lang="ru-RU" sz="1100" dirty="0"/>
          </a:p>
        </p:txBody>
      </p:sp>
      <p:sp>
        <p:nvSpPr>
          <p:cNvPr id="12" name="Rectangle 11"/>
          <p:cNvSpPr/>
          <p:nvPr/>
        </p:nvSpPr>
        <p:spPr>
          <a:xfrm>
            <a:off x="252549" y="6089481"/>
            <a:ext cx="11982994" cy="430887"/>
          </a:xfrm>
          <a:prstGeom prst="rect">
            <a:avLst/>
          </a:prstGeom>
        </p:spPr>
        <p:txBody>
          <a:bodyPr wrap="square">
            <a:spAutoFit/>
          </a:bodyPr>
          <a:lstStyle/>
          <a:p>
            <a:r>
              <a:rPr lang="az-Latn-AZ" altLang="ru-RU" sz="1100" u="sng" baseline="30000" dirty="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5"/>
              </a:rPr>
              <a:t>[</a:t>
            </a:r>
            <a:r>
              <a:rPr lang="az-Latn-AZ"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5"/>
              </a:rPr>
              <a:t>20]</a:t>
            </a:r>
            <a:r>
              <a:rPr lang="az-Latn-AZ" altLang="ru-RU" sz="1100" dirty="0" smtClean="0" bmk=""/>
              <a:t> </a:t>
            </a:r>
            <a:r>
              <a:rPr lang="en-GB" sz="1100" dirty="0" smtClean="0">
                <a:latin typeface="Arno Pro"/>
                <a:ea typeface="MS Mincho"/>
                <a:cs typeface="Times New Roman" panose="02020603050405020304" pitchFamily="18" charset="0"/>
              </a:rPr>
              <a:t>AMEA </a:t>
            </a:r>
            <a:r>
              <a:rPr lang="en-GB" sz="1100" dirty="0" err="1">
                <a:latin typeface="Arno Pro"/>
                <a:ea typeface="MS Mincho"/>
                <a:cs typeface="Times New Roman" panose="02020603050405020304" pitchFamily="18" charset="0"/>
              </a:rPr>
              <a:t>Iqtisadiyyat</a:t>
            </a:r>
            <a:r>
              <a:rPr lang="en-GB" sz="1100" dirty="0">
                <a:latin typeface="Arno Pro"/>
                <a:ea typeface="MS Mincho"/>
                <a:cs typeface="Times New Roman" panose="02020603050405020304" pitchFamily="18" charset="0"/>
              </a:rPr>
              <a:t> </a:t>
            </a:r>
            <a:r>
              <a:rPr lang="en-GB" sz="1100" dirty="0" err="1">
                <a:latin typeface="Arno Pro"/>
                <a:ea typeface="MS Mincho"/>
                <a:cs typeface="Times New Roman" panose="02020603050405020304" pitchFamily="18" charset="0"/>
              </a:rPr>
              <a:t>Institutu</a:t>
            </a:r>
            <a:r>
              <a:rPr lang="en-GB" sz="1100" dirty="0">
                <a:latin typeface="Arno Pro"/>
                <a:ea typeface="MS Mincho"/>
                <a:cs typeface="Times New Roman" panose="02020603050405020304" pitchFamily="18" charset="0"/>
              </a:rPr>
              <a:t>. İS(S)İ – 2017. </a:t>
            </a:r>
            <a:r>
              <a:rPr lang="en-GB" sz="1100" dirty="0">
                <a:latin typeface="Arno Pro"/>
                <a:ea typeface="MS Mincho"/>
                <a:cs typeface="Times New Roman" panose="02020603050405020304" pitchFamily="18" charset="0"/>
                <a:hlinkClick r:id="rId6"/>
              </a:rPr>
              <a:t>www.economics.com.az</a:t>
            </a:r>
            <a:r>
              <a:rPr lang="en-GB" sz="1100" dirty="0">
                <a:latin typeface="Arno Pro"/>
                <a:ea typeface="MS Mincho"/>
                <a:cs typeface="Times New Roman" panose="02020603050405020304" pitchFamily="18" charset="0"/>
              </a:rPr>
              <a:t>;  </a:t>
            </a:r>
            <a:r>
              <a:rPr lang="en-GB" sz="1100" dirty="0" smtClean="0">
                <a:latin typeface="Arno Pro"/>
                <a:ea typeface="MS Mincho"/>
                <a:cs typeface="Times New Roman" panose="02020603050405020304" pitchFamily="18" charset="0"/>
              </a:rPr>
              <a:t>The </a:t>
            </a:r>
            <a:r>
              <a:rPr lang="en-GB" sz="1100" dirty="0">
                <a:latin typeface="Arno Pro"/>
                <a:ea typeface="MS Mincho"/>
                <a:cs typeface="Times New Roman" panose="02020603050405020304" pitchFamily="18" charset="0"/>
              </a:rPr>
              <a:t>World Bank. GDP per capita, PPP, 2017. </a:t>
            </a:r>
            <a:r>
              <a:rPr lang="en-GB" sz="1100" dirty="0">
                <a:latin typeface="Arno Pro"/>
                <a:ea typeface="MS Mincho"/>
                <a:cs typeface="Times New Roman" panose="02020603050405020304" pitchFamily="18" charset="0"/>
                <a:hlinkClick r:id="rId7"/>
              </a:rPr>
              <a:t>https://</a:t>
            </a:r>
            <a:r>
              <a:rPr lang="en-GB" sz="1100" dirty="0" smtClean="0">
                <a:latin typeface="Arno Pro"/>
                <a:ea typeface="MS Mincho"/>
                <a:cs typeface="Times New Roman" panose="02020603050405020304" pitchFamily="18" charset="0"/>
                <a:hlinkClick r:id="rId7"/>
              </a:rPr>
              <a:t>data.worldbank.org/indicator/NY.GDP.PCAP.PP.CD</a:t>
            </a:r>
            <a:endParaRPr lang="az-Latn-AZ" sz="1100" dirty="0" smtClean="0">
              <a:latin typeface="Arno Pro"/>
              <a:ea typeface="MS Mincho"/>
              <a:cs typeface="Times New Roman" panose="02020603050405020304" pitchFamily="18" charset="0"/>
            </a:endParaRPr>
          </a:p>
          <a:p>
            <a:endParaRPr lang="ru-RU" sz="1100" dirty="0"/>
          </a:p>
        </p:txBody>
      </p:sp>
      <p:sp>
        <p:nvSpPr>
          <p:cNvPr id="13" name="Rectangle 12"/>
          <p:cNvSpPr/>
          <p:nvPr/>
        </p:nvSpPr>
        <p:spPr>
          <a:xfrm>
            <a:off x="4241075" y="1112107"/>
            <a:ext cx="3875314" cy="575542"/>
          </a:xfrm>
          <a:prstGeom prst="rect">
            <a:avLst/>
          </a:prstGeom>
        </p:spPr>
        <p:txBody>
          <a:bodyPr wrap="square">
            <a:spAutoFit/>
          </a:bodyPr>
          <a:lstStyle/>
          <a:p>
            <a:pPr>
              <a:lnSpc>
                <a:spcPct val="110000"/>
              </a:lnSpc>
              <a:spcBef>
                <a:spcPts val="600"/>
              </a:spcBef>
              <a:spcAft>
                <a:spcPts val="0"/>
              </a:spcAft>
            </a:pPr>
            <a:r>
              <a:rPr lang="az-Latn-AZ" sz="1200" b="1" dirty="0">
                <a:latin typeface="Arno Pro"/>
                <a:ea typeface="MS Mincho"/>
                <a:cs typeface="Times New Roman" panose="02020603050405020304" pitchFamily="18" charset="0"/>
              </a:rPr>
              <a:t>Diaqram </a:t>
            </a:r>
            <a:r>
              <a:rPr lang="az-Latn-AZ" sz="1200" b="1" dirty="0" smtClean="0">
                <a:latin typeface="Arno Pro"/>
                <a:ea typeface="MS Mincho"/>
                <a:cs typeface="Times New Roman" panose="02020603050405020304" pitchFamily="18" charset="0"/>
              </a:rPr>
              <a:t>1</a:t>
            </a:r>
            <a:r>
              <a:rPr lang="ru-RU" sz="1200" b="1" dirty="0" smtClean="0">
                <a:latin typeface="Arno Pro"/>
                <a:ea typeface="MS Mincho"/>
                <a:cs typeface="Times New Roman" panose="02020603050405020304" pitchFamily="18" charset="0"/>
              </a:rPr>
              <a:t>0</a:t>
            </a:r>
            <a:r>
              <a:rPr lang="az-Latn-AZ" sz="1200" b="1" dirty="0" smtClean="0">
                <a:latin typeface="Arno Pro"/>
                <a:ea typeface="MS Mincho"/>
                <a:cs typeface="Times New Roman" panose="02020603050405020304" pitchFamily="18" charset="0"/>
              </a:rPr>
              <a:t>. </a:t>
            </a:r>
            <a:r>
              <a:rPr lang="az-Latn-AZ" sz="1200" b="1" dirty="0">
                <a:latin typeface="Arno Pro"/>
                <a:ea typeface="MS Mincho"/>
                <a:cs typeface="Times New Roman" panose="02020603050405020304" pitchFamily="18" charset="0"/>
              </a:rPr>
              <a:t>QT sub-indeksi və adambaşına </a:t>
            </a:r>
            <a:r>
              <a:rPr lang="az-Latn-AZ" sz="1200" b="1" dirty="0" smtClean="0">
                <a:latin typeface="Arno Pro"/>
                <a:ea typeface="MS Mincho"/>
                <a:cs typeface="Times New Roman" panose="02020603050405020304" pitchFamily="18" charset="0"/>
              </a:rPr>
              <a:t>ÜDM</a:t>
            </a:r>
          </a:p>
          <a:p>
            <a:pPr>
              <a:lnSpc>
                <a:spcPct val="110000"/>
              </a:lnSpc>
              <a:spcBef>
                <a:spcPts val="600"/>
              </a:spcBef>
              <a:spcAft>
                <a:spcPts val="0"/>
              </a:spcAft>
            </a:pPr>
            <a:r>
              <a:rPr lang="az-Latn-AZ" sz="1200" b="1" dirty="0">
                <a:latin typeface="Arno Pro"/>
                <a:ea typeface="MS Mincho"/>
                <a:cs typeface="Times New Roman" panose="02020603050405020304" pitchFamily="18" charset="0"/>
              </a:rPr>
              <a:t>(</a:t>
            </a:r>
            <a:r>
              <a:rPr lang="az-Latn-AZ" sz="1200" b="1" dirty="0" smtClean="0">
                <a:latin typeface="Arno Pro"/>
                <a:ea typeface="MS Mincho"/>
                <a:cs typeface="Times New Roman" panose="02020603050405020304" pitchFamily="18" charset="0"/>
              </a:rPr>
              <a:t>beyn</a:t>
            </a:r>
            <a:r>
              <a:rPr lang="az-Latn-AZ" sz="1200" b="1" dirty="0">
                <a:latin typeface="Arno Pro"/>
                <a:ea typeface="MS Mincho"/>
                <a:cs typeface="Times New Roman" panose="02020603050405020304" pitchFamily="18" charset="0"/>
              </a:rPr>
              <a:t>. doll., </a:t>
            </a:r>
            <a:r>
              <a:rPr lang="az-Latn-AZ" sz="1200" b="1" dirty="0" smtClean="0">
                <a:latin typeface="Arno Pro"/>
                <a:ea typeface="MS Mincho"/>
                <a:cs typeface="Times New Roman" panose="02020603050405020304" pitchFamily="18" charset="0"/>
              </a:rPr>
              <a:t>2017)</a:t>
            </a:r>
            <a:endParaRPr lang="ru-RU" sz="12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5" name="Chart 14"/>
          <p:cNvGraphicFramePr/>
          <p:nvPr>
            <p:extLst>
              <p:ext uri="{D42A27DB-BD31-4B8C-83A1-F6EECF244321}">
                <p14:modId xmlns:p14="http://schemas.microsoft.com/office/powerpoint/2010/main" val="4006863034"/>
              </p:ext>
            </p:extLst>
          </p:nvPr>
        </p:nvGraphicFramePr>
        <p:xfrm>
          <a:off x="4241075" y="1513553"/>
          <a:ext cx="3492136" cy="3666363"/>
        </p:xfrm>
        <a:graphic>
          <a:graphicData uri="http://schemas.openxmlformats.org/drawingml/2006/chart">
            <c:chart xmlns:c="http://schemas.openxmlformats.org/drawingml/2006/chart" xmlns:r="http://schemas.openxmlformats.org/officeDocument/2006/relationships" r:id="rId8"/>
          </a:graphicData>
        </a:graphic>
      </p:graphicFrame>
      <p:sp>
        <p:nvSpPr>
          <p:cNvPr id="16" name="Rectangle 4"/>
          <p:cNvSpPr>
            <a:spLocks noChangeArrowheads="1"/>
          </p:cNvSpPr>
          <p:nvPr/>
        </p:nvSpPr>
        <p:spPr bwMode="auto">
          <a:xfrm>
            <a:off x="218350" y="5886972"/>
            <a:ext cx="4022725"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7" name="Rectangle 16"/>
          <p:cNvSpPr/>
          <p:nvPr/>
        </p:nvSpPr>
        <p:spPr>
          <a:xfrm>
            <a:off x="8212184" y="1102405"/>
            <a:ext cx="4815840" cy="575542"/>
          </a:xfrm>
          <a:prstGeom prst="rect">
            <a:avLst/>
          </a:prstGeom>
        </p:spPr>
        <p:txBody>
          <a:bodyPr wrap="square">
            <a:spAutoFit/>
          </a:bodyPr>
          <a:lstStyle/>
          <a:p>
            <a:pPr>
              <a:lnSpc>
                <a:spcPct val="110000"/>
              </a:lnSpc>
              <a:spcBef>
                <a:spcPts val="600"/>
              </a:spcBef>
              <a:spcAft>
                <a:spcPts val="0"/>
              </a:spcAft>
            </a:pPr>
            <a:r>
              <a:rPr lang="az-Latn-AZ" sz="1200" b="1" dirty="0">
                <a:latin typeface="Arno Pro"/>
                <a:ea typeface="MS Mincho"/>
                <a:cs typeface="Times New Roman" panose="02020603050405020304" pitchFamily="18" charset="0"/>
              </a:rPr>
              <a:t>Diaqram </a:t>
            </a:r>
            <a:r>
              <a:rPr lang="az-Latn-AZ" sz="1200" b="1" dirty="0" smtClean="0">
                <a:latin typeface="Arno Pro"/>
                <a:ea typeface="MS Mincho"/>
                <a:cs typeface="Times New Roman" panose="02020603050405020304" pitchFamily="18" charset="0"/>
              </a:rPr>
              <a:t>1</a:t>
            </a:r>
            <a:r>
              <a:rPr lang="ru-RU" sz="1200" b="1" dirty="0">
                <a:latin typeface="Arno Pro"/>
                <a:ea typeface="MS Mincho"/>
                <a:cs typeface="Times New Roman" panose="02020603050405020304" pitchFamily="18" charset="0"/>
              </a:rPr>
              <a:t>1</a:t>
            </a:r>
            <a:r>
              <a:rPr lang="az-Latn-AZ" sz="1200" b="1" dirty="0" smtClean="0">
                <a:latin typeface="Arno Pro"/>
                <a:ea typeface="MS Mincho"/>
                <a:cs typeface="Times New Roman" panose="02020603050405020304" pitchFamily="18" charset="0"/>
              </a:rPr>
              <a:t>. </a:t>
            </a:r>
            <a:r>
              <a:rPr lang="az-Latn-AZ" sz="1200" b="1" dirty="0">
                <a:latin typeface="Arno Pro"/>
                <a:ea typeface="MS Mincho"/>
                <a:cs typeface="Times New Roman" panose="02020603050405020304" pitchFamily="18" charset="0"/>
              </a:rPr>
              <a:t>L sub-indeksi və adambaşına </a:t>
            </a:r>
            <a:r>
              <a:rPr lang="az-Latn-AZ" sz="1200" b="1" dirty="0" smtClean="0">
                <a:latin typeface="Arno Pro"/>
                <a:ea typeface="MS Mincho"/>
                <a:cs typeface="Times New Roman" panose="02020603050405020304" pitchFamily="18" charset="0"/>
              </a:rPr>
              <a:t>ÜDM</a:t>
            </a:r>
          </a:p>
          <a:p>
            <a:pPr>
              <a:lnSpc>
                <a:spcPct val="110000"/>
              </a:lnSpc>
              <a:spcBef>
                <a:spcPts val="600"/>
              </a:spcBef>
              <a:spcAft>
                <a:spcPts val="0"/>
              </a:spcAft>
            </a:pPr>
            <a:r>
              <a:rPr lang="az-Latn-AZ" sz="1200" b="1" dirty="0" smtClean="0">
                <a:latin typeface="Arno Pro"/>
                <a:ea typeface="MS Mincho"/>
                <a:cs typeface="Times New Roman" panose="02020603050405020304" pitchFamily="18" charset="0"/>
              </a:rPr>
              <a:t> (beyn</a:t>
            </a:r>
            <a:r>
              <a:rPr lang="az-Latn-AZ" sz="1200" b="1" dirty="0">
                <a:latin typeface="Arno Pro"/>
                <a:ea typeface="MS Mincho"/>
                <a:cs typeface="Times New Roman" panose="02020603050405020304" pitchFamily="18" charset="0"/>
              </a:rPr>
              <a:t>. doll., </a:t>
            </a:r>
            <a:r>
              <a:rPr lang="az-Latn-AZ" sz="1200" b="1" dirty="0" smtClean="0">
                <a:latin typeface="Arno Pro"/>
                <a:ea typeface="MS Mincho"/>
                <a:cs typeface="Times New Roman" panose="02020603050405020304" pitchFamily="18" charset="0"/>
              </a:rPr>
              <a:t>2017)</a:t>
            </a:r>
            <a:endParaRPr lang="ru-RU" sz="12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8" name="Chart 17"/>
          <p:cNvGraphicFramePr/>
          <p:nvPr>
            <p:extLst>
              <p:ext uri="{D42A27DB-BD31-4B8C-83A1-F6EECF244321}">
                <p14:modId xmlns:p14="http://schemas.microsoft.com/office/powerpoint/2010/main" val="435083699"/>
              </p:ext>
            </p:extLst>
          </p:nvPr>
        </p:nvGraphicFramePr>
        <p:xfrm>
          <a:off x="7963988" y="1658411"/>
          <a:ext cx="4084674" cy="3462229"/>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476929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5"/>
          <p:cNvGrpSpPr>
            <a:grpSpLocks/>
          </p:cNvGrpSpPr>
          <p:nvPr/>
        </p:nvGrpSpPr>
        <p:grpSpPr bwMode="auto">
          <a:xfrm>
            <a:off x="0" y="0"/>
            <a:ext cx="12192000" cy="908720"/>
            <a:chOff x="0" y="446"/>
            <a:chExt cx="9144000" cy="756793"/>
          </a:xfrm>
        </p:grpSpPr>
        <p:pic>
          <p:nvPicPr>
            <p:cNvPr id="5" name="Рисунок 1"/>
            <p:cNvPicPr>
              <a:picLocks noChangeAspect="1"/>
            </p:cNvPicPr>
            <p:nvPr/>
          </p:nvPicPr>
          <p:blipFill>
            <a:blip r:embed="rId2" cstate="print"/>
            <a:srcRect l="58456" t="15993" r="20644" b="63036"/>
            <a:stretch>
              <a:fillRect/>
            </a:stretch>
          </p:blipFill>
          <p:spPr bwMode="auto">
            <a:xfrm>
              <a:off x="0" y="446"/>
              <a:ext cx="9144000" cy="754733"/>
            </a:xfrm>
            <a:prstGeom prst="rect">
              <a:avLst/>
            </a:prstGeom>
            <a:noFill/>
            <a:ln w="9525">
              <a:noFill/>
              <a:miter lim="800000"/>
              <a:headEnd/>
              <a:tailEnd/>
            </a:ln>
          </p:spPr>
        </p:pic>
        <p:pic>
          <p:nvPicPr>
            <p:cNvPr id="6" name="Рисунок 11"/>
            <p:cNvPicPr>
              <a:picLocks noChangeAspect="1"/>
            </p:cNvPicPr>
            <p:nvPr/>
          </p:nvPicPr>
          <p:blipFill>
            <a:blip r:embed="rId3" cstate="print"/>
            <a:srcRect b="34521"/>
            <a:stretch>
              <a:fillRect/>
            </a:stretch>
          </p:blipFill>
          <p:spPr bwMode="auto">
            <a:xfrm>
              <a:off x="467544" y="136323"/>
              <a:ext cx="587859" cy="452265"/>
            </a:xfrm>
            <a:prstGeom prst="rect">
              <a:avLst/>
            </a:prstGeom>
            <a:noFill/>
            <a:ln w="9525">
              <a:noFill/>
              <a:miter lim="800000"/>
              <a:headEnd/>
              <a:tailEnd/>
            </a:ln>
          </p:spPr>
        </p:pic>
        <p:sp>
          <p:nvSpPr>
            <p:cNvPr id="7" name="Поле 2"/>
            <p:cNvSpPr txBox="1">
              <a:spLocks noChangeArrowheads="1"/>
            </p:cNvSpPr>
            <p:nvPr/>
          </p:nvSpPr>
          <p:spPr bwMode="auto">
            <a:xfrm>
              <a:off x="1119188" y="133718"/>
              <a:ext cx="7917308" cy="607656"/>
            </a:xfrm>
            <a:prstGeom prst="rect">
              <a:avLst/>
            </a:prstGeom>
            <a:noFill/>
            <a:ln w="6350">
              <a:noFill/>
              <a:miter lim="800000"/>
              <a:headEnd/>
              <a:tailEnd/>
            </a:ln>
          </p:spPr>
          <p:txBody>
            <a:bodyPr/>
            <a:lstStyle/>
            <a:p>
              <a:pPr>
                <a:lnSpc>
                  <a:spcPct val="100000"/>
                </a:lnSpc>
                <a:spcBef>
                  <a:spcPct val="0"/>
                </a:spcBef>
                <a:buFont typeface="Wingdings" pitchFamily="2" charset="2"/>
                <a:buNone/>
              </a:pPr>
              <a:r>
                <a:rPr lang="az-Latn-AZ" sz="1300" dirty="0" smtClean="0">
                  <a:solidFill>
                    <a:srgbClr val="FFFFFF"/>
                  </a:solidFill>
                  <a:latin typeface="Cambria" pitchFamily="18" charset="0"/>
                  <a:ea typeface="Verdana" pitchFamily="34" charset="0"/>
                  <a:cs typeface="Verdana" pitchFamily="34" charset="0"/>
                </a:rPr>
                <a:t>Azərbaycan Milli Elmlər Akademiyasının </a:t>
              </a:r>
              <a:r>
                <a:rPr lang="en-US" sz="1300" b="0" i="0" dirty="0" smtClean="0">
                  <a:solidFill>
                    <a:srgbClr val="FFFFFF"/>
                  </a:solidFill>
                  <a:latin typeface="Cambria" pitchFamily="18" charset="0"/>
                  <a:ea typeface="Verdana" pitchFamily="34" charset="0"/>
                  <a:cs typeface="Verdana" pitchFamily="34" charset="0"/>
                </a:rPr>
                <a:t> </a:t>
              </a:r>
              <a:br>
                <a:rPr lang="en-US" sz="1300" b="0" i="0" dirty="0" smtClean="0">
                  <a:solidFill>
                    <a:srgbClr val="FFFFFF"/>
                  </a:solidFill>
                  <a:latin typeface="Cambria" pitchFamily="18" charset="0"/>
                  <a:ea typeface="Verdana" pitchFamily="34" charset="0"/>
                  <a:cs typeface="Verdana" pitchFamily="34" charset="0"/>
                </a:rPr>
              </a:br>
              <a:r>
                <a:rPr lang="az-Latn-AZ" sz="1300" dirty="0" smtClean="0">
                  <a:solidFill>
                    <a:srgbClr val="FFFFFF"/>
                  </a:solidFill>
                  <a:latin typeface="Cambria" pitchFamily="18" charset="0"/>
                  <a:ea typeface="Verdana" pitchFamily="34" charset="0"/>
                  <a:cs typeface="Verdana" pitchFamily="34" charset="0"/>
                </a:rPr>
                <a:t>İqtisadiyyat İnstitutu</a:t>
              </a:r>
              <a:endParaRPr lang="ru-RU" sz="1300" b="0" i="0" dirty="0">
                <a:solidFill>
                  <a:srgbClr val="FFFFFF"/>
                </a:solidFill>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az-Latn-AZ" sz="3600" b="0" i="0" dirty="0" smtClean="0">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ru-RU" sz="3600" b="0" i="0" dirty="0">
                <a:latin typeface="Cambria" pitchFamily="18" charset="0"/>
                <a:ea typeface="Verdana" pitchFamily="34" charset="0"/>
                <a:cs typeface="Verdana" pitchFamily="34" charset="0"/>
              </a:endParaRPr>
            </a:p>
          </p:txBody>
        </p:sp>
        <p:sp>
          <p:nvSpPr>
            <p:cNvPr id="8" name="Line 6"/>
            <p:cNvSpPr>
              <a:spLocks noChangeShapeType="1"/>
            </p:cNvSpPr>
            <p:nvPr/>
          </p:nvSpPr>
          <p:spPr bwMode="auto">
            <a:xfrm>
              <a:off x="0" y="757239"/>
              <a:ext cx="9144000" cy="0"/>
            </a:xfrm>
            <a:prstGeom prst="line">
              <a:avLst/>
            </a:prstGeom>
            <a:noFill/>
            <a:ln w="38100">
              <a:solidFill>
                <a:srgbClr val="000066"/>
              </a:solidFill>
              <a:round/>
              <a:headEnd/>
              <a:tailEnd/>
            </a:ln>
            <a:effectLst>
              <a:outerShdw dist="38100" dir="2400000" algn="ctr" rotWithShape="0">
                <a:schemeClr val="tx1">
                  <a:lumMod val="50000"/>
                  <a:alpha val="35000"/>
                </a:schemeClr>
              </a:outerShdw>
            </a:effectLst>
          </p:spPr>
          <p:txBody>
            <a:bodyPr/>
            <a:lstStyle/>
            <a:p>
              <a:pPr>
                <a:defRPr/>
              </a:pPr>
              <a:endParaRPr lang="ru-RU"/>
            </a:p>
          </p:txBody>
        </p:sp>
      </p:grpSp>
      <p:sp>
        <p:nvSpPr>
          <p:cNvPr id="9" name="TextBox 8"/>
          <p:cNvSpPr txBox="1"/>
          <p:nvPr/>
        </p:nvSpPr>
        <p:spPr>
          <a:xfrm>
            <a:off x="-1" y="6581001"/>
            <a:ext cx="12192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az-Latn-AZ" sz="1200" b="1" dirty="0">
                <a:solidFill>
                  <a:schemeClr val="tx1"/>
                </a:solidFill>
                <a:latin typeface="Cambria" panose="02040503050406030204" pitchFamily="18" charset="0"/>
              </a:rPr>
              <a:t>    </a:t>
            </a:r>
            <a:r>
              <a:rPr lang="en-US" sz="1200" b="1" dirty="0">
                <a:solidFill>
                  <a:schemeClr val="tx1"/>
                </a:solidFill>
                <a:latin typeface="Cambria" panose="02040503050406030204" pitchFamily="18" charset="0"/>
              </a:rPr>
              <a:t>www.economics.com.az</a:t>
            </a:r>
            <a:r>
              <a:rPr lang="az-Latn-AZ" sz="1200" b="1" dirty="0">
                <a:solidFill>
                  <a:schemeClr val="tx1"/>
                </a:solidFill>
                <a:latin typeface="Cambria" panose="02040503050406030204" pitchFamily="18" charset="0"/>
              </a:rPr>
              <a:t> </a:t>
            </a:r>
            <a:r>
              <a:rPr lang="az-Latn-AZ" sz="1200" b="1" dirty="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  </a:t>
            </a:r>
            <a:r>
              <a:rPr lang="en-US" sz="1200" b="1" dirty="0" smtClean="0">
                <a:solidFill>
                  <a:schemeClr val="bg1"/>
                </a:solidFill>
                <a:latin typeface="Cambria" panose="02040503050406030204" pitchFamily="18" charset="0"/>
              </a:rPr>
              <a:t>                                                                                        </a:t>
            </a:r>
            <a:r>
              <a:rPr lang="en-US" sz="1200" b="1" dirty="0" err="1" smtClean="0">
                <a:solidFill>
                  <a:schemeClr val="bg1"/>
                </a:solidFill>
                <a:latin typeface="Cambria" panose="02040503050406030204" pitchFamily="18" charset="0"/>
              </a:rPr>
              <a:t>Bak</a:t>
            </a:r>
            <a:r>
              <a:rPr lang="az-Latn-AZ" sz="1200" b="1" dirty="0">
                <a:solidFill>
                  <a:schemeClr val="bg1"/>
                </a:solidFill>
                <a:latin typeface="Cambria" panose="02040503050406030204" pitchFamily="18" charset="0"/>
              </a:rPr>
              <a:t>ı</a:t>
            </a:r>
            <a:r>
              <a:rPr lang="en-US" sz="1200" b="1" dirty="0" smtClean="0">
                <a:solidFill>
                  <a:schemeClr val="bg1"/>
                </a:solidFill>
                <a:latin typeface="Cambria" panose="02040503050406030204" pitchFamily="18" charset="0"/>
              </a:rPr>
              <a:t>, A</a:t>
            </a:r>
            <a:r>
              <a:rPr lang="az-Latn-AZ" sz="1200" b="1" dirty="0" smtClean="0">
                <a:solidFill>
                  <a:schemeClr val="bg1"/>
                </a:solidFill>
                <a:latin typeface="Cambria" panose="02040503050406030204" pitchFamily="18" charset="0"/>
              </a:rPr>
              <a:t>zərbaycan</a:t>
            </a:r>
            <a:r>
              <a:rPr lang="en-US" sz="1200" b="1" dirty="0" smtClean="0">
                <a:solidFill>
                  <a:schemeClr val="bg1"/>
                </a:solidFill>
                <a:latin typeface="Cambria" panose="02040503050406030204" pitchFamily="18" charset="0"/>
              </a:rPr>
              <a:t>,</a:t>
            </a:r>
            <a:r>
              <a:rPr lang="az-Latn-AZ" sz="1200" b="1" dirty="0" smtClean="0">
                <a:solidFill>
                  <a:schemeClr val="bg1"/>
                </a:solidFill>
                <a:latin typeface="Cambria" panose="02040503050406030204" pitchFamily="18" charset="0"/>
              </a:rPr>
              <a:t> 2021</a:t>
            </a:r>
            <a:endParaRPr lang="ru-RU" sz="1200" b="1" dirty="0">
              <a:solidFill>
                <a:schemeClr val="bg1"/>
              </a:solidFill>
              <a:latin typeface="Cambria" panose="02040503050406030204" pitchFamily="18" charset="0"/>
            </a:endParaRPr>
          </a:p>
        </p:txBody>
      </p:sp>
      <p:sp>
        <p:nvSpPr>
          <p:cNvPr id="2" name="Rectangle 1"/>
          <p:cNvSpPr/>
          <p:nvPr/>
        </p:nvSpPr>
        <p:spPr>
          <a:xfrm>
            <a:off x="87086" y="1049696"/>
            <a:ext cx="6096000" cy="517065"/>
          </a:xfrm>
          <a:prstGeom prst="rect">
            <a:avLst/>
          </a:prstGeom>
        </p:spPr>
        <p:txBody>
          <a:bodyPr>
            <a:spAutoFit/>
          </a:bodyPr>
          <a:lstStyle/>
          <a:p>
            <a:pPr>
              <a:lnSpc>
                <a:spcPct val="115000"/>
              </a:lnSpc>
              <a:spcBef>
                <a:spcPts val="600"/>
              </a:spcBef>
              <a:spcAft>
                <a:spcPts val="0"/>
              </a:spcAft>
            </a:pPr>
            <a:r>
              <a:rPr lang="az-Latn-AZ" sz="1200" b="1" dirty="0">
                <a:latin typeface="Arno Pro"/>
                <a:ea typeface="MS Mincho"/>
                <a:cs typeface="Times New Roman" panose="02020603050405020304" pitchFamily="18" charset="0"/>
              </a:rPr>
              <a:t>Diaqram </a:t>
            </a:r>
            <a:r>
              <a:rPr lang="az-Latn-AZ" sz="1200" b="1" dirty="0" smtClean="0">
                <a:latin typeface="Arno Pro"/>
                <a:ea typeface="MS Mincho"/>
                <a:cs typeface="Times New Roman" panose="02020603050405020304" pitchFamily="18" charset="0"/>
              </a:rPr>
              <a:t>1</a:t>
            </a:r>
            <a:r>
              <a:rPr lang="ru-RU" sz="1200" b="1" dirty="0" smtClean="0">
                <a:latin typeface="Arno Pro"/>
                <a:ea typeface="MS Mincho"/>
                <a:cs typeface="Times New Roman" panose="02020603050405020304" pitchFamily="18" charset="0"/>
              </a:rPr>
              <a:t>2</a:t>
            </a:r>
            <a:r>
              <a:rPr lang="az-Latn-AZ" sz="1200" b="1" dirty="0" smtClean="0">
                <a:latin typeface="Arno Pro"/>
                <a:ea typeface="MS Mincho"/>
                <a:cs typeface="Times New Roman" panose="02020603050405020304" pitchFamily="18" charset="0"/>
              </a:rPr>
              <a:t>. </a:t>
            </a:r>
            <a:r>
              <a:rPr lang="az-Latn-AZ" sz="1200" b="1" dirty="0">
                <a:latin typeface="Arno Pro"/>
                <a:ea typeface="MS Mincho"/>
                <a:cs typeface="Times New Roman" panose="02020603050405020304" pitchFamily="18" charset="0"/>
              </a:rPr>
              <a:t>Azərbaycanda Xarici ticarət sub-indeksinin və Şəbəkə hazırlığı indeksinin dinamikası, 2008-2016-cı illər</a:t>
            </a:r>
            <a:endParaRPr lang="ru-RU" sz="12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Chart 9"/>
          <p:cNvGraphicFramePr/>
          <p:nvPr>
            <p:extLst>
              <p:ext uri="{D42A27DB-BD31-4B8C-83A1-F6EECF244321}">
                <p14:modId xmlns:p14="http://schemas.microsoft.com/office/powerpoint/2010/main" val="3540432189"/>
              </p:ext>
            </p:extLst>
          </p:nvPr>
        </p:nvGraphicFramePr>
        <p:xfrm>
          <a:off x="160020" y="1528388"/>
          <a:ext cx="10020300" cy="3592252"/>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160020" y="5504913"/>
            <a:ext cx="6096000" cy="600164"/>
          </a:xfrm>
          <a:prstGeom prst="rect">
            <a:avLst/>
          </a:prstGeom>
        </p:spPr>
        <p:txBody>
          <a:bodyPr>
            <a:spAutoFit/>
          </a:bodyPr>
          <a:lstStyle/>
          <a:p>
            <a:r>
              <a:rPr lang="az-Latn-AZ" sz="1100" dirty="0">
                <a:latin typeface="Arno Pro"/>
                <a:ea typeface="MS Mincho"/>
                <a:cs typeface="Times New Roman" panose="02020603050405020304" pitchFamily="18" charset="0"/>
              </a:rPr>
              <a:t>Mənbə: AMEA İqtisadiyyat İnstitutunun və Dünya İqtisadi Forumunun məlumatları əsasında </a:t>
            </a:r>
            <a:r>
              <a:rPr lang="az-Latn-AZ" sz="1100" dirty="0" smtClean="0">
                <a:latin typeface="Arno Pro"/>
                <a:ea typeface="MS Mincho"/>
                <a:cs typeface="Times New Roman" panose="02020603050405020304" pitchFamily="18" charset="0"/>
              </a:rPr>
              <a:t>hazırlanmışdır.</a:t>
            </a:r>
            <a:r>
              <a:rPr lang="az-Latn-AZ" altLang="ru-RU" sz="1100" u="sng" baseline="30000" dirty="0" smtClean="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5"/>
              </a:rPr>
              <a:t>[</a:t>
            </a:r>
            <a:r>
              <a:rPr lang="az-Latn-AZ"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5"/>
              </a:rPr>
              <a:t>21]</a:t>
            </a:r>
            <a:endParaRPr lang="ru-RU" sz="1100" dirty="0"/>
          </a:p>
          <a:p>
            <a:endParaRPr lang="ru-RU" sz="1100" dirty="0"/>
          </a:p>
        </p:txBody>
      </p:sp>
      <p:sp>
        <p:nvSpPr>
          <p:cNvPr id="11" name="Rectangle 4"/>
          <p:cNvSpPr>
            <a:spLocks noChangeArrowheads="1"/>
          </p:cNvSpPr>
          <p:nvPr/>
        </p:nvSpPr>
        <p:spPr bwMode="auto">
          <a:xfrm>
            <a:off x="228421" y="5930147"/>
            <a:ext cx="4022725"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2" name="Rectangle 11"/>
          <p:cNvSpPr/>
          <p:nvPr/>
        </p:nvSpPr>
        <p:spPr>
          <a:xfrm>
            <a:off x="160020" y="6105077"/>
            <a:ext cx="11735155" cy="261610"/>
          </a:xfrm>
          <a:prstGeom prst="rect">
            <a:avLst/>
          </a:prstGeom>
        </p:spPr>
        <p:txBody>
          <a:bodyPr wrap="square">
            <a:spAutoFit/>
          </a:bodyPr>
          <a:lstStyle/>
          <a:p>
            <a:r>
              <a:rPr lang="az-Latn-AZ" altLang="ru-RU" sz="1100" u="sng" baseline="30000" dirty="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5"/>
              </a:rPr>
              <a:t>[</a:t>
            </a:r>
            <a:r>
              <a:rPr lang="az-Latn-AZ"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5"/>
              </a:rPr>
              <a:t>21]</a:t>
            </a:r>
            <a:r>
              <a:rPr lang="az-Latn-AZ" altLang="ru-RU" sz="1100" dirty="0" smtClean="0" bmk=""/>
              <a:t> </a:t>
            </a:r>
            <a:r>
              <a:rPr lang="en-GB" sz="1100" dirty="0" smtClean="0">
                <a:latin typeface="Arno Pro"/>
                <a:ea typeface="MS Mincho"/>
                <a:cs typeface="Times New Roman" panose="02020603050405020304" pitchFamily="18" charset="0"/>
              </a:rPr>
              <a:t>AMEA </a:t>
            </a:r>
            <a:r>
              <a:rPr lang="en-GB" sz="1100" dirty="0" err="1">
                <a:latin typeface="Arno Pro"/>
                <a:ea typeface="MS Mincho"/>
                <a:cs typeface="Times New Roman" panose="02020603050405020304" pitchFamily="18" charset="0"/>
              </a:rPr>
              <a:t>Iqtisadiyyat</a:t>
            </a:r>
            <a:r>
              <a:rPr lang="en-GB" sz="1100" dirty="0">
                <a:latin typeface="Arno Pro"/>
                <a:ea typeface="MS Mincho"/>
                <a:cs typeface="Times New Roman" panose="02020603050405020304" pitchFamily="18" charset="0"/>
              </a:rPr>
              <a:t> </a:t>
            </a:r>
            <a:r>
              <a:rPr lang="en-GB" sz="1100" dirty="0" err="1">
                <a:latin typeface="Arno Pro"/>
                <a:ea typeface="MS Mincho"/>
                <a:cs typeface="Times New Roman" panose="02020603050405020304" pitchFamily="18" charset="0"/>
              </a:rPr>
              <a:t>Institutu</a:t>
            </a:r>
            <a:r>
              <a:rPr lang="en-GB" sz="1100" dirty="0">
                <a:latin typeface="Arno Pro"/>
                <a:ea typeface="MS Mincho"/>
                <a:cs typeface="Times New Roman" panose="02020603050405020304" pitchFamily="18" charset="0"/>
              </a:rPr>
              <a:t>. İS(S)İ – 2017. </a:t>
            </a:r>
            <a:r>
              <a:rPr lang="en-GB" sz="1100" dirty="0">
                <a:latin typeface="Arno Pro"/>
                <a:ea typeface="MS Mincho"/>
                <a:cs typeface="Times New Roman" panose="02020603050405020304" pitchFamily="18" charset="0"/>
                <a:hlinkClick r:id="rId6"/>
              </a:rPr>
              <a:t>www.economics.com.az</a:t>
            </a:r>
            <a:r>
              <a:rPr lang="en-GB" sz="1100" dirty="0">
                <a:latin typeface="Arno Pro"/>
                <a:ea typeface="MS Mincho"/>
                <a:cs typeface="Times New Roman" panose="02020603050405020304" pitchFamily="18" charset="0"/>
              </a:rPr>
              <a:t>; </a:t>
            </a:r>
            <a:r>
              <a:rPr lang="en-GB" sz="1100" dirty="0" smtClean="0">
                <a:latin typeface="Arno Pro"/>
                <a:ea typeface="MS Mincho"/>
                <a:cs typeface="Times New Roman" panose="02020603050405020304" pitchFamily="18" charset="0"/>
              </a:rPr>
              <a:t>World </a:t>
            </a:r>
            <a:r>
              <a:rPr lang="en-GB" sz="1100" dirty="0">
                <a:latin typeface="Arno Pro"/>
                <a:ea typeface="MS Mincho"/>
                <a:cs typeface="Times New Roman" panose="02020603050405020304" pitchFamily="18" charset="0"/>
              </a:rPr>
              <a:t>Economic Forum. Reports. </a:t>
            </a:r>
            <a:r>
              <a:rPr lang="en-GB" sz="1100" dirty="0">
                <a:latin typeface="Arno Pro"/>
                <a:ea typeface="MS Mincho"/>
                <a:cs typeface="Times New Roman" panose="02020603050405020304" pitchFamily="18" charset="0"/>
                <a:hlinkClick r:id="rId7"/>
              </a:rPr>
              <a:t>https://www.weforum.org/reports/</a:t>
            </a:r>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9769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5"/>
          <p:cNvGrpSpPr>
            <a:grpSpLocks/>
          </p:cNvGrpSpPr>
          <p:nvPr/>
        </p:nvGrpSpPr>
        <p:grpSpPr bwMode="auto">
          <a:xfrm>
            <a:off x="0" y="0"/>
            <a:ext cx="12192000" cy="908720"/>
            <a:chOff x="0" y="446"/>
            <a:chExt cx="9144000" cy="756793"/>
          </a:xfrm>
        </p:grpSpPr>
        <p:pic>
          <p:nvPicPr>
            <p:cNvPr id="5" name="Рисунок 1"/>
            <p:cNvPicPr>
              <a:picLocks noChangeAspect="1"/>
            </p:cNvPicPr>
            <p:nvPr/>
          </p:nvPicPr>
          <p:blipFill>
            <a:blip r:embed="rId2" cstate="print"/>
            <a:srcRect l="58456" t="15993" r="20644" b="63036"/>
            <a:stretch>
              <a:fillRect/>
            </a:stretch>
          </p:blipFill>
          <p:spPr bwMode="auto">
            <a:xfrm>
              <a:off x="0" y="446"/>
              <a:ext cx="9144000" cy="754733"/>
            </a:xfrm>
            <a:prstGeom prst="rect">
              <a:avLst/>
            </a:prstGeom>
            <a:noFill/>
            <a:ln w="9525">
              <a:noFill/>
              <a:miter lim="800000"/>
              <a:headEnd/>
              <a:tailEnd/>
            </a:ln>
          </p:spPr>
        </p:pic>
        <p:pic>
          <p:nvPicPr>
            <p:cNvPr id="6" name="Рисунок 11"/>
            <p:cNvPicPr>
              <a:picLocks noChangeAspect="1"/>
            </p:cNvPicPr>
            <p:nvPr/>
          </p:nvPicPr>
          <p:blipFill>
            <a:blip r:embed="rId3" cstate="print"/>
            <a:srcRect b="34521"/>
            <a:stretch>
              <a:fillRect/>
            </a:stretch>
          </p:blipFill>
          <p:spPr bwMode="auto">
            <a:xfrm>
              <a:off x="467544" y="136323"/>
              <a:ext cx="587859" cy="452265"/>
            </a:xfrm>
            <a:prstGeom prst="rect">
              <a:avLst/>
            </a:prstGeom>
            <a:noFill/>
            <a:ln w="9525">
              <a:noFill/>
              <a:miter lim="800000"/>
              <a:headEnd/>
              <a:tailEnd/>
            </a:ln>
          </p:spPr>
        </p:pic>
        <p:sp>
          <p:nvSpPr>
            <p:cNvPr id="7" name="Поле 2"/>
            <p:cNvSpPr txBox="1">
              <a:spLocks noChangeArrowheads="1"/>
            </p:cNvSpPr>
            <p:nvPr/>
          </p:nvSpPr>
          <p:spPr bwMode="auto">
            <a:xfrm>
              <a:off x="1119188" y="133718"/>
              <a:ext cx="7917308" cy="607656"/>
            </a:xfrm>
            <a:prstGeom prst="rect">
              <a:avLst/>
            </a:prstGeom>
            <a:noFill/>
            <a:ln w="6350">
              <a:noFill/>
              <a:miter lim="800000"/>
              <a:headEnd/>
              <a:tailEnd/>
            </a:ln>
          </p:spPr>
          <p:txBody>
            <a:bodyPr/>
            <a:lstStyle/>
            <a:p>
              <a:pPr>
                <a:lnSpc>
                  <a:spcPct val="100000"/>
                </a:lnSpc>
                <a:spcBef>
                  <a:spcPct val="0"/>
                </a:spcBef>
                <a:buFont typeface="Wingdings" pitchFamily="2" charset="2"/>
                <a:buNone/>
              </a:pPr>
              <a:r>
                <a:rPr lang="az-Latn-AZ" sz="1300" dirty="0" smtClean="0">
                  <a:solidFill>
                    <a:srgbClr val="FFFFFF"/>
                  </a:solidFill>
                  <a:latin typeface="Cambria" pitchFamily="18" charset="0"/>
                  <a:ea typeface="Verdana" pitchFamily="34" charset="0"/>
                  <a:cs typeface="Verdana" pitchFamily="34" charset="0"/>
                </a:rPr>
                <a:t>Azərbaycan Milli Elmlər Akademiyasının </a:t>
              </a:r>
              <a:r>
                <a:rPr lang="en-US" sz="1300" b="0" i="0" dirty="0" smtClean="0">
                  <a:solidFill>
                    <a:srgbClr val="FFFFFF"/>
                  </a:solidFill>
                  <a:latin typeface="Cambria" pitchFamily="18" charset="0"/>
                  <a:ea typeface="Verdana" pitchFamily="34" charset="0"/>
                  <a:cs typeface="Verdana" pitchFamily="34" charset="0"/>
                </a:rPr>
                <a:t> </a:t>
              </a:r>
              <a:br>
                <a:rPr lang="en-US" sz="1300" b="0" i="0" dirty="0" smtClean="0">
                  <a:solidFill>
                    <a:srgbClr val="FFFFFF"/>
                  </a:solidFill>
                  <a:latin typeface="Cambria" pitchFamily="18" charset="0"/>
                  <a:ea typeface="Verdana" pitchFamily="34" charset="0"/>
                  <a:cs typeface="Verdana" pitchFamily="34" charset="0"/>
                </a:rPr>
              </a:br>
              <a:r>
                <a:rPr lang="az-Latn-AZ" sz="1300" dirty="0" smtClean="0">
                  <a:solidFill>
                    <a:srgbClr val="FFFFFF"/>
                  </a:solidFill>
                  <a:latin typeface="Cambria" pitchFamily="18" charset="0"/>
                  <a:ea typeface="Verdana" pitchFamily="34" charset="0"/>
                  <a:cs typeface="Verdana" pitchFamily="34" charset="0"/>
                </a:rPr>
                <a:t>İqtisadiyyat İnstitutu</a:t>
              </a:r>
              <a:endParaRPr lang="ru-RU" sz="1300" b="0" i="0" dirty="0">
                <a:solidFill>
                  <a:srgbClr val="FFFFFF"/>
                </a:solidFill>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az-Latn-AZ" sz="3600" b="0" i="0" dirty="0" smtClean="0">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ru-RU" sz="3600" b="0" i="0" dirty="0">
                <a:latin typeface="Cambria" pitchFamily="18" charset="0"/>
                <a:ea typeface="Verdana" pitchFamily="34" charset="0"/>
                <a:cs typeface="Verdana" pitchFamily="34" charset="0"/>
              </a:endParaRPr>
            </a:p>
          </p:txBody>
        </p:sp>
        <p:sp>
          <p:nvSpPr>
            <p:cNvPr id="8" name="Line 6"/>
            <p:cNvSpPr>
              <a:spLocks noChangeShapeType="1"/>
            </p:cNvSpPr>
            <p:nvPr/>
          </p:nvSpPr>
          <p:spPr bwMode="auto">
            <a:xfrm>
              <a:off x="0" y="757239"/>
              <a:ext cx="9144000" cy="0"/>
            </a:xfrm>
            <a:prstGeom prst="line">
              <a:avLst/>
            </a:prstGeom>
            <a:noFill/>
            <a:ln w="38100">
              <a:solidFill>
                <a:srgbClr val="000066"/>
              </a:solidFill>
              <a:round/>
              <a:headEnd/>
              <a:tailEnd/>
            </a:ln>
            <a:effectLst>
              <a:outerShdw dist="38100" dir="2400000" algn="ctr" rotWithShape="0">
                <a:schemeClr val="tx1">
                  <a:lumMod val="50000"/>
                  <a:alpha val="35000"/>
                </a:schemeClr>
              </a:outerShdw>
            </a:effectLst>
          </p:spPr>
          <p:txBody>
            <a:bodyPr/>
            <a:lstStyle/>
            <a:p>
              <a:pPr>
                <a:defRPr/>
              </a:pPr>
              <a:endParaRPr lang="ru-RU"/>
            </a:p>
          </p:txBody>
        </p:sp>
      </p:grpSp>
      <p:sp>
        <p:nvSpPr>
          <p:cNvPr id="9" name="TextBox 8"/>
          <p:cNvSpPr txBox="1"/>
          <p:nvPr/>
        </p:nvSpPr>
        <p:spPr>
          <a:xfrm>
            <a:off x="-1" y="6581001"/>
            <a:ext cx="12192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az-Latn-AZ" sz="1200" b="1" dirty="0">
                <a:solidFill>
                  <a:schemeClr val="tx1"/>
                </a:solidFill>
                <a:latin typeface="Cambria" panose="02040503050406030204" pitchFamily="18" charset="0"/>
              </a:rPr>
              <a:t>    </a:t>
            </a:r>
            <a:r>
              <a:rPr lang="en-US" sz="1200" b="1" dirty="0">
                <a:solidFill>
                  <a:schemeClr val="tx1"/>
                </a:solidFill>
                <a:latin typeface="Cambria" panose="02040503050406030204" pitchFamily="18" charset="0"/>
              </a:rPr>
              <a:t>www.economics.com.az</a:t>
            </a:r>
            <a:r>
              <a:rPr lang="az-Latn-AZ" sz="1200" b="1" dirty="0">
                <a:solidFill>
                  <a:schemeClr val="tx1"/>
                </a:solidFill>
                <a:latin typeface="Cambria" panose="02040503050406030204" pitchFamily="18" charset="0"/>
              </a:rPr>
              <a:t> </a:t>
            </a:r>
            <a:r>
              <a:rPr lang="az-Latn-AZ" sz="1200" b="1" dirty="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  </a:t>
            </a:r>
            <a:r>
              <a:rPr lang="en-US" sz="1200" b="1" dirty="0" smtClean="0">
                <a:solidFill>
                  <a:schemeClr val="bg1"/>
                </a:solidFill>
                <a:latin typeface="Cambria" panose="02040503050406030204" pitchFamily="18" charset="0"/>
              </a:rPr>
              <a:t>                                                                                        </a:t>
            </a:r>
            <a:r>
              <a:rPr lang="en-US" sz="1200" b="1" dirty="0" err="1" smtClean="0">
                <a:solidFill>
                  <a:schemeClr val="bg1"/>
                </a:solidFill>
                <a:latin typeface="Cambria" panose="02040503050406030204" pitchFamily="18" charset="0"/>
              </a:rPr>
              <a:t>Bak</a:t>
            </a:r>
            <a:r>
              <a:rPr lang="az-Latn-AZ" sz="1200" b="1" dirty="0">
                <a:solidFill>
                  <a:schemeClr val="bg1"/>
                </a:solidFill>
                <a:latin typeface="Cambria" panose="02040503050406030204" pitchFamily="18" charset="0"/>
              </a:rPr>
              <a:t>ı</a:t>
            </a:r>
            <a:r>
              <a:rPr lang="en-US" sz="1200" b="1" dirty="0" smtClean="0">
                <a:solidFill>
                  <a:schemeClr val="bg1"/>
                </a:solidFill>
                <a:latin typeface="Cambria" panose="02040503050406030204" pitchFamily="18" charset="0"/>
              </a:rPr>
              <a:t>, A</a:t>
            </a:r>
            <a:r>
              <a:rPr lang="az-Latn-AZ" sz="1200" b="1" dirty="0" smtClean="0">
                <a:solidFill>
                  <a:schemeClr val="bg1"/>
                </a:solidFill>
                <a:latin typeface="Cambria" panose="02040503050406030204" pitchFamily="18" charset="0"/>
              </a:rPr>
              <a:t>zərbaycan</a:t>
            </a:r>
            <a:r>
              <a:rPr lang="en-US" sz="1200" b="1" dirty="0" smtClean="0">
                <a:solidFill>
                  <a:schemeClr val="bg1"/>
                </a:solidFill>
                <a:latin typeface="Cambria" panose="02040503050406030204" pitchFamily="18" charset="0"/>
              </a:rPr>
              <a:t>,</a:t>
            </a:r>
            <a:r>
              <a:rPr lang="az-Latn-AZ" sz="1200" b="1" dirty="0" smtClean="0">
                <a:solidFill>
                  <a:schemeClr val="bg1"/>
                </a:solidFill>
                <a:latin typeface="Cambria" panose="02040503050406030204" pitchFamily="18" charset="0"/>
              </a:rPr>
              <a:t> 2021</a:t>
            </a:r>
            <a:endParaRPr lang="ru-RU" sz="1200" b="1" dirty="0">
              <a:solidFill>
                <a:schemeClr val="bg1"/>
              </a:solidFill>
              <a:latin typeface="Cambria" panose="02040503050406030204" pitchFamily="18" charset="0"/>
            </a:endParaRPr>
          </a:p>
        </p:txBody>
      </p:sp>
      <p:sp>
        <p:nvSpPr>
          <p:cNvPr id="2" name="Rectangle 1"/>
          <p:cNvSpPr/>
          <p:nvPr/>
        </p:nvSpPr>
        <p:spPr>
          <a:xfrm>
            <a:off x="121919" y="1131820"/>
            <a:ext cx="10040983" cy="498598"/>
          </a:xfrm>
          <a:prstGeom prst="rect">
            <a:avLst/>
          </a:prstGeom>
        </p:spPr>
        <p:txBody>
          <a:bodyPr wrap="square">
            <a:spAutoFit/>
          </a:bodyPr>
          <a:lstStyle/>
          <a:p>
            <a:pPr marR="718820">
              <a:lnSpc>
                <a:spcPct val="110000"/>
              </a:lnSpc>
              <a:spcBef>
                <a:spcPts val="600"/>
              </a:spcBef>
              <a:spcAft>
                <a:spcPts val="0"/>
              </a:spcAft>
            </a:pPr>
            <a:r>
              <a:rPr lang="az-Latn-AZ" sz="1200" b="1" dirty="0">
                <a:latin typeface="Arno Pro"/>
                <a:ea typeface="MS Mincho"/>
                <a:cs typeface="Times New Roman" panose="02020603050405020304" pitchFamily="18" charset="0"/>
              </a:rPr>
              <a:t>Diaqram </a:t>
            </a:r>
            <a:r>
              <a:rPr lang="az-Latn-AZ" sz="1200" b="1" dirty="0" smtClean="0">
                <a:latin typeface="Arno Pro"/>
                <a:ea typeface="MS Mincho"/>
                <a:cs typeface="Times New Roman" panose="02020603050405020304" pitchFamily="18" charset="0"/>
              </a:rPr>
              <a:t>1</a:t>
            </a:r>
            <a:r>
              <a:rPr lang="ru-RU" sz="1200" b="1" dirty="0" smtClean="0">
                <a:latin typeface="Arno Pro"/>
                <a:ea typeface="MS Mincho"/>
                <a:cs typeface="Times New Roman" panose="02020603050405020304" pitchFamily="18" charset="0"/>
              </a:rPr>
              <a:t>3</a:t>
            </a:r>
            <a:r>
              <a:rPr lang="az-Latn-AZ" sz="1200" b="1" dirty="0" smtClean="0">
                <a:latin typeface="Arno Pro"/>
                <a:ea typeface="MS Mincho"/>
                <a:cs typeface="Times New Roman" panose="02020603050405020304" pitchFamily="18" charset="0"/>
              </a:rPr>
              <a:t>. </a:t>
            </a:r>
            <a:r>
              <a:rPr lang="az-Latn-AZ" sz="1200" b="1" dirty="0">
                <a:latin typeface="Arno Pro"/>
                <a:ea typeface="MS Mincho"/>
                <a:cs typeface="Times New Roman" panose="02020603050405020304" pitchFamily="18" charset="0"/>
              </a:rPr>
              <a:t>Azərbaycanda Lisenziyalaşdırma </a:t>
            </a:r>
            <a:r>
              <a:rPr lang="az-Latn-AZ" sz="1200" b="1" dirty="0" smtClean="0">
                <a:latin typeface="Arno Pro"/>
                <a:ea typeface="MS Mincho"/>
                <a:cs typeface="Times New Roman" panose="02020603050405020304" pitchFamily="18" charset="0"/>
              </a:rPr>
              <a:t>sub-indeksinin </a:t>
            </a:r>
            <a:r>
              <a:rPr lang="az-Latn-AZ" sz="1200" b="1" dirty="0">
                <a:latin typeface="Arno Pro"/>
                <a:ea typeface="MS Mincho"/>
                <a:cs typeface="Times New Roman" panose="02020603050405020304" pitchFamily="18" charset="0"/>
              </a:rPr>
              <a:t>dinamikası</a:t>
            </a:r>
            <a:br>
              <a:rPr lang="az-Latn-AZ" sz="1200" b="1" dirty="0">
                <a:latin typeface="Arno Pro"/>
                <a:ea typeface="MS Mincho"/>
                <a:cs typeface="Times New Roman" panose="02020603050405020304" pitchFamily="18" charset="0"/>
              </a:rPr>
            </a:br>
            <a:r>
              <a:rPr lang="az-Latn-AZ" sz="1200" b="1" dirty="0">
                <a:latin typeface="Arno Pro"/>
                <a:ea typeface="MS Mincho"/>
                <a:cs typeface="Times New Roman" panose="02020603050405020304" pitchFamily="18" charset="0"/>
              </a:rPr>
              <a:t>(2008-2016-cı illər)</a:t>
            </a:r>
            <a:endParaRPr lang="ru-RU" sz="12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Chart 10"/>
          <p:cNvGraphicFramePr/>
          <p:nvPr>
            <p:extLst>
              <p:ext uri="{D42A27DB-BD31-4B8C-83A1-F6EECF244321}">
                <p14:modId xmlns:p14="http://schemas.microsoft.com/office/powerpoint/2010/main" val="728175766"/>
              </p:ext>
            </p:extLst>
          </p:nvPr>
        </p:nvGraphicFramePr>
        <p:xfrm>
          <a:off x="265612" y="1633534"/>
          <a:ext cx="5380808" cy="2945686"/>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183131" y="4649961"/>
            <a:ext cx="2093843" cy="430887"/>
          </a:xfrm>
          <a:prstGeom prst="rect">
            <a:avLst/>
          </a:prstGeom>
        </p:spPr>
        <p:txBody>
          <a:bodyPr wrap="none">
            <a:spAutoFit/>
          </a:bodyPr>
          <a:lstStyle/>
          <a:p>
            <a:r>
              <a:rPr lang="az-Latn-AZ" sz="1100" dirty="0">
                <a:latin typeface="Arno Pro"/>
                <a:ea typeface="MS Mincho"/>
                <a:cs typeface="Times New Roman" panose="02020603050405020304" pitchFamily="18" charset="0"/>
              </a:rPr>
              <a:t>Mənbə: Məmmədzadə M.E</a:t>
            </a:r>
            <a:r>
              <a:rPr lang="az-Latn-AZ" sz="1100" dirty="0" smtClean="0">
                <a:latin typeface="Arno Pro"/>
                <a:ea typeface="MS Mincho"/>
                <a:cs typeface="Times New Roman" panose="02020603050405020304" pitchFamily="18" charset="0"/>
              </a:rPr>
              <a:t>.</a:t>
            </a:r>
            <a:r>
              <a:rPr lang="az-Latn-AZ" altLang="ru-RU" sz="1100" u="sng" baseline="30000" dirty="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5"/>
              </a:rPr>
              <a:t> [</a:t>
            </a:r>
            <a:r>
              <a:rPr lang="az-Latn-AZ"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5"/>
              </a:rPr>
              <a:t>22]</a:t>
            </a:r>
            <a:endParaRPr lang="ru-RU" sz="1100" dirty="0"/>
          </a:p>
          <a:p>
            <a:endParaRPr lang="ru-RU" sz="1100" dirty="0"/>
          </a:p>
        </p:txBody>
      </p:sp>
      <p:sp>
        <p:nvSpPr>
          <p:cNvPr id="12" name="Rectangle 4"/>
          <p:cNvSpPr>
            <a:spLocks noChangeArrowheads="1"/>
          </p:cNvSpPr>
          <p:nvPr/>
        </p:nvSpPr>
        <p:spPr bwMode="auto">
          <a:xfrm>
            <a:off x="265612" y="5437260"/>
            <a:ext cx="4022725"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3" name="Rectangle 12"/>
          <p:cNvSpPr/>
          <p:nvPr/>
        </p:nvSpPr>
        <p:spPr>
          <a:xfrm>
            <a:off x="95793" y="5514351"/>
            <a:ext cx="12000412" cy="938719"/>
          </a:xfrm>
          <a:prstGeom prst="rect">
            <a:avLst/>
          </a:prstGeom>
        </p:spPr>
        <p:txBody>
          <a:bodyPr wrap="square">
            <a:spAutoFit/>
          </a:bodyPr>
          <a:lstStyle/>
          <a:p>
            <a:r>
              <a:rPr lang="az-Latn-AZ" altLang="ru-RU" sz="1100" u="sng" baseline="30000" dirty="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5"/>
              </a:rPr>
              <a:t>[</a:t>
            </a:r>
            <a:r>
              <a:rPr lang="az-Latn-AZ"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5"/>
              </a:rPr>
              <a:t>22]</a:t>
            </a:r>
            <a:r>
              <a:rPr lang="az-Latn-AZ" altLang="ru-RU" sz="1100" dirty="0" smtClean="0" bmk=""/>
              <a:t> </a:t>
            </a:r>
            <a:r>
              <a:rPr lang="en-US" sz="1100" dirty="0" err="1">
                <a:latin typeface="Arno Pro"/>
                <a:ea typeface="MS Mincho"/>
                <a:cs typeface="Times New Roman" panose="02020603050405020304" pitchFamily="18" charset="0"/>
              </a:rPr>
              <a:t>Məmmədzadə</a:t>
            </a:r>
            <a:r>
              <a:rPr lang="en-US" sz="1100" dirty="0">
                <a:latin typeface="Arno Pro"/>
                <a:ea typeface="MS Mincho"/>
                <a:cs typeface="Times New Roman" panose="02020603050405020304" pitchFamily="18" charset="0"/>
              </a:rPr>
              <a:t> M.E. </a:t>
            </a:r>
            <a:r>
              <a:rPr lang="en-US" sz="1100" dirty="0" err="1">
                <a:latin typeface="Arno Pro"/>
                <a:ea typeface="MS Mincho"/>
                <a:cs typeface="Times New Roman" panose="02020603050405020304" pitchFamily="18" charset="0"/>
              </a:rPr>
              <a:t>Lisenziyalaşdırma</a:t>
            </a:r>
            <a:r>
              <a:rPr lang="en-US" sz="1100" dirty="0">
                <a:latin typeface="Arno Pro"/>
                <a:ea typeface="MS Mincho"/>
                <a:cs typeface="Times New Roman" panose="02020603050405020304" pitchFamily="18" charset="0"/>
              </a:rPr>
              <a:t> </a:t>
            </a:r>
            <a:r>
              <a:rPr lang="en-US" sz="1100" dirty="0" err="1">
                <a:latin typeface="Arno Pro"/>
                <a:ea typeface="MS Mincho"/>
                <a:cs typeface="Times New Roman" panose="02020603050405020304" pitchFamily="18" charset="0"/>
              </a:rPr>
              <a:t>ilə</a:t>
            </a:r>
            <a:r>
              <a:rPr lang="en-US" sz="1100" dirty="0">
                <a:latin typeface="Arno Pro"/>
                <a:ea typeface="MS Mincho"/>
                <a:cs typeface="Times New Roman" panose="02020603050405020304" pitchFamily="18" charset="0"/>
              </a:rPr>
              <a:t> </a:t>
            </a:r>
            <a:r>
              <a:rPr lang="en-US" sz="1100" dirty="0" err="1">
                <a:latin typeface="Arno Pro"/>
                <a:ea typeface="MS Mincho"/>
                <a:cs typeface="Times New Roman" panose="02020603050405020304" pitchFamily="18" charset="0"/>
              </a:rPr>
              <a:t>bağlı</a:t>
            </a:r>
            <a:r>
              <a:rPr lang="en-US" sz="1100" dirty="0">
                <a:latin typeface="Arno Pro"/>
                <a:ea typeface="MS Mincho"/>
                <a:cs typeface="Times New Roman" panose="02020603050405020304" pitchFamily="18" charset="0"/>
              </a:rPr>
              <a:t> </a:t>
            </a:r>
            <a:r>
              <a:rPr lang="en-US" sz="1100" dirty="0" err="1">
                <a:latin typeface="Arno Pro"/>
                <a:ea typeface="MS Mincho"/>
                <a:cs typeface="Times New Roman" panose="02020603050405020304" pitchFamily="18" charset="0"/>
              </a:rPr>
              <a:t>qanunvericilikdəki</a:t>
            </a:r>
            <a:r>
              <a:rPr lang="en-US" sz="1100" dirty="0">
                <a:latin typeface="Arno Pro"/>
                <a:ea typeface="MS Mincho"/>
                <a:cs typeface="Times New Roman" panose="02020603050405020304" pitchFamily="18" charset="0"/>
              </a:rPr>
              <a:t> </a:t>
            </a:r>
            <a:r>
              <a:rPr lang="en-US" sz="1100" dirty="0" err="1">
                <a:latin typeface="Arno Pro"/>
                <a:ea typeface="MS Mincho"/>
                <a:cs typeface="Times New Roman" panose="02020603050405020304" pitchFamily="18" charset="0"/>
              </a:rPr>
              <a:t>dəyişikliklərin</a:t>
            </a:r>
            <a:r>
              <a:rPr lang="en-US" sz="1100" dirty="0">
                <a:latin typeface="Arno Pro"/>
                <a:ea typeface="MS Mincho"/>
                <a:cs typeface="Times New Roman" panose="02020603050405020304" pitchFamily="18" charset="0"/>
              </a:rPr>
              <a:t> “</a:t>
            </a:r>
            <a:r>
              <a:rPr lang="en-US" sz="1100" dirty="0" err="1">
                <a:latin typeface="Arno Pro"/>
                <a:ea typeface="MS Mincho"/>
                <a:cs typeface="Times New Roman" panose="02020603050405020304" pitchFamily="18" charset="0"/>
              </a:rPr>
              <a:t>Lisenziyalaşdırma</a:t>
            </a:r>
            <a:r>
              <a:rPr lang="en-US" sz="1100" dirty="0">
                <a:latin typeface="Arno Pro"/>
                <a:ea typeface="MS Mincho"/>
                <a:cs typeface="Times New Roman" panose="02020603050405020304" pitchFamily="18" charset="0"/>
              </a:rPr>
              <a:t> sub-</a:t>
            </a:r>
            <a:r>
              <a:rPr lang="en-US" sz="1100" dirty="0" err="1">
                <a:latin typeface="Arno Pro"/>
                <a:ea typeface="MS Mincho"/>
                <a:cs typeface="Times New Roman" panose="02020603050405020304" pitchFamily="18" charset="0"/>
              </a:rPr>
              <a:t>indeksində</a:t>
            </a:r>
            <a:r>
              <a:rPr lang="en-US" sz="1100" dirty="0">
                <a:latin typeface="Arno Pro"/>
                <a:ea typeface="MS Mincho"/>
                <a:cs typeface="Times New Roman" panose="02020603050405020304" pitchFamily="18" charset="0"/>
              </a:rPr>
              <a:t>” </a:t>
            </a:r>
            <a:r>
              <a:rPr lang="en-US" sz="1100" dirty="0" err="1">
                <a:latin typeface="Arno Pro"/>
                <a:ea typeface="MS Mincho"/>
                <a:cs typeface="Times New Roman" panose="02020603050405020304" pitchFamily="18" charset="0"/>
              </a:rPr>
              <a:t>inikası</a:t>
            </a:r>
            <a:r>
              <a:rPr lang="en-US" sz="1100" dirty="0">
                <a:latin typeface="Arno Pro"/>
                <a:ea typeface="MS Mincho"/>
                <a:cs typeface="Times New Roman" panose="02020603050405020304" pitchFamily="18" charset="0"/>
              </a:rPr>
              <a:t>. </a:t>
            </a:r>
            <a:r>
              <a:rPr lang="en-US" sz="1100" dirty="0">
                <a:latin typeface="Arno Pro"/>
                <a:ea typeface="MS Mincho"/>
                <a:cs typeface="Times New Roman" panose="02020603050405020304" pitchFamily="18" charset="0"/>
                <a:hlinkClick r:id="rId6"/>
              </a:rPr>
              <a:t>http://</a:t>
            </a:r>
            <a:r>
              <a:rPr lang="en-US" sz="1100" dirty="0" smtClean="0">
                <a:latin typeface="Arno Pro"/>
                <a:ea typeface="MS Mincho"/>
                <a:cs typeface="Times New Roman" panose="02020603050405020304" pitchFamily="18" charset="0"/>
                <a:hlinkClick r:id="rId6"/>
              </a:rPr>
              <a:t>economics.com.az/images/fotos/elmi_eserler_pdf/2017_4/6Memmedzade_M.pdf</a:t>
            </a:r>
            <a:endParaRPr lang="az-Latn-AZ" sz="1100" dirty="0" smtClean="0">
              <a:latin typeface="Arno Pro"/>
              <a:ea typeface="MS Mincho"/>
              <a:cs typeface="Times New Roman" panose="02020603050405020304" pitchFamily="18" charset="0"/>
            </a:endParaRPr>
          </a:p>
          <a:p>
            <a:pPr>
              <a:spcAft>
                <a:spcPts val="0"/>
              </a:spcAft>
            </a:pPr>
            <a:r>
              <a:rPr lang="az-Latn-AZ" altLang="ru-RU" sz="1100" u="sng" baseline="30000" dirty="0" smtClean="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5"/>
              </a:rPr>
              <a:t>[</a:t>
            </a:r>
            <a:r>
              <a:rPr lang="az-Latn-AZ"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5"/>
              </a:rPr>
              <a:t>23]</a:t>
            </a:r>
            <a:r>
              <a:rPr lang="az-Latn-AZ"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rPr>
              <a:t> </a:t>
            </a:r>
            <a:r>
              <a:rPr lang="en-GB" sz="1100" dirty="0">
                <a:latin typeface="Arno Pro"/>
                <a:ea typeface="MS Mincho"/>
                <a:cs typeface="Times New Roman" panose="02020603050405020304" pitchFamily="18" charset="0"/>
              </a:rPr>
              <a:t>AMEA </a:t>
            </a:r>
            <a:r>
              <a:rPr lang="en-GB" sz="1100" dirty="0" err="1">
                <a:latin typeface="Arno Pro"/>
                <a:ea typeface="MS Mincho"/>
                <a:cs typeface="Times New Roman" panose="02020603050405020304" pitchFamily="18" charset="0"/>
              </a:rPr>
              <a:t>Iqtisadiyyat</a:t>
            </a:r>
            <a:r>
              <a:rPr lang="en-GB" sz="1100" dirty="0">
                <a:latin typeface="Arno Pro"/>
                <a:ea typeface="MS Mincho"/>
                <a:cs typeface="Times New Roman" panose="02020603050405020304" pitchFamily="18" charset="0"/>
              </a:rPr>
              <a:t> </a:t>
            </a:r>
            <a:r>
              <a:rPr lang="en-GB" sz="1100" dirty="0" err="1">
                <a:latin typeface="Arno Pro"/>
                <a:ea typeface="MS Mincho"/>
                <a:cs typeface="Times New Roman" panose="02020603050405020304" pitchFamily="18" charset="0"/>
              </a:rPr>
              <a:t>Institutu</a:t>
            </a:r>
            <a:r>
              <a:rPr lang="en-GB" sz="1100" dirty="0">
                <a:latin typeface="Arno Pro"/>
                <a:ea typeface="MS Mincho"/>
                <a:cs typeface="Times New Roman" panose="02020603050405020304" pitchFamily="18" charset="0"/>
              </a:rPr>
              <a:t>. </a:t>
            </a:r>
            <a:r>
              <a:rPr lang="en-GB" sz="1100" dirty="0">
                <a:solidFill>
                  <a:srgbClr val="0563C1"/>
                </a:solidFill>
                <a:latin typeface="Arno Pro"/>
                <a:ea typeface="MS Mincho"/>
                <a:cs typeface="Times New Roman" panose="02020603050405020304" pitchFamily="18" charset="0"/>
                <a:hlinkClick r:id="rId7"/>
              </a:rPr>
              <a:t>www.economics.com.az</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endParaRPr lang="ru-RU" sz="1100" dirty="0" smtClean="0"/>
          </a:p>
          <a:p>
            <a:pPr>
              <a:spcAft>
                <a:spcPts val="0"/>
              </a:spcAft>
            </a:pPr>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7332616" y="1134936"/>
            <a:ext cx="5468983" cy="498598"/>
          </a:xfrm>
          <a:prstGeom prst="rect">
            <a:avLst/>
          </a:prstGeom>
        </p:spPr>
        <p:txBody>
          <a:bodyPr wrap="square">
            <a:spAutoFit/>
          </a:bodyPr>
          <a:lstStyle/>
          <a:p>
            <a:pPr marL="457200" marR="808990" algn="r">
              <a:lnSpc>
                <a:spcPct val="110000"/>
              </a:lnSpc>
              <a:spcBef>
                <a:spcPts val="600"/>
              </a:spcBef>
              <a:spcAft>
                <a:spcPts val="0"/>
              </a:spcAft>
            </a:pPr>
            <a:r>
              <a:rPr lang="az-Latn-AZ" sz="1200" b="1" dirty="0">
                <a:latin typeface="Arno Pro"/>
                <a:ea typeface="MS Mincho"/>
                <a:cs typeface="Times New Roman" panose="02020603050405020304" pitchFamily="18" charset="0"/>
              </a:rPr>
              <a:t>Diaqram </a:t>
            </a:r>
            <a:r>
              <a:rPr lang="az-Latn-AZ" sz="1200" b="1" dirty="0" smtClean="0">
                <a:latin typeface="Arno Pro"/>
                <a:ea typeface="MS Mincho"/>
                <a:cs typeface="Times New Roman" panose="02020603050405020304" pitchFamily="18" charset="0"/>
              </a:rPr>
              <a:t>1</a:t>
            </a:r>
            <a:r>
              <a:rPr lang="ru-RU" sz="1200" b="1" dirty="0" smtClean="0">
                <a:latin typeface="Arno Pro"/>
                <a:ea typeface="MS Mincho"/>
                <a:cs typeface="Times New Roman" panose="02020603050405020304" pitchFamily="18" charset="0"/>
              </a:rPr>
              <a:t>4</a:t>
            </a:r>
            <a:r>
              <a:rPr lang="az-Latn-AZ" sz="1200" b="1" dirty="0" smtClean="0">
                <a:latin typeface="Arno Pro"/>
                <a:ea typeface="MS Mincho"/>
                <a:cs typeface="Times New Roman" panose="02020603050405020304" pitchFamily="18" charset="0"/>
              </a:rPr>
              <a:t>. </a:t>
            </a:r>
            <a:r>
              <a:rPr lang="az-Latn-AZ" sz="1200" b="1" dirty="0">
                <a:latin typeface="Arno Pro"/>
                <a:ea typeface="MS Mincho"/>
                <a:cs typeface="Times New Roman" panose="02020603050405020304" pitchFamily="18" charset="0"/>
              </a:rPr>
              <a:t>Azərbaycanda Qiymət tənzimlənməsi </a:t>
            </a:r>
            <a:r>
              <a:rPr lang="az-Latn-AZ" sz="1200" b="1" dirty="0" smtClean="0">
                <a:latin typeface="Arno Pro"/>
                <a:ea typeface="MS Mincho"/>
                <a:cs typeface="Times New Roman" panose="02020603050405020304" pitchFamily="18" charset="0"/>
              </a:rPr>
              <a:t>sub-indeksinin dinamikası (2008-2016-cı </a:t>
            </a:r>
            <a:r>
              <a:rPr lang="az-Latn-AZ" sz="1200" b="1" dirty="0">
                <a:latin typeface="Arno Pro"/>
                <a:ea typeface="MS Mincho"/>
                <a:cs typeface="Times New Roman" panose="02020603050405020304" pitchFamily="18" charset="0"/>
              </a:rPr>
              <a:t>illər)</a:t>
            </a:r>
            <a:endParaRPr lang="ru-RU" sz="12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5" name="Chart 14"/>
          <p:cNvGraphicFramePr/>
          <p:nvPr>
            <p:extLst>
              <p:ext uri="{D42A27DB-BD31-4B8C-83A1-F6EECF244321}">
                <p14:modId xmlns:p14="http://schemas.microsoft.com/office/powerpoint/2010/main" val="961300050"/>
              </p:ext>
            </p:extLst>
          </p:nvPr>
        </p:nvGraphicFramePr>
        <p:xfrm>
          <a:off x="6095999" y="1585132"/>
          <a:ext cx="5782490" cy="2994087"/>
        </p:xfrm>
        <a:graphic>
          <a:graphicData uri="http://schemas.openxmlformats.org/drawingml/2006/chart">
            <c:chart xmlns:c="http://schemas.openxmlformats.org/drawingml/2006/chart" xmlns:r="http://schemas.openxmlformats.org/officeDocument/2006/relationships" r:id="rId8"/>
          </a:graphicData>
        </a:graphic>
      </p:graphicFrame>
      <p:sp>
        <p:nvSpPr>
          <p:cNvPr id="16" name="Rectangle 15"/>
          <p:cNvSpPr/>
          <p:nvPr/>
        </p:nvSpPr>
        <p:spPr>
          <a:xfrm>
            <a:off x="6095999" y="4664691"/>
            <a:ext cx="6096000" cy="430887"/>
          </a:xfrm>
          <a:prstGeom prst="rect">
            <a:avLst/>
          </a:prstGeom>
        </p:spPr>
        <p:txBody>
          <a:bodyPr>
            <a:spAutoFit/>
          </a:bodyPr>
          <a:lstStyle/>
          <a:p>
            <a:r>
              <a:rPr lang="az-Latn-AZ" sz="1100" dirty="0">
                <a:latin typeface="Arno Pro"/>
                <a:ea typeface="MS Mincho"/>
                <a:cs typeface="Times New Roman" panose="02020603050405020304" pitchFamily="18" charset="0"/>
              </a:rPr>
              <a:t>Mənbə: AMEA İqtisadiyyat İnstitutunun məlumatları əsasında </a:t>
            </a:r>
            <a:r>
              <a:rPr lang="az-Latn-AZ" sz="1100" dirty="0" smtClean="0">
                <a:latin typeface="Arno Pro"/>
                <a:ea typeface="MS Mincho"/>
                <a:cs typeface="Times New Roman" panose="02020603050405020304" pitchFamily="18" charset="0"/>
              </a:rPr>
              <a:t>hazırlanmışdır.</a:t>
            </a:r>
            <a:r>
              <a:rPr lang="az-Latn-AZ" altLang="ru-RU" sz="1100" u="sng" baseline="30000" dirty="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5"/>
              </a:rPr>
              <a:t> [</a:t>
            </a:r>
            <a:r>
              <a:rPr lang="az-Latn-AZ"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5"/>
              </a:rPr>
              <a:t>23]</a:t>
            </a:r>
            <a:endParaRPr lang="ru-RU" sz="1100" dirty="0"/>
          </a:p>
          <a:p>
            <a:endParaRPr lang="ru-RU" sz="1100" dirty="0"/>
          </a:p>
        </p:txBody>
      </p:sp>
    </p:spTree>
    <p:extLst>
      <p:ext uri="{BB962C8B-B14F-4D97-AF65-F5344CB8AC3E}">
        <p14:creationId xmlns:p14="http://schemas.microsoft.com/office/powerpoint/2010/main" val="3375189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5"/>
          <p:cNvGrpSpPr>
            <a:grpSpLocks/>
          </p:cNvGrpSpPr>
          <p:nvPr/>
        </p:nvGrpSpPr>
        <p:grpSpPr bwMode="auto">
          <a:xfrm>
            <a:off x="-1" y="-44264"/>
            <a:ext cx="12192000" cy="908720"/>
            <a:chOff x="0" y="446"/>
            <a:chExt cx="9144000" cy="756793"/>
          </a:xfrm>
        </p:grpSpPr>
        <p:pic>
          <p:nvPicPr>
            <p:cNvPr id="5" name="Рисунок 1"/>
            <p:cNvPicPr>
              <a:picLocks noChangeAspect="1"/>
            </p:cNvPicPr>
            <p:nvPr/>
          </p:nvPicPr>
          <p:blipFill>
            <a:blip r:embed="rId2" cstate="print"/>
            <a:srcRect l="58456" t="15993" r="20644" b="63036"/>
            <a:stretch>
              <a:fillRect/>
            </a:stretch>
          </p:blipFill>
          <p:spPr bwMode="auto">
            <a:xfrm>
              <a:off x="0" y="446"/>
              <a:ext cx="9144000" cy="754733"/>
            </a:xfrm>
            <a:prstGeom prst="rect">
              <a:avLst/>
            </a:prstGeom>
            <a:noFill/>
            <a:ln w="9525">
              <a:noFill/>
              <a:miter lim="800000"/>
              <a:headEnd/>
              <a:tailEnd/>
            </a:ln>
          </p:spPr>
        </p:pic>
        <p:pic>
          <p:nvPicPr>
            <p:cNvPr id="6" name="Рисунок 11"/>
            <p:cNvPicPr>
              <a:picLocks noChangeAspect="1"/>
            </p:cNvPicPr>
            <p:nvPr/>
          </p:nvPicPr>
          <p:blipFill>
            <a:blip r:embed="rId3" cstate="print"/>
            <a:srcRect b="34521"/>
            <a:stretch>
              <a:fillRect/>
            </a:stretch>
          </p:blipFill>
          <p:spPr bwMode="auto">
            <a:xfrm>
              <a:off x="467544" y="136323"/>
              <a:ext cx="587859" cy="452265"/>
            </a:xfrm>
            <a:prstGeom prst="rect">
              <a:avLst/>
            </a:prstGeom>
            <a:noFill/>
            <a:ln w="9525">
              <a:noFill/>
              <a:miter lim="800000"/>
              <a:headEnd/>
              <a:tailEnd/>
            </a:ln>
          </p:spPr>
        </p:pic>
        <p:sp>
          <p:nvSpPr>
            <p:cNvPr id="7" name="Поле 2"/>
            <p:cNvSpPr txBox="1">
              <a:spLocks noChangeArrowheads="1"/>
            </p:cNvSpPr>
            <p:nvPr/>
          </p:nvSpPr>
          <p:spPr bwMode="auto">
            <a:xfrm>
              <a:off x="1119188" y="133718"/>
              <a:ext cx="7917308" cy="607656"/>
            </a:xfrm>
            <a:prstGeom prst="rect">
              <a:avLst/>
            </a:prstGeom>
            <a:noFill/>
            <a:ln w="6350">
              <a:noFill/>
              <a:miter lim="800000"/>
              <a:headEnd/>
              <a:tailEnd/>
            </a:ln>
          </p:spPr>
          <p:txBody>
            <a:bodyPr/>
            <a:lstStyle/>
            <a:p>
              <a:pPr>
                <a:lnSpc>
                  <a:spcPct val="100000"/>
                </a:lnSpc>
                <a:spcBef>
                  <a:spcPct val="0"/>
                </a:spcBef>
                <a:buFont typeface="Wingdings" pitchFamily="2" charset="2"/>
                <a:buNone/>
              </a:pPr>
              <a:r>
                <a:rPr lang="az-Latn-AZ" sz="1300" dirty="0" smtClean="0">
                  <a:solidFill>
                    <a:srgbClr val="FFFFFF"/>
                  </a:solidFill>
                  <a:latin typeface="Cambria" pitchFamily="18" charset="0"/>
                  <a:ea typeface="Verdana" pitchFamily="34" charset="0"/>
                  <a:cs typeface="Verdana" pitchFamily="34" charset="0"/>
                </a:rPr>
                <a:t>Azərbaycan Milli Elmlər Akademiyasının </a:t>
              </a:r>
              <a:r>
                <a:rPr lang="en-US" sz="1300" b="0" i="0" dirty="0" smtClean="0">
                  <a:solidFill>
                    <a:srgbClr val="FFFFFF"/>
                  </a:solidFill>
                  <a:latin typeface="Cambria" pitchFamily="18" charset="0"/>
                  <a:ea typeface="Verdana" pitchFamily="34" charset="0"/>
                  <a:cs typeface="Verdana" pitchFamily="34" charset="0"/>
                </a:rPr>
                <a:t> </a:t>
              </a:r>
              <a:br>
                <a:rPr lang="en-US" sz="1300" b="0" i="0" dirty="0" smtClean="0">
                  <a:solidFill>
                    <a:srgbClr val="FFFFFF"/>
                  </a:solidFill>
                  <a:latin typeface="Cambria" pitchFamily="18" charset="0"/>
                  <a:ea typeface="Verdana" pitchFamily="34" charset="0"/>
                  <a:cs typeface="Verdana" pitchFamily="34" charset="0"/>
                </a:rPr>
              </a:br>
              <a:r>
                <a:rPr lang="az-Latn-AZ" sz="1300" dirty="0" smtClean="0">
                  <a:solidFill>
                    <a:srgbClr val="FFFFFF"/>
                  </a:solidFill>
                  <a:latin typeface="Cambria" pitchFamily="18" charset="0"/>
                  <a:ea typeface="Verdana" pitchFamily="34" charset="0"/>
                  <a:cs typeface="Verdana" pitchFamily="34" charset="0"/>
                </a:rPr>
                <a:t>İqtisadiyyat İnstitutu</a:t>
              </a:r>
              <a:endParaRPr lang="ru-RU" sz="1300" b="0" i="0" dirty="0">
                <a:solidFill>
                  <a:srgbClr val="FFFFFF"/>
                </a:solidFill>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az-Latn-AZ" sz="3600" b="0" i="0" dirty="0" smtClean="0">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ru-RU" sz="3600" b="0" i="0" dirty="0">
                <a:latin typeface="Cambria" pitchFamily="18" charset="0"/>
                <a:ea typeface="Verdana" pitchFamily="34" charset="0"/>
                <a:cs typeface="Verdana" pitchFamily="34" charset="0"/>
              </a:endParaRPr>
            </a:p>
          </p:txBody>
        </p:sp>
        <p:sp>
          <p:nvSpPr>
            <p:cNvPr id="8" name="Line 6"/>
            <p:cNvSpPr>
              <a:spLocks noChangeShapeType="1"/>
            </p:cNvSpPr>
            <p:nvPr/>
          </p:nvSpPr>
          <p:spPr bwMode="auto">
            <a:xfrm>
              <a:off x="0" y="757239"/>
              <a:ext cx="9144000" cy="0"/>
            </a:xfrm>
            <a:prstGeom prst="line">
              <a:avLst/>
            </a:prstGeom>
            <a:noFill/>
            <a:ln w="38100">
              <a:solidFill>
                <a:srgbClr val="000066"/>
              </a:solidFill>
              <a:round/>
              <a:headEnd/>
              <a:tailEnd/>
            </a:ln>
            <a:effectLst>
              <a:outerShdw dist="38100" dir="2400000" algn="ctr" rotWithShape="0">
                <a:schemeClr val="tx1">
                  <a:lumMod val="50000"/>
                  <a:alpha val="35000"/>
                </a:schemeClr>
              </a:outerShdw>
            </a:effectLst>
          </p:spPr>
          <p:txBody>
            <a:bodyPr/>
            <a:lstStyle/>
            <a:p>
              <a:pPr>
                <a:defRPr/>
              </a:pPr>
              <a:endParaRPr lang="ru-RU"/>
            </a:p>
          </p:txBody>
        </p:sp>
      </p:grpSp>
      <p:sp>
        <p:nvSpPr>
          <p:cNvPr id="9" name="TextBox 8"/>
          <p:cNvSpPr txBox="1"/>
          <p:nvPr/>
        </p:nvSpPr>
        <p:spPr>
          <a:xfrm>
            <a:off x="-1" y="6581001"/>
            <a:ext cx="12192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az-Latn-AZ" sz="1200" b="1" dirty="0">
                <a:solidFill>
                  <a:schemeClr val="tx1"/>
                </a:solidFill>
                <a:latin typeface="Cambria" panose="02040503050406030204" pitchFamily="18" charset="0"/>
              </a:rPr>
              <a:t>    </a:t>
            </a:r>
            <a:r>
              <a:rPr lang="en-US" sz="1200" b="1" dirty="0">
                <a:solidFill>
                  <a:schemeClr val="tx1"/>
                </a:solidFill>
                <a:latin typeface="Cambria" panose="02040503050406030204" pitchFamily="18" charset="0"/>
              </a:rPr>
              <a:t>www.economics.com.az</a:t>
            </a:r>
            <a:r>
              <a:rPr lang="az-Latn-AZ" sz="1200" b="1" dirty="0">
                <a:solidFill>
                  <a:schemeClr val="tx1"/>
                </a:solidFill>
                <a:latin typeface="Cambria" panose="02040503050406030204" pitchFamily="18" charset="0"/>
              </a:rPr>
              <a:t> </a:t>
            </a:r>
            <a:r>
              <a:rPr lang="az-Latn-AZ" sz="1200" b="1" dirty="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  </a:t>
            </a:r>
            <a:r>
              <a:rPr lang="en-US" sz="1200" b="1" dirty="0" smtClean="0">
                <a:solidFill>
                  <a:schemeClr val="bg1"/>
                </a:solidFill>
                <a:latin typeface="Cambria" panose="02040503050406030204" pitchFamily="18" charset="0"/>
              </a:rPr>
              <a:t>                                                                                        </a:t>
            </a:r>
            <a:r>
              <a:rPr lang="en-US" sz="1200" b="1" dirty="0" err="1" smtClean="0">
                <a:solidFill>
                  <a:schemeClr val="bg1"/>
                </a:solidFill>
                <a:latin typeface="Cambria" panose="02040503050406030204" pitchFamily="18" charset="0"/>
              </a:rPr>
              <a:t>Bak</a:t>
            </a:r>
            <a:r>
              <a:rPr lang="az-Latn-AZ" sz="1200" b="1" dirty="0">
                <a:solidFill>
                  <a:schemeClr val="bg1"/>
                </a:solidFill>
                <a:latin typeface="Cambria" panose="02040503050406030204" pitchFamily="18" charset="0"/>
              </a:rPr>
              <a:t>ı</a:t>
            </a:r>
            <a:r>
              <a:rPr lang="en-US" sz="1200" b="1" dirty="0" smtClean="0">
                <a:solidFill>
                  <a:schemeClr val="bg1"/>
                </a:solidFill>
                <a:latin typeface="Cambria" panose="02040503050406030204" pitchFamily="18" charset="0"/>
              </a:rPr>
              <a:t>, A</a:t>
            </a:r>
            <a:r>
              <a:rPr lang="az-Latn-AZ" sz="1200" b="1" dirty="0" smtClean="0">
                <a:solidFill>
                  <a:schemeClr val="bg1"/>
                </a:solidFill>
                <a:latin typeface="Cambria" panose="02040503050406030204" pitchFamily="18" charset="0"/>
              </a:rPr>
              <a:t>zərbaycan</a:t>
            </a:r>
            <a:r>
              <a:rPr lang="en-US" sz="1200" b="1" dirty="0" smtClean="0">
                <a:solidFill>
                  <a:schemeClr val="bg1"/>
                </a:solidFill>
                <a:latin typeface="Cambria" panose="02040503050406030204" pitchFamily="18" charset="0"/>
              </a:rPr>
              <a:t>,</a:t>
            </a:r>
            <a:r>
              <a:rPr lang="az-Latn-AZ" sz="1200" b="1" dirty="0" smtClean="0">
                <a:solidFill>
                  <a:schemeClr val="bg1"/>
                </a:solidFill>
                <a:latin typeface="Cambria" panose="02040503050406030204" pitchFamily="18" charset="0"/>
              </a:rPr>
              <a:t> 2021</a:t>
            </a:r>
            <a:endParaRPr lang="ru-RU" sz="1200" b="1" dirty="0">
              <a:solidFill>
                <a:schemeClr val="bg1"/>
              </a:solidFill>
              <a:latin typeface="Cambria" panose="02040503050406030204" pitchFamily="18" charset="0"/>
            </a:endParaRPr>
          </a:p>
        </p:txBody>
      </p:sp>
      <p:sp>
        <p:nvSpPr>
          <p:cNvPr id="2" name="Rectangle 1"/>
          <p:cNvSpPr/>
          <p:nvPr/>
        </p:nvSpPr>
        <p:spPr>
          <a:xfrm>
            <a:off x="277318" y="999684"/>
            <a:ext cx="2808782" cy="388696"/>
          </a:xfrm>
          <a:prstGeom prst="rect">
            <a:avLst/>
          </a:prstGeom>
        </p:spPr>
        <p:txBody>
          <a:bodyPr wrap="none">
            <a:spAutoFit/>
          </a:bodyPr>
          <a:lstStyle/>
          <a:p>
            <a:pPr>
              <a:lnSpc>
                <a:spcPct val="107000"/>
              </a:lnSpc>
              <a:spcAft>
                <a:spcPts val="800"/>
              </a:spcAft>
            </a:pPr>
            <a:r>
              <a:rPr lang="az-Latn-AZ" b="1" dirty="0">
                <a:solidFill>
                  <a:srgbClr val="CC6600"/>
                </a:solidFill>
                <a:latin typeface="Arno Pro"/>
                <a:ea typeface="MS Mincho"/>
                <a:cs typeface="Times New Roman" panose="02020603050405020304" pitchFamily="18" charset="0"/>
              </a:rPr>
              <a:t>N</a:t>
            </a:r>
            <a:r>
              <a:rPr lang="az-Latn-AZ" b="1" dirty="0">
                <a:solidFill>
                  <a:srgbClr val="CC6600"/>
                </a:solidFill>
                <a:latin typeface="Arno Pro"/>
                <a:ea typeface="MS Mincho"/>
                <a:cs typeface="Cambria" panose="02040503050406030204" pitchFamily="18" charset="0"/>
              </a:rPr>
              <a:t>Ə</a:t>
            </a:r>
            <a:r>
              <a:rPr lang="az-Latn-AZ" b="1" dirty="0">
                <a:solidFill>
                  <a:srgbClr val="CC6600"/>
                </a:solidFill>
                <a:latin typeface="Arno Pro"/>
                <a:ea typeface="MS Mincho"/>
                <a:cs typeface="Times New Roman" panose="02020603050405020304" pitchFamily="18" charset="0"/>
              </a:rPr>
              <a:t>T</a:t>
            </a:r>
            <a:r>
              <a:rPr lang="az-Latn-AZ" b="1" dirty="0">
                <a:solidFill>
                  <a:srgbClr val="CC6600"/>
                </a:solidFill>
                <a:latin typeface="Arno Pro"/>
                <a:ea typeface="MS Mincho"/>
                <a:cs typeface="Constantia" panose="02030602050306030303" pitchFamily="18" charset="0"/>
              </a:rPr>
              <a:t>İ</a:t>
            </a:r>
            <a:r>
              <a:rPr lang="az-Latn-AZ" b="1" dirty="0">
                <a:solidFill>
                  <a:srgbClr val="CC6600"/>
                </a:solidFill>
                <a:latin typeface="Arno Pro"/>
                <a:ea typeface="MS Mincho"/>
                <a:cs typeface="Times New Roman" panose="02020603050405020304" pitchFamily="18" charset="0"/>
              </a:rPr>
              <a:t>C</a:t>
            </a:r>
            <a:r>
              <a:rPr lang="az-Latn-AZ" b="1" dirty="0">
                <a:solidFill>
                  <a:srgbClr val="CC6600"/>
                </a:solidFill>
                <a:latin typeface="Arno Pro"/>
                <a:ea typeface="MS Mincho"/>
                <a:cs typeface="Cambria" panose="02040503050406030204" pitchFamily="18" charset="0"/>
              </a:rPr>
              <a:t>Ə</a:t>
            </a:r>
            <a:r>
              <a:rPr lang="az-Latn-AZ" b="1" dirty="0">
                <a:solidFill>
                  <a:srgbClr val="CC6600"/>
                </a:solidFill>
                <a:latin typeface="Arno Pro"/>
                <a:ea typeface="MS Mincho"/>
                <a:cs typeface="Times New Roman" panose="02020603050405020304" pitchFamily="18" charset="0"/>
              </a:rPr>
              <a:t> V</a:t>
            </a:r>
            <a:r>
              <a:rPr lang="az-Latn-AZ" b="1" dirty="0">
                <a:solidFill>
                  <a:srgbClr val="CC6600"/>
                </a:solidFill>
                <a:latin typeface="Arno Pro"/>
                <a:ea typeface="MS Mincho"/>
                <a:cs typeface="Cambria" panose="02040503050406030204" pitchFamily="18" charset="0"/>
              </a:rPr>
              <a:t>Ə</a:t>
            </a:r>
            <a:r>
              <a:rPr lang="az-Latn-AZ" b="1" dirty="0">
                <a:solidFill>
                  <a:srgbClr val="CC6600"/>
                </a:solidFill>
                <a:latin typeface="Arno Pro"/>
                <a:ea typeface="MS Mincho"/>
                <a:cs typeface="Times New Roman" panose="02020603050405020304" pitchFamily="18" charset="0"/>
              </a:rPr>
              <a:t> T</a:t>
            </a:r>
            <a:r>
              <a:rPr lang="az-Latn-AZ" b="1" dirty="0">
                <a:solidFill>
                  <a:srgbClr val="CC6600"/>
                </a:solidFill>
                <a:latin typeface="Arno Pro"/>
                <a:ea typeface="MS Mincho"/>
                <a:cs typeface="Cambria" panose="02040503050406030204" pitchFamily="18" charset="0"/>
              </a:rPr>
              <a:t>Ə</a:t>
            </a:r>
            <a:r>
              <a:rPr lang="az-Latn-AZ" b="1" dirty="0">
                <a:solidFill>
                  <a:srgbClr val="CC6600"/>
                </a:solidFill>
                <a:latin typeface="Arno Pro"/>
                <a:ea typeface="MS Mincho"/>
                <a:cs typeface="Times New Roman" panose="02020603050405020304" pitchFamily="18" charset="0"/>
              </a:rPr>
              <a:t>KL</a:t>
            </a:r>
            <a:r>
              <a:rPr lang="az-Latn-AZ" b="1" dirty="0">
                <a:solidFill>
                  <a:srgbClr val="CC6600"/>
                </a:solidFill>
                <a:latin typeface="Arno Pro"/>
                <a:ea typeface="MS Mincho"/>
                <a:cs typeface="Constantia" panose="02030602050306030303" pitchFamily="18" charset="0"/>
              </a:rPr>
              <a:t>İ</a:t>
            </a:r>
            <a:r>
              <a:rPr lang="az-Latn-AZ" b="1" dirty="0">
                <a:solidFill>
                  <a:srgbClr val="CC6600"/>
                </a:solidFill>
                <a:latin typeface="Arno Pro"/>
                <a:ea typeface="MS Mincho"/>
                <a:cs typeface="Times New Roman" panose="02020603050405020304" pitchFamily="18" charset="0"/>
              </a:rPr>
              <a:t>FL</a:t>
            </a:r>
            <a:r>
              <a:rPr lang="az-Latn-AZ" b="1" dirty="0">
                <a:solidFill>
                  <a:srgbClr val="CC6600"/>
                </a:solidFill>
                <a:latin typeface="Arno Pro"/>
                <a:ea typeface="MS Mincho"/>
                <a:cs typeface="Cambria" panose="02040503050406030204" pitchFamily="18" charset="0"/>
              </a:rPr>
              <a:t>Ə</a:t>
            </a:r>
            <a:r>
              <a:rPr lang="az-Latn-AZ" b="1" dirty="0">
                <a:solidFill>
                  <a:srgbClr val="CC6600"/>
                </a:solidFill>
                <a:latin typeface="Arno Pro"/>
                <a:ea typeface="MS Mincho"/>
                <a:cs typeface="Times New Roman" panose="02020603050405020304" pitchFamily="18" charset="0"/>
              </a:rPr>
              <a:t>R</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59624" y="1523607"/>
            <a:ext cx="12072749" cy="5109091"/>
          </a:xfrm>
          <a:prstGeom prst="rect">
            <a:avLst/>
          </a:prstGeom>
        </p:spPr>
        <p:txBody>
          <a:bodyPr wrap="square">
            <a:spAutoFit/>
          </a:bodyPr>
          <a:lstStyle/>
          <a:p>
            <a:pPr>
              <a:spcBef>
                <a:spcPts val="1200"/>
              </a:spcBef>
              <a:spcAft>
                <a:spcPts val="0"/>
              </a:spcAft>
            </a:pPr>
            <a:r>
              <a:rPr lang="az-Latn-AZ" dirty="0">
                <a:latin typeface="Arno Pro"/>
                <a:ea typeface="MS Mincho"/>
                <a:cs typeface="Times New Roman" panose="02020603050405020304" pitchFamily="18" charset="0"/>
              </a:rPr>
              <a:t>1. </a:t>
            </a:r>
            <a:r>
              <a:rPr lang="az-Latn-AZ" dirty="0" smtClean="0">
                <a:latin typeface="Arno Pro"/>
                <a:ea typeface="MS Mincho"/>
                <a:cs typeface="Times New Roman" panose="02020603050405020304" pitchFamily="18" charset="0"/>
              </a:rPr>
              <a:t>Azərbaycanda </a:t>
            </a:r>
            <a:r>
              <a:rPr lang="az-Latn-AZ" dirty="0">
                <a:latin typeface="Arno Pro"/>
                <a:ea typeface="MS Mincho"/>
                <a:cs typeface="Times New Roman" panose="02020603050405020304" pitchFamily="18" charset="0"/>
              </a:rPr>
              <a:t>mobil internet tarifləri, hələ ki, yüksəkdir. </a:t>
            </a:r>
            <a:r>
              <a:rPr lang="az-Latn-AZ" dirty="0" smtClean="0">
                <a:latin typeface="Arno Pro"/>
                <a:ea typeface="MS Mincho"/>
                <a:cs typeface="Times New Roman" panose="02020603050405020304" pitchFamily="18" charset="0"/>
              </a:rPr>
              <a:t>Mövcud </a:t>
            </a:r>
            <a:r>
              <a:rPr lang="az-Latn-AZ" dirty="0">
                <a:latin typeface="Arno Pro"/>
                <a:ea typeface="MS Mincho"/>
                <a:cs typeface="Times New Roman" panose="02020603050405020304" pitchFamily="18" charset="0"/>
              </a:rPr>
              <a:t>bazar iştirakçılarını qiymətləri aşağı salmağa “sövq etməkdənsə”, bazara yeni mobil operatorların daxil olmasına şərait yaratmaq daha effektivdir. </a:t>
            </a:r>
            <a:r>
              <a:rPr lang="az-Latn-AZ" dirty="0" smtClean="0">
                <a:latin typeface="Arno Pro"/>
                <a:ea typeface="MS Mincho"/>
                <a:cs typeface="Times New Roman" panose="02020603050405020304" pitchFamily="18" charset="0"/>
              </a:rPr>
              <a:t>Mobil </a:t>
            </a:r>
            <a:r>
              <a:rPr lang="az-Latn-AZ" dirty="0">
                <a:latin typeface="Arno Pro"/>
                <a:ea typeface="MS Mincho"/>
                <a:cs typeface="Times New Roman" panose="02020603050405020304" pitchFamily="18" charset="0"/>
              </a:rPr>
              <a:t>internet tariflərinin aşağı salınması, öz növbəsində, mobil genişzolaqlı internet abunələrinin (və abunəçilərinin) sayını artıra bilər.</a:t>
            </a:r>
            <a:endParaRPr lang="ru-RU" dirty="0">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0"/>
              </a:spcAft>
            </a:pPr>
            <a:r>
              <a:rPr lang="az-Latn-AZ" dirty="0">
                <a:latin typeface="Arno Pro"/>
                <a:ea typeface="MS Mincho"/>
                <a:cs typeface="Times New Roman" panose="02020603050405020304" pitchFamily="18" charset="0"/>
              </a:rPr>
              <a:t>2. Azərbaycanda internetə çıxışı təmin edən, 3G və 4G-ni dəstəkləyən mobil telefonların qiyməti yüksəkdir. </a:t>
            </a:r>
            <a:r>
              <a:rPr lang="az-Latn-AZ" dirty="0" smtClean="0">
                <a:latin typeface="Arno Pro"/>
                <a:ea typeface="MS Mincho"/>
                <a:cs typeface="Times New Roman" panose="02020603050405020304" pitchFamily="18" charset="0"/>
              </a:rPr>
              <a:t>Həmin telefonlara tətbiq </a:t>
            </a:r>
            <a:r>
              <a:rPr lang="az-Latn-AZ" dirty="0">
                <a:latin typeface="Arno Pro"/>
                <a:ea typeface="MS Mincho"/>
                <a:cs typeface="Times New Roman" panose="02020603050405020304" pitchFamily="18" charset="0"/>
              </a:rPr>
              <a:t>olunan gömrük </a:t>
            </a:r>
            <a:r>
              <a:rPr lang="az-Latn-AZ" dirty="0" smtClean="0">
                <a:latin typeface="Arno Pro"/>
                <a:ea typeface="MS Mincho"/>
                <a:cs typeface="Times New Roman" panose="02020603050405020304" pitchFamily="18" charset="0"/>
              </a:rPr>
              <a:t>rüsumlarının </a:t>
            </a:r>
            <a:r>
              <a:rPr lang="az-Latn-AZ" dirty="0">
                <a:latin typeface="Arno Pro"/>
                <a:ea typeface="MS Mincho"/>
                <a:cs typeface="Times New Roman" panose="02020603050405020304" pitchFamily="18" charset="0"/>
              </a:rPr>
              <a:t>aşağı </a:t>
            </a:r>
            <a:r>
              <a:rPr lang="az-Latn-AZ" dirty="0" smtClean="0">
                <a:latin typeface="Arno Pro"/>
                <a:ea typeface="MS Mincho"/>
                <a:cs typeface="Times New Roman" panose="02020603050405020304" pitchFamily="18" charset="0"/>
              </a:rPr>
              <a:t>salınması bu qiymətin aşağı salınmasının yollarından biri ola bilər. </a:t>
            </a:r>
            <a:r>
              <a:rPr lang="az-Latn-AZ" dirty="0">
                <a:latin typeface="Arno Pro"/>
                <a:ea typeface="MS Mincho"/>
                <a:cs typeface="Times New Roman" panose="02020603050405020304" pitchFamily="18" charset="0"/>
              </a:rPr>
              <a:t>Bununla yanaşı, ölkəmizə hüquqi şəxslər tərəfindən </a:t>
            </a:r>
            <a:r>
              <a:rPr lang="az-Latn-AZ" dirty="0" smtClean="0">
                <a:latin typeface="Arno Pro"/>
                <a:ea typeface="MS Mincho"/>
                <a:cs typeface="Times New Roman" panose="02020603050405020304" pitchFamily="18" charset="0"/>
              </a:rPr>
              <a:t>gətirilən həmin mobil </a:t>
            </a:r>
            <a:r>
              <a:rPr lang="az-Latn-AZ" dirty="0">
                <a:latin typeface="Arno Pro"/>
                <a:ea typeface="MS Mincho"/>
                <a:cs typeface="Times New Roman" panose="02020603050405020304" pitchFamily="18" charset="0"/>
              </a:rPr>
              <a:t>telefonlara </a:t>
            </a:r>
            <a:r>
              <a:rPr lang="az-Latn-AZ" dirty="0">
                <a:latin typeface="Arno Pro"/>
                <a:ea typeface="MS Mincho"/>
                <a:cs typeface="Cambria" panose="02040503050406030204" pitchFamily="18" charset="0"/>
              </a:rPr>
              <a:t>Ə</a:t>
            </a:r>
            <a:r>
              <a:rPr lang="az-Latn-AZ" dirty="0">
                <a:latin typeface="Arno Pro"/>
                <a:ea typeface="MS Mincho"/>
                <a:cs typeface="Times New Roman" panose="02020603050405020304" pitchFamily="18" charset="0"/>
              </a:rPr>
              <a:t>DV də tətbiq olunur ki, onun da azaldılması qiymətlərin aşağı salınmasına imkan verə bilər. </a:t>
            </a:r>
            <a:r>
              <a:rPr lang="az-Latn-AZ" dirty="0" smtClean="0">
                <a:latin typeface="Arno Pro"/>
                <a:ea typeface="MS Mincho"/>
                <a:cs typeface="Times New Roman" panose="02020603050405020304" pitchFamily="18" charset="0"/>
              </a:rPr>
              <a:t>Bunun </a:t>
            </a:r>
            <a:r>
              <a:rPr lang="az-Latn-AZ" dirty="0">
                <a:latin typeface="Arno Pro"/>
                <a:ea typeface="MS Mincho"/>
                <a:cs typeface="Times New Roman" panose="02020603050405020304" pitchFamily="18" charset="0"/>
              </a:rPr>
              <a:t>nəticəsində internetə qoşulanların və elektron xidmətlərdən yararlananların sayı </a:t>
            </a:r>
            <a:r>
              <a:rPr lang="az-Latn-AZ" dirty="0" smtClean="0">
                <a:latin typeface="Arno Pro"/>
                <a:ea typeface="MS Mincho"/>
                <a:cs typeface="Times New Roman" panose="02020603050405020304" pitchFamily="18" charset="0"/>
              </a:rPr>
              <a:t>arta bilər.</a:t>
            </a:r>
            <a:endParaRPr lang="ru-RU" dirty="0">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0"/>
              </a:spcAft>
            </a:pPr>
            <a:r>
              <a:rPr lang="az-Latn-AZ" dirty="0" smtClean="0">
                <a:latin typeface="Arno Pro"/>
                <a:ea typeface="MS Mincho"/>
                <a:cs typeface="Times New Roman" panose="02020603050405020304" pitchFamily="18" charset="0"/>
              </a:rPr>
              <a:t>3. </a:t>
            </a:r>
            <a:r>
              <a:rPr lang="az-Latn-AZ" dirty="0">
                <a:latin typeface="Arno Pro"/>
                <a:ea typeface="MS Mincho"/>
                <a:cs typeface="Times New Roman" panose="02020603050405020304" pitchFamily="18" charset="0"/>
              </a:rPr>
              <a:t>Azərbaycanda aktiv genişzolaqlı mobil internet abunələrinin sayı, təəssüf ki, azdır. Onun artırılmasının bir neçə yolu </a:t>
            </a:r>
            <a:r>
              <a:rPr lang="az-Latn-AZ" dirty="0" smtClean="0">
                <a:latin typeface="Arno Pro"/>
                <a:ea typeface="MS Mincho"/>
                <a:cs typeface="Times New Roman" panose="02020603050405020304" pitchFamily="18" charset="0"/>
              </a:rPr>
              <a:t>var – internetə </a:t>
            </a:r>
            <a:r>
              <a:rPr lang="az-Latn-AZ" dirty="0">
                <a:latin typeface="Arno Pro"/>
                <a:ea typeface="MS Mincho"/>
                <a:cs typeface="Times New Roman" panose="02020603050405020304" pitchFamily="18" charset="0"/>
              </a:rPr>
              <a:t>qoşulmaq üçün istifadə edilə bilən, 3G və 4G-ni dəstəkləyən mobil telefonların qiymətinin aşağı </a:t>
            </a:r>
            <a:r>
              <a:rPr lang="az-Latn-AZ" dirty="0" smtClean="0">
                <a:latin typeface="Arno Pro"/>
                <a:ea typeface="MS Mincho"/>
                <a:cs typeface="Times New Roman" panose="02020603050405020304" pitchFamily="18" charset="0"/>
              </a:rPr>
              <a:t>salınması, </a:t>
            </a:r>
            <a:r>
              <a:rPr lang="az-Latn-AZ" dirty="0">
                <a:latin typeface="Arno Pro"/>
                <a:ea typeface="MS Mincho"/>
                <a:cs typeface="Times New Roman" panose="02020603050405020304" pitchFamily="18" charset="0"/>
              </a:rPr>
              <a:t>mobil internet tariflərinin aşağı </a:t>
            </a:r>
            <a:r>
              <a:rPr lang="az-Latn-AZ" dirty="0" smtClean="0">
                <a:latin typeface="Arno Pro"/>
                <a:ea typeface="MS Mincho"/>
                <a:cs typeface="Times New Roman" panose="02020603050405020304" pitchFamily="18" charset="0"/>
              </a:rPr>
              <a:t>salınması. </a:t>
            </a:r>
            <a:r>
              <a:rPr lang="az-Latn-AZ" dirty="0">
                <a:latin typeface="Arno Pro"/>
                <a:ea typeface="MS Mincho"/>
                <a:cs typeface="Times New Roman" panose="02020603050405020304" pitchFamily="18" charset="0"/>
              </a:rPr>
              <a:t>Bu tarifləri aşağı salmaq üçün isə bazara yeni mobil operatorların daxil olmağına şərait yaradılmalıdır. Bununla yanaşı, genişzolaqlı mobil internet abunəçiləri arasında internetə təkcə mobil telefonlar vasitəsi ilə deyil, həmçinin kompüter vasitəsi ilə də qoşulmuş insanların olduğunu nəzərə alsaq, abunələrin sayını artırmaq üçün təkcə tariflərin aşağı salınması kifayət deyil, ümumiyyətlə, internet və telefoniya sahəsi liberallaşdırılmalıdır, o cümlədən internet və telefoniya sahəsini tənzimləyən normativ-hüquqi bazada lisenziatların sayını məhdudlaşdıran maneələr aradan qaldırılmalıdır</a:t>
            </a:r>
            <a:r>
              <a:rPr lang="az-Latn-AZ" dirty="0" smtClean="0">
                <a:latin typeface="Arno Pro"/>
                <a:ea typeface="MS Mincho"/>
                <a:cs typeface="Times New Roman" panose="02020603050405020304" pitchFamily="18" charset="0"/>
              </a:rPr>
              <a:t>.</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4140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 name="Группа 5">
            <a:extLst>
              <a:ext uri="{FF2B5EF4-FFF2-40B4-BE49-F238E27FC236}">
                <a16:creationId xmlns:a16="http://schemas.microsoft.com/office/drawing/2014/main" id="{F5AD9810-AACD-4A39-A5DB-0C647E8CEE45}"/>
              </a:ext>
            </a:extLst>
          </p:cNvPr>
          <p:cNvGrpSpPr>
            <a:grpSpLocks/>
          </p:cNvGrpSpPr>
          <p:nvPr/>
        </p:nvGrpSpPr>
        <p:grpSpPr bwMode="auto">
          <a:xfrm>
            <a:off x="0" y="0"/>
            <a:ext cx="12192000" cy="908720"/>
            <a:chOff x="0" y="446"/>
            <a:chExt cx="9144000" cy="756793"/>
          </a:xfrm>
        </p:grpSpPr>
        <p:pic>
          <p:nvPicPr>
            <p:cNvPr id="175" name="Рисунок 1">
              <a:extLst>
                <a:ext uri="{FF2B5EF4-FFF2-40B4-BE49-F238E27FC236}">
                  <a16:creationId xmlns:a16="http://schemas.microsoft.com/office/drawing/2014/main" id="{47BF2EFA-1274-4F8A-8194-F9D79EDB1E0D}"/>
                </a:ext>
              </a:extLst>
            </p:cNvPr>
            <p:cNvPicPr>
              <a:picLocks noChangeAspect="1"/>
            </p:cNvPicPr>
            <p:nvPr/>
          </p:nvPicPr>
          <p:blipFill>
            <a:blip r:embed="rId2" cstate="print"/>
            <a:srcRect l="58456" t="15993" r="20644" b="63036"/>
            <a:stretch>
              <a:fillRect/>
            </a:stretch>
          </p:blipFill>
          <p:spPr bwMode="auto">
            <a:xfrm>
              <a:off x="0" y="446"/>
              <a:ext cx="9144000" cy="754733"/>
            </a:xfrm>
            <a:prstGeom prst="rect">
              <a:avLst/>
            </a:prstGeom>
            <a:noFill/>
            <a:ln w="9525">
              <a:noFill/>
              <a:miter lim="800000"/>
              <a:headEnd/>
              <a:tailEnd/>
            </a:ln>
          </p:spPr>
        </p:pic>
        <p:pic>
          <p:nvPicPr>
            <p:cNvPr id="176" name="Рисунок 11">
              <a:extLst>
                <a:ext uri="{FF2B5EF4-FFF2-40B4-BE49-F238E27FC236}">
                  <a16:creationId xmlns:a16="http://schemas.microsoft.com/office/drawing/2014/main" id="{20FC645B-2423-40A3-9D7E-102C76CC31CD}"/>
                </a:ext>
              </a:extLst>
            </p:cNvPr>
            <p:cNvPicPr>
              <a:picLocks noChangeAspect="1"/>
            </p:cNvPicPr>
            <p:nvPr/>
          </p:nvPicPr>
          <p:blipFill>
            <a:blip r:embed="rId3" cstate="print"/>
            <a:srcRect b="34521"/>
            <a:stretch>
              <a:fillRect/>
            </a:stretch>
          </p:blipFill>
          <p:spPr bwMode="auto">
            <a:xfrm>
              <a:off x="467544" y="136323"/>
              <a:ext cx="587859" cy="452265"/>
            </a:xfrm>
            <a:prstGeom prst="rect">
              <a:avLst/>
            </a:prstGeom>
            <a:noFill/>
            <a:ln w="9525">
              <a:noFill/>
              <a:miter lim="800000"/>
              <a:headEnd/>
              <a:tailEnd/>
            </a:ln>
          </p:spPr>
        </p:pic>
        <p:sp>
          <p:nvSpPr>
            <p:cNvPr id="177" name="Поле 2">
              <a:extLst>
                <a:ext uri="{FF2B5EF4-FFF2-40B4-BE49-F238E27FC236}">
                  <a16:creationId xmlns:a16="http://schemas.microsoft.com/office/drawing/2014/main" id="{7343AC32-4D6D-4BC3-8C33-1D17BAA94C40}"/>
                </a:ext>
              </a:extLst>
            </p:cNvPr>
            <p:cNvSpPr txBox="1">
              <a:spLocks noChangeArrowheads="1"/>
            </p:cNvSpPr>
            <p:nvPr/>
          </p:nvSpPr>
          <p:spPr bwMode="auto">
            <a:xfrm>
              <a:off x="1119188" y="133718"/>
              <a:ext cx="7917308" cy="607656"/>
            </a:xfrm>
            <a:prstGeom prst="rect">
              <a:avLst/>
            </a:prstGeom>
            <a:noFill/>
            <a:ln w="6350">
              <a:noFill/>
              <a:miter lim="800000"/>
              <a:headEnd/>
              <a:tailEnd/>
            </a:ln>
          </p:spPr>
          <p:txBody>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None/>
                <a:tabLst/>
                <a:defRPr/>
              </a:pPr>
              <a:r>
                <a:rPr kumimoji="0" lang="az-Latn-AZ" sz="1300" b="0" i="0" u="none" strike="noStrike" kern="1200" cap="none" spc="0" normalizeH="0" baseline="0" noProof="0" dirty="0">
                  <a:ln>
                    <a:noFill/>
                  </a:ln>
                  <a:solidFill>
                    <a:srgbClr val="FFFFFF"/>
                  </a:solidFill>
                  <a:effectLst/>
                  <a:uLnTx/>
                  <a:uFillTx/>
                  <a:latin typeface="Cambria" pitchFamily="18" charset="0"/>
                  <a:ea typeface="Verdana" pitchFamily="34" charset="0"/>
                  <a:cs typeface="Verdana" pitchFamily="34" charset="0"/>
                </a:rPr>
                <a:t>Azərbaycan Milli Elmlər Akademiyasının </a:t>
              </a:r>
              <a:r>
                <a:rPr kumimoji="0" lang="en-US" sz="1300" b="0" i="0" u="none" strike="noStrike" kern="1200" cap="none" spc="0" normalizeH="0" baseline="0" noProof="0" dirty="0">
                  <a:ln>
                    <a:noFill/>
                  </a:ln>
                  <a:solidFill>
                    <a:srgbClr val="FFFFFF"/>
                  </a:solidFill>
                  <a:effectLst/>
                  <a:uLnTx/>
                  <a:uFillTx/>
                  <a:latin typeface="Cambria" pitchFamily="18" charset="0"/>
                  <a:ea typeface="Verdana" pitchFamily="34" charset="0"/>
                  <a:cs typeface="Verdana" pitchFamily="34" charset="0"/>
                </a:rPr>
                <a:t> </a:t>
              </a:r>
              <a:br>
                <a:rPr kumimoji="0" lang="en-US" sz="1300" b="0" i="0" u="none" strike="noStrike" kern="1200" cap="none" spc="0" normalizeH="0" baseline="0" noProof="0" dirty="0">
                  <a:ln>
                    <a:noFill/>
                  </a:ln>
                  <a:solidFill>
                    <a:srgbClr val="FFFFFF"/>
                  </a:solidFill>
                  <a:effectLst/>
                  <a:uLnTx/>
                  <a:uFillTx/>
                  <a:latin typeface="Cambria" pitchFamily="18" charset="0"/>
                  <a:ea typeface="Verdana" pitchFamily="34" charset="0"/>
                  <a:cs typeface="Verdana" pitchFamily="34" charset="0"/>
                </a:rPr>
              </a:br>
              <a:r>
                <a:rPr kumimoji="0" lang="az-Latn-AZ" sz="1300" b="0" i="0" u="none" strike="noStrike" kern="1200" cap="none" spc="0" normalizeH="0" baseline="0" noProof="0" dirty="0">
                  <a:ln>
                    <a:noFill/>
                  </a:ln>
                  <a:solidFill>
                    <a:srgbClr val="FFFFFF"/>
                  </a:solidFill>
                  <a:effectLst/>
                  <a:uLnTx/>
                  <a:uFillTx/>
                  <a:latin typeface="Cambria" pitchFamily="18" charset="0"/>
                  <a:ea typeface="Verdana" pitchFamily="34" charset="0"/>
                  <a:cs typeface="Verdana" pitchFamily="34" charset="0"/>
                </a:rPr>
                <a:t>İqtisadiyyat İnstitutu</a:t>
              </a:r>
              <a:endParaRPr kumimoji="0" lang="ru-RU" sz="1300" b="0" i="0" u="none" strike="noStrike" kern="1200" cap="none" spc="0" normalizeH="0" baseline="0" noProof="0" dirty="0">
                <a:ln>
                  <a:noFill/>
                </a:ln>
                <a:solidFill>
                  <a:srgbClr val="FFFFFF"/>
                </a:solidFill>
                <a:effectLst/>
                <a:uLnTx/>
                <a:uFillTx/>
                <a:latin typeface="Cambria" pitchFamily="18" charset="0"/>
                <a:ea typeface="Verdana" pitchFamily="34" charset="0"/>
                <a:cs typeface="Verdana" pitchFamily="34" charset="0"/>
              </a:endParaRPr>
            </a:p>
            <a:p>
              <a:pPr marL="0" marR="0" lvl="0" indent="0" algn="l" defTabSz="914400" rtl="0" eaLnBrk="1" fontAlgn="auto" latinLnBrk="0" hangingPunct="1">
                <a:lnSpc>
                  <a:spcPct val="100000"/>
                </a:lnSpc>
                <a:spcBef>
                  <a:spcPct val="0"/>
                </a:spcBef>
                <a:spcAft>
                  <a:spcPts val="0"/>
                </a:spcAft>
                <a:buClrTx/>
                <a:buSzTx/>
                <a:buFont typeface="Wingdings" pitchFamily="2" charset="2"/>
                <a:buNone/>
                <a:tabLst/>
                <a:defRPr/>
              </a:pPr>
              <a:endParaRPr kumimoji="0" lang="ru-RU" sz="3600" b="0" i="0" u="none" strike="noStrike" kern="1200" cap="none" spc="0" normalizeH="0" baseline="0" noProof="0" dirty="0">
                <a:ln>
                  <a:noFill/>
                </a:ln>
                <a:solidFill>
                  <a:prstClr val="black"/>
                </a:solidFill>
                <a:effectLst/>
                <a:uLnTx/>
                <a:uFillTx/>
                <a:latin typeface="Cambria" pitchFamily="18" charset="0"/>
                <a:ea typeface="Verdana" pitchFamily="34" charset="0"/>
                <a:cs typeface="Verdana" pitchFamily="34" charset="0"/>
              </a:endParaRPr>
            </a:p>
          </p:txBody>
        </p:sp>
        <p:sp>
          <p:nvSpPr>
            <p:cNvPr id="178" name="Line 6">
              <a:extLst>
                <a:ext uri="{FF2B5EF4-FFF2-40B4-BE49-F238E27FC236}">
                  <a16:creationId xmlns:a16="http://schemas.microsoft.com/office/drawing/2014/main" id="{E62C865F-3C77-4B97-B122-452090D25D7E}"/>
                </a:ext>
              </a:extLst>
            </p:cNvPr>
            <p:cNvSpPr>
              <a:spLocks noChangeShapeType="1"/>
            </p:cNvSpPr>
            <p:nvPr/>
          </p:nvSpPr>
          <p:spPr bwMode="auto">
            <a:xfrm>
              <a:off x="0" y="757239"/>
              <a:ext cx="9144000" cy="0"/>
            </a:xfrm>
            <a:prstGeom prst="line">
              <a:avLst/>
            </a:prstGeom>
            <a:noFill/>
            <a:ln w="38100">
              <a:solidFill>
                <a:srgbClr val="000066"/>
              </a:solidFill>
              <a:round/>
              <a:headEnd/>
              <a:tailEnd/>
            </a:ln>
            <a:effectLst>
              <a:outerShdw dist="38100" dir="2400000" algn="ctr" rotWithShape="0">
                <a:schemeClr val="tx1">
                  <a:lumMod val="50000"/>
                  <a:alpha val="35000"/>
                </a:scheme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 name="Прямоугольник 8">
            <a:extLst>
              <a:ext uri="{FF2B5EF4-FFF2-40B4-BE49-F238E27FC236}">
                <a16:creationId xmlns:a16="http://schemas.microsoft.com/office/drawing/2014/main" id="{BBFB8B60-BFB0-44FA-B3DA-31B7AA400171}"/>
              </a:ext>
            </a:extLst>
          </p:cNvPr>
          <p:cNvSpPr/>
          <p:nvPr/>
        </p:nvSpPr>
        <p:spPr>
          <a:xfrm>
            <a:off x="132202" y="2563246"/>
            <a:ext cx="291040" cy="2707277"/>
          </a:xfrm>
          <a:prstGeom prst="rect">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z-Latn-AZ" sz="1400" b="1" i="0" u="none" strike="noStrike" kern="1200" cap="none" spc="0" normalizeH="0" baseline="0" noProof="0" dirty="0">
                <a:ln>
                  <a:noFill/>
                </a:ln>
                <a:solidFill>
                  <a:prstClr val="black"/>
                </a:solidFill>
                <a:effectLst/>
                <a:uLnTx/>
                <a:uFillTx/>
                <a:latin typeface="Calibri (Основной текст)"/>
                <a:ea typeface="+mn-ea"/>
                <a:cs typeface="+mn-cs"/>
              </a:rPr>
              <a:t>Şəbəkə hazırlığı indeksi</a:t>
            </a:r>
            <a:endParaRPr kumimoji="0" lang="en-US" sz="1400" b="1" i="0" u="none" strike="noStrike" kern="1200" cap="none" spc="0" normalizeH="0" baseline="0" noProof="0" dirty="0">
              <a:ln>
                <a:noFill/>
              </a:ln>
              <a:solidFill>
                <a:prstClr val="black"/>
              </a:solidFill>
              <a:effectLst/>
              <a:uLnTx/>
              <a:uFillTx/>
              <a:latin typeface="Calibri (Основной текст)"/>
              <a:ea typeface="+mn-ea"/>
              <a:cs typeface="+mn-cs"/>
            </a:endParaRPr>
          </a:p>
        </p:txBody>
      </p:sp>
      <p:cxnSp>
        <p:nvCxnSpPr>
          <p:cNvPr id="514" name="Прямая соединительная линия 513">
            <a:extLst>
              <a:ext uri="{FF2B5EF4-FFF2-40B4-BE49-F238E27FC236}">
                <a16:creationId xmlns:a16="http://schemas.microsoft.com/office/drawing/2014/main" id="{93399282-7AFF-494D-8EED-457E28428480}"/>
              </a:ext>
            </a:extLst>
          </p:cNvPr>
          <p:cNvCxnSpPr>
            <a:cxnSpLocks/>
            <a:stCxn id="9" idx="3"/>
            <a:endCxn id="10" idx="1"/>
          </p:cNvCxnSpPr>
          <p:nvPr/>
        </p:nvCxnSpPr>
        <p:spPr>
          <a:xfrm flipV="1">
            <a:off x="423242" y="1191705"/>
            <a:ext cx="248324" cy="27251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6" name="Прямая соединительная линия 515">
            <a:extLst>
              <a:ext uri="{FF2B5EF4-FFF2-40B4-BE49-F238E27FC236}">
                <a16:creationId xmlns:a16="http://schemas.microsoft.com/office/drawing/2014/main" id="{E1BBB484-68D2-4D26-95A3-03314FA835C0}"/>
              </a:ext>
            </a:extLst>
          </p:cNvPr>
          <p:cNvCxnSpPr>
            <a:cxnSpLocks/>
            <a:stCxn id="9" idx="3"/>
            <a:endCxn id="11" idx="1"/>
          </p:cNvCxnSpPr>
          <p:nvPr/>
        </p:nvCxnSpPr>
        <p:spPr>
          <a:xfrm flipV="1">
            <a:off x="423242" y="1666095"/>
            <a:ext cx="248325" cy="22507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 name="Прямая соединительная линия 517">
            <a:extLst>
              <a:ext uri="{FF2B5EF4-FFF2-40B4-BE49-F238E27FC236}">
                <a16:creationId xmlns:a16="http://schemas.microsoft.com/office/drawing/2014/main" id="{04F2B2DE-750B-4B0D-8CF1-51B7B17A9FDB}"/>
              </a:ext>
            </a:extLst>
          </p:cNvPr>
          <p:cNvCxnSpPr>
            <a:cxnSpLocks/>
            <a:stCxn id="9" idx="3"/>
            <a:endCxn id="12" idx="1"/>
          </p:cNvCxnSpPr>
          <p:nvPr/>
        </p:nvCxnSpPr>
        <p:spPr>
          <a:xfrm flipV="1">
            <a:off x="423242" y="2152982"/>
            <a:ext cx="248323" cy="17639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0" name="Прямая соединительная линия 519">
            <a:extLst>
              <a:ext uri="{FF2B5EF4-FFF2-40B4-BE49-F238E27FC236}">
                <a16:creationId xmlns:a16="http://schemas.microsoft.com/office/drawing/2014/main" id="{5D1D8278-F777-455C-9A46-CEB497F0C5EC}"/>
              </a:ext>
            </a:extLst>
          </p:cNvPr>
          <p:cNvCxnSpPr>
            <a:cxnSpLocks/>
            <a:stCxn id="9" idx="3"/>
            <a:endCxn id="260" idx="1"/>
          </p:cNvCxnSpPr>
          <p:nvPr/>
        </p:nvCxnSpPr>
        <p:spPr>
          <a:xfrm flipV="1">
            <a:off x="423242" y="2656665"/>
            <a:ext cx="248323" cy="12602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2" name="Прямая соединительная линия 521">
            <a:extLst>
              <a:ext uri="{FF2B5EF4-FFF2-40B4-BE49-F238E27FC236}">
                <a16:creationId xmlns:a16="http://schemas.microsoft.com/office/drawing/2014/main" id="{8651CF7E-4BD4-4240-9724-6F59E6B54799}"/>
              </a:ext>
            </a:extLst>
          </p:cNvPr>
          <p:cNvCxnSpPr>
            <a:cxnSpLocks/>
            <a:stCxn id="9" idx="3"/>
            <a:endCxn id="261" idx="1"/>
          </p:cNvCxnSpPr>
          <p:nvPr/>
        </p:nvCxnSpPr>
        <p:spPr>
          <a:xfrm flipV="1">
            <a:off x="423242" y="3140599"/>
            <a:ext cx="248325" cy="7762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4" name="Прямая соединительная линия 523">
            <a:extLst>
              <a:ext uri="{FF2B5EF4-FFF2-40B4-BE49-F238E27FC236}">
                <a16:creationId xmlns:a16="http://schemas.microsoft.com/office/drawing/2014/main" id="{073EA7AC-7E13-4736-8023-5B9B205BDDC0}"/>
              </a:ext>
            </a:extLst>
          </p:cNvPr>
          <p:cNvCxnSpPr>
            <a:cxnSpLocks/>
            <a:stCxn id="9" idx="3"/>
            <a:endCxn id="262" idx="1"/>
          </p:cNvCxnSpPr>
          <p:nvPr/>
        </p:nvCxnSpPr>
        <p:spPr>
          <a:xfrm flipV="1">
            <a:off x="423242" y="3646736"/>
            <a:ext cx="248324" cy="2701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6" name="Прямая соединительная линия 525">
            <a:extLst>
              <a:ext uri="{FF2B5EF4-FFF2-40B4-BE49-F238E27FC236}">
                <a16:creationId xmlns:a16="http://schemas.microsoft.com/office/drawing/2014/main" id="{FAF374E7-A024-49BA-8D55-02A00E0F33DD}"/>
              </a:ext>
            </a:extLst>
          </p:cNvPr>
          <p:cNvCxnSpPr>
            <a:cxnSpLocks/>
            <a:stCxn id="9" idx="3"/>
            <a:endCxn id="293" idx="1"/>
          </p:cNvCxnSpPr>
          <p:nvPr/>
        </p:nvCxnSpPr>
        <p:spPr>
          <a:xfrm>
            <a:off x="423242" y="3916885"/>
            <a:ext cx="248324" cy="220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8" name="Прямая соединительная линия 527">
            <a:extLst>
              <a:ext uri="{FF2B5EF4-FFF2-40B4-BE49-F238E27FC236}">
                <a16:creationId xmlns:a16="http://schemas.microsoft.com/office/drawing/2014/main" id="{30F757D9-041D-452D-A63E-A21901C3C85B}"/>
              </a:ext>
            </a:extLst>
          </p:cNvPr>
          <p:cNvCxnSpPr>
            <a:cxnSpLocks/>
            <a:stCxn id="9" idx="3"/>
            <a:endCxn id="294" idx="1"/>
          </p:cNvCxnSpPr>
          <p:nvPr/>
        </p:nvCxnSpPr>
        <p:spPr>
          <a:xfrm>
            <a:off x="423242" y="3916885"/>
            <a:ext cx="241911" cy="7037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0" name="Прямая соединительная линия 529">
            <a:extLst>
              <a:ext uri="{FF2B5EF4-FFF2-40B4-BE49-F238E27FC236}">
                <a16:creationId xmlns:a16="http://schemas.microsoft.com/office/drawing/2014/main" id="{B1AB2C43-A88E-4E63-8C88-1375DA79B441}"/>
              </a:ext>
            </a:extLst>
          </p:cNvPr>
          <p:cNvCxnSpPr>
            <a:cxnSpLocks/>
            <a:stCxn id="9" idx="3"/>
            <a:endCxn id="295" idx="1"/>
          </p:cNvCxnSpPr>
          <p:nvPr/>
        </p:nvCxnSpPr>
        <p:spPr>
          <a:xfrm>
            <a:off x="423242" y="3916885"/>
            <a:ext cx="248323" cy="12077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2" name="Прямая соединительная линия 531">
            <a:extLst>
              <a:ext uri="{FF2B5EF4-FFF2-40B4-BE49-F238E27FC236}">
                <a16:creationId xmlns:a16="http://schemas.microsoft.com/office/drawing/2014/main" id="{42791E7C-2E18-4BF0-B907-8554AD50F6F0}"/>
              </a:ext>
            </a:extLst>
          </p:cNvPr>
          <p:cNvCxnSpPr>
            <a:cxnSpLocks/>
            <a:stCxn id="9" idx="3"/>
            <a:endCxn id="317" idx="1"/>
          </p:cNvCxnSpPr>
          <p:nvPr/>
        </p:nvCxnSpPr>
        <p:spPr>
          <a:xfrm>
            <a:off x="423242" y="3916885"/>
            <a:ext cx="248323" cy="1695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4" name="Прямая соединительная линия 533">
            <a:extLst>
              <a:ext uri="{FF2B5EF4-FFF2-40B4-BE49-F238E27FC236}">
                <a16:creationId xmlns:a16="http://schemas.microsoft.com/office/drawing/2014/main" id="{14EED8FF-8B33-4AB5-A627-FBF3773A55DD}"/>
              </a:ext>
            </a:extLst>
          </p:cNvPr>
          <p:cNvCxnSpPr>
            <a:cxnSpLocks/>
            <a:stCxn id="9" idx="3"/>
            <a:endCxn id="318" idx="1"/>
          </p:cNvCxnSpPr>
          <p:nvPr/>
        </p:nvCxnSpPr>
        <p:spPr>
          <a:xfrm>
            <a:off x="423242" y="3916885"/>
            <a:ext cx="248324" cy="21941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6" name="Прямая соединительная линия 535">
            <a:extLst>
              <a:ext uri="{FF2B5EF4-FFF2-40B4-BE49-F238E27FC236}">
                <a16:creationId xmlns:a16="http://schemas.microsoft.com/office/drawing/2014/main" id="{10A4F958-917A-4C57-811F-A1A7120F3D5E}"/>
              </a:ext>
            </a:extLst>
          </p:cNvPr>
          <p:cNvCxnSpPr>
            <a:cxnSpLocks/>
            <a:stCxn id="9" idx="3"/>
            <a:endCxn id="319" idx="1"/>
          </p:cNvCxnSpPr>
          <p:nvPr/>
        </p:nvCxnSpPr>
        <p:spPr>
          <a:xfrm>
            <a:off x="423242" y="3916885"/>
            <a:ext cx="248323" cy="26958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a16="http://schemas.microsoft.com/office/drawing/2014/main" id="{DC69767A-FD0F-4B8B-B4E6-B914CFDC6F76}"/>
              </a:ext>
            </a:extLst>
          </p:cNvPr>
          <p:cNvSpPr/>
          <p:nvPr/>
        </p:nvSpPr>
        <p:spPr>
          <a:xfrm>
            <a:off x="671567" y="1488915"/>
            <a:ext cx="1800804" cy="354359"/>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z-Latn-AZ" sz="1050" b="1" i="1" u="none" strike="noStrike" kern="1200" cap="none" spc="0" normalizeH="0" baseline="0" noProof="0" dirty="0" err="1">
                <a:ln>
                  <a:noFill/>
                </a:ln>
                <a:solidFill>
                  <a:prstClr val="black"/>
                </a:solidFill>
                <a:effectLst/>
                <a:uLnTx/>
                <a:uFillTx/>
                <a:latin typeface="Calibri (Основной текст)"/>
                <a:ea typeface="+mn-ea"/>
                <a:cs typeface="+mn-cs"/>
              </a:rPr>
              <a:t>Kontent</a:t>
            </a:r>
            <a:r>
              <a:rPr kumimoji="0" lang="az-Latn-AZ" sz="1050" b="1" i="1" u="none" strike="noStrike" kern="1200" cap="none" spc="0" normalizeH="0" baseline="0" noProof="0" dirty="0">
                <a:ln>
                  <a:noFill/>
                </a:ln>
                <a:solidFill>
                  <a:prstClr val="black"/>
                </a:solidFill>
                <a:effectLst/>
                <a:uLnTx/>
                <a:uFillTx/>
                <a:latin typeface="Calibri (Основной текст)"/>
                <a:ea typeface="+mn-ea"/>
                <a:cs typeface="+mn-cs"/>
              </a:rPr>
              <a:t> </a:t>
            </a:r>
            <a:endParaRPr kumimoji="0" lang="en-US" sz="1050" b="1" i="0" u="none" strike="noStrike" kern="1200" cap="none" spc="0" normalizeH="0" baseline="0" noProof="0" dirty="0">
              <a:ln>
                <a:noFill/>
              </a:ln>
              <a:solidFill>
                <a:prstClr val="black"/>
              </a:solidFill>
              <a:effectLst/>
              <a:uLnTx/>
              <a:uFillTx/>
              <a:latin typeface="Calibri (Основной текст)"/>
              <a:ea typeface="+mn-ea"/>
              <a:cs typeface="+mn-cs"/>
            </a:endParaRPr>
          </a:p>
        </p:txBody>
      </p:sp>
      <p:grpSp>
        <p:nvGrpSpPr>
          <p:cNvPr id="3" name="Группа 2">
            <a:extLst>
              <a:ext uri="{FF2B5EF4-FFF2-40B4-BE49-F238E27FC236}">
                <a16:creationId xmlns:a16="http://schemas.microsoft.com/office/drawing/2014/main" id="{91ECADA4-89DB-4A1F-A69D-D795B0DDE39F}"/>
              </a:ext>
            </a:extLst>
          </p:cNvPr>
          <p:cNvGrpSpPr/>
          <p:nvPr/>
        </p:nvGrpSpPr>
        <p:grpSpPr>
          <a:xfrm>
            <a:off x="2541360" y="1451972"/>
            <a:ext cx="4785005" cy="429702"/>
            <a:chOff x="2541360" y="1451972"/>
            <a:chExt cx="4102459" cy="429702"/>
          </a:xfrm>
        </p:grpSpPr>
        <p:sp>
          <p:nvSpPr>
            <p:cNvPr id="166" name="Прямоугольник 165">
              <a:extLst>
                <a:ext uri="{FF2B5EF4-FFF2-40B4-BE49-F238E27FC236}">
                  <a16:creationId xmlns:a16="http://schemas.microsoft.com/office/drawing/2014/main" id="{DEB871BB-5F4E-4D10-AB07-8033029A0A50}"/>
                </a:ext>
              </a:extLst>
            </p:cNvPr>
            <p:cNvSpPr/>
            <p:nvPr/>
          </p:nvSpPr>
          <p:spPr>
            <a:xfrm>
              <a:off x="2541360" y="1453199"/>
              <a:ext cx="1350604" cy="423207"/>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Rəqəmsal iştirak və kontentin yaradılması</a:t>
              </a:r>
            </a:p>
          </p:txBody>
        </p:sp>
        <p:sp>
          <p:nvSpPr>
            <p:cNvPr id="167" name="Прямоугольник 166">
              <a:extLst>
                <a:ext uri="{FF2B5EF4-FFF2-40B4-BE49-F238E27FC236}">
                  <a16:creationId xmlns:a16="http://schemas.microsoft.com/office/drawing/2014/main" id="{51A37F38-A10D-428D-8733-846CA6436FAE}"/>
                </a:ext>
              </a:extLst>
            </p:cNvPr>
            <p:cNvSpPr/>
            <p:nvPr/>
          </p:nvSpPr>
          <p:spPr>
            <a:xfrm>
              <a:off x="3917287" y="1451972"/>
              <a:ext cx="135060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Mobil tətbiqin işlənilməsi</a:t>
              </a:r>
            </a:p>
          </p:txBody>
        </p:sp>
        <p:sp>
          <p:nvSpPr>
            <p:cNvPr id="168" name="Прямоугольник 167">
              <a:extLst>
                <a:ext uri="{FF2B5EF4-FFF2-40B4-BE49-F238E27FC236}">
                  <a16:creationId xmlns:a16="http://schemas.microsoft.com/office/drawing/2014/main" id="{DF1B3C5C-B634-4820-BA7F-6F1212B5C6B0}"/>
                </a:ext>
              </a:extLst>
            </p:cNvPr>
            <p:cNvSpPr/>
            <p:nvPr/>
          </p:nvSpPr>
          <p:spPr>
            <a:xfrm>
              <a:off x="5293215" y="1451972"/>
              <a:ext cx="135060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İntellektual mülkiyyətdən gəlir</a:t>
              </a:r>
            </a:p>
          </p:txBody>
        </p:sp>
      </p:grpSp>
      <p:sp>
        <p:nvSpPr>
          <p:cNvPr id="12" name="Прямоугольник 11">
            <a:extLst>
              <a:ext uri="{FF2B5EF4-FFF2-40B4-BE49-F238E27FC236}">
                <a16:creationId xmlns:a16="http://schemas.microsoft.com/office/drawing/2014/main" id="{0F13CE1F-2E77-4AD9-BAE1-BABB5D6B19A7}"/>
              </a:ext>
            </a:extLst>
          </p:cNvPr>
          <p:cNvSpPr/>
          <p:nvPr/>
        </p:nvSpPr>
        <p:spPr>
          <a:xfrm>
            <a:off x="671565" y="1975802"/>
            <a:ext cx="1800805" cy="354359"/>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z-Latn-AZ" sz="1050" b="1" i="1" u="none" strike="noStrike" kern="1200" cap="none" spc="0" normalizeH="0" baseline="0" noProof="0">
                <a:ln>
                  <a:noFill/>
                </a:ln>
                <a:solidFill>
                  <a:prstClr val="black"/>
                </a:solidFill>
                <a:effectLst/>
                <a:uLnTx/>
                <a:uFillTx/>
                <a:latin typeface="Calibri (Основной текст)"/>
                <a:ea typeface="+mn-ea"/>
                <a:cs typeface="+mn-cs"/>
              </a:rPr>
              <a:t>Gələcək texnologiyalar</a:t>
            </a:r>
            <a:r>
              <a:rPr kumimoji="0" lang="az-Latn-AZ" sz="1050" b="1" i="0" u="none" strike="noStrike" kern="1200" cap="none" spc="0" normalizeH="0" baseline="0" noProof="0">
                <a:ln>
                  <a:noFill/>
                </a:ln>
                <a:solidFill>
                  <a:prstClr val="black"/>
                </a:solidFill>
                <a:effectLst/>
                <a:uLnTx/>
                <a:uFillTx/>
                <a:latin typeface="Calibri (Основной текст)"/>
                <a:ea typeface="+mn-ea"/>
                <a:cs typeface="+mn-cs"/>
              </a:rPr>
              <a:t> </a:t>
            </a:r>
            <a:endParaRPr kumimoji="0" lang="en-US" sz="1050" b="1" i="0" u="none" strike="noStrike" kern="1200" cap="none" spc="0" normalizeH="0" baseline="0" noProof="0" dirty="0">
              <a:ln>
                <a:noFill/>
              </a:ln>
              <a:solidFill>
                <a:prstClr val="black"/>
              </a:solidFill>
              <a:effectLst/>
              <a:uLnTx/>
              <a:uFillTx/>
              <a:latin typeface="Calibri (Основной текст)"/>
              <a:ea typeface="+mn-ea"/>
              <a:cs typeface="+mn-cs"/>
            </a:endParaRPr>
          </a:p>
        </p:txBody>
      </p:sp>
      <p:grpSp>
        <p:nvGrpSpPr>
          <p:cNvPr id="4" name="Группа 3">
            <a:extLst>
              <a:ext uri="{FF2B5EF4-FFF2-40B4-BE49-F238E27FC236}">
                <a16:creationId xmlns:a16="http://schemas.microsoft.com/office/drawing/2014/main" id="{53967DCC-49C4-40F4-8BDD-30F6AFBD46A5}"/>
              </a:ext>
            </a:extLst>
          </p:cNvPr>
          <p:cNvGrpSpPr/>
          <p:nvPr/>
        </p:nvGrpSpPr>
        <p:grpSpPr>
          <a:xfrm>
            <a:off x="2539176" y="1945303"/>
            <a:ext cx="9617026" cy="431721"/>
            <a:chOff x="2539176" y="1945303"/>
            <a:chExt cx="8241464" cy="431721"/>
          </a:xfrm>
        </p:grpSpPr>
        <p:sp>
          <p:nvSpPr>
            <p:cNvPr id="187" name="Прямоугольник 186">
              <a:extLst>
                <a:ext uri="{FF2B5EF4-FFF2-40B4-BE49-F238E27FC236}">
                  <a16:creationId xmlns:a16="http://schemas.microsoft.com/office/drawing/2014/main" id="{B555D65C-FFFE-4CE1-97E7-24138DF7FF55}"/>
                </a:ext>
              </a:extLst>
            </p:cNvPr>
            <p:cNvSpPr/>
            <p:nvPr/>
          </p:nvSpPr>
          <p:spPr>
            <a:xfrm>
              <a:off x="2539176" y="1948551"/>
              <a:ext cx="1350604" cy="423207"/>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Son texnologiyaların mövcudluğu</a:t>
              </a:r>
            </a:p>
          </p:txBody>
        </p:sp>
        <p:sp>
          <p:nvSpPr>
            <p:cNvPr id="188" name="Прямоугольник 187">
              <a:extLst>
                <a:ext uri="{FF2B5EF4-FFF2-40B4-BE49-F238E27FC236}">
                  <a16:creationId xmlns:a16="http://schemas.microsoft.com/office/drawing/2014/main" id="{5CABB8A0-4B5A-444A-B4F1-7CD8818A8465}"/>
                </a:ext>
              </a:extLst>
            </p:cNvPr>
            <p:cNvSpPr/>
            <p:nvPr/>
          </p:nvSpPr>
          <p:spPr>
            <a:xfrm>
              <a:off x="3915103" y="1947322"/>
              <a:ext cx="135060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Müəssisələrin yeni texnologiyalara investisiya qoyuluşları</a:t>
              </a:r>
            </a:p>
          </p:txBody>
        </p:sp>
        <p:sp>
          <p:nvSpPr>
            <p:cNvPr id="189" name="Прямоугольник 188">
              <a:extLst>
                <a:ext uri="{FF2B5EF4-FFF2-40B4-BE49-F238E27FC236}">
                  <a16:creationId xmlns:a16="http://schemas.microsoft.com/office/drawing/2014/main" id="{F4DA7F7F-3A2F-4553-AE62-BD3932A841C8}"/>
                </a:ext>
              </a:extLst>
            </p:cNvPr>
            <p:cNvSpPr/>
            <p:nvPr/>
          </p:nvSpPr>
          <p:spPr>
            <a:xfrm>
              <a:off x="5291032" y="1947322"/>
              <a:ext cx="135060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Dövlət tərəfindən qabaqcıl texnoloji məhsulların alınması</a:t>
              </a:r>
            </a:p>
          </p:txBody>
        </p:sp>
        <p:sp>
          <p:nvSpPr>
            <p:cNvPr id="190" name="Прямоугольник 189">
              <a:extLst>
                <a:ext uri="{FF2B5EF4-FFF2-40B4-BE49-F238E27FC236}">
                  <a16:creationId xmlns:a16="http://schemas.microsoft.com/office/drawing/2014/main" id="{9BAC5563-1C23-45C8-B7B0-05FBF7AE4B19}"/>
                </a:ext>
              </a:extLst>
            </p:cNvPr>
            <p:cNvSpPr/>
            <p:nvPr/>
          </p:nvSpPr>
          <p:spPr>
            <a:xfrm>
              <a:off x="6666959" y="1947322"/>
              <a:ext cx="135060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İKT-yə aid olan və PCT altında doldurulan ərizələr</a:t>
              </a:r>
            </a:p>
          </p:txBody>
        </p:sp>
        <p:sp>
          <p:nvSpPr>
            <p:cNvPr id="191" name="Прямоугольник 190">
              <a:extLst>
                <a:ext uri="{FF2B5EF4-FFF2-40B4-BE49-F238E27FC236}">
                  <a16:creationId xmlns:a16="http://schemas.microsoft.com/office/drawing/2014/main" id="{89DE1EF9-F130-4520-97F0-6994F79A9359}"/>
                </a:ext>
              </a:extLst>
            </p:cNvPr>
            <p:cNvSpPr/>
            <p:nvPr/>
          </p:nvSpPr>
          <p:spPr>
            <a:xfrm>
              <a:off x="8042888" y="1947322"/>
              <a:ext cx="135060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Proqram təminatına çəkilən xərclər</a:t>
              </a:r>
            </a:p>
          </p:txBody>
        </p:sp>
        <p:sp>
          <p:nvSpPr>
            <p:cNvPr id="192" name="Прямоугольник 191">
              <a:extLst>
                <a:ext uri="{FF2B5EF4-FFF2-40B4-BE49-F238E27FC236}">
                  <a16:creationId xmlns:a16="http://schemas.microsoft.com/office/drawing/2014/main" id="{B2D2FC96-EF9A-46A8-87F5-043609FB8E0D}"/>
                </a:ext>
              </a:extLst>
            </p:cNvPr>
            <p:cNvSpPr/>
            <p:nvPr/>
          </p:nvSpPr>
          <p:spPr>
            <a:xfrm>
              <a:off x="9430036" y="1945303"/>
              <a:ext cx="135060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Robotların sıxlığı</a:t>
              </a:r>
            </a:p>
          </p:txBody>
        </p:sp>
      </p:grpSp>
      <p:sp>
        <p:nvSpPr>
          <p:cNvPr id="260" name="Прямоугольник 259">
            <a:extLst>
              <a:ext uri="{FF2B5EF4-FFF2-40B4-BE49-F238E27FC236}">
                <a16:creationId xmlns:a16="http://schemas.microsoft.com/office/drawing/2014/main" id="{79DC2378-5CA3-454C-AE36-AD92080FA646}"/>
              </a:ext>
            </a:extLst>
          </p:cNvPr>
          <p:cNvSpPr/>
          <p:nvPr/>
        </p:nvSpPr>
        <p:spPr>
          <a:xfrm>
            <a:off x="671565" y="2479485"/>
            <a:ext cx="1800805" cy="354359"/>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z-Latn-AZ" sz="1050" b="1" i="1" u="none" strike="noStrike" kern="1200" cap="none" spc="0" normalizeH="0" baseline="0" noProof="0" dirty="0">
                <a:ln>
                  <a:noFill/>
                </a:ln>
                <a:solidFill>
                  <a:prstClr val="black"/>
                </a:solidFill>
                <a:effectLst/>
                <a:uLnTx/>
                <a:uFillTx/>
                <a:latin typeface="Calibri (Основной текст)"/>
                <a:ea typeface="+mn-ea"/>
                <a:cs typeface="+mn-cs"/>
              </a:rPr>
              <a:t>Fərdlər</a:t>
            </a:r>
            <a:endParaRPr kumimoji="0" lang="en-US" sz="1050" b="1" i="0" u="none" strike="noStrike" kern="1200" cap="none" spc="0" normalizeH="0" baseline="0" noProof="0" dirty="0">
              <a:ln>
                <a:noFill/>
              </a:ln>
              <a:solidFill>
                <a:prstClr val="black"/>
              </a:solidFill>
              <a:effectLst/>
              <a:uLnTx/>
              <a:uFillTx/>
              <a:latin typeface="Calibri (Основной текст)"/>
              <a:ea typeface="+mn-ea"/>
              <a:cs typeface="+mn-cs"/>
            </a:endParaRPr>
          </a:p>
        </p:txBody>
      </p:sp>
      <p:grpSp>
        <p:nvGrpSpPr>
          <p:cNvPr id="5" name="Группа 4">
            <a:extLst>
              <a:ext uri="{FF2B5EF4-FFF2-40B4-BE49-F238E27FC236}">
                <a16:creationId xmlns:a16="http://schemas.microsoft.com/office/drawing/2014/main" id="{4D20EC4F-C102-45D8-AFEF-94F5047B1C3B}"/>
              </a:ext>
            </a:extLst>
          </p:cNvPr>
          <p:cNvGrpSpPr/>
          <p:nvPr/>
        </p:nvGrpSpPr>
        <p:grpSpPr>
          <a:xfrm>
            <a:off x="2541360" y="2436719"/>
            <a:ext cx="9617026" cy="431722"/>
            <a:chOff x="2541360" y="2436719"/>
            <a:chExt cx="8241464" cy="431722"/>
          </a:xfrm>
        </p:grpSpPr>
        <p:sp>
          <p:nvSpPr>
            <p:cNvPr id="264" name="Прямоугольник 263">
              <a:extLst>
                <a:ext uri="{FF2B5EF4-FFF2-40B4-BE49-F238E27FC236}">
                  <a16:creationId xmlns:a16="http://schemas.microsoft.com/office/drawing/2014/main" id="{69D7100D-548B-42CD-B009-7FBDD8809048}"/>
                </a:ext>
              </a:extLst>
            </p:cNvPr>
            <p:cNvSpPr/>
            <p:nvPr/>
          </p:nvSpPr>
          <p:spPr>
            <a:xfrm>
              <a:off x="2541360" y="2439967"/>
              <a:ext cx="1350604" cy="423207"/>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İnternet istifadəçiləri</a:t>
              </a:r>
            </a:p>
          </p:txBody>
        </p:sp>
        <p:sp>
          <p:nvSpPr>
            <p:cNvPr id="265" name="Прямоугольник 264">
              <a:extLst>
                <a:ext uri="{FF2B5EF4-FFF2-40B4-BE49-F238E27FC236}">
                  <a16:creationId xmlns:a16="http://schemas.microsoft.com/office/drawing/2014/main" id="{01323AF0-644D-4EAF-858B-6713ECC68823}"/>
                </a:ext>
              </a:extLst>
            </p:cNvPr>
            <p:cNvSpPr/>
            <p:nvPr/>
          </p:nvSpPr>
          <p:spPr>
            <a:xfrm>
              <a:off x="3917287" y="2438739"/>
              <a:ext cx="135060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Aktiv genişzolaqlı mobil internet abunələri</a:t>
              </a:r>
            </a:p>
          </p:txBody>
        </p:sp>
        <p:sp>
          <p:nvSpPr>
            <p:cNvPr id="266" name="Прямоугольник 265">
              <a:extLst>
                <a:ext uri="{FF2B5EF4-FFF2-40B4-BE49-F238E27FC236}">
                  <a16:creationId xmlns:a16="http://schemas.microsoft.com/office/drawing/2014/main" id="{F4D68747-B3C1-450C-BA41-7AF66FDDDCD7}"/>
                </a:ext>
              </a:extLst>
            </p:cNvPr>
            <p:cNvSpPr/>
            <p:nvPr/>
          </p:nvSpPr>
          <p:spPr>
            <a:xfrm>
              <a:off x="5293215" y="2438739"/>
              <a:ext cx="135060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Sosial şəbəkələrin aktiv istifadəçilərinin sayı</a:t>
              </a:r>
            </a:p>
          </p:txBody>
        </p:sp>
        <p:sp>
          <p:nvSpPr>
            <p:cNvPr id="267" name="Прямоугольник 266">
              <a:extLst>
                <a:ext uri="{FF2B5EF4-FFF2-40B4-BE49-F238E27FC236}">
                  <a16:creationId xmlns:a16="http://schemas.microsoft.com/office/drawing/2014/main" id="{8B2AAE22-A6C5-4315-B98B-8D66C6BE313A}"/>
                </a:ext>
              </a:extLst>
            </p:cNvPr>
            <p:cNvSpPr/>
            <p:nvPr/>
          </p:nvSpPr>
          <p:spPr>
            <a:xfrm>
              <a:off x="6669143" y="2438739"/>
              <a:ext cx="135060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Ali təhsilin əhatəliyi əmsalı</a:t>
              </a:r>
            </a:p>
          </p:txBody>
        </p:sp>
        <p:sp>
          <p:nvSpPr>
            <p:cNvPr id="268" name="Прямоугольник 267">
              <a:extLst>
                <a:ext uri="{FF2B5EF4-FFF2-40B4-BE49-F238E27FC236}">
                  <a16:creationId xmlns:a16="http://schemas.microsoft.com/office/drawing/2014/main" id="{71471A41-F3D1-421E-98CC-A0AD2A253A53}"/>
                </a:ext>
              </a:extLst>
            </p:cNvPr>
            <p:cNvSpPr/>
            <p:nvPr/>
          </p:nvSpPr>
          <p:spPr>
            <a:xfrm>
              <a:off x="8045072" y="2438739"/>
              <a:ext cx="135060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Yetkin insanların savadlılıq dərəcəsi</a:t>
              </a:r>
            </a:p>
          </p:txBody>
        </p:sp>
        <p:sp>
          <p:nvSpPr>
            <p:cNvPr id="269" name="Прямоугольник 268">
              <a:extLst>
                <a:ext uri="{FF2B5EF4-FFF2-40B4-BE49-F238E27FC236}">
                  <a16:creationId xmlns:a16="http://schemas.microsoft.com/office/drawing/2014/main" id="{07E4EB92-D486-479E-B16A-A5362D1AABC1}"/>
                </a:ext>
              </a:extLst>
            </p:cNvPr>
            <p:cNvSpPr/>
            <p:nvPr/>
          </p:nvSpPr>
          <p:spPr>
            <a:xfrm>
              <a:off x="9432220" y="2436719"/>
              <a:ext cx="135060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İKT bacarıqları</a:t>
              </a:r>
            </a:p>
          </p:txBody>
        </p:sp>
      </p:grpSp>
      <p:sp>
        <p:nvSpPr>
          <p:cNvPr id="262" name="Прямоугольник 261">
            <a:extLst>
              <a:ext uri="{FF2B5EF4-FFF2-40B4-BE49-F238E27FC236}">
                <a16:creationId xmlns:a16="http://schemas.microsoft.com/office/drawing/2014/main" id="{88E3C548-8DC2-472C-A163-B9500125E423}"/>
              </a:ext>
            </a:extLst>
          </p:cNvPr>
          <p:cNvSpPr/>
          <p:nvPr/>
        </p:nvSpPr>
        <p:spPr>
          <a:xfrm>
            <a:off x="671566" y="3469556"/>
            <a:ext cx="1800805" cy="354359"/>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z-Latn-AZ" sz="1050" b="1" i="1" u="none" strike="noStrike" kern="1200" cap="none" spc="0" normalizeH="0" baseline="0" noProof="0" dirty="0">
                <a:ln>
                  <a:noFill/>
                </a:ln>
                <a:solidFill>
                  <a:prstClr val="black"/>
                </a:solidFill>
                <a:effectLst/>
                <a:uLnTx/>
                <a:uFillTx/>
                <a:latin typeface="Calibri (Основной текст)"/>
                <a:ea typeface="+mn-ea"/>
                <a:cs typeface="+mn-cs"/>
              </a:rPr>
              <a:t>Dövlətlər</a:t>
            </a:r>
            <a:endParaRPr kumimoji="0" lang="en-US" sz="1050" b="1" i="0" u="none" strike="noStrike" kern="1200" cap="none" spc="0" normalizeH="0" baseline="0" noProof="0" dirty="0">
              <a:ln>
                <a:noFill/>
              </a:ln>
              <a:solidFill>
                <a:prstClr val="black"/>
              </a:solidFill>
              <a:effectLst/>
              <a:uLnTx/>
              <a:uFillTx/>
              <a:latin typeface="Calibri (Основной текст)"/>
              <a:ea typeface="+mn-ea"/>
              <a:cs typeface="+mn-cs"/>
            </a:endParaRPr>
          </a:p>
        </p:txBody>
      </p:sp>
      <p:grpSp>
        <p:nvGrpSpPr>
          <p:cNvPr id="7" name="Группа 6">
            <a:extLst>
              <a:ext uri="{FF2B5EF4-FFF2-40B4-BE49-F238E27FC236}">
                <a16:creationId xmlns:a16="http://schemas.microsoft.com/office/drawing/2014/main" id="{E2A465EC-866C-4EA6-BAB8-211374DDEAD9}"/>
              </a:ext>
            </a:extLst>
          </p:cNvPr>
          <p:cNvGrpSpPr/>
          <p:nvPr/>
        </p:nvGrpSpPr>
        <p:grpSpPr>
          <a:xfrm>
            <a:off x="2539175" y="3428410"/>
            <a:ext cx="6392771" cy="429702"/>
            <a:chOff x="2539175" y="3428410"/>
            <a:chExt cx="5478389" cy="429702"/>
          </a:xfrm>
        </p:grpSpPr>
        <p:sp>
          <p:nvSpPr>
            <p:cNvPr id="275" name="Прямоугольник 274">
              <a:extLst>
                <a:ext uri="{FF2B5EF4-FFF2-40B4-BE49-F238E27FC236}">
                  <a16:creationId xmlns:a16="http://schemas.microsoft.com/office/drawing/2014/main" id="{C50A526A-7A11-4751-99C6-0A7F1857D0F3}"/>
                </a:ext>
              </a:extLst>
            </p:cNvPr>
            <p:cNvSpPr/>
            <p:nvPr/>
          </p:nvSpPr>
          <p:spPr>
            <a:xfrm>
              <a:off x="2539175" y="3429638"/>
              <a:ext cx="1350604" cy="423207"/>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Dövlətin onlayn xidmətləri</a:t>
              </a:r>
            </a:p>
          </p:txBody>
        </p:sp>
        <p:sp>
          <p:nvSpPr>
            <p:cNvPr id="276" name="Прямоугольник 275">
              <a:extLst>
                <a:ext uri="{FF2B5EF4-FFF2-40B4-BE49-F238E27FC236}">
                  <a16:creationId xmlns:a16="http://schemas.microsoft.com/office/drawing/2014/main" id="{5B9D94A9-E771-494E-918E-F89B0D95E123}"/>
                </a:ext>
              </a:extLst>
            </p:cNvPr>
            <p:cNvSpPr/>
            <p:nvPr/>
          </p:nvSpPr>
          <p:spPr>
            <a:xfrm>
              <a:off x="3915102" y="3428410"/>
              <a:ext cx="135060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Açıq məlumatların yayılması və istifadəsi</a:t>
              </a:r>
            </a:p>
          </p:txBody>
        </p:sp>
        <p:sp>
          <p:nvSpPr>
            <p:cNvPr id="277" name="Прямоугольник 276">
              <a:extLst>
                <a:ext uri="{FF2B5EF4-FFF2-40B4-BE49-F238E27FC236}">
                  <a16:creationId xmlns:a16="http://schemas.microsoft.com/office/drawing/2014/main" id="{E2E850BB-AB65-4AB0-ACAA-BBD50A1A2BD6}"/>
                </a:ext>
              </a:extLst>
            </p:cNvPr>
            <p:cNvSpPr/>
            <p:nvPr/>
          </p:nvSpPr>
          <p:spPr>
            <a:xfrm>
              <a:off x="5291032" y="3428410"/>
              <a:ext cx="135060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İKT-dən istifadə və dövlət idarəetməsinin səmərəliliyi</a:t>
              </a:r>
            </a:p>
          </p:txBody>
        </p:sp>
        <p:sp>
          <p:nvSpPr>
            <p:cNvPr id="278" name="Прямоугольник 277">
              <a:extLst>
                <a:ext uri="{FF2B5EF4-FFF2-40B4-BE49-F238E27FC236}">
                  <a16:creationId xmlns:a16="http://schemas.microsoft.com/office/drawing/2014/main" id="{84ECEBCE-D04B-4AF7-8DC9-894422D3EE2E}"/>
                </a:ext>
              </a:extLst>
            </p:cNvPr>
            <p:cNvSpPr/>
            <p:nvPr/>
          </p:nvSpPr>
          <p:spPr>
            <a:xfrm>
              <a:off x="6666960" y="3428410"/>
              <a:ext cx="135060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Dövlətin və ali təhsil müəssisələrinin elmi-tədqiqat işlərinə xərcləri</a:t>
              </a:r>
            </a:p>
          </p:txBody>
        </p:sp>
      </p:grpSp>
      <p:sp>
        <p:nvSpPr>
          <p:cNvPr id="293" name="Прямоугольник 292">
            <a:extLst>
              <a:ext uri="{FF2B5EF4-FFF2-40B4-BE49-F238E27FC236}">
                <a16:creationId xmlns:a16="http://schemas.microsoft.com/office/drawing/2014/main" id="{4CDEA190-F60F-4474-B04D-E386A1C35655}"/>
              </a:ext>
            </a:extLst>
          </p:cNvPr>
          <p:cNvSpPr/>
          <p:nvPr/>
        </p:nvSpPr>
        <p:spPr>
          <a:xfrm>
            <a:off x="671566" y="3959769"/>
            <a:ext cx="1800805" cy="354359"/>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z-Latn-AZ" sz="1050" b="1" i="1" u="none" strike="noStrike" kern="1200" cap="none" spc="0" normalizeH="0" baseline="0" noProof="0" dirty="0">
                <a:ln>
                  <a:noFill/>
                </a:ln>
                <a:solidFill>
                  <a:prstClr val="black"/>
                </a:solidFill>
                <a:effectLst/>
                <a:uLnTx/>
                <a:uFillTx/>
                <a:latin typeface="Calibri (Основной текст)"/>
                <a:ea typeface="+mn-ea"/>
                <a:cs typeface="+mn-cs"/>
              </a:rPr>
              <a:t>İnam</a:t>
            </a:r>
            <a:endParaRPr kumimoji="0" lang="en-US" sz="1050" b="1" i="0" u="none" strike="noStrike" kern="1200" cap="none" spc="0" normalizeH="0" baseline="0" noProof="0" dirty="0">
              <a:ln>
                <a:noFill/>
              </a:ln>
              <a:solidFill>
                <a:prstClr val="black"/>
              </a:solidFill>
              <a:effectLst/>
              <a:uLnTx/>
              <a:uFillTx/>
              <a:latin typeface="Calibri (Основной текст)"/>
              <a:ea typeface="+mn-ea"/>
              <a:cs typeface="+mn-cs"/>
            </a:endParaRPr>
          </a:p>
        </p:txBody>
      </p:sp>
      <p:grpSp>
        <p:nvGrpSpPr>
          <p:cNvPr id="8" name="Группа 7">
            <a:extLst>
              <a:ext uri="{FF2B5EF4-FFF2-40B4-BE49-F238E27FC236}">
                <a16:creationId xmlns:a16="http://schemas.microsoft.com/office/drawing/2014/main" id="{32AE8A0C-6F95-419D-9948-B888EFEF1137}"/>
              </a:ext>
            </a:extLst>
          </p:cNvPr>
          <p:cNvGrpSpPr/>
          <p:nvPr/>
        </p:nvGrpSpPr>
        <p:grpSpPr>
          <a:xfrm>
            <a:off x="2542608" y="3921056"/>
            <a:ext cx="7994920" cy="429702"/>
            <a:chOff x="2542608" y="3921056"/>
            <a:chExt cx="6854317" cy="429702"/>
          </a:xfrm>
        </p:grpSpPr>
        <p:sp>
          <p:nvSpPr>
            <p:cNvPr id="297" name="Прямоугольник 296">
              <a:extLst>
                <a:ext uri="{FF2B5EF4-FFF2-40B4-BE49-F238E27FC236}">
                  <a16:creationId xmlns:a16="http://schemas.microsoft.com/office/drawing/2014/main" id="{E56222C7-CBCC-4197-B55F-78B0B11B3FE7}"/>
                </a:ext>
              </a:extLst>
            </p:cNvPr>
            <p:cNvSpPr/>
            <p:nvPr/>
          </p:nvSpPr>
          <p:spPr>
            <a:xfrm>
              <a:off x="2542608" y="3922284"/>
              <a:ext cx="1350604" cy="423207"/>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Qanunun aliliyi</a:t>
              </a:r>
            </a:p>
          </p:txBody>
        </p:sp>
        <p:sp>
          <p:nvSpPr>
            <p:cNvPr id="298" name="Прямоугольник 297">
              <a:extLst>
                <a:ext uri="{FF2B5EF4-FFF2-40B4-BE49-F238E27FC236}">
                  <a16:creationId xmlns:a16="http://schemas.microsoft.com/office/drawing/2014/main" id="{9276547E-2D73-4093-9169-A3314E135A04}"/>
                </a:ext>
              </a:extLst>
            </p:cNvPr>
            <p:cNvSpPr/>
            <p:nvPr/>
          </p:nvSpPr>
          <p:spPr>
            <a:xfrm>
              <a:off x="3918536" y="3921056"/>
              <a:ext cx="135060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Təhlükəsiz internet serverləri</a:t>
              </a:r>
            </a:p>
          </p:txBody>
        </p:sp>
        <p:sp>
          <p:nvSpPr>
            <p:cNvPr id="299" name="Прямоугольник 298">
              <a:extLst>
                <a:ext uri="{FF2B5EF4-FFF2-40B4-BE49-F238E27FC236}">
                  <a16:creationId xmlns:a16="http://schemas.microsoft.com/office/drawing/2014/main" id="{0FDEC324-FC6E-45A0-8E86-99456D7631B9}"/>
                </a:ext>
              </a:extLst>
            </p:cNvPr>
            <p:cNvSpPr/>
            <p:nvPr/>
          </p:nvSpPr>
          <p:spPr>
            <a:xfrm>
              <a:off x="5294464" y="3921056"/>
              <a:ext cx="135060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Kibertəhlükəsizlik</a:t>
              </a:r>
            </a:p>
          </p:txBody>
        </p:sp>
        <p:sp>
          <p:nvSpPr>
            <p:cNvPr id="300" name="Прямоугольник 299">
              <a:extLst>
                <a:ext uri="{FF2B5EF4-FFF2-40B4-BE49-F238E27FC236}">
                  <a16:creationId xmlns:a16="http://schemas.microsoft.com/office/drawing/2014/main" id="{37320D0F-5083-4D16-AE1D-BFEDD6899F80}"/>
                </a:ext>
              </a:extLst>
            </p:cNvPr>
            <p:cNvSpPr/>
            <p:nvPr/>
          </p:nvSpPr>
          <p:spPr>
            <a:xfrm>
              <a:off x="6670393" y="3921056"/>
              <a:ext cx="135060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Proqram təminatının piratlığı səviyyəsi</a:t>
              </a:r>
            </a:p>
          </p:txBody>
        </p:sp>
        <p:sp>
          <p:nvSpPr>
            <p:cNvPr id="301" name="Прямоугольник 300">
              <a:extLst>
                <a:ext uri="{FF2B5EF4-FFF2-40B4-BE49-F238E27FC236}">
                  <a16:creationId xmlns:a16="http://schemas.microsoft.com/office/drawing/2014/main" id="{6BF85017-DFFC-4F62-8AC5-96B9C7D23659}"/>
                </a:ext>
              </a:extLst>
            </p:cNvPr>
            <p:cNvSpPr/>
            <p:nvPr/>
          </p:nvSpPr>
          <p:spPr>
            <a:xfrm>
              <a:off x="8046321" y="3921056"/>
              <a:ext cx="135060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Onlayn inam və təhlükəsizlik</a:t>
              </a:r>
            </a:p>
          </p:txBody>
        </p:sp>
      </p:grpSp>
      <p:sp>
        <p:nvSpPr>
          <p:cNvPr id="317" name="Прямоугольник 316">
            <a:extLst>
              <a:ext uri="{FF2B5EF4-FFF2-40B4-BE49-F238E27FC236}">
                <a16:creationId xmlns:a16="http://schemas.microsoft.com/office/drawing/2014/main" id="{8087B4C8-2343-4ED4-A1C6-3F49221500C7}"/>
              </a:ext>
            </a:extLst>
          </p:cNvPr>
          <p:cNvSpPr/>
          <p:nvPr/>
        </p:nvSpPr>
        <p:spPr>
          <a:xfrm>
            <a:off x="671565" y="5435261"/>
            <a:ext cx="1800805" cy="354359"/>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z-Latn-AZ" sz="1050" b="1" i="1" u="none" strike="noStrike" kern="1200" cap="none" spc="0" normalizeH="0" baseline="0" noProof="0" dirty="0">
                <a:ln>
                  <a:noFill/>
                </a:ln>
                <a:solidFill>
                  <a:prstClr val="black"/>
                </a:solidFill>
                <a:effectLst/>
                <a:uLnTx/>
                <a:uFillTx/>
                <a:latin typeface="Calibri (Основной текст)"/>
                <a:ea typeface="+mn-ea"/>
                <a:cs typeface="+mn-cs"/>
              </a:rPr>
              <a:t>İqtisadi təsir </a:t>
            </a:r>
            <a:endParaRPr kumimoji="0" lang="en-US" sz="1050" b="1" i="0" u="none" strike="noStrike" kern="1200" cap="none" spc="0" normalizeH="0" baseline="0" noProof="0" dirty="0">
              <a:ln>
                <a:noFill/>
              </a:ln>
              <a:solidFill>
                <a:prstClr val="black"/>
              </a:solidFill>
              <a:effectLst/>
              <a:uLnTx/>
              <a:uFillTx/>
              <a:latin typeface="Calibri (Основной текст)"/>
              <a:ea typeface="+mn-ea"/>
              <a:cs typeface="+mn-cs"/>
            </a:endParaRPr>
          </a:p>
        </p:txBody>
      </p:sp>
      <p:grpSp>
        <p:nvGrpSpPr>
          <p:cNvPr id="15" name="Группа 14">
            <a:extLst>
              <a:ext uri="{FF2B5EF4-FFF2-40B4-BE49-F238E27FC236}">
                <a16:creationId xmlns:a16="http://schemas.microsoft.com/office/drawing/2014/main" id="{0A506E48-E644-49B6-B313-28F67CB9B2B7}"/>
              </a:ext>
            </a:extLst>
          </p:cNvPr>
          <p:cNvGrpSpPr/>
          <p:nvPr/>
        </p:nvGrpSpPr>
        <p:grpSpPr>
          <a:xfrm>
            <a:off x="2539173" y="5402093"/>
            <a:ext cx="4785136" cy="429702"/>
            <a:chOff x="2539174" y="5402093"/>
            <a:chExt cx="4102460" cy="429702"/>
          </a:xfrm>
        </p:grpSpPr>
        <p:sp>
          <p:nvSpPr>
            <p:cNvPr id="321" name="Прямоугольник 320">
              <a:extLst>
                <a:ext uri="{FF2B5EF4-FFF2-40B4-BE49-F238E27FC236}">
                  <a16:creationId xmlns:a16="http://schemas.microsoft.com/office/drawing/2014/main" id="{07AB934C-08A5-402D-87BA-5442F727DCD3}"/>
                </a:ext>
              </a:extLst>
            </p:cNvPr>
            <p:cNvSpPr/>
            <p:nvPr/>
          </p:nvSpPr>
          <p:spPr>
            <a:xfrm>
              <a:off x="2539174" y="5403320"/>
              <a:ext cx="1350604" cy="423207"/>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Yüksək texnologiyaların ixracı</a:t>
              </a:r>
            </a:p>
          </p:txBody>
        </p:sp>
        <p:sp>
          <p:nvSpPr>
            <p:cNvPr id="322" name="Прямоугольник 321">
              <a:extLst>
                <a:ext uri="{FF2B5EF4-FFF2-40B4-BE49-F238E27FC236}">
                  <a16:creationId xmlns:a16="http://schemas.microsoft.com/office/drawing/2014/main" id="{6623BC84-B0EF-48E3-AAD1-5D85B59BA0E9}"/>
                </a:ext>
              </a:extLst>
            </p:cNvPr>
            <p:cNvSpPr/>
            <p:nvPr/>
          </p:nvSpPr>
          <p:spPr>
            <a:xfrm>
              <a:off x="3915102" y="5402093"/>
              <a:ext cx="135060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Orta və yüksək texnoloji sənaye</a:t>
              </a:r>
            </a:p>
          </p:txBody>
        </p:sp>
        <p:sp>
          <p:nvSpPr>
            <p:cNvPr id="323" name="Прямоугольник 322">
              <a:extLst>
                <a:ext uri="{FF2B5EF4-FFF2-40B4-BE49-F238E27FC236}">
                  <a16:creationId xmlns:a16="http://schemas.microsoft.com/office/drawing/2014/main" id="{568A9AD9-F8BB-4306-84A8-488D037D52EA}"/>
                </a:ext>
              </a:extLst>
            </p:cNvPr>
            <p:cNvSpPr/>
            <p:nvPr/>
          </p:nvSpPr>
          <p:spPr>
            <a:xfrm>
              <a:off x="5291030" y="5402093"/>
              <a:ext cx="135060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algn="ctr">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Patent </a:t>
              </a:r>
              <a:r>
                <a:rPr kumimoji="0" lang="tr-TR" sz="1000" b="0" i="0" u="none" strike="noStrike" kern="1200" cap="none" spc="0" normalizeH="0" baseline="0" noProof="0" dirty="0" smtClean="0">
                  <a:ln>
                    <a:noFill/>
                  </a:ln>
                  <a:solidFill>
                    <a:prstClr val="black"/>
                  </a:solidFill>
                  <a:effectLst/>
                  <a:uLnTx/>
                  <a:uFillTx/>
                  <a:latin typeface="Calibri (Основной текст)"/>
                  <a:ea typeface="+mn-ea"/>
                  <a:cs typeface="+mn-cs"/>
                </a:rPr>
                <a:t>Əməkdaşlıq</a:t>
              </a:r>
              <a:r>
                <a:rPr kumimoji="0" lang="az-Latn-AZ" sz="1000" b="0" i="0" u="none" strike="noStrike" kern="1200" cap="none" spc="0" normalizeH="0" baseline="0" noProof="0" dirty="0" smtClean="0">
                  <a:ln>
                    <a:noFill/>
                  </a:ln>
                  <a:solidFill>
                    <a:prstClr val="black"/>
                  </a:solidFill>
                  <a:effectLst/>
                  <a:uLnTx/>
                  <a:uFillTx/>
                  <a:latin typeface="Calibri (Основной текст)"/>
                  <a:ea typeface="+mn-ea"/>
                  <a:cs typeface="+mn-cs"/>
                </a:rPr>
                <a:t> </a:t>
              </a:r>
              <a:r>
                <a:rPr lang="tr-TR" sz="1000" dirty="0">
                  <a:solidFill>
                    <a:prstClr val="black"/>
                  </a:solidFill>
                  <a:latin typeface="Calibri (Основной текст)"/>
                </a:rPr>
                <a:t>Sazişinə uyğun olaraq doldurulan </a:t>
              </a:r>
              <a:r>
                <a:rPr lang="tr-TR" sz="1000" dirty="0" smtClean="0">
                  <a:solidFill>
                    <a:prstClr val="black"/>
                  </a:solidFill>
                  <a:latin typeface="Calibri (Основной текст)"/>
                </a:rPr>
                <a:t>ərizələr</a:t>
              </a:r>
              <a:endParaRPr lang="tr-TR" sz="1000" dirty="0">
                <a:solidFill>
                  <a:prstClr val="black"/>
                </a:solidFill>
                <a:latin typeface="Calibri (Основной текст)"/>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endParaRPr>
            </a:p>
          </p:txBody>
        </p:sp>
      </p:grpSp>
      <p:sp>
        <p:nvSpPr>
          <p:cNvPr id="319" name="Прямоугольник 318">
            <a:extLst>
              <a:ext uri="{FF2B5EF4-FFF2-40B4-BE49-F238E27FC236}">
                <a16:creationId xmlns:a16="http://schemas.microsoft.com/office/drawing/2014/main" id="{37EAD992-9B76-4CE3-9058-A1FF77E1FE64}"/>
              </a:ext>
            </a:extLst>
          </p:cNvPr>
          <p:cNvSpPr/>
          <p:nvPr/>
        </p:nvSpPr>
        <p:spPr>
          <a:xfrm>
            <a:off x="671565" y="6435594"/>
            <a:ext cx="1800805" cy="354359"/>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z-Latn-AZ" sz="1000" b="1" i="1" u="none" strike="noStrike" kern="1200" cap="none" spc="0" normalizeH="0" baseline="0" noProof="0" dirty="0">
                <a:ln>
                  <a:noFill/>
                </a:ln>
                <a:solidFill>
                  <a:prstClr val="black"/>
                </a:solidFill>
                <a:effectLst/>
                <a:uLnTx/>
                <a:uFillTx/>
                <a:latin typeface="Calibri (Основной текст)"/>
                <a:ea typeface="+mn-ea"/>
                <a:cs typeface="+mn-cs"/>
              </a:rPr>
              <a:t>Dayanıqlı inkişaf </a:t>
            </a:r>
            <a:r>
              <a:rPr kumimoji="0" lang="az-Latn-AZ" sz="1000" b="1" i="1" u="none" strike="noStrike" kern="1200" cap="none" spc="0" normalizeH="0" baseline="0" noProof="0" dirty="0" smtClean="0">
                <a:ln>
                  <a:noFill/>
                </a:ln>
                <a:solidFill>
                  <a:prstClr val="black"/>
                </a:solidFill>
                <a:effectLst/>
                <a:uLnTx/>
                <a:uFillTx/>
                <a:latin typeface="Calibri (Основной текст)"/>
                <a:ea typeface="+mn-ea"/>
                <a:cs typeface="+mn-cs"/>
              </a:rPr>
              <a:t>hədəflərinə </a:t>
            </a:r>
            <a:r>
              <a:rPr kumimoji="0" lang="az-Latn-AZ" sz="1000" b="1" i="1" u="none" strike="noStrike" kern="1200" cap="none" spc="0" normalizeH="0" baseline="0" noProof="0" dirty="0">
                <a:ln>
                  <a:noFill/>
                </a:ln>
                <a:solidFill>
                  <a:prstClr val="black"/>
                </a:solidFill>
                <a:effectLst/>
                <a:uLnTx/>
                <a:uFillTx/>
                <a:latin typeface="Calibri (Основной текст)"/>
                <a:ea typeface="+mn-ea"/>
                <a:cs typeface="+mn-cs"/>
              </a:rPr>
              <a:t>töhfə</a:t>
            </a:r>
            <a:endParaRPr kumimoji="0" lang="en-US" sz="1000" b="1" i="0" u="none" strike="noStrike" kern="1200" cap="none" spc="0" normalizeH="0" baseline="0" noProof="0" dirty="0">
              <a:ln>
                <a:noFill/>
              </a:ln>
              <a:solidFill>
                <a:prstClr val="black"/>
              </a:solidFill>
              <a:effectLst/>
              <a:uLnTx/>
              <a:uFillTx/>
              <a:latin typeface="Calibri (Основной текст)"/>
              <a:ea typeface="+mn-ea"/>
              <a:cs typeface="+mn-cs"/>
            </a:endParaRPr>
          </a:p>
        </p:txBody>
      </p:sp>
      <p:grpSp>
        <p:nvGrpSpPr>
          <p:cNvPr id="17" name="Группа 16">
            <a:extLst>
              <a:ext uri="{FF2B5EF4-FFF2-40B4-BE49-F238E27FC236}">
                <a16:creationId xmlns:a16="http://schemas.microsoft.com/office/drawing/2014/main" id="{8D085333-E594-482D-9FB7-882883D2CF3F}"/>
              </a:ext>
            </a:extLst>
          </p:cNvPr>
          <p:cNvGrpSpPr/>
          <p:nvPr/>
        </p:nvGrpSpPr>
        <p:grpSpPr>
          <a:xfrm>
            <a:off x="2539174" y="6400407"/>
            <a:ext cx="9617027" cy="431721"/>
            <a:chOff x="2539174" y="6400407"/>
            <a:chExt cx="8241465" cy="431721"/>
          </a:xfrm>
        </p:grpSpPr>
        <p:sp>
          <p:nvSpPr>
            <p:cNvPr id="332" name="Прямоугольник 331">
              <a:extLst>
                <a:ext uri="{FF2B5EF4-FFF2-40B4-BE49-F238E27FC236}">
                  <a16:creationId xmlns:a16="http://schemas.microsoft.com/office/drawing/2014/main" id="{C56F3F0B-EFB2-42CF-A003-A71C7DF40023}"/>
                </a:ext>
              </a:extLst>
            </p:cNvPr>
            <p:cNvSpPr/>
            <p:nvPr/>
          </p:nvSpPr>
          <p:spPr>
            <a:xfrm>
              <a:off x="2539174" y="6403655"/>
              <a:ext cx="1350604" cy="423207"/>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Əsas xidmətlərin əlçatarlığı</a:t>
              </a:r>
            </a:p>
          </p:txBody>
        </p:sp>
        <p:sp>
          <p:nvSpPr>
            <p:cNvPr id="333" name="Прямоугольник 332">
              <a:extLst>
                <a:ext uri="{FF2B5EF4-FFF2-40B4-BE49-F238E27FC236}">
                  <a16:creationId xmlns:a16="http://schemas.microsoft.com/office/drawing/2014/main" id="{0C228815-9DDE-47D8-8EAD-54F0C47AB025}"/>
                </a:ext>
              </a:extLst>
            </p:cNvPr>
            <p:cNvSpPr/>
            <p:nvPr/>
          </p:nvSpPr>
          <p:spPr>
            <a:xfrm>
              <a:off x="3915102" y="6402426"/>
              <a:ext cx="135060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Çirklənmə</a:t>
              </a:r>
            </a:p>
          </p:txBody>
        </p:sp>
        <p:sp>
          <p:nvSpPr>
            <p:cNvPr id="334" name="Прямоугольник 333">
              <a:extLst>
                <a:ext uri="{FF2B5EF4-FFF2-40B4-BE49-F238E27FC236}">
                  <a16:creationId xmlns:a16="http://schemas.microsoft.com/office/drawing/2014/main" id="{41EDC8A1-0676-41DB-B48F-2B6B345A6F3D}"/>
                </a:ext>
              </a:extLst>
            </p:cNvPr>
            <p:cNvSpPr/>
            <p:nvPr/>
          </p:nvSpPr>
          <p:spPr>
            <a:xfrm>
              <a:off x="5291030" y="6402426"/>
              <a:ext cx="135060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Yol təhlükəsizliyi</a:t>
              </a:r>
            </a:p>
          </p:txBody>
        </p:sp>
        <p:sp>
          <p:nvSpPr>
            <p:cNvPr id="335" name="Прямоугольник 334">
              <a:extLst>
                <a:ext uri="{FF2B5EF4-FFF2-40B4-BE49-F238E27FC236}">
                  <a16:creationId xmlns:a16="http://schemas.microsoft.com/office/drawing/2014/main" id="{9B950DE2-1AE1-4554-B7C0-6425FDF6B3B4}"/>
                </a:ext>
              </a:extLst>
            </p:cNvPr>
            <p:cNvSpPr/>
            <p:nvPr/>
          </p:nvSpPr>
          <p:spPr>
            <a:xfrm>
              <a:off x="6666958" y="6402426"/>
              <a:ext cx="135060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Məktəblərdə oxumaq bacarığı</a:t>
              </a:r>
            </a:p>
          </p:txBody>
        </p:sp>
        <p:sp>
          <p:nvSpPr>
            <p:cNvPr id="336" name="Прямоугольник 335">
              <a:extLst>
                <a:ext uri="{FF2B5EF4-FFF2-40B4-BE49-F238E27FC236}">
                  <a16:creationId xmlns:a16="http://schemas.microsoft.com/office/drawing/2014/main" id="{20AE96C7-2280-4C66-8101-344FA0669CD4}"/>
                </a:ext>
              </a:extLst>
            </p:cNvPr>
            <p:cNvSpPr/>
            <p:nvPr/>
          </p:nvSpPr>
          <p:spPr>
            <a:xfrm>
              <a:off x="8042887" y="6402426"/>
              <a:ext cx="135060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Məktəblərdə riyazi bacarıqlar</a:t>
              </a:r>
            </a:p>
          </p:txBody>
        </p:sp>
        <p:sp>
          <p:nvSpPr>
            <p:cNvPr id="337" name="Прямоугольник 336">
              <a:extLst>
                <a:ext uri="{FF2B5EF4-FFF2-40B4-BE49-F238E27FC236}">
                  <a16:creationId xmlns:a16="http://schemas.microsoft.com/office/drawing/2014/main" id="{761E2C23-9E97-4B04-8FE0-391ADB912030}"/>
                </a:ext>
              </a:extLst>
            </p:cNvPr>
            <p:cNvSpPr/>
            <p:nvPr/>
          </p:nvSpPr>
          <p:spPr>
            <a:xfrm>
              <a:off x="9430035" y="6400407"/>
              <a:ext cx="135060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Təmiz yanacaq və texnologiyaların istifadəsi</a:t>
              </a:r>
            </a:p>
          </p:txBody>
        </p:sp>
      </p:grpSp>
      <p:sp>
        <p:nvSpPr>
          <p:cNvPr id="261" name="Прямоугольник 260">
            <a:extLst>
              <a:ext uri="{FF2B5EF4-FFF2-40B4-BE49-F238E27FC236}">
                <a16:creationId xmlns:a16="http://schemas.microsoft.com/office/drawing/2014/main" id="{C9C4FD77-6805-4DBE-9288-96D7E093AF6B}"/>
              </a:ext>
            </a:extLst>
          </p:cNvPr>
          <p:cNvSpPr/>
          <p:nvPr/>
        </p:nvSpPr>
        <p:spPr>
          <a:xfrm>
            <a:off x="671567" y="2963419"/>
            <a:ext cx="1800804" cy="354359"/>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z-Latn-AZ" sz="1050" b="1" i="1" u="none" strike="noStrike" kern="1200" cap="none" spc="0" normalizeH="0" baseline="0" noProof="0" dirty="0">
                <a:ln>
                  <a:noFill/>
                </a:ln>
                <a:solidFill>
                  <a:prstClr val="black"/>
                </a:solidFill>
                <a:effectLst/>
                <a:uLnTx/>
                <a:uFillTx/>
                <a:latin typeface="Calibri (Основной текст)"/>
                <a:ea typeface="+mn-ea"/>
                <a:cs typeface="+mn-cs"/>
              </a:rPr>
              <a:t>Biznes</a:t>
            </a:r>
            <a:endParaRPr kumimoji="0" lang="en-US" sz="1050" b="1" i="0" u="none" strike="noStrike" kern="1200" cap="none" spc="0" normalizeH="0" baseline="0" noProof="0" dirty="0">
              <a:ln>
                <a:noFill/>
              </a:ln>
              <a:solidFill>
                <a:prstClr val="black"/>
              </a:solidFill>
              <a:effectLst/>
              <a:uLnTx/>
              <a:uFillTx/>
              <a:latin typeface="Calibri (Основной текст)"/>
              <a:ea typeface="+mn-ea"/>
              <a:cs typeface="+mn-cs"/>
            </a:endParaRPr>
          </a:p>
        </p:txBody>
      </p:sp>
      <p:grpSp>
        <p:nvGrpSpPr>
          <p:cNvPr id="6" name="Группа 5">
            <a:extLst>
              <a:ext uri="{FF2B5EF4-FFF2-40B4-BE49-F238E27FC236}">
                <a16:creationId xmlns:a16="http://schemas.microsoft.com/office/drawing/2014/main" id="{798D7939-71D1-4C02-B53D-D29846CA03D1}"/>
              </a:ext>
            </a:extLst>
          </p:cNvPr>
          <p:cNvGrpSpPr/>
          <p:nvPr/>
        </p:nvGrpSpPr>
        <p:grpSpPr>
          <a:xfrm>
            <a:off x="2541360" y="2929761"/>
            <a:ext cx="9617026" cy="431722"/>
            <a:chOff x="2541360" y="2929761"/>
            <a:chExt cx="8241464" cy="431722"/>
          </a:xfrm>
        </p:grpSpPr>
        <p:sp>
          <p:nvSpPr>
            <p:cNvPr id="387" name="Прямоугольник 386">
              <a:extLst>
                <a:ext uri="{FF2B5EF4-FFF2-40B4-BE49-F238E27FC236}">
                  <a16:creationId xmlns:a16="http://schemas.microsoft.com/office/drawing/2014/main" id="{DC94629F-E52E-43DE-A155-E8DCF84C3806}"/>
                </a:ext>
              </a:extLst>
            </p:cNvPr>
            <p:cNvSpPr/>
            <p:nvPr/>
          </p:nvSpPr>
          <p:spPr>
            <a:xfrm>
              <a:off x="2541360" y="2933009"/>
              <a:ext cx="1350604" cy="423207"/>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İnternet səhifəsi olan müəssisələr</a:t>
              </a:r>
            </a:p>
          </p:txBody>
        </p:sp>
        <p:sp>
          <p:nvSpPr>
            <p:cNvPr id="388" name="Прямоугольник 387">
              <a:extLst>
                <a:ext uri="{FF2B5EF4-FFF2-40B4-BE49-F238E27FC236}">
                  <a16:creationId xmlns:a16="http://schemas.microsoft.com/office/drawing/2014/main" id="{6F329E99-707D-49E9-933F-305651828E67}"/>
                </a:ext>
              </a:extLst>
            </p:cNvPr>
            <p:cNvSpPr/>
            <p:nvPr/>
          </p:nvSpPr>
          <p:spPr>
            <a:xfrm>
              <a:off x="3917287" y="2931781"/>
              <a:ext cx="135060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Elektron alış-veriş</a:t>
              </a:r>
            </a:p>
          </p:txBody>
        </p:sp>
        <p:sp>
          <p:nvSpPr>
            <p:cNvPr id="389" name="Прямоугольник 388">
              <a:extLst>
                <a:ext uri="{FF2B5EF4-FFF2-40B4-BE49-F238E27FC236}">
                  <a16:creationId xmlns:a16="http://schemas.microsoft.com/office/drawing/2014/main" id="{E13479AF-35AB-4DD3-A632-3892EAEBAFA9}"/>
                </a:ext>
              </a:extLst>
            </p:cNvPr>
            <p:cNvSpPr/>
            <p:nvPr/>
          </p:nvSpPr>
          <p:spPr>
            <a:xfrm>
              <a:off x="5293215" y="2931781"/>
              <a:ext cx="135060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Mütəxəssislər</a:t>
              </a:r>
            </a:p>
          </p:txBody>
        </p:sp>
        <p:sp>
          <p:nvSpPr>
            <p:cNvPr id="390" name="Прямоугольник 389">
              <a:extLst>
                <a:ext uri="{FF2B5EF4-FFF2-40B4-BE49-F238E27FC236}">
                  <a16:creationId xmlns:a16="http://schemas.microsoft.com/office/drawing/2014/main" id="{53FDD41F-4A2C-41D0-B398-5D3C4851E5BF}"/>
                </a:ext>
              </a:extLst>
            </p:cNvPr>
            <p:cNvSpPr/>
            <p:nvPr/>
          </p:nvSpPr>
          <p:spPr>
            <a:xfrm>
              <a:off x="6669143" y="2931781"/>
              <a:ext cx="135060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Texniki və köməkçi işçilər</a:t>
              </a:r>
            </a:p>
          </p:txBody>
        </p:sp>
        <p:sp>
          <p:nvSpPr>
            <p:cNvPr id="391" name="Прямоугольник 390">
              <a:extLst>
                <a:ext uri="{FF2B5EF4-FFF2-40B4-BE49-F238E27FC236}">
                  <a16:creationId xmlns:a16="http://schemas.microsoft.com/office/drawing/2014/main" id="{F0DCEF9A-B115-4D85-B9F8-32D0F9BD15F5}"/>
                </a:ext>
              </a:extLst>
            </p:cNvPr>
            <p:cNvSpPr/>
            <p:nvPr/>
          </p:nvSpPr>
          <p:spPr>
            <a:xfrm>
              <a:off x="8045072" y="2931781"/>
              <a:ext cx="135060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İşçi heyətin öyrədilməsi dərəcəsi</a:t>
              </a:r>
            </a:p>
          </p:txBody>
        </p:sp>
        <p:sp>
          <p:nvSpPr>
            <p:cNvPr id="392" name="Прямоугольник 391">
              <a:extLst>
                <a:ext uri="{FF2B5EF4-FFF2-40B4-BE49-F238E27FC236}">
                  <a16:creationId xmlns:a16="http://schemas.microsoft.com/office/drawing/2014/main" id="{C64246FF-4DA5-40AC-873D-2D00A3E11DC8}"/>
                </a:ext>
              </a:extLst>
            </p:cNvPr>
            <p:cNvSpPr/>
            <p:nvPr/>
          </p:nvSpPr>
          <p:spPr>
            <a:xfrm>
              <a:off x="9432220" y="2929761"/>
              <a:ext cx="135060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Müəssisələrdə elmi-tədqiqat işlərinə xərclər</a:t>
              </a:r>
            </a:p>
          </p:txBody>
        </p:sp>
      </p:grpSp>
      <p:sp>
        <p:nvSpPr>
          <p:cNvPr id="294" name="Прямоугольник 293">
            <a:extLst>
              <a:ext uri="{FF2B5EF4-FFF2-40B4-BE49-F238E27FC236}">
                <a16:creationId xmlns:a16="http://schemas.microsoft.com/office/drawing/2014/main" id="{B941D847-64D2-466C-A7F0-DD8D051EC989}"/>
              </a:ext>
            </a:extLst>
          </p:cNvPr>
          <p:cNvSpPr/>
          <p:nvPr/>
        </p:nvSpPr>
        <p:spPr>
          <a:xfrm>
            <a:off x="665153" y="4443503"/>
            <a:ext cx="1800804" cy="354359"/>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z-Latn-AZ" sz="1050" b="1" i="1" dirty="0" smtClean="0">
                <a:solidFill>
                  <a:prstClr val="black"/>
                </a:solidFill>
                <a:latin typeface="Calibri (Основной текст)"/>
              </a:rPr>
              <a:t>Tənzimləmə</a:t>
            </a:r>
            <a:endParaRPr kumimoji="0" lang="en-US" sz="1050" b="1" i="0" u="none" strike="noStrike" kern="1200" cap="none" spc="0" normalizeH="0" baseline="0" noProof="0" dirty="0">
              <a:ln>
                <a:noFill/>
              </a:ln>
              <a:solidFill>
                <a:prstClr val="black"/>
              </a:solidFill>
              <a:effectLst/>
              <a:uLnTx/>
              <a:uFillTx/>
              <a:latin typeface="Calibri (Основной текст)"/>
              <a:ea typeface="+mn-ea"/>
              <a:cs typeface="+mn-cs"/>
            </a:endParaRPr>
          </a:p>
        </p:txBody>
      </p:sp>
      <p:grpSp>
        <p:nvGrpSpPr>
          <p:cNvPr id="13" name="Группа 12">
            <a:extLst>
              <a:ext uri="{FF2B5EF4-FFF2-40B4-BE49-F238E27FC236}">
                <a16:creationId xmlns:a16="http://schemas.microsoft.com/office/drawing/2014/main" id="{11777225-ED1F-41D2-B06C-CC54D8F73AC7}"/>
              </a:ext>
            </a:extLst>
          </p:cNvPr>
          <p:cNvGrpSpPr/>
          <p:nvPr/>
        </p:nvGrpSpPr>
        <p:grpSpPr>
          <a:xfrm>
            <a:off x="2539174" y="4413701"/>
            <a:ext cx="9617028" cy="431722"/>
            <a:chOff x="2539174" y="4413701"/>
            <a:chExt cx="8241466" cy="431722"/>
          </a:xfrm>
        </p:grpSpPr>
        <p:sp>
          <p:nvSpPr>
            <p:cNvPr id="395" name="Прямоугольник 394">
              <a:extLst>
                <a:ext uri="{FF2B5EF4-FFF2-40B4-BE49-F238E27FC236}">
                  <a16:creationId xmlns:a16="http://schemas.microsoft.com/office/drawing/2014/main" id="{34F3C75E-CFAB-4101-9904-773C04ADF68E}"/>
                </a:ext>
              </a:extLst>
            </p:cNvPr>
            <p:cNvSpPr/>
            <p:nvPr/>
          </p:nvSpPr>
          <p:spPr>
            <a:xfrm>
              <a:off x="2539174" y="4416949"/>
              <a:ext cx="1350604" cy="423207"/>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z-Latn-AZ" sz="1000" dirty="0" smtClean="0">
                  <a:solidFill>
                    <a:prstClr val="black"/>
                  </a:solidFill>
                  <a:latin typeface="Calibri (Основной текст)"/>
                </a:rPr>
                <a:t>Tənzimləmənin</a:t>
              </a:r>
              <a:r>
                <a:rPr kumimoji="0" lang="tr-TR" sz="1000" b="0" i="0" u="none" strike="noStrike" kern="1200" cap="none" spc="0" normalizeH="0" baseline="0" noProof="0" dirty="0" smtClean="0">
                  <a:ln>
                    <a:noFill/>
                  </a:ln>
                  <a:solidFill>
                    <a:prstClr val="black"/>
                  </a:solidFill>
                  <a:effectLst/>
                  <a:uLnTx/>
                  <a:uFillTx/>
                  <a:latin typeface="Calibri (Основной текст)"/>
                  <a:ea typeface="+mn-ea"/>
                  <a:cs typeface="+mn-cs"/>
                </a:rPr>
                <a:t> </a:t>
              </a: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keyfiyyəti</a:t>
              </a:r>
            </a:p>
          </p:txBody>
        </p:sp>
        <p:sp>
          <p:nvSpPr>
            <p:cNvPr id="396" name="Прямоугольник 395">
              <a:extLst>
                <a:ext uri="{FF2B5EF4-FFF2-40B4-BE49-F238E27FC236}">
                  <a16:creationId xmlns:a16="http://schemas.microsoft.com/office/drawing/2014/main" id="{9BB8C98B-E770-42E4-B046-56D82836115B}"/>
                </a:ext>
              </a:extLst>
            </p:cNvPr>
            <p:cNvSpPr/>
            <p:nvPr/>
          </p:nvSpPr>
          <p:spPr>
            <a:xfrm>
              <a:off x="3915103" y="4415721"/>
              <a:ext cx="135060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Biznes ilə məşğul olmağın asanlığı</a:t>
              </a:r>
            </a:p>
          </p:txBody>
        </p:sp>
        <p:sp>
          <p:nvSpPr>
            <p:cNvPr id="397" name="Прямоугольник 396">
              <a:extLst>
                <a:ext uri="{FF2B5EF4-FFF2-40B4-BE49-F238E27FC236}">
                  <a16:creationId xmlns:a16="http://schemas.microsoft.com/office/drawing/2014/main" id="{C40F7E9E-592C-436D-960E-3ABE2634635B}"/>
                </a:ext>
              </a:extLst>
            </p:cNvPr>
            <p:cNvSpPr/>
            <p:nvPr/>
          </p:nvSpPr>
          <p:spPr>
            <a:xfrm>
              <a:off x="5291030" y="4415721"/>
              <a:ext cx="135060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Hüquqi bazanın rəqəmsal biznes modellərinə adaptasiyası</a:t>
              </a:r>
            </a:p>
          </p:txBody>
        </p:sp>
        <p:sp>
          <p:nvSpPr>
            <p:cNvPr id="398" name="Прямоугольник 397">
              <a:extLst>
                <a:ext uri="{FF2B5EF4-FFF2-40B4-BE49-F238E27FC236}">
                  <a16:creationId xmlns:a16="http://schemas.microsoft.com/office/drawing/2014/main" id="{B61172EF-D297-46F5-A857-B1D629ADC400}"/>
                </a:ext>
              </a:extLst>
            </p:cNvPr>
            <p:cNvSpPr/>
            <p:nvPr/>
          </p:nvSpPr>
          <p:spPr>
            <a:xfrm>
              <a:off x="6666959" y="4415721"/>
              <a:ext cx="135060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E-ticarətin qanunvericiliyi</a:t>
              </a:r>
            </a:p>
          </p:txBody>
        </p:sp>
        <p:sp>
          <p:nvSpPr>
            <p:cNvPr id="399" name="Прямоугольник 398">
              <a:extLst>
                <a:ext uri="{FF2B5EF4-FFF2-40B4-BE49-F238E27FC236}">
                  <a16:creationId xmlns:a16="http://schemas.microsoft.com/office/drawing/2014/main" id="{99157654-BB9A-4FDC-B8DA-4FE8707C81C4}"/>
                </a:ext>
              </a:extLst>
            </p:cNvPr>
            <p:cNvSpPr/>
            <p:nvPr/>
          </p:nvSpPr>
          <p:spPr>
            <a:xfrm>
              <a:off x="8042887" y="4415721"/>
              <a:ext cx="135060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Sosial müdafiə sisteminin sosiallığı</a:t>
              </a:r>
            </a:p>
          </p:txBody>
        </p:sp>
        <p:sp>
          <p:nvSpPr>
            <p:cNvPr id="400" name="Прямоугольник 399">
              <a:extLst>
                <a:ext uri="{FF2B5EF4-FFF2-40B4-BE49-F238E27FC236}">
                  <a16:creationId xmlns:a16="http://schemas.microsoft.com/office/drawing/2014/main" id="{AC37C046-A6B2-407D-8301-43BA9F8FAB13}"/>
                </a:ext>
              </a:extLst>
            </p:cNvPr>
            <p:cNvSpPr/>
            <p:nvPr/>
          </p:nvSpPr>
          <p:spPr>
            <a:xfrm>
              <a:off x="9430036" y="4413701"/>
              <a:ext cx="135060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İKT-nin idarəetmə mühiti</a:t>
              </a:r>
            </a:p>
          </p:txBody>
        </p:sp>
      </p:grpSp>
      <p:sp>
        <p:nvSpPr>
          <p:cNvPr id="295" name="Прямоугольник 294">
            <a:extLst>
              <a:ext uri="{FF2B5EF4-FFF2-40B4-BE49-F238E27FC236}">
                <a16:creationId xmlns:a16="http://schemas.microsoft.com/office/drawing/2014/main" id="{2DD23406-622E-4576-92E6-79FD6EAF7CB3}"/>
              </a:ext>
            </a:extLst>
          </p:cNvPr>
          <p:cNvSpPr/>
          <p:nvPr/>
        </p:nvSpPr>
        <p:spPr>
          <a:xfrm>
            <a:off x="671565" y="4947482"/>
            <a:ext cx="1800805" cy="354359"/>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z-Latn-AZ" sz="1050" b="1" i="1" u="none" strike="noStrike" kern="1200" cap="none" spc="0" normalizeH="0" baseline="0" noProof="0" dirty="0" err="1">
                <a:ln>
                  <a:noFill/>
                </a:ln>
                <a:solidFill>
                  <a:prstClr val="black"/>
                </a:solidFill>
                <a:effectLst/>
                <a:uLnTx/>
                <a:uFillTx/>
                <a:latin typeface="Calibri (Основной текст)"/>
                <a:ea typeface="+mn-ea"/>
                <a:cs typeface="+mn-cs"/>
              </a:rPr>
              <a:t>İnklüzivlik</a:t>
            </a:r>
            <a:endParaRPr kumimoji="0" lang="en-US" sz="1050" b="1" i="0" u="none" strike="noStrike" kern="1200" cap="none" spc="0" normalizeH="0" baseline="0" noProof="0" dirty="0">
              <a:ln>
                <a:noFill/>
              </a:ln>
              <a:solidFill>
                <a:prstClr val="black"/>
              </a:solidFill>
              <a:effectLst/>
              <a:uLnTx/>
              <a:uFillTx/>
              <a:latin typeface="Calibri (Основной текст)"/>
              <a:ea typeface="+mn-ea"/>
              <a:cs typeface="+mn-cs"/>
            </a:endParaRPr>
          </a:p>
        </p:txBody>
      </p:sp>
      <p:grpSp>
        <p:nvGrpSpPr>
          <p:cNvPr id="14" name="Группа 13">
            <a:extLst>
              <a:ext uri="{FF2B5EF4-FFF2-40B4-BE49-F238E27FC236}">
                <a16:creationId xmlns:a16="http://schemas.microsoft.com/office/drawing/2014/main" id="{61AE8C71-0B9C-4C20-A824-53F2240C6118}"/>
              </a:ext>
            </a:extLst>
          </p:cNvPr>
          <p:cNvGrpSpPr/>
          <p:nvPr/>
        </p:nvGrpSpPr>
        <p:grpSpPr>
          <a:xfrm>
            <a:off x="2541711" y="4913300"/>
            <a:ext cx="8002082" cy="430931"/>
            <a:chOff x="2541711" y="4913300"/>
            <a:chExt cx="6860457" cy="430931"/>
          </a:xfrm>
        </p:grpSpPr>
        <p:sp>
          <p:nvSpPr>
            <p:cNvPr id="308" name="Прямоугольник 307">
              <a:extLst>
                <a:ext uri="{FF2B5EF4-FFF2-40B4-BE49-F238E27FC236}">
                  <a16:creationId xmlns:a16="http://schemas.microsoft.com/office/drawing/2014/main" id="{10C10C67-AEFD-4CBF-98CC-FDB304475C84}"/>
                </a:ext>
              </a:extLst>
            </p:cNvPr>
            <p:cNvSpPr/>
            <p:nvPr/>
          </p:nvSpPr>
          <p:spPr>
            <a:xfrm>
              <a:off x="2541711" y="4914528"/>
              <a:ext cx="1350604" cy="423208"/>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E-iştirak</a:t>
              </a:r>
            </a:p>
          </p:txBody>
        </p:sp>
        <p:sp>
          <p:nvSpPr>
            <p:cNvPr id="309" name="Прямоугольник 308">
              <a:extLst>
                <a:ext uri="{FF2B5EF4-FFF2-40B4-BE49-F238E27FC236}">
                  <a16:creationId xmlns:a16="http://schemas.microsoft.com/office/drawing/2014/main" id="{F310AC1F-0C10-44CD-B939-DC82C2C58A61}"/>
                </a:ext>
              </a:extLst>
            </p:cNvPr>
            <p:cNvSpPr/>
            <p:nvPr/>
          </p:nvSpPr>
          <p:spPr>
            <a:xfrm>
              <a:off x="3917639" y="4913300"/>
              <a:ext cx="1350604" cy="429703"/>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Rəqəmsal ödənişlərin istifadəsində sosial-iqtisadi </a:t>
              </a:r>
              <a:r>
                <a:rPr kumimoji="0" lang="tr-TR" sz="1000" b="0" i="0" u="none" strike="noStrike" kern="1200" cap="none" spc="0" normalizeH="0" baseline="0" noProof="0" dirty="0" smtClean="0">
                  <a:ln>
                    <a:noFill/>
                  </a:ln>
                  <a:solidFill>
                    <a:prstClr val="black"/>
                  </a:solidFill>
                  <a:effectLst/>
                  <a:uLnTx/>
                  <a:uFillTx/>
                  <a:latin typeface="Calibri (Основной текст)"/>
                  <a:ea typeface="+mn-ea"/>
                  <a:cs typeface="+mn-cs"/>
                </a:rPr>
                <a:t>bərabərsizli</a:t>
              </a:r>
              <a:r>
                <a:rPr kumimoji="0" lang="en-US" sz="1000" b="0" i="0" u="none" strike="noStrike" kern="1200" cap="none" spc="0" normalizeH="0" baseline="0" noProof="0" dirty="0" smtClean="0">
                  <a:ln>
                    <a:noFill/>
                  </a:ln>
                  <a:solidFill>
                    <a:prstClr val="black"/>
                  </a:solidFill>
                  <a:effectLst/>
                  <a:uLnTx/>
                  <a:uFillTx/>
                  <a:latin typeface="Calibri (Основной текст)"/>
                  <a:ea typeface="+mn-ea"/>
                  <a:cs typeface="+mn-cs"/>
                </a:rPr>
                <a:t>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endParaRPr>
            </a:p>
          </p:txBody>
        </p:sp>
        <p:sp>
          <p:nvSpPr>
            <p:cNvPr id="310" name="Прямоугольник 309">
              <a:extLst>
                <a:ext uri="{FF2B5EF4-FFF2-40B4-BE49-F238E27FC236}">
                  <a16:creationId xmlns:a16="http://schemas.microsoft.com/office/drawing/2014/main" id="{ED75C3BD-6AE6-447C-8333-022C06E43C23}"/>
                </a:ext>
              </a:extLst>
            </p:cNvPr>
            <p:cNvSpPr/>
            <p:nvPr/>
          </p:nvSpPr>
          <p:spPr>
            <a:xfrm>
              <a:off x="5293567" y="4913300"/>
              <a:ext cx="1350604" cy="429703"/>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Yerli onlayn kontentin əlçatarlığı</a:t>
              </a:r>
            </a:p>
          </p:txBody>
        </p:sp>
        <p:sp>
          <p:nvSpPr>
            <p:cNvPr id="311" name="Прямоугольник 310">
              <a:extLst>
                <a:ext uri="{FF2B5EF4-FFF2-40B4-BE49-F238E27FC236}">
                  <a16:creationId xmlns:a16="http://schemas.microsoft.com/office/drawing/2014/main" id="{7EA67EA2-51A4-49FA-B2DA-BA99F2F70609}"/>
                </a:ext>
              </a:extLst>
            </p:cNvPr>
            <p:cNvSpPr/>
            <p:nvPr/>
          </p:nvSpPr>
          <p:spPr>
            <a:xfrm>
              <a:off x="6669496" y="4913300"/>
              <a:ext cx="1350604" cy="429703"/>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Internet istifadəsində gender bərabərsizliyi</a:t>
              </a:r>
            </a:p>
          </p:txBody>
        </p:sp>
        <p:sp>
          <p:nvSpPr>
            <p:cNvPr id="413" name="Прямоугольник 412">
              <a:extLst>
                <a:ext uri="{FF2B5EF4-FFF2-40B4-BE49-F238E27FC236}">
                  <a16:creationId xmlns:a16="http://schemas.microsoft.com/office/drawing/2014/main" id="{4AC3ED2C-49D4-4417-94F8-7CFD51892698}"/>
                </a:ext>
              </a:extLst>
            </p:cNvPr>
            <p:cNvSpPr/>
            <p:nvPr/>
          </p:nvSpPr>
          <p:spPr>
            <a:xfrm>
              <a:off x="8051564" y="4914528"/>
              <a:ext cx="1350604" cy="429703"/>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Rəqəmsal ödənişlərin istifadəsində kənd yerinə görə bərabərsizlik</a:t>
              </a:r>
            </a:p>
          </p:txBody>
        </p:sp>
      </p:grpSp>
      <p:sp>
        <p:nvSpPr>
          <p:cNvPr id="10" name="Прямоугольник 9">
            <a:extLst>
              <a:ext uri="{FF2B5EF4-FFF2-40B4-BE49-F238E27FC236}">
                <a16:creationId xmlns:a16="http://schemas.microsoft.com/office/drawing/2014/main" id="{BF400904-13ED-450A-91AC-EA582D3E7C84}"/>
              </a:ext>
            </a:extLst>
          </p:cNvPr>
          <p:cNvSpPr/>
          <p:nvPr/>
        </p:nvSpPr>
        <p:spPr>
          <a:xfrm>
            <a:off x="671566" y="1014525"/>
            <a:ext cx="1800805" cy="354359"/>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z-Latn-AZ" sz="1050" b="1" i="1" u="none" strike="noStrike" kern="1200" cap="none" spc="0" normalizeH="0" baseline="0" noProof="0" dirty="0" err="1">
                <a:ln>
                  <a:noFill/>
                </a:ln>
                <a:solidFill>
                  <a:prstClr val="black"/>
                </a:solidFill>
                <a:effectLst/>
                <a:uLnTx/>
                <a:uFillTx/>
                <a:latin typeface="Calibri (Основной текст)"/>
                <a:ea typeface="+mn-ea"/>
                <a:cs typeface="+mn-cs"/>
              </a:rPr>
              <a:t>Əlçatarlıq</a:t>
            </a:r>
            <a:endParaRPr kumimoji="0" lang="en-US" sz="1050" b="1" i="0" u="none" strike="noStrike" kern="1200" cap="none" spc="0" normalizeH="0" baseline="0" noProof="0" dirty="0">
              <a:ln>
                <a:noFill/>
              </a:ln>
              <a:solidFill>
                <a:prstClr val="black"/>
              </a:solidFill>
              <a:effectLst/>
              <a:uLnTx/>
              <a:uFillTx/>
              <a:latin typeface="Calibri (Основной текст)"/>
              <a:ea typeface="+mn-ea"/>
              <a:cs typeface="+mn-cs"/>
            </a:endParaRPr>
          </a:p>
        </p:txBody>
      </p:sp>
      <p:grpSp>
        <p:nvGrpSpPr>
          <p:cNvPr id="2" name="Группа 1">
            <a:extLst>
              <a:ext uri="{FF2B5EF4-FFF2-40B4-BE49-F238E27FC236}">
                <a16:creationId xmlns:a16="http://schemas.microsoft.com/office/drawing/2014/main" id="{37C3C88B-CE64-44F2-A77D-94570006AFB1}"/>
              </a:ext>
            </a:extLst>
          </p:cNvPr>
          <p:cNvGrpSpPr/>
          <p:nvPr/>
        </p:nvGrpSpPr>
        <p:grpSpPr>
          <a:xfrm>
            <a:off x="2541359" y="972348"/>
            <a:ext cx="9614843" cy="436458"/>
            <a:chOff x="2541359" y="972348"/>
            <a:chExt cx="9614843" cy="436458"/>
          </a:xfrm>
        </p:grpSpPr>
        <p:sp>
          <p:nvSpPr>
            <p:cNvPr id="146" name="Прямоугольник 145">
              <a:extLst>
                <a:ext uri="{FF2B5EF4-FFF2-40B4-BE49-F238E27FC236}">
                  <a16:creationId xmlns:a16="http://schemas.microsoft.com/office/drawing/2014/main" id="{A0BF9E33-E8B4-4799-B8B3-7C6C72C639A8}"/>
                </a:ext>
              </a:extLst>
            </p:cNvPr>
            <p:cNvSpPr/>
            <p:nvPr/>
          </p:nvSpPr>
          <p:spPr>
            <a:xfrm>
              <a:off x="2541359" y="980331"/>
              <a:ext cx="1350254" cy="423207"/>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Mobil internet tarifləri</a:t>
              </a:r>
            </a:p>
          </p:txBody>
        </p:sp>
        <p:sp>
          <p:nvSpPr>
            <p:cNvPr id="149" name="Прямоугольник 148">
              <a:extLst>
                <a:ext uri="{FF2B5EF4-FFF2-40B4-BE49-F238E27FC236}">
                  <a16:creationId xmlns:a16="http://schemas.microsoft.com/office/drawing/2014/main" id="{CCB1F85E-7331-4A5C-A4A8-EEE4484BC20F}"/>
                </a:ext>
              </a:extLst>
            </p:cNvPr>
            <p:cNvSpPr/>
            <p:nvPr/>
          </p:nvSpPr>
          <p:spPr>
            <a:xfrm>
              <a:off x="3916920" y="979104"/>
              <a:ext cx="135025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İnternetə çıxış imkanı verən mobil telefonun qiyməti</a:t>
              </a:r>
            </a:p>
          </p:txBody>
        </p:sp>
        <p:sp>
          <p:nvSpPr>
            <p:cNvPr id="152" name="Прямоугольник 151">
              <a:extLst>
                <a:ext uri="{FF2B5EF4-FFF2-40B4-BE49-F238E27FC236}">
                  <a16:creationId xmlns:a16="http://schemas.microsoft.com/office/drawing/2014/main" id="{CA1526D2-B56A-48A0-8734-1087D5864F7B}"/>
                </a:ext>
              </a:extLst>
            </p:cNvPr>
            <p:cNvSpPr/>
            <p:nvPr/>
          </p:nvSpPr>
          <p:spPr>
            <a:xfrm>
              <a:off x="5292481" y="979104"/>
              <a:ext cx="135025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İnternetə çıxışı olan ev təsərrüfatları</a:t>
              </a:r>
            </a:p>
          </p:txBody>
        </p:sp>
        <p:sp>
          <p:nvSpPr>
            <p:cNvPr id="153" name="Прямоугольник 152">
              <a:extLst>
                <a:ext uri="{FF2B5EF4-FFF2-40B4-BE49-F238E27FC236}">
                  <a16:creationId xmlns:a16="http://schemas.microsoft.com/office/drawing/2014/main" id="{B1535B78-0D67-4274-B8EC-3917F31C9505}"/>
                </a:ext>
              </a:extLst>
            </p:cNvPr>
            <p:cNvSpPr/>
            <p:nvPr/>
          </p:nvSpPr>
          <p:spPr>
            <a:xfrm>
              <a:off x="6668043" y="979104"/>
              <a:ext cx="135025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4G mobil şəbəkəsinin əhatəliyi</a:t>
              </a:r>
            </a:p>
          </p:txBody>
        </p:sp>
        <p:sp>
          <p:nvSpPr>
            <p:cNvPr id="154" name="Прямоугольник 153">
              <a:extLst>
                <a:ext uri="{FF2B5EF4-FFF2-40B4-BE49-F238E27FC236}">
                  <a16:creationId xmlns:a16="http://schemas.microsoft.com/office/drawing/2014/main" id="{AB9A2CF4-61C5-4CDF-961F-3C69B4C51ED2}"/>
                </a:ext>
              </a:extLst>
            </p:cNvPr>
            <p:cNvSpPr/>
            <p:nvPr/>
          </p:nvSpPr>
          <p:spPr>
            <a:xfrm>
              <a:off x="8043606" y="979104"/>
              <a:ext cx="135025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Sabit genişzolaqlı internet abunələri</a:t>
              </a:r>
            </a:p>
          </p:txBody>
        </p:sp>
        <p:sp>
          <p:nvSpPr>
            <p:cNvPr id="155" name="Прямоугольник 154">
              <a:extLst>
                <a:ext uri="{FF2B5EF4-FFF2-40B4-BE49-F238E27FC236}">
                  <a16:creationId xmlns:a16="http://schemas.microsoft.com/office/drawing/2014/main" id="{2F6FD102-A25F-4CBB-8B00-0965003D5B28}"/>
                </a:ext>
              </a:extLst>
            </p:cNvPr>
            <p:cNvSpPr/>
            <p:nvPr/>
          </p:nvSpPr>
          <p:spPr>
            <a:xfrm>
              <a:off x="9430386" y="977084"/>
              <a:ext cx="135025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Beynəlxalq internet şəbəkəsinin buraxılış qabiliyyəti</a:t>
              </a:r>
            </a:p>
          </p:txBody>
        </p:sp>
        <p:sp>
          <p:nvSpPr>
            <p:cNvPr id="105" name="Прямоугольник 104">
              <a:extLst>
                <a:ext uri="{FF2B5EF4-FFF2-40B4-BE49-F238E27FC236}">
                  <a16:creationId xmlns:a16="http://schemas.microsoft.com/office/drawing/2014/main" id="{1B912230-2274-4F70-A98D-B802C8F6335C}"/>
                </a:ext>
              </a:extLst>
            </p:cNvPr>
            <p:cNvSpPr/>
            <p:nvPr/>
          </p:nvSpPr>
          <p:spPr>
            <a:xfrm>
              <a:off x="10805948" y="972348"/>
              <a:ext cx="135025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Məktəblərdə internetin əlçatarlığı</a:t>
              </a:r>
            </a:p>
          </p:txBody>
        </p:sp>
      </p:grpSp>
      <p:sp>
        <p:nvSpPr>
          <p:cNvPr id="318" name="Прямоугольник 317">
            <a:extLst>
              <a:ext uri="{FF2B5EF4-FFF2-40B4-BE49-F238E27FC236}">
                <a16:creationId xmlns:a16="http://schemas.microsoft.com/office/drawing/2014/main" id="{B3EF84C6-E0D0-47F2-8801-9D7B9DEB66C9}"/>
              </a:ext>
            </a:extLst>
          </p:cNvPr>
          <p:cNvSpPr/>
          <p:nvPr/>
        </p:nvSpPr>
        <p:spPr>
          <a:xfrm>
            <a:off x="671566" y="5933897"/>
            <a:ext cx="1800804" cy="354359"/>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z-Latn-AZ" sz="1050" b="1" i="1" u="none" strike="noStrike" kern="1200" cap="none" spc="0" normalizeH="0" baseline="0" noProof="0" dirty="0">
                <a:ln>
                  <a:noFill/>
                </a:ln>
                <a:solidFill>
                  <a:prstClr val="black"/>
                </a:solidFill>
                <a:effectLst/>
                <a:uLnTx/>
                <a:uFillTx/>
                <a:latin typeface="Calibri (Основной текст)"/>
                <a:ea typeface="+mn-ea"/>
                <a:cs typeface="+mn-cs"/>
              </a:rPr>
              <a:t>Həyat keyfiyyəti </a:t>
            </a:r>
            <a:endParaRPr kumimoji="0" lang="en-US" sz="1050" b="1" i="0" u="none" strike="noStrike" kern="1200" cap="none" spc="0" normalizeH="0" baseline="0" noProof="0" dirty="0">
              <a:ln>
                <a:noFill/>
              </a:ln>
              <a:solidFill>
                <a:prstClr val="black"/>
              </a:solidFill>
              <a:effectLst/>
              <a:uLnTx/>
              <a:uFillTx/>
              <a:latin typeface="Calibri (Основной текст)"/>
              <a:ea typeface="+mn-ea"/>
              <a:cs typeface="+mn-cs"/>
            </a:endParaRPr>
          </a:p>
        </p:txBody>
      </p:sp>
      <p:grpSp>
        <p:nvGrpSpPr>
          <p:cNvPr id="16" name="Группа 15">
            <a:extLst>
              <a:ext uri="{FF2B5EF4-FFF2-40B4-BE49-F238E27FC236}">
                <a16:creationId xmlns:a16="http://schemas.microsoft.com/office/drawing/2014/main" id="{D81F9D29-5154-4EED-9EBA-C2368D3BCD43}"/>
              </a:ext>
            </a:extLst>
          </p:cNvPr>
          <p:cNvGrpSpPr/>
          <p:nvPr/>
        </p:nvGrpSpPr>
        <p:grpSpPr>
          <a:xfrm>
            <a:off x="2539174" y="5900901"/>
            <a:ext cx="6390025" cy="433647"/>
            <a:chOff x="2539174" y="5900901"/>
            <a:chExt cx="5478387" cy="433647"/>
          </a:xfrm>
        </p:grpSpPr>
        <p:sp>
          <p:nvSpPr>
            <p:cNvPr id="403" name="Прямоугольник 402">
              <a:extLst>
                <a:ext uri="{FF2B5EF4-FFF2-40B4-BE49-F238E27FC236}">
                  <a16:creationId xmlns:a16="http://schemas.microsoft.com/office/drawing/2014/main" id="{66217CFC-F7C4-40D3-98FB-3B6218282620}"/>
                </a:ext>
              </a:extLst>
            </p:cNvPr>
            <p:cNvSpPr/>
            <p:nvPr/>
          </p:nvSpPr>
          <p:spPr>
            <a:xfrm>
              <a:off x="2539174" y="5902129"/>
              <a:ext cx="1350604" cy="423207"/>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Xoşbəxtlik</a:t>
              </a:r>
            </a:p>
          </p:txBody>
        </p:sp>
        <p:sp>
          <p:nvSpPr>
            <p:cNvPr id="404" name="Прямоугольник 403">
              <a:extLst>
                <a:ext uri="{FF2B5EF4-FFF2-40B4-BE49-F238E27FC236}">
                  <a16:creationId xmlns:a16="http://schemas.microsoft.com/office/drawing/2014/main" id="{0BCAA2CF-3C8F-4A2E-ACDF-06C917822C25}"/>
                </a:ext>
              </a:extLst>
            </p:cNvPr>
            <p:cNvSpPr/>
            <p:nvPr/>
          </p:nvSpPr>
          <p:spPr>
            <a:xfrm>
              <a:off x="3915102" y="5900901"/>
              <a:ext cx="135060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Həyatda seçim etmək azadlığı</a:t>
              </a:r>
            </a:p>
          </p:txBody>
        </p:sp>
        <p:sp>
          <p:nvSpPr>
            <p:cNvPr id="405" name="Прямоугольник 404">
              <a:extLst>
                <a:ext uri="{FF2B5EF4-FFF2-40B4-BE49-F238E27FC236}">
                  <a16:creationId xmlns:a16="http://schemas.microsoft.com/office/drawing/2014/main" id="{91C39901-7A56-431E-9E29-FE1BDD194DA6}"/>
                </a:ext>
              </a:extLst>
            </p:cNvPr>
            <p:cNvSpPr/>
            <p:nvPr/>
          </p:nvSpPr>
          <p:spPr>
            <a:xfrm>
              <a:off x="5291030" y="5900901"/>
              <a:ext cx="135060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Gəlir bərabərsizliyi</a:t>
              </a:r>
            </a:p>
          </p:txBody>
        </p:sp>
        <p:sp>
          <p:nvSpPr>
            <p:cNvPr id="206" name="Прямоугольник 205">
              <a:extLst>
                <a:ext uri="{FF2B5EF4-FFF2-40B4-BE49-F238E27FC236}">
                  <a16:creationId xmlns:a16="http://schemas.microsoft.com/office/drawing/2014/main" id="{712A6A1C-B54A-4955-95F8-385F10B072BF}"/>
                </a:ext>
              </a:extLst>
            </p:cNvPr>
            <p:cNvSpPr/>
            <p:nvPr/>
          </p:nvSpPr>
          <p:spPr>
            <a:xfrm>
              <a:off x="6666957" y="5904846"/>
              <a:ext cx="1350604"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Doğulanda gözlənilən ömür müddəti</a:t>
              </a:r>
            </a:p>
          </p:txBody>
        </p:sp>
      </p:grpSp>
      <p:sp>
        <p:nvSpPr>
          <p:cNvPr id="107" name="Прямоугольник 324">
            <a:extLst>
              <a:ext uri="{FF2B5EF4-FFF2-40B4-BE49-F238E27FC236}">
                <a16:creationId xmlns:a16="http://schemas.microsoft.com/office/drawing/2014/main" id="{588753A4-5338-4AF8-A6F5-5DD797CCBF0D}"/>
              </a:ext>
            </a:extLst>
          </p:cNvPr>
          <p:cNvSpPr/>
          <p:nvPr/>
        </p:nvSpPr>
        <p:spPr>
          <a:xfrm>
            <a:off x="7353845" y="5397589"/>
            <a:ext cx="1575353" cy="42970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Основной текст)"/>
                <a:ea typeface="+mn-ea"/>
                <a:cs typeface="+mn-cs"/>
              </a:rPr>
              <a:t>Hər bir işçiyə düşən əmək məhsuldarlığı</a:t>
            </a:r>
          </a:p>
        </p:txBody>
      </p:sp>
    </p:spTree>
    <p:extLst>
      <p:ext uri="{BB962C8B-B14F-4D97-AF65-F5344CB8AC3E}">
        <p14:creationId xmlns:p14="http://schemas.microsoft.com/office/powerpoint/2010/main" val="4149093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5"/>
          <p:cNvGrpSpPr>
            <a:grpSpLocks/>
          </p:cNvGrpSpPr>
          <p:nvPr/>
        </p:nvGrpSpPr>
        <p:grpSpPr bwMode="auto">
          <a:xfrm>
            <a:off x="0" y="0"/>
            <a:ext cx="12192000" cy="908720"/>
            <a:chOff x="0" y="446"/>
            <a:chExt cx="9144000" cy="756793"/>
          </a:xfrm>
        </p:grpSpPr>
        <p:pic>
          <p:nvPicPr>
            <p:cNvPr id="5" name="Рисунок 1"/>
            <p:cNvPicPr>
              <a:picLocks noChangeAspect="1"/>
            </p:cNvPicPr>
            <p:nvPr/>
          </p:nvPicPr>
          <p:blipFill>
            <a:blip r:embed="rId2" cstate="print"/>
            <a:srcRect l="58456" t="15993" r="20644" b="63036"/>
            <a:stretch>
              <a:fillRect/>
            </a:stretch>
          </p:blipFill>
          <p:spPr bwMode="auto">
            <a:xfrm>
              <a:off x="0" y="446"/>
              <a:ext cx="9144000" cy="754733"/>
            </a:xfrm>
            <a:prstGeom prst="rect">
              <a:avLst/>
            </a:prstGeom>
            <a:noFill/>
            <a:ln w="9525">
              <a:noFill/>
              <a:miter lim="800000"/>
              <a:headEnd/>
              <a:tailEnd/>
            </a:ln>
          </p:spPr>
        </p:pic>
        <p:pic>
          <p:nvPicPr>
            <p:cNvPr id="6" name="Рисунок 11"/>
            <p:cNvPicPr>
              <a:picLocks noChangeAspect="1"/>
            </p:cNvPicPr>
            <p:nvPr/>
          </p:nvPicPr>
          <p:blipFill>
            <a:blip r:embed="rId3" cstate="print"/>
            <a:srcRect b="34521"/>
            <a:stretch>
              <a:fillRect/>
            </a:stretch>
          </p:blipFill>
          <p:spPr bwMode="auto">
            <a:xfrm>
              <a:off x="467544" y="136323"/>
              <a:ext cx="587859" cy="452265"/>
            </a:xfrm>
            <a:prstGeom prst="rect">
              <a:avLst/>
            </a:prstGeom>
            <a:noFill/>
            <a:ln w="9525">
              <a:noFill/>
              <a:miter lim="800000"/>
              <a:headEnd/>
              <a:tailEnd/>
            </a:ln>
          </p:spPr>
        </p:pic>
        <p:sp>
          <p:nvSpPr>
            <p:cNvPr id="7" name="Поле 2"/>
            <p:cNvSpPr txBox="1">
              <a:spLocks noChangeArrowheads="1"/>
            </p:cNvSpPr>
            <p:nvPr/>
          </p:nvSpPr>
          <p:spPr bwMode="auto">
            <a:xfrm>
              <a:off x="1119188" y="133718"/>
              <a:ext cx="7917308" cy="607656"/>
            </a:xfrm>
            <a:prstGeom prst="rect">
              <a:avLst/>
            </a:prstGeom>
            <a:noFill/>
            <a:ln w="6350">
              <a:noFill/>
              <a:miter lim="800000"/>
              <a:headEnd/>
              <a:tailEnd/>
            </a:ln>
          </p:spPr>
          <p:txBody>
            <a:bodyPr/>
            <a:lstStyle/>
            <a:p>
              <a:pPr>
                <a:lnSpc>
                  <a:spcPct val="100000"/>
                </a:lnSpc>
                <a:spcBef>
                  <a:spcPct val="0"/>
                </a:spcBef>
                <a:buFont typeface="Wingdings" pitchFamily="2" charset="2"/>
                <a:buNone/>
              </a:pPr>
              <a:r>
                <a:rPr lang="az-Latn-AZ" sz="1300" dirty="0" smtClean="0">
                  <a:solidFill>
                    <a:srgbClr val="FFFFFF"/>
                  </a:solidFill>
                  <a:latin typeface="Cambria" pitchFamily="18" charset="0"/>
                  <a:ea typeface="Verdana" pitchFamily="34" charset="0"/>
                  <a:cs typeface="Verdana" pitchFamily="34" charset="0"/>
                </a:rPr>
                <a:t>Azərbaycan Milli Elmlər Akademiyasının </a:t>
              </a:r>
              <a:r>
                <a:rPr lang="en-US" sz="1300" b="0" i="0" dirty="0" smtClean="0">
                  <a:solidFill>
                    <a:srgbClr val="FFFFFF"/>
                  </a:solidFill>
                  <a:latin typeface="Cambria" pitchFamily="18" charset="0"/>
                  <a:ea typeface="Verdana" pitchFamily="34" charset="0"/>
                  <a:cs typeface="Verdana" pitchFamily="34" charset="0"/>
                </a:rPr>
                <a:t> </a:t>
              </a:r>
              <a:br>
                <a:rPr lang="en-US" sz="1300" b="0" i="0" dirty="0" smtClean="0">
                  <a:solidFill>
                    <a:srgbClr val="FFFFFF"/>
                  </a:solidFill>
                  <a:latin typeface="Cambria" pitchFamily="18" charset="0"/>
                  <a:ea typeface="Verdana" pitchFamily="34" charset="0"/>
                  <a:cs typeface="Verdana" pitchFamily="34" charset="0"/>
                </a:rPr>
              </a:br>
              <a:r>
                <a:rPr lang="az-Latn-AZ" sz="1300" dirty="0" smtClean="0">
                  <a:solidFill>
                    <a:srgbClr val="FFFFFF"/>
                  </a:solidFill>
                  <a:latin typeface="Cambria" pitchFamily="18" charset="0"/>
                  <a:ea typeface="Verdana" pitchFamily="34" charset="0"/>
                  <a:cs typeface="Verdana" pitchFamily="34" charset="0"/>
                </a:rPr>
                <a:t>İqtisadiyyat İnstitutu</a:t>
              </a:r>
              <a:endParaRPr lang="ru-RU" sz="1300" b="0" i="0" dirty="0">
                <a:solidFill>
                  <a:srgbClr val="FFFFFF"/>
                </a:solidFill>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az-Latn-AZ" sz="3600" b="0" i="0" dirty="0" smtClean="0">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ru-RU" sz="3600" b="0" i="0" dirty="0">
                <a:latin typeface="Cambria" pitchFamily="18" charset="0"/>
                <a:ea typeface="Verdana" pitchFamily="34" charset="0"/>
                <a:cs typeface="Verdana" pitchFamily="34" charset="0"/>
              </a:endParaRPr>
            </a:p>
          </p:txBody>
        </p:sp>
        <p:sp>
          <p:nvSpPr>
            <p:cNvPr id="8" name="Line 6"/>
            <p:cNvSpPr>
              <a:spLocks noChangeShapeType="1"/>
            </p:cNvSpPr>
            <p:nvPr/>
          </p:nvSpPr>
          <p:spPr bwMode="auto">
            <a:xfrm>
              <a:off x="0" y="757239"/>
              <a:ext cx="9144000" cy="0"/>
            </a:xfrm>
            <a:prstGeom prst="line">
              <a:avLst/>
            </a:prstGeom>
            <a:noFill/>
            <a:ln w="38100">
              <a:solidFill>
                <a:srgbClr val="000066"/>
              </a:solidFill>
              <a:round/>
              <a:headEnd/>
              <a:tailEnd/>
            </a:ln>
            <a:effectLst>
              <a:outerShdw dist="38100" dir="2400000" algn="ctr" rotWithShape="0">
                <a:schemeClr val="tx1">
                  <a:lumMod val="50000"/>
                  <a:alpha val="35000"/>
                </a:schemeClr>
              </a:outerShdw>
            </a:effectLst>
          </p:spPr>
          <p:txBody>
            <a:bodyPr/>
            <a:lstStyle/>
            <a:p>
              <a:pPr>
                <a:defRPr/>
              </a:pPr>
              <a:endParaRPr lang="ru-RU"/>
            </a:p>
          </p:txBody>
        </p:sp>
      </p:grpSp>
      <p:sp>
        <p:nvSpPr>
          <p:cNvPr id="9" name="TextBox 8"/>
          <p:cNvSpPr txBox="1"/>
          <p:nvPr/>
        </p:nvSpPr>
        <p:spPr>
          <a:xfrm>
            <a:off x="-1" y="6581001"/>
            <a:ext cx="12192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az-Latn-AZ" sz="1200" b="1" dirty="0">
                <a:solidFill>
                  <a:schemeClr val="tx1"/>
                </a:solidFill>
                <a:latin typeface="Cambria" panose="02040503050406030204" pitchFamily="18" charset="0"/>
              </a:rPr>
              <a:t>    </a:t>
            </a:r>
            <a:r>
              <a:rPr lang="en-US" sz="1200" b="1" dirty="0">
                <a:solidFill>
                  <a:schemeClr val="tx1"/>
                </a:solidFill>
                <a:latin typeface="Cambria" panose="02040503050406030204" pitchFamily="18" charset="0"/>
              </a:rPr>
              <a:t>www.economics.com.az</a:t>
            </a:r>
            <a:r>
              <a:rPr lang="az-Latn-AZ" sz="1200" b="1" dirty="0">
                <a:solidFill>
                  <a:schemeClr val="tx1"/>
                </a:solidFill>
                <a:latin typeface="Cambria" panose="02040503050406030204" pitchFamily="18" charset="0"/>
              </a:rPr>
              <a:t> </a:t>
            </a:r>
            <a:r>
              <a:rPr lang="az-Latn-AZ" sz="1200" b="1" dirty="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  </a:t>
            </a:r>
            <a:r>
              <a:rPr lang="en-US" sz="1200" b="1" dirty="0" smtClean="0">
                <a:solidFill>
                  <a:schemeClr val="bg1"/>
                </a:solidFill>
                <a:latin typeface="Cambria" panose="02040503050406030204" pitchFamily="18" charset="0"/>
              </a:rPr>
              <a:t>                                                                                        </a:t>
            </a:r>
            <a:r>
              <a:rPr lang="en-US" sz="1200" b="1" dirty="0" err="1" smtClean="0">
                <a:solidFill>
                  <a:schemeClr val="bg1"/>
                </a:solidFill>
                <a:latin typeface="Cambria" panose="02040503050406030204" pitchFamily="18" charset="0"/>
              </a:rPr>
              <a:t>Bak</a:t>
            </a:r>
            <a:r>
              <a:rPr lang="az-Latn-AZ" sz="1200" b="1" dirty="0">
                <a:solidFill>
                  <a:schemeClr val="bg1"/>
                </a:solidFill>
                <a:latin typeface="Cambria" panose="02040503050406030204" pitchFamily="18" charset="0"/>
              </a:rPr>
              <a:t>ı</a:t>
            </a:r>
            <a:r>
              <a:rPr lang="en-US" sz="1200" b="1" dirty="0" smtClean="0">
                <a:solidFill>
                  <a:schemeClr val="bg1"/>
                </a:solidFill>
                <a:latin typeface="Cambria" panose="02040503050406030204" pitchFamily="18" charset="0"/>
              </a:rPr>
              <a:t>, A</a:t>
            </a:r>
            <a:r>
              <a:rPr lang="az-Latn-AZ" sz="1200" b="1" dirty="0" smtClean="0">
                <a:solidFill>
                  <a:schemeClr val="bg1"/>
                </a:solidFill>
                <a:latin typeface="Cambria" panose="02040503050406030204" pitchFamily="18" charset="0"/>
              </a:rPr>
              <a:t>zərbaycan</a:t>
            </a:r>
            <a:r>
              <a:rPr lang="en-US" sz="1200" b="1" dirty="0" smtClean="0">
                <a:solidFill>
                  <a:schemeClr val="bg1"/>
                </a:solidFill>
                <a:latin typeface="Cambria" panose="02040503050406030204" pitchFamily="18" charset="0"/>
              </a:rPr>
              <a:t>,</a:t>
            </a:r>
            <a:r>
              <a:rPr lang="az-Latn-AZ" sz="1200" b="1" dirty="0" smtClean="0">
                <a:solidFill>
                  <a:schemeClr val="bg1"/>
                </a:solidFill>
                <a:latin typeface="Cambria" panose="02040503050406030204" pitchFamily="18" charset="0"/>
              </a:rPr>
              <a:t> 2021</a:t>
            </a:r>
            <a:endParaRPr lang="ru-RU" sz="1200" b="1" dirty="0">
              <a:solidFill>
                <a:schemeClr val="bg1"/>
              </a:solidFill>
              <a:latin typeface="Cambria" panose="02040503050406030204" pitchFamily="18" charset="0"/>
            </a:endParaRPr>
          </a:p>
        </p:txBody>
      </p:sp>
      <p:sp>
        <p:nvSpPr>
          <p:cNvPr id="2" name="Rectangle 1"/>
          <p:cNvSpPr/>
          <p:nvPr/>
        </p:nvSpPr>
        <p:spPr>
          <a:xfrm>
            <a:off x="-2" y="1080118"/>
            <a:ext cx="12192001" cy="5324535"/>
          </a:xfrm>
          <a:prstGeom prst="rect">
            <a:avLst/>
          </a:prstGeom>
        </p:spPr>
        <p:txBody>
          <a:bodyPr wrap="square">
            <a:spAutoFit/>
          </a:bodyPr>
          <a:lstStyle/>
          <a:p>
            <a:pPr>
              <a:spcBef>
                <a:spcPts val="1200"/>
              </a:spcBef>
              <a:spcAft>
                <a:spcPts val="0"/>
              </a:spcAft>
            </a:pPr>
            <a:r>
              <a:rPr lang="az-Latn-AZ" sz="1600" dirty="0" smtClean="0">
                <a:latin typeface="Arno Pro"/>
                <a:ea typeface="MS Mincho"/>
                <a:cs typeface="Times New Roman" panose="02020603050405020304" pitchFamily="18" charset="0"/>
              </a:rPr>
              <a:t>4. </a:t>
            </a:r>
            <a:r>
              <a:rPr lang="az-Latn-AZ" sz="1600" dirty="0">
                <a:latin typeface="Arno Pro"/>
                <a:ea typeface="MS Mincho"/>
                <a:cs typeface="Times New Roman" panose="02020603050405020304" pitchFamily="18" charset="0"/>
              </a:rPr>
              <a:t>Ölkəmizdə yaşı ali təhsil üçün uyğun olan əhaliyə nisbətdə ali məktəblərdə oxuyanların sayı çox aşağıdır. Təhlil göstərir ki, inkişaf etməkdə olan ölkələrdə ibtidai və orta təhsil pillələrində hər bir şagirdə çəkilən dövlət xərclərinin artırılması ali təhsil məktəblərində oxuyanların sayını çoxalda bilər. Azərbaycanda da ibtidai və orta təhsil məktəblərinə çəkilən dövlət xərclərini artırmağa və səmərəli istifadəsini təmin etməyə ehtiyac var. Bu, ümumən təhsilin keyfiyyətini yüksəltmək üçün olduqca vacibdir. Bizim araşdırmada təhsil səviyyəsinin yüksəldilməsinə Şəbəkə hazırlığı indeksinin göstəricilərini yaxşılaşdırmağın ən mühüm amillərindən biri kimi baxılır.</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0"/>
              </a:spcAft>
            </a:pPr>
            <a:r>
              <a:rPr lang="az-Latn-AZ" sz="1600" dirty="0" smtClean="0">
                <a:latin typeface="Arno Pro"/>
                <a:ea typeface="MS Mincho"/>
                <a:cs typeface="Times New Roman" panose="02020603050405020304" pitchFamily="18" charset="0"/>
              </a:rPr>
              <a:t>5. </a:t>
            </a:r>
            <a:r>
              <a:rPr lang="az-Latn-AZ" sz="1600" dirty="0">
                <a:latin typeface="Arno Pro"/>
                <a:ea typeface="MS Mincho"/>
                <a:cs typeface="Times New Roman" panose="02020603050405020304" pitchFamily="18" charset="0"/>
              </a:rPr>
              <a:t>2018-ci ilin may ayından 2019-cu ilin may ayına kimi Azərbaycanda biznesin aparılmasını asanlaşdıran bir sıra tədbirlər görülmüşdür. Lakin həmin dövr ərzində vergi sistemi bir qədər mürəkkəbləşmişdir. Dövlət müəssisələrin vergi yükünü azaltmaq istiqamətində müəyyən addımlar atmışdır, amma bu iş davam etdirilməlidir. Onu da nəzərə almaq lazımdır ki, vergi yükünün yüngülləşdirilməsi yeni yaradılan müəssisələrin sayına, məşğulluğa və bütövlükdə iqtisadi artıma müsbət təsir edən bir çox amillərdən yalnız biridir. Müəssisənin ödədiyi vergilər arasında iqtisadi artıma ən çox təsir edənləri – sosial vergilər və mənfəət vergisidir. Azərbaycanda sosial ayırmalar 2018-ci ildən etibarən xeyli azaldılıb. Lakin vergi dərəcəsinin yeni tədbiq edilən göstəricidən də aşağı olduğu ölkələrdə iqtisadi artımın kifayət qədər yüksək olması onu deməyə əsas verir ki, ölkəmizdə bu göstəricinin daha da aşağı salınması potensialı var. </a:t>
            </a:r>
            <a:endParaRPr lang="az-Latn-AZ" sz="1600" dirty="0" smtClean="0">
              <a:latin typeface="Arno Pro"/>
              <a:ea typeface="MS Mincho"/>
              <a:cs typeface="Times New Roman" panose="02020603050405020304" pitchFamily="18" charset="0"/>
            </a:endParaRPr>
          </a:p>
          <a:p>
            <a:pPr>
              <a:spcBef>
                <a:spcPts val="1200"/>
              </a:spcBef>
              <a:spcAft>
                <a:spcPts val="0"/>
              </a:spcAft>
            </a:pPr>
            <a:r>
              <a:rPr lang="az-Latn-AZ" sz="1600" dirty="0" smtClean="0">
                <a:latin typeface="Arno Pro"/>
                <a:ea typeface="MS Mincho"/>
                <a:cs typeface="Times New Roman" panose="02020603050405020304" pitchFamily="18" charset="0"/>
              </a:rPr>
              <a:t>6. </a:t>
            </a:r>
            <a:r>
              <a:rPr lang="az-Latn-AZ" sz="1600" dirty="0">
                <a:latin typeface="Arno Pro"/>
                <a:ea typeface="MS Mincho"/>
                <a:cs typeface="Times New Roman" panose="02020603050405020304" pitchFamily="18" charset="0"/>
              </a:rPr>
              <a:t>Azərbaycanın sənaye ixracında yüksək texnologiyalara əsaslanan innovativ məhsulların xüsusi çəkisi çox azdır.Təhlil göstərir ki, yerli bazarda rəqabət intensivləşdikcə ixrac olunan sənaye məhsullarının ümumi həcmində innovativ məhsulların payı da artır. </a:t>
            </a:r>
            <a:r>
              <a:rPr lang="az-Latn-AZ" sz="1600" dirty="0">
                <a:latin typeface="Arno Pro"/>
                <a:ea typeface="MS Mincho"/>
                <a:cs typeface="Cambria" panose="02040503050406030204" pitchFamily="18" charset="0"/>
              </a:rPr>
              <a:t>Ə</a:t>
            </a:r>
            <a:r>
              <a:rPr lang="az-Latn-AZ" sz="1600" dirty="0">
                <a:latin typeface="Arno Pro"/>
                <a:ea typeface="MS Mincho"/>
                <a:cs typeface="Times New Roman" panose="02020603050405020304" pitchFamily="18" charset="0"/>
              </a:rPr>
              <a:t>lbəttə, yüksək texnologiyalar istehsal və ixrac etmək üçün ölkənin müvafiq potensialı olmalıdır. Bu o deməkdir ki, yüksək texnologiya əsaslı ixracının həcmi bir çox amillərdən asılı olsa da, yerli bazardakı rəqabət mühitinin də müsbət təsiri danılmazdır.</a:t>
            </a:r>
            <a:r>
              <a:rPr lang="az-Latn-AZ" sz="1600" dirty="0">
                <a:latin typeface="Calibri" panose="020F0502020204030204" pitchFamily="34" charset="0"/>
                <a:ea typeface="MS Mincho"/>
                <a:cs typeface="Times New Roman" panose="02020603050405020304" pitchFamily="18" charset="0"/>
              </a:rPr>
              <a:t> </a:t>
            </a:r>
            <a:r>
              <a:rPr lang="az-Latn-AZ" sz="1600" dirty="0">
                <a:latin typeface="Arno Pro"/>
                <a:ea typeface="MS Mincho"/>
                <a:cs typeface="Times New Roman" panose="02020603050405020304" pitchFamily="18" charset="0"/>
              </a:rPr>
              <a:t>ŞHİ üzrə təhlillər göstərir ki, Azərbaycanın yerli bazarında rəqabətin intensivliyini artırmaq üçün qiymətqoyma, xarici ticarət və lisenziyalaşdırma daha liberal olmalıdır. AMEA İqtisadiyyat İnstitutunun tədqiqatları sübut edir ki, bu sahələrin hamısında liberallaşma üçün ciddi potensial mövcuddur.</a:t>
            </a: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4048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06246"/>
            <a:ext cx="9144000" cy="4954227"/>
          </a:xfrm>
        </p:spPr>
        <p:txBody>
          <a:bodyPr>
            <a:normAutofit fontScale="90000"/>
          </a:bodyPr>
          <a:lstStyle/>
          <a:p>
            <a:pPr marL="0" marR="0">
              <a:lnSpc>
                <a:spcPct val="115000"/>
              </a:lnSpc>
              <a:spcBef>
                <a:spcPts val="0"/>
              </a:spcBef>
              <a:spcAft>
                <a:spcPts val="1000"/>
              </a:spcAft>
            </a:pP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a:latin typeface="Times New Roman" panose="02020603050405020304" pitchFamily="18" charset="0"/>
                <a:ea typeface="Calibri" panose="020F0502020204030204" pitchFamily="34" charset="0"/>
                <a:cs typeface="Times New Roman" panose="02020603050405020304" pitchFamily="18" charset="0"/>
              </a:rPr>
            </a:br>
            <a:r>
              <a:rPr lang="az-Latn-AZ" sz="31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az-Latn-AZ" sz="31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az-Latn-AZ" sz="31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az-Latn-AZ" sz="31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az-Latn-AZ" sz="49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r>
            <a:br>
              <a:rPr lang="az-Latn-AZ" sz="49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r>
              <a:rPr lang="az-Latn-AZ" sz="49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Diqqətinizə görə təşəkkür edirəm!</a:t>
            </a:r>
            <a:r>
              <a:rPr lang="en-US" sz="89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r>
            <a:br>
              <a:rPr lang="en-US" sz="89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12800" dirty="0">
              <a:solidFill>
                <a:srgbClr val="FF0000"/>
              </a:solidFill>
            </a:endParaRPr>
          </a:p>
        </p:txBody>
      </p:sp>
      <p:grpSp>
        <p:nvGrpSpPr>
          <p:cNvPr id="5" name="Группа 5"/>
          <p:cNvGrpSpPr>
            <a:grpSpLocks/>
          </p:cNvGrpSpPr>
          <p:nvPr/>
        </p:nvGrpSpPr>
        <p:grpSpPr bwMode="auto">
          <a:xfrm>
            <a:off x="0" y="0"/>
            <a:ext cx="12192000" cy="908720"/>
            <a:chOff x="0" y="446"/>
            <a:chExt cx="9144000" cy="756793"/>
          </a:xfrm>
        </p:grpSpPr>
        <p:pic>
          <p:nvPicPr>
            <p:cNvPr id="6" name="Рисунок 1"/>
            <p:cNvPicPr>
              <a:picLocks noChangeAspect="1"/>
            </p:cNvPicPr>
            <p:nvPr/>
          </p:nvPicPr>
          <p:blipFill>
            <a:blip r:embed="rId2" cstate="print"/>
            <a:srcRect l="58456" t="15993" r="20644" b="63036"/>
            <a:stretch>
              <a:fillRect/>
            </a:stretch>
          </p:blipFill>
          <p:spPr bwMode="auto">
            <a:xfrm>
              <a:off x="0" y="446"/>
              <a:ext cx="9144000" cy="754733"/>
            </a:xfrm>
            <a:prstGeom prst="rect">
              <a:avLst/>
            </a:prstGeom>
            <a:noFill/>
            <a:ln w="9525">
              <a:noFill/>
              <a:miter lim="800000"/>
              <a:headEnd/>
              <a:tailEnd/>
            </a:ln>
          </p:spPr>
        </p:pic>
        <p:pic>
          <p:nvPicPr>
            <p:cNvPr id="7" name="Рисунок 11"/>
            <p:cNvPicPr>
              <a:picLocks noChangeAspect="1"/>
            </p:cNvPicPr>
            <p:nvPr/>
          </p:nvPicPr>
          <p:blipFill>
            <a:blip r:embed="rId3" cstate="print"/>
            <a:srcRect b="34521"/>
            <a:stretch>
              <a:fillRect/>
            </a:stretch>
          </p:blipFill>
          <p:spPr bwMode="auto">
            <a:xfrm>
              <a:off x="467544" y="136323"/>
              <a:ext cx="587859" cy="452265"/>
            </a:xfrm>
            <a:prstGeom prst="rect">
              <a:avLst/>
            </a:prstGeom>
            <a:noFill/>
            <a:ln w="9525">
              <a:noFill/>
              <a:miter lim="800000"/>
              <a:headEnd/>
              <a:tailEnd/>
            </a:ln>
          </p:spPr>
        </p:pic>
        <p:sp>
          <p:nvSpPr>
            <p:cNvPr id="8" name="Поле 2"/>
            <p:cNvSpPr txBox="1">
              <a:spLocks noChangeArrowheads="1"/>
            </p:cNvSpPr>
            <p:nvPr/>
          </p:nvSpPr>
          <p:spPr bwMode="auto">
            <a:xfrm>
              <a:off x="1119188" y="133718"/>
              <a:ext cx="7917308" cy="607656"/>
            </a:xfrm>
            <a:prstGeom prst="rect">
              <a:avLst/>
            </a:prstGeom>
            <a:noFill/>
            <a:ln w="6350">
              <a:noFill/>
              <a:miter lim="800000"/>
              <a:headEnd/>
              <a:tailEnd/>
            </a:ln>
          </p:spPr>
          <p:txBody>
            <a:bodyPr/>
            <a:lstStyle/>
            <a:p>
              <a:pPr>
                <a:lnSpc>
                  <a:spcPct val="100000"/>
                </a:lnSpc>
                <a:spcBef>
                  <a:spcPct val="0"/>
                </a:spcBef>
                <a:buFont typeface="Wingdings" pitchFamily="2" charset="2"/>
                <a:buNone/>
              </a:pPr>
              <a:r>
                <a:rPr lang="az-Latn-AZ" sz="1300" dirty="0" smtClean="0">
                  <a:solidFill>
                    <a:srgbClr val="FFFFFF"/>
                  </a:solidFill>
                  <a:latin typeface="Cambria" pitchFamily="18" charset="0"/>
                  <a:ea typeface="Verdana" pitchFamily="34" charset="0"/>
                  <a:cs typeface="Verdana" pitchFamily="34" charset="0"/>
                </a:rPr>
                <a:t>Azərbaycan Milli Elmlər Akademiyasının </a:t>
              </a:r>
              <a:r>
                <a:rPr lang="en-US" sz="1300" b="0" i="0" dirty="0" smtClean="0">
                  <a:solidFill>
                    <a:srgbClr val="FFFFFF"/>
                  </a:solidFill>
                  <a:latin typeface="Cambria" pitchFamily="18" charset="0"/>
                  <a:ea typeface="Verdana" pitchFamily="34" charset="0"/>
                  <a:cs typeface="Verdana" pitchFamily="34" charset="0"/>
                </a:rPr>
                <a:t> </a:t>
              </a:r>
              <a:br>
                <a:rPr lang="en-US" sz="1300" b="0" i="0" dirty="0" smtClean="0">
                  <a:solidFill>
                    <a:srgbClr val="FFFFFF"/>
                  </a:solidFill>
                  <a:latin typeface="Cambria" pitchFamily="18" charset="0"/>
                  <a:ea typeface="Verdana" pitchFamily="34" charset="0"/>
                  <a:cs typeface="Verdana" pitchFamily="34" charset="0"/>
                </a:rPr>
              </a:br>
              <a:r>
                <a:rPr lang="az-Latn-AZ" sz="1300" dirty="0" smtClean="0">
                  <a:solidFill>
                    <a:srgbClr val="FFFFFF"/>
                  </a:solidFill>
                  <a:latin typeface="Cambria" pitchFamily="18" charset="0"/>
                  <a:ea typeface="Verdana" pitchFamily="34" charset="0"/>
                  <a:cs typeface="Verdana" pitchFamily="34" charset="0"/>
                </a:rPr>
                <a:t>İqtisadiyyat İnstitutu</a:t>
              </a:r>
              <a:endParaRPr lang="ru-RU" sz="1300" b="0" i="0" dirty="0">
                <a:solidFill>
                  <a:srgbClr val="FFFFFF"/>
                </a:solidFill>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ru-RU" sz="3600" b="0" i="0" dirty="0">
                <a:latin typeface="Cambria" pitchFamily="18" charset="0"/>
                <a:ea typeface="Verdana" pitchFamily="34" charset="0"/>
                <a:cs typeface="Verdana" pitchFamily="34" charset="0"/>
              </a:endParaRPr>
            </a:p>
          </p:txBody>
        </p:sp>
        <p:sp>
          <p:nvSpPr>
            <p:cNvPr id="9" name="Line 6"/>
            <p:cNvSpPr>
              <a:spLocks noChangeShapeType="1"/>
            </p:cNvSpPr>
            <p:nvPr/>
          </p:nvSpPr>
          <p:spPr bwMode="auto">
            <a:xfrm>
              <a:off x="0" y="757239"/>
              <a:ext cx="9144000" cy="0"/>
            </a:xfrm>
            <a:prstGeom prst="line">
              <a:avLst/>
            </a:prstGeom>
            <a:noFill/>
            <a:ln w="38100">
              <a:solidFill>
                <a:srgbClr val="000066"/>
              </a:solidFill>
              <a:round/>
              <a:headEnd/>
              <a:tailEnd/>
            </a:ln>
            <a:effectLst>
              <a:outerShdw dist="38100" dir="2400000" algn="ctr" rotWithShape="0">
                <a:schemeClr val="tx1">
                  <a:lumMod val="50000"/>
                  <a:alpha val="35000"/>
                </a:schemeClr>
              </a:outerShdw>
            </a:effectLst>
          </p:spPr>
          <p:txBody>
            <a:bodyPr/>
            <a:lstStyle/>
            <a:p>
              <a:pPr>
                <a:defRPr/>
              </a:pPr>
              <a:endParaRPr lang="ru-RU"/>
            </a:p>
          </p:txBody>
        </p:sp>
      </p:grpSp>
      <p:sp>
        <p:nvSpPr>
          <p:cNvPr id="15" name="TextBox 8"/>
          <p:cNvSpPr txBox="1"/>
          <p:nvPr/>
        </p:nvSpPr>
        <p:spPr>
          <a:xfrm>
            <a:off x="-1" y="6581001"/>
            <a:ext cx="12192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az-Latn-AZ" sz="1200" b="1" dirty="0">
                <a:solidFill>
                  <a:schemeClr val="tx1"/>
                </a:solidFill>
                <a:latin typeface="Cambria" panose="02040503050406030204" pitchFamily="18" charset="0"/>
              </a:rPr>
              <a:t>    </a:t>
            </a:r>
            <a:r>
              <a:rPr lang="en-US" sz="1200" b="1" dirty="0">
                <a:solidFill>
                  <a:schemeClr val="tx1"/>
                </a:solidFill>
                <a:latin typeface="Cambria" panose="02040503050406030204" pitchFamily="18" charset="0"/>
              </a:rPr>
              <a:t>www.economics.com.az</a:t>
            </a:r>
            <a:r>
              <a:rPr lang="az-Latn-AZ" sz="1200" b="1" dirty="0">
                <a:solidFill>
                  <a:schemeClr val="tx1"/>
                </a:solidFill>
                <a:latin typeface="Cambria" panose="02040503050406030204" pitchFamily="18" charset="0"/>
              </a:rPr>
              <a:t> </a:t>
            </a:r>
            <a:r>
              <a:rPr lang="az-Latn-AZ" sz="1200" b="1" dirty="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  </a:t>
            </a:r>
            <a:r>
              <a:rPr lang="en-US" sz="1200" b="1" dirty="0" smtClean="0">
                <a:solidFill>
                  <a:schemeClr val="bg1"/>
                </a:solidFill>
                <a:latin typeface="Cambria" panose="02040503050406030204" pitchFamily="18" charset="0"/>
              </a:rPr>
              <a:t>                                                                                        </a:t>
            </a:r>
            <a:r>
              <a:rPr lang="en-US" sz="1200" b="1" dirty="0" err="1" smtClean="0">
                <a:solidFill>
                  <a:schemeClr val="bg1"/>
                </a:solidFill>
                <a:latin typeface="Cambria" panose="02040503050406030204" pitchFamily="18" charset="0"/>
              </a:rPr>
              <a:t>Bak</a:t>
            </a:r>
            <a:r>
              <a:rPr lang="az-Latn-AZ" sz="1200" b="1" dirty="0">
                <a:solidFill>
                  <a:schemeClr val="bg1"/>
                </a:solidFill>
                <a:latin typeface="Cambria" panose="02040503050406030204" pitchFamily="18" charset="0"/>
              </a:rPr>
              <a:t>ı</a:t>
            </a:r>
            <a:r>
              <a:rPr lang="en-US" sz="1200" b="1" dirty="0" smtClean="0">
                <a:solidFill>
                  <a:schemeClr val="bg1"/>
                </a:solidFill>
                <a:latin typeface="Cambria" panose="02040503050406030204" pitchFamily="18" charset="0"/>
              </a:rPr>
              <a:t>, A</a:t>
            </a:r>
            <a:r>
              <a:rPr lang="az-Latn-AZ" sz="1200" b="1" dirty="0" smtClean="0">
                <a:solidFill>
                  <a:schemeClr val="bg1"/>
                </a:solidFill>
                <a:latin typeface="Cambria" panose="02040503050406030204" pitchFamily="18" charset="0"/>
              </a:rPr>
              <a:t>zərbaycan</a:t>
            </a:r>
            <a:r>
              <a:rPr lang="en-US" sz="1200" b="1" dirty="0" smtClean="0">
                <a:solidFill>
                  <a:schemeClr val="bg1"/>
                </a:solidFill>
                <a:latin typeface="Cambria" panose="02040503050406030204" pitchFamily="18" charset="0"/>
              </a:rPr>
              <a:t>,</a:t>
            </a:r>
            <a:r>
              <a:rPr lang="az-Latn-AZ" sz="1200" b="1" dirty="0" smtClean="0">
                <a:solidFill>
                  <a:schemeClr val="bg1"/>
                </a:solidFill>
                <a:latin typeface="Cambria" panose="02040503050406030204" pitchFamily="18" charset="0"/>
              </a:rPr>
              <a:t> 2021</a:t>
            </a:r>
            <a:endParaRPr lang="ru-RU" sz="12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3045800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5"/>
          <p:cNvGrpSpPr>
            <a:grpSpLocks/>
          </p:cNvGrpSpPr>
          <p:nvPr/>
        </p:nvGrpSpPr>
        <p:grpSpPr bwMode="auto">
          <a:xfrm>
            <a:off x="0" y="0"/>
            <a:ext cx="12192000" cy="908720"/>
            <a:chOff x="0" y="446"/>
            <a:chExt cx="9144000" cy="756793"/>
          </a:xfrm>
        </p:grpSpPr>
        <p:pic>
          <p:nvPicPr>
            <p:cNvPr id="6" name="Рисунок 1"/>
            <p:cNvPicPr>
              <a:picLocks noChangeAspect="1"/>
            </p:cNvPicPr>
            <p:nvPr/>
          </p:nvPicPr>
          <p:blipFill>
            <a:blip r:embed="rId2" cstate="print"/>
            <a:srcRect l="58456" t="15993" r="20644" b="63036"/>
            <a:stretch>
              <a:fillRect/>
            </a:stretch>
          </p:blipFill>
          <p:spPr bwMode="auto">
            <a:xfrm>
              <a:off x="0" y="446"/>
              <a:ext cx="9144000" cy="754733"/>
            </a:xfrm>
            <a:prstGeom prst="rect">
              <a:avLst/>
            </a:prstGeom>
            <a:noFill/>
            <a:ln w="9525">
              <a:noFill/>
              <a:miter lim="800000"/>
              <a:headEnd/>
              <a:tailEnd/>
            </a:ln>
          </p:spPr>
        </p:pic>
        <p:pic>
          <p:nvPicPr>
            <p:cNvPr id="7" name="Рисунок 11"/>
            <p:cNvPicPr>
              <a:picLocks noChangeAspect="1"/>
            </p:cNvPicPr>
            <p:nvPr/>
          </p:nvPicPr>
          <p:blipFill>
            <a:blip r:embed="rId3" cstate="print"/>
            <a:srcRect b="34521"/>
            <a:stretch>
              <a:fillRect/>
            </a:stretch>
          </p:blipFill>
          <p:spPr bwMode="auto">
            <a:xfrm>
              <a:off x="467544" y="136323"/>
              <a:ext cx="587859" cy="452265"/>
            </a:xfrm>
            <a:prstGeom prst="rect">
              <a:avLst/>
            </a:prstGeom>
            <a:noFill/>
            <a:ln w="9525">
              <a:noFill/>
              <a:miter lim="800000"/>
              <a:headEnd/>
              <a:tailEnd/>
            </a:ln>
          </p:spPr>
        </p:pic>
        <p:sp>
          <p:nvSpPr>
            <p:cNvPr id="8" name="Поле 2"/>
            <p:cNvSpPr txBox="1">
              <a:spLocks noChangeArrowheads="1"/>
            </p:cNvSpPr>
            <p:nvPr/>
          </p:nvSpPr>
          <p:spPr bwMode="auto">
            <a:xfrm>
              <a:off x="1119188" y="133718"/>
              <a:ext cx="7917308" cy="607656"/>
            </a:xfrm>
            <a:prstGeom prst="rect">
              <a:avLst/>
            </a:prstGeom>
            <a:noFill/>
            <a:ln w="6350">
              <a:noFill/>
              <a:miter lim="800000"/>
              <a:headEnd/>
              <a:tailEnd/>
            </a:ln>
          </p:spPr>
          <p:txBody>
            <a:bodyPr/>
            <a:lstStyle/>
            <a:p>
              <a:pPr>
                <a:lnSpc>
                  <a:spcPct val="100000"/>
                </a:lnSpc>
                <a:spcBef>
                  <a:spcPct val="0"/>
                </a:spcBef>
                <a:buFont typeface="Wingdings" pitchFamily="2" charset="2"/>
                <a:buNone/>
              </a:pPr>
              <a:r>
                <a:rPr lang="az-Latn-AZ" sz="1300" dirty="0" smtClean="0">
                  <a:solidFill>
                    <a:srgbClr val="FFFFFF"/>
                  </a:solidFill>
                  <a:latin typeface="Cambria" pitchFamily="18" charset="0"/>
                  <a:ea typeface="Verdana" pitchFamily="34" charset="0"/>
                  <a:cs typeface="Verdana" pitchFamily="34" charset="0"/>
                </a:rPr>
                <a:t>Azərbaycan Milli Elmlər Akademiyasının </a:t>
              </a:r>
              <a:r>
                <a:rPr lang="en-US" sz="1300" b="0" i="0" dirty="0" smtClean="0">
                  <a:solidFill>
                    <a:srgbClr val="FFFFFF"/>
                  </a:solidFill>
                  <a:latin typeface="Cambria" pitchFamily="18" charset="0"/>
                  <a:ea typeface="Verdana" pitchFamily="34" charset="0"/>
                  <a:cs typeface="Verdana" pitchFamily="34" charset="0"/>
                </a:rPr>
                <a:t> </a:t>
              </a:r>
              <a:br>
                <a:rPr lang="en-US" sz="1300" b="0" i="0" dirty="0" smtClean="0">
                  <a:solidFill>
                    <a:srgbClr val="FFFFFF"/>
                  </a:solidFill>
                  <a:latin typeface="Cambria" pitchFamily="18" charset="0"/>
                  <a:ea typeface="Verdana" pitchFamily="34" charset="0"/>
                  <a:cs typeface="Verdana" pitchFamily="34" charset="0"/>
                </a:rPr>
              </a:br>
              <a:r>
                <a:rPr lang="az-Latn-AZ" sz="1300" dirty="0" smtClean="0">
                  <a:solidFill>
                    <a:srgbClr val="FFFFFF"/>
                  </a:solidFill>
                  <a:latin typeface="Cambria" pitchFamily="18" charset="0"/>
                  <a:ea typeface="Verdana" pitchFamily="34" charset="0"/>
                  <a:cs typeface="Verdana" pitchFamily="34" charset="0"/>
                </a:rPr>
                <a:t>İqtisadiyyat İnstitutu</a:t>
              </a:r>
              <a:endParaRPr lang="ru-RU" sz="1300" b="0" i="0" dirty="0">
                <a:solidFill>
                  <a:srgbClr val="FFFFFF"/>
                </a:solidFill>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ru-RU" sz="3600" b="0" i="0" dirty="0">
                <a:latin typeface="Cambria" pitchFamily="18" charset="0"/>
                <a:ea typeface="Verdana" pitchFamily="34" charset="0"/>
                <a:cs typeface="Verdana" pitchFamily="34" charset="0"/>
              </a:endParaRPr>
            </a:p>
          </p:txBody>
        </p:sp>
        <p:sp>
          <p:nvSpPr>
            <p:cNvPr id="9" name="Line 6"/>
            <p:cNvSpPr>
              <a:spLocks noChangeShapeType="1"/>
            </p:cNvSpPr>
            <p:nvPr/>
          </p:nvSpPr>
          <p:spPr bwMode="auto">
            <a:xfrm>
              <a:off x="0" y="757239"/>
              <a:ext cx="9144000" cy="0"/>
            </a:xfrm>
            <a:prstGeom prst="line">
              <a:avLst/>
            </a:prstGeom>
            <a:noFill/>
            <a:ln w="38100">
              <a:solidFill>
                <a:srgbClr val="000066"/>
              </a:solidFill>
              <a:round/>
              <a:headEnd/>
              <a:tailEnd/>
            </a:ln>
            <a:effectLst>
              <a:outerShdw dist="38100" dir="2400000" algn="ctr" rotWithShape="0">
                <a:schemeClr val="tx1">
                  <a:lumMod val="50000"/>
                  <a:alpha val="35000"/>
                </a:schemeClr>
              </a:outerShdw>
            </a:effectLst>
          </p:spPr>
          <p:txBody>
            <a:bodyPr/>
            <a:lstStyle/>
            <a:p>
              <a:pPr>
                <a:defRPr/>
              </a:pPr>
              <a:endParaRPr lang="ru-RU"/>
            </a:p>
          </p:txBody>
        </p:sp>
      </p:grpSp>
      <p:sp>
        <p:nvSpPr>
          <p:cNvPr id="15" name="TextBox 8"/>
          <p:cNvSpPr txBox="1"/>
          <p:nvPr/>
        </p:nvSpPr>
        <p:spPr>
          <a:xfrm>
            <a:off x="-1" y="6581001"/>
            <a:ext cx="12192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az-Latn-AZ" sz="1200" b="1" dirty="0">
                <a:solidFill>
                  <a:schemeClr val="tx1"/>
                </a:solidFill>
                <a:latin typeface="Cambria" panose="02040503050406030204" pitchFamily="18" charset="0"/>
              </a:rPr>
              <a:t>    </a:t>
            </a:r>
            <a:r>
              <a:rPr lang="en-US" sz="1200" b="1" dirty="0">
                <a:solidFill>
                  <a:schemeClr val="tx1"/>
                </a:solidFill>
                <a:latin typeface="Cambria" panose="02040503050406030204" pitchFamily="18" charset="0"/>
              </a:rPr>
              <a:t>www.economics.com.az</a:t>
            </a:r>
            <a:r>
              <a:rPr lang="az-Latn-AZ" sz="1200" b="1" dirty="0">
                <a:solidFill>
                  <a:schemeClr val="tx1"/>
                </a:solidFill>
                <a:latin typeface="Cambria" panose="02040503050406030204" pitchFamily="18" charset="0"/>
              </a:rPr>
              <a:t> </a:t>
            </a:r>
            <a:r>
              <a:rPr lang="az-Latn-AZ" sz="1200" b="1" dirty="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  </a:t>
            </a:r>
            <a:r>
              <a:rPr lang="en-US" sz="1200" b="1" dirty="0" smtClean="0">
                <a:solidFill>
                  <a:schemeClr val="bg1"/>
                </a:solidFill>
                <a:latin typeface="Cambria" panose="02040503050406030204" pitchFamily="18" charset="0"/>
              </a:rPr>
              <a:t>                                                                                        </a:t>
            </a:r>
            <a:r>
              <a:rPr lang="en-US" sz="1200" b="1" dirty="0" err="1" smtClean="0">
                <a:solidFill>
                  <a:schemeClr val="bg1"/>
                </a:solidFill>
                <a:latin typeface="Cambria" panose="02040503050406030204" pitchFamily="18" charset="0"/>
              </a:rPr>
              <a:t>Bak</a:t>
            </a:r>
            <a:r>
              <a:rPr lang="az-Latn-AZ" sz="1200" b="1" dirty="0">
                <a:solidFill>
                  <a:schemeClr val="bg1"/>
                </a:solidFill>
                <a:latin typeface="Cambria" panose="02040503050406030204" pitchFamily="18" charset="0"/>
              </a:rPr>
              <a:t>ı</a:t>
            </a:r>
            <a:r>
              <a:rPr lang="en-US" sz="1200" b="1" dirty="0" smtClean="0">
                <a:solidFill>
                  <a:schemeClr val="bg1"/>
                </a:solidFill>
                <a:latin typeface="Cambria" panose="02040503050406030204" pitchFamily="18" charset="0"/>
              </a:rPr>
              <a:t>, A</a:t>
            </a:r>
            <a:r>
              <a:rPr lang="az-Latn-AZ" sz="1200" b="1" dirty="0" smtClean="0">
                <a:solidFill>
                  <a:schemeClr val="bg1"/>
                </a:solidFill>
                <a:latin typeface="Cambria" panose="02040503050406030204" pitchFamily="18" charset="0"/>
              </a:rPr>
              <a:t>zərbaycan</a:t>
            </a:r>
            <a:r>
              <a:rPr lang="en-US" sz="1200" b="1" dirty="0" smtClean="0">
                <a:solidFill>
                  <a:schemeClr val="bg1"/>
                </a:solidFill>
                <a:latin typeface="Cambria" panose="02040503050406030204" pitchFamily="18" charset="0"/>
              </a:rPr>
              <a:t>,</a:t>
            </a:r>
            <a:r>
              <a:rPr lang="az-Latn-AZ" sz="1200" b="1" dirty="0" smtClean="0">
                <a:solidFill>
                  <a:schemeClr val="bg1"/>
                </a:solidFill>
                <a:latin typeface="Cambria" panose="02040503050406030204" pitchFamily="18" charset="0"/>
              </a:rPr>
              <a:t> 2021</a:t>
            </a:r>
            <a:endParaRPr lang="ru-RU" sz="1200" b="1" dirty="0">
              <a:solidFill>
                <a:schemeClr val="bg1"/>
              </a:solidFill>
              <a:latin typeface="Cambria" panose="02040503050406030204" pitchFamily="18" charset="0"/>
            </a:endParaRPr>
          </a:p>
        </p:txBody>
      </p:sp>
      <p:sp>
        <p:nvSpPr>
          <p:cNvPr id="3" name="Rectangle 2"/>
          <p:cNvSpPr/>
          <p:nvPr/>
        </p:nvSpPr>
        <p:spPr>
          <a:xfrm>
            <a:off x="0" y="799584"/>
            <a:ext cx="12192000" cy="1061829"/>
          </a:xfrm>
          <a:prstGeom prst="rect">
            <a:avLst/>
          </a:prstGeom>
        </p:spPr>
        <p:txBody>
          <a:bodyPr wrap="square">
            <a:spAutoFit/>
          </a:bodyPr>
          <a:lstStyle/>
          <a:p>
            <a:pPr algn="ctr">
              <a:lnSpc>
                <a:spcPct val="150000"/>
              </a:lnSpc>
              <a:tabLst>
                <a:tab pos="457200" algn="l"/>
              </a:tabLst>
            </a:pPr>
            <a:r>
              <a:rPr lang="az-Latn-AZ"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Şəbəkə Hazırlığı </a:t>
            </a:r>
            <a:r>
              <a:rPr lang="az-Latn-AZ" sz="24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İndeksi üzrə irəliləmənin əhəmiyyəti</a:t>
            </a:r>
          </a:p>
          <a:p>
            <a:pPr algn="ctr">
              <a:lnSpc>
                <a:spcPct val="150000"/>
              </a:lnSpc>
              <a:tabLst>
                <a:tab pos="457200" algn="l"/>
              </a:tabLst>
            </a:pPr>
            <a:r>
              <a:rPr lang="az-Latn-AZ" b="1" i="1" dirty="0" smtClean="0">
                <a:solidFill>
                  <a:srgbClr val="002060"/>
                </a:solidFill>
              </a:rPr>
              <a:t>               </a:t>
            </a:r>
            <a:endParaRPr lang="en-US" b="1" i="1" dirty="0">
              <a:solidFill>
                <a:srgbClr val="002060"/>
              </a:solidFill>
            </a:endParaRPr>
          </a:p>
        </p:txBody>
      </p:sp>
      <p:graphicFrame>
        <p:nvGraphicFramePr>
          <p:cNvPr id="12" name="Chart 11"/>
          <p:cNvGraphicFramePr/>
          <p:nvPr>
            <p:extLst>
              <p:ext uri="{D42A27DB-BD31-4B8C-83A1-F6EECF244321}">
                <p14:modId xmlns:p14="http://schemas.microsoft.com/office/powerpoint/2010/main" val="3723698267"/>
              </p:ext>
            </p:extLst>
          </p:nvPr>
        </p:nvGraphicFramePr>
        <p:xfrm>
          <a:off x="156754" y="2423050"/>
          <a:ext cx="5181600" cy="2253453"/>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32"/>
          <p:cNvSpPr>
            <a:spLocks noChangeArrowheads="1"/>
          </p:cNvSpPr>
          <p:nvPr/>
        </p:nvSpPr>
        <p:spPr bwMode="auto">
          <a:xfrm>
            <a:off x="139337" y="4511163"/>
            <a:ext cx="5199017"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az-Latn-AZ" altLang="ru-RU" sz="1000" b="0" i="0" u="none" strike="noStrike" cap="none" normalizeH="0" baseline="0" dirty="0" smtClean="0">
              <a:ln>
                <a:noFill/>
              </a:ln>
              <a:solidFill>
                <a:schemeClr val="tx1"/>
              </a:solidFill>
              <a:effectLst/>
              <a:latin typeface="Arno Pro"/>
              <a:ea typeface="MS Mincho"/>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z-Latn-AZ" altLang="ru-RU" sz="1000" b="0" i="0" u="none" strike="noStrike" cap="none" normalizeH="0" baseline="0" dirty="0" smtClean="0">
                <a:ln>
                  <a:noFill/>
                </a:ln>
                <a:solidFill>
                  <a:schemeClr val="tx1"/>
                </a:solidFill>
                <a:effectLst/>
                <a:latin typeface="Arno Pro"/>
                <a:ea typeface="MS Mincho"/>
                <a:cs typeface="Times New Roman" panose="02020603050405020304" pitchFamily="18" charset="0"/>
              </a:rPr>
              <a:t>Mənbə: </a:t>
            </a:r>
            <a:r>
              <a:rPr kumimoji="0" lang="az-Latn-AZ" altLang="ru-RU" sz="1000" b="0" i="0" u="none" strike="noStrike" cap="none" normalizeH="0" baseline="0" dirty="0" smtClean="0">
                <a:ln>
                  <a:noFill/>
                </a:ln>
                <a:solidFill>
                  <a:schemeClr val="tx1"/>
                </a:solidFill>
                <a:effectLst/>
                <a:latin typeface="Calibri" panose="020F0502020204030204" pitchFamily="34" charset="0"/>
                <a:ea typeface="MS Mincho"/>
                <a:cs typeface="Times New Roman" panose="02020603050405020304" pitchFamily="18" charset="0"/>
              </a:rPr>
              <a:t>“</a:t>
            </a:r>
            <a:r>
              <a:rPr kumimoji="0" lang="az-Latn-AZ" altLang="ru-RU" sz="1000" b="0" i="0" u="none" strike="noStrike" cap="none" normalizeH="0" baseline="0" dirty="0" smtClean="0">
                <a:ln>
                  <a:noFill/>
                </a:ln>
                <a:solidFill>
                  <a:schemeClr val="tx1"/>
                </a:solidFill>
                <a:effectLst/>
                <a:latin typeface="Arno Pro"/>
                <a:ea typeface="MS Mincho"/>
                <a:cs typeface="Times New Roman" panose="02020603050405020304" pitchFamily="18" charset="0"/>
              </a:rPr>
              <a:t>Portulans</a:t>
            </a:r>
            <a:r>
              <a:rPr kumimoji="0" lang="az-Latn-AZ" altLang="ru-RU" sz="1000" b="0" i="0" u="none" strike="noStrike" cap="none" normalizeH="0" baseline="0" dirty="0" smtClean="0">
                <a:ln>
                  <a:noFill/>
                </a:ln>
                <a:solidFill>
                  <a:schemeClr val="tx1"/>
                </a:solidFill>
                <a:effectLst/>
                <a:latin typeface="Calibri" panose="020F0502020204030204" pitchFamily="34" charset="0"/>
                <a:ea typeface="MS Mincho"/>
                <a:cs typeface="Times New Roman" panose="02020603050405020304" pitchFamily="18" charset="0"/>
              </a:rPr>
              <a:t>”</a:t>
            </a:r>
            <a:r>
              <a:rPr kumimoji="0" lang="az-Latn-AZ" altLang="ru-RU" sz="1000" b="0" i="0" u="none" strike="noStrike" cap="none" normalizeH="0" baseline="0" dirty="0" smtClean="0">
                <a:ln>
                  <a:noFill/>
                </a:ln>
                <a:solidFill>
                  <a:schemeClr val="tx1"/>
                </a:solidFill>
                <a:effectLst/>
                <a:latin typeface="Arno Pro"/>
                <a:ea typeface="MS Mincho"/>
                <a:cs typeface="Times New Roman" panose="02020603050405020304" pitchFamily="18" charset="0"/>
              </a:rPr>
              <a:t> İnstitutunun, İnformasiya</a:t>
            </a:r>
            <a:r>
              <a:rPr kumimoji="0" lang="az-Latn-AZ" altLang="ru-RU" sz="1100" b="0" i="0" u="none" strike="noStrike" cap="none" normalizeH="0" baseline="0" dirty="0" smtClean="0">
                <a:ln>
                  <a:noFill/>
                </a:ln>
                <a:solidFill>
                  <a:schemeClr val="tx1"/>
                </a:solidFill>
                <a:effectLst/>
                <a:latin typeface="Arno Pro"/>
                <a:ea typeface="MS Mincho"/>
                <a:cs typeface="Times New Roman" panose="02020603050405020304" pitchFamily="18" charset="0"/>
              </a:rPr>
              <a:t> </a:t>
            </a:r>
            <a:r>
              <a:rPr kumimoji="0" lang="az-Latn-AZ" altLang="ru-RU" sz="1000" b="0" i="0" u="none" strike="noStrike" cap="none" normalizeH="0" baseline="0" dirty="0" smtClean="0">
                <a:ln>
                  <a:noFill/>
                </a:ln>
                <a:solidFill>
                  <a:schemeClr val="tx1"/>
                </a:solidFill>
                <a:effectLst/>
                <a:latin typeface="Arno Pro"/>
                <a:ea typeface="MS Mincho"/>
                <a:cs typeface="Times New Roman" panose="02020603050405020304" pitchFamily="18" charset="0"/>
              </a:rPr>
              <a:t>Texnologiyaları və</a:t>
            </a:r>
            <a:br>
              <a:rPr kumimoji="0" lang="az-Latn-AZ" altLang="ru-RU" sz="1000" b="0" i="0" u="none" strike="noStrike" cap="none" normalizeH="0" baseline="0" dirty="0" smtClean="0">
                <a:ln>
                  <a:noFill/>
                </a:ln>
                <a:solidFill>
                  <a:schemeClr val="tx1"/>
                </a:solidFill>
                <a:effectLst/>
                <a:latin typeface="Arno Pro"/>
                <a:ea typeface="MS Mincho"/>
                <a:cs typeface="Times New Roman" panose="02020603050405020304" pitchFamily="18" charset="0"/>
              </a:rPr>
            </a:br>
            <a:r>
              <a:rPr kumimoji="0" lang="az-Latn-AZ" altLang="ru-RU" sz="1000" b="0" i="0" u="none" strike="noStrike" cap="none" normalizeH="0" baseline="0" dirty="0" smtClean="0">
                <a:ln>
                  <a:noFill/>
                </a:ln>
                <a:solidFill>
                  <a:schemeClr val="tx1"/>
                </a:solidFill>
                <a:effectLst/>
                <a:latin typeface="Arno Pro"/>
                <a:ea typeface="MS Mincho"/>
                <a:cs typeface="Times New Roman" panose="02020603050405020304" pitchFamily="18" charset="0"/>
              </a:rPr>
              <a:t>Xidmətləri </a:t>
            </a:r>
            <a:r>
              <a:rPr kumimoji="0" lang="az-Latn-AZ" altLang="ru-RU" sz="1000" b="0" i="0" u="none" strike="noStrike" cap="none" normalizeH="0" baseline="0" dirty="0" smtClean="0">
                <a:ln>
                  <a:noFill/>
                </a:ln>
                <a:solidFill>
                  <a:schemeClr val="tx1"/>
                </a:solidFill>
                <a:effectLst/>
                <a:latin typeface="Calibri" panose="020F0502020204030204" pitchFamily="34" charset="0"/>
                <a:ea typeface="MS Mincho"/>
                <a:cs typeface="Times New Roman" panose="02020603050405020304" pitchFamily="18" charset="0"/>
              </a:rPr>
              <a:t>ü</a:t>
            </a:r>
            <a:r>
              <a:rPr kumimoji="0" lang="az-Latn-AZ" altLang="ru-RU" sz="1000" b="0" i="0" u="none" strike="noStrike" cap="none" normalizeH="0" baseline="0" dirty="0" smtClean="0">
                <a:ln>
                  <a:noFill/>
                </a:ln>
                <a:solidFill>
                  <a:schemeClr val="tx1"/>
                </a:solidFill>
                <a:effectLst/>
                <a:latin typeface="Arno Pro"/>
                <a:ea typeface="MS Mincho"/>
                <a:cs typeface="Times New Roman" panose="02020603050405020304" pitchFamily="18" charset="0"/>
              </a:rPr>
              <a:t>zrə D</a:t>
            </a:r>
            <a:r>
              <a:rPr kumimoji="0" lang="az-Latn-AZ" altLang="ru-RU" sz="1000" b="0" i="0" u="none" strike="noStrike" cap="none" normalizeH="0" baseline="0" dirty="0" smtClean="0">
                <a:ln>
                  <a:noFill/>
                </a:ln>
                <a:solidFill>
                  <a:schemeClr val="tx1"/>
                </a:solidFill>
                <a:effectLst/>
                <a:latin typeface="Calibri" panose="020F0502020204030204" pitchFamily="34" charset="0"/>
                <a:ea typeface="MS Mincho"/>
                <a:cs typeface="Times New Roman" panose="02020603050405020304" pitchFamily="18" charset="0"/>
              </a:rPr>
              <a:t>ü</a:t>
            </a:r>
            <a:r>
              <a:rPr kumimoji="0" lang="az-Latn-AZ" altLang="ru-RU" sz="1000" b="0" i="0" u="none" strike="noStrike" cap="none" normalizeH="0" baseline="0" dirty="0" smtClean="0">
                <a:ln>
                  <a:noFill/>
                </a:ln>
                <a:solidFill>
                  <a:schemeClr val="tx1"/>
                </a:solidFill>
                <a:effectLst/>
                <a:latin typeface="Arno Pro"/>
                <a:ea typeface="MS Mincho"/>
                <a:cs typeface="Times New Roman" panose="02020603050405020304" pitchFamily="18" charset="0"/>
              </a:rPr>
              <a:t>nya Alyansının (WITSA) və D</a:t>
            </a:r>
            <a:r>
              <a:rPr kumimoji="0" lang="az-Latn-AZ" altLang="ru-RU" sz="1000" b="0" i="0" u="none" strike="noStrike" cap="none" normalizeH="0" baseline="0" dirty="0" smtClean="0">
                <a:ln>
                  <a:noFill/>
                </a:ln>
                <a:solidFill>
                  <a:schemeClr val="tx1"/>
                </a:solidFill>
                <a:effectLst/>
                <a:latin typeface="Calibri" panose="020F0502020204030204" pitchFamily="34" charset="0"/>
                <a:ea typeface="MS Mincho"/>
                <a:cs typeface="Times New Roman" panose="02020603050405020304" pitchFamily="18" charset="0"/>
              </a:rPr>
              <a:t>ü</a:t>
            </a:r>
            <a:r>
              <a:rPr kumimoji="0" lang="az-Latn-AZ" altLang="ru-RU" sz="1000" b="0" i="0" u="none" strike="noStrike" cap="none" normalizeH="0" baseline="0" dirty="0" smtClean="0">
                <a:ln>
                  <a:noFill/>
                </a:ln>
                <a:solidFill>
                  <a:schemeClr val="tx1"/>
                </a:solidFill>
                <a:effectLst/>
                <a:latin typeface="Arno Pro"/>
                <a:ea typeface="MS Mincho"/>
                <a:cs typeface="Times New Roman" panose="02020603050405020304" pitchFamily="18" charset="0"/>
              </a:rPr>
              <a:t>nya Bankının</a:t>
            </a:r>
            <a:br>
              <a:rPr kumimoji="0" lang="az-Latn-AZ" altLang="ru-RU" sz="1000" b="0" i="0" u="none" strike="noStrike" cap="none" normalizeH="0" baseline="0" dirty="0" smtClean="0">
                <a:ln>
                  <a:noFill/>
                </a:ln>
                <a:solidFill>
                  <a:schemeClr val="tx1"/>
                </a:solidFill>
                <a:effectLst/>
                <a:latin typeface="Arno Pro"/>
                <a:ea typeface="MS Mincho"/>
                <a:cs typeface="Times New Roman" panose="02020603050405020304" pitchFamily="18" charset="0"/>
              </a:rPr>
            </a:br>
            <a:r>
              <a:rPr kumimoji="0" lang="az-Latn-AZ" altLang="ru-RU" sz="1000" b="0" i="0" u="none" strike="noStrike" cap="none" normalizeH="0" baseline="0" dirty="0" smtClean="0">
                <a:ln>
                  <a:noFill/>
                </a:ln>
                <a:solidFill>
                  <a:schemeClr val="tx1"/>
                </a:solidFill>
                <a:effectLst/>
                <a:latin typeface="Arno Pro"/>
                <a:ea typeface="MS Mincho"/>
                <a:cs typeface="Times New Roman" panose="02020603050405020304" pitchFamily="18" charset="0"/>
              </a:rPr>
              <a:t>məlumatları əsasında hazırlanmışdır.</a:t>
            </a:r>
            <a:r>
              <a:rPr kumimoji="0" lang="az-Latn-AZ" altLang="ru-RU" sz="1000" b="0" i="0" u="none" strike="noStrike" cap="none" normalizeH="0" baseline="30000" dirty="0" smtClean="0">
                <a:ln>
                  <a:noFill/>
                </a:ln>
                <a:solidFill>
                  <a:srgbClr val="000000"/>
                </a:solidFill>
                <a:effectLst/>
                <a:latin typeface="Arno Pro"/>
                <a:ea typeface="Calibri" panose="020F0502020204030204" pitchFamily="34" charset="0"/>
                <a:cs typeface="Times New Roman" panose="02020603050405020304" pitchFamily="18" charset="0"/>
                <a:hlinkClick r:id="rId5"/>
              </a:rPr>
              <a:t>[</a:t>
            </a:r>
            <a:r>
              <a:rPr kumimoji="0" lang="az-Latn-AZ" altLang="ru-RU" sz="1000" b="0" i="0" u="none" strike="noStrike" cap="none" normalizeH="0" baseline="30000" dirty="0" smtClean="0" bmk="">
                <a:ln>
                  <a:noFill/>
                </a:ln>
                <a:solidFill>
                  <a:srgbClr val="000000"/>
                </a:solidFill>
                <a:effectLst/>
                <a:latin typeface="Arno Pro"/>
                <a:ea typeface="Calibri" panose="020F0502020204030204" pitchFamily="34" charset="0"/>
                <a:cs typeface="Times New Roman" panose="02020603050405020304" pitchFamily="18" charset="0"/>
                <a:hlinkClick r:id="rId5"/>
              </a:rPr>
              <a:t>1]</a:t>
            </a:r>
            <a:endParaRPr kumimoji="0" lang="az-Latn-AZ" altLang="ru-RU" sz="1000" b="0" i="0" u="none" strike="noStrike" cap="none" normalizeH="0" baseline="30000" dirty="0" smtClean="0" bmk="">
              <a:ln>
                <a:noFill/>
              </a:ln>
              <a:solidFill>
                <a:srgbClr val="000000"/>
              </a:solidFill>
              <a:effectLst/>
              <a:latin typeface="Arno Pro"/>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panose="020B0604020202020204" pitchFamily="34" charset="0"/>
              </a:rPr>
              <a:t/>
            </a:r>
            <a:br>
              <a:rPr kumimoji="0" lang="ru-RU" altLang="ru-RU" sz="1800" b="0" i="0" u="none" strike="noStrike" cap="none" normalizeH="0" baseline="0" dirty="0" smtClean="0">
                <a:ln>
                  <a:noFill/>
                </a:ln>
                <a:solidFill>
                  <a:schemeClr val="tx1"/>
                </a:solidFill>
                <a:effectLst/>
                <a:latin typeface="Arial" panose="020B0604020202020204" pitchFamily="34" charset="0"/>
              </a:rPr>
            </a:b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33"/>
          <p:cNvSpPr>
            <a:spLocks noChangeArrowheads="1"/>
          </p:cNvSpPr>
          <p:nvPr/>
        </p:nvSpPr>
        <p:spPr bwMode="auto">
          <a:xfrm>
            <a:off x="243840" y="5455034"/>
            <a:ext cx="4022725"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3" name="Rectangle 34"/>
          <p:cNvSpPr>
            <a:spLocks noChangeArrowheads="1"/>
          </p:cNvSpPr>
          <p:nvPr/>
        </p:nvSpPr>
        <p:spPr bwMode="auto">
          <a:xfrm>
            <a:off x="156754" y="5529826"/>
            <a:ext cx="11851350"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3000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6"/>
              </a:rPr>
              <a:t>[</a:t>
            </a:r>
            <a:r>
              <a:rPr kumimoji="0" lang="en-US" altLang="ru-RU" sz="1000" b="0" i="0" u="none" strike="noStrike" cap="none" normalizeH="0" baseline="3000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6"/>
              </a:rPr>
              <a:t>1]</a:t>
            </a:r>
            <a:r>
              <a:rPr kumimoji="0" lang="en-US" altLang="ru-RU"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az-Latn-AZ" altLang="ru-RU" sz="1000" dirty="0">
                <a:latin typeface="Arno Pro"/>
                <a:ea typeface="MS Mincho"/>
                <a:cs typeface="Times New Roman" panose="02020603050405020304" pitchFamily="18" charset="0"/>
              </a:rPr>
              <a:t>The Portulans İnstitute, WITSA. The Network Readiness İndex 2019. </a:t>
            </a:r>
            <a:r>
              <a:rPr kumimoji="0" lang="az-Latn-AZ" altLang="ru-RU" sz="1000" b="0" i="0" u="none" strike="noStrike" cap="none" normalizeH="0" baseline="0" dirty="0" smtClean="0">
                <a:ln>
                  <a:noFill/>
                </a:ln>
                <a:solidFill>
                  <a:schemeClr val="tx1"/>
                </a:solidFill>
                <a:effectLst/>
                <a:latin typeface="Arno Pro"/>
                <a:ea typeface="MS Mincho"/>
                <a:cs typeface="Times New Roman" panose="02020603050405020304" pitchFamily="18" charset="0"/>
                <a:hlinkClick r:id="rId7"/>
              </a:rPr>
              <a:t>https://networkreadinessindex.org/wp-content/uploads/2020/03/The-Network-Readiness-Index-2019-New-version-March-2020.pdf</a:t>
            </a:r>
            <a:r>
              <a:rPr kumimoji="0" lang="az-Latn-AZ" altLang="ru-RU" sz="1000" b="0" i="0" u="none" strike="noStrike" cap="none" normalizeH="0" baseline="0" dirty="0" smtClean="0">
                <a:ln>
                  <a:noFill/>
                </a:ln>
                <a:solidFill>
                  <a:schemeClr val="tx1"/>
                </a:solidFill>
                <a:effectLst/>
                <a:latin typeface="Arno Pro"/>
                <a:ea typeface="MS Mincho"/>
                <a:cs typeface="Times New Roman" panose="02020603050405020304" pitchFamily="18" charset="0"/>
              </a:rPr>
              <a:t>;</a:t>
            </a:r>
            <a:endParaRPr kumimoji="0" lang="ru-RU" altLang="ru-RU" sz="800" b="0" i="0" u="none" strike="noStrike" cap="none" normalizeH="0" baseline="0" dirty="0" smtClean="0">
              <a:ln>
                <a:noFill/>
              </a:ln>
              <a:solidFill>
                <a:schemeClr val="tx1"/>
              </a:solidFill>
              <a:effectLst/>
            </a:endParaRPr>
          </a:p>
          <a:p>
            <a:pPr marR="0" lvl="0" indent="0" eaLnBrk="0" fontAlgn="base" hangingPunct="0">
              <a:lnSpc>
                <a:spcPct val="100000"/>
              </a:lnSpc>
              <a:spcBef>
                <a:spcPct val="0"/>
              </a:spcBef>
              <a:spcAft>
                <a:spcPct val="0"/>
              </a:spcAft>
              <a:buClrTx/>
              <a:buSzTx/>
              <a:buFontTx/>
              <a:buNone/>
              <a:tabLst/>
            </a:pPr>
            <a:r>
              <a:rPr kumimoji="0" lang="az-Latn-AZ" altLang="ru-RU" sz="1000" b="0" i="0" u="none" strike="noStrike" cap="none" normalizeH="0" baseline="0" dirty="0" smtClean="0">
                <a:ln>
                  <a:noFill/>
                </a:ln>
                <a:solidFill>
                  <a:schemeClr val="tx1"/>
                </a:solidFill>
                <a:effectLst/>
                <a:latin typeface="Arno Pro"/>
                <a:ea typeface="MS Mincho"/>
                <a:cs typeface="Times New Roman" panose="02020603050405020304" pitchFamily="18" charset="0"/>
              </a:rPr>
              <a:t>The World Bank. GDP per capita, PPP, 2019. </a:t>
            </a:r>
            <a:r>
              <a:rPr lang="az-Latn-AZ" altLang="ru-RU" sz="1000" dirty="0">
                <a:latin typeface="Arno Pro"/>
                <a:ea typeface="MS Mincho"/>
                <a:cs typeface="Times New Roman" panose="02020603050405020304" pitchFamily="18" charset="0"/>
                <a:hlinkClick r:id="rId8"/>
              </a:rPr>
              <a:t>https://data.worldbank.org/indicator/NY.GDP.PCAP.PP.CD?end=2019&amp;start=2016</a:t>
            </a:r>
            <a:endParaRPr lang="az-Latn-AZ" altLang="ru-RU" sz="1000" dirty="0">
              <a:latin typeface="Arno Pro"/>
              <a:ea typeface="MS Mincho"/>
              <a:cs typeface="Times New Roman" panose="02020603050405020304" pitchFamily="18" charset="0"/>
            </a:endParaRPr>
          </a:p>
          <a:p>
            <a:pPr eaLnBrk="0" fontAlgn="base" hangingPunct="0">
              <a:spcBef>
                <a:spcPct val="0"/>
              </a:spcBef>
              <a:spcAft>
                <a:spcPct val="0"/>
              </a:spcAft>
            </a:pPr>
            <a:r>
              <a:rPr lang="en-US" altLang="ru-RU" sz="1100" baseline="30000" dirty="0" smtClean="0">
                <a:latin typeface="Calibri" panose="020F0502020204030204" pitchFamily="34" charset="0"/>
                <a:ea typeface="Calibri" panose="020F0502020204030204" pitchFamily="34" charset="0"/>
                <a:cs typeface="Times New Roman" panose="02020603050405020304" pitchFamily="18" charset="0"/>
                <a:hlinkClick r:id="rId6"/>
              </a:rPr>
              <a:t>[</a:t>
            </a:r>
            <a:r>
              <a:rPr lang="az-Latn-AZ" altLang="ru-RU" sz="1100" baseline="30000" dirty="0" smtClean="0" bmk="">
                <a:latin typeface="Calibri" panose="020F0502020204030204" pitchFamily="34" charset="0"/>
                <a:ea typeface="Calibri" panose="020F0502020204030204" pitchFamily="34" charset="0"/>
                <a:cs typeface="Times New Roman" panose="02020603050405020304" pitchFamily="18" charset="0"/>
                <a:hlinkClick r:id="rId6"/>
              </a:rPr>
              <a:t>2</a:t>
            </a:r>
            <a:r>
              <a:rPr lang="en-US" altLang="ru-RU" sz="1100" baseline="30000" dirty="0" smtClean="0" bmk="">
                <a:latin typeface="Calibri" panose="020F0502020204030204" pitchFamily="34" charset="0"/>
                <a:ea typeface="Calibri" panose="020F0502020204030204" pitchFamily="34" charset="0"/>
                <a:cs typeface="Times New Roman" panose="02020603050405020304" pitchFamily="18" charset="0"/>
                <a:hlinkClick r:id="rId6"/>
              </a:rPr>
              <a:t>]</a:t>
            </a:r>
            <a:r>
              <a:rPr lang="az-Latn-AZ" altLang="ru-RU" sz="1100" dirty="0">
                <a:latin typeface="Arno Pro"/>
                <a:ea typeface="MS Mincho"/>
                <a:cs typeface="Times New Roman" panose="02020603050405020304" pitchFamily="18" charset="0"/>
              </a:rPr>
              <a:t> </a:t>
            </a:r>
            <a:r>
              <a:rPr lang="az-Latn-AZ" altLang="ru-RU" sz="1000" dirty="0">
                <a:latin typeface="Arno Pro"/>
                <a:ea typeface="MS Mincho"/>
                <a:cs typeface="Times New Roman" panose="02020603050405020304" pitchFamily="18" charset="0"/>
              </a:rPr>
              <a:t>The Portulans İnstitute, WITSA. The Network Readiness Index, 2019. </a:t>
            </a:r>
            <a:r>
              <a:rPr lang="az-Latn-AZ" altLang="ru-RU" sz="1000" dirty="0">
                <a:latin typeface="Arno Pro"/>
                <a:ea typeface="MS Mincho"/>
                <a:cs typeface="Times New Roman" panose="02020603050405020304" pitchFamily="18" charset="0"/>
                <a:hlinkClick r:id="rId7"/>
              </a:rPr>
              <a:t>https://networkreadinessindex.org/wp-content/uploads/2020/03/The-Network-Readiness-Index-2019-New-version-March-2020.pdf</a:t>
            </a:r>
            <a:r>
              <a:rPr lang="az-Latn-AZ" altLang="ru-RU" sz="1000" dirty="0">
                <a:latin typeface="Arno Pro"/>
                <a:ea typeface="MS Mincho"/>
                <a:cs typeface="Times New Roman" panose="02020603050405020304" pitchFamily="18" charset="0"/>
              </a:rPr>
              <a:t>;</a:t>
            </a:r>
            <a:endParaRPr lang="ru-RU" altLang="ru-RU" sz="1000" dirty="0">
              <a:latin typeface="Arno Pro"/>
              <a:ea typeface="MS Mincho"/>
              <a:cs typeface="Times New Roman" panose="02020603050405020304" pitchFamily="18" charset="0"/>
            </a:endParaRPr>
          </a:p>
          <a:p>
            <a:pPr lvl="0" eaLnBrk="0" fontAlgn="base" hangingPunct="0">
              <a:spcBef>
                <a:spcPct val="0"/>
              </a:spcBef>
              <a:spcAft>
                <a:spcPct val="0"/>
              </a:spcAft>
            </a:pPr>
            <a:r>
              <a:rPr lang="az-Latn-AZ" altLang="ru-RU" sz="1000" dirty="0">
                <a:latin typeface="Arno Pro"/>
                <a:ea typeface="MS Mincho"/>
                <a:cs typeface="Times New Roman" panose="02020603050405020304" pitchFamily="18" charset="0"/>
              </a:rPr>
              <a:t>The World Bank. Trade, 2019</a:t>
            </a:r>
            <a:r>
              <a:rPr lang="az-Latn-AZ" altLang="ru-RU" sz="1100" dirty="0">
                <a:latin typeface="Arno Pro"/>
                <a:ea typeface="MS Mincho"/>
                <a:cs typeface="Times New Roman" panose="02020603050405020304" pitchFamily="18" charset="0"/>
              </a:rPr>
              <a:t>. </a:t>
            </a:r>
            <a:r>
              <a:rPr lang="az-Latn-AZ" altLang="ru-RU" sz="1000" dirty="0">
                <a:latin typeface="Arno Pro"/>
                <a:ea typeface="MS Mincho"/>
                <a:cs typeface="Times New Roman" panose="02020603050405020304" pitchFamily="18" charset="0"/>
                <a:hlinkClick r:id="rId9"/>
              </a:rPr>
              <a:t>https://data.worldbank.org/indicator/ne.trd.gnfs.zs?end=2019&amp;start=2012</a:t>
            </a:r>
            <a:endParaRPr lang="az-Latn-AZ" altLang="ru-RU" sz="1000" dirty="0">
              <a:latin typeface="Arno Pro"/>
              <a:ea typeface="MS Mincho"/>
              <a:cs typeface="Times New Roman" panose="02020603050405020304" pitchFamily="18" charset="0"/>
            </a:endParaRPr>
          </a:p>
          <a:p>
            <a:pPr lvl="0" eaLnBrk="0" fontAlgn="base" hangingPunct="0">
              <a:spcBef>
                <a:spcPct val="0"/>
              </a:spcBef>
              <a:spcAft>
                <a:spcPct val="0"/>
              </a:spcAft>
            </a:pPr>
            <a:endParaRPr kumimoji="0" lang="az-Latn-AZ" altLang="ru-RU" sz="11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3"/>
          <p:cNvSpPr/>
          <p:nvPr/>
        </p:nvSpPr>
        <p:spPr>
          <a:xfrm>
            <a:off x="243840" y="1911341"/>
            <a:ext cx="5665296" cy="461665"/>
          </a:xfrm>
          <a:prstGeom prst="rect">
            <a:avLst/>
          </a:prstGeom>
        </p:spPr>
        <p:txBody>
          <a:bodyPr wrap="square">
            <a:spAutoFit/>
          </a:bodyPr>
          <a:lstStyle/>
          <a:p>
            <a:r>
              <a:rPr lang="az-Latn-AZ" sz="1200" b="1" dirty="0">
                <a:latin typeface="Arno Pro"/>
                <a:ea typeface="MS Mincho"/>
                <a:cs typeface="Times New Roman" panose="02020603050405020304" pitchFamily="18" charset="0"/>
              </a:rPr>
              <a:t>Diaqram 1. Müxtəlif ölkələrdə ŞHİ və</a:t>
            </a:r>
            <a:br>
              <a:rPr lang="az-Latn-AZ" sz="1200" b="1" dirty="0">
                <a:latin typeface="Arno Pro"/>
                <a:ea typeface="MS Mincho"/>
                <a:cs typeface="Times New Roman" panose="02020603050405020304" pitchFamily="18" charset="0"/>
              </a:rPr>
            </a:br>
            <a:r>
              <a:rPr lang="az-Latn-AZ" sz="1200" b="1" dirty="0">
                <a:latin typeface="Arno Pro"/>
                <a:ea typeface="MS Mincho"/>
                <a:cs typeface="Times New Roman" panose="02020603050405020304" pitchFamily="18" charset="0"/>
              </a:rPr>
              <a:t>adambaşına ÜDM (beyn. doll., 2019)</a:t>
            </a:r>
            <a:endParaRPr lang="ru-RU" sz="1200" dirty="0"/>
          </a:p>
        </p:txBody>
      </p:sp>
      <p:sp>
        <p:nvSpPr>
          <p:cNvPr id="16" name="Rectangle 15"/>
          <p:cNvSpPr/>
          <p:nvPr/>
        </p:nvSpPr>
        <p:spPr>
          <a:xfrm>
            <a:off x="623392" y="1359951"/>
            <a:ext cx="10392593" cy="1061829"/>
          </a:xfrm>
          <a:prstGeom prst="rect">
            <a:avLst/>
          </a:prstGeom>
        </p:spPr>
        <p:txBody>
          <a:bodyPr wrap="square">
            <a:spAutoFit/>
          </a:bodyPr>
          <a:lstStyle/>
          <a:p>
            <a:pPr algn="ctr">
              <a:lnSpc>
                <a:spcPct val="150000"/>
              </a:lnSpc>
              <a:tabLst>
                <a:tab pos="457200" algn="l"/>
              </a:tabLst>
            </a:pPr>
            <a:r>
              <a:rPr lang="az-Latn-AZ" b="1" i="1" dirty="0" smtClean="0">
                <a:solidFill>
                  <a:srgbClr val="002060"/>
                </a:solidFill>
              </a:rPr>
              <a:t>ŞHİ </a:t>
            </a:r>
            <a:r>
              <a:rPr lang="az-Latn-AZ" b="1" i="1" dirty="0">
                <a:solidFill>
                  <a:srgbClr val="002060"/>
                </a:solidFill>
              </a:rPr>
              <a:t>və iqtisadi </a:t>
            </a:r>
            <a:r>
              <a:rPr lang="az-Latn-AZ" b="1" i="1" dirty="0" smtClean="0">
                <a:solidFill>
                  <a:srgbClr val="002060"/>
                </a:solidFill>
              </a:rPr>
              <a:t>inkişaf                                                                                                                         </a:t>
            </a:r>
            <a:r>
              <a:rPr lang="az-Latn-AZ" b="1" i="1" dirty="0">
                <a:solidFill>
                  <a:srgbClr val="002060"/>
                </a:solidFill>
              </a:rPr>
              <a:t>ŞHİ və ticarət</a:t>
            </a:r>
            <a:endParaRPr lang="ru-RU" b="1" i="1" dirty="0">
              <a:solidFill>
                <a:srgbClr val="002060"/>
              </a:solidFill>
            </a:endParaRPr>
          </a:p>
          <a:p>
            <a:pPr algn="ctr">
              <a:lnSpc>
                <a:spcPct val="150000"/>
              </a:lnSpc>
              <a:tabLst>
                <a:tab pos="457200" algn="l"/>
              </a:tabLst>
            </a:pPr>
            <a:endParaRPr lang="az-Latn-AZ"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p:cNvSpPr/>
          <p:nvPr/>
        </p:nvSpPr>
        <p:spPr>
          <a:xfrm>
            <a:off x="7442203" y="1872415"/>
            <a:ext cx="4749797" cy="461665"/>
          </a:xfrm>
          <a:prstGeom prst="rect">
            <a:avLst/>
          </a:prstGeom>
        </p:spPr>
        <p:txBody>
          <a:bodyPr wrap="square">
            <a:spAutoFit/>
          </a:bodyPr>
          <a:lstStyle/>
          <a:p>
            <a:pPr marR="989965" indent="269875" algn="r"/>
            <a:r>
              <a:rPr lang="az-Latn-AZ" sz="1200" b="1" dirty="0">
                <a:latin typeface="Arno Pro"/>
                <a:ea typeface="MS Mincho"/>
                <a:cs typeface="Times New Roman" panose="02020603050405020304" pitchFamily="18" charset="0"/>
              </a:rPr>
              <a:t>Diaqram 2. ŞHİ və </a:t>
            </a:r>
            <a:r>
              <a:rPr lang="az-Latn-AZ" sz="1200" b="1" dirty="0" smtClean="0">
                <a:latin typeface="Arno Pro"/>
                <a:ea typeface="MS Mincho"/>
                <a:cs typeface="Times New Roman" panose="02020603050405020304" pitchFamily="18" charset="0"/>
              </a:rPr>
              <a:t>ticarətin həcmi </a:t>
            </a:r>
          </a:p>
          <a:p>
            <a:pPr marR="989965" indent="269875" algn="r"/>
            <a:r>
              <a:rPr lang="az-Latn-AZ" sz="1200" b="1" dirty="0" smtClean="0">
                <a:latin typeface="Arno Pro"/>
                <a:ea typeface="MS Mincho"/>
                <a:cs typeface="Times New Roman" panose="02020603050405020304" pitchFamily="18" charset="0"/>
              </a:rPr>
              <a:t>(</a:t>
            </a:r>
            <a:r>
              <a:rPr lang="az-Latn-AZ" sz="1200" b="1" dirty="0">
                <a:latin typeface="Arno Pro"/>
                <a:ea typeface="MS Mincho"/>
                <a:cs typeface="Times New Roman" panose="02020603050405020304" pitchFamily="18" charset="0"/>
              </a:rPr>
              <a:t>ÜDM-in %, 2019)</a:t>
            </a:r>
            <a:endParaRPr lang="ru-RU" sz="1200" b="1" dirty="0">
              <a:latin typeface="Arno Pro"/>
              <a:ea typeface="MS Mincho"/>
              <a:cs typeface="Times New Roman" panose="02020603050405020304" pitchFamily="18" charset="0"/>
            </a:endParaRPr>
          </a:p>
        </p:txBody>
      </p:sp>
      <p:graphicFrame>
        <p:nvGraphicFramePr>
          <p:cNvPr id="19" name="Chart 18"/>
          <p:cNvGraphicFramePr/>
          <p:nvPr>
            <p:extLst>
              <p:ext uri="{D42A27DB-BD31-4B8C-83A1-F6EECF244321}">
                <p14:modId xmlns:p14="http://schemas.microsoft.com/office/powerpoint/2010/main" val="1193994030"/>
              </p:ext>
            </p:extLst>
          </p:nvPr>
        </p:nvGraphicFramePr>
        <p:xfrm>
          <a:off x="6261464" y="2355655"/>
          <a:ext cx="4824548" cy="2320848"/>
        </p:xfrm>
        <a:graphic>
          <a:graphicData uri="http://schemas.openxmlformats.org/drawingml/2006/chart">
            <c:chart xmlns:c="http://schemas.openxmlformats.org/drawingml/2006/chart" xmlns:r="http://schemas.openxmlformats.org/officeDocument/2006/relationships" r:id="rId10"/>
          </a:graphicData>
        </a:graphic>
      </p:graphicFrame>
      <p:sp>
        <p:nvSpPr>
          <p:cNvPr id="17" name="Rectangle 16"/>
          <p:cNvSpPr/>
          <p:nvPr/>
        </p:nvSpPr>
        <p:spPr>
          <a:xfrm>
            <a:off x="6261464" y="4630191"/>
            <a:ext cx="6096000" cy="615553"/>
          </a:xfrm>
          <a:prstGeom prst="rect">
            <a:avLst/>
          </a:prstGeom>
        </p:spPr>
        <p:txBody>
          <a:bodyPr>
            <a:spAutoFit/>
          </a:bodyPr>
          <a:lstStyle/>
          <a:p>
            <a:pPr lvl="0" eaLnBrk="0" fontAlgn="base" hangingPunct="0">
              <a:spcBef>
                <a:spcPct val="0"/>
              </a:spcBef>
              <a:spcAft>
                <a:spcPct val="0"/>
              </a:spcAft>
            </a:pPr>
            <a:r>
              <a:rPr lang="az-Latn-AZ" altLang="ru-RU" sz="1050" dirty="0">
                <a:latin typeface="Arno Pro"/>
                <a:ea typeface="MS Mincho"/>
                <a:cs typeface="Times New Roman" panose="02020603050405020304" pitchFamily="18" charset="0"/>
              </a:rPr>
              <a:t>Mənbə: </a:t>
            </a:r>
            <a:r>
              <a:rPr lang="az-Latn-AZ" altLang="ru-RU" sz="1050" dirty="0">
                <a:latin typeface="Calibri" panose="020F0502020204030204" pitchFamily="34" charset="0"/>
                <a:ea typeface="MS Mincho"/>
                <a:cs typeface="Times New Roman" panose="02020603050405020304" pitchFamily="18" charset="0"/>
              </a:rPr>
              <a:t>“</a:t>
            </a:r>
            <a:r>
              <a:rPr lang="az-Latn-AZ" altLang="ru-RU" sz="1050" dirty="0">
                <a:latin typeface="Arno Pro"/>
                <a:ea typeface="MS Mincho"/>
                <a:cs typeface="Times New Roman" panose="02020603050405020304" pitchFamily="18" charset="0"/>
              </a:rPr>
              <a:t>Portulans</a:t>
            </a:r>
            <a:r>
              <a:rPr lang="az-Latn-AZ" altLang="ru-RU" sz="1050" dirty="0">
                <a:latin typeface="Calibri" panose="020F0502020204030204" pitchFamily="34" charset="0"/>
                <a:ea typeface="MS Mincho"/>
                <a:cs typeface="Times New Roman" panose="02020603050405020304" pitchFamily="18" charset="0"/>
              </a:rPr>
              <a:t>”</a:t>
            </a:r>
            <a:r>
              <a:rPr lang="az-Latn-AZ" altLang="ru-RU" sz="1050" dirty="0">
                <a:latin typeface="Arno Pro"/>
                <a:ea typeface="MS Mincho"/>
                <a:cs typeface="Times New Roman" panose="02020603050405020304" pitchFamily="18" charset="0"/>
              </a:rPr>
              <a:t> İnstitutunun, İnformasiya</a:t>
            </a:r>
            <a:r>
              <a:rPr lang="az-Latn-AZ" altLang="ru-RU" sz="1200" dirty="0">
                <a:latin typeface="Arno Pro"/>
                <a:ea typeface="MS Mincho"/>
                <a:cs typeface="Times New Roman" panose="02020603050405020304" pitchFamily="18" charset="0"/>
              </a:rPr>
              <a:t> </a:t>
            </a:r>
            <a:r>
              <a:rPr lang="az-Latn-AZ" altLang="ru-RU" sz="1050" dirty="0">
                <a:latin typeface="Arno Pro"/>
                <a:ea typeface="MS Mincho"/>
                <a:cs typeface="Times New Roman" panose="02020603050405020304" pitchFamily="18" charset="0"/>
              </a:rPr>
              <a:t>Texnologiyaları</a:t>
            </a:r>
            <a:br>
              <a:rPr lang="az-Latn-AZ" altLang="ru-RU" sz="1050" dirty="0">
                <a:latin typeface="Arno Pro"/>
                <a:ea typeface="MS Mincho"/>
                <a:cs typeface="Times New Roman" panose="02020603050405020304" pitchFamily="18" charset="0"/>
              </a:rPr>
            </a:br>
            <a:r>
              <a:rPr lang="az-Latn-AZ" altLang="ru-RU" sz="1050" dirty="0">
                <a:latin typeface="Arno Pro"/>
                <a:ea typeface="MS Mincho"/>
                <a:cs typeface="Times New Roman" panose="02020603050405020304" pitchFamily="18" charset="0"/>
              </a:rPr>
              <a:t>və Xidmətləri </a:t>
            </a:r>
            <a:r>
              <a:rPr lang="az-Latn-AZ" altLang="ru-RU" sz="1050" dirty="0">
                <a:latin typeface="Calibri" panose="020F0502020204030204" pitchFamily="34" charset="0"/>
                <a:ea typeface="MS Mincho"/>
                <a:cs typeface="Times New Roman" panose="02020603050405020304" pitchFamily="18" charset="0"/>
              </a:rPr>
              <a:t>ü</a:t>
            </a:r>
            <a:r>
              <a:rPr lang="az-Latn-AZ" altLang="ru-RU" sz="1050" dirty="0">
                <a:latin typeface="Arno Pro"/>
                <a:ea typeface="MS Mincho"/>
                <a:cs typeface="Times New Roman" panose="02020603050405020304" pitchFamily="18" charset="0"/>
              </a:rPr>
              <a:t>zrə D</a:t>
            </a:r>
            <a:r>
              <a:rPr lang="az-Latn-AZ" altLang="ru-RU" sz="1050" dirty="0">
                <a:latin typeface="Calibri" panose="020F0502020204030204" pitchFamily="34" charset="0"/>
                <a:ea typeface="MS Mincho"/>
                <a:cs typeface="Times New Roman" panose="02020603050405020304" pitchFamily="18" charset="0"/>
              </a:rPr>
              <a:t>ü</a:t>
            </a:r>
            <a:r>
              <a:rPr lang="az-Latn-AZ" altLang="ru-RU" sz="1050" dirty="0">
                <a:latin typeface="Arno Pro"/>
                <a:ea typeface="MS Mincho"/>
                <a:cs typeface="Times New Roman" panose="02020603050405020304" pitchFamily="18" charset="0"/>
              </a:rPr>
              <a:t>nya Alyansının (WITSA)</a:t>
            </a:r>
            <a:r>
              <a:rPr lang="az-Latn-AZ" altLang="ru-RU" sz="1050" baseline="30000" dirty="0">
                <a:latin typeface="Arno Pro"/>
                <a:ea typeface="MS Mincho"/>
                <a:cs typeface="Times New Roman" panose="02020603050405020304" pitchFamily="18" charset="0"/>
              </a:rPr>
              <a:t> </a:t>
            </a:r>
            <a:r>
              <a:rPr lang="az-Latn-AZ" altLang="ru-RU" sz="1050" dirty="0">
                <a:latin typeface="Arno Pro"/>
                <a:ea typeface="MS Mincho"/>
                <a:cs typeface="Times New Roman" panose="02020603050405020304" pitchFamily="18" charset="0"/>
              </a:rPr>
              <a:t>və</a:t>
            </a:r>
            <a:br>
              <a:rPr lang="az-Latn-AZ" altLang="ru-RU" sz="1050" dirty="0">
                <a:latin typeface="Arno Pro"/>
                <a:ea typeface="MS Mincho"/>
                <a:cs typeface="Times New Roman" panose="02020603050405020304" pitchFamily="18" charset="0"/>
              </a:rPr>
            </a:br>
            <a:r>
              <a:rPr lang="az-Latn-AZ" altLang="ru-RU" sz="1050" dirty="0">
                <a:latin typeface="Arno Pro"/>
                <a:ea typeface="MS Mincho"/>
                <a:cs typeface="Times New Roman" panose="02020603050405020304" pitchFamily="18" charset="0"/>
              </a:rPr>
              <a:t>D</a:t>
            </a:r>
            <a:r>
              <a:rPr lang="az-Latn-AZ" altLang="ru-RU" sz="1050" dirty="0">
                <a:latin typeface="Calibri" panose="020F0502020204030204" pitchFamily="34" charset="0"/>
                <a:ea typeface="MS Mincho"/>
                <a:cs typeface="Times New Roman" panose="02020603050405020304" pitchFamily="18" charset="0"/>
              </a:rPr>
              <a:t>ü</a:t>
            </a:r>
            <a:r>
              <a:rPr lang="az-Latn-AZ" altLang="ru-RU" sz="1050" dirty="0">
                <a:latin typeface="Arno Pro"/>
                <a:ea typeface="MS Mincho"/>
                <a:cs typeface="Times New Roman" panose="02020603050405020304" pitchFamily="18" charset="0"/>
              </a:rPr>
              <a:t>nya Bankının məlumatları əsasında hazırlanmışdır.</a:t>
            </a:r>
            <a:r>
              <a:rPr lang="ru-RU" altLang="ru-RU" sz="1050" baseline="30000" dirty="0" smtClean="0">
                <a:solidFill>
                  <a:srgbClr val="000000"/>
                </a:solidFill>
                <a:latin typeface="Arno Pro"/>
                <a:ea typeface="Calibri" panose="020F0502020204030204" pitchFamily="34" charset="0"/>
                <a:cs typeface="Times New Roman" panose="02020603050405020304" pitchFamily="18" charset="0"/>
                <a:hlinkClick r:id="rId5"/>
              </a:rPr>
              <a:t>[</a:t>
            </a:r>
            <a:r>
              <a:rPr lang="az-Latn-AZ" altLang="ru-RU" sz="1050" baseline="30000" dirty="0" smtClean="0" bmk="">
                <a:solidFill>
                  <a:srgbClr val="000000"/>
                </a:solidFill>
                <a:latin typeface="Arno Pro"/>
                <a:ea typeface="Calibri" panose="020F0502020204030204" pitchFamily="34" charset="0"/>
                <a:cs typeface="Times New Roman" panose="02020603050405020304" pitchFamily="18" charset="0"/>
                <a:hlinkClick r:id="rId5"/>
              </a:rPr>
              <a:t>2</a:t>
            </a:r>
            <a:r>
              <a:rPr lang="ru-RU" altLang="ru-RU" sz="1050" baseline="30000" dirty="0" smtClean="0" bmk="">
                <a:solidFill>
                  <a:srgbClr val="000000"/>
                </a:solidFill>
                <a:latin typeface="Arno Pro"/>
                <a:ea typeface="Calibri" panose="020F0502020204030204" pitchFamily="34" charset="0"/>
                <a:cs typeface="Times New Roman" panose="02020603050405020304" pitchFamily="18" charset="0"/>
                <a:hlinkClick r:id="rId5"/>
              </a:rPr>
              <a:t>]</a:t>
            </a:r>
            <a:endParaRPr lang="ru-RU" altLang="ru-RU" sz="900" dirty="0"/>
          </a:p>
        </p:txBody>
      </p:sp>
    </p:spTree>
    <p:extLst>
      <p:ext uri="{BB962C8B-B14F-4D97-AF65-F5344CB8AC3E}">
        <p14:creationId xmlns:p14="http://schemas.microsoft.com/office/powerpoint/2010/main" val="758915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5"/>
          <p:cNvGrpSpPr>
            <a:grpSpLocks/>
          </p:cNvGrpSpPr>
          <p:nvPr/>
        </p:nvGrpSpPr>
        <p:grpSpPr bwMode="auto">
          <a:xfrm>
            <a:off x="0" y="0"/>
            <a:ext cx="12192000" cy="908720"/>
            <a:chOff x="0" y="446"/>
            <a:chExt cx="9144000" cy="756793"/>
          </a:xfrm>
        </p:grpSpPr>
        <p:pic>
          <p:nvPicPr>
            <p:cNvPr id="6" name="Рисунок 1"/>
            <p:cNvPicPr>
              <a:picLocks noChangeAspect="1"/>
            </p:cNvPicPr>
            <p:nvPr/>
          </p:nvPicPr>
          <p:blipFill>
            <a:blip r:embed="rId2" cstate="print"/>
            <a:srcRect l="58456" t="15993" r="20644" b="63036"/>
            <a:stretch>
              <a:fillRect/>
            </a:stretch>
          </p:blipFill>
          <p:spPr bwMode="auto">
            <a:xfrm>
              <a:off x="0" y="446"/>
              <a:ext cx="9144000" cy="754733"/>
            </a:xfrm>
            <a:prstGeom prst="rect">
              <a:avLst/>
            </a:prstGeom>
            <a:noFill/>
            <a:ln w="9525">
              <a:noFill/>
              <a:miter lim="800000"/>
              <a:headEnd/>
              <a:tailEnd/>
            </a:ln>
          </p:spPr>
        </p:pic>
        <p:pic>
          <p:nvPicPr>
            <p:cNvPr id="7" name="Рисунок 11"/>
            <p:cNvPicPr>
              <a:picLocks noChangeAspect="1"/>
            </p:cNvPicPr>
            <p:nvPr/>
          </p:nvPicPr>
          <p:blipFill>
            <a:blip r:embed="rId3" cstate="print"/>
            <a:srcRect b="34521"/>
            <a:stretch>
              <a:fillRect/>
            </a:stretch>
          </p:blipFill>
          <p:spPr bwMode="auto">
            <a:xfrm>
              <a:off x="467544" y="136323"/>
              <a:ext cx="587859" cy="452265"/>
            </a:xfrm>
            <a:prstGeom prst="rect">
              <a:avLst/>
            </a:prstGeom>
            <a:noFill/>
            <a:ln w="9525">
              <a:noFill/>
              <a:miter lim="800000"/>
              <a:headEnd/>
              <a:tailEnd/>
            </a:ln>
          </p:spPr>
        </p:pic>
        <p:sp>
          <p:nvSpPr>
            <p:cNvPr id="8" name="Поле 2"/>
            <p:cNvSpPr txBox="1">
              <a:spLocks noChangeArrowheads="1"/>
            </p:cNvSpPr>
            <p:nvPr/>
          </p:nvSpPr>
          <p:spPr bwMode="auto">
            <a:xfrm>
              <a:off x="1119188" y="133718"/>
              <a:ext cx="7917308" cy="607656"/>
            </a:xfrm>
            <a:prstGeom prst="rect">
              <a:avLst/>
            </a:prstGeom>
            <a:noFill/>
            <a:ln w="6350">
              <a:noFill/>
              <a:miter lim="800000"/>
              <a:headEnd/>
              <a:tailEnd/>
            </a:ln>
          </p:spPr>
          <p:txBody>
            <a:bodyPr/>
            <a:lstStyle/>
            <a:p>
              <a:pPr>
                <a:lnSpc>
                  <a:spcPct val="100000"/>
                </a:lnSpc>
                <a:spcBef>
                  <a:spcPct val="0"/>
                </a:spcBef>
                <a:buFont typeface="Wingdings" pitchFamily="2" charset="2"/>
                <a:buNone/>
              </a:pPr>
              <a:r>
                <a:rPr lang="az-Latn-AZ" sz="1300" dirty="0" smtClean="0">
                  <a:solidFill>
                    <a:srgbClr val="FFFFFF"/>
                  </a:solidFill>
                  <a:latin typeface="Cambria" pitchFamily="18" charset="0"/>
                  <a:ea typeface="Verdana" pitchFamily="34" charset="0"/>
                  <a:cs typeface="Verdana" pitchFamily="34" charset="0"/>
                </a:rPr>
                <a:t>Azərbaycan Milli Elmlər Akademiyasının </a:t>
              </a:r>
              <a:r>
                <a:rPr lang="en-US" sz="1300" b="0" i="0" dirty="0" smtClean="0">
                  <a:solidFill>
                    <a:srgbClr val="FFFFFF"/>
                  </a:solidFill>
                  <a:latin typeface="Cambria" pitchFamily="18" charset="0"/>
                  <a:ea typeface="Verdana" pitchFamily="34" charset="0"/>
                  <a:cs typeface="Verdana" pitchFamily="34" charset="0"/>
                </a:rPr>
                <a:t> </a:t>
              </a:r>
              <a:br>
                <a:rPr lang="en-US" sz="1300" b="0" i="0" dirty="0" smtClean="0">
                  <a:solidFill>
                    <a:srgbClr val="FFFFFF"/>
                  </a:solidFill>
                  <a:latin typeface="Cambria" pitchFamily="18" charset="0"/>
                  <a:ea typeface="Verdana" pitchFamily="34" charset="0"/>
                  <a:cs typeface="Verdana" pitchFamily="34" charset="0"/>
                </a:rPr>
              </a:br>
              <a:r>
                <a:rPr lang="az-Latn-AZ" sz="1300" dirty="0" smtClean="0">
                  <a:solidFill>
                    <a:srgbClr val="FFFFFF"/>
                  </a:solidFill>
                  <a:latin typeface="Cambria" pitchFamily="18" charset="0"/>
                  <a:ea typeface="Verdana" pitchFamily="34" charset="0"/>
                  <a:cs typeface="Verdana" pitchFamily="34" charset="0"/>
                </a:rPr>
                <a:t>İqtisadiyyat İnstitutu</a:t>
              </a:r>
              <a:endParaRPr lang="ru-RU" sz="1300" b="0" i="0" dirty="0">
                <a:solidFill>
                  <a:srgbClr val="FFFFFF"/>
                </a:solidFill>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ru-RU" sz="3600" b="0" i="0" dirty="0">
                <a:latin typeface="Cambria" pitchFamily="18" charset="0"/>
                <a:ea typeface="Verdana" pitchFamily="34" charset="0"/>
                <a:cs typeface="Verdana" pitchFamily="34" charset="0"/>
              </a:endParaRPr>
            </a:p>
          </p:txBody>
        </p:sp>
        <p:sp>
          <p:nvSpPr>
            <p:cNvPr id="9" name="Line 6"/>
            <p:cNvSpPr>
              <a:spLocks noChangeShapeType="1"/>
            </p:cNvSpPr>
            <p:nvPr/>
          </p:nvSpPr>
          <p:spPr bwMode="auto">
            <a:xfrm>
              <a:off x="0" y="757239"/>
              <a:ext cx="9144000" cy="0"/>
            </a:xfrm>
            <a:prstGeom prst="line">
              <a:avLst/>
            </a:prstGeom>
            <a:noFill/>
            <a:ln w="38100">
              <a:solidFill>
                <a:srgbClr val="000066"/>
              </a:solidFill>
              <a:round/>
              <a:headEnd/>
              <a:tailEnd/>
            </a:ln>
            <a:effectLst>
              <a:outerShdw dist="38100" dir="2400000" algn="ctr" rotWithShape="0">
                <a:schemeClr val="tx1">
                  <a:lumMod val="50000"/>
                  <a:alpha val="35000"/>
                </a:schemeClr>
              </a:outerShdw>
            </a:effectLst>
          </p:spPr>
          <p:txBody>
            <a:bodyPr/>
            <a:lstStyle/>
            <a:p>
              <a:pPr>
                <a:defRPr/>
              </a:pPr>
              <a:endParaRPr lang="ru-RU"/>
            </a:p>
          </p:txBody>
        </p:sp>
      </p:grpSp>
      <p:sp>
        <p:nvSpPr>
          <p:cNvPr id="15" name="TextBox 8"/>
          <p:cNvSpPr txBox="1"/>
          <p:nvPr/>
        </p:nvSpPr>
        <p:spPr>
          <a:xfrm>
            <a:off x="-1" y="6581001"/>
            <a:ext cx="12192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az-Latn-AZ" sz="1200" b="1" dirty="0">
                <a:solidFill>
                  <a:schemeClr val="tx1"/>
                </a:solidFill>
                <a:latin typeface="Cambria" panose="02040503050406030204" pitchFamily="18" charset="0"/>
              </a:rPr>
              <a:t>    </a:t>
            </a:r>
            <a:r>
              <a:rPr lang="en-US" sz="1200" b="1" dirty="0">
                <a:solidFill>
                  <a:schemeClr val="tx1"/>
                </a:solidFill>
                <a:latin typeface="Cambria" panose="02040503050406030204" pitchFamily="18" charset="0"/>
              </a:rPr>
              <a:t>www.economics.com.az</a:t>
            </a:r>
            <a:r>
              <a:rPr lang="az-Latn-AZ" sz="1200" b="1" dirty="0">
                <a:solidFill>
                  <a:schemeClr val="tx1"/>
                </a:solidFill>
                <a:latin typeface="Cambria" panose="02040503050406030204" pitchFamily="18" charset="0"/>
              </a:rPr>
              <a:t> </a:t>
            </a:r>
            <a:r>
              <a:rPr lang="az-Latn-AZ" sz="1200" b="1" dirty="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  </a:t>
            </a:r>
            <a:r>
              <a:rPr lang="en-US" sz="1200" b="1" dirty="0" smtClean="0">
                <a:solidFill>
                  <a:schemeClr val="bg1"/>
                </a:solidFill>
                <a:latin typeface="Cambria" panose="02040503050406030204" pitchFamily="18" charset="0"/>
              </a:rPr>
              <a:t>                                                                                        </a:t>
            </a:r>
            <a:r>
              <a:rPr lang="en-US" sz="1200" b="1" dirty="0" err="1" smtClean="0">
                <a:solidFill>
                  <a:schemeClr val="bg1"/>
                </a:solidFill>
                <a:latin typeface="Cambria" panose="02040503050406030204" pitchFamily="18" charset="0"/>
              </a:rPr>
              <a:t>Bak</a:t>
            </a:r>
            <a:r>
              <a:rPr lang="az-Latn-AZ" sz="1200" b="1" dirty="0">
                <a:solidFill>
                  <a:schemeClr val="bg1"/>
                </a:solidFill>
                <a:latin typeface="Cambria" panose="02040503050406030204" pitchFamily="18" charset="0"/>
              </a:rPr>
              <a:t>ı</a:t>
            </a:r>
            <a:r>
              <a:rPr lang="en-US" sz="1200" b="1" dirty="0" smtClean="0">
                <a:solidFill>
                  <a:schemeClr val="bg1"/>
                </a:solidFill>
                <a:latin typeface="Cambria" panose="02040503050406030204" pitchFamily="18" charset="0"/>
              </a:rPr>
              <a:t>, A</a:t>
            </a:r>
            <a:r>
              <a:rPr lang="az-Latn-AZ" sz="1200" b="1" dirty="0" smtClean="0">
                <a:solidFill>
                  <a:schemeClr val="bg1"/>
                </a:solidFill>
                <a:latin typeface="Cambria" panose="02040503050406030204" pitchFamily="18" charset="0"/>
              </a:rPr>
              <a:t>zərbaycan</a:t>
            </a:r>
            <a:r>
              <a:rPr lang="en-US" sz="1200" b="1" dirty="0" smtClean="0">
                <a:solidFill>
                  <a:schemeClr val="bg1"/>
                </a:solidFill>
                <a:latin typeface="Cambria" panose="02040503050406030204" pitchFamily="18" charset="0"/>
              </a:rPr>
              <a:t>,</a:t>
            </a:r>
            <a:r>
              <a:rPr lang="az-Latn-AZ" sz="1200" b="1" dirty="0" smtClean="0">
                <a:solidFill>
                  <a:schemeClr val="bg1"/>
                </a:solidFill>
                <a:latin typeface="Cambria" panose="02040503050406030204" pitchFamily="18" charset="0"/>
              </a:rPr>
              <a:t> 2021</a:t>
            </a:r>
            <a:endParaRPr lang="ru-RU" sz="1200" b="1" dirty="0">
              <a:solidFill>
                <a:schemeClr val="bg1"/>
              </a:solidFill>
              <a:latin typeface="Cambria" panose="02040503050406030204" pitchFamily="18" charset="0"/>
            </a:endParaRPr>
          </a:p>
        </p:txBody>
      </p:sp>
      <p:sp>
        <p:nvSpPr>
          <p:cNvPr id="2" name="Rectangle 1"/>
          <p:cNvSpPr/>
          <p:nvPr/>
        </p:nvSpPr>
        <p:spPr>
          <a:xfrm>
            <a:off x="-90158" y="928270"/>
            <a:ext cx="11295016" cy="579967"/>
          </a:xfrm>
          <a:prstGeom prst="rect">
            <a:avLst/>
          </a:prstGeom>
        </p:spPr>
        <p:txBody>
          <a:bodyPr wrap="square">
            <a:spAutoFit/>
          </a:bodyPr>
          <a:lstStyle/>
          <a:p>
            <a:pPr algn="ctr">
              <a:lnSpc>
                <a:spcPct val="150000"/>
              </a:lnSpc>
              <a:tabLst>
                <a:tab pos="457200" algn="l"/>
              </a:tabLst>
            </a:pPr>
            <a:r>
              <a:rPr lang="az-Latn-AZ"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Şəbəkə Hazırlığı İndeksi üzrə irəliləmənin </a:t>
            </a:r>
            <a:r>
              <a:rPr lang="az-Latn-AZ" sz="24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əhəmiyyəti</a:t>
            </a:r>
            <a:endParaRPr lang="az-Latn-AZ"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2"/>
          <p:cNvSpPr>
            <a:spLocks noChangeArrowheads="1"/>
          </p:cNvSpPr>
          <p:nvPr/>
        </p:nvSpPr>
        <p:spPr bwMode="auto">
          <a:xfrm>
            <a:off x="6095999" y="2713423"/>
            <a:ext cx="658367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11" name="Rectangle 3"/>
          <p:cNvSpPr>
            <a:spLocks noChangeArrowheads="1"/>
          </p:cNvSpPr>
          <p:nvPr/>
        </p:nvSpPr>
        <p:spPr bwMode="auto">
          <a:xfrm>
            <a:off x="700019" y="4394729"/>
            <a:ext cx="76207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panose="020B0604020202020204" pitchFamily="34" charset="0"/>
              </a:rPr>
              <a:t/>
            </a:r>
            <a:br>
              <a:rPr kumimoji="0" lang="ru-RU" altLang="ru-RU" sz="1800" b="0" i="0" u="none" strike="noStrike" cap="none" normalizeH="0" baseline="0" dirty="0" smtClean="0">
                <a:ln>
                  <a:noFill/>
                </a:ln>
                <a:solidFill>
                  <a:schemeClr val="tx1"/>
                </a:solidFill>
                <a:effectLst/>
                <a:latin typeface="Arial" panose="020B0604020202020204" pitchFamily="34" charset="0"/>
              </a:rPr>
            </a:b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4"/>
          <p:cNvSpPr>
            <a:spLocks noChangeArrowheads="1"/>
          </p:cNvSpPr>
          <p:nvPr/>
        </p:nvSpPr>
        <p:spPr bwMode="auto">
          <a:xfrm>
            <a:off x="443494" y="5253669"/>
            <a:ext cx="4022725"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3" name="Rectangle 5"/>
          <p:cNvSpPr>
            <a:spLocks noChangeArrowheads="1"/>
          </p:cNvSpPr>
          <p:nvPr/>
        </p:nvSpPr>
        <p:spPr bwMode="auto">
          <a:xfrm>
            <a:off x="0" y="5317290"/>
            <a:ext cx="1210904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ru-RU" sz="800" baseline="30000" dirty="0" smtClean="0">
                <a:latin typeface="Times New Roman" panose="02020603050405020304" pitchFamily="18" charset="0"/>
                <a:ea typeface="Calibri" panose="020F0502020204030204" pitchFamily="34" charset="0"/>
                <a:cs typeface="Times New Roman" panose="02020603050405020304" pitchFamily="18" charset="0"/>
                <a:hlinkClick r:id="rId4"/>
              </a:rPr>
              <a:t>[</a:t>
            </a:r>
            <a:r>
              <a:rPr lang="az-Latn-AZ" altLang="ru-RU" sz="800" baseline="30000" dirty="0" bmk="">
                <a:latin typeface="Times New Roman" panose="02020603050405020304" pitchFamily="18" charset="0"/>
                <a:ea typeface="Calibri" panose="020F0502020204030204" pitchFamily="34" charset="0"/>
                <a:cs typeface="Times New Roman" panose="02020603050405020304" pitchFamily="18" charset="0"/>
                <a:hlinkClick r:id="rId4"/>
              </a:rPr>
              <a:t>3</a:t>
            </a:r>
            <a:r>
              <a:rPr lang="en-US" altLang="ru-RU" sz="800" baseline="30000" dirty="0" smtClean="0" bmk="">
                <a:latin typeface="Times New Roman" panose="02020603050405020304" pitchFamily="18" charset="0"/>
                <a:ea typeface="Calibri" panose="020F0502020204030204" pitchFamily="34" charset="0"/>
                <a:cs typeface="Times New Roman" panose="02020603050405020304" pitchFamily="18" charset="0"/>
                <a:hlinkClick r:id="rId4"/>
              </a:rPr>
              <a:t>]</a:t>
            </a:r>
            <a:r>
              <a:rPr lang="en-US" altLang="ru-RU" sz="800" dirty="0" smtClean="0">
                <a:latin typeface="Times New Roman" panose="02020603050405020304" pitchFamily="18" charset="0"/>
                <a:ea typeface="Calibri" panose="020F0502020204030204" pitchFamily="34" charset="0"/>
                <a:cs typeface="Times New Roman" panose="02020603050405020304" pitchFamily="18" charset="0"/>
              </a:rPr>
              <a:t> </a:t>
            </a:r>
            <a:r>
              <a:rPr lang="az-Latn-AZ" sz="800" dirty="0" smtClean="0"/>
              <a:t>The </a:t>
            </a:r>
            <a:r>
              <a:rPr lang="az-Latn-AZ" sz="800" dirty="0"/>
              <a:t>Portulans İnstitute, WITSA. The Network Readiness Index, 2019. </a:t>
            </a:r>
            <a:r>
              <a:rPr lang="az-Latn-AZ" sz="800" dirty="0">
                <a:hlinkClick r:id="rId5"/>
              </a:rPr>
              <a:t>https://networkreadinessindex.org/wp-content/uploads/2020/03/The-Network-Readiness-Index-2019-New-version-March-2020.pdf</a:t>
            </a:r>
            <a:r>
              <a:rPr lang="az-Latn-AZ" sz="800" dirty="0"/>
              <a:t>; </a:t>
            </a:r>
            <a:endParaRPr lang="ru-RU" sz="800" dirty="0"/>
          </a:p>
          <a:p>
            <a:r>
              <a:rPr lang="az-Latn-AZ" sz="800" dirty="0"/>
              <a:t>The World Bank. Merchandise trade, 2019. </a:t>
            </a:r>
            <a:r>
              <a:rPr lang="az-Latn-AZ" sz="800" dirty="0">
                <a:hlinkClick r:id="rId6"/>
              </a:rPr>
              <a:t>https://data.worldbank.org/indicator/TG.VAL.TOTL.GD.ZS?end=2019&amp;start=2016</a:t>
            </a:r>
            <a:r>
              <a:rPr lang="az-Latn-AZ" sz="800" dirty="0"/>
              <a:t>;</a:t>
            </a:r>
            <a:endParaRPr lang="ru-RU" sz="800" dirty="0"/>
          </a:p>
          <a:p>
            <a:r>
              <a:rPr lang="az-Latn-AZ" sz="800" dirty="0"/>
              <a:t>The World Bank. Trade in services, 2019. </a:t>
            </a:r>
            <a:r>
              <a:rPr lang="az-Latn-AZ" sz="800" dirty="0">
                <a:hlinkClick r:id="rId7"/>
              </a:rPr>
              <a:t>https://data.worldbank.org/indicator/bg.gsr.nfsv.gd.zs?end=2019&amp;start=2016</a:t>
            </a:r>
            <a:r>
              <a:rPr lang="az-Latn-AZ" sz="800" dirty="0"/>
              <a:t>;</a:t>
            </a:r>
            <a:endParaRPr lang="ru-RU" sz="800" dirty="0"/>
          </a:p>
          <a:p>
            <a:r>
              <a:rPr lang="az-Latn-AZ" sz="800" dirty="0"/>
              <a:t>The World Bank. Imports of goods and services, 2019. </a:t>
            </a:r>
            <a:r>
              <a:rPr lang="az-Latn-AZ" sz="800" dirty="0">
                <a:hlinkClick r:id="rId8"/>
              </a:rPr>
              <a:t>https://data.worldbank.org/indicator/NE.IMP.GNFS.ZS?end=2019&amp;start=2016</a:t>
            </a:r>
            <a:r>
              <a:rPr lang="az-Latn-AZ" sz="800" dirty="0"/>
              <a:t>;</a:t>
            </a:r>
            <a:endParaRPr lang="ru-RU" sz="800" dirty="0"/>
          </a:p>
          <a:p>
            <a:r>
              <a:rPr lang="az-Latn-AZ" sz="800" dirty="0"/>
              <a:t>The World Bank. Exports of goods and services, 2019. </a:t>
            </a:r>
            <a:r>
              <a:rPr lang="az-Latn-AZ" sz="800" dirty="0">
                <a:hlinkClick r:id="rId9"/>
              </a:rPr>
              <a:t>https://</a:t>
            </a:r>
            <a:r>
              <a:rPr lang="az-Latn-AZ" sz="800" dirty="0" smtClean="0">
                <a:hlinkClick r:id="rId9"/>
              </a:rPr>
              <a:t>data.worldbank.org/indicator/ne.exp.gnfs.zs?end=2019&amp;start=2016</a:t>
            </a:r>
            <a:endParaRPr lang="az-Latn-AZ" sz="800" dirty="0" smtClean="0"/>
          </a:p>
          <a:p>
            <a:pPr>
              <a:spcAft>
                <a:spcPts val="0"/>
              </a:spcAft>
            </a:pPr>
            <a:r>
              <a:rPr lang="en-US" altLang="ru-RU" sz="800" baseline="30000" dirty="0" smtClean="0">
                <a:latin typeface="Times New Roman" panose="02020603050405020304" pitchFamily="18" charset="0"/>
                <a:ea typeface="Calibri" panose="020F0502020204030204" pitchFamily="34" charset="0"/>
                <a:cs typeface="Times New Roman" panose="02020603050405020304" pitchFamily="18" charset="0"/>
                <a:hlinkClick r:id="rId4"/>
              </a:rPr>
              <a:t>[</a:t>
            </a:r>
            <a:r>
              <a:rPr lang="az-Latn-AZ" altLang="ru-RU" sz="800" baseline="30000" dirty="0" smtClean="0" bmk="">
                <a:latin typeface="Times New Roman" panose="02020603050405020304" pitchFamily="18" charset="0"/>
                <a:ea typeface="Calibri" panose="020F0502020204030204" pitchFamily="34" charset="0"/>
                <a:cs typeface="Times New Roman" panose="02020603050405020304" pitchFamily="18" charset="0"/>
                <a:hlinkClick r:id="rId4"/>
              </a:rPr>
              <a:t>4</a:t>
            </a:r>
            <a:r>
              <a:rPr lang="en-US" altLang="ru-RU" sz="800" baseline="30000" dirty="0" smtClean="0" bmk="">
                <a:latin typeface="Times New Roman" panose="02020603050405020304" pitchFamily="18" charset="0"/>
                <a:ea typeface="Calibri" panose="020F0502020204030204" pitchFamily="34" charset="0"/>
                <a:cs typeface="Times New Roman" panose="02020603050405020304" pitchFamily="18" charset="0"/>
                <a:hlinkClick r:id="rId4"/>
              </a:rPr>
              <a:t>] </a:t>
            </a:r>
            <a:r>
              <a:rPr lang="az-Latn-AZ" sz="800" dirty="0" smtClean="0">
                <a:latin typeface="Arno Pro"/>
                <a:ea typeface="MS Mincho"/>
                <a:cs typeface="Times New Roman" panose="02020603050405020304" pitchFamily="18" charset="0"/>
              </a:rPr>
              <a:t>The </a:t>
            </a:r>
            <a:r>
              <a:rPr lang="az-Latn-AZ" sz="800" dirty="0">
                <a:latin typeface="Arno Pro"/>
                <a:ea typeface="MS Mincho"/>
                <a:cs typeface="Times New Roman" panose="02020603050405020304" pitchFamily="18" charset="0"/>
              </a:rPr>
              <a:t>Portulans İnstitute, WITSA. The Network Readiness Index, 2019. </a:t>
            </a:r>
            <a:r>
              <a:rPr lang="az-Latn-AZ" sz="800" dirty="0">
                <a:latin typeface="Arno Pro"/>
                <a:ea typeface="MS Mincho"/>
                <a:cs typeface="Times New Roman" panose="02020603050405020304" pitchFamily="18" charset="0"/>
                <a:hlinkClick r:id="rId5"/>
              </a:rPr>
              <a:t>https://networkreadinessindex.org/wp-content/uploads/2020/03/The-Network-Readiness-Index-2019-New-version-March-2020.pdf</a:t>
            </a:r>
            <a:r>
              <a:rPr lang="az-Latn-AZ" sz="800" dirty="0">
                <a:latin typeface="Arno Pro"/>
                <a:ea typeface="MS Mincho"/>
                <a:cs typeface="Times New Roman" panose="02020603050405020304" pitchFamily="18" charset="0"/>
              </a:rPr>
              <a:t>; </a:t>
            </a:r>
            <a:endParaRPr lang="ru-RU" sz="8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az-Latn-AZ" sz="800" dirty="0">
                <a:latin typeface="Arno Pro"/>
                <a:ea typeface="MS Mincho"/>
                <a:cs typeface="Times New Roman" panose="02020603050405020304" pitchFamily="18" charset="0"/>
              </a:rPr>
              <a:t>ITC. List of exporters for information services, 2019. https://www.trademap.org/tradestat/Country_SelService_TS.aspx?nvpm=1|||||||S09|1|3|1|2|2|1|2|1|1; </a:t>
            </a:r>
            <a:endParaRPr lang="ru-RU" sz="8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az-Latn-AZ" sz="800" dirty="0">
                <a:latin typeface="Arno Pro"/>
                <a:ea typeface="MS Mincho"/>
                <a:cs typeface="Times New Roman" panose="02020603050405020304" pitchFamily="18" charset="0"/>
              </a:rPr>
              <a:t>The World Bank. Populaition, total, 2019.https://data.worldbank.org/indicator/sp.pop.totl?end=2019&amp;start=2016;</a:t>
            </a:r>
            <a:endParaRPr lang="ru-RU" sz="8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az-Latn-AZ" sz="800" dirty="0">
                <a:latin typeface="Arno Pro"/>
                <a:ea typeface="MS Mincho"/>
                <a:cs typeface="Times New Roman" panose="02020603050405020304" pitchFamily="18" charset="0"/>
              </a:rPr>
              <a:t>The World Bank. İnternational tourism receipts, 2018. https://data.worldbank.org/indicator/ST.INT.RCPT.CD?end=2018&amp;start=2016</a:t>
            </a:r>
            <a:endParaRPr lang="ru-RU" sz="800" dirty="0">
              <a:latin typeface="Calibri" panose="020F0502020204030204" pitchFamily="34" charset="0"/>
              <a:ea typeface="Calibri" panose="020F0502020204030204" pitchFamily="34" charset="0"/>
              <a:cs typeface="Times New Roman" panose="02020603050405020304" pitchFamily="18" charset="0"/>
            </a:endParaRPr>
          </a:p>
          <a:p>
            <a:endParaRPr kumimoji="0" lang="az-Latn-AZ" altLang="ru-RU" sz="800" b="0" i="0" u="none" strike="noStrike" cap="none" normalizeH="0" baseline="0" dirty="0" smtClean="0">
              <a:ln>
                <a:noFill/>
              </a:ln>
              <a:solidFill>
                <a:schemeClr val="tx1"/>
              </a:solidFill>
              <a:effectLst/>
              <a:latin typeface="Arial" panose="020B0604020202020204" pitchFamily="34" charset="0"/>
            </a:endParaRPr>
          </a:p>
        </p:txBody>
      </p:sp>
      <p:sp>
        <p:nvSpPr>
          <p:cNvPr id="18" name="Rectangle 6"/>
          <p:cNvSpPr>
            <a:spLocks noChangeArrowheads="1"/>
          </p:cNvSpPr>
          <p:nvPr/>
        </p:nvSpPr>
        <p:spPr bwMode="auto">
          <a:xfrm>
            <a:off x="4281488" y="330903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panose="020B0604020202020204" pitchFamily="34" charset="0"/>
              </a:rPr>
              <a:t/>
            </a:r>
            <a:br>
              <a:rPr kumimoji="0" lang="ru-RU" altLang="ru-RU" sz="1800" b="0" i="0" u="none" strike="noStrike" cap="none" normalizeH="0" baseline="0" dirty="0" smtClean="0">
                <a:ln>
                  <a:noFill/>
                </a:ln>
                <a:solidFill>
                  <a:schemeClr val="tx1"/>
                </a:solidFill>
                <a:effectLst/>
                <a:latin typeface="Arial" panose="020B0604020202020204" pitchFamily="34" charset="0"/>
              </a:rPr>
            </a:b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22" name="Rectangle 21"/>
          <p:cNvSpPr/>
          <p:nvPr/>
        </p:nvSpPr>
        <p:spPr>
          <a:xfrm>
            <a:off x="77991" y="1759316"/>
            <a:ext cx="6005585" cy="892552"/>
          </a:xfrm>
          <a:prstGeom prst="rect">
            <a:avLst/>
          </a:prstGeom>
        </p:spPr>
        <p:txBody>
          <a:bodyPr wrap="square">
            <a:spAutoFit/>
          </a:bodyPr>
          <a:lstStyle/>
          <a:p>
            <a:pPr lvl="0" eaLnBrk="0" fontAlgn="base" hangingPunct="0">
              <a:spcBef>
                <a:spcPct val="0"/>
              </a:spcBef>
              <a:spcAft>
                <a:spcPct val="0"/>
              </a:spcAft>
            </a:pPr>
            <a:r>
              <a:rPr lang="az-Latn-AZ" altLang="ru-RU" sz="1200" b="1" dirty="0">
                <a:latin typeface="Arno Pro"/>
                <a:ea typeface="MS Mincho"/>
                <a:cs typeface="Times New Roman" panose="02020603050405020304" pitchFamily="18" charset="0"/>
              </a:rPr>
              <a:t>Cədvəl 1. ŞHİ ilə mal və xidmətlər üzrə ticarətin həcmi arasında</a:t>
            </a:r>
            <a:br>
              <a:rPr lang="az-Latn-AZ" altLang="ru-RU" sz="1200" b="1" dirty="0">
                <a:latin typeface="Arno Pro"/>
                <a:ea typeface="MS Mincho"/>
                <a:cs typeface="Times New Roman" panose="02020603050405020304" pitchFamily="18" charset="0"/>
              </a:rPr>
            </a:br>
            <a:r>
              <a:rPr lang="az-Latn-AZ" altLang="ru-RU" sz="1200" b="1" dirty="0">
                <a:latin typeface="Arno Pro"/>
                <a:ea typeface="MS Mincho"/>
                <a:cs typeface="Times New Roman" panose="02020603050405020304" pitchFamily="18" charset="0"/>
              </a:rPr>
              <a:t>reqressiya təhlili (ÜDM-in %-i, 56 ölkə, 2019-cu il)</a:t>
            </a:r>
            <a:endParaRPr lang="ru-RU" altLang="ru-RU" sz="1200" b="1" dirty="0">
              <a:latin typeface="Arno Pro"/>
              <a:ea typeface="MS Mincho"/>
              <a:cs typeface="Times New Roman" panose="02020603050405020304" pitchFamily="18" charset="0"/>
            </a:endParaRPr>
          </a:p>
          <a:p>
            <a:pPr lvl="0" eaLnBrk="0" fontAlgn="base" hangingPunct="0">
              <a:spcBef>
                <a:spcPct val="0"/>
              </a:spcBef>
              <a:spcAft>
                <a:spcPct val="0"/>
              </a:spcAft>
            </a:pPr>
            <a:r>
              <a:rPr lang="az-Latn-AZ" altLang="ru-RU" sz="1400" b="1" dirty="0">
                <a:latin typeface="Arno Pro"/>
                <a:ea typeface="MS Mincho"/>
                <a:cs typeface="Times New Roman" panose="02020603050405020304" pitchFamily="18" charset="0"/>
              </a:rPr>
              <a:t/>
            </a:r>
            <a:br>
              <a:rPr lang="az-Latn-AZ" altLang="ru-RU" sz="1400" b="1" dirty="0">
                <a:latin typeface="Arno Pro"/>
                <a:ea typeface="MS Mincho"/>
                <a:cs typeface="Times New Roman" panose="02020603050405020304" pitchFamily="18" charset="0"/>
              </a:rPr>
            </a:br>
            <a:endParaRPr lang="ru-RU" sz="1400" b="1" dirty="0">
              <a:latin typeface="Arno Pro"/>
              <a:ea typeface="MS Mincho"/>
              <a:cs typeface="Times New Roman" panose="02020603050405020304" pitchFamily="18" charset="0"/>
            </a:endParaRPr>
          </a:p>
        </p:txBody>
      </p:sp>
      <p:sp>
        <p:nvSpPr>
          <p:cNvPr id="23" name="Rectangle 22"/>
          <p:cNvSpPr/>
          <p:nvPr/>
        </p:nvSpPr>
        <p:spPr>
          <a:xfrm>
            <a:off x="0" y="4623914"/>
            <a:ext cx="6096000" cy="400110"/>
          </a:xfrm>
          <a:prstGeom prst="rect">
            <a:avLst/>
          </a:prstGeom>
        </p:spPr>
        <p:txBody>
          <a:bodyPr>
            <a:spAutoFit/>
          </a:bodyPr>
          <a:lstStyle/>
          <a:p>
            <a:pPr eaLnBrk="0" fontAlgn="base" hangingPunct="0">
              <a:spcBef>
                <a:spcPct val="0"/>
              </a:spcBef>
              <a:spcAft>
                <a:spcPct val="0"/>
              </a:spcAft>
            </a:pPr>
            <a:r>
              <a:rPr lang="az-Latn-AZ" altLang="ru-RU" sz="1000" dirty="0">
                <a:latin typeface="Arno Pro"/>
                <a:ea typeface="MS Mincho"/>
                <a:cs typeface="Times New Roman" panose="02020603050405020304" pitchFamily="18" charset="0"/>
              </a:rPr>
              <a:t>Mənbə: “Portulans” İnstitutunun, İnformasiya </a:t>
            </a:r>
            <a:r>
              <a:rPr lang="az-Latn-AZ" altLang="ru-RU" sz="1000" dirty="0" smtClean="0">
                <a:latin typeface="Arno Pro"/>
                <a:ea typeface="MS Mincho"/>
                <a:cs typeface="Times New Roman" panose="02020603050405020304" pitchFamily="18" charset="0"/>
              </a:rPr>
              <a:t>Texnologiyaları</a:t>
            </a:r>
            <a:r>
              <a:rPr lang="ru-RU" altLang="ru-RU" sz="1000" dirty="0" smtClean="0">
                <a:latin typeface="Arno Pro"/>
                <a:ea typeface="MS Mincho"/>
                <a:cs typeface="Times New Roman" panose="02020603050405020304" pitchFamily="18" charset="0"/>
              </a:rPr>
              <a:t> </a:t>
            </a:r>
            <a:r>
              <a:rPr lang="az-Latn-AZ" altLang="ru-RU" sz="1000" dirty="0" smtClean="0">
                <a:latin typeface="Arno Pro"/>
                <a:ea typeface="MS Mincho"/>
                <a:cs typeface="Times New Roman" panose="02020603050405020304" pitchFamily="18" charset="0"/>
              </a:rPr>
              <a:t>və </a:t>
            </a:r>
            <a:r>
              <a:rPr lang="az-Latn-AZ" altLang="ru-RU" sz="1000" dirty="0">
                <a:latin typeface="Arno Pro"/>
                <a:ea typeface="MS Mincho"/>
                <a:cs typeface="Times New Roman" panose="02020603050405020304" pitchFamily="18" charset="0"/>
              </a:rPr>
              <a:t>Xidmətləri üzrə Dünya Alyansının (WITSA) və Dünya Bankının məlumatları əsasında hazırlanmışdır.</a:t>
            </a:r>
            <a:r>
              <a:rPr lang="ru-RU" altLang="ru-RU" sz="1000" dirty="0" smtClean="0">
                <a:latin typeface="Arno Pro"/>
                <a:ea typeface="MS Mincho"/>
                <a:cs typeface="Times New Roman" panose="02020603050405020304" pitchFamily="18" charset="0"/>
                <a:hlinkClick r:id="rId10"/>
              </a:rPr>
              <a:t>[</a:t>
            </a:r>
            <a:r>
              <a:rPr lang="az-Latn-AZ" altLang="ru-RU" sz="1000" dirty="0" bmk="">
                <a:latin typeface="Arno Pro"/>
                <a:ea typeface="MS Mincho"/>
                <a:cs typeface="Times New Roman" panose="02020603050405020304" pitchFamily="18" charset="0"/>
                <a:hlinkClick r:id="rId10"/>
              </a:rPr>
              <a:t>3</a:t>
            </a:r>
            <a:r>
              <a:rPr lang="ru-RU" altLang="ru-RU" sz="1000" dirty="0" smtClean="0" bmk="">
                <a:latin typeface="Arno Pro"/>
                <a:ea typeface="MS Mincho"/>
                <a:cs typeface="Times New Roman" panose="02020603050405020304" pitchFamily="18" charset="0"/>
                <a:hlinkClick r:id="rId10"/>
              </a:rPr>
              <a:t>]</a:t>
            </a:r>
            <a:endParaRPr lang="ru-RU" altLang="ru-RU" sz="1000" dirty="0">
              <a:latin typeface="Arno Pro"/>
              <a:ea typeface="MS Mincho"/>
              <a:cs typeface="Times New Roman" panose="02020603050405020304" pitchFamily="18" charset="0"/>
            </a:endParaRPr>
          </a:p>
        </p:txBody>
      </p:sp>
      <p:sp>
        <p:nvSpPr>
          <p:cNvPr id="25" name="Rectangle 9"/>
          <p:cNvSpPr>
            <a:spLocks noChangeArrowheads="1"/>
          </p:cNvSpPr>
          <p:nvPr/>
        </p:nvSpPr>
        <p:spPr bwMode="auto">
          <a:xfrm>
            <a:off x="5881256" y="1813757"/>
            <a:ext cx="60004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z-Latn-AZ" altLang="ru-RU" sz="1200" b="1" i="0" u="none" strike="noStrike" cap="none" normalizeH="0" baseline="0" dirty="0" smtClean="0">
                <a:ln>
                  <a:noFill/>
                </a:ln>
                <a:solidFill>
                  <a:schemeClr val="tx1"/>
                </a:solidFill>
                <a:effectLst/>
                <a:latin typeface="Arno Pro"/>
                <a:ea typeface="MS Mincho"/>
                <a:cs typeface="Times New Roman" panose="02020603050405020304" pitchFamily="18" charset="0"/>
              </a:rPr>
              <a:t>Cədvəl 2. ŞHİ ilə informasiya xidmətləri (18 </a:t>
            </a:r>
            <a:r>
              <a:rPr kumimoji="0" lang="az-Latn-AZ" altLang="ru-RU" sz="1200" b="1" i="0" u="none" strike="noStrike" cap="none" normalizeH="0" baseline="0" dirty="0" smtClean="0">
                <a:ln>
                  <a:noFill/>
                </a:ln>
                <a:solidFill>
                  <a:schemeClr val="tx1"/>
                </a:solidFill>
                <a:effectLst/>
                <a:latin typeface="Calibri" panose="020F0502020204030204" pitchFamily="34" charset="0"/>
                <a:ea typeface="MS Mincho"/>
                <a:cs typeface="Times New Roman" panose="02020603050405020304" pitchFamily="18" charset="0"/>
              </a:rPr>
              <a:t>ö</a:t>
            </a:r>
            <a:r>
              <a:rPr kumimoji="0" lang="az-Latn-AZ" altLang="ru-RU" sz="1200" b="1" i="0" u="none" strike="noStrike" cap="none" normalizeH="0" baseline="0" dirty="0" smtClean="0">
                <a:ln>
                  <a:noFill/>
                </a:ln>
                <a:solidFill>
                  <a:schemeClr val="tx1"/>
                </a:solidFill>
                <a:effectLst/>
                <a:latin typeface="Arno Pro"/>
                <a:ea typeface="MS Mincho"/>
                <a:cs typeface="Times New Roman" panose="02020603050405020304" pitchFamily="18" charset="0"/>
              </a:rPr>
              <a:t>lkə, 2019) və</a:t>
            </a:r>
            <a:r>
              <a:rPr kumimoji="0" lang="az-Latn-AZ" altLang="ru-RU" sz="1200" b="1" i="0" u="none" strike="noStrike" cap="none" normalizeH="0" dirty="0" smtClean="0">
                <a:ln>
                  <a:noFill/>
                </a:ln>
                <a:solidFill>
                  <a:schemeClr val="tx1"/>
                </a:solidFill>
                <a:effectLst/>
                <a:latin typeface="Arno Pro"/>
                <a:ea typeface="MS Mincho"/>
                <a:cs typeface="Times New Roman" panose="02020603050405020304" pitchFamily="18" charset="0"/>
              </a:rPr>
              <a:t> </a:t>
            </a:r>
            <a:r>
              <a:rPr kumimoji="0" lang="az-Latn-AZ" altLang="ru-RU" sz="1200" b="1" i="0" u="none" strike="noStrike" cap="none" normalizeH="0" baseline="0" dirty="0" smtClean="0">
                <a:ln>
                  <a:noFill/>
                </a:ln>
                <a:solidFill>
                  <a:schemeClr val="tx1"/>
                </a:solidFill>
                <a:effectLst/>
                <a:latin typeface="Arno Pro"/>
                <a:ea typeface="MS Mincho"/>
                <a:cs typeface="Times New Roman" panose="02020603050405020304" pitchFamily="18" charset="0"/>
              </a:rPr>
              <a:t>turizm xidmətləri</a:t>
            </a:r>
          </a:p>
          <a:p>
            <a:pPr marL="0" marR="0" lvl="0" indent="0" algn="r" defTabSz="914400" rtl="0" eaLnBrk="0" fontAlgn="base" latinLnBrk="0" hangingPunct="0">
              <a:lnSpc>
                <a:spcPct val="100000"/>
              </a:lnSpc>
              <a:spcBef>
                <a:spcPct val="0"/>
              </a:spcBef>
              <a:spcAft>
                <a:spcPct val="0"/>
              </a:spcAft>
              <a:buClrTx/>
              <a:buSzTx/>
              <a:buFontTx/>
              <a:buNone/>
              <a:tabLst/>
            </a:pPr>
            <a:r>
              <a:rPr kumimoji="0" lang="az-Latn-AZ" altLang="ru-RU" sz="1200" b="1" i="0" u="none" strike="noStrike" cap="none" normalizeH="0" baseline="0" dirty="0" smtClean="0">
                <a:ln>
                  <a:noFill/>
                </a:ln>
                <a:solidFill>
                  <a:schemeClr val="tx1"/>
                </a:solidFill>
                <a:effectLst/>
                <a:latin typeface="Arno Pro"/>
                <a:ea typeface="MS Mincho"/>
                <a:cs typeface="Times New Roman" panose="02020603050405020304" pitchFamily="18" charset="0"/>
              </a:rPr>
              <a:t> (24 </a:t>
            </a:r>
            <a:r>
              <a:rPr kumimoji="0" lang="az-Latn-AZ" altLang="ru-RU" sz="1200" b="1" i="0" u="none" strike="noStrike" cap="none" normalizeH="0" baseline="0" dirty="0" smtClean="0">
                <a:ln>
                  <a:noFill/>
                </a:ln>
                <a:solidFill>
                  <a:schemeClr val="tx1"/>
                </a:solidFill>
                <a:effectLst/>
                <a:latin typeface="Calibri" panose="020F0502020204030204" pitchFamily="34" charset="0"/>
                <a:ea typeface="MS Mincho"/>
                <a:cs typeface="Times New Roman" panose="02020603050405020304" pitchFamily="18" charset="0"/>
              </a:rPr>
              <a:t>ö</a:t>
            </a:r>
            <a:r>
              <a:rPr kumimoji="0" lang="az-Latn-AZ" altLang="ru-RU" sz="1200" b="1" i="0" u="none" strike="noStrike" cap="none" normalizeH="0" baseline="0" dirty="0" smtClean="0">
                <a:ln>
                  <a:noFill/>
                </a:ln>
                <a:solidFill>
                  <a:schemeClr val="tx1"/>
                </a:solidFill>
                <a:effectLst/>
                <a:latin typeface="Arno Pro"/>
                <a:ea typeface="MS Mincho"/>
                <a:cs typeface="Times New Roman" panose="02020603050405020304" pitchFamily="18" charset="0"/>
              </a:rPr>
              <a:t>lkə, 2018) ixracının həcmi</a:t>
            </a:r>
            <a:r>
              <a:rPr kumimoji="0" lang="az-Latn-AZ" altLang="ru-RU" sz="1200" b="1" i="0" u="none" strike="noStrike" cap="none" normalizeH="0" dirty="0" smtClean="0">
                <a:ln>
                  <a:noFill/>
                </a:ln>
                <a:solidFill>
                  <a:schemeClr val="tx1"/>
                </a:solidFill>
                <a:effectLst/>
                <a:latin typeface="Arno Pro"/>
                <a:ea typeface="MS Mincho"/>
                <a:cs typeface="Times New Roman" panose="02020603050405020304" pitchFamily="18" charset="0"/>
              </a:rPr>
              <a:t> </a:t>
            </a:r>
            <a:r>
              <a:rPr kumimoji="0" lang="az-Latn-AZ" altLang="ru-RU" sz="1200" b="1" i="0" u="none" strike="noStrike" cap="none" normalizeH="0" baseline="0" dirty="0" smtClean="0">
                <a:ln>
                  <a:noFill/>
                </a:ln>
                <a:solidFill>
                  <a:schemeClr val="tx1"/>
                </a:solidFill>
                <a:effectLst/>
                <a:latin typeface="Arno Pro"/>
                <a:ea typeface="MS Mincho"/>
                <a:cs typeface="Times New Roman" panose="02020603050405020304" pitchFamily="18" charset="0"/>
              </a:rPr>
              <a:t>arasında reqressiya təhlili</a:t>
            </a:r>
            <a:endParaRPr kumimoji="0" lang="ru-RU" altLang="ru-RU"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200" b="0" i="0" u="none" strike="noStrike" cap="none" normalizeH="0" baseline="0" dirty="0" smtClean="0">
              <a:ln>
                <a:noFill/>
              </a:ln>
              <a:solidFill>
                <a:schemeClr val="tx1"/>
              </a:solidFill>
              <a:effectLst/>
              <a:latin typeface="Arial" panose="020B0604020202020204" pitchFamily="34" charset="0"/>
            </a:endParaRPr>
          </a:p>
        </p:txBody>
      </p:sp>
      <p:sp>
        <p:nvSpPr>
          <p:cNvPr id="27" name="Rectangle 26"/>
          <p:cNvSpPr/>
          <p:nvPr/>
        </p:nvSpPr>
        <p:spPr>
          <a:xfrm>
            <a:off x="6054524" y="4605707"/>
            <a:ext cx="6096000" cy="761747"/>
          </a:xfrm>
          <a:prstGeom prst="rect">
            <a:avLst/>
          </a:prstGeom>
        </p:spPr>
        <p:txBody>
          <a:bodyPr>
            <a:spAutoFit/>
          </a:bodyPr>
          <a:lstStyle/>
          <a:p>
            <a:r>
              <a:rPr lang="az-Latn-AZ" sz="1050" dirty="0">
                <a:latin typeface="Arno Pro"/>
                <a:ea typeface="MS Mincho"/>
                <a:cs typeface="Times New Roman" panose="02020603050405020304" pitchFamily="18" charset="0"/>
              </a:rPr>
              <a:t>Mənbə: “Portulans” İnstitutunun, İnformasiya</a:t>
            </a:r>
            <a:r>
              <a:rPr lang="az-Latn-AZ" sz="1200" dirty="0">
                <a:latin typeface="Arno Pro"/>
                <a:ea typeface="MS Mincho"/>
                <a:cs typeface="Times New Roman" panose="02020603050405020304" pitchFamily="18" charset="0"/>
              </a:rPr>
              <a:t> </a:t>
            </a:r>
            <a:r>
              <a:rPr lang="az-Latn-AZ" sz="1050" dirty="0">
                <a:latin typeface="Arno Pro"/>
                <a:ea typeface="MS Mincho"/>
                <a:cs typeface="Times New Roman" panose="02020603050405020304" pitchFamily="18" charset="0"/>
              </a:rPr>
              <a:t>Texnologiyaları və Xidmətləri</a:t>
            </a:r>
            <a:br>
              <a:rPr lang="az-Latn-AZ" sz="1050" dirty="0">
                <a:latin typeface="Arno Pro"/>
                <a:ea typeface="MS Mincho"/>
                <a:cs typeface="Times New Roman" panose="02020603050405020304" pitchFamily="18" charset="0"/>
              </a:rPr>
            </a:br>
            <a:r>
              <a:rPr lang="az-Latn-AZ" sz="1050" dirty="0">
                <a:latin typeface="Arno Pro"/>
                <a:ea typeface="MS Mincho"/>
                <a:cs typeface="Times New Roman" panose="02020603050405020304" pitchFamily="18" charset="0"/>
              </a:rPr>
              <a:t>üzrə Dünya Alyansının (WITSA), Beynəlxalq Ticarət Mərkəzinin (İTC)</a:t>
            </a:r>
            <a:r>
              <a:rPr lang="az-Latn-AZ" sz="1000" dirty="0">
                <a:solidFill>
                  <a:srgbClr val="000000"/>
                </a:solidFill>
                <a:latin typeface="Arno Pro"/>
                <a:ea typeface="Calibri" panose="020F0502020204030204" pitchFamily="34" charset="0"/>
                <a:cs typeface="Times New Roman" panose="02020603050405020304" pitchFamily="18" charset="0"/>
              </a:rPr>
              <a:t> </a:t>
            </a:r>
            <a:r>
              <a:rPr lang="az-Latn-AZ" sz="1050" dirty="0">
                <a:latin typeface="Arno Pro"/>
                <a:ea typeface="MS Mincho"/>
                <a:cs typeface="Times New Roman" panose="02020603050405020304" pitchFamily="18" charset="0"/>
              </a:rPr>
              <a:t>və</a:t>
            </a:r>
            <a:br>
              <a:rPr lang="az-Latn-AZ" sz="1050" dirty="0">
                <a:latin typeface="Arno Pro"/>
                <a:ea typeface="MS Mincho"/>
                <a:cs typeface="Times New Roman" panose="02020603050405020304" pitchFamily="18" charset="0"/>
              </a:rPr>
            </a:br>
            <a:r>
              <a:rPr lang="az-Latn-AZ" sz="1050" dirty="0">
                <a:latin typeface="Arno Pro"/>
                <a:ea typeface="MS Mincho"/>
                <a:cs typeface="Times New Roman" panose="02020603050405020304" pitchFamily="18" charset="0"/>
              </a:rPr>
              <a:t>Dünya Bankının məlumatları əsasında hesablanmışdır</a:t>
            </a:r>
            <a:r>
              <a:rPr lang="az-Latn-AZ" sz="1050" dirty="0" smtClean="0">
                <a:latin typeface="Arno Pro"/>
                <a:ea typeface="MS Mincho"/>
                <a:cs typeface="Times New Roman" panose="02020603050405020304" pitchFamily="18" charset="0"/>
              </a:rPr>
              <a:t>.</a:t>
            </a:r>
            <a:r>
              <a:rPr lang="ru-RU" altLang="ru-RU" sz="900" dirty="0">
                <a:latin typeface="Arno Pro"/>
                <a:ea typeface="MS Mincho"/>
                <a:cs typeface="Times New Roman" panose="02020603050405020304" pitchFamily="18" charset="0"/>
                <a:hlinkClick r:id="rId10"/>
              </a:rPr>
              <a:t> </a:t>
            </a:r>
            <a:r>
              <a:rPr lang="ru-RU" altLang="ru-RU" sz="900" dirty="0" smtClean="0">
                <a:latin typeface="Arno Pro"/>
                <a:ea typeface="MS Mincho"/>
                <a:cs typeface="Times New Roman" panose="02020603050405020304" pitchFamily="18" charset="0"/>
                <a:hlinkClick r:id="rId10"/>
              </a:rPr>
              <a:t>[</a:t>
            </a:r>
            <a:r>
              <a:rPr lang="az-Latn-AZ" altLang="ru-RU" sz="900" dirty="0" smtClean="0" bmk="">
                <a:latin typeface="Arno Pro"/>
                <a:ea typeface="MS Mincho"/>
                <a:cs typeface="Times New Roman" panose="02020603050405020304" pitchFamily="18" charset="0"/>
                <a:hlinkClick r:id="rId10"/>
              </a:rPr>
              <a:t>4</a:t>
            </a:r>
            <a:r>
              <a:rPr lang="ru-RU" altLang="ru-RU" sz="900" dirty="0" smtClean="0" bmk="">
                <a:latin typeface="Arno Pro"/>
                <a:ea typeface="MS Mincho"/>
                <a:cs typeface="Times New Roman" panose="02020603050405020304" pitchFamily="18" charset="0"/>
                <a:hlinkClick r:id="rId10"/>
              </a:rPr>
              <a:t>]</a:t>
            </a:r>
            <a:endParaRPr lang="ru-RU" altLang="ru-RU" sz="900" dirty="0">
              <a:latin typeface="Arno Pro"/>
              <a:ea typeface="MS Mincho"/>
              <a:cs typeface="Times New Roman" panose="02020603050405020304" pitchFamily="18" charset="0"/>
            </a:endParaRPr>
          </a:p>
          <a:p>
            <a:endParaRPr lang="ru-RU" sz="1050" dirty="0"/>
          </a:p>
        </p:txBody>
      </p:sp>
      <p:graphicFrame>
        <p:nvGraphicFramePr>
          <p:cNvPr id="3" name="Table 2"/>
          <p:cNvGraphicFramePr>
            <a:graphicFrameLocks noGrp="1"/>
          </p:cNvGraphicFramePr>
          <p:nvPr>
            <p:extLst>
              <p:ext uri="{D42A27DB-BD31-4B8C-83A1-F6EECF244321}">
                <p14:modId xmlns:p14="http://schemas.microsoft.com/office/powerpoint/2010/main" val="102037961"/>
              </p:ext>
            </p:extLst>
          </p:nvPr>
        </p:nvGraphicFramePr>
        <p:xfrm>
          <a:off x="110746" y="2376824"/>
          <a:ext cx="5201739" cy="2189819"/>
        </p:xfrm>
        <a:graphic>
          <a:graphicData uri="http://schemas.openxmlformats.org/drawingml/2006/table">
            <a:tbl>
              <a:tblPr firstRow="1" firstCol="1" bandRow="1"/>
              <a:tblGrid>
                <a:gridCol w="1008363">
                  <a:extLst>
                    <a:ext uri="{9D8B030D-6E8A-4147-A177-3AD203B41FA5}">
                      <a16:colId xmlns:a16="http://schemas.microsoft.com/office/drawing/2014/main" val="3741599713"/>
                    </a:ext>
                  </a:extLst>
                </a:gridCol>
                <a:gridCol w="882949">
                  <a:extLst>
                    <a:ext uri="{9D8B030D-6E8A-4147-A177-3AD203B41FA5}">
                      <a16:colId xmlns:a16="http://schemas.microsoft.com/office/drawing/2014/main" val="1303021309"/>
                    </a:ext>
                  </a:extLst>
                </a:gridCol>
                <a:gridCol w="993212">
                  <a:extLst>
                    <a:ext uri="{9D8B030D-6E8A-4147-A177-3AD203B41FA5}">
                      <a16:colId xmlns:a16="http://schemas.microsoft.com/office/drawing/2014/main" val="427051605"/>
                    </a:ext>
                  </a:extLst>
                </a:gridCol>
                <a:gridCol w="1213739">
                  <a:extLst>
                    <a:ext uri="{9D8B030D-6E8A-4147-A177-3AD203B41FA5}">
                      <a16:colId xmlns:a16="http://schemas.microsoft.com/office/drawing/2014/main" val="470080669"/>
                    </a:ext>
                  </a:extLst>
                </a:gridCol>
                <a:gridCol w="1103476">
                  <a:extLst>
                    <a:ext uri="{9D8B030D-6E8A-4147-A177-3AD203B41FA5}">
                      <a16:colId xmlns:a16="http://schemas.microsoft.com/office/drawing/2014/main" val="1528776863"/>
                    </a:ext>
                  </a:extLst>
                </a:gridCol>
              </a:tblGrid>
              <a:tr h="1090301">
                <a:tc>
                  <a:txBody>
                    <a:bodyPr/>
                    <a:lstStyle/>
                    <a:p>
                      <a:endParaRPr lang="ru-RU" sz="1200">
                        <a:effectLst/>
                        <a:latin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Times New Roman" panose="02020603050405020304" pitchFamily="18" charset="0"/>
                          <a:cs typeface="Times New Roman" panose="02020603050405020304" pitchFamily="18" charset="0"/>
                        </a:rPr>
                        <a:t>Mallar üzrə ticarət</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Times New Roman" panose="02020603050405020304" pitchFamily="18" charset="0"/>
                          <a:cs typeface="Times New Roman" panose="02020603050405020304" pitchFamily="18" charset="0"/>
                        </a:rPr>
                        <a:t>Xidmətlər üzrə ticarət</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Times New Roman" panose="02020603050405020304" pitchFamily="18" charset="0"/>
                          <a:cs typeface="Times New Roman" panose="02020603050405020304" pitchFamily="18" charset="0"/>
                        </a:rPr>
                        <a:t>Mal və xidmətlər</a:t>
                      </a:r>
                      <a:br>
                        <a:rPr lang="az-Latn-AZ" sz="1200">
                          <a:effectLst/>
                          <a:latin typeface="Arno Pro"/>
                          <a:ea typeface="Times New Roman" panose="02020603050405020304" pitchFamily="18" charset="0"/>
                          <a:cs typeface="Times New Roman" panose="02020603050405020304" pitchFamily="18" charset="0"/>
                        </a:rPr>
                      </a:br>
                      <a:r>
                        <a:rPr lang="az-Latn-AZ" sz="1200">
                          <a:effectLst/>
                          <a:latin typeface="Arno Pro"/>
                          <a:ea typeface="Times New Roman" panose="02020603050405020304" pitchFamily="18" charset="0"/>
                          <a:cs typeface="Times New Roman" panose="02020603050405020304" pitchFamily="18" charset="0"/>
                        </a:rPr>
                        <a:t>üzrə idxal</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Times New Roman" panose="02020603050405020304" pitchFamily="18" charset="0"/>
                          <a:cs typeface="Times New Roman" panose="02020603050405020304" pitchFamily="18" charset="0"/>
                        </a:rPr>
                        <a:t>Mal və xidmətlər</a:t>
                      </a:r>
                      <a:br>
                        <a:rPr lang="az-Latn-AZ" sz="1200">
                          <a:effectLst/>
                          <a:latin typeface="Arno Pro"/>
                          <a:ea typeface="Times New Roman" panose="02020603050405020304" pitchFamily="18" charset="0"/>
                          <a:cs typeface="Times New Roman" panose="02020603050405020304" pitchFamily="18" charset="0"/>
                        </a:rPr>
                      </a:br>
                      <a:r>
                        <a:rPr lang="az-Latn-AZ" sz="1200">
                          <a:effectLst/>
                          <a:latin typeface="Arno Pro"/>
                          <a:ea typeface="Times New Roman" panose="02020603050405020304" pitchFamily="18" charset="0"/>
                          <a:cs typeface="Times New Roman" panose="02020603050405020304" pitchFamily="18" charset="0"/>
                        </a:rPr>
                        <a:t>üzrə ixrac</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448146263"/>
                  </a:ext>
                </a:extLst>
              </a:tr>
              <a:tr h="363434">
                <a:tc>
                  <a:txBody>
                    <a:bodyPr/>
                    <a:lstStyle/>
                    <a:p>
                      <a:pPr>
                        <a:lnSpc>
                          <a:spcPct val="115000"/>
                        </a:lnSpc>
                        <a:spcBef>
                          <a:spcPts val="300"/>
                        </a:spcBef>
                        <a:spcAft>
                          <a:spcPts val="300"/>
                        </a:spcAft>
                      </a:pPr>
                      <a:r>
                        <a:rPr lang="en-US" sz="1200">
                          <a:effectLst/>
                          <a:latin typeface="Arno Pro"/>
                          <a:ea typeface="Calibri" panose="020F0502020204030204" pitchFamily="34" charset="0"/>
                          <a:cs typeface="Times New Roman" panose="02020603050405020304" pitchFamily="18" charset="0"/>
                        </a:rPr>
                        <a:t>R</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effectLst/>
                          <a:latin typeface="Arno Pro"/>
                          <a:ea typeface="Calibri" panose="020F0502020204030204" pitchFamily="34" charset="0"/>
                          <a:cs typeface="Times New Roman" panose="02020603050405020304" pitchFamily="18" charset="0"/>
                        </a:rPr>
                        <a:t>0,307</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effectLst/>
                          <a:latin typeface="Arno Pro"/>
                          <a:ea typeface="Calibri" panose="020F0502020204030204" pitchFamily="34" charset="0"/>
                          <a:cs typeface="Times New Roman" panose="02020603050405020304" pitchFamily="18" charset="0"/>
                        </a:rPr>
                        <a:t>0,313</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effectLst/>
                          <a:latin typeface="Arno Pro"/>
                          <a:ea typeface="Calibri" panose="020F0502020204030204" pitchFamily="34" charset="0"/>
                          <a:cs typeface="Times New Roman" panose="02020603050405020304" pitchFamily="18" charset="0"/>
                        </a:rPr>
                        <a:t>0,366</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effectLst/>
                          <a:latin typeface="Arno Pro"/>
                          <a:ea typeface="Calibri" panose="020F0502020204030204" pitchFamily="34" charset="0"/>
                          <a:cs typeface="Times New Roman" panose="02020603050405020304" pitchFamily="18" charset="0"/>
                        </a:rPr>
                        <a:t>0,421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2651097499"/>
                  </a:ext>
                </a:extLst>
              </a:tr>
              <a:tr h="736084">
                <a:tc>
                  <a:txBody>
                    <a:bodyPr/>
                    <a:lstStyle/>
                    <a:p>
                      <a:pPr>
                        <a:lnSpc>
                          <a:spcPct val="115000"/>
                        </a:lnSpc>
                        <a:spcBef>
                          <a:spcPts val="300"/>
                        </a:spcBef>
                        <a:spcAft>
                          <a:spcPts val="300"/>
                        </a:spcAft>
                      </a:pPr>
                      <a:r>
                        <a:rPr lang="en-US" sz="1200">
                          <a:effectLst/>
                          <a:latin typeface="Arno Pro"/>
                          <a:ea typeface="Calibri" panose="020F0502020204030204" pitchFamily="34" charset="0"/>
                          <a:cs typeface="Times New Roman" panose="02020603050405020304" pitchFamily="18" charset="0"/>
                        </a:rPr>
                        <a:t>F</a:t>
                      </a:r>
                      <a:r>
                        <a:rPr lang="az-Latn-AZ" sz="1200">
                          <a:effectLst/>
                          <a:latin typeface="Arno Pro"/>
                          <a:ea typeface="Calibri" panose="020F0502020204030204" pitchFamily="34" charset="0"/>
                          <a:cs typeface="Times New Roman" panose="02020603050405020304" pitchFamily="18" charset="0"/>
                        </a:rPr>
                        <a:t>-mahiyyəti</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effectLst/>
                          <a:latin typeface="Arno Pro"/>
                          <a:ea typeface="Calibri" panose="020F0502020204030204" pitchFamily="34" charset="0"/>
                          <a:cs typeface="Times New Roman" panose="02020603050405020304" pitchFamily="18" charset="0"/>
                        </a:rPr>
                        <a:t>0,02</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effectLst/>
                          <a:latin typeface="Arno Pro"/>
                          <a:ea typeface="Calibri" panose="020F0502020204030204" pitchFamily="34" charset="0"/>
                          <a:cs typeface="Times New Roman" panose="02020603050405020304" pitchFamily="18" charset="0"/>
                        </a:rPr>
                        <a:t>0,02</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effectLst/>
                          <a:latin typeface="Arno Pro"/>
                          <a:ea typeface="Calibri" panose="020F0502020204030204" pitchFamily="34" charset="0"/>
                          <a:cs typeface="Times New Roman" panose="02020603050405020304" pitchFamily="18" charset="0"/>
                        </a:rPr>
                        <a:t>0,01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dirty="0">
                          <a:effectLst/>
                          <a:latin typeface="Arno Pro"/>
                          <a:ea typeface="Calibri" panose="020F0502020204030204" pitchFamily="34" charset="0"/>
                          <a:cs typeface="Times New Roman" panose="02020603050405020304" pitchFamily="18" charset="0"/>
                        </a:rPr>
                        <a:t>0,00</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111490012"/>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49225079"/>
              </p:ext>
            </p:extLst>
          </p:nvPr>
        </p:nvGraphicFramePr>
        <p:xfrm>
          <a:off x="6626233" y="2351071"/>
          <a:ext cx="5255487" cy="2189817"/>
        </p:xfrm>
        <a:graphic>
          <a:graphicData uri="http://schemas.openxmlformats.org/drawingml/2006/table">
            <a:tbl>
              <a:tblPr firstRow="1" firstCol="1" bandRow="1"/>
              <a:tblGrid>
                <a:gridCol w="1323306">
                  <a:extLst>
                    <a:ext uri="{9D8B030D-6E8A-4147-A177-3AD203B41FA5}">
                      <a16:colId xmlns:a16="http://schemas.microsoft.com/office/drawing/2014/main" val="4292456876"/>
                    </a:ext>
                  </a:extLst>
                </a:gridCol>
                <a:gridCol w="1843236">
                  <a:extLst>
                    <a:ext uri="{9D8B030D-6E8A-4147-A177-3AD203B41FA5}">
                      <a16:colId xmlns:a16="http://schemas.microsoft.com/office/drawing/2014/main" val="1093766957"/>
                    </a:ext>
                  </a:extLst>
                </a:gridCol>
                <a:gridCol w="2088945">
                  <a:extLst>
                    <a:ext uri="{9D8B030D-6E8A-4147-A177-3AD203B41FA5}">
                      <a16:colId xmlns:a16="http://schemas.microsoft.com/office/drawing/2014/main" val="3672294330"/>
                    </a:ext>
                  </a:extLst>
                </a:gridCol>
              </a:tblGrid>
              <a:tr h="1415433">
                <a:tc>
                  <a:txBody>
                    <a:bodyPr/>
                    <a:lstStyle/>
                    <a:p>
                      <a:endParaRPr lang="ru-RU" sz="1100">
                        <a:effectLst/>
                        <a:latin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000" dirty="0">
                          <a:effectLst/>
                          <a:latin typeface="Arno Pro"/>
                          <a:ea typeface="Times New Roman" panose="02020603050405020304" pitchFamily="18" charset="0"/>
                          <a:cs typeface="Times New Roman" panose="02020603050405020304" pitchFamily="18" charset="0"/>
                        </a:rPr>
                        <a:t>İnformasiya xidmətləri ixracının həcmi (hər min nəfərə, ABŞ doll.)</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CC6600"/>
                      </a:solidFill>
                      <a:prstDash val="solid"/>
                      <a:round/>
                      <a:headEnd type="none" w="med" len="med"/>
                      <a:tailEnd type="none" w="med" len="med"/>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000" dirty="0">
                          <a:effectLst/>
                          <a:latin typeface="Arno Pro"/>
                          <a:ea typeface="Times New Roman" panose="02020603050405020304" pitchFamily="18" charset="0"/>
                          <a:cs typeface="Times New Roman" panose="02020603050405020304" pitchFamily="18" charset="0"/>
                        </a:rPr>
                        <a:t>Turizm ximətləri ixracından əldə edilən gəlir (bir nəfərə, ABŞ doll.)</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CC6600"/>
                      </a:solidFill>
                      <a:prstDash val="solid"/>
                      <a:round/>
                      <a:headEnd type="none" w="med" len="med"/>
                      <a:tailEnd type="none" w="med" len="med"/>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2267999309"/>
                  </a:ext>
                </a:extLst>
              </a:tr>
              <a:tr h="387192">
                <a:tc>
                  <a:txBody>
                    <a:bodyPr/>
                    <a:lstStyle/>
                    <a:p>
                      <a:pPr>
                        <a:lnSpc>
                          <a:spcPct val="110000"/>
                        </a:lnSpc>
                        <a:spcBef>
                          <a:spcPts val="300"/>
                        </a:spcBef>
                        <a:spcAft>
                          <a:spcPts val="300"/>
                        </a:spcAft>
                      </a:pPr>
                      <a:r>
                        <a:rPr lang="en-US" sz="1000">
                          <a:effectLst/>
                          <a:latin typeface="Arno Pro"/>
                          <a:ea typeface="Times New Roman" panose="02020603050405020304" pitchFamily="18" charset="0"/>
                          <a:cs typeface="Times New Roman" panose="02020603050405020304" pitchFamily="18" charset="0"/>
                        </a:rPr>
                        <a:t>R</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0000"/>
                        </a:lnSpc>
                        <a:spcBef>
                          <a:spcPts val="300"/>
                        </a:spcBef>
                        <a:spcAft>
                          <a:spcPts val="300"/>
                        </a:spcAft>
                      </a:pPr>
                      <a:r>
                        <a:rPr lang="en-US" sz="1000">
                          <a:effectLst/>
                          <a:latin typeface="Arno Pro"/>
                          <a:ea typeface="Calibri" panose="020F0502020204030204" pitchFamily="34" charset="0"/>
                          <a:cs typeface="Times New Roman" panose="02020603050405020304" pitchFamily="18" charset="0"/>
                        </a:rPr>
                        <a:t>0,510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CC6600"/>
                      </a:solidFill>
                      <a:prstDash val="solid"/>
                      <a:round/>
                      <a:headEnd type="none" w="med" len="med"/>
                      <a:tailEnd type="none" w="med" len="med"/>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0000"/>
                        </a:lnSpc>
                        <a:spcBef>
                          <a:spcPts val="300"/>
                        </a:spcBef>
                        <a:spcAft>
                          <a:spcPts val="300"/>
                        </a:spcAft>
                      </a:pPr>
                      <a:r>
                        <a:rPr lang="en-US" sz="1000" dirty="0">
                          <a:effectLst/>
                          <a:latin typeface="Arno Pro"/>
                          <a:ea typeface="Calibri" panose="020F0502020204030204" pitchFamily="34" charset="0"/>
                          <a:cs typeface="Times New Roman" panose="02020603050405020304" pitchFamily="18" charset="0"/>
                        </a:rPr>
                        <a:t>0,444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CC6600"/>
                      </a:solidFill>
                      <a:prstDash val="solid"/>
                      <a:round/>
                      <a:headEnd type="none" w="med" len="med"/>
                      <a:tailEnd type="none" w="med" len="med"/>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2395102344"/>
                  </a:ext>
                </a:extLst>
              </a:tr>
              <a:tr h="387192">
                <a:tc>
                  <a:txBody>
                    <a:bodyPr/>
                    <a:lstStyle/>
                    <a:p>
                      <a:pPr>
                        <a:lnSpc>
                          <a:spcPct val="110000"/>
                        </a:lnSpc>
                        <a:spcBef>
                          <a:spcPts val="300"/>
                        </a:spcBef>
                        <a:spcAft>
                          <a:spcPts val="300"/>
                        </a:spcAft>
                      </a:pPr>
                      <a:r>
                        <a:rPr lang="en-US" sz="1000">
                          <a:effectLst/>
                          <a:latin typeface="Arno Pro"/>
                          <a:ea typeface="Times New Roman" panose="02020603050405020304" pitchFamily="18" charset="0"/>
                          <a:cs typeface="Times New Roman" panose="02020603050405020304" pitchFamily="18" charset="0"/>
                        </a:rPr>
                        <a:t>F</a:t>
                      </a:r>
                      <a:r>
                        <a:rPr lang="az-Latn-AZ" sz="1000">
                          <a:effectLst/>
                          <a:latin typeface="Arno Pro"/>
                          <a:ea typeface="Times New Roman" panose="02020603050405020304" pitchFamily="18" charset="0"/>
                          <a:cs typeface="Times New Roman" panose="02020603050405020304" pitchFamily="18" charset="0"/>
                        </a:rPr>
                        <a:t>-mahiyyəti</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0000"/>
                        </a:lnSpc>
                        <a:spcBef>
                          <a:spcPts val="300"/>
                        </a:spcBef>
                        <a:spcAft>
                          <a:spcPts val="300"/>
                        </a:spcAft>
                      </a:pPr>
                      <a:r>
                        <a:rPr lang="en-US" sz="1000" dirty="0">
                          <a:effectLst/>
                          <a:latin typeface="Arno Pro"/>
                          <a:ea typeface="Calibri" panose="020F0502020204030204" pitchFamily="34" charset="0"/>
                          <a:cs typeface="Times New Roman" panose="02020603050405020304" pitchFamily="18" charset="0"/>
                        </a:rPr>
                        <a:t>0,03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CC6600"/>
                      </a:solidFill>
                      <a:prstDash val="solid"/>
                      <a:round/>
                      <a:headEnd type="none" w="med" len="med"/>
                      <a:tailEnd type="none" w="med" len="med"/>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0000"/>
                        </a:lnSpc>
                        <a:spcBef>
                          <a:spcPts val="300"/>
                        </a:spcBef>
                        <a:spcAft>
                          <a:spcPts val="300"/>
                        </a:spcAft>
                      </a:pPr>
                      <a:r>
                        <a:rPr lang="en-US" sz="1000" dirty="0">
                          <a:effectLst/>
                          <a:latin typeface="Arno Pro"/>
                          <a:ea typeface="Calibri" panose="020F0502020204030204" pitchFamily="34" charset="0"/>
                          <a:cs typeface="Times New Roman" panose="02020603050405020304" pitchFamily="18" charset="0"/>
                        </a:rPr>
                        <a:t>0,03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CC6600"/>
                      </a:solidFill>
                      <a:prstDash val="solid"/>
                      <a:round/>
                      <a:headEnd type="none" w="med" len="med"/>
                      <a:tailEnd type="none" w="med" len="med"/>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338412300"/>
                  </a:ext>
                </a:extLst>
              </a:tr>
            </a:tbl>
          </a:graphicData>
        </a:graphic>
      </p:graphicFrame>
    </p:spTree>
    <p:extLst>
      <p:ext uri="{BB962C8B-B14F-4D97-AF65-F5344CB8AC3E}">
        <p14:creationId xmlns:p14="http://schemas.microsoft.com/office/powerpoint/2010/main" val="3926984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06246"/>
            <a:ext cx="9144000" cy="5300590"/>
          </a:xfrm>
        </p:spPr>
        <p:txBody>
          <a:bodyPr>
            <a:normAutofit fontScale="90000"/>
          </a:bodyPr>
          <a:lstStyle/>
          <a:p>
            <a:pPr marL="0" marR="0">
              <a:lnSpc>
                <a:spcPct val="115000"/>
              </a:lnSpc>
              <a:spcBef>
                <a:spcPts val="0"/>
              </a:spcBef>
              <a:spcAft>
                <a:spcPts val="1000"/>
              </a:spcAft>
            </a:pP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smtClean="0">
                <a:latin typeface="Times New Roman" panose="02020603050405020304" pitchFamily="18" charset="0"/>
                <a:ea typeface="Calibri" panose="020F0502020204030204" pitchFamily="34" charset="0"/>
                <a:cs typeface="Times New Roman" panose="02020603050405020304" pitchFamily="18" charset="0"/>
              </a:rPr>
            </a:br>
            <a:r>
              <a:rPr lang="az-Latn-AZ" sz="2000" b="1" dirty="0">
                <a:latin typeface="Times New Roman" panose="02020603050405020304" pitchFamily="18" charset="0"/>
                <a:ea typeface="Calibri" panose="020F0502020204030204" pitchFamily="34" charset="0"/>
                <a:cs typeface="Times New Roman" panose="02020603050405020304" pitchFamily="18" charset="0"/>
              </a:rPr>
              <a:t/>
            </a:r>
            <a:br>
              <a:rPr lang="az-Latn-AZ" sz="2000" b="1" dirty="0">
                <a:latin typeface="Times New Roman" panose="02020603050405020304" pitchFamily="18" charset="0"/>
                <a:ea typeface="Calibri" panose="020F0502020204030204" pitchFamily="34" charset="0"/>
                <a:cs typeface="Times New Roman" panose="02020603050405020304" pitchFamily="18" charset="0"/>
              </a:rPr>
            </a:br>
            <a:r>
              <a:rPr lang="az-Latn-AZ" sz="31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az-Latn-AZ" sz="31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az-Latn-AZ" sz="31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az-Latn-AZ" sz="31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az-Latn-AZ" sz="31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az-Latn-AZ" sz="31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en-US"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r>
            <a:br>
              <a:rPr lang="en-US"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endParaRPr lang="en-US" sz="8000" dirty="0">
              <a:solidFill>
                <a:srgbClr val="002060"/>
              </a:solidFill>
            </a:endParaRPr>
          </a:p>
        </p:txBody>
      </p:sp>
      <p:grpSp>
        <p:nvGrpSpPr>
          <p:cNvPr id="5" name="Группа 5"/>
          <p:cNvGrpSpPr>
            <a:grpSpLocks/>
          </p:cNvGrpSpPr>
          <p:nvPr/>
        </p:nvGrpSpPr>
        <p:grpSpPr bwMode="auto">
          <a:xfrm>
            <a:off x="0" y="0"/>
            <a:ext cx="12192000" cy="908720"/>
            <a:chOff x="0" y="446"/>
            <a:chExt cx="9144000" cy="756793"/>
          </a:xfrm>
        </p:grpSpPr>
        <p:pic>
          <p:nvPicPr>
            <p:cNvPr id="6" name="Рисунок 1"/>
            <p:cNvPicPr>
              <a:picLocks noChangeAspect="1"/>
            </p:cNvPicPr>
            <p:nvPr/>
          </p:nvPicPr>
          <p:blipFill>
            <a:blip r:embed="rId2" cstate="print"/>
            <a:srcRect l="58456" t="15993" r="20644" b="63036"/>
            <a:stretch>
              <a:fillRect/>
            </a:stretch>
          </p:blipFill>
          <p:spPr bwMode="auto">
            <a:xfrm>
              <a:off x="0" y="446"/>
              <a:ext cx="9144000" cy="754733"/>
            </a:xfrm>
            <a:prstGeom prst="rect">
              <a:avLst/>
            </a:prstGeom>
            <a:noFill/>
            <a:ln w="9525">
              <a:noFill/>
              <a:miter lim="800000"/>
              <a:headEnd/>
              <a:tailEnd/>
            </a:ln>
          </p:spPr>
        </p:pic>
        <p:pic>
          <p:nvPicPr>
            <p:cNvPr id="7" name="Рисунок 11"/>
            <p:cNvPicPr>
              <a:picLocks noChangeAspect="1"/>
            </p:cNvPicPr>
            <p:nvPr/>
          </p:nvPicPr>
          <p:blipFill>
            <a:blip r:embed="rId3" cstate="print"/>
            <a:srcRect b="34521"/>
            <a:stretch>
              <a:fillRect/>
            </a:stretch>
          </p:blipFill>
          <p:spPr bwMode="auto">
            <a:xfrm>
              <a:off x="467544" y="136323"/>
              <a:ext cx="587859" cy="452265"/>
            </a:xfrm>
            <a:prstGeom prst="rect">
              <a:avLst/>
            </a:prstGeom>
            <a:noFill/>
            <a:ln w="9525">
              <a:noFill/>
              <a:miter lim="800000"/>
              <a:headEnd/>
              <a:tailEnd/>
            </a:ln>
          </p:spPr>
        </p:pic>
        <p:sp>
          <p:nvSpPr>
            <p:cNvPr id="8" name="Поле 2"/>
            <p:cNvSpPr txBox="1">
              <a:spLocks noChangeArrowheads="1"/>
            </p:cNvSpPr>
            <p:nvPr/>
          </p:nvSpPr>
          <p:spPr bwMode="auto">
            <a:xfrm>
              <a:off x="1119188" y="133718"/>
              <a:ext cx="7917308" cy="607656"/>
            </a:xfrm>
            <a:prstGeom prst="rect">
              <a:avLst/>
            </a:prstGeom>
            <a:noFill/>
            <a:ln w="6350">
              <a:noFill/>
              <a:miter lim="800000"/>
              <a:headEnd/>
              <a:tailEnd/>
            </a:ln>
          </p:spPr>
          <p:txBody>
            <a:bodyPr/>
            <a:lstStyle/>
            <a:p>
              <a:pPr>
                <a:lnSpc>
                  <a:spcPct val="100000"/>
                </a:lnSpc>
                <a:spcBef>
                  <a:spcPct val="0"/>
                </a:spcBef>
                <a:buFont typeface="Wingdings" pitchFamily="2" charset="2"/>
                <a:buNone/>
              </a:pPr>
              <a:r>
                <a:rPr lang="az-Latn-AZ" sz="1300" dirty="0" smtClean="0">
                  <a:solidFill>
                    <a:srgbClr val="FFFFFF"/>
                  </a:solidFill>
                  <a:latin typeface="Cambria" pitchFamily="18" charset="0"/>
                  <a:ea typeface="Verdana" pitchFamily="34" charset="0"/>
                  <a:cs typeface="Verdana" pitchFamily="34" charset="0"/>
                </a:rPr>
                <a:t>Azərbaycan Milli Elmlər Akademiyasının </a:t>
              </a:r>
              <a:r>
                <a:rPr lang="en-US" sz="1300" b="0" i="0" dirty="0" smtClean="0">
                  <a:solidFill>
                    <a:srgbClr val="FFFFFF"/>
                  </a:solidFill>
                  <a:latin typeface="Cambria" pitchFamily="18" charset="0"/>
                  <a:ea typeface="Verdana" pitchFamily="34" charset="0"/>
                  <a:cs typeface="Verdana" pitchFamily="34" charset="0"/>
                </a:rPr>
                <a:t> </a:t>
              </a:r>
              <a:br>
                <a:rPr lang="en-US" sz="1300" b="0" i="0" dirty="0" smtClean="0">
                  <a:solidFill>
                    <a:srgbClr val="FFFFFF"/>
                  </a:solidFill>
                  <a:latin typeface="Cambria" pitchFamily="18" charset="0"/>
                  <a:ea typeface="Verdana" pitchFamily="34" charset="0"/>
                  <a:cs typeface="Verdana" pitchFamily="34" charset="0"/>
                </a:rPr>
              </a:br>
              <a:r>
                <a:rPr lang="az-Latn-AZ" sz="1300" dirty="0" smtClean="0">
                  <a:solidFill>
                    <a:srgbClr val="FFFFFF"/>
                  </a:solidFill>
                  <a:latin typeface="Cambria" pitchFamily="18" charset="0"/>
                  <a:ea typeface="Verdana" pitchFamily="34" charset="0"/>
                  <a:cs typeface="Verdana" pitchFamily="34" charset="0"/>
                </a:rPr>
                <a:t>İqtisadiyyat İnstitutu</a:t>
              </a:r>
              <a:endParaRPr lang="ru-RU" sz="1300" b="0" i="0" dirty="0">
                <a:solidFill>
                  <a:srgbClr val="FFFFFF"/>
                </a:solidFill>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ru-RU" sz="3600" b="0" i="0" dirty="0">
                <a:latin typeface="Cambria" pitchFamily="18" charset="0"/>
                <a:ea typeface="Verdana" pitchFamily="34" charset="0"/>
                <a:cs typeface="Verdana" pitchFamily="34" charset="0"/>
              </a:endParaRPr>
            </a:p>
          </p:txBody>
        </p:sp>
        <p:sp>
          <p:nvSpPr>
            <p:cNvPr id="9" name="Line 6"/>
            <p:cNvSpPr>
              <a:spLocks noChangeShapeType="1"/>
            </p:cNvSpPr>
            <p:nvPr/>
          </p:nvSpPr>
          <p:spPr bwMode="auto">
            <a:xfrm>
              <a:off x="0" y="757239"/>
              <a:ext cx="9144000" cy="0"/>
            </a:xfrm>
            <a:prstGeom prst="line">
              <a:avLst/>
            </a:prstGeom>
            <a:noFill/>
            <a:ln w="38100">
              <a:solidFill>
                <a:srgbClr val="000066"/>
              </a:solidFill>
              <a:round/>
              <a:headEnd/>
              <a:tailEnd/>
            </a:ln>
            <a:effectLst>
              <a:outerShdw dist="38100" dir="2400000" algn="ctr" rotWithShape="0">
                <a:schemeClr val="tx1">
                  <a:lumMod val="50000"/>
                  <a:alpha val="35000"/>
                </a:schemeClr>
              </a:outerShdw>
            </a:effectLst>
          </p:spPr>
          <p:txBody>
            <a:bodyPr/>
            <a:lstStyle/>
            <a:p>
              <a:pPr>
                <a:defRPr/>
              </a:pPr>
              <a:endParaRPr lang="ru-RU"/>
            </a:p>
          </p:txBody>
        </p:sp>
      </p:grpSp>
      <p:sp>
        <p:nvSpPr>
          <p:cNvPr id="15" name="TextBox 8"/>
          <p:cNvSpPr txBox="1"/>
          <p:nvPr/>
        </p:nvSpPr>
        <p:spPr>
          <a:xfrm>
            <a:off x="-1" y="6581001"/>
            <a:ext cx="12192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az-Latn-AZ" sz="1200" b="1" dirty="0">
                <a:solidFill>
                  <a:schemeClr val="tx1"/>
                </a:solidFill>
                <a:latin typeface="Cambria" panose="02040503050406030204" pitchFamily="18" charset="0"/>
              </a:rPr>
              <a:t>    </a:t>
            </a:r>
            <a:r>
              <a:rPr lang="en-US" sz="1200" b="1" dirty="0">
                <a:solidFill>
                  <a:schemeClr val="tx1"/>
                </a:solidFill>
                <a:latin typeface="Cambria" panose="02040503050406030204" pitchFamily="18" charset="0"/>
              </a:rPr>
              <a:t>www.economics.com.az</a:t>
            </a:r>
            <a:r>
              <a:rPr lang="az-Latn-AZ" sz="1200" b="1" dirty="0">
                <a:solidFill>
                  <a:schemeClr val="tx1"/>
                </a:solidFill>
                <a:latin typeface="Cambria" panose="02040503050406030204" pitchFamily="18" charset="0"/>
              </a:rPr>
              <a:t> </a:t>
            </a:r>
            <a:r>
              <a:rPr lang="az-Latn-AZ" sz="1200" b="1" dirty="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  </a:t>
            </a:r>
            <a:r>
              <a:rPr lang="en-US" sz="1200" b="1" dirty="0" smtClean="0">
                <a:solidFill>
                  <a:schemeClr val="bg1"/>
                </a:solidFill>
                <a:latin typeface="Cambria" panose="02040503050406030204" pitchFamily="18" charset="0"/>
              </a:rPr>
              <a:t>                                                                                        </a:t>
            </a:r>
            <a:r>
              <a:rPr lang="en-US" sz="1200" b="1" dirty="0" err="1" smtClean="0">
                <a:solidFill>
                  <a:schemeClr val="bg1"/>
                </a:solidFill>
                <a:latin typeface="Cambria" panose="02040503050406030204" pitchFamily="18" charset="0"/>
              </a:rPr>
              <a:t>Bak</a:t>
            </a:r>
            <a:r>
              <a:rPr lang="az-Latn-AZ" sz="1200" b="1" dirty="0">
                <a:solidFill>
                  <a:schemeClr val="bg1"/>
                </a:solidFill>
                <a:latin typeface="Cambria" panose="02040503050406030204" pitchFamily="18" charset="0"/>
              </a:rPr>
              <a:t>ı</a:t>
            </a:r>
            <a:r>
              <a:rPr lang="en-US" sz="1200" b="1" dirty="0" smtClean="0">
                <a:solidFill>
                  <a:schemeClr val="bg1"/>
                </a:solidFill>
                <a:latin typeface="Cambria" panose="02040503050406030204" pitchFamily="18" charset="0"/>
              </a:rPr>
              <a:t>, A</a:t>
            </a:r>
            <a:r>
              <a:rPr lang="az-Latn-AZ" sz="1200" b="1" dirty="0" smtClean="0">
                <a:solidFill>
                  <a:schemeClr val="bg1"/>
                </a:solidFill>
                <a:latin typeface="Cambria" panose="02040503050406030204" pitchFamily="18" charset="0"/>
              </a:rPr>
              <a:t>zərbaycan</a:t>
            </a:r>
            <a:r>
              <a:rPr lang="en-US" sz="1200" b="1" dirty="0" smtClean="0">
                <a:solidFill>
                  <a:schemeClr val="bg1"/>
                </a:solidFill>
                <a:latin typeface="Cambria" panose="02040503050406030204" pitchFamily="18" charset="0"/>
              </a:rPr>
              <a:t>,</a:t>
            </a:r>
            <a:r>
              <a:rPr lang="az-Latn-AZ" sz="1200" b="1" dirty="0" smtClean="0">
                <a:solidFill>
                  <a:schemeClr val="bg1"/>
                </a:solidFill>
                <a:latin typeface="Cambria" panose="02040503050406030204" pitchFamily="18" charset="0"/>
              </a:rPr>
              <a:t> 2021</a:t>
            </a:r>
            <a:endParaRPr lang="ru-RU" sz="1200" b="1" dirty="0">
              <a:solidFill>
                <a:schemeClr val="bg1"/>
              </a:solidFill>
              <a:latin typeface="Cambria" panose="02040503050406030204" pitchFamily="18"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4217171975"/>
              </p:ext>
            </p:extLst>
          </p:nvPr>
        </p:nvGraphicFramePr>
        <p:xfrm>
          <a:off x="143339" y="922829"/>
          <a:ext cx="12048659" cy="5935162"/>
        </p:xfrm>
        <a:graphic>
          <a:graphicData uri="http://schemas.openxmlformats.org/drawingml/2006/table">
            <a:tbl>
              <a:tblPr firstRow="1" firstCol="1" bandRow="1">
                <a:tableStyleId>{5C22544A-7EE6-4342-B048-85BDC9FD1C3A}</a:tableStyleId>
              </a:tblPr>
              <a:tblGrid>
                <a:gridCol w="1683893">
                  <a:extLst>
                    <a:ext uri="{9D8B030D-6E8A-4147-A177-3AD203B41FA5}">
                      <a16:colId xmlns:a16="http://schemas.microsoft.com/office/drawing/2014/main" val="3914445385"/>
                    </a:ext>
                  </a:extLst>
                </a:gridCol>
                <a:gridCol w="803324">
                  <a:extLst>
                    <a:ext uri="{9D8B030D-6E8A-4147-A177-3AD203B41FA5}">
                      <a16:colId xmlns:a16="http://schemas.microsoft.com/office/drawing/2014/main" val="3917370833"/>
                    </a:ext>
                  </a:extLst>
                </a:gridCol>
                <a:gridCol w="841349">
                  <a:extLst>
                    <a:ext uri="{9D8B030D-6E8A-4147-A177-3AD203B41FA5}">
                      <a16:colId xmlns:a16="http://schemas.microsoft.com/office/drawing/2014/main" val="28465471"/>
                    </a:ext>
                  </a:extLst>
                </a:gridCol>
                <a:gridCol w="842536">
                  <a:extLst>
                    <a:ext uri="{9D8B030D-6E8A-4147-A177-3AD203B41FA5}">
                      <a16:colId xmlns:a16="http://schemas.microsoft.com/office/drawing/2014/main" val="3128088523"/>
                    </a:ext>
                  </a:extLst>
                </a:gridCol>
                <a:gridCol w="842536">
                  <a:extLst>
                    <a:ext uri="{9D8B030D-6E8A-4147-A177-3AD203B41FA5}">
                      <a16:colId xmlns:a16="http://schemas.microsoft.com/office/drawing/2014/main" val="4286976930"/>
                    </a:ext>
                  </a:extLst>
                </a:gridCol>
                <a:gridCol w="842536">
                  <a:extLst>
                    <a:ext uri="{9D8B030D-6E8A-4147-A177-3AD203B41FA5}">
                      <a16:colId xmlns:a16="http://schemas.microsoft.com/office/drawing/2014/main" val="3884010340"/>
                    </a:ext>
                  </a:extLst>
                </a:gridCol>
                <a:gridCol w="841349">
                  <a:extLst>
                    <a:ext uri="{9D8B030D-6E8A-4147-A177-3AD203B41FA5}">
                      <a16:colId xmlns:a16="http://schemas.microsoft.com/office/drawing/2014/main" val="926128820"/>
                    </a:ext>
                  </a:extLst>
                </a:gridCol>
                <a:gridCol w="842536">
                  <a:extLst>
                    <a:ext uri="{9D8B030D-6E8A-4147-A177-3AD203B41FA5}">
                      <a16:colId xmlns:a16="http://schemas.microsoft.com/office/drawing/2014/main" val="2442591787"/>
                    </a:ext>
                  </a:extLst>
                </a:gridCol>
                <a:gridCol w="741534">
                  <a:extLst>
                    <a:ext uri="{9D8B030D-6E8A-4147-A177-3AD203B41FA5}">
                      <a16:colId xmlns:a16="http://schemas.microsoft.com/office/drawing/2014/main" val="158774259"/>
                    </a:ext>
                  </a:extLst>
                </a:gridCol>
                <a:gridCol w="842536">
                  <a:extLst>
                    <a:ext uri="{9D8B030D-6E8A-4147-A177-3AD203B41FA5}">
                      <a16:colId xmlns:a16="http://schemas.microsoft.com/office/drawing/2014/main" val="1829362409"/>
                    </a:ext>
                  </a:extLst>
                </a:gridCol>
                <a:gridCol w="842536">
                  <a:extLst>
                    <a:ext uri="{9D8B030D-6E8A-4147-A177-3AD203B41FA5}">
                      <a16:colId xmlns:a16="http://schemas.microsoft.com/office/drawing/2014/main" val="3131349946"/>
                    </a:ext>
                  </a:extLst>
                </a:gridCol>
                <a:gridCol w="741534">
                  <a:extLst>
                    <a:ext uri="{9D8B030D-6E8A-4147-A177-3AD203B41FA5}">
                      <a16:colId xmlns:a16="http://schemas.microsoft.com/office/drawing/2014/main" val="35380698"/>
                    </a:ext>
                  </a:extLst>
                </a:gridCol>
                <a:gridCol w="670230">
                  <a:extLst>
                    <a:ext uri="{9D8B030D-6E8A-4147-A177-3AD203B41FA5}">
                      <a16:colId xmlns:a16="http://schemas.microsoft.com/office/drawing/2014/main" val="2867868845"/>
                    </a:ext>
                  </a:extLst>
                </a:gridCol>
                <a:gridCol w="670230">
                  <a:extLst>
                    <a:ext uri="{9D8B030D-6E8A-4147-A177-3AD203B41FA5}">
                      <a16:colId xmlns:a16="http://schemas.microsoft.com/office/drawing/2014/main" val="1069944525"/>
                    </a:ext>
                  </a:extLst>
                </a:gridCol>
              </a:tblGrid>
              <a:tr h="326780">
                <a:tc>
                  <a:txBody>
                    <a:bodyPr/>
                    <a:lstStyle/>
                    <a:p>
                      <a:pPr marR="810260" algn="r">
                        <a:lnSpc>
                          <a:spcPct val="110000"/>
                        </a:lnSpc>
                        <a:spcBef>
                          <a:spcPts val="600"/>
                        </a:spcBef>
                        <a:spcAft>
                          <a:spcPts val="0"/>
                        </a:spcAft>
                      </a:pPr>
                      <a:r>
                        <a:rPr lang="az-Latn-AZ" sz="8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marL="71755" marR="71755">
                        <a:lnSpc>
                          <a:spcPct val="110000"/>
                        </a:lnSpc>
                        <a:spcAft>
                          <a:spcPts val="0"/>
                        </a:spcAft>
                      </a:pPr>
                      <a:r>
                        <a:rPr lang="az-Latn-AZ" sz="800" dirty="0">
                          <a:effectLst/>
                        </a:rPr>
                        <a:t>ŞHİ</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vert="vert270" anchor="ctr"/>
                </a:tc>
                <a:tc>
                  <a:txBody>
                    <a:bodyPr/>
                    <a:lstStyle/>
                    <a:p>
                      <a:pPr marL="71755" marR="71755">
                        <a:lnSpc>
                          <a:spcPct val="110000"/>
                        </a:lnSpc>
                        <a:spcAft>
                          <a:spcPts val="0"/>
                        </a:spcAft>
                      </a:pPr>
                      <a:r>
                        <a:rPr lang="az-Latn-AZ" sz="800">
                          <a:effectLst/>
                        </a:rPr>
                        <a:t>Əlçatarlıq</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vert="vert270" anchor="ctr"/>
                </a:tc>
                <a:tc>
                  <a:txBody>
                    <a:bodyPr/>
                    <a:lstStyle/>
                    <a:p>
                      <a:pPr marL="71755" marR="71755">
                        <a:lnSpc>
                          <a:spcPct val="110000"/>
                        </a:lnSpc>
                        <a:spcAft>
                          <a:spcPts val="0"/>
                        </a:spcAft>
                      </a:pPr>
                      <a:r>
                        <a:rPr lang="az-Latn-AZ" sz="800" dirty="0">
                          <a:effectLst/>
                        </a:rPr>
                        <a:t>Kontent</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vert="vert270" anchor="ctr"/>
                </a:tc>
                <a:tc>
                  <a:txBody>
                    <a:bodyPr/>
                    <a:lstStyle/>
                    <a:p>
                      <a:pPr marL="71755" marR="71755">
                        <a:lnSpc>
                          <a:spcPct val="110000"/>
                        </a:lnSpc>
                        <a:spcAft>
                          <a:spcPts val="0"/>
                        </a:spcAft>
                      </a:pPr>
                      <a:r>
                        <a:rPr lang="az-Latn-AZ" sz="800">
                          <a:effectLst/>
                        </a:rPr>
                        <a:t>Gələcək texnologiyalar</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vert="vert270" anchor="ctr"/>
                </a:tc>
                <a:tc>
                  <a:txBody>
                    <a:bodyPr/>
                    <a:lstStyle/>
                    <a:p>
                      <a:pPr marL="71755" marR="71755">
                        <a:lnSpc>
                          <a:spcPct val="110000"/>
                        </a:lnSpc>
                        <a:spcAft>
                          <a:spcPts val="0"/>
                        </a:spcAft>
                      </a:pPr>
                      <a:r>
                        <a:rPr lang="az-Latn-AZ" sz="800">
                          <a:effectLst/>
                        </a:rPr>
                        <a:t>Fərdlər</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vert="vert270" anchor="ctr"/>
                </a:tc>
                <a:tc>
                  <a:txBody>
                    <a:bodyPr/>
                    <a:lstStyle/>
                    <a:p>
                      <a:pPr marL="71755" marR="71755">
                        <a:lnSpc>
                          <a:spcPct val="110000"/>
                        </a:lnSpc>
                        <a:spcAft>
                          <a:spcPts val="0"/>
                        </a:spcAft>
                      </a:pPr>
                      <a:r>
                        <a:rPr lang="az-Latn-AZ" sz="800" dirty="0">
                          <a:effectLst/>
                        </a:rPr>
                        <a:t>Biznes</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vert="vert270" anchor="ctr"/>
                </a:tc>
                <a:tc>
                  <a:txBody>
                    <a:bodyPr/>
                    <a:lstStyle/>
                    <a:p>
                      <a:pPr marL="71755" marR="71755">
                        <a:lnSpc>
                          <a:spcPct val="110000"/>
                        </a:lnSpc>
                        <a:spcAft>
                          <a:spcPts val="0"/>
                        </a:spcAft>
                      </a:pPr>
                      <a:r>
                        <a:rPr lang="az-Latn-AZ" sz="800">
                          <a:effectLst/>
                        </a:rPr>
                        <a:t>Dövlət</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vert="vert270" anchor="ctr"/>
                </a:tc>
                <a:tc>
                  <a:txBody>
                    <a:bodyPr/>
                    <a:lstStyle/>
                    <a:p>
                      <a:pPr marL="71755" marR="71755">
                        <a:lnSpc>
                          <a:spcPct val="110000"/>
                        </a:lnSpc>
                        <a:spcAft>
                          <a:spcPts val="0"/>
                        </a:spcAft>
                      </a:pPr>
                      <a:r>
                        <a:rPr lang="az-Latn-AZ" sz="800">
                          <a:effectLst/>
                        </a:rPr>
                        <a:t>İnam</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vert="vert270" anchor="ctr"/>
                </a:tc>
                <a:tc>
                  <a:txBody>
                    <a:bodyPr/>
                    <a:lstStyle/>
                    <a:p>
                      <a:pPr marL="71755" marR="71755">
                        <a:lnSpc>
                          <a:spcPct val="110000"/>
                        </a:lnSpc>
                        <a:spcAft>
                          <a:spcPts val="0"/>
                        </a:spcAft>
                      </a:pPr>
                      <a:r>
                        <a:rPr lang="az-Latn-AZ" sz="800">
                          <a:effectLst/>
                        </a:rPr>
                        <a:t>Tənzimləmə</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vert="vert270" anchor="ctr"/>
                </a:tc>
                <a:tc>
                  <a:txBody>
                    <a:bodyPr/>
                    <a:lstStyle/>
                    <a:p>
                      <a:pPr marL="71755" marR="71755">
                        <a:lnSpc>
                          <a:spcPct val="110000"/>
                        </a:lnSpc>
                        <a:spcAft>
                          <a:spcPts val="0"/>
                        </a:spcAft>
                      </a:pPr>
                      <a:r>
                        <a:rPr lang="az-Latn-AZ" sz="800">
                          <a:effectLst/>
                        </a:rPr>
                        <a:t>İnklüzivlik</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vert="vert270" anchor="ctr"/>
                </a:tc>
                <a:tc>
                  <a:txBody>
                    <a:bodyPr/>
                    <a:lstStyle/>
                    <a:p>
                      <a:pPr marL="71755" marR="71755">
                        <a:lnSpc>
                          <a:spcPct val="110000"/>
                        </a:lnSpc>
                        <a:spcAft>
                          <a:spcPts val="0"/>
                        </a:spcAft>
                      </a:pPr>
                      <a:r>
                        <a:rPr lang="az-Latn-AZ" sz="800">
                          <a:effectLst/>
                        </a:rPr>
                        <a:t>İqtisadi təsirlər</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vert="vert270" anchor="ctr"/>
                </a:tc>
                <a:tc>
                  <a:txBody>
                    <a:bodyPr/>
                    <a:lstStyle/>
                    <a:p>
                      <a:pPr marL="71755" marR="71755">
                        <a:lnSpc>
                          <a:spcPct val="110000"/>
                        </a:lnSpc>
                        <a:spcAft>
                          <a:spcPts val="0"/>
                        </a:spcAft>
                      </a:pPr>
                      <a:r>
                        <a:rPr lang="az-Latn-AZ" sz="800">
                          <a:effectLst/>
                        </a:rPr>
                        <a:t>Həyat keyfiyyəti</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vert="vert270" anchor="ctr"/>
                </a:tc>
                <a:tc>
                  <a:txBody>
                    <a:bodyPr/>
                    <a:lstStyle/>
                    <a:p>
                      <a:pPr marL="71755" marR="71755">
                        <a:lnSpc>
                          <a:spcPct val="110000"/>
                        </a:lnSpc>
                        <a:spcAft>
                          <a:spcPts val="0"/>
                        </a:spcAft>
                      </a:pPr>
                      <a:r>
                        <a:rPr lang="az-Latn-AZ" sz="800">
                          <a:effectLst/>
                        </a:rPr>
                        <a:t>DİH-ə töhfə</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vert="vert270" anchor="ctr"/>
                </a:tc>
                <a:extLst>
                  <a:ext uri="{0D108BD9-81ED-4DB2-BD59-A6C34878D82A}">
                    <a16:rowId xmlns:a16="http://schemas.microsoft.com/office/drawing/2014/main" val="1276553396"/>
                  </a:ext>
                </a:extLst>
              </a:tr>
              <a:tr h="147589">
                <a:tc>
                  <a:txBody>
                    <a:bodyPr/>
                    <a:lstStyle/>
                    <a:p>
                      <a:pPr>
                        <a:lnSpc>
                          <a:spcPct val="110000"/>
                        </a:lnSpc>
                        <a:spcAft>
                          <a:spcPts val="0"/>
                        </a:spcAft>
                      </a:pPr>
                      <a:r>
                        <a:rPr lang="en-US" sz="800">
                          <a:effectLst/>
                        </a:rPr>
                        <a:t>Albaniya</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46,57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49,5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43,51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30,92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55,89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30,5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38,85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46,3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64,27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39,94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9,15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67,2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82,86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extLst>
                  <a:ext uri="{0D108BD9-81ED-4DB2-BD59-A6C34878D82A}">
                    <a16:rowId xmlns:a16="http://schemas.microsoft.com/office/drawing/2014/main" val="3475416766"/>
                  </a:ext>
                </a:extLst>
              </a:tr>
              <a:tr h="147589">
                <a:tc>
                  <a:txBody>
                    <a:bodyPr/>
                    <a:lstStyle/>
                    <a:p>
                      <a:pPr>
                        <a:lnSpc>
                          <a:spcPct val="110000"/>
                        </a:lnSpc>
                        <a:spcAft>
                          <a:spcPts val="0"/>
                        </a:spcAft>
                      </a:pPr>
                      <a:r>
                        <a:rPr lang="en-US" sz="800">
                          <a:effectLst/>
                        </a:rPr>
                        <a:t>Argentina</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51,27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60,6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52,57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19,98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68,52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30,72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46,92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51,1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61,66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61,85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17,11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64,81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79,43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extLst>
                  <a:ext uri="{0D108BD9-81ED-4DB2-BD59-A6C34878D82A}">
                    <a16:rowId xmlns:a16="http://schemas.microsoft.com/office/drawing/2014/main" val="3812505254"/>
                  </a:ext>
                </a:extLst>
              </a:tr>
              <a:tr h="147589">
                <a:tc>
                  <a:txBody>
                    <a:bodyPr/>
                    <a:lstStyle/>
                    <a:p>
                      <a:pPr>
                        <a:lnSpc>
                          <a:spcPct val="110000"/>
                        </a:lnSpc>
                        <a:spcAft>
                          <a:spcPts val="0"/>
                        </a:spcAft>
                      </a:pPr>
                      <a:r>
                        <a:rPr lang="en-US" sz="800" dirty="0" err="1">
                          <a:effectLst/>
                        </a:rPr>
                        <a:t>Azərbaycan</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dirty="0">
                          <a:effectLst/>
                        </a:rPr>
                        <a:t>47,74</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49,38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34,36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51,2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42,25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24,08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53,09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42,36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66,47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49,54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18,02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53,01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89,14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extLst>
                  <a:ext uri="{0D108BD9-81ED-4DB2-BD59-A6C34878D82A}">
                    <a16:rowId xmlns:a16="http://schemas.microsoft.com/office/drawing/2014/main" val="3270811096"/>
                  </a:ext>
                </a:extLst>
              </a:tr>
              <a:tr h="147589">
                <a:tc>
                  <a:txBody>
                    <a:bodyPr/>
                    <a:lstStyle/>
                    <a:p>
                      <a:pPr>
                        <a:lnSpc>
                          <a:spcPct val="110000"/>
                        </a:lnSpc>
                        <a:spcAft>
                          <a:spcPts val="0"/>
                        </a:spcAft>
                      </a:pPr>
                      <a:r>
                        <a:rPr lang="en-US" sz="800">
                          <a:effectLst/>
                        </a:rPr>
                        <a:t>Belarus</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50,34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69,81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48,79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1,89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62,44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43,69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32,66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43,63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57,15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74,04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21,31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57,93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90,73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extLst>
                  <a:ext uri="{0D108BD9-81ED-4DB2-BD59-A6C34878D82A}">
                    <a16:rowId xmlns:a16="http://schemas.microsoft.com/office/drawing/2014/main" val="3953314139"/>
                  </a:ext>
                </a:extLst>
              </a:tr>
              <a:tr h="147589">
                <a:tc>
                  <a:txBody>
                    <a:bodyPr/>
                    <a:lstStyle/>
                    <a:p>
                      <a:pPr>
                        <a:lnSpc>
                          <a:spcPct val="110000"/>
                        </a:lnSpc>
                        <a:spcAft>
                          <a:spcPts val="0"/>
                        </a:spcAft>
                      </a:pPr>
                      <a:r>
                        <a:rPr lang="en-US" sz="800">
                          <a:effectLst/>
                        </a:rPr>
                        <a:t>Bolqarıstan</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54,77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74,03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65,08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29,21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57,09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32,73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45,36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62,38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67,15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61,1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21,39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54,83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86,88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extLst>
                  <a:ext uri="{0D108BD9-81ED-4DB2-BD59-A6C34878D82A}">
                    <a16:rowId xmlns:a16="http://schemas.microsoft.com/office/drawing/2014/main" val="1650761573"/>
                  </a:ext>
                </a:extLst>
              </a:tr>
              <a:tr h="147589">
                <a:tc>
                  <a:txBody>
                    <a:bodyPr/>
                    <a:lstStyle/>
                    <a:p>
                      <a:pPr>
                        <a:lnSpc>
                          <a:spcPct val="110000"/>
                        </a:lnSpc>
                        <a:spcAft>
                          <a:spcPts val="0"/>
                        </a:spcAft>
                      </a:pPr>
                      <a:r>
                        <a:rPr lang="en-US" sz="800">
                          <a:effectLst/>
                        </a:rPr>
                        <a:t>Bosniya-Hers.</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42,72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45,78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46,6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14,71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56,45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25,94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18,58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42,68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55,8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57,16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16,66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58,77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73,48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extLst>
                  <a:ext uri="{0D108BD9-81ED-4DB2-BD59-A6C34878D82A}">
                    <a16:rowId xmlns:a16="http://schemas.microsoft.com/office/drawing/2014/main" val="4192044619"/>
                  </a:ext>
                </a:extLst>
              </a:tr>
              <a:tr h="147589">
                <a:tc>
                  <a:txBody>
                    <a:bodyPr/>
                    <a:lstStyle/>
                    <a:p>
                      <a:pPr>
                        <a:lnSpc>
                          <a:spcPct val="110000"/>
                        </a:lnSpc>
                        <a:spcAft>
                          <a:spcPts val="0"/>
                        </a:spcAft>
                      </a:pPr>
                      <a:r>
                        <a:rPr lang="en-US" sz="800">
                          <a:effectLst/>
                        </a:rPr>
                        <a:t>Botsvana</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34,85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45,76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22,55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32,33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37,74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19,9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22,4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47,42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61,67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34,78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4,13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33,09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56,46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extLst>
                  <a:ext uri="{0D108BD9-81ED-4DB2-BD59-A6C34878D82A}">
                    <a16:rowId xmlns:a16="http://schemas.microsoft.com/office/drawing/2014/main" val="1214260609"/>
                  </a:ext>
                </a:extLst>
              </a:tr>
              <a:tr h="147589">
                <a:tc>
                  <a:txBody>
                    <a:bodyPr/>
                    <a:lstStyle/>
                    <a:p>
                      <a:pPr>
                        <a:lnSpc>
                          <a:spcPct val="110000"/>
                        </a:lnSpc>
                        <a:spcAft>
                          <a:spcPts val="0"/>
                        </a:spcAft>
                      </a:pPr>
                      <a:r>
                        <a:rPr lang="en-US" sz="800">
                          <a:effectLst/>
                        </a:rPr>
                        <a:t>Braziliya</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51,07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60,11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47,85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22,22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51,83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32,02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60,21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61,69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54,81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71,86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22,17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51,21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76,85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extLst>
                  <a:ext uri="{0D108BD9-81ED-4DB2-BD59-A6C34878D82A}">
                    <a16:rowId xmlns:a16="http://schemas.microsoft.com/office/drawing/2014/main" val="1399250794"/>
                  </a:ext>
                </a:extLst>
              </a:tr>
              <a:tr h="147589">
                <a:tc>
                  <a:txBody>
                    <a:bodyPr/>
                    <a:lstStyle/>
                    <a:p>
                      <a:pPr>
                        <a:lnSpc>
                          <a:spcPct val="110000"/>
                        </a:lnSpc>
                        <a:spcAft>
                          <a:spcPts val="0"/>
                        </a:spcAft>
                      </a:pPr>
                      <a:r>
                        <a:rPr lang="en-US" sz="800">
                          <a:effectLst/>
                        </a:rPr>
                        <a:t>Cənubi Afrika</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47,38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61,33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48,92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33,39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42,95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23,22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47,44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69,07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61,96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68,81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17,28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28,71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65,42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extLst>
                  <a:ext uri="{0D108BD9-81ED-4DB2-BD59-A6C34878D82A}">
                    <a16:rowId xmlns:a16="http://schemas.microsoft.com/office/drawing/2014/main" val="1842320863"/>
                  </a:ext>
                </a:extLst>
              </a:tr>
              <a:tr h="147589">
                <a:tc>
                  <a:txBody>
                    <a:bodyPr/>
                    <a:lstStyle/>
                    <a:p>
                      <a:pPr>
                        <a:lnSpc>
                          <a:spcPct val="110000"/>
                        </a:lnSpc>
                        <a:spcAft>
                          <a:spcPts val="0"/>
                        </a:spcAft>
                      </a:pPr>
                      <a:r>
                        <a:rPr lang="en-US" sz="800">
                          <a:effectLst/>
                        </a:rPr>
                        <a:t>Çin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57,63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77,36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35,37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50,66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57,77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54,85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49,06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60,83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67,52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67,92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34,9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66,22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69,06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extLst>
                  <a:ext uri="{0D108BD9-81ED-4DB2-BD59-A6C34878D82A}">
                    <a16:rowId xmlns:a16="http://schemas.microsoft.com/office/drawing/2014/main" val="1457018778"/>
                  </a:ext>
                </a:extLst>
              </a:tr>
              <a:tr h="147589">
                <a:tc>
                  <a:txBody>
                    <a:bodyPr/>
                    <a:lstStyle/>
                    <a:p>
                      <a:pPr>
                        <a:lnSpc>
                          <a:spcPct val="110000"/>
                        </a:lnSpc>
                        <a:spcAft>
                          <a:spcPts val="0"/>
                        </a:spcAft>
                      </a:pPr>
                      <a:r>
                        <a:rPr lang="en-US" sz="800">
                          <a:effectLst/>
                        </a:rPr>
                        <a:t>Dominikan Resp.</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42,59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48,69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28,57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24,12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51,1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24,18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47,26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45,28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56,05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55,8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19,49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58,25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52,29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extLst>
                  <a:ext uri="{0D108BD9-81ED-4DB2-BD59-A6C34878D82A}">
                    <a16:rowId xmlns:a16="http://schemas.microsoft.com/office/drawing/2014/main" val="683823586"/>
                  </a:ext>
                </a:extLst>
              </a:tr>
              <a:tr h="147589">
                <a:tc>
                  <a:txBody>
                    <a:bodyPr/>
                    <a:lstStyle/>
                    <a:p>
                      <a:pPr>
                        <a:lnSpc>
                          <a:spcPct val="110000"/>
                        </a:lnSpc>
                        <a:spcAft>
                          <a:spcPts val="0"/>
                        </a:spcAft>
                      </a:pPr>
                      <a:r>
                        <a:rPr lang="en-US" sz="800">
                          <a:effectLst/>
                        </a:rPr>
                        <a:t>Ekvador</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41,98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42,27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33,24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20,4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53,01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25,63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39,26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40,12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53,34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49,35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9,63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65,16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72,32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extLst>
                  <a:ext uri="{0D108BD9-81ED-4DB2-BD59-A6C34878D82A}">
                    <a16:rowId xmlns:a16="http://schemas.microsoft.com/office/drawing/2014/main" val="1989066524"/>
                  </a:ext>
                </a:extLst>
              </a:tr>
              <a:tr h="147589">
                <a:tc>
                  <a:txBody>
                    <a:bodyPr/>
                    <a:lstStyle/>
                    <a:p>
                      <a:pPr>
                        <a:lnSpc>
                          <a:spcPct val="110000"/>
                        </a:lnSpc>
                        <a:spcAft>
                          <a:spcPts val="0"/>
                        </a:spcAft>
                      </a:pPr>
                      <a:r>
                        <a:rPr lang="en-US" sz="800">
                          <a:effectLst/>
                        </a:rPr>
                        <a:t>Ermənistan</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49,84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67,24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54,65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27,29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55,2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38,05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39,28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64,4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56,19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9,18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61,87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80,7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extLst>
                  <a:ext uri="{0D108BD9-81ED-4DB2-BD59-A6C34878D82A}">
                    <a16:rowId xmlns:a16="http://schemas.microsoft.com/office/drawing/2014/main" val="1458278332"/>
                  </a:ext>
                </a:extLst>
              </a:tr>
              <a:tr h="147589">
                <a:tc>
                  <a:txBody>
                    <a:bodyPr/>
                    <a:lstStyle/>
                    <a:p>
                      <a:pPr>
                        <a:lnSpc>
                          <a:spcPct val="110000"/>
                        </a:lnSpc>
                        <a:spcAft>
                          <a:spcPts val="0"/>
                        </a:spcAft>
                      </a:pPr>
                      <a:r>
                        <a:rPr lang="en-US" sz="800">
                          <a:effectLst/>
                        </a:rPr>
                        <a:t>Əlcəzair</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35,3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43,41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13,29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17,73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50,84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14,6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30,39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35,75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39,58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44,11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9,8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52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tc>
                  <a:txBody>
                    <a:bodyPr/>
                    <a:lstStyle/>
                    <a:p>
                      <a:pPr algn="r">
                        <a:lnSpc>
                          <a:spcPct val="115000"/>
                        </a:lnSpc>
                        <a:spcAft>
                          <a:spcPts val="0"/>
                        </a:spcAft>
                      </a:pPr>
                      <a:r>
                        <a:rPr lang="en-US" sz="800">
                          <a:effectLst/>
                        </a:rPr>
                        <a:t>72,1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nchor="ctr"/>
                </a:tc>
                <a:extLst>
                  <a:ext uri="{0D108BD9-81ED-4DB2-BD59-A6C34878D82A}">
                    <a16:rowId xmlns:a16="http://schemas.microsoft.com/office/drawing/2014/main" val="1980094252"/>
                  </a:ext>
                </a:extLst>
              </a:tr>
              <a:tr h="147589">
                <a:tc>
                  <a:txBody>
                    <a:bodyPr/>
                    <a:lstStyle/>
                    <a:p>
                      <a:pPr>
                        <a:lnSpc>
                          <a:spcPct val="110000"/>
                        </a:lnSpc>
                        <a:spcAft>
                          <a:spcPts val="0"/>
                        </a:spcAft>
                      </a:pPr>
                      <a:r>
                        <a:rPr lang="en-US" sz="800">
                          <a:effectLst/>
                        </a:rPr>
                        <a:t>Gürcüstan</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48,81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76,07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47,13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22,47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51,47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26,85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44,55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57,27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68,6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53,41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8,85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53,78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75,31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extLst>
                  <a:ext uri="{0D108BD9-81ED-4DB2-BD59-A6C34878D82A}">
                    <a16:rowId xmlns:a16="http://schemas.microsoft.com/office/drawing/2014/main" val="3904563104"/>
                  </a:ext>
                </a:extLst>
              </a:tr>
              <a:tr h="147589">
                <a:tc>
                  <a:txBody>
                    <a:bodyPr/>
                    <a:lstStyle/>
                    <a:p>
                      <a:pPr>
                        <a:lnSpc>
                          <a:spcPct val="110000"/>
                        </a:lnSpc>
                        <a:spcAft>
                          <a:spcPts val="0"/>
                        </a:spcAft>
                      </a:pPr>
                      <a:r>
                        <a:rPr lang="en-US" sz="800">
                          <a:effectLst/>
                        </a:rPr>
                        <a:t>İordaniya</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46,97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52,78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39,23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37,4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62,71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29,65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38,11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53,08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59,68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65,84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15,31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57,07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52,72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extLst>
                  <a:ext uri="{0D108BD9-81ED-4DB2-BD59-A6C34878D82A}">
                    <a16:rowId xmlns:a16="http://schemas.microsoft.com/office/drawing/2014/main" val="983729539"/>
                  </a:ext>
                </a:extLst>
              </a:tr>
              <a:tr h="147589">
                <a:tc>
                  <a:txBody>
                    <a:bodyPr/>
                    <a:lstStyle/>
                    <a:p>
                      <a:pPr>
                        <a:lnSpc>
                          <a:spcPct val="110000"/>
                        </a:lnSpc>
                        <a:spcAft>
                          <a:spcPts val="0"/>
                        </a:spcAft>
                      </a:pPr>
                      <a:r>
                        <a:rPr lang="en-US" sz="800">
                          <a:effectLst/>
                        </a:rPr>
                        <a:t>İran</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43,66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52,1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32,85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22,17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48,86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21,85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47,09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49,17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57,32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60,75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24,45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40,92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66,42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extLst>
                  <a:ext uri="{0D108BD9-81ED-4DB2-BD59-A6C34878D82A}">
                    <a16:rowId xmlns:a16="http://schemas.microsoft.com/office/drawing/2014/main" val="1113157394"/>
                  </a:ext>
                </a:extLst>
              </a:tr>
              <a:tr h="147589">
                <a:tc>
                  <a:txBody>
                    <a:bodyPr/>
                    <a:lstStyle/>
                    <a:p>
                      <a:pPr>
                        <a:lnSpc>
                          <a:spcPct val="110000"/>
                        </a:lnSpc>
                        <a:spcAft>
                          <a:spcPts val="0"/>
                        </a:spcAft>
                      </a:pPr>
                      <a:r>
                        <a:rPr lang="en-US" sz="800">
                          <a:effectLst/>
                        </a:rPr>
                        <a:t>Kolumbiya</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48,77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58,72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43,21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22,61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51,81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25,07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48,29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58,59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65,47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61,76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15,39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59,31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75,05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extLst>
                  <a:ext uri="{0D108BD9-81ED-4DB2-BD59-A6C34878D82A}">
                    <a16:rowId xmlns:a16="http://schemas.microsoft.com/office/drawing/2014/main" val="2180985232"/>
                  </a:ext>
                </a:extLst>
              </a:tr>
              <a:tr h="147589">
                <a:tc>
                  <a:txBody>
                    <a:bodyPr/>
                    <a:lstStyle/>
                    <a:p>
                      <a:pPr>
                        <a:lnSpc>
                          <a:spcPct val="110000"/>
                        </a:lnSpc>
                        <a:spcAft>
                          <a:spcPts val="0"/>
                        </a:spcAft>
                      </a:pPr>
                      <a:r>
                        <a:rPr lang="en-US" sz="800">
                          <a:effectLst/>
                        </a:rPr>
                        <a:t>Kosta Rika</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54,59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63,42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50,23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32,59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63,53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33,76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39,03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54,32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71,44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66,19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21,51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75,01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84,03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extLst>
                  <a:ext uri="{0D108BD9-81ED-4DB2-BD59-A6C34878D82A}">
                    <a16:rowId xmlns:a16="http://schemas.microsoft.com/office/drawing/2014/main" val="81543130"/>
                  </a:ext>
                </a:extLst>
              </a:tr>
              <a:tr h="147589">
                <a:tc>
                  <a:txBody>
                    <a:bodyPr/>
                    <a:lstStyle/>
                    <a:p>
                      <a:pPr>
                        <a:lnSpc>
                          <a:spcPct val="110000"/>
                        </a:lnSpc>
                        <a:spcAft>
                          <a:spcPts val="0"/>
                        </a:spcAft>
                      </a:pPr>
                      <a:r>
                        <a:rPr lang="en-US" sz="800">
                          <a:effectLst/>
                        </a:rPr>
                        <a:t>Qazaxıstan</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50,68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72,46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31,03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21,83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50,64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30,76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45,59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49,34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60,01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67,17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23,63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70,04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85,71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extLst>
                  <a:ext uri="{0D108BD9-81ED-4DB2-BD59-A6C34878D82A}">
                    <a16:rowId xmlns:a16="http://schemas.microsoft.com/office/drawing/2014/main" val="1652090197"/>
                  </a:ext>
                </a:extLst>
              </a:tr>
              <a:tr h="147589">
                <a:tc>
                  <a:txBody>
                    <a:bodyPr/>
                    <a:lstStyle/>
                    <a:p>
                      <a:pPr>
                        <a:lnSpc>
                          <a:spcPct val="110000"/>
                        </a:lnSpc>
                        <a:spcAft>
                          <a:spcPts val="0"/>
                        </a:spcAft>
                      </a:pPr>
                      <a:r>
                        <a:rPr lang="en-US" sz="800">
                          <a:effectLst/>
                        </a:rPr>
                        <a:t>Qvatemala</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36,07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33,61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27,82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22,67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39,21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21,87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28,96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30,99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40,99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52,46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12,43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64,32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57,5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extLst>
                  <a:ext uri="{0D108BD9-81ED-4DB2-BD59-A6C34878D82A}">
                    <a16:rowId xmlns:a16="http://schemas.microsoft.com/office/drawing/2014/main" val="1951551978"/>
                  </a:ext>
                </a:extLst>
              </a:tr>
              <a:tr h="147589">
                <a:tc>
                  <a:txBody>
                    <a:bodyPr/>
                    <a:lstStyle/>
                    <a:p>
                      <a:pPr>
                        <a:lnSpc>
                          <a:spcPct val="110000"/>
                        </a:lnSpc>
                        <a:spcAft>
                          <a:spcPts val="0"/>
                        </a:spcAft>
                      </a:pPr>
                      <a:r>
                        <a:rPr lang="en-US" sz="800">
                          <a:effectLst/>
                        </a:rPr>
                        <a:t>Livan</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41,44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70,49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50,14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22,66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62,57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36,78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20,69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31,31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25,7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42,52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10,03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51,8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72,61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extLst>
                  <a:ext uri="{0D108BD9-81ED-4DB2-BD59-A6C34878D82A}">
                    <a16:rowId xmlns:a16="http://schemas.microsoft.com/office/drawing/2014/main" val="3151992331"/>
                  </a:ext>
                </a:extLst>
              </a:tr>
              <a:tr h="147589">
                <a:tc>
                  <a:txBody>
                    <a:bodyPr/>
                    <a:lstStyle/>
                    <a:p>
                      <a:pPr>
                        <a:lnSpc>
                          <a:spcPct val="110000"/>
                        </a:lnSpc>
                        <a:spcAft>
                          <a:spcPts val="0"/>
                        </a:spcAft>
                      </a:pPr>
                      <a:r>
                        <a:rPr lang="en-US" sz="800">
                          <a:effectLst/>
                        </a:rPr>
                        <a:t>Makedoniya</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48,97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67,38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52,18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7,67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52,83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27,92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41,12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55,01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66,77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61,93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14,84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58,57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81,4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extLst>
                  <a:ext uri="{0D108BD9-81ED-4DB2-BD59-A6C34878D82A}">
                    <a16:rowId xmlns:a16="http://schemas.microsoft.com/office/drawing/2014/main" val="1722443518"/>
                  </a:ext>
                </a:extLst>
              </a:tr>
              <a:tr h="147589">
                <a:tc>
                  <a:txBody>
                    <a:bodyPr/>
                    <a:lstStyle/>
                    <a:p>
                      <a:pPr>
                        <a:lnSpc>
                          <a:spcPct val="110000"/>
                        </a:lnSpc>
                        <a:spcAft>
                          <a:spcPts val="0"/>
                        </a:spcAft>
                      </a:pPr>
                      <a:r>
                        <a:rPr lang="en-US" sz="800">
                          <a:effectLst/>
                        </a:rPr>
                        <a:t>Malayziya</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63,76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74,63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51,83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52,03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62,85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40,15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63,86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72,08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84,18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71,49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49,54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62,59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79,91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extLst>
                  <a:ext uri="{0D108BD9-81ED-4DB2-BD59-A6C34878D82A}">
                    <a16:rowId xmlns:a16="http://schemas.microsoft.com/office/drawing/2014/main" val="4291897256"/>
                  </a:ext>
                </a:extLst>
              </a:tr>
              <a:tr h="147589">
                <a:tc>
                  <a:txBody>
                    <a:bodyPr/>
                    <a:lstStyle/>
                    <a:p>
                      <a:pPr>
                        <a:lnSpc>
                          <a:spcPct val="110000"/>
                        </a:lnSpc>
                        <a:spcAft>
                          <a:spcPts val="0"/>
                        </a:spcAft>
                      </a:pPr>
                      <a:r>
                        <a:rPr lang="en-US" sz="800">
                          <a:effectLst/>
                        </a:rPr>
                        <a:t>Mavriki</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53,4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65,29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47,78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36,56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51,83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28,05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42,88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73,01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69,53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62,93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8,57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65,89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88,44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extLst>
                  <a:ext uri="{0D108BD9-81ED-4DB2-BD59-A6C34878D82A}">
                    <a16:rowId xmlns:a16="http://schemas.microsoft.com/office/drawing/2014/main" val="3887391879"/>
                  </a:ext>
                </a:extLst>
              </a:tr>
              <a:tr h="147589">
                <a:tc>
                  <a:txBody>
                    <a:bodyPr/>
                    <a:lstStyle/>
                    <a:p>
                      <a:pPr>
                        <a:lnSpc>
                          <a:spcPct val="110000"/>
                        </a:lnSpc>
                        <a:spcAft>
                          <a:spcPts val="0"/>
                        </a:spcAft>
                      </a:pPr>
                      <a:r>
                        <a:rPr lang="en-US" sz="800">
                          <a:effectLst/>
                        </a:rPr>
                        <a:t>Meksika</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51,44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61,22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41,37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27,28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55,43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21,99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59,77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57,19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67,6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54,83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30,07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61,72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78,8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extLst>
                  <a:ext uri="{0D108BD9-81ED-4DB2-BD59-A6C34878D82A}">
                    <a16:rowId xmlns:a16="http://schemas.microsoft.com/office/drawing/2014/main" val="3745145619"/>
                  </a:ext>
                </a:extLst>
              </a:tr>
              <a:tr h="147589">
                <a:tc>
                  <a:txBody>
                    <a:bodyPr/>
                    <a:lstStyle/>
                    <a:p>
                      <a:pPr>
                        <a:lnSpc>
                          <a:spcPct val="110000"/>
                        </a:lnSpc>
                        <a:spcAft>
                          <a:spcPts val="0"/>
                        </a:spcAft>
                      </a:pPr>
                      <a:r>
                        <a:rPr lang="en-US" sz="800">
                          <a:effectLst/>
                        </a:rPr>
                        <a:t>Namibiya</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33,34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37,39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34,15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35,64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41,64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17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25,7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38,03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43,08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45,66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4,76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31,27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45,76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extLst>
                  <a:ext uri="{0D108BD9-81ED-4DB2-BD59-A6C34878D82A}">
                    <a16:rowId xmlns:a16="http://schemas.microsoft.com/office/drawing/2014/main" val="800349960"/>
                  </a:ext>
                </a:extLst>
              </a:tr>
              <a:tr h="147589">
                <a:tc>
                  <a:txBody>
                    <a:bodyPr/>
                    <a:lstStyle/>
                    <a:p>
                      <a:pPr>
                        <a:lnSpc>
                          <a:spcPct val="110000"/>
                        </a:lnSpc>
                        <a:spcAft>
                          <a:spcPts val="0"/>
                        </a:spcAft>
                      </a:pPr>
                      <a:r>
                        <a:rPr lang="en-US" sz="800">
                          <a:effectLst/>
                        </a:rPr>
                        <a:t>Paraqvay</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40,55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35,58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34,85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17,78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50,09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24,29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28,66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40,04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53,11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58,69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23,09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59,18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61,2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extLst>
                  <a:ext uri="{0D108BD9-81ED-4DB2-BD59-A6C34878D82A}">
                    <a16:rowId xmlns:a16="http://schemas.microsoft.com/office/drawing/2014/main" val="3834056418"/>
                  </a:ext>
                </a:extLst>
              </a:tr>
              <a:tr h="147589">
                <a:tc>
                  <a:txBody>
                    <a:bodyPr/>
                    <a:lstStyle/>
                    <a:p>
                      <a:pPr>
                        <a:lnSpc>
                          <a:spcPct val="110000"/>
                        </a:lnSpc>
                        <a:spcAft>
                          <a:spcPts val="0"/>
                        </a:spcAft>
                      </a:pPr>
                      <a:r>
                        <a:rPr lang="en-US" sz="800">
                          <a:effectLst/>
                        </a:rPr>
                        <a:t>Peru</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45,68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48,6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38,12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17,53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57,57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34,86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38,75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49,89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63,66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55,43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10,94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61,08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71,7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extLst>
                  <a:ext uri="{0D108BD9-81ED-4DB2-BD59-A6C34878D82A}">
                    <a16:rowId xmlns:a16="http://schemas.microsoft.com/office/drawing/2014/main" val="205043934"/>
                  </a:ext>
                </a:extLst>
              </a:tr>
              <a:tr h="147589">
                <a:tc>
                  <a:txBody>
                    <a:bodyPr/>
                    <a:lstStyle/>
                    <a:p>
                      <a:pPr>
                        <a:lnSpc>
                          <a:spcPct val="110000"/>
                        </a:lnSpc>
                        <a:spcAft>
                          <a:spcPts val="0"/>
                        </a:spcAft>
                      </a:pPr>
                      <a:r>
                        <a:rPr lang="en-US" sz="800">
                          <a:effectLst/>
                        </a:rPr>
                        <a:t>Rumıniya</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55,47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85,22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60,73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22,78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56,89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29,96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37,01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65,77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75,01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54,21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27,38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68,47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dirty="0">
                          <a:effectLst/>
                        </a:rPr>
                        <a:t>82,23</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extLst>
                  <a:ext uri="{0D108BD9-81ED-4DB2-BD59-A6C34878D82A}">
                    <a16:rowId xmlns:a16="http://schemas.microsoft.com/office/drawing/2014/main" val="344805171"/>
                  </a:ext>
                </a:extLst>
              </a:tr>
              <a:tr h="147589">
                <a:tc>
                  <a:txBody>
                    <a:bodyPr/>
                    <a:lstStyle/>
                    <a:p>
                      <a:pPr>
                        <a:lnSpc>
                          <a:spcPct val="110000"/>
                        </a:lnSpc>
                        <a:spcAft>
                          <a:spcPts val="0"/>
                        </a:spcAft>
                      </a:pPr>
                      <a:r>
                        <a:rPr lang="en-US" sz="800">
                          <a:effectLst/>
                        </a:rPr>
                        <a:t>Rusiya</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54,98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69,43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52,67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28,39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56,46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45,24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58,24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58,81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53,89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74,63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23,78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54,42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83,74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extLst>
                  <a:ext uri="{0D108BD9-81ED-4DB2-BD59-A6C34878D82A}">
                    <a16:rowId xmlns:a16="http://schemas.microsoft.com/office/drawing/2014/main" val="4172882340"/>
                  </a:ext>
                </a:extLst>
              </a:tr>
              <a:tr h="147589">
                <a:tc>
                  <a:txBody>
                    <a:bodyPr/>
                    <a:lstStyle/>
                    <a:p>
                      <a:pPr>
                        <a:lnSpc>
                          <a:spcPct val="110000"/>
                        </a:lnSpc>
                        <a:spcAft>
                          <a:spcPts val="0"/>
                        </a:spcAft>
                      </a:pPr>
                      <a:r>
                        <a:rPr lang="en-US" sz="800">
                          <a:effectLst/>
                        </a:rPr>
                        <a:t>Serbiya</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53,65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73,79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58,26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19,59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55,3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37,2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47,09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56,23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62,44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65,8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26,38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59,56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82,14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extLst>
                  <a:ext uri="{0D108BD9-81ED-4DB2-BD59-A6C34878D82A}">
                    <a16:rowId xmlns:a16="http://schemas.microsoft.com/office/drawing/2014/main" val="3296896644"/>
                  </a:ext>
                </a:extLst>
              </a:tr>
              <a:tr h="147589">
                <a:tc>
                  <a:txBody>
                    <a:bodyPr/>
                    <a:lstStyle/>
                    <a:p>
                      <a:pPr>
                        <a:lnSpc>
                          <a:spcPct val="110000"/>
                        </a:lnSpc>
                        <a:spcAft>
                          <a:spcPts val="0"/>
                        </a:spcAft>
                      </a:pPr>
                      <a:r>
                        <a:rPr lang="en-US" sz="800">
                          <a:effectLst/>
                        </a:rPr>
                        <a:t>Şri Lanka</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42,42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52,59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38,94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29,85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35,66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14,52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34,9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49,42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52,01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62,55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7,94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57,41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73,22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extLst>
                  <a:ext uri="{0D108BD9-81ED-4DB2-BD59-A6C34878D82A}">
                    <a16:rowId xmlns:a16="http://schemas.microsoft.com/office/drawing/2014/main" val="2649763784"/>
                  </a:ext>
                </a:extLst>
              </a:tr>
              <a:tr h="147589">
                <a:tc>
                  <a:txBody>
                    <a:bodyPr/>
                    <a:lstStyle/>
                    <a:p>
                      <a:pPr>
                        <a:lnSpc>
                          <a:spcPct val="110000"/>
                        </a:lnSpc>
                        <a:spcAft>
                          <a:spcPts val="0"/>
                        </a:spcAft>
                      </a:pPr>
                      <a:r>
                        <a:rPr lang="en-US" sz="800">
                          <a:effectLst/>
                        </a:rPr>
                        <a:t>Tailand</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51,54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78,34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39,34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31,13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58,29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25,54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39,66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54,68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64,76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65,38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29,13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70,99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61,28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extLst>
                  <a:ext uri="{0D108BD9-81ED-4DB2-BD59-A6C34878D82A}">
                    <a16:rowId xmlns:a16="http://schemas.microsoft.com/office/drawing/2014/main" val="296531892"/>
                  </a:ext>
                </a:extLst>
              </a:tr>
              <a:tr h="147589">
                <a:tc>
                  <a:txBody>
                    <a:bodyPr/>
                    <a:lstStyle/>
                    <a:p>
                      <a:pPr>
                        <a:lnSpc>
                          <a:spcPct val="110000"/>
                        </a:lnSpc>
                        <a:spcAft>
                          <a:spcPts val="0"/>
                        </a:spcAft>
                      </a:pPr>
                      <a:r>
                        <a:rPr lang="en-US" sz="800">
                          <a:effectLst/>
                        </a:rPr>
                        <a:t>Türkiyə</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53,75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71,63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50,02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32,17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58,29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30,17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53,9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64,53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77,09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61,75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23,19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40,62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81,64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extLst>
                  <a:ext uri="{0D108BD9-81ED-4DB2-BD59-A6C34878D82A}">
                    <a16:rowId xmlns:a16="http://schemas.microsoft.com/office/drawing/2014/main" val="367850046"/>
                  </a:ext>
                </a:extLst>
              </a:tr>
              <a:tr h="147589">
                <a:tc>
                  <a:txBody>
                    <a:bodyPr/>
                    <a:lstStyle/>
                    <a:p>
                      <a:pPr>
                        <a:lnSpc>
                          <a:spcPct val="110000"/>
                        </a:lnSpc>
                        <a:spcAft>
                          <a:spcPts val="0"/>
                        </a:spcAft>
                      </a:pPr>
                      <a:r>
                        <a:rPr lang="en-US" sz="800">
                          <a:effectLst/>
                        </a:rPr>
                        <a:t>Venesuela</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34,14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29,74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36,28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2,58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56,23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30,5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19,28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28,01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27,39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49,24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18,36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40,88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71,23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extLst>
                  <a:ext uri="{0D108BD9-81ED-4DB2-BD59-A6C34878D82A}">
                    <a16:rowId xmlns:a16="http://schemas.microsoft.com/office/drawing/2014/main" val="4248043167"/>
                  </a:ext>
                </a:extLst>
              </a:tr>
              <a:tr h="147589">
                <a:tc>
                  <a:txBody>
                    <a:bodyPr/>
                    <a:lstStyle/>
                    <a:p>
                      <a:pPr>
                        <a:lnSpc>
                          <a:spcPct val="110000"/>
                        </a:lnSpc>
                        <a:spcAft>
                          <a:spcPts val="0"/>
                        </a:spcAft>
                      </a:pPr>
                      <a:r>
                        <a:rPr lang="en-US" sz="800">
                          <a:effectLst/>
                        </a:rPr>
                        <a:t>Yamayka</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45,52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63,56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37,52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33,72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36,07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30,2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36,47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41,39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56,58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60,82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9,53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67,28</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73,15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extLst>
                  <a:ext uri="{0D108BD9-81ED-4DB2-BD59-A6C34878D82A}">
                    <a16:rowId xmlns:a16="http://schemas.microsoft.com/office/drawing/2014/main" val="566171811"/>
                  </a:ext>
                </a:extLst>
              </a:tr>
              <a:tr h="147589">
                <a:tc>
                  <a:txBody>
                    <a:bodyPr/>
                    <a:lstStyle/>
                    <a:p>
                      <a:pPr>
                        <a:lnSpc>
                          <a:spcPct val="110000"/>
                        </a:lnSpc>
                        <a:spcAft>
                          <a:spcPts val="0"/>
                        </a:spcAft>
                      </a:pPr>
                      <a:r>
                        <a:rPr lang="en-US" sz="800">
                          <a:effectLst/>
                        </a:rPr>
                        <a:t>Orta g</a:t>
                      </a:r>
                      <a:r>
                        <a:rPr lang="az-Latn-AZ" sz="800">
                          <a:effectLst/>
                        </a:rPr>
                        <a:t>östərici</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47,4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59,17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42,46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26,36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52,95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29,31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dirty="0">
                          <a:effectLst/>
                        </a:rPr>
                        <a:t>40,95</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50,7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59,41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58,59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18,09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a:effectLst/>
                        </a:rPr>
                        <a:t>56,9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tc>
                  <a:txBody>
                    <a:bodyPr/>
                    <a:lstStyle/>
                    <a:p>
                      <a:pPr algn="r">
                        <a:lnSpc>
                          <a:spcPct val="115000"/>
                        </a:lnSpc>
                        <a:spcAft>
                          <a:spcPts val="0"/>
                        </a:spcAft>
                      </a:pPr>
                      <a:r>
                        <a:rPr lang="en-US" sz="800" dirty="0">
                          <a:effectLst/>
                        </a:rPr>
                        <a:t>73,86</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026" marR="23026" marT="0" marB="0"/>
                </a:tc>
                <a:extLst>
                  <a:ext uri="{0D108BD9-81ED-4DB2-BD59-A6C34878D82A}">
                    <a16:rowId xmlns:a16="http://schemas.microsoft.com/office/drawing/2014/main" val="2226101999"/>
                  </a:ext>
                </a:extLst>
              </a:tr>
            </a:tbl>
          </a:graphicData>
        </a:graphic>
      </p:graphicFrame>
    </p:spTree>
    <p:extLst>
      <p:ext uri="{BB962C8B-B14F-4D97-AF65-F5344CB8AC3E}">
        <p14:creationId xmlns:p14="http://schemas.microsoft.com/office/powerpoint/2010/main" val="3815613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5"/>
          <p:cNvGrpSpPr>
            <a:grpSpLocks/>
          </p:cNvGrpSpPr>
          <p:nvPr/>
        </p:nvGrpSpPr>
        <p:grpSpPr bwMode="auto">
          <a:xfrm>
            <a:off x="0" y="0"/>
            <a:ext cx="12192000" cy="908720"/>
            <a:chOff x="0" y="446"/>
            <a:chExt cx="9144000" cy="756793"/>
          </a:xfrm>
        </p:grpSpPr>
        <p:pic>
          <p:nvPicPr>
            <p:cNvPr id="6" name="Рисунок 1"/>
            <p:cNvPicPr>
              <a:picLocks noChangeAspect="1"/>
            </p:cNvPicPr>
            <p:nvPr/>
          </p:nvPicPr>
          <p:blipFill>
            <a:blip r:embed="rId2" cstate="print"/>
            <a:srcRect l="58456" t="15993" r="20644" b="63036"/>
            <a:stretch>
              <a:fillRect/>
            </a:stretch>
          </p:blipFill>
          <p:spPr bwMode="auto">
            <a:xfrm>
              <a:off x="0" y="446"/>
              <a:ext cx="9144000" cy="754733"/>
            </a:xfrm>
            <a:prstGeom prst="rect">
              <a:avLst/>
            </a:prstGeom>
            <a:noFill/>
            <a:ln w="9525">
              <a:noFill/>
              <a:miter lim="800000"/>
              <a:headEnd/>
              <a:tailEnd/>
            </a:ln>
          </p:spPr>
        </p:pic>
        <p:pic>
          <p:nvPicPr>
            <p:cNvPr id="7" name="Рисунок 11"/>
            <p:cNvPicPr>
              <a:picLocks noChangeAspect="1"/>
            </p:cNvPicPr>
            <p:nvPr/>
          </p:nvPicPr>
          <p:blipFill>
            <a:blip r:embed="rId3" cstate="print"/>
            <a:srcRect b="34521"/>
            <a:stretch>
              <a:fillRect/>
            </a:stretch>
          </p:blipFill>
          <p:spPr bwMode="auto">
            <a:xfrm>
              <a:off x="467544" y="136323"/>
              <a:ext cx="587859" cy="452265"/>
            </a:xfrm>
            <a:prstGeom prst="rect">
              <a:avLst/>
            </a:prstGeom>
            <a:noFill/>
            <a:ln w="9525">
              <a:noFill/>
              <a:miter lim="800000"/>
              <a:headEnd/>
              <a:tailEnd/>
            </a:ln>
          </p:spPr>
        </p:pic>
        <p:sp>
          <p:nvSpPr>
            <p:cNvPr id="8" name="Поле 2"/>
            <p:cNvSpPr txBox="1">
              <a:spLocks noChangeArrowheads="1"/>
            </p:cNvSpPr>
            <p:nvPr/>
          </p:nvSpPr>
          <p:spPr bwMode="auto">
            <a:xfrm>
              <a:off x="1119188" y="133718"/>
              <a:ext cx="7917308" cy="607656"/>
            </a:xfrm>
            <a:prstGeom prst="rect">
              <a:avLst/>
            </a:prstGeom>
            <a:noFill/>
            <a:ln w="6350">
              <a:noFill/>
              <a:miter lim="800000"/>
              <a:headEnd/>
              <a:tailEnd/>
            </a:ln>
          </p:spPr>
          <p:txBody>
            <a:bodyPr/>
            <a:lstStyle/>
            <a:p>
              <a:pPr>
                <a:lnSpc>
                  <a:spcPct val="100000"/>
                </a:lnSpc>
                <a:spcBef>
                  <a:spcPct val="0"/>
                </a:spcBef>
                <a:buFont typeface="Wingdings" pitchFamily="2" charset="2"/>
                <a:buNone/>
              </a:pPr>
              <a:r>
                <a:rPr lang="az-Latn-AZ" sz="1300" dirty="0" smtClean="0">
                  <a:solidFill>
                    <a:srgbClr val="FFFFFF"/>
                  </a:solidFill>
                  <a:latin typeface="Cambria" pitchFamily="18" charset="0"/>
                  <a:ea typeface="Verdana" pitchFamily="34" charset="0"/>
                  <a:cs typeface="Verdana" pitchFamily="34" charset="0"/>
                </a:rPr>
                <a:t>Azərbaycan Milli Elmlər Akademiyasının </a:t>
              </a:r>
              <a:r>
                <a:rPr lang="en-US" sz="1300" b="0" i="0" dirty="0" smtClean="0">
                  <a:solidFill>
                    <a:srgbClr val="FFFFFF"/>
                  </a:solidFill>
                  <a:latin typeface="Cambria" pitchFamily="18" charset="0"/>
                  <a:ea typeface="Verdana" pitchFamily="34" charset="0"/>
                  <a:cs typeface="Verdana" pitchFamily="34" charset="0"/>
                </a:rPr>
                <a:t> </a:t>
              </a:r>
              <a:br>
                <a:rPr lang="en-US" sz="1300" b="0" i="0" dirty="0" smtClean="0">
                  <a:solidFill>
                    <a:srgbClr val="FFFFFF"/>
                  </a:solidFill>
                  <a:latin typeface="Cambria" pitchFamily="18" charset="0"/>
                  <a:ea typeface="Verdana" pitchFamily="34" charset="0"/>
                  <a:cs typeface="Verdana" pitchFamily="34" charset="0"/>
                </a:rPr>
              </a:br>
              <a:r>
                <a:rPr lang="az-Latn-AZ" sz="1300" dirty="0" smtClean="0">
                  <a:solidFill>
                    <a:srgbClr val="FFFFFF"/>
                  </a:solidFill>
                  <a:latin typeface="Cambria" pitchFamily="18" charset="0"/>
                  <a:ea typeface="Verdana" pitchFamily="34" charset="0"/>
                  <a:cs typeface="Verdana" pitchFamily="34" charset="0"/>
                </a:rPr>
                <a:t>İqtisadiyyat İnstitutu</a:t>
              </a:r>
              <a:endParaRPr lang="ru-RU" sz="1300" b="0" i="0" dirty="0">
                <a:solidFill>
                  <a:srgbClr val="FFFFFF"/>
                </a:solidFill>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ru-RU" sz="3600" b="0" i="0" dirty="0">
                <a:latin typeface="Cambria" pitchFamily="18" charset="0"/>
                <a:ea typeface="Verdana" pitchFamily="34" charset="0"/>
                <a:cs typeface="Verdana" pitchFamily="34" charset="0"/>
              </a:endParaRPr>
            </a:p>
          </p:txBody>
        </p:sp>
        <p:sp>
          <p:nvSpPr>
            <p:cNvPr id="9" name="Line 6"/>
            <p:cNvSpPr>
              <a:spLocks noChangeShapeType="1"/>
            </p:cNvSpPr>
            <p:nvPr/>
          </p:nvSpPr>
          <p:spPr bwMode="auto">
            <a:xfrm>
              <a:off x="0" y="757239"/>
              <a:ext cx="9144000" cy="0"/>
            </a:xfrm>
            <a:prstGeom prst="line">
              <a:avLst/>
            </a:prstGeom>
            <a:noFill/>
            <a:ln w="38100">
              <a:solidFill>
                <a:srgbClr val="000066"/>
              </a:solidFill>
              <a:round/>
              <a:headEnd/>
              <a:tailEnd/>
            </a:ln>
            <a:effectLst>
              <a:outerShdw dist="38100" dir="2400000" algn="ctr" rotWithShape="0">
                <a:schemeClr val="tx1">
                  <a:lumMod val="50000"/>
                  <a:alpha val="35000"/>
                </a:schemeClr>
              </a:outerShdw>
            </a:effectLst>
          </p:spPr>
          <p:txBody>
            <a:bodyPr/>
            <a:lstStyle/>
            <a:p>
              <a:pPr>
                <a:defRPr/>
              </a:pPr>
              <a:endParaRPr lang="ru-RU"/>
            </a:p>
          </p:txBody>
        </p:sp>
      </p:grpSp>
      <p:sp>
        <p:nvSpPr>
          <p:cNvPr id="15" name="TextBox 8"/>
          <p:cNvSpPr txBox="1"/>
          <p:nvPr/>
        </p:nvSpPr>
        <p:spPr>
          <a:xfrm>
            <a:off x="-1" y="6581001"/>
            <a:ext cx="12192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az-Latn-AZ" sz="1200" b="1" dirty="0">
                <a:solidFill>
                  <a:schemeClr val="tx1"/>
                </a:solidFill>
                <a:latin typeface="Cambria" panose="02040503050406030204" pitchFamily="18" charset="0"/>
              </a:rPr>
              <a:t>    </a:t>
            </a:r>
            <a:r>
              <a:rPr lang="en-US" sz="1200" b="1" dirty="0">
                <a:solidFill>
                  <a:schemeClr val="tx1"/>
                </a:solidFill>
                <a:latin typeface="Cambria" panose="02040503050406030204" pitchFamily="18" charset="0"/>
              </a:rPr>
              <a:t>www.economics.com.az</a:t>
            </a:r>
            <a:r>
              <a:rPr lang="az-Latn-AZ" sz="1200" b="1" dirty="0">
                <a:solidFill>
                  <a:schemeClr val="tx1"/>
                </a:solidFill>
                <a:latin typeface="Cambria" panose="02040503050406030204" pitchFamily="18" charset="0"/>
              </a:rPr>
              <a:t> </a:t>
            </a:r>
            <a:r>
              <a:rPr lang="az-Latn-AZ" sz="1200" b="1" dirty="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  </a:t>
            </a:r>
            <a:r>
              <a:rPr lang="en-US" sz="1200" b="1" dirty="0" smtClean="0">
                <a:solidFill>
                  <a:schemeClr val="bg1"/>
                </a:solidFill>
                <a:latin typeface="Cambria" panose="02040503050406030204" pitchFamily="18" charset="0"/>
              </a:rPr>
              <a:t>                                                                                        </a:t>
            </a:r>
            <a:r>
              <a:rPr lang="en-US" sz="1200" b="1" dirty="0" err="1" smtClean="0">
                <a:solidFill>
                  <a:schemeClr val="bg1"/>
                </a:solidFill>
                <a:latin typeface="Cambria" panose="02040503050406030204" pitchFamily="18" charset="0"/>
              </a:rPr>
              <a:t>Bak</a:t>
            </a:r>
            <a:r>
              <a:rPr lang="az-Latn-AZ" sz="1200" b="1" dirty="0">
                <a:solidFill>
                  <a:schemeClr val="bg1"/>
                </a:solidFill>
                <a:latin typeface="Cambria" panose="02040503050406030204" pitchFamily="18" charset="0"/>
              </a:rPr>
              <a:t>ı</a:t>
            </a:r>
            <a:r>
              <a:rPr lang="en-US" sz="1200" b="1" dirty="0" smtClean="0">
                <a:solidFill>
                  <a:schemeClr val="bg1"/>
                </a:solidFill>
                <a:latin typeface="Cambria" panose="02040503050406030204" pitchFamily="18" charset="0"/>
              </a:rPr>
              <a:t>, A</a:t>
            </a:r>
            <a:r>
              <a:rPr lang="az-Latn-AZ" sz="1200" b="1" dirty="0" smtClean="0">
                <a:solidFill>
                  <a:schemeClr val="bg1"/>
                </a:solidFill>
                <a:latin typeface="Cambria" panose="02040503050406030204" pitchFamily="18" charset="0"/>
              </a:rPr>
              <a:t>zərbaycan</a:t>
            </a:r>
            <a:r>
              <a:rPr lang="en-US" sz="1200" b="1" dirty="0" smtClean="0">
                <a:solidFill>
                  <a:schemeClr val="bg1"/>
                </a:solidFill>
                <a:latin typeface="Cambria" panose="02040503050406030204" pitchFamily="18" charset="0"/>
              </a:rPr>
              <a:t>,</a:t>
            </a:r>
            <a:r>
              <a:rPr lang="az-Latn-AZ" sz="1200" b="1" dirty="0" smtClean="0">
                <a:solidFill>
                  <a:schemeClr val="bg1"/>
                </a:solidFill>
                <a:latin typeface="Cambria" panose="02040503050406030204" pitchFamily="18" charset="0"/>
              </a:rPr>
              <a:t> 2021</a:t>
            </a:r>
            <a:endParaRPr lang="ru-RU" sz="1200" b="1" dirty="0">
              <a:solidFill>
                <a:schemeClr val="bg1"/>
              </a:solidFill>
              <a:latin typeface="Cambria" panose="02040503050406030204" pitchFamily="18" charset="0"/>
            </a:endParaRPr>
          </a:p>
        </p:txBody>
      </p:sp>
      <p:sp>
        <p:nvSpPr>
          <p:cNvPr id="2" name="Rectangle 1"/>
          <p:cNvSpPr/>
          <p:nvPr/>
        </p:nvSpPr>
        <p:spPr>
          <a:xfrm>
            <a:off x="623392" y="1271213"/>
            <a:ext cx="10854505" cy="947952"/>
          </a:xfrm>
          <a:prstGeom prst="rect">
            <a:avLst/>
          </a:prstGeom>
        </p:spPr>
        <p:txBody>
          <a:bodyPr wrap="square">
            <a:spAutoFit/>
          </a:bodyPr>
          <a:lstStyle/>
          <a:p>
            <a:pPr marR="1350010">
              <a:lnSpc>
                <a:spcPct val="115000"/>
              </a:lnSpc>
              <a:spcBef>
                <a:spcPts val="600"/>
              </a:spcBef>
              <a:spcAft>
                <a:spcPts val="0"/>
              </a:spcAft>
            </a:pPr>
            <a:r>
              <a:rPr lang="az-Latn-AZ" sz="2000" b="1" dirty="0">
                <a:solidFill>
                  <a:srgbClr val="C00000"/>
                </a:solidFill>
              </a:rPr>
              <a:t>Əlçatarlıq sub-indeksi</a:t>
            </a:r>
            <a:endParaRPr lang="az-Latn-AZ" sz="1400" b="1" dirty="0" smtClean="0">
              <a:solidFill>
                <a:srgbClr val="C00000"/>
              </a:solidFill>
              <a:latin typeface="Arno Pro"/>
              <a:ea typeface="MS Mincho"/>
              <a:cs typeface="Times New Roman" panose="02020603050405020304" pitchFamily="18" charset="0"/>
            </a:endParaRPr>
          </a:p>
          <a:p>
            <a:pPr marR="1350010">
              <a:lnSpc>
                <a:spcPct val="115000"/>
              </a:lnSpc>
              <a:spcBef>
                <a:spcPts val="600"/>
              </a:spcBef>
              <a:spcAft>
                <a:spcPts val="0"/>
              </a:spcAft>
            </a:pPr>
            <a:r>
              <a:rPr lang="az-Latn-AZ" sz="1200" b="1" dirty="0" smtClean="0">
                <a:latin typeface="Arno Pro"/>
                <a:ea typeface="MS Mincho"/>
                <a:cs typeface="Times New Roman" panose="02020603050405020304" pitchFamily="18" charset="0"/>
              </a:rPr>
              <a:t>Diaqram </a:t>
            </a:r>
            <a:r>
              <a:rPr lang="az-Latn-AZ" sz="1200" b="1" dirty="0">
                <a:latin typeface="Arno Pro"/>
                <a:ea typeface="MS Mincho"/>
                <a:cs typeface="Times New Roman" panose="02020603050405020304" pitchFamily="18" charset="0"/>
              </a:rPr>
              <a:t>3. </a:t>
            </a:r>
            <a:r>
              <a:rPr lang="az-Latn-AZ" sz="1200" b="1" dirty="0">
                <a:latin typeface="Arno Pro"/>
                <a:ea typeface="MS Mincho"/>
                <a:cs typeface="Cambria" panose="02040503050406030204" pitchFamily="18" charset="0"/>
              </a:rPr>
              <a:t>Ə</a:t>
            </a:r>
            <a:r>
              <a:rPr lang="az-Latn-AZ" sz="1200" b="1" dirty="0">
                <a:latin typeface="Arno Pro"/>
                <a:ea typeface="MS Mincho"/>
                <a:cs typeface="Times New Roman" panose="02020603050405020304" pitchFamily="18" charset="0"/>
              </a:rPr>
              <a:t>l</a:t>
            </a:r>
            <a:r>
              <a:rPr lang="az-Latn-AZ" sz="1200" b="1" dirty="0">
                <a:latin typeface="Arno Pro"/>
                <a:ea typeface="MS Mincho"/>
                <a:cs typeface="Constantia" panose="02030602050306030303" pitchFamily="18" charset="0"/>
              </a:rPr>
              <a:t>ç</a:t>
            </a:r>
            <a:r>
              <a:rPr lang="az-Latn-AZ" sz="1200" b="1" dirty="0">
                <a:latin typeface="Arno Pro"/>
                <a:ea typeface="MS Mincho"/>
                <a:cs typeface="Times New Roman" panose="02020603050405020304" pitchFamily="18" charset="0"/>
              </a:rPr>
              <a:t>atarl</a:t>
            </a:r>
            <a:r>
              <a:rPr lang="az-Latn-AZ" sz="1200" b="1" dirty="0">
                <a:latin typeface="Arno Pro"/>
                <a:ea typeface="MS Mincho"/>
                <a:cs typeface="Constantia" panose="02030602050306030303" pitchFamily="18" charset="0"/>
              </a:rPr>
              <a:t>ı</a:t>
            </a:r>
            <a:r>
              <a:rPr lang="az-Latn-AZ" sz="1200" b="1" dirty="0">
                <a:latin typeface="Arno Pro"/>
                <a:ea typeface="MS Mincho"/>
                <a:cs typeface="Times New Roman" panose="02020603050405020304" pitchFamily="18" charset="0"/>
              </a:rPr>
              <a:t>q sub-indeksinin göstəriciləri</a:t>
            </a:r>
            <a:br>
              <a:rPr lang="az-Latn-AZ" sz="1200" b="1" dirty="0">
                <a:latin typeface="Arno Pro"/>
                <a:ea typeface="MS Mincho"/>
                <a:cs typeface="Times New Roman" panose="02020603050405020304" pitchFamily="18" charset="0"/>
              </a:rPr>
            </a:br>
            <a:r>
              <a:rPr lang="az-Latn-AZ" sz="1200" b="1" dirty="0">
                <a:latin typeface="Arno Pro"/>
                <a:ea typeface="MS Mincho"/>
                <a:cs typeface="Times New Roman" panose="02020603050405020304" pitchFamily="18" charset="0"/>
              </a:rPr>
              <a:t>(Azərbaycan və qonşu ölkələr, 2019)</a:t>
            </a:r>
            <a:endParaRPr lang="ru-RU" sz="12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Chart 9"/>
          <p:cNvGraphicFramePr/>
          <p:nvPr>
            <p:extLst>
              <p:ext uri="{D42A27DB-BD31-4B8C-83A1-F6EECF244321}">
                <p14:modId xmlns:p14="http://schemas.microsoft.com/office/powerpoint/2010/main" val="2866385449"/>
              </p:ext>
            </p:extLst>
          </p:nvPr>
        </p:nvGraphicFramePr>
        <p:xfrm>
          <a:off x="623393" y="2330541"/>
          <a:ext cx="10784836" cy="37741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6509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5"/>
          <p:cNvGrpSpPr>
            <a:grpSpLocks/>
          </p:cNvGrpSpPr>
          <p:nvPr/>
        </p:nvGrpSpPr>
        <p:grpSpPr bwMode="auto">
          <a:xfrm>
            <a:off x="0" y="0"/>
            <a:ext cx="12192000" cy="908720"/>
            <a:chOff x="0" y="446"/>
            <a:chExt cx="9144000" cy="756793"/>
          </a:xfrm>
        </p:grpSpPr>
        <p:pic>
          <p:nvPicPr>
            <p:cNvPr id="6" name="Рисунок 1"/>
            <p:cNvPicPr>
              <a:picLocks noChangeAspect="1"/>
            </p:cNvPicPr>
            <p:nvPr/>
          </p:nvPicPr>
          <p:blipFill>
            <a:blip r:embed="rId2" cstate="print"/>
            <a:srcRect l="58456" t="15993" r="20644" b="63036"/>
            <a:stretch>
              <a:fillRect/>
            </a:stretch>
          </p:blipFill>
          <p:spPr bwMode="auto">
            <a:xfrm>
              <a:off x="0" y="446"/>
              <a:ext cx="9144000" cy="754733"/>
            </a:xfrm>
            <a:prstGeom prst="rect">
              <a:avLst/>
            </a:prstGeom>
            <a:noFill/>
            <a:ln w="9525">
              <a:noFill/>
              <a:miter lim="800000"/>
              <a:headEnd/>
              <a:tailEnd/>
            </a:ln>
          </p:spPr>
        </p:pic>
        <p:pic>
          <p:nvPicPr>
            <p:cNvPr id="7" name="Рисунок 11"/>
            <p:cNvPicPr>
              <a:picLocks noChangeAspect="1"/>
            </p:cNvPicPr>
            <p:nvPr/>
          </p:nvPicPr>
          <p:blipFill>
            <a:blip r:embed="rId3" cstate="print"/>
            <a:srcRect b="34521"/>
            <a:stretch>
              <a:fillRect/>
            </a:stretch>
          </p:blipFill>
          <p:spPr bwMode="auto">
            <a:xfrm>
              <a:off x="467544" y="136323"/>
              <a:ext cx="587859" cy="452265"/>
            </a:xfrm>
            <a:prstGeom prst="rect">
              <a:avLst/>
            </a:prstGeom>
            <a:noFill/>
            <a:ln w="9525">
              <a:noFill/>
              <a:miter lim="800000"/>
              <a:headEnd/>
              <a:tailEnd/>
            </a:ln>
          </p:spPr>
        </p:pic>
        <p:sp>
          <p:nvSpPr>
            <p:cNvPr id="8" name="Поле 2"/>
            <p:cNvSpPr txBox="1">
              <a:spLocks noChangeArrowheads="1"/>
            </p:cNvSpPr>
            <p:nvPr/>
          </p:nvSpPr>
          <p:spPr bwMode="auto">
            <a:xfrm>
              <a:off x="1119188" y="133718"/>
              <a:ext cx="7917308" cy="607656"/>
            </a:xfrm>
            <a:prstGeom prst="rect">
              <a:avLst/>
            </a:prstGeom>
            <a:noFill/>
            <a:ln w="6350">
              <a:noFill/>
              <a:miter lim="800000"/>
              <a:headEnd/>
              <a:tailEnd/>
            </a:ln>
          </p:spPr>
          <p:txBody>
            <a:bodyPr/>
            <a:lstStyle/>
            <a:p>
              <a:pPr>
                <a:lnSpc>
                  <a:spcPct val="100000"/>
                </a:lnSpc>
                <a:spcBef>
                  <a:spcPct val="0"/>
                </a:spcBef>
                <a:buFont typeface="Wingdings" pitchFamily="2" charset="2"/>
                <a:buNone/>
              </a:pPr>
              <a:r>
                <a:rPr lang="az-Latn-AZ" sz="1300" dirty="0" smtClean="0">
                  <a:solidFill>
                    <a:srgbClr val="FFFFFF"/>
                  </a:solidFill>
                  <a:latin typeface="Cambria" pitchFamily="18" charset="0"/>
                  <a:ea typeface="Verdana" pitchFamily="34" charset="0"/>
                  <a:cs typeface="Verdana" pitchFamily="34" charset="0"/>
                </a:rPr>
                <a:t>Azərbaycan Milli Elmlər Akademiyasının </a:t>
              </a:r>
              <a:r>
                <a:rPr lang="en-US" sz="1300" b="0" i="0" dirty="0" smtClean="0">
                  <a:solidFill>
                    <a:srgbClr val="FFFFFF"/>
                  </a:solidFill>
                  <a:latin typeface="Cambria" pitchFamily="18" charset="0"/>
                  <a:ea typeface="Verdana" pitchFamily="34" charset="0"/>
                  <a:cs typeface="Verdana" pitchFamily="34" charset="0"/>
                </a:rPr>
                <a:t> </a:t>
              </a:r>
              <a:br>
                <a:rPr lang="en-US" sz="1300" b="0" i="0" dirty="0" smtClean="0">
                  <a:solidFill>
                    <a:srgbClr val="FFFFFF"/>
                  </a:solidFill>
                  <a:latin typeface="Cambria" pitchFamily="18" charset="0"/>
                  <a:ea typeface="Verdana" pitchFamily="34" charset="0"/>
                  <a:cs typeface="Verdana" pitchFamily="34" charset="0"/>
                </a:rPr>
              </a:br>
              <a:r>
                <a:rPr lang="az-Latn-AZ" sz="1300" dirty="0" smtClean="0">
                  <a:solidFill>
                    <a:srgbClr val="FFFFFF"/>
                  </a:solidFill>
                  <a:latin typeface="Cambria" pitchFamily="18" charset="0"/>
                  <a:ea typeface="Verdana" pitchFamily="34" charset="0"/>
                  <a:cs typeface="Verdana" pitchFamily="34" charset="0"/>
                </a:rPr>
                <a:t>İqtisadiyyat İnstitutu</a:t>
              </a:r>
              <a:endParaRPr lang="ru-RU" sz="1300" b="0" i="0" dirty="0">
                <a:solidFill>
                  <a:srgbClr val="FFFFFF"/>
                </a:solidFill>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ru-RU" sz="3600" b="0" i="0" dirty="0">
                <a:latin typeface="Cambria" pitchFamily="18" charset="0"/>
                <a:ea typeface="Verdana" pitchFamily="34" charset="0"/>
                <a:cs typeface="Verdana" pitchFamily="34" charset="0"/>
              </a:endParaRPr>
            </a:p>
          </p:txBody>
        </p:sp>
        <p:sp>
          <p:nvSpPr>
            <p:cNvPr id="9" name="Line 6"/>
            <p:cNvSpPr>
              <a:spLocks noChangeShapeType="1"/>
            </p:cNvSpPr>
            <p:nvPr/>
          </p:nvSpPr>
          <p:spPr bwMode="auto">
            <a:xfrm>
              <a:off x="0" y="757239"/>
              <a:ext cx="9144000" cy="0"/>
            </a:xfrm>
            <a:prstGeom prst="line">
              <a:avLst/>
            </a:prstGeom>
            <a:noFill/>
            <a:ln w="38100">
              <a:solidFill>
                <a:srgbClr val="000066"/>
              </a:solidFill>
              <a:round/>
              <a:headEnd/>
              <a:tailEnd/>
            </a:ln>
            <a:effectLst>
              <a:outerShdw dist="38100" dir="2400000" algn="ctr" rotWithShape="0">
                <a:schemeClr val="tx1">
                  <a:lumMod val="50000"/>
                  <a:alpha val="35000"/>
                </a:schemeClr>
              </a:outerShdw>
            </a:effectLst>
          </p:spPr>
          <p:txBody>
            <a:bodyPr/>
            <a:lstStyle/>
            <a:p>
              <a:pPr>
                <a:defRPr/>
              </a:pPr>
              <a:endParaRPr lang="ru-RU"/>
            </a:p>
          </p:txBody>
        </p:sp>
      </p:grpSp>
      <p:sp>
        <p:nvSpPr>
          <p:cNvPr id="15" name="TextBox 8"/>
          <p:cNvSpPr txBox="1"/>
          <p:nvPr/>
        </p:nvSpPr>
        <p:spPr>
          <a:xfrm>
            <a:off x="-1" y="6581001"/>
            <a:ext cx="12192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az-Latn-AZ" sz="1200" b="1" dirty="0">
                <a:solidFill>
                  <a:schemeClr val="tx1"/>
                </a:solidFill>
                <a:latin typeface="Cambria" panose="02040503050406030204" pitchFamily="18" charset="0"/>
              </a:rPr>
              <a:t>    </a:t>
            </a:r>
            <a:r>
              <a:rPr lang="en-US" sz="1200" b="1" dirty="0">
                <a:solidFill>
                  <a:schemeClr val="tx1"/>
                </a:solidFill>
                <a:latin typeface="Cambria" panose="02040503050406030204" pitchFamily="18" charset="0"/>
              </a:rPr>
              <a:t>www.economics.com.az</a:t>
            </a:r>
            <a:r>
              <a:rPr lang="az-Latn-AZ" sz="1200" b="1" dirty="0">
                <a:solidFill>
                  <a:schemeClr val="tx1"/>
                </a:solidFill>
                <a:latin typeface="Cambria" panose="02040503050406030204" pitchFamily="18" charset="0"/>
              </a:rPr>
              <a:t> </a:t>
            </a:r>
            <a:r>
              <a:rPr lang="az-Latn-AZ" sz="1200" b="1" dirty="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  </a:t>
            </a:r>
            <a:r>
              <a:rPr lang="en-US" sz="1200" b="1" dirty="0" smtClean="0">
                <a:solidFill>
                  <a:schemeClr val="bg1"/>
                </a:solidFill>
                <a:latin typeface="Cambria" panose="02040503050406030204" pitchFamily="18" charset="0"/>
              </a:rPr>
              <a:t>                                                                                        </a:t>
            </a:r>
            <a:r>
              <a:rPr lang="en-US" sz="1200" b="1" dirty="0" err="1" smtClean="0">
                <a:solidFill>
                  <a:schemeClr val="bg1"/>
                </a:solidFill>
                <a:latin typeface="Cambria" panose="02040503050406030204" pitchFamily="18" charset="0"/>
              </a:rPr>
              <a:t>Bak</a:t>
            </a:r>
            <a:r>
              <a:rPr lang="az-Latn-AZ" sz="1200" b="1" dirty="0">
                <a:solidFill>
                  <a:schemeClr val="bg1"/>
                </a:solidFill>
                <a:latin typeface="Cambria" panose="02040503050406030204" pitchFamily="18" charset="0"/>
              </a:rPr>
              <a:t>ı</a:t>
            </a:r>
            <a:r>
              <a:rPr lang="en-US" sz="1200" b="1" dirty="0" smtClean="0">
                <a:solidFill>
                  <a:schemeClr val="bg1"/>
                </a:solidFill>
                <a:latin typeface="Cambria" panose="02040503050406030204" pitchFamily="18" charset="0"/>
              </a:rPr>
              <a:t>, A</a:t>
            </a:r>
            <a:r>
              <a:rPr lang="az-Latn-AZ" sz="1200" b="1" dirty="0" smtClean="0">
                <a:solidFill>
                  <a:schemeClr val="bg1"/>
                </a:solidFill>
                <a:latin typeface="Cambria" panose="02040503050406030204" pitchFamily="18" charset="0"/>
              </a:rPr>
              <a:t>zərbaycan</a:t>
            </a:r>
            <a:r>
              <a:rPr lang="en-US" sz="1200" b="1" dirty="0" smtClean="0">
                <a:solidFill>
                  <a:schemeClr val="bg1"/>
                </a:solidFill>
                <a:latin typeface="Cambria" panose="02040503050406030204" pitchFamily="18" charset="0"/>
              </a:rPr>
              <a:t>,</a:t>
            </a:r>
            <a:r>
              <a:rPr lang="az-Latn-AZ" sz="1200" b="1" dirty="0" smtClean="0">
                <a:solidFill>
                  <a:schemeClr val="bg1"/>
                </a:solidFill>
                <a:latin typeface="Cambria" panose="02040503050406030204" pitchFamily="18" charset="0"/>
              </a:rPr>
              <a:t> 2021</a:t>
            </a:r>
            <a:endParaRPr lang="ru-RU" sz="1200" b="1" dirty="0">
              <a:solidFill>
                <a:schemeClr val="bg1"/>
              </a:solidFill>
              <a:latin typeface="Cambria" panose="02040503050406030204" pitchFamily="18" charset="0"/>
            </a:endParaRPr>
          </a:p>
        </p:txBody>
      </p:sp>
      <p:sp>
        <p:nvSpPr>
          <p:cNvPr id="3" name="Rectangle 2"/>
          <p:cNvSpPr/>
          <p:nvPr/>
        </p:nvSpPr>
        <p:spPr>
          <a:xfrm>
            <a:off x="357052" y="973548"/>
            <a:ext cx="11691609" cy="1113382"/>
          </a:xfrm>
          <a:prstGeom prst="rect">
            <a:avLst/>
          </a:prstGeom>
        </p:spPr>
        <p:txBody>
          <a:bodyPr wrap="square">
            <a:spAutoFit/>
          </a:bodyPr>
          <a:lstStyle/>
          <a:p>
            <a:pPr marR="1349375" indent="114935">
              <a:lnSpc>
                <a:spcPct val="115000"/>
              </a:lnSpc>
              <a:spcBef>
                <a:spcPts val="600"/>
              </a:spcBef>
              <a:spcAft>
                <a:spcPts val="600"/>
              </a:spcAft>
            </a:pPr>
            <a:r>
              <a:rPr lang="az-Latn-AZ" sz="1600" b="1" i="1" dirty="0">
                <a:solidFill>
                  <a:srgbClr val="C00000"/>
                </a:solidFill>
              </a:rPr>
              <a:t>İnternetə çıxış imkanı verən mobil telefonun </a:t>
            </a:r>
            <a:r>
              <a:rPr lang="az-Latn-AZ" sz="1600" b="1" i="1" dirty="0" smtClean="0">
                <a:solidFill>
                  <a:srgbClr val="C00000"/>
                </a:solidFill>
              </a:rPr>
              <a:t>qiyməti </a:t>
            </a:r>
            <a:r>
              <a:rPr lang="az-Latn-AZ" sz="1600" b="1" i="1" dirty="0">
                <a:solidFill>
                  <a:srgbClr val="C00000"/>
                </a:solidFill>
              </a:rPr>
              <a:t>alt-indeksi                       </a:t>
            </a:r>
            <a:r>
              <a:rPr lang="az-Latn-AZ" sz="1600" b="1" i="1" dirty="0" smtClean="0">
                <a:solidFill>
                  <a:srgbClr val="C00000"/>
                </a:solidFill>
              </a:rPr>
              <a:t>                  Mobil </a:t>
            </a:r>
            <a:r>
              <a:rPr lang="az-Latn-AZ" sz="1600" b="1" i="1" dirty="0">
                <a:solidFill>
                  <a:srgbClr val="C00000"/>
                </a:solidFill>
              </a:rPr>
              <a:t>internet tarifləri alt-indeksi </a:t>
            </a:r>
          </a:p>
          <a:p>
            <a:pPr marR="1349375" indent="114935">
              <a:lnSpc>
                <a:spcPct val="115000"/>
              </a:lnSpc>
              <a:spcBef>
                <a:spcPts val="600"/>
              </a:spcBef>
              <a:spcAft>
                <a:spcPts val="600"/>
              </a:spcAft>
            </a:pPr>
            <a:r>
              <a:rPr lang="az-Latn-AZ" sz="1100" b="1" dirty="0" smtClean="0">
                <a:latin typeface="Arno Pro"/>
                <a:ea typeface="MS Mincho"/>
                <a:cs typeface="Times New Roman" panose="02020603050405020304" pitchFamily="18" charset="0"/>
              </a:rPr>
              <a:t>Cədvəl 4. Alt-indeksin intervalları (bal) və  mobil                                                                                          </a:t>
            </a:r>
            <a:br>
              <a:rPr lang="az-Latn-AZ" sz="1100" b="1" dirty="0" smtClean="0">
                <a:latin typeface="Arno Pro"/>
                <a:ea typeface="MS Mincho"/>
                <a:cs typeface="Times New Roman" panose="02020603050405020304" pitchFamily="18" charset="0"/>
              </a:rPr>
            </a:br>
            <a:r>
              <a:rPr lang="az-Latn-AZ" sz="1100" b="1" dirty="0" smtClean="0">
                <a:latin typeface="Arno Pro"/>
                <a:ea typeface="MS Mincho"/>
                <a:cs typeface="Times New Roman" panose="02020603050405020304" pitchFamily="18" charset="0"/>
              </a:rPr>
              <a:t>genişzolaqlı internet abunələrinin sayı</a:t>
            </a:r>
            <a:r>
              <a:rPr lang="en-US" sz="1100" dirty="0" smtClean="0">
                <a:latin typeface="Calibri" panose="020F0502020204030204" pitchFamily="34" charset="0"/>
                <a:ea typeface="Calibri" panose="020F0502020204030204" pitchFamily="34" charset="0"/>
                <a:cs typeface="Times New Roman" panose="02020603050405020304" pitchFamily="18" charset="0"/>
              </a:rPr>
              <a:t> </a:t>
            </a:r>
            <a:r>
              <a:rPr lang="az-Latn-AZ" sz="1100" b="1" dirty="0" smtClean="0">
                <a:latin typeface="Arno Pro"/>
                <a:ea typeface="MS Mincho"/>
                <a:cs typeface="Times New Roman" panose="02020603050405020304" pitchFamily="18" charset="0"/>
              </a:rPr>
              <a:t/>
            </a:r>
            <a:br>
              <a:rPr lang="az-Latn-AZ" sz="1100" b="1" dirty="0" smtClean="0">
                <a:latin typeface="Arno Pro"/>
                <a:ea typeface="MS Mincho"/>
                <a:cs typeface="Times New Roman" panose="02020603050405020304" pitchFamily="18" charset="0"/>
              </a:rPr>
            </a:br>
            <a:r>
              <a:rPr lang="az-Latn-AZ" sz="1100" b="1" dirty="0" smtClean="0">
                <a:latin typeface="Arno Pro"/>
                <a:ea typeface="MS Mincho"/>
                <a:cs typeface="Times New Roman" panose="02020603050405020304" pitchFamily="18" charset="0"/>
              </a:rPr>
              <a:t>(orta-yüksək gəlirli ölkələr, 2019)</a:t>
            </a:r>
          </a:p>
        </p:txBody>
      </p:sp>
      <p:sp>
        <p:nvSpPr>
          <p:cNvPr id="10" name="Rectangle 9"/>
          <p:cNvSpPr/>
          <p:nvPr/>
        </p:nvSpPr>
        <p:spPr>
          <a:xfrm>
            <a:off x="-1045028" y="4624043"/>
            <a:ext cx="7524205" cy="1556195"/>
          </a:xfrm>
          <a:prstGeom prst="rect">
            <a:avLst/>
          </a:prstGeom>
        </p:spPr>
        <p:txBody>
          <a:bodyPr wrap="square">
            <a:spAutoFit/>
          </a:bodyPr>
          <a:lstStyle/>
          <a:p>
            <a:pPr marL="1710690">
              <a:lnSpc>
                <a:spcPct val="115000"/>
              </a:lnSpc>
              <a:spcBef>
                <a:spcPts val="600"/>
              </a:spcBef>
            </a:pPr>
            <a:r>
              <a:rPr lang="az-Latn-AZ" sz="900" dirty="0" smtClean="0">
                <a:latin typeface="Arno Pro"/>
                <a:ea typeface="MS Mincho"/>
                <a:cs typeface="Times New Roman" panose="02020603050405020304" pitchFamily="18" charset="0"/>
              </a:rPr>
              <a:t>Mənbə: “Portulans” İnstitutunun, İnformasiya Texnologiyaları</a:t>
            </a:r>
            <a:br>
              <a:rPr lang="az-Latn-AZ" sz="900" dirty="0" smtClean="0">
                <a:latin typeface="Arno Pro"/>
                <a:ea typeface="MS Mincho"/>
                <a:cs typeface="Times New Roman" panose="02020603050405020304" pitchFamily="18" charset="0"/>
              </a:rPr>
            </a:br>
            <a:r>
              <a:rPr lang="az-Latn-AZ" sz="900" dirty="0" smtClean="0">
                <a:latin typeface="Arno Pro"/>
                <a:ea typeface="MS Mincho"/>
                <a:cs typeface="Times New Roman" panose="02020603050405020304" pitchFamily="18" charset="0"/>
              </a:rPr>
              <a:t>və Xidmətləri üzrə Dünya Alyansının (WITSA) və Dünya İqtisadi</a:t>
            </a:r>
            <a:br>
              <a:rPr lang="az-Latn-AZ" sz="900" dirty="0" smtClean="0">
                <a:latin typeface="Arno Pro"/>
                <a:ea typeface="MS Mincho"/>
                <a:cs typeface="Times New Roman" panose="02020603050405020304" pitchFamily="18" charset="0"/>
              </a:rPr>
            </a:br>
            <a:r>
              <a:rPr lang="az-Latn-AZ" sz="900" dirty="0" smtClean="0">
                <a:latin typeface="Arno Pro"/>
                <a:ea typeface="MS Mincho"/>
                <a:cs typeface="Times New Roman" panose="02020603050405020304" pitchFamily="18" charset="0"/>
              </a:rPr>
              <a:t>Forumunun məlumatları əsasında hazırlanmışdır.</a:t>
            </a:r>
            <a:r>
              <a:rPr lang="ru-RU" altLang="ru-RU" sz="900" dirty="0" smtClean="0">
                <a:latin typeface="Arno Pro"/>
                <a:ea typeface="MS Mincho"/>
                <a:cs typeface="Times New Roman" panose="02020603050405020304" pitchFamily="18" charset="0"/>
                <a:hlinkClick r:id="rId4"/>
              </a:rPr>
              <a:t>[</a:t>
            </a:r>
            <a:r>
              <a:rPr lang="az-Latn-AZ" altLang="ru-RU" sz="900" dirty="0" smtClean="0" bmk="">
                <a:latin typeface="Arno Pro"/>
                <a:ea typeface="MS Mincho"/>
                <a:cs typeface="Times New Roman" panose="02020603050405020304" pitchFamily="18" charset="0"/>
                <a:hlinkClick r:id="rId4"/>
              </a:rPr>
              <a:t>5</a:t>
            </a:r>
            <a:r>
              <a:rPr lang="ru-RU" altLang="ru-RU" sz="900" dirty="0" smtClean="0" bmk="">
                <a:latin typeface="Arno Pro"/>
                <a:ea typeface="MS Mincho"/>
                <a:cs typeface="Times New Roman" panose="02020603050405020304" pitchFamily="18" charset="0"/>
                <a:hlinkClick r:id="rId4"/>
              </a:rPr>
              <a:t>]</a:t>
            </a:r>
            <a:endParaRPr lang="az-Latn-AZ" altLang="ru-RU" sz="900" dirty="0" smtClean="0" bmk="">
              <a:latin typeface="Arno Pro"/>
              <a:ea typeface="MS Mincho"/>
              <a:cs typeface="Times New Roman" panose="02020603050405020304" pitchFamily="18" charset="0"/>
            </a:endParaRPr>
          </a:p>
          <a:p>
            <a:pPr marL="1710690">
              <a:lnSpc>
                <a:spcPct val="115000"/>
              </a:lnSpc>
              <a:spcBef>
                <a:spcPts val="600"/>
              </a:spcBef>
            </a:pPr>
            <a:endParaRPr lang="ru-RU" sz="1050" dirty="0">
              <a:latin typeface="Calibri" panose="020F0502020204030204" pitchFamily="34" charset="0"/>
              <a:ea typeface="Calibri" panose="020F0502020204030204" pitchFamily="34" charset="0"/>
              <a:cs typeface="Times New Roman" panose="02020603050405020304" pitchFamily="18" charset="0"/>
            </a:endParaRPr>
          </a:p>
          <a:p>
            <a:r>
              <a:rPr lang="az-Latn-AZ" sz="900" dirty="0" smtClean="0">
                <a:latin typeface="Arno Pro"/>
                <a:ea typeface="MS Mincho"/>
                <a:cs typeface="Times New Roman" panose="02020603050405020304" pitchFamily="18" charset="0"/>
              </a:rPr>
              <a:t>                                                </a:t>
            </a:r>
            <a:r>
              <a:rPr lang="ru-RU" altLang="ru-RU" sz="900" dirty="0">
                <a:latin typeface="Arno Pro"/>
                <a:ea typeface="MS Mincho"/>
                <a:cs typeface="Times New Roman" panose="02020603050405020304" pitchFamily="18" charset="0"/>
                <a:hlinkClick r:id="rId4"/>
              </a:rPr>
              <a:t>[</a:t>
            </a:r>
            <a:r>
              <a:rPr lang="az-Latn-AZ" altLang="ru-RU" sz="900" dirty="0" bmk="">
                <a:latin typeface="Arno Pro"/>
                <a:ea typeface="MS Mincho"/>
                <a:cs typeface="Times New Roman" panose="02020603050405020304" pitchFamily="18" charset="0"/>
                <a:hlinkClick r:id="rId4"/>
              </a:rPr>
              <a:t>5</a:t>
            </a:r>
            <a:r>
              <a:rPr lang="ru-RU" altLang="ru-RU" sz="900" dirty="0" smtClean="0" bmk="">
                <a:latin typeface="Arno Pro"/>
                <a:ea typeface="MS Mincho"/>
                <a:cs typeface="Times New Roman" panose="02020603050405020304" pitchFamily="18" charset="0"/>
                <a:hlinkClick r:id="rId4"/>
              </a:rPr>
              <a:t>]</a:t>
            </a:r>
            <a:r>
              <a:rPr lang="az-Latn-AZ" sz="900" dirty="0" smtClean="0">
                <a:latin typeface="Arno Pro"/>
                <a:ea typeface="MS Mincho"/>
                <a:cs typeface="Times New Roman" panose="02020603050405020304" pitchFamily="18" charset="0"/>
              </a:rPr>
              <a:t> The Portulans Institute, </a:t>
            </a:r>
            <a:r>
              <a:rPr lang="az-Latn-AZ" sz="1100" dirty="0" smtClean="0">
                <a:latin typeface="Arno Pro"/>
                <a:ea typeface="MS Mincho"/>
                <a:cs typeface="Times New Roman" panose="02020603050405020304" pitchFamily="18" charset="0"/>
              </a:rPr>
              <a:t>WITSA</a:t>
            </a:r>
            <a:r>
              <a:rPr lang="az-Latn-AZ" sz="900" dirty="0" smtClean="0">
                <a:latin typeface="Arno Pro"/>
                <a:ea typeface="MS Mincho"/>
                <a:cs typeface="Times New Roman" panose="02020603050405020304" pitchFamily="18" charset="0"/>
              </a:rPr>
              <a:t>. The Network Readiness İndex 2019.     </a:t>
            </a:r>
            <a:r>
              <a:rPr lang="az-Latn-AZ" sz="900" dirty="0" smtClean="0">
                <a:latin typeface="Arno Pro"/>
                <a:ea typeface="MS Mincho"/>
                <a:cs typeface="Times New Roman" panose="02020603050405020304" pitchFamily="18" charset="0"/>
                <a:hlinkClick r:id="rId5"/>
              </a:rPr>
              <a:t> </a:t>
            </a:r>
            <a:endParaRPr lang="ru-RU" sz="900" dirty="0" smtClean="0">
              <a:latin typeface="Arno Pro"/>
              <a:ea typeface="MS Mincho"/>
              <a:cs typeface="Times New Roman" panose="02020603050405020304" pitchFamily="18" charset="0"/>
              <a:hlinkClick r:id="rId5"/>
            </a:endParaRPr>
          </a:p>
          <a:p>
            <a:r>
              <a:rPr lang="ru-RU" sz="900" dirty="0">
                <a:latin typeface="Arno Pro"/>
                <a:ea typeface="MS Mincho"/>
                <a:cs typeface="Times New Roman" panose="02020603050405020304" pitchFamily="18" charset="0"/>
                <a:hlinkClick r:id="rId5"/>
              </a:rPr>
              <a:t> </a:t>
            </a:r>
            <a:r>
              <a:rPr lang="ru-RU" sz="900" dirty="0" smtClean="0">
                <a:latin typeface="Arno Pro"/>
                <a:ea typeface="MS Mincho"/>
                <a:cs typeface="Times New Roman" panose="02020603050405020304" pitchFamily="18" charset="0"/>
                <a:hlinkClick r:id="rId5"/>
              </a:rPr>
              <a:t>                                               </a:t>
            </a:r>
            <a:r>
              <a:rPr lang="az-Latn-AZ" sz="900" dirty="0" smtClean="0">
                <a:latin typeface="Arno Pro"/>
                <a:ea typeface="MS Mincho"/>
                <a:cs typeface="Times New Roman" panose="02020603050405020304" pitchFamily="18" charset="0"/>
                <a:hlinkClick r:id="rId5"/>
              </a:rPr>
              <a:t>https://networkreadinessindex.org/wp-content/uploads/2020/03/The-Network-       </a:t>
            </a:r>
          </a:p>
          <a:p>
            <a:r>
              <a:rPr lang="az-Latn-AZ" sz="900" dirty="0">
                <a:latin typeface="Arno Pro"/>
                <a:ea typeface="MS Mincho"/>
                <a:cs typeface="Times New Roman" panose="02020603050405020304" pitchFamily="18" charset="0"/>
                <a:hlinkClick r:id="rId5"/>
              </a:rPr>
              <a:t> </a:t>
            </a:r>
            <a:r>
              <a:rPr lang="az-Latn-AZ" sz="900" dirty="0" smtClean="0">
                <a:latin typeface="Arno Pro"/>
                <a:ea typeface="MS Mincho"/>
                <a:cs typeface="Times New Roman" panose="02020603050405020304" pitchFamily="18" charset="0"/>
                <a:hlinkClick r:id="rId5"/>
              </a:rPr>
              <a:t>                                               Readiness-Index-2019-New-version-March-2020.pdf</a:t>
            </a:r>
            <a:r>
              <a:rPr lang="az-Latn-AZ" sz="900" dirty="0" smtClean="0">
                <a:latin typeface="Arno Pro"/>
                <a:ea typeface="MS Mincho"/>
                <a:cs typeface="Times New Roman" panose="02020603050405020304" pitchFamily="18" charset="0"/>
              </a:rPr>
              <a:t>; </a:t>
            </a:r>
            <a:endParaRPr lang="ru-RU" sz="9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az-Latn-AZ" sz="900" dirty="0" smtClean="0">
                <a:latin typeface="Arno Pro"/>
                <a:ea typeface="MS Mincho"/>
                <a:cs typeface="Times New Roman" panose="02020603050405020304" pitchFamily="18" charset="0"/>
              </a:rPr>
              <a:t>                                               The </a:t>
            </a:r>
            <a:r>
              <a:rPr lang="az-Latn-AZ" sz="900" dirty="0">
                <a:latin typeface="Arno Pro"/>
                <a:ea typeface="MS Mincho"/>
                <a:cs typeface="Times New Roman" panose="02020603050405020304" pitchFamily="18" charset="0"/>
              </a:rPr>
              <a:t>WEF. The Global Competitiveness Report 2019. </a:t>
            </a:r>
            <a:endParaRPr lang="az-Latn-AZ" sz="900" dirty="0" smtClean="0">
              <a:latin typeface="Arno Pro"/>
              <a:ea typeface="MS Mincho"/>
              <a:cs typeface="Times New Roman" panose="02020603050405020304" pitchFamily="18" charset="0"/>
            </a:endParaRPr>
          </a:p>
          <a:p>
            <a:pPr>
              <a:spcAft>
                <a:spcPts val="0"/>
              </a:spcAft>
            </a:pPr>
            <a:r>
              <a:rPr lang="az-Latn-AZ" sz="900" dirty="0">
                <a:latin typeface="Arno Pro"/>
                <a:ea typeface="MS Mincho"/>
                <a:cs typeface="Times New Roman" panose="02020603050405020304" pitchFamily="18" charset="0"/>
                <a:hlinkClick r:id="rId6"/>
              </a:rPr>
              <a:t> </a:t>
            </a:r>
            <a:r>
              <a:rPr lang="az-Latn-AZ" sz="900" dirty="0" smtClean="0">
                <a:latin typeface="Arno Pro"/>
                <a:ea typeface="MS Mincho"/>
                <a:cs typeface="Times New Roman" panose="02020603050405020304" pitchFamily="18" charset="0"/>
                <a:hlinkClick r:id="rId6"/>
              </a:rPr>
              <a:t>                                               http</a:t>
            </a:r>
            <a:r>
              <a:rPr lang="az-Latn-AZ" sz="900" dirty="0">
                <a:latin typeface="Arno Pro"/>
                <a:ea typeface="MS Mincho"/>
                <a:cs typeface="Times New Roman" panose="02020603050405020304" pitchFamily="18" charset="0"/>
                <a:hlinkClick r:id="rId6"/>
              </a:rPr>
              <a:t>://www3.weforum.org/docs/WEF_TheGlobalCompetitivenessReport2019.pdf</a:t>
            </a:r>
            <a:r>
              <a:rPr lang="en-US" sz="900" dirty="0">
                <a:latin typeface="Times New Roman" panose="02020603050405020304" pitchFamily="18" charset="0"/>
                <a:ea typeface="Calibri" panose="020F0502020204030204" pitchFamily="34" charset="0"/>
                <a:cs typeface="Times New Roman" panose="02020603050405020304" pitchFamily="18" charset="0"/>
              </a:rPr>
              <a:t>    </a:t>
            </a:r>
            <a:endParaRPr lang="ru-RU" sz="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7897906" y="1367761"/>
            <a:ext cx="5531223" cy="676339"/>
          </a:xfrm>
          <a:prstGeom prst="rect">
            <a:avLst/>
          </a:prstGeom>
        </p:spPr>
        <p:txBody>
          <a:bodyPr wrap="square">
            <a:spAutoFit/>
          </a:bodyPr>
          <a:lstStyle/>
          <a:p>
            <a:pPr marR="1529080" indent="114300" algn="r">
              <a:lnSpc>
                <a:spcPct val="115000"/>
              </a:lnSpc>
              <a:spcBef>
                <a:spcPts val="600"/>
              </a:spcBef>
              <a:spcAft>
                <a:spcPts val="0"/>
              </a:spcAft>
            </a:pPr>
            <a:r>
              <a:rPr lang="az-Latn-AZ" sz="1100" b="1" dirty="0">
                <a:latin typeface="Arno Pro"/>
                <a:ea typeface="MS Mincho"/>
                <a:cs typeface="Times New Roman" panose="02020603050405020304" pitchFamily="18" charset="0"/>
              </a:rPr>
              <a:t>C</a:t>
            </a:r>
            <a:r>
              <a:rPr lang="az-Latn-AZ" sz="1100" b="1" dirty="0">
                <a:latin typeface="Times New Roman" panose="02020603050405020304" pitchFamily="18" charset="0"/>
                <a:ea typeface="MS Mincho"/>
                <a:cs typeface="Times New Roman" panose="02020603050405020304" pitchFamily="18" charset="0"/>
              </a:rPr>
              <a:t>ə</a:t>
            </a:r>
            <a:r>
              <a:rPr lang="az-Latn-AZ" sz="1100" b="1" dirty="0">
                <a:latin typeface="Arno Pro"/>
                <a:ea typeface="MS Mincho"/>
                <a:cs typeface="Times New Roman" panose="02020603050405020304" pitchFamily="18" charset="0"/>
              </a:rPr>
              <a:t>dv</a:t>
            </a:r>
            <a:r>
              <a:rPr lang="az-Latn-AZ" sz="1100" b="1" dirty="0">
                <a:latin typeface="Times New Roman" panose="02020603050405020304" pitchFamily="18" charset="0"/>
                <a:ea typeface="MS Mincho"/>
                <a:cs typeface="Times New Roman" panose="02020603050405020304" pitchFamily="18" charset="0"/>
              </a:rPr>
              <a:t>ə</a:t>
            </a:r>
            <a:r>
              <a:rPr lang="az-Latn-AZ" sz="1100" b="1" dirty="0">
                <a:latin typeface="Arno Pro"/>
                <a:ea typeface="MS Mincho"/>
                <a:cs typeface="Times New Roman" panose="02020603050405020304" pitchFamily="18" charset="0"/>
              </a:rPr>
              <a:t>l 5. Alt-indeksin intervalları və mobil</a:t>
            </a:r>
            <a:br>
              <a:rPr lang="az-Latn-AZ" sz="1100" b="1" dirty="0">
                <a:latin typeface="Arno Pro"/>
                <a:ea typeface="MS Mincho"/>
                <a:cs typeface="Times New Roman" panose="02020603050405020304" pitchFamily="18" charset="0"/>
              </a:rPr>
            </a:br>
            <a:r>
              <a:rPr lang="az-Latn-AZ" sz="1100" b="1" dirty="0">
                <a:latin typeface="Arno Pro"/>
                <a:ea typeface="MS Mincho"/>
                <a:cs typeface="Times New Roman" panose="02020603050405020304" pitchFamily="18" charset="0"/>
              </a:rPr>
              <a:t>genişzolaqlı internet </a:t>
            </a:r>
            <a:r>
              <a:rPr lang="az-Latn-AZ" sz="1100" b="1" dirty="0" smtClean="0">
                <a:latin typeface="Arno Pro"/>
                <a:ea typeface="MS Mincho"/>
                <a:cs typeface="Times New Roman" panose="02020603050405020304" pitchFamily="18" charset="0"/>
              </a:rPr>
              <a:t>abun</a:t>
            </a:r>
            <a:r>
              <a:rPr lang="az-Latn-AZ" sz="1100" b="1" dirty="0" smtClean="0">
                <a:latin typeface="Times New Roman" panose="02020603050405020304" pitchFamily="18" charset="0"/>
                <a:ea typeface="MS Mincho"/>
                <a:cs typeface="Times New Roman" panose="02020603050405020304" pitchFamily="18" charset="0"/>
              </a:rPr>
              <a:t>ə</a:t>
            </a:r>
            <a:r>
              <a:rPr lang="az-Latn-AZ" sz="1100" b="1" dirty="0" smtClean="0">
                <a:latin typeface="Arno Pro"/>
                <a:ea typeface="MS Mincho"/>
                <a:cs typeface="Times New Roman" panose="02020603050405020304" pitchFamily="18" charset="0"/>
              </a:rPr>
              <a:t>l</a:t>
            </a:r>
            <a:r>
              <a:rPr lang="az-Latn-AZ" sz="1100" b="1" dirty="0" smtClean="0">
                <a:latin typeface="Times New Roman" panose="02020603050405020304" pitchFamily="18" charset="0"/>
                <a:ea typeface="MS Mincho"/>
                <a:cs typeface="Times New Roman" panose="02020603050405020304" pitchFamily="18" charset="0"/>
              </a:rPr>
              <a:t>ə</a:t>
            </a:r>
            <a:r>
              <a:rPr lang="az-Latn-AZ" sz="1100" b="1" dirty="0" smtClean="0">
                <a:latin typeface="Arno Pro"/>
                <a:ea typeface="MS Mincho"/>
                <a:cs typeface="Times New Roman" panose="02020603050405020304" pitchFamily="18" charset="0"/>
              </a:rPr>
              <a:t>rinin </a:t>
            </a:r>
            <a:r>
              <a:rPr lang="az-Latn-AZ" sz="1100" b="1" dirty="0">
                <a:latin typeface="Arno Pro"/>
                <a:ea typeface="MS Mincho"/>
                <a:cs typeface="Times New Roman" panose="02020603050405020304" pitchFamily="18" charset="0"/>
              </a:rPr>
              <a:t>sayı</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az-Latn-AZ" sz="1100" b="1" dirty="0">
                <a:latin typeface="Arno Pro"/>
                <a:ea typeface="MS Mincho"/>
                <a:cs typeface="Times New Roman" panose="02020603050405020304" pitchFamily="18" charset="0"/>
              </a:rPr>
              <a:t/>
            </a:r>
            <a:br>
              <a:rPr lang="az-Latn-AZ" sz="1100" b="1" dirty="0">
                <a:latin typeface="Arno Pro"/>
                <a:ea typeface="MS Mincho"/>
                <a:cs typeface="Times New Roman" panose="02020603050405020304" pitchFamily="18" charset="0"/>
              </a:rPr>
            </a:br>
            <a:r>
              <a:rPr lang="az-Latn-AZ" sz="1100" b="1" dirty="0">
                <a:latin typeface="Arno Pro"/>
                <a:ea typeface="MS Mincho"/>
                <a:cs typeface="Times New Roman" panose="02020603050405020304" pitchFamily="18" charset="0"/>
              </a:rPr>
              <a:t>(orta-yüksək gəlirli ölk</a:t>
            </a:r>
            <a:r>
              <a:rPr lang="az-Latn-AZ" sz="1100" b="1" dirty="0">
                <a:latin typeface="Times New Roman" panose="02020603050405020304" pitchFamily="18" charset="0"/>
                <a:ea typeface="MS Mincho"/>
                <a:cs typeface="Times New Roman" panose="02020603050405020304" pitchFamily="18" charset="0"/>
              </a:rPr>
              <a:t>ə</a:t>
            </a:r>
            <a:r>
              <a:rPr lang="az-Latn-AZ" sz="1100" b="1" dirty="0">
                <a:latin typeface="Arno Pro"/>
                <a:ea typeface="MS Mincho"/>
                <a:cs typeface="Times New Roman" panose="02020603050405020304" pitchFamily="18" charset="0"/>
              </a:rPr>
              <a:t>l</a:t>
            </a:r>
            <a:r>
              <a:rPr lang="az-Latn-AZ" sz="1100" b="1" dirty="0">
                <a:latin typeface="Times New Roman" panose="02020603050405020304" pitchFamily="18" charset="0"/>
                <a:ea typeface="MS Mincho"/>
                <a:cs typeface="Times New Roman" panose="02020603050405020304" pitchFamily="18" charset="0"/>
              </a:rPr>
              <a:t>ə</a:t>
            </a:r>
            <a:r>
              <a:rPr lang="az-Latn-AZ" sz="1100" b="1" dirty="0">
                <a:latin typeface="Arno Pro"/>
                <a:ea typeface="MS Mincho"/>
                <a:cs typeface="Times New Roman" panose="02020603050405020304" pitchFamily="18" charset="0"/>
              </a:rPr>
              <a:t>r, 2019</a:t>
            </a:r>
            <a:r>
              <a:rPr lang="az-Latn-AZ" sz="1100" b="1" dirty="0" smtClean="0">
                <a:latin typeface="Arno Pro"/>
                <a:ea typeface="MS Mincho"/>
                <a:cs typeface="Times New Roman" panose="02020603050405020304" pitchFamily="18" charset="0"/>
              </a:rPr>
              <a:t>)</a:t>
            </a:r>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p:cNvSpPr/>
          <p:nvPr/>
        </p:nvSpPr>
        <p:spPr>
          <a:xfrm>
            <a:off x="6546923" y="4644842"/>
            <a:ext cx="5501738" cy="1609287"/>
          </a:xfrm>
          <a:prstGeom prst="rect">
            <a:avLst/>
          </a:prstGeom>
        </p:spPr>
        <p:txBody>
          <a:bodyPr wrap="square">
            <a:spAutoFit/>
          </a:bodyPr>
          <a:lstStyle/>
          <a:p>
            <a:pPr marR="1350010">
              <a:lnSpc>
                <a:spcPct val="115000"/>
              </a:lnSpc>
              <a:spcBef>
                <a:spcPts val="600"/>
              </a:spcBef>
            </a:pPr>
            <a:r>
              <a:rPr lang="az-Latn-AZ" sz="900" dirty="0" smtClean="0">
                <a:latin typeface="Arno Pro"/>
                <a:ea typeface="MS Mincho"/>
                <a:cs typeface="Times New Roman" panose="02020603050405020304" pitchFamily="18" charset="0"/>
              </a:rPr>
              <a:t>Mənbə: “Portulans” İnstitutunun, İnformasiya</a:t>
            </a:r>
            <a:r>
              <a:rPr lang="az-Latn-AZ" sz="1050" dirty="0" smtClean="0">
                <a:latin typeface="Arno Pro"/>
                <a:ea typeface="MS Mincho"/>
                <a:cs typeface="Times New Roman" panose="02020603050405020304" pitchFamily="18" charset="0"/>
              </a:rPr>
              <a:t> </a:t>
            </a:r>
            <a:r>
              <a:rPr lang="az-Latn-AZ" sz="900" dirty="0" smtClean="0">
                <a:latin typeface="Arno Pro"/>
                <a:ea typeface="MS Mincho"/>
                <a:cs typeface="Times New Roman" panose="02020603050405020304" pitchFamily="18" charset="0"/>
              </a:rPr>
              <a:t>Texnologiyaları</a:t>
            </a:r>
            <a:br>
              <a:rPr lang="az-Latn-AZ" sz="900" dirty="0" smtClean="0">
                <a:latin typeface="Arno Pro"/>
                <a:ea typeface="MS Mincho"/>
                <a:cs typeface="Times New Roman" panose="02020603050405020304" pitchFamily="18" charset="0"/>
              </a:rPr>
            </a:br>
            <a:r>
              <a:rPr lang="az-Latn-AZ" sz="900" dirty="0" smtClean="0">
                <a:latin typeface="Arno Pro"/>
                <a:ea typeface="MS Mincho"/>
                <a:cs typeface="Times New Roman" panose="02020603050405020304" pitchFamily="18" charset="0"/>
              </a:rPr>
              <a:t>və Xidmətləri üzrə Dünya Alyansının (WITSA) və Dünya İqtisadi</a:t>
            </a:r>
            <a:br>
              <a:rPr lang="az-Latn-AZ" sz="900" dirty="0" smtClean="0">
                <a:latin typeface="Arno Pro"/>
                <a:ea typeface="MS Mincho"/>
                <a:cs typeface="Times New Roman" panose="02020603050405020304" pitchFamily="18" charset="0"/>
              </a:rPr>
            </a:br>
            <a:r>
              <a:rPr lang="az-Latn-AZ" sz="900" dirty="0" smtClean="0">
                <a:latin typeface="Arno Pro"/>
                <a:ea typeface="MS Mincho"/>
                <a:cs typeface="Times New Roman" panose="02020603050405020304" pitchFamily="18" charset="0"/>
              </a:rPr>
              <a:t>Forumunun məlumatları əsasında hazırlanmışdır</a:t>
            </a:r>
            <a:r>
              <a:rPr lang="az-Latn-AZ" sz="900" dirty="0" smtClean="0">
                <a:latin typeface="Arno Pro"/>
                <a:ea typeface="Calibri" panose="020F0502020204030204" pitchFamily="34" charset="0"/>
                <a:cs typeface="Times New Roman" panose="02020603050405020304" pitchFamily="18" charset="0"/>
              </a:rPr>
              <a:t>.</a:t>
            </a:r>
            <a:r>
              <a:rPr lang="ru-RU" altLang="ru-RU" sz="1050" dirty="0" smtClean="0">
                <a:latin typeface="Arno Pro"/>
                <a:ea typeface="MS Mincho"/>
                <a:cs typeface="Times New Roman" panose="02020603050405020304" pitchFamily="18" charset="0"/>
                <a:hlinkClick r:id="rId4"/>
              </a:rPr>
              <a:t> </a:t>
            </a:r>
            <a:r>
              <a:rPr lang="ru-RU" altLang="ru-RU" sz="1000" dirty="0" smtClean="0">
                <a:latin typeface="Arno Pro"/>
                <a:ea typeface="MS Mincho"/>
                <a:cs typeface="Times New Roman" panose="02020603050405020304" pitchFamily="18" charset="0"/>
                <a:hlinkClick r:id="rId4"/>
              </a:rPr>
              <a:t>[</a:t>
            </a:r>
            <a:r>
              <a:rPr lang="az-Latn-AZ" altLang="ru-RU" sz="1000" dirty="0" smtClean="0" bmk="">
                <a:latin typeface="Arno Pro"/>
                <a:ea typeface="MS Mincho"/>
                <a:cs typeface="Times New Roman" panose="02020603050405020304" pitchFamily="18" charset="0"/>
                <a:hlinkClick r:id="rId4"/>
              </a:rPr>
              <a:t>6</a:t>
            </a:r>
            <a:r>
              <a:rPr lang="ru-RU" altLang="ru-RU" sz="1000" dirty="0" smtClean="0" bmk="">
                <a:latin typeface="Arno Pro"/>
                <a:ea typeface="MS Mincho"/>
                <a:cs typeface="Times New Roman" panose="02020603050405020304" pitchFamily="18" charset="0"/>
                <a:hlinkClick r:id="rId4"/>
              </a:rPr>
              <a:t>]</a:t>
            </a:r>
            <a:endParaRPr lang="az-Latn-AZ" altLang="ru-RU" sz="1000" dirty="0" smtClean="0" bmk="">
              <a:latin typeface="Arno Pro"/>
              <a:ea typeface="MS Mincho"/>
              <a:cs typeface="Times New Roman" panose="02020603050405020304" pitchFamily="18" charset="0"/>
            </a:endParaRPr>
          </a:p>
          <a:p>
            <a:pPr marR="1350010">
              <a:lnSpc>
                <a:spcPct val="115000"/>
              </a:lnSpc>
              <a:spcBef>
                <a:spcPts val="600"/>
              </a:spcBef>
            </a:pPr>
            <a:endParaRPr lang="ru-RU" sz="1050" dirty="0">
              <a:latin typeface="Calibri" panose="020F0502020204030204" pitchFamily="34" charset="0"/>
              <a:ea typeface="Calibri" panose="020F0502020204030204" pitchFamily="34" charset="0"/>
              <a:cs typeface="Times New Roman" panose="02020603050405020304" pitchFamily="18" charset="0"/>
            </a:endParaRPr>
          </a:p>
          <a:p>
            <a:r>
              <a:rPr lang="ru-RU" altLang="ru-RU" sz="900" dirty="0" smtClean="0">
                <a:latin typeface="Arno Pro"/>
                <a:ea typeface="MS Mincho"/>
                <a:cs typeface="Times New Roman" panose="02020603050405020304" pitchFamily="18" charset="0"/>
                <a:hlinkClick r:id="rId4"/>
              </a:rPr>
              <a:t>[</a:t>
            </a:r>
            <a:r>
              <a:rPr lang="az-Latn-AZ" altLang="ru-RU" sz="900" dirty="0" smtClean="0" bmk="">
                <a:latin typeface="Arno Pro"/>
                <a:ea typeface="MS Mincho"/>
                <a:cs typeface="Times New Roman" panose="02020603050405020304" pitchFamily="18" charset="0"/>
                <a:hlinkClick r:id="rId4"/>
              </a:rPr>
              <a:t>6</a:t>
            </a:r>
            <a:r>
              <a:rPr lang="ru-RU" altLang="ru-RU" sz="900" dirty="0" smtClean="0" bmk="">
                <a:latin typeface="Arno Pro"/>
                <a:ea typeface="MS Mincho"/>
                <a:cs typeface="Times New Roman" panose="02020603050405020304" pitchFamily="18" charset="0"/>
                <a:hlinkClick r:id="rId4"/>
              </a:rPr>
              <a:t>]</a:t>
            </a:r>
            <a:r>
              <a:rPr lang="az-Latn-AZ" sz="900" dirty="0" smtClean="0">
                <a:latin typeface="Arno Pro"/>
                <a:ea typeface="MS Mincho"/>
                <a:cs typeface="Times New Roman" panose="02020603050405020304" pitchFamily="18" charset="0"/>
              </a:rPr>
              <a:t>The Portulans Institute, </a:t>
            </a:r>
            <a:r>
              <a:rPr lang="az-Latn-AZ" sz="1100" dirty="0" smtClean="0">
                <a:latin typeface="Arno Pro"/>
                <a:ea typeface="MS Mincho"/>
                <a:cs typeface="Times New Roman" panose="02020603050405020304" pitchFamily="18" charset="0"/>
              </a:rPr>
              <a:t>WITSA</a:t>
            </a:r>
            <a:r>
              <a:rPr lang="az-Latn-AZ" sz="900" dirty="0" smtClean="0">
                <a:latin typeface="Arno Pro"/>
                <a:ea typeface="MS Mincho"/>
                <a:cs typeface="Times New Roman" panose="02020603050405020304" pitchFamily="18" charset="0"/>
              </a:rPr>
              <a:t>. The Network Readiness İndex 2019. </a:t>
            </a:r>
            <a:r>
              <a:rPr lang="az-Latn-AZ" sz="900" dirty="0" smtClean="0">
                <a:solidFill>
                  <a:srgbClr val="0563C1"/>
                </a:solidFill>
                <a:latin typeface="Arno Pro"/>
                <a:ea typeface="MS Mincho"/>
                <a:cs typeface="Times New Roman" panose="02020603050405020304" pitchFamily="18" charset="0"/>
                <a:hlinkClick r:id="rId5"/>
              </a:rPr>
              <a:t>https://networkreadinessindex.org/wp-content/uploads/2020/03/The-Network-Readiness-Index-2019-New-version-March-2020.pdf</a:t>
            </a:r>
            <a:r>
              <a:rPr lang="az-Latn-AZ" sz="900" dirty="0" smtClean="0">
                <a:latin typeface="Arno Pro"/>
                <a:ea typeface="MS Mincho"/>
                <a:cs typeface="Times New Roman" panose="02020603050405020304" pitchFamily="18" charset="0"/>
              </a:rPr>
              <a:t>;    </a:t>
            </a:r>
            <a:endParaRPr lang="ru-RU" sz="9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az-Latn-AZ" sz="900" dirty="0" smtClean="0">
                <a:latin typeface="Arno Pro"/>
                <a:ea typeface="MS Mincho"/>
                <a:cs typeface="Times New Roman" panose="02020603050405020304" pitchFamily="18" charset="0"/>
              </a:rPr>
              <a:t>The WEF. The Global Competitiveness Report 2019. </a:t>
            </a:r>
            <a:r>
              <a:rPr lang="az-Latn-AZ" sz="900" dirty="0" smtClean="0">
                <a:solidFill>
                  <a:srgbClr val="0563C1"/>
                </a:solidFill>
                <a:latin typeface="Arno Pro"/>
                <a:ea typeface="MS Mincho"/>
                <a:cs typeface="Times New Roman" panose="02020603050405020304" pitchFamily="18" charset="0"/>
                <a:hlinkClick r:id="rId6"/>
              </a:rPr>
              <a:t>http://www3.weforum.org/docs/WEF_TheGlobalCompetitivenessReport2019.pdf</a:t>
            </a:r>
            <a:endParaRPr lang="ru-RU" sz="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4"/>
          <p:cNvSpPr>
            <a:spLocks noChangeArrowheads="1"/>
          </p:cNvSpPr>
          <p:nvPr/>
        </p:nvSpPr>
        <p:spPr bwMode="auto">
          <a:xfrm>
            <a:off x="443494" y="5253669"/>
            <a:ext cx="4022725"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0" name="Rectangle 4"/>
          <p:cNvSpPr>
            <a:spLocks noChangeArrowheads="1"/>
          </p:cNvSpPr>
          <p:nvPr/>
        </p:nvSpPr>
        <p:spPr bwMode="auto">
          <a:xfrm>
            <a:off x="6546923" y="5260019"/>
            <a:ext cx="4022725"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1" name="Table 10"/>
          <p:cNvGraphicFramePr>
            <a:graphicFrameLocks noGrp="1"/>
          </p:cNvGraphicFramePr>
          <p:nvPr>
            <p:extLst>
              <p:ext uri="{D42A27DB-BD31-4B8C-83A1-F6EECF244321}">
                <p14:modId xmlns:p14="http://schemas.microsoft.com/office/powerpoint/2010/main" val="2733872970"/>
              </p:ext>
            </p:extLst>
          </p:nvPr>
        </p:nvGraphicFramePr>
        <p:xfrm>
          <a:off x="443493" y="2140272"/>
          <a:ext cx="5240131" cy="2497584"/>
        </p:xfrm>
        <a:graphic>
          <a:graphicData uri="http://schemas.openxmlformats.org/drawingml/2006/table">
            <a:tbl>
              <a:tblPr firstRow="1" firstCol="1" bandRow="1"/>
              <a:tblGrid>
                <a:gridCol w="2401632">
                  <a:extLst>
                    <a:ext uri="{9D8B030D-6E8A-4147-A177-3AD203B41FA5}">
                      <a16:colId xmlns:a16="http://schemas.microsoft.com/office/drawing/2014/main" val="1941137891"/>
                    </a:ext>
                  </a:extLst>
                </a:gridCol>
                <a:gridCol w="1864912">
                  <a:extLst>
                    <a:ext uri="{9D8B030D-6E8A-4147-A177-3AD203B41FA5}">
                      <a16:colId xmlns:a16="http://schemas.microsoft.com/office/drawing/2014/main" val="48271483"/>
                    </a:ext>
                  </a:extLst>
                </a:gridCol>
                <a:gridCol w="973587">
                  <a:extLst>
                    <a:ext uri="{9D8B030D-6E8A-4147-A177-3AD203B41FA5}">
                      <a16:colId xmlns:a16="http://schemas.microsoft.com/office/drawing/2014/main" val="386345731"/>
                    </a:ext>
                  </a:extLst>
                </a:gridCol>
              </a:tblGrid>
              <a:tr h="865115">
                <a:tc>
                  <a:txBody>
                    <a:bodyPr/>
                    <a:lstStyle/>
                    <a:p>
                      <a:pPr>
                        <a:lnSpc>
                          <a:spcPct val="115000"/>
                        </a:lnSpc>
                        <a:spcBef>
                          <a:spcPts val="300"/>
                        </a:spcBef>
                        <a:spcAft>
                          <a:spcPts val="300"/>
                        </a:spcAft>
                      </a:pPr>
                      <a:r>
                        <a:rPr lang="az-Latn-AZ" sz="1200" dirty="0">
                          <a:effectLst/>
                          <a:latin typeface="Arno Pro"/>
                          <a:ea typeface="MS Mincho"/>
                          <a:cs typeface="Times New Roman" panose="02020603050405020304" pitchFamily="18" charset="0"/>
                        </a:rPr>
                        <a:t>İnternetə çıxış imkanı verən mobil telefonun qiyməti alt-indeksinin intervalları</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nSpc>
                          <a:spcPct val="115000"/>
                        </a:lnSpc>
                        <a:spcBef>
                          <a:spcPts val="300"/>
                        </a:spcBef>
                        <a:spcAft>
                          <a:spcPts val="300"/>
                        </a:spcAft>
                      </a:pPr>
                      <a:r>
                        <a:rPr lang="az-Latn-AZ" sz="1200" dirty="0" smtClean="0">
                          <a:effectLst/>
                          <a:latin typeface="Arno Pro"/>
                          <a:ea typeface="MS Mincho"/>
                          <a:cs typeface="Times New Roman" panose="02020603050405020304" pitchFamily="18" charset="0"/>
                        </a:rPr>
                        <a:t>Abunələrin </a:t>
                      </a:r>
                      <a:r>
                        <a:rPr lang="az-Latn-AZ" sz="1200" dirty="0">
                          <a:effectLst/>
                          <a:latin typeface="Arno Pro"/>
                          <a:ea typeface="MS Mincho"/>
                          <a:cs typeface="Times New Roman" panose="02020603050405020304" pitchFamily="18" charset="0"/>
                        </a:rPr>
                        <a:t>sayı (hər 100 nəfərə)</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nSpc>
                          <a:spcPct val="115000"/>
                        </a:lnSpc>
                        <a:spcBef>
                          <a:spcPts val="300"/>
                        </a:spcBef>
                        <a:spcAft>
                          <a:spcPts val="300"/>
                        </a:spcAft>
                      </a:pPr>
                      <a:r>
                        <a:rPr lang="az-Latn-AZ" sz="1200">
                          <a:effectLst/>
                          <a:latin typeface="Arno Pro"/>
                          <a:ea typeface="MS Mincho"/>
                          <a:cs typeface="Times New Roman" panose="02020603050405020304" pitchFamily="18" charset="0"/>
                        </a:rPr>
                        <a:t>Ölkə sayı</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4077930465"/>
                  </a:ext>
                </a:extLst>
              </a:tr>
              <a:tr h="462693">
                <a:tc>
                  <a:txBody>
                    <a:bodyPr/>
                    <a:lstStyle/>
                    <a:p>
                      <a:pPr marL="0" algn="ctr" defTabSz="914400" rtl="0" eaLnBrk="1" latinLnBrk="0" hangingPunct="1">
                        <a:lnSpc>
                          <a:spcPct val="115000"/>
                        </a:lnSpc>
                        <a:spcBef>
                          <a:spcPts val="300"/>
                        </a:spcBef>
                        <a:spcAft>
                          <a:spcPts val="300"/>
                        </a:spcAft>
                      </a:pPr>
                      <a:r>
                        <a:rPr lang="az-Latn-AZ" sz="1200" kern="1200" dirty="0">
                          <a:solidFill>
                            <a:schemeClr val="tx1"/>
                          </a:solidFill>
                          <a:effectLst/>
                          <a:latin typeface="Arno Pro"/>
                          <a:ea typeface="MS Mincho"/>
                          <a:cs typeface="Times New Roman" panose="02020603050405020304" pitchFamily="18" charset="0"/>
                        </a:rPr>
                        <a:t>0 </a:t>
                      </a:r>
                      <a:r>
                        <a:rPr lang="az-Latn-AZ" sz="1200" kern="1200" dirty="0" smtClean="0">
                          <a:solidFill>
                            <a:schemeClr val="tx1"/>
                          </a:solidFill>
                          <a:effectLst/>
                          <a:latin typeface="Arno Pro"/>
                          <a:ea typeface="MS Mincho"/>
                          <a:cs typeface="Times New Roman" panose="02020603050405020304" pitchFamily="18" charset="0"/>
                        </a:rPr>
                        <a:t>– 35 (Azərbaycan 22,84)</a:t>
                      </a:r>
                      <a:endParaRPr lang="ru-RU" sz="1200" kern="1200" dirty="0">
                        <a:solidFill>
                          <a:schemeClr val="tx1"/>
                        </a:solidFill>
                        <a:effectLst/>
                        <a:latin typeface="Arno Pro"/>
                        <a:ea typeface="MS Mincho"/>
                        <a:cs typeface="Times New Roman" panose="02020603050405020304" pitchFamily="18" charset="0"/>
                      </a:endParaRPr>
                    </a:p>
                  </a:txBody>
                  <a:tcPr marL="68580" marR="68580" marT="0" marB="0">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300"/>
                        </a:spcBef>
                        <a:spcAft>
                          <a:spcPts val="300"/>
                        </a:spcAft>
                        <a:buClrTx/>
                        <a:buSzTx/>
                        <a:buFontTx/>
                        <a:buNone/>
                        <a:tabLst/>
                        <a:defRPr/>
                      </a:pPr>
                      <a:r>
                        <a:rPr lang="az-Latn-AZ" sz="1200" kern="1200" dirty="0" smtClean="0">
                          <a:solidFill>
                            <a:schemeClr val="tx1"/>
                          </a:solidFill>
                          <a:effectLst/>
                          <a:latin typeface="Arno Pro"/>
                          <a:ea typeface="MS Mincho"/>
                          <a:cs typeface="Times New Roman" panose="02020603050405020304" pitchFamily="18" charset="0"/>
                        </a:rPr>
                        <a:t>64,20 </a:t>
                      </a:r>
                      <a:r>
                        <a:rPr lang="az-Latn-AZ" sz="1200" kern="1200" noProof="0" dirty="0" smtClean="0">
                          <a:solidFill>
                            <a:schemeClr val="tx1"/>
                          </a:solidFill>
                          <a:effectLst/>
                          <a:latin typeface="Arno Pro"/>
                          <a:ea typeface="MS Mincho"/>
                          <a:cs typeface="Times New Roman" panose="02020603050405020304" pitchFamily="18" charset="0"/>
                        </a:rPr>
                        <a:t>(Azərbaycan 59,6)</a:t>
                      </a:r>
                      <a:endParaRPr lang="ru-RU" sz="1200" kern="1200" noProof="0" dirty="0" smtClean="0">
                        <a:solidFill>
                          <a:schemeClr val="tx1"/>
                        </a:solidFill>
                        <a:effectLst/>
                        <a:latin typeface="Arno Pro"/>
                        <a:ea typeface="MS Mincho"/>
                        <a:cs typeface="Times New Roman" panose="02020603050405020304" pitchFamily="18" charset="0"/>
                      </a:endParaRPr>
                    </a:p>
                    <a:p>
                      <a:pPr marL="0" algn="ctr" defTabSz="914400" rtl="0" eaLnBrk="1" latinLnBrk="0" hangingPunct="1">
                        <a:lnSpc>
                          <a:spcPct val="115000"/>
                        </a:lnSpc>
                        <a:spcBef>
                          <a:spcPts val="300"/>
                        </a:spcBef>
                        <a:spcAft>
                          <a:spcPts val="300"/>
                        </a:spcAft>
                      </a:pPr>
                      <a:endParaRPr lang="ru-RU" sz="1200" kern="1200" dirty="0">
                        <a:solidFill>
                          <a:schemeClr val="tx1"/>
                        </a:solidFill>
                        <a:effectLst/>
                        <a:latin typeface="Arno Pro"/>
                        <a:ea typeface="MS Mincho"/>
                        <a:cs typeface="Times New Roman" panose="02020603050405020304" pitchFamily="18" charset="0"/>
                      </a:endParaRPr>
                    </a:p>
                  </a:txBody>
                  <a:tcPr marL="68580" marR="68580" marT="0" marB="0">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marL="0" algn="ctr" defTabSz="914400" rtl="0" eaLnBrk="1" latinLnBrk="0" hangingPunct="1">
                        <a:lnSpc>
                          <a:spcPct val="115000"/>
                        </a:lnSpc>
                        <a:spcBef>
                          <a:spcPts val="300"/>
                        </a:spcBef>
                        <a:spcAft>
                          <a:spcPts val="300"/>
                        </a:spcAft>
                      </a:pPr>
                      <a:r>
                        <a:rPr lang="az-Latn-AZ" sz="1200" kern="1200" dirty="0">
                          <a:solidFill>
                            <a:schemeClr val="tx1"/>
                          </a:solidFill>
                          <a:effectLst/>
                          <a:latin typeface="Arno Pro"/>
                          <a:ea typeface="MS Mincho"/>
                          <a:cs typeface="Times New Roman" panose="02020603050405020304" pitchFamily="18" charset="0"/>
                        </a:rPr>
                        <a:t>4</a:t>
                      </a:r>
                      <a:endParaRPr lang="ru-RU" sz="1200" kern="1200" dirty="0">
                        <a:solidFill>
                          <a:schemeClr val="tx1"/>
                        </a:solidFill>
                        <a:effectLst/>
                        <a:latin typeface="Arno Pro"/>
                        <a:ea typeface="MS Mincho"/>
                        <a:cs typeface="Times New Roman" panose="02020603050405020304" pitchFamily="18" charset="0"/>
                      </a:endParaRPr>
                    </a:p>
                  </a:txBody>
                  <a:tcPr marL="68580" marR="68580" marT="0" marB="0">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470443890"/>
                  </a:ext>
                </a:extLst>
              </a:tr>
              <a:tr h="288372">
                <a:tc>
                  <a:txBody>
                    <a:bodyPr/>
                    <a:lstStyle/>
                    <a:p>
                      <a:pPr algn="ctr">
                        <a:lnSpc>
                          <a:spcPct val="115000"/>
                        </a:lnSpc>
                        <a:spcBef>
                          <a:spcPts val="300"/>
                        </a:spcBef>
                        <a:spcAft>
                          <a:spcPts val="300"/>
                        </a:spcAft>
                      </a:pPr>
                      <a:r>
                        <a:rPr lang="az-Latn-AZ" sz="1200" dirty="0">
                          <a:effectLst/>
                          <a:latin typeface="Arno Pro"/>
                          <a:ea typeface="MS Mincho"/>
                          <a:cs typeface="Times New Roman" panose="02020603050405020304" pitchFamily="18" charset="0"/>
                        </a:rPr>
                        <a:t>35,1 - 40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66,33</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dirty="0">
                          <a:effectLst/>
                          <a:latin typeface="Arno Pro"/>
                          <a:ea typeface="MS Mincho"/>
                          <a:cs typeface="Times New Roman" panose="02020603050405020304" pitchFamily="18" charset="0"/>
                        </a:rPr>
                        <a:t>7</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3665602626"/>
                  </a:ext>
                </a:extLst>
              </a:tr>
              <a:tr h="288372">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40,1 - 45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67,93</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8</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267434796"/>
                  </a:ext>
                </a:extLst>
              </a:tr>
              <a:tr h="288372">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45,1 - 50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73,06</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625437934"/>
                  </a:ext>
                </a:extLst>
              </a:tr>
              <a:tr h="288372">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50,1 - 80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82,68</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dirty="0">
                          <a:effectLst/>
                          <a:latin typeface="Arno Pro"/>
                          <a:ea typeface="MS Mincho"/>
                          <a:cs typeface="Times New Roman" panose="02020603050405020304" pitchFamily="18" charset="0"/>
                        </a:rPr>
                        <a:t>9</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9050" cap="flat" cmpd="dbl" algn="ctr">
                      <a:solidFill>
                        <a:srgbClr val="CC66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284232351"/>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034515716"/>
              </p:ext>
            </p:extLst>
          </p:nvPr>
        </p:nvGraphicFramePr>
        <p:xfrm>
          <a:off x="6642009" y="2105781"/>
          <a:ext cx="5164509" cy="2422674"/>
        </p:xfrm>
        <a:graphic>
          <a:graphicData uri="http://schemas.openxmlformats.org/drawingml/2006/table">
            <a:tbl>
              <a:tblPr firstRow="1" firstCol="1" bandRow="1"/>
              <a:tblGrid>
                <a:gridCol w="2363467">
                  <a:extLst>
                    <a:ext uri="{9D8B030D-6E8A-4147-A177-3AD203B41FA5}">
                      <a16:colId xmlns:a16="http://schemas.microsoft.com/office/drawing/2014/main" val="131092580"/>
                    </a:ext>
                  </a:extLst>
                </a:gridCol>
                <a:gridCol w="1730580">
                  <a:extLst>
                    <a:ext uri="{9D8B030D-6E8A-4147-A177-3AD203B41FA5}">
                      <a16:colId xmlns:a16="http://schemas.microsoft.com/office/drawing/2014/main" val="2953302225"/>
                    </a:ext>
                  </a:extLst>
                </a:gridCol>
                <a:gridCol w="1070462">
                  <a:extLst>
                    <a:ext uri="{9D8B030D-6E8A-4147-A177-3AD203B41FA5}">
                      <a16:colId xmlns:a16="http://schemas.microsoft.com/office/drawing/2014/main" val="4244760055"/>
                    </a:ext>
                  </a:extLst>
                </a:gridCol>
              </a:tblGrid>
              <a:tr h="807558">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Mobil internet tarifləri</a:t>
                      </a:r>
                      <a:br>
                        <a:rPr lang="az-Latn-AZ" sz="1200">
                          <a:effectLst/>
                          <a:latin typeface="Arno Pro"/>
                          <a:ea typeface="MS Mincho"/>
                          <a:cs typeface="Times New Roman" panose="02020603050405020304" pitchFamily="18" charset="0"/>
                        </a:rPr>
                      </a:br>
                      <a:r>
                        <a:rPr lang="az-Latn-AZ" sz="1200">
                          <a:effectLst/>
                          <a:latin typeface="Arno Pro"/>
                          <a:ea typeface="MS Mincho"/>
                          <a:cs typeface="Times New Roman" panose="02020603050405020304" pitchFamily="18" charset="0"/>
                        </a:rPr>
                        <a:t>alt-indeksinin intervalları</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dirty="0" smtClean="0">
                          <a:effectLst/>
                          <a:latin typeface="Arno Pro"/>
                          <a:ea typeface="MS Mincho"/>
                          <a:cs typeface="Times New Roman" panose="02020603050405020304" pitchFamily="18" charset="0"/>
                        </a:rPr>
                        <a:t>Abunələrin </a:t>
                      </a:r>
                      <a:r>
                        <a:rPr lang="az-Latn-AZ" sz="1200" dirty="0">
                          <a:effectLst/>
                          <a:latin typeface="Arno Pro"/>
                          <a:ea typeface="MS Mincho"/>
                          <a:cs typeface="Times New Roman" panose="02020603050405020304" pitchFamily="18" charset="0"/>
                        </a:rPr>
                        <a:t>sayı (hər 100 nəfərə)</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Ölkə sayı</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3465506581"/>
                  </a:ext>
                </a:extLst>
              </a:tr>
              <a:tr h="403779">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0 - 50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dirty="0">
                          <a:effectLst/>
                          <a:latin typeface="Arno Pro"/>
                          <a:ea typeface="MS Mincho"/>
                          <a:cs typeface="Times New Roman" panose="02020603050405020304" pitchFamily="18" charset="0"/>
                        </a:rPr>
                        <a:t>57,2</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7</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2657646142"/>
                  </a:ext>
                </a:extLst>
              </a:tr>
              <a:tr h="403779">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50,1 - 60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64,2</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6</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529702482"/>
                  </a:ext>
                </a:extLst>
              </a:tr>
              <a:tr h="403779">
                <a:tc>
                  <a:txBody>
                    <a:bodyPr/>
                    <a:lstStyle/>
                    <a:p>
                      <a:pPr algn="ctr">
                        <a:lnSpc>
                          <a:spcPct val="115000"/>
                        </a:lnSpc>
                        <a:spcBef>
                          <a:spcPts val="300"/>
                        </a:spcBef>
                        <a:spcAft>
                          <a:spcPts val="300"/>
                        </a:spcAft>
                      </a:pPr>
                      <a:r>
                        <a:rPr lang="az-Latn-AZ" sz="1200" dirty="0">
                          <a:effectLst/>
                          <a:latin typeface="Arno Pro"/>
                          <a:ea typeface="MS Mincho"/>
                          <a:cs typeface="Times New Roman" panose="02020603050405020304" pitchFamily="18" charset="0"/>
                        </a:rPr>
                        <a:t>60,1 </a:t>
                      </a:r>
                      <a:r>
                        <a:rPr lang="az-Latn-AZ" sz="1200" dirty="0" smtClean="0">
                          <a:effectLst/>
                          <a:latin typeface="Arno Pro"/>
                          <a:ea typeface="MS Mincho"/>
                          <a:cs typeface="Times New Roman" panose="02020603050405020304" pitchFamily="18" charset="0"/>
                        </a:rPr>
                        <a:t>– 70 (Azərbaycan 67,37)</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dirty="0" smtClean="0">
                          <a:effectLst/>
                          <a:latin typeface="Arno Pro"/>
                          <a:ea typeface="MS Mincho"/>
                          <a:cs typeface="Times New Roman" panose="02020603050405020304" pitchFamily="18" charset="0"/>
                        </a:rPr>
                        <a:t>76,2 (Azərbaycan 59,6)</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10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660748295"/>
                  </a:ext>
                </a:extLst>
              </a:tr>
              <a:tr h="403779">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70,1 - 100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77,1</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dirty="0">
                          <a:effectLst/>
                          <a:latin typeface="Arno Pro"/>
                          <a:ea typeface="MS Mincho"/>
                          <a:cs typeface="Times New Roman" panose="02020603050405020304" pitchFamily="18" charset="0"/>
                        </a:rPr>
                        <a:t>6</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3545271233"/>
                  </a:ext>
                </a:extLst>
              </a:tr>
            </a:tbl>
          </a:graphicData>
        </a:graphic>
      </p:graphicFrame>
    </p:spTree>
    <p:extLst>
      <p:ext uri="{BB962C8B-B14F-4D97-AF65-F5344CB8AC3E}">
        <p14:creationId xmlns:p14="http://schemas.microsoft.com/office/powerpoint/2010/main" val="1339532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5"/>
          <p:cNvGrpSpPr>
            <a:grpSpLocks/>
          </p:cNvGrpSpPr>
          <p:nvPr/>
        </p:nvGrpSpPr>
        <p:grpSpPr bwMode="auto">
          <a:xfrm>
            <a:off x="0" y="0"/>
            <a:ext cx="12192000" cy="908720"/>
            <a:chOff x="0" y="446"/>
            <a:chExt cx="9144000" cy="756793"/>
          </a:xfrm>
        </p:grpSpPr>
        <p:pic>
          <p:nvPicPr>
            <p:cNvPr id="6" name="Рисунок 1"/>
            <p:cNvPicPr>
              <a:picLocks noChangeAspect="1"/>
            </p:cNvPicPr>
            <p:nvPr/>
          </p:nvPicPr>
          <p:blipFill>
            <a:blip r:embed="rId2" cstate="print"/>
            <a:srcRect l="58456" t="15993" r="20644" b="63036"/>
            <a:stretch>
              <a:fillRect/>
            </a:stretch>
          </p:blipFill>
          <p:spPr bwMode="auto">
            <a:xfrm>
              <a:off x="0" y="446"/>
              <a:ext cx="9144000" cy="754733"/>
            </a:xfrm>
            <a:prstGeom prst="rect">
              <a:avLst/>
            </a:prstGeom>
            <a:noFill/>
            <a:ln w="9525">
              <a:noFill/>
              <a:miter lim="800000"/>
              <a:headEnd/>
              <a:tailEnd/>
            </a:ln>
          </p:spPr>
        </p:pic>
        <p:pic>
          <p:nvPicPr>
            <p:cNvPr id="7" name="Рисунок 11"/>
            <p:cNvPicPr>
              <a:picLocks noChangeAspect="1"/>
            </p:cNvPicPr>
            <p:nvPr/>
          </p:nvPicPr>
          <p:blipFill>
            <a:blip r:embed="rId3" cstate="print"/>
            <a:srcRect b="34521"/>
            <a:stretch>
              <a:fillRect/>
            </a:stretch>
          </p:blipFill>
          <p:spPr bwMode="auto">
            <a:xfrm>
              <a:off x="467544" y="136323"/>
              <a:ext cx="587859" cy="452265"/>
            </a:xfrm>
            <a:prstGeom prst="rect">
              <a:avLst/>
            </a:prstGeom>
            <a:noFill/>
            <a:ln w="9525">
              <a:noFill/>
              <a:miter lim="800000"/>
              <a:headEnd/>
              <a:tailEnd/>
            </a:ln>
          </p:spPr>
        </p:pic>
        <p:sp>
          <p:nvSpPr>
            <p:cNvPr id="8" name="Поле 2"/>
            <p:cNvSpPr txBox="1">
              <a:spLocks noChangeArrowheads="1"/>
            </p:cNvSpPr>
            <p:nvPr/>
          </p:nvSpPr>
          <p:spPr bwMode="auto">
            <a:xfrm>
              <a:off x="1119188" y="133718"/>
              <a:ext cx="7917308" cy="607656"/>
            </a:xfrm>
            <a:prstGeom prst="rect">
              <a:avLst/>
            </a:prstGeom>
            <a:noFill/>
            <a:ln w="6350">
              <a:noFill/>
              <a:miter lim="800000"/>
              <a:headEnd/>
              <a:tailEnd/>
            </a:ln>
          </p:spPr>
          <p:txBody>
            <a:bodyPr/>
            <a:lstStyle/>
            <a:p>
              <a:pPr>
                <a:lnSpc>
                  <a:spcPct val="100000"/>
                </a:lnSpc>
                <a:spcBef>
                  <a:spcPct val="0"/>
                </a:spcBef>
                <a:buFont typeface="Wingdings" pitchFamily="2" charset="2"/>
                <a:buNone/>
              </a:pPr>
              <a:r>
                <a:rPr lang="az-Latn-AZ" sz="1300" dirty="0" smtClean="0">
                  <a:solidFill>
                    <a:srgbClr val="FFFFFF"/>
                  </a:solidFill>
                  <a:latin typeface="Cambria" pitchFamily="18" charset="0"/>
                  <a:ea typeface="Verdana" pitchFamily="34" charset="0"/>
                  <a:cs typeface="Verdana" pitchFamily="34" charset="0"/>
                </a:rPr>
                <a:t>Azərbaycan Milli Elmlər Akademiyasının </a:t>
              </a:r>
              <a:r>
                <a:rPr lang="en-US" sz="1300" b="0" i="0" dirty="0" smtClean="0">
                  <a:solidFill>
                    <a:srgbClr val="FFFFFF"/>
                  </a:solidFill>
                  <a:latin typeface="Cambria" pitchFamily="18" charset="0"/>
                  <a:ea typeface="Verdana" pitchFamily="34" charset="0"/>
                  <a:cs typeface="Verdana" pitchFamily="34" charset="0"/>
                </a:rPr>
                <a:t> </a:t>
              </a:r>
              <a:br>
                <a:rPr lang="en-US" sz="1300" b="0" i="0" dirty="0" smtClean="0">
                  <a:solidFill>
                    <a:srgbClr val="FFFFFF"/>
                  </a:solidFill>
                  <a:latin typeface="Cambria" pitchFamily="18" charset="0"/>
                  <a:ea typeface="Verdana" pitchFamily="34" charset="0"/>
                  <a:cs typeface="Verdana" pitchFamily="34" charset="0"/>
                </a:rPr>
              </a:br>
              <a:r>
                <a:rPr lang="az-Latn-AZ" sz="1300" dirty="0" smtClean="0">
                  <a:solidFill>
                    <a:srgbClr val="FFFFFF"/>
                  </a:solidFill>
                  <a:latin typeface="Cambria" pitchFamily="18" charset="0"/>
                  <a:ea typeface="Verdana" pitchFamily="34" charset="0"/>
                  <a:cs typeface="Verdana" pitchFamily="34" charset="0"/>
                </a:rPr>
                <a:t>İqtisadiyyat İnstitutu</a:t>
              </a:r>
              <a:endParaRPr lang="ru-RU" sz="1300" b="0" i="0" dirty="0">
                <a:solidFill>
                  <a:srgbClr val="FFFFFF"/>
                </a:solidFill>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ru-RU" sz="3600" b="0" i="0" dirty="0">
                <a:latin typeface="Cambria" pitchFamily="18" charset="0"/>
                <a:ea typeface="Verdana" pitchFamily="34" charset="0"/>
                <a:cs typeface="Verdana" pitchFamily="34" charset="0"/>
              </a:endParaRPr>
            </a:p>
          </p:txBody>
        </p:sp>
        <p:sp>
          <p:nvSpPr>
            <p:cNvPr id="9" name="Line 6"/>
            <p:cNvSpPr>
              <a:spLocks noChangeShapeType="1"/>
            </p:cNvSpPr>
            <p:nvPr/>
          </p:nvSpPr>
          <p:spPr bwMode="auto">
            <a:xfrm>
              <a:off x="0" y="757239"/>
              <a:ext cx="9144000" cy="0"/>
            </a:xfrm>
            <a:prstGeom prst="line">
              <a:avLst/>
            </a:prstGeom>
            <a:noFill/>
            <a:ln w="38100">
              <a:solidFill>
                <a:srgbClr val="000066"/>
              </a:solidFill>
              <a:round/>
              <a:headEnd/>
              <a:tailEnd/>
            </a:ln>
            <a:effectLst>
              <a:outerShdw dist="38100" dir="2400000" algn="ctr" rotWithShape="0">
                <a:schemeClr val="tx1">
                  <a:lumMod val="50000"/>
                  <a:alpha val="35000"/>
                </a:schemeClr>
              </a:outerShdw>
            </a:effectLst>
          </p:spPr>
          <p:txBody>
            <a:bodyPr/>
            <a:lstStyle/>
            <a:p>
              <a:pPr>
                <a:defRPr/>
              </a:pPr>
              <a:endParaRPr lang="ru-RU"/>
            </a:p>
          </p:txBody>
        </p:sp>
      </p:grpSp>
      <p:sp>
        <p:nvSpPr>
          <p:cNvPr id="15" name="TextBox 8"/>
          <p:cNvSpPr txBox="1"/>
          <p:nvPr/>
        </p:nvSpPr>
        <p:spPr>
          <a:xfrm>
            <a:off x="-1" y="6581001"/>
            <a:ext cx="12192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az-Latn-AZ" sz="1200" b="1" dirty="0">
                <a:solidFill>
                  <a:schemeClr val="tx1"/>
                </a:solidFill>
                <a:latin typeface="Cambria" panose="02040503050406030204" pitchFamily="18" charset="0"/>
              </a:rPr>
              <a:t>    </a:t>
            </a:r>
            <a:r>
              <a:rPr lang="en-US" sz="1200" b="1" dirty="0">
                <a:solidFill>
                  <a:schemeClr val="tx1"/>
                </a:solidFill>
                <a:latin typeface="Cambria" panose="02040503050406030204" pitchFamily="18" charset="0"/>
              </a:rPr>
              <a:t>www.economics.com.az</a:t>
            </a:r>
            <a:r>
              <a:rPr lang="az-Latn-AZ" sz="1200" b="1" dirty="0">
                <a:solidFill>
                  <a:schemeClr val="tx1"/>
                </a:solidFill>
                <a:latin typeface="Cambria" panose="02040503050406030204" pitchFamily="18" charset="0"/>
              </a:rPr>
              <a:t> </a:t>
            </a:r>
            <a:r>
              <a:rPr lang="az-Latn-AZ" sz="1200" b="1" dirty="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  </a:t>
            </a:r>
            <a:r>
              <a:rPr lang="en-US" sz="1200" b="1" dirty="0" smtClean="0">
                <a:solidFill>
                  <a:schemeClr val="bg1"/>
                </a:solidFill>
                <a:latin typeface="Cambria" panose="02040503050406030204" pitchFamily="18" charset="0"/>
              </a:rPr>
              <a:t>                                                                                        </a:t>
            </a:r>
            <a:r>
              <a:rPr lang="en-US" sz="1200" b="1" dirty="0" err="1" smtClean="0">
                <a:solidFill>
                  <a:schemeClr val="bg1"/>
                </a:solidFill>
                <a:latin typeface="Cambria" panose="02040503050406030204" pitchFamily="18" charset="0"/>
              </a:rPr>
              <a:t>Bak</a:t>
            </a:r>
            <a:r>
              <a:rPr lang="az-Latn-AZ" sz="1200" b="1" dirty="0">
                <a:solidFill>
                  <a:schemeClr val="bg1"/>
                </a:solidFill>
                <a:latin typeface="Cambria" panose="02040503050406030204" pitchFamily="18" charset="0"/>
              </a:rPr>
              <a:t>ı</a:t>
            </a:r>
            <a:r>
              <a:rPr lang="en-US" sz="1200" b="1" dirty="0" smtClean="0">
                <a:solidFill>
                  <a:schemeClr val="bg1"/>
                </a:solidFill>
                <a:latin typeface="Cambria" panose="02040503050406030204" pitchFamily="18" charset="0"/>
              </a:rPr>
              <a:t>, A</a:t>
            </a:r>
            <a:r>
              <a:rPr lang="az-Latn-AZ" sz="1200" b="1" dirty="0" smtClean="0">
                <a:solidFill>
                  <a:schemeClr val="bg1"/>
                </a:solidFill>
                <a:latin typeface="Cambria" panose="02040503050406030204" pitchFamily="18" charset="0"/>
              </a:rPr>
              <a:t>zərbaycan</a:t>
            </a:r>
            <a:r>
              <a:rPr lang="en-US" sz="1200" b="1" dirty="0" smtClean="0">
                <a:solidFill>
                  <a:schemeClr val="bg1"/>
                </a:solidFill>
                <a:latin typeface="Cambria" panose="02040503050406030204" pitchFamily="18" charset="0"/>
              </a:rPr>
              <a:t>,</a:t>
            </a:r>
            <a:r>
              <a:rPr lang="az-Latn-AZ" sz="1200" b="1" dirty="0" smtClean="0">
                <a:solidFill>
                  <a:schemeClr val="bg1"/>
                </a:solidFill>
                <a:latin typeface="Cambria" panose="02040503050406030204" pitchFamily="18" charset="0"/>
              </a:rPr>
              <a:t> 2021</a:t>
            </a:r>
            <a:endParaRPr lang="ru-RU" sz="1200" b="1" dirty="0">
              <a:solidFill>
                <a:schemeClr val="bg1"/>
              </a:solidFill>
              <a:latin typeface="Cambria" panose="02040503050406030204" pitchFamily="18" charset="0"/>
            </a:endParaRPr>
          </a:p>
        </p:txBody>
      </p:sp>
      <p:sp>
        <p:nvSpPr>
          <p:cNvPr id="2" name="Rectangle 1"/>
          <p:cNvSpPr/>
          <p:nvPr/>
        </p:nvSpPr>
        <p:spPr>
          <a:xfrm>
            <a:off x="623392" y="1066272"/>
            <a:ext cx="3573607" cy="425501"/>
          </a:xfrm>
          <a:prstGeom prst="rect">
            <a:avLst/>
          </a:prstGeom>
        </p:spPr>
        <p:txBody>
          <a:bodyPr wrap="none">
            <a:spAutoFit/>
          </a:bodyPr>
          <a:lstStyle/>
          <a:p>
            <a:pPr marR="1350010">
              <a:lnSpc>
                <a:spcPct val="115000"/>
              </a:lnSpc>
              <a:spcBef>
                <a:spcPts val="600"/>
              </a:spcBef>
            </a:pPr>
            <a:r>
              <a:rPr lang="az-Latn-AZ" sz="2000" b="1" dirty="0">
                <a:solidFill>
                  <a:srgbClr val="C00000"/>
                </a:solidFill>
              </a:rPr>
              <a:t>Fərdlər sub-indeksi</a:t>
            </a:r>
            <a:endParaRPr lang="ru-RU" sz="2000" b="1" dirty="0">
              <a:solidFill>
                <a:srgbClr val="C00000"/>
              </a:solidFill>
            </a:endParaRPr>
          </a:p>
        </p:txBody>
      </p:sp>
      <p:graphicFrame>
        <p:nvGraphicFramePr>
          <p:cNvPr id="10" name="Chart 9"/>
          <p:cNvGraphicFramePr/>
          <p:nvPr>
            <p:extLst>
              <p:ext uri="{D42A27DB-BD31-4B8C-83A1-F6EECF244321}">
                <p14:modId xmlns:p14="http://schemas.microsoft.com/office/powerpoint/2010/main" val="2256929368"/>
              </p:ext>
            </p:extLst>
          </p:nvPr>
        </p:nvGraphicFramePr>
        <p:xfrm>
          <a:off x="504234" y="1958340"/>
          <a:ext cx="9188406" cy="4420152"/>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623392" y="1491773"/>
            <a:ext cx="3849548" cy="498598"/>
          </a:xfrm>
          <a:prstGeom prst="rect">
            <a:avLst/>
          </a:prstGeom>
        </p:spPr>
        <p:txBody>
          <a:bodyPr wrap="square">
            <a:spAutoFit/>
          </a:bodyPr>
          <a:lstStyle/>
          <a:p>
            <a:pPr>
              <a:lnSpc>
                <a:spcPct val="110000"/>
              </a:lnSpc>
              <a:spcBef>
                <a:spcPts val="600"/>
              </a:spcBef>
              <a:spcAft>
                <a:spcPts val="0"/>
              </a:spcAft>
            </a:pPr>
            <a:r>
              <a:rPr lang="az-Latn-AZ" sz="1200" b="1" dirty="0">
                <a:latin typeface="Arno Pro"/>
                <a:ea typeface="MS Mincho"/>
                <a:cs typeface="Times New Roman" panose="02020603050405020304" pitchFamily="18" charset="0"/>
              </a:rPr>
              <a:t>Diaqram </a:t>
            </a:r>
            <a:r>
              <a:rPr lang="az-Latn-AZ" sz="1200" b="1" dirty="0" smtClean="0">
                <a:latin typeface="Arno Pro"/>
                <a:ea typeface="MS Mincho"/>
                <a:cs typeface="Times New Roman" panose="02020603050405020304" pitchFamily="18" charset="0"/>
              </a:rPr>
              <a:t>4.  </a:t>
            </a:r>
            <a:r>
              <a:rPr lang="az-Latn-AZ" sz="1200" b="1" dirty="0">
                <a:latin typeface="Arno Pro"/>
                <a:ea typeface="MS Mincho"/>
                <a:cs typeface="Times New Roman" panose="02020603050405020304" pitchFamily="18" charset="0"/>
              </a:rPr>
              <a:t>Fərdlər sub-indeksinin alt-indeksləri, Azərbaycan və qonşu ölkələri, 2019</a:t>
            </a:r>
            <a:endParaRPr lang="ru-RU" sz="1200" b="1" dirty="0">
              <a:latin typeface="Arno Pro"/>
              <a:ea typeface="MS Mincho"/>
              <a:cs typeface="Times New Roman" panose="02020603050405020304" pitchFamily="18" charset="0"/>
            </a:endParaRPr>
          </a:p>
        </p:txBody>
      </p:sp>
    </p:spTree>
    <p:extLst>
      <p:ext uri="{BB962C8B-B14F-4D97-AF65-F5344CB8AC3E}">
        <p14:creationId xmlns:p14="http://schemas.microsoft.com/office/powerpoint/2010/main" val="1961839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5"/>
          <p:cNvGrpSpPr>
            <a:grpSpLocks/>
          </p:cNvGrpSpPr>
          <p:nvPr/>
        </p:nvGrpSpPr>
        <p:grpSpPr bwMode="auto">
          <a:xfrm>
            <a:off x="0" y="0"/>
            <a:ext cx="12192000" cy="908720"/>
            <a:chOff x="0" y="446"/>
            <a:chExt cx="9144000" cy="756793"/>
          </a:xfrm>
        </p:grpSpPr>
        <p:pic>
          <p:nvPicPr>
            <p:cNvPr id="6" name="Рисунок 1"/>
            <p:cNvPicPr>
              <a:picLocks noChangeAspect="1"/>
            </p:cNvPicPr>
            <p:nvPr/>
          </p:nvPicPr>
          <p:blipFill>
            <a:blip r:embed="rId2" cstate="print"/>
            <a:srcRect l="58456" t="15993" r="20644" b="63036"/>
            <a:stretch>
              <a:fillRect/>
            </a:stretch>
          </p:blipFill>
          <p:spPr bwMode="auto">
            <a:xfrm>
              <a:off x="0" y="446"/>
              <a:ext cx="9144000" cy="754733"/>
            </a:xfrm>
            <a:prstGeom prst="rect">
              <a:avLst/>
            </a:prstGeom>
            <a:noFill/>
            <a:ln w="9525">
              <a:noFill/>
              <a:miter lim="800000"/>
              <a:headEnd/>
              <a:tailEnd/>
            </a:ln>
          </p:spPr>
        </p:pic>
        <p:pic>
          <p:nvPicPr>
            <p:cNvPr id="7" name="Рисунок 11"/>
            <p:cNvPicPr>
              <a:picLocks noChangeAspect="1"/>
            </p:cNvPicPr>
            <p:nvPr/>
          </p:nvPicPr>
          <p:blipFill>
            <a:blip r:embed="rId3" cstate="print"/>
            <a:srcRect b="34521"/>
            <a:stretch>
              <a:fillRect/>
            </a:stretch>
          </p:blipFill>
          <p:spPr bwMode="auto">
            <a:xfrm>
              <a:off x="467544" y="136323"/>
              <a:ext cx="587859" cy="452265"/>
            </a:xfrm>
            <a:prstGeom prst="rect">
              <a:avLst/>
            </a:prstGeom>
            <a:noFill/>
            <a:ln w="9525">
              <a:noFill/>
              <a:miter lim="800000"/>
              <a:headEnd/>
              <a:tailEnd/>
            </a:ln>
          </p:spPr>
        </p:pic>
        <p:sp>
          <p:nvSpPr>
            <p:cNvPr id="8" name="Поле 2"/>
            <p:cNvSpPr txBox="1">
              <a:spLocks noChangeArrowheads="1"/>
            </p:cNvSpPr>
            <p:nvPr/>
          </p:nvSpPr>
          <p:spPr bwMode="auto">
            <a:xfrm>
              <a:off x="1119188" y="133718"/>
              <a:ext cx="7917308" cy="607656"/>
            </a:xfrm>
            <a:prstGeom prst="rect">
              <a:avLst/>
            </a:prstGeom>
            <a:noFill/>
            <a:ln w="6350">
              <a:noFill/>
              <a:miter lim="800000"/>
              <a:headEnd/>
              <a:tailEnd/>
            </a:ln>
          </p:spPr>
          <p:txBody>
            <a:bodyPr/>
            <a:lstStyle/>
            <a:p>
              <a:pPr>
                <a:lnSpc>
                  <a:spcPct val="100000"/>
                </a:lnSpc>
                <a:spcBef>
                  <a:spcPct val="0"/>
                </a:spcBef>
                <a:buFont typeface="Wingdings" pitchFamily="2" charset="2"/>
                <a:buNone/>
              </a:pPr>
              <a:r>
                <a:rPr lang="az-Latn-AZ" sz="1300" dirty="0" smtClean="0">
                  <a:solidFill>
                    <a:srgbClr val="FFFFFF"/>
                  </a:solidFill>
                  <a:latin typeface="Cambria" pitchFamily="18" charset="0"/>
                  <a:ea typeface="Verdana" pitchFamily="34" charset="0"/>
                  <a:cs typeface="Verdana" pitchFamily="34" charset="0"/>
                </a:rPr>
                <a:t>Azərbaycan Milli Elmlər Akademiyasının </a:t>
              </a:r>
              <a:r>
                <a:rPr lang="en-US" sz="1300" b="0" i="0" dirty="0" smtClean="0">
                  <a:solidFill>
                    <a:srgbClr val="FFFFFF"/>
                  </a:solidFill>
                  <a:latin typeface="Cambria" pitchFamily="18" charset="0"/>
                  <a:ea typeface="Verdana" pitchFamily="34" charset="0"/>
                  <a:cs typeface="Verdana" pitchFamily="34" charset="0"/>
                </a:rPr>
                <a:t> </a:t>
              </a:r>
              <a:br>
                <a:rPr lang="en-US" sz="1300" b="0" i="0" dirty="0" smtClean="0">
                  <a:solidFill>
                    <a:srgbClr val="FFFFFF"/>
                  </a:solidFill>
                  <a:latin typeface="Cambria" pitchFamily="18" charset="0"/>
                  <a:ea typeface="Verdana" pitchFamily="34" charset="0"/>
                  <a:cs typeface="Verdana" pitchFamily="34" charset="0"/>
                </a:rPr>
              </a:br>
              <a:r>
                <a:rPr lang="az-Latn-AZ" sz="1300" dirty="0" smtClean="0">
                  <a:solidFill>
                    <a:srgbClr val="FFFFFF"/>
                  </a:solidFill>
                  <a:latin typeface="Cambria" pitchFamily="18" charset="0"/>
                  <a:ea typeface="Verdana" pitchFamily="34" charset="0"/>
                  <a:cs typeface="Verdana" pitchFamily="34" charset="0"/>
                </a:rPr>
                <a:t>İqtisadiyyat İnstitutu</a:t>
              </a:r>
              <a:endParaRPr lang="ru-RU" sz="1300" b="0" i="0" dirty="0">
                <a:solidFill>
                  <a:srgbClr val="FFFFFF"/>
                </a:solidFill>
                <a:latin typeface="Cambria" pitchFamily="18" charset="0"/>
                <a:ea typeface="Verdana" pitchFamily="34" charset="0"/>
                <a:cs typeface="Verdana" pitchFamily="34" charset="0"/>
              </a:endParaRPr>
            </a:p>
            <a:p>
              <a:pPr>
                <a:lnSpc>
                  <a:spcPct val="100000"/>
                </a:lnSpc>
                <a:spcBef>
                  <a:spcPct val="0"/>
                </a:spcBef>
                <a:buFont typeface="Wingdings" pitchFamily="2" charset="2"/>
                <a:buNone/>
              </a:pPr>
              <a:endParaRPr lang="ru-RU" sz="3600" b="0" i="0" dirty="0">
                <a:latin typeface="Cambria" pitchFamily="18" charset="0"/>
                <a:ea typeface="Verdana" pitchFamily="34" charset="0"/>
                <a:cs typeface="Verdana" pitchFamily="34" charset="0"/>
              </a:endParaRPr>
            </a:p>
          </p:txBody>
        </p:sp>
        <p:sp>
          <p:nvSpPr>
            <p:cNvPr id="9" name="Line 6"/>
            <p:cNvSpPr>
              <a:spLocks noChangeShapeType="1"/>
            </p:cNvSpPr>
            <p:nvPr/>
          </p:nvSpPr>
          <p:spPr bwMode="auto">
            <a:xfrm>
              <a:off x="0" y="757239"/>
              <a:ext cx="9144000" cy="0"/>
            </a:xfrm>
            <a:prstGeom prst="line">
              <a:avLst/>
            </a:prstGeom>
            <a:noFill/>
            <a:ln w="38100">
              <a:solidFill>
                <a:srgbClr val="000066"/>
              </a:solidFill>
              <a:round/>
              <a:headEnd/>
              <a:tailEnd/>
            </a:ln>
            <a:effectLst>
              <a:outerShdw dist="38100" dir="2400000" algn="ctr" rotWithShape="0">
                <a:schemeClr val="tx1">
                  <a:lumMod val="50000"/>
                  <a:alpha val="35000"/>
                </a:schemeClr>
              </a:outerShdw>
            </a:effectLst>
          </p:spPr>
          <p:txBody>
            <a:bodyPr/>
            <a:lstStyle/>
            <a:p>
              <a:pPr>
                <a:defRPr/>
              </a:pPr>
              <a:endParaRPr lang="ru-RU"/>
            </a:p>
          </p:txBody>
        </p:sp>
      </p:grpSp>
      <p:sp>
        <p:nvSpPr>
          <p:cNvPr id="15" name="TextBox 8"/>
          <p:cNvSpPr txBox="1"/>
          <p:nvPr/>
        </p:nvSpPr>
        <p:spPr>
          <a:xfrm>
            <a:off x="-1" y="6581001"/>
            <a:ext cx="12192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az-Latn-AZ" sz="1200" b="1" dirty="0">
                <a:solidFill>
                  <a:schemeClr val="tx1"/>
                </a:solidFill>
                <a:latin typeface="Cambria" panose="02040503050406030204" pitchFamily="18" charset="0"/>
              </a:rPr>
              <a:t>    </a:t>
            </a:r>
            <a:r>
              <a:rPr lang="en-US" sz="1200" b="1" dirty="0">
                <a:solidFill>
                  <a:schemeClr val="tx1"/>
                </a:solidFill>
                <a:latin typeface="Cambria" panose="02040503050406030204" pitchFamily="18" charset="0"/>
              </a:rPr>
              <a:t>www.economics.com.az</a:t>
            </a:r>
            <a:r>
              <a:rPr lang="az-Latn-AZ" sz="1200" b="1" dirty="0">
                <a:solidFill>
                  <a:schemeClr val="tx1"/>
                </a:solidFill>
                <a:latin typeface="Cambria" panose="02040503050406030204" pitchFamily="18" charset="0"/>
              </a:rPr>
              <a:t> </a:t>
            </a:r>
            <a:r>
              <a:rPr lang="az-Latn-AZ" sz="1200" b="1" dirty="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  </a:t>
            </a:r>
            <a:r>
              <a:rPr lang="en-US" sz="1200" b="1" dirty="0" smtClean="0">
                <a:solidFill>
                  <a:schemeClr val="bg1"/>
                </a:solidFill>
                <a:latin typeface="Cambria" panose="02040503050406030204" pitchFamily="18" charset="0"/>
              </a:rPr>
              <a:t>                                                                                        </a:t>
            </a:r>
            <a:r>
              <a:rPr lang="en-US" sz="1200" b="1" dirty="0" err="1" smtClean="0">
                <a:solidFill>
                  <a:schemeClr val="bg1"/>
                </a:solidFill>
                <a:latin typeface="Cambria" panose="02040503050406030204" pitchFamily="18" charset="0"/>
              </a:rPr>
              <a:t>Bak</a:t>
            </a:r>
            <a:r>
              <a:rPr lang="az-Latn-AZ" sz="1200" b="1" dirty="0">
                <a:solidFill>
                  <a:schemeClr val="bg1"/>
                </a:solidFill>
                <a:latin typeface="Cambria" panose="02040503050406030204" pitchFamily="18" charset="0"/>
              </a:rPr>
              <a:t>ı</a:t>
            </a:r>
            <a:r>
              <a:rPr lang="en-US" sz="1200" b="1" dirty="0" smtClean="0">
                <a:solidFill>
                  <a:schemeClr val="bg1"/>
                </a:solidFill>
                <a:latin typeface="Cambria" panose="02040503050406030204" pitchFamily="18" charset="0"/>
              </a:rPr>
              <a:t>, A</a:t>
            </a:r>
            <a:r>
              <a:rPr lang="az-Latn-AZ" sz="1200" b="1" dirty="0" smtClean="0">
                <a:solidFill>
                  <a:schemeClr val="bg1"/>
                </a:solidFill>
                <a:latin typeface="Cambria" panose="02040503050406030204" pitchFamily="18" charset="0"/>
              </a:rPr>
              <a:t>zərbaycan</a:t>
            </a:r>
            <a:r>
              <a:rPr lang="en-US" sz="1200" b="1" dirty="0" smtClean="0">
                <a:solidFill>
                  <a:schemeClr val="bg1"/>
                </a:solidFill>
                <a:latin typeface="Cambria" panose="02040503050406030204" pitchFamily="18" charset="0"/>
              </a:rPr>
              <a:t>,</a:t>
            </a:r>
            <a:r>
              <a:rPr lang="az-Latn-AZ" sz="1200" b="1" dirty="0" smtClean="0">
                <a:solidFill>
                  <a:schemeClr val="bg1"/>
                </a:solidFill>
                <a:latin typeface="Cambria" panose="02040503050406030204" pitchFamily="18" charset="0"/>
              </a:rPr>
              <a:t> 2021</a:t>
            </a:r>
            <a:endParaRPr lang="ru-RU" sz="1200" b="1" dirty="0">
              <a:solidFill>
                <a:schemeClr val="bg1"/>
              </a:solidFill>
              <a:latin typeface="Cambria" panose="02040503050406030204" pitchFamily="18" charset="0"/>
            </a:endParaRPr>
          </a:p>
        </p:txBody>
      </p:sp>
      <p:sp>
        <p:nvSpPr>
          <p:cNvPr id="2" name="Rectangle 1"/>
          <p:cNvSpPr/>
          <p:nvPr/>
        </p:nvSpPr>
        <p:spPr>
          <a:xfrm>
            <a:off x="200298" y="1066272"/>
            <a:ext cx="6096000" cy="338554"/>
          </a:xfrm>
          <a:prstGeom prst="rect">
            <a:avLst/>
          </a:prstGeom>
        </p:spPr>
        <p:txBody>
          <a:bodyPr>
            <a:spAutoFit/>
          </a:bodyPr>
          <a:lstStyle/>
          <a:p>
            <a:r>
              <a:rPr lang="az-Latn-AZ" sz="1600" b="1" i="1" dirty="0">
                <a:solidFill>
                  <a:srgbClr val="C00000"/>
                </a:solidFill>
              </a:rPr>
              <a:t>Aktiv genişzolaqlı mobil internet </a:t>
            </a:r>
            <a:r>
              <a:rPr lang="az-Latn-AZ" sz="1600" b="1" i="1" dirty="0" smtClean="0">
                <a:solidFill>
                  <a:srgbClr val="C00000"/>
                </a:solidFill>
              </a:rPr>
              <a:t>abunələri </a:t>
            </a:r>
            <a:r>
              <a:rPr lang="az-Latn-AZ" sz="1600" b="1" i="1" dirty="0">
                <a:solidFill>
                  <a:srgbClr val="C00000"/>
                </a:solidFill>
              </a:rPr>
              <a:t>alt-indeksi </a:t>
            </a:r>
            <a:endParaRPr lang="ru-RU" sz="1600" b="1" i="1" dirty="0">
              <a:solidFill>
                <a:srgbClr val="C00000"/>
              </a:solidFill>
            </a:endParaRPr>
          </a:p>
        </p:txBody>
      </p:sp>
      <p:sp>
        <p:nvSpPr>
          <p:cNvPr id="3" name="Rectangle 2"/>
          <p:cNvSpPr/>
          <p:nvPr/>
        </p:nvSpPr>
        <p:spPr>
          <a:xfrm>
            <a:off x="200298" y="1493806"/>
            <a:ext cx="6096000" cy="646331"/>
          </a:xfrm>
          <a:prstGeom prst="rect">
            <a:avLst/>
          </a:prstGeom>
        </p:spPr>
        <p:txBody>
          <a:bodyPr>
            <a:spAutoFit/>
          </a:bodyPr>
          <a:lstStyle/>
          <a:p>
            <a:r>
              <a:rPr lang="az-Latn-AZ" sz="1200" b="1" dirty="0">
                <a:latin typeface="Arno Pro"/>
                <a:ea typeface="MS Mincho"/>
                <a:cs typeface="Times New Roman" panose="02020603050405020304" pitchFamily="18" charset="0"/>
              </a:rPr>
              <a:t>Cədvəl </a:t>
            </a:r>
            <a:r>
              <a:rPr lang="az-Latn-AZ" sz="1200" b="1" dirty="0" smtClean="0">
                <a:latin typeface="Arno Pro"/>
                <a:ea typeface="MS Mincho"/>
                <a:cs typeface="Times New Roman" panose="02020603050405020304" pitchFamily="18" charset="0"/>
              </a:rPr>
              <a:t>6. </a:t>
            </a:r>
            <a:r>
              <a:rPr lang="az-Latn-AZ" sz="1200" b="1" dirty="0">
                <a:latin typeface="Arno Pro"/>
                <a:ea typeface="MS Mincho"/>
                <a:cs typeface="Times New Roman" panose="02020603050405020304" pitchFamily="18" charset="0"/>
              </a:rPr>
              <a:t>İnternet və telefoniyanın rəqabət qabiliyyəti və</a:t>
            </a:r>
            <a:br>
              <a:rPr lang="az-Latn-AZ" sz="1200" b="1" dirty="0">
                <a:latin typeface="Arno Pro"/>
                <a:ea typeface="MS Mincho"/>
                <a:cs typeface="Times New Roman" panose="02020603050405020304" pitchFamily="18" charset="0"/>
              </a:rPr>
            </a:br>
            <a:r>
              <a:rPr lang="az-Latn-AZ" sz="1200" b="1" dirty="0">
                <a:latin typeface="Arno Pro"/>
                <a:ea typeface="MS Mincho"/>
                <a:cs typeface="Times New Roman" panose="02020603050405020304" pitchFamily="18" charset="0"/>
              </a:rPr>
              <a:t>rəqəmsal ödənişlər və mobil genişzolaqlı internet</a:t>
            </a:r>
            <a:br>
              <a:rPr lang="az-Latn-AZ" sz="1200" b="1" dirty="0">
                <a:latin typeface="Arno Pro"/>
                <a:ea typeface="MS Mincho"/>
                <a:cs typeface="Times New Roman" panose="02020603050405020304" pitchFamily="18" charset="0"/>
              </a:rPr>
            </a:br>
            <a:r>
              <a:rPr lang="az-Latn-AZ" sz="1200" b="1" dirty="0" smtClean="0">
                <a:latin typeface="Arno Pro"/>
                <a:ea typeface="MS Mincho"/>
                <a:cs typeface="Times New Roman" panose="02020603050405020304" pitchFamily="18" charset="0"/>
              </a:rPr>
              <a:t>abunələrinin </a:t>
            </a:r>
            <a:r>
              <a:rPr lang="az-Latn-AZ" sz="1200" b="1" dirty="0">
                <a:latin typeface="Arno Pro"/>
                <a:ea typeface="MS Mincho"/>
                <a:cs typeface="Times New Roman" panose="02020603050405020304" pitchFamily="18" charset="0"/>
              </a:rPr>
              <a:t>sayı (orta-yüksək gəlirli ölkələr)</a:t>
            </a:r>
            <a:endParaRPr lang="ru-RU" sz="1200" dirty="0"/>
          </a:p>
        </p:txBody>
      </p:sp>
      <p:graphicFrame>
        <p:nvGraphicFramePr>
          <p:cNvPr id="10" name="Table 9"/>
          <p:cNvGraphicFramePr>
            <a:graphicFrameLocks noGrp="1"/>
          </p:cNvGraphicFramePr>
          <p:nvPr>
            <p:extLst>
              <p:ext uri="{D42A27DB-BD31-4B8C-83A1-F6EECF244321}">
                <p14:modId xmlns:p14="http://schemas.microsoft.com/office/powerpoint/2010/main" val="545764873"/>
              </p:ext>
            </p:extLst>
          </p:nvPr>
        </p:nvGraphicFramePr>
        <p:xfrm>
          <a:off x="290739" y="2229116"/>
          <a:ext cx="8382998" cy="2917650"/>
        </p:xfrm>
        <a:graphic>
          <a:graphicData uri="http://schemas.openxmlformats.org/drawingml/2006/table">
            <a:tbl>
              <a:tblPr firstRow="1" firstCol="1" bandRow="1"/>
              <a:tblGrid>
                <a:gridCol w="2082865">
                  <a:extLst>
                    <a:ext uri="{9D8B030D-6E8A-4147-A177-3AD203B41FA5}">
                      <a16:colId xmlns:a16="http://schemas.microsoft.com/office/drawing/2014/main" val="1007550544"/>
                    </a:ext>
                  </a:extLst>
                </a:gridCol>
                <a:gridCol w="3665477">
                  <a:extLst>
                    <a:ext uri="{9D8B030D-6E8A-4147-A177-3AD203B41FA5}">
                      <a16:colId xmlns:a16="http://schemas.microsoft.com/office/drawing/2014/main" val="2755745155"/>
                    </a:ext>
                  </a:extLst>
                </a:gridCol>
                <a:gridCol w="2634656">
                  <a:extLst>
                    <a:ext uri="{9D8B030D-6E8A-4147-A177-3AD203B41FA5}">
                      <a16:colId xmlns:a16="http://schemas.microsoft.com/office/drawing/2014/main" val="1991982854"/>
                    </a:ext>
                  </a:extLst>
                </a:gridCol>
              </a:tblGrid>
              <a:tr h="1591445">
                <a:tc>
                  <a:txBody>
                    <a:bodyPr/>
                    <a:lstStyle/>
                    <a:p>
                      <a:endParaRPr lang="ru-RU"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Son bir il ərzində edilən və ya alınan rəqəmsal ödənişlər (respondentlərin ümumi sayında xüsusi çəkisi,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dirty="0">
                          <a:effectLst/>
                          <a:latin typeface="Arno Pro"/>
                          <a:ea typeface="MS Mincho"/>
                          <a:cs typeface="Times New Roman" panose="02020603050405020304" pitchFamily="18" charset="0"/>
                        </a:rPr>
                        <a:t>Mobil genişzolaqlı internet </a:t>
                      </a:r>
                      <a:r>
                        <a:rPr lang="az-Latn-AZ" sz="1200" dirty="0" smtClean="0">
                          <a:effectLst/>
                          <a:latin typeface="Arno Pro"/>
                          <a:ea typeface="MS Mincho"/>
                          <a:cs typeface="Times New Roman" panose="02020603050405020304" pitchFamily="18" charset="0"/>
                        </a:rPr>
                        <a:t>abunələrinin </a:t>
                      </a:r>
                      <a:r>
                        <a:rPr lang="az-Latn-AZ" sz="1200" dirty="0">
                          <a:effectLst/>
                          <a:latin typeface="Arno Pro"/>
                          <a:ea typeface="MS Mincho"/>
                          <a:cs typeface="Times New Roman" panose="02020603050405020304" pitchFamily="18" charset="0"/>
                        </a:rPr>
                        <a:t>sayı (hər 100 nəfərə)</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3074079713"/>
                  </a:ext>
                </a:extLst>
              </a:tr>
              <a:tr h="265241">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R</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0,343556037</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0,33857802</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289646440"/>
                  </a:ext>
                </a:extLst>
              </a:tr>
              <a:tr h="530482">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F – mahiyyəti</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0,024095198</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a:effectLst/>
                          <a:latin typeface="Arno Pro"/>
                          <a:ea typeface="MS Mincho"/>
                          <a:cs typeface="Times New Roman" panose="02020603050405020304" pitchFamily="18" charset="0"/>
                        </a:rPr>
                        <a:t>0,02636248</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705107187"/>
                  </a:ext>
                </a:extLst>
              </a:tr>
              <a:tr h="530482">
                <a:tc>
                  <a:txBody>
                    <a:bodyPr/>
                    <a:lstStyle/>
                    <a:p>
                      <a:pPr algn="ctr">
                        <a:lnSpc>
                          <a:spcPct val="115000"/>
                        </a:lnSpc>
                        <a:spcBef>
                          <a:spcPts val="300"/>
                        </a:spcBef>
                        <a:spcAft>
                          <a:spcPts val="300"/>
                        </a:spcAft>
                      </a:pPr>
                      <a:r>
                        <a:rPr lang="az-Latn-AZ" sz="1200" dirty="0">
                          <a:effectLst/>
                          <a:latin typeface="Arno Pro"/>
                          <a:ea typeface="MS Mincho"/>
                          <a:cs typeface="Times New Roman" panose="02020603050405020304" pitchFamily="18" charset="0"/>
                        </a:rPr>
                        <a:t>Müşahidələrin sayı</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dirty="0">
                          <a:effectLst/>
                          <a:latin typeface="Arno Pro"/>
                          <a:ea typeface="MS Mincho"/>
                          <a:cs typeface="Times New Roman" panose="02020603050405020304" pitchFamily="18" charset="0"/>
                        </a:rPr>
                        <a:t>43</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tc>
                  <a:txBody>
                    <a:bodyPr/>
                    <a:lstStyle/>
                    <a:p>
                      <a:pPr algn="ctr">
                        <a:lnSpc>
                          <a:spcPct val="115000"/>
                        </a:lnSpc>
                        <a:spcBef>
                          <a:spcPts val="300"/>
                        </a:spcBef>
                        <a:spcAft>
                          <a:spcPts val="300"/>
                        </a:spcAft>
                      </a:pPr>
                      <a:r>
                        <a:rPr lang="az-Latn-AZ" sz="1200" dirty="0">
                          <a:effectLst/>
                          <a:latin typeface="Arno Pro"/>
                          <a:ea typeface="MS Mincho"/>
                          <a:cs typeface="Times New Roman" panose="02020603050405020304" pitchFamily="18" charset="0"/>
                        </a:rPr>
                        <a:t>43</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dbl" algn="ctr">
                      <a:solidFill>
                        <a:srgbClr val="CC6600"/>
                      </a:solidFill>
                      <a:prstDash val="solid"/>
                      <a:round/>
                      <a:headEnd type="none" w="med" len="med"/>
                      <a:tailEnd type="none" w="med" len="med"/>
                    </a:lnR>
                    <a:lnT w="19050" cap="flat" cmpd="dbl" algn="ctr">
                      <a:solidFill>
                        <a:srgbClr val="CC6600"/>
                      </a:solidFill>
                      <a:prstDash val="solid"/>
                      <a:round/>
                      <a:headEnd type="none" w="med" len="med"/>
                      <a:tailEnd type="none" w="med" len="med"/>
                    </a:lnT>
                    <a:lnB w="19050" cap="flat" cmpd="dbl" algn="ctr">
                      <a:solidFill>
                        <a:srgbClr val="CC6600"/>
                      </a:solidFill>
                      <a:prstDash val="solid"/>
                      <a:round/>
                      <a:headEnd type="none" w="med" len="med"/>
                      <a:tailEnd type="none" w="med" len="med"/>
                    </a:lnB>
                  </a:tcPr>
                </a:tc>
                <a:extLst>
                  <a:ext uri="{0D108BD9-81ED-4DB2-BD59-A6C34878D82A}">
                    <a16:rowId xmlns:a16="http://schemas.microsoft.com/office/drawing/2014/main" val="2589783468"/>
                  </a:ext>
                </a:extLst>
              </a:tr>
            </a:tbl>
          </a:graphicData>
        </a:graphic>
      </p:graphicFrame>
      <p:sp>
        <p:nvSpPr>
          <p:cNvPr id="12" name="Rectangle 11"/>
          <p:cNvSpPr/>
          <p:nvPr/>
        </p:nvSpPr>
        <p:spPr>
          <a:xfrm>
            <a:off x="104502" y="5220274"/>
            <a:ext cx="8273143" cy="600164"/>
          </a:xfrm>
          <a:prstGeom prst="rect">
            <a:avLst/>
          </a:prstGeom>
        </p:spPr>
        <p:txBody>
          <a:bodyPr wrap="square">
            <a:spAutoFit/>
          </a:bodyPr>
          <a:lstStyle/>
          <a:p>
            <a:r>
              <a:rPr lang="az-Latn-AZ" sz="1100" dirty="0">
                <a:latin typeface="Arno Pro"/>
                <a:ea typeface="MS Mincho"/>
                <a:cs typeface="Times New Roman" panose="02020603050405020304" pitchFamily="18" charset="0"/>
              </a:rPr>
              <a:t>M</a:t>
            </a:r>
            <a:r>
              <a:rPr lang="az-Latn-AZ" sz="1100" dirty="0">
                <a:latin typeface="Times New Roman" panose="02020603050405020304" pitchFamily="18" charset="0"/>
                <a:ea typeface="MS Mincho"/>
              </a:rPr>
              <a:t>ə</a:t>
            </a:r>
            <a:r>
              <a:rPr lang="az-Latn-AZ" sz="1100" dirty="0">
                <a:latin typeface="Arno Pro"/>
                <a:ea typeface="MS Mincho"/>
                <a:cs typeface="Times New Roman" panose="02020603050405020304" pitchFamily="18" charset="0"/>
              </a:rPr>
              <a:t>nb</a:t>
            </a:r>
            <a:r>
              <a:rPr lang="az-Latn-AZ" sz="1100" dirty="0">
                <a:latin typeface="Times New Roman" panose="02020603050405020304" pitchFamily="18" charset="0"/>
                <a:ea typeface="MS Mincho"/>
              </a:rPr>
              <a:t>ə</a:t>
            </a:r>
            <a:r>
              <a:rPr lang="az-Latn-AZ" sz="1100" dirty="0">
                <a:latin typeface="Arno Pro"/>
                <a:ea typeface="MS Mincho"/>
                <a:cs typeface="Times New Roman" panose="02020603050405020304" pitchFamily="18" charset="0"/>
              </a:rPr>
              <a:t>: Dünya İqtisadi Forumunun və Dünya Bankının</a:t>
            </a:r>
            <a:br>
              <a:rPr lang="az-Latn-AZ" sz="1100" dirty="0">
                <a:latin typeface="Arno Pro"/>
                <a:ea typeface="MS Mincho"/>
                <a:cs typeface="Times New Roman" panose="02020603050405020304" pitchFamily="18" charset="0"/>
              </a:rPr>
            </a:br>
            <a:r>
              <a:rPr lang="az-Latn-AZ" sz="1100" dirty="0">
                <a:latin typeface="Arno Pro"/>
                <a:ea typeface="MS Mincho"/>
                <a:cs typeface="Times New Roman" panose="02020603050405020304" pitchFamily="18" charset="0"/>
              </a:rPr>
              <a:t>məlumatları əsasında </a:t>
            </a:r>
            <a:r>
              <a:rPr lang="az-Latn-AZ" sz="1100" dirty="0" smtClean="0">
                <a:latin typeface="Arno Pro"/>
                <a:ea typeface="MS Mincho"/>
                <a:cs typeface="Times New Roman" panose="02020603050405020304" pitchFamily="18" charset="0"/>
              </a:rPr>
              <a:t>hesablanmışdır</a:t>
            </a:r>
            <a:r>
              <a:rPr lang="ru-RU" sz="1100" dirty="0" smtClean="0">
                <a:latin typeface="Arno Pro"/>
                <a:ea typeface="MS Mincho"/>
                <a:cs typeface="Times New Roman" panose="02020603050405020304" pitchFamily="18" charset="0"/>
              </a:rPr>
              <a:t>. </a:t>
            </a:r>
            <a:r>
              <a:rPr lang="az-Latn-AZ" altLang="ru-RU" sz="1100" u="sng" baseline="30000" dirty="0" smtClean="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a:t>
            </a:r>
            <a:r>
              <a:rPr lang="az-Latn-AZ" altLang="ru-RU" sz="11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7]</a:t>
            </a:r>
            <a:endParaRPr lang="ru-RU" altLang="ru-RU" sz="1100" u="sng" baseline="30000" dirty="0" bmk="">
              <a:solidFill>
                <a:srgbClr val="954F72"/>
              </a:solidFill>
              <a:latin typeface="Times New Roman" panose="02020603050405020304" pitchFamily="18" charset="0"/>
              <a:ea typeface="Calibri" panose="020F0502020204030204" pitchFamily="34" charset="0"/>
              <a:cs typeface="Times New Roman" panose="02020603050405020304" pitchFamily="18" charset="0"/>
            </a:endParaRPr>
          </a:p>
          <a:p>
            <a:endParaRPr lang="ru-RU" sz="1100" dirty="0"/>
          </a:p>
        </p:txBody>
      </p:sp>
      <p:sp>
        <p:nvSpPr>
          <p:cNvPr id="13" name="Rectangle 12"/>
          <p:cNvSpPr/>
          <p:nvPr/>
        </p:nvSpPr>
        <p:spPr>
          <a:xfrm>
            <a:off x="104502" y="5893946"/>
            <a:ext cx="11944159" cy="461665"/>
          </a:xfrm>
          <a:prstGeom prst="rect">
            <a:avLst/>
          </a:prstGeom>
        </p:spPr>
        <p:txBody>
          <a:bodyPr wrap="square">
            <a:spAutoFit/>
          </a:bodyPr>
          <a:lstStyle/>
          <a:p>
            <a:r>
              <a:rPr lang="ru-RU" sz="1200" dirty="0">
                <a:latin typeface="Arno Pro"/>
                <a:ea typeface="MS Mincho"/>
                <a:cs typeface="Times New Roman" panose="02020603050405020304" pitchFamily="18" charset="0"/>
              </a:rPr>
              <a:t> </a:t>
            </a:r>
            <a:r>
              <a:rPr lang="az-Latn-AZ" altLang="ru-RU" sz="1200" u="sng" baseline="30000" dirty="0" smtClean="0">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a:t>
            </a:r>
            <a:r>
              <a:rPr lang="az-Latn-AZ" altLang="ru-RU" sz="12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hlinkClick r:id="rId4"/>
              </a:rPr>
              <a:t>7]</a:t>
            </a:r>
            <a:r>
              <a:rPr lang="ru-RU" altLang="ru-RU" sz="1200" u="sng" baseline="30000" dirty="0" smtClean="0" bmk="">
                <a:solidFill>
                  <a:srgbClr val="954F72"/>
                </a:solidFill>
                <a:latin typeface="Times New Roman" panose="02020603050405020304" pitchFamily="18" charset="0"/>
                <a:ea typeface="Calibri" panose="020F0502020204030204" pitchFamily="34" charset="0"/>
                <a:cs typeface="Times New Roman" panose="02020603050405020304" pitchFamily="18" charset="0"/>
              </a:rPr>
              <a:t> </a:t>
            </a:r>
            <a:r>
              <a:rPr lang="az-Latn-AZ" sz="1200" dirty="0" smtClean="0"/>
              <a:t>The </a:t>
            </a:r>
            <a:r>
              <a:rPr lang="az-Latn-AZ" sz="1200" dirty="0"/>
              <a:t>WEF. The Global Information Technology Report, 2016. </a:t>
            </a:r>
            <a:r>
              <a:rPr lang="az-Latn-AZ" sz="1200" dirty="0">
                <a:hlinkClick r:id="rId5"/>
              </a:rPr>
              <a:t>http://www3.weforum.org/docs/GITR2016/WEF_GITR_Full_Report.pdf</a:t>
            </a:r>
            <a:r>
              <a:rPr lang="az-Latn-AZ" sz="1200" dirty="0"/>
              <a:t>; </a:t>
            </a:r>
            <a:endParaRPr lang="ru-RU" sz="1200" dirty="0"/>
          </a:p>
          <a:p>
            <a:r>
              <a:rPr lang="az-Latn-AZ" sz="1200" dirty="0"/>
              <a:t>The World Bank. Made or received digital payments in the past year. </a:t>
            </a:r>
            <a:r>
              <a:rPr lang="az-Latn-AZ" sz="1200" dirty="0">
                <a:hlinkClick r:id="rId6"/>
              </a:rPr>
              <a:t>https://databank.worldbank.org/reports.aspx?source=1251&amp;series=g20_t</a:t>
            </a:r>
            <a:endParaRPr lang="ru-RU" sz="1200" dirty="0"/>
          </a:p>
        </p:txBody>
      </p:sp>
      <p:sp>
        <p:nvSpPr>
          <p:cNvPr id="16" name="Rectangle 4"/>
          <p:cNvSpPr>
            <a:spLocks noChangeArrowheads="1"/>
          </p:cNvSpPr>
          <p:nvPr/>
        </p:nvSpPr>
        <p:spPr bwMode="auto">
          <a:xfrm>
            <a:off x="200298" y="5774901"/>
            <a:ext cx="4022725"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1720019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2207</TotalTime>
  <Words>4139</Words>
  <Application>Microsoft Office PowerPoint</Application>
  <PresentationFormat>Widescreen</PresentationFormat>
  <Paragraphs>1059</Paragraphs>
  <Slides>21</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21</vt:i4>
      </vt:variant>
    </vt:vector>
  </HeadingPairs>
  <TitlesOfParts>
    <vt:vector size="34" baseType="lpstr">
      <vt:lpstr>Arial</vt:lpstr>
      <vt:lpstr>Arno Pro</vt:lpstr>
      <vt:lpstr>Calibri</vt:lpstr>
      <vt:lpstr>Calibri (Основной текст)</vt:lpstr>
      <vt:lpstr>Calibri Light</vt:lpstr>
      <vt:lpstr>Cambria</vt:lpstr>
      <vt:lpstr>Constantia</vt:lpstr>
      <vt:lpstr>MS Mincho</vt:lpstr>
      <vt:lpstr>Times New Roman</vt:lpstr>
      <vt:lpstr>Verdana</vt:lpstr>
      <vt:lpstr>Wingdings</vt:lpstr>
      <vt:lpstr>Office Theme</vt:lpstr>
      <vt:lpstr>Тема Office</vt:lpstr>
      <vt:lpstr>                                          ŞƏBƏKƏ HAZIRLIĞI İNDEKSİ – 2019 Azərbaycanda elektron xidmətlərin inkişafı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Diqqətinizə görə təşəkkür edirəm!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Leyli</cp:lastModifiedBy>
  <cp:revision>191</cp:revision>
  <dcterms:created xsi:type="dcterms:W3CDTF">2019-11-03T16:21:38Z</dcterms:created>
  <dcterms:modified xsi:type="dcterms:W3CDTF">2021-01-18T14:15:09Z</dcterms:modified>
</cp:coreProperties>
</file>