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1" r:id="rId20"/>
    <p:sldId id="277" r:id="rId21"/>
    <p:sldId id="276" r:id="rId22"/>
    <p:sldId id="278"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66"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23.09.2014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23.09.2014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23.09.2014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23.09.2014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23.09.2014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8"/>
            <a:ext cx="7772400" cy="1344456"/>
          </a:xfrm>
        </p:spPr>
        <p:txBody>
          <a:bodyPr>
            <a:normAutofit fontScale="90000"/>
          </a:bodyPr>
          <a:lstStyle/>
          <a:p>
            <a:r>
              <a:rPr lang="en-US" b="1" i="1" dirty="0" smtClean="0">
                <a:solidFill>
                  <a:srgbClr val="FF0000"/>
                </a:solidFill>
              </a:rPr>
              <a:t/>
            </a:r>
            <a:br>
              <a:rPr lang="en-US" b="1" i="1" dirty="0" smtClean="0">
                <a:solidFill>
                  <a:srgbClr val="FF0000"/>
                </a:solidFill>
              </a:rPr>
            </a:br>
            <a:r>
              <a:rPr lang="az-Latn-AZ" b="1" i="1" dirty="0" smtClean="0">
                <a:solidFill>
                  <a:srgbClr val="FF0000"/>
                </a:solidFill>
              </a:rPr>
              <a:t>Ərzaq </a:t>
            </a:r>
            <a:r>
              <a:rPr lang="az-Latn-AZ" b="1" i="1" dirty="0">
                <a:solidFill>
                  <a:srgbClr val="FF0000"/>
                </a:solidFill>
              </a:rPr>
              <a:t>təhlükəsizliyi: məzmunu və əsas tərkib elementləri</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Подзаголовок 2"/>
          <p:cNvSpPr>
            <a:spLocks noGrp="1"/>
          </p:cNvSpPr>
          <p:nvPr>
            <p:ph type="subTitle" idx="1"/>
          </p:nvPr>
        </p:nvSpPr>
        <p:spPr>
          <a:xfrm>
            <a:off x="539552" y="1844824"/>
            <a:ext cx="7992888" cy="4752528"/>
          </a:xfrm>
        </p:spPr>
        <p:txBody>
          <a:bodyPr>
            <a:noAutofit/>
          </a:bodyPr>
          <a:lstStyle/>
          <a:p>
            <a:pPr algn="just"/>
            <a:r>
              <a:rPr lang="en-US" sz="1600" b="1" i="1" dirty="0" smtClean="0">
                <a:solidFill>
                  <a:schemeClr val="tx1"/>
                </a:solidFill>
                <a:latin typeface="Arial" panose="020B0604020202020204" pitchFamily="34" charset="0"/>
                <a:cs typeface="Arial" panose="020B0604020202020204" pitchFamily="34" charset="0"/>
              </a:rPr>
              <a:t>       </a:t>
            </a:r>
            <a:r>
              <a:rPr lang="az-Latn-AZ" sz="1600" b="1" i="1" dirty="0" smtClean="0">
                <a:solidFill>
                  <a:schemeClr val="tx1"/>
                </a:solidFill>
                <a:latin typeface="Arial" panose="020B0604020202020204" pitchFamily="34" charset="0"/>
                <a:cs typeface="Arial" panose="020B0604020202020204" pitchFamily="34" charset="0"/>
              </a:rPr>
              <a:t>“Biz </a:t>
            </a:r>
            <a:r>
              <a:rPr lang="az-Latn-AZ" sz="1600" b="1" i="1" dirty="0">
                <a:solidFill>
                  <a:schemeClr val="tx1"/>
                </a:solidFill>
                <a:latin typeface="Arial" panose="020B0604020202020204" pitchFamily="34" charset="0"/>
                <a:cs typeface="Arial" panose="020B0604020202020204" pitchFamily="34" charset="0"/>
              </a:rPr>
              <a:t>elə etməliyik ki, özümüzü əsas ərzaq məhsulları ilə təmin edək. Artıq bu   yolda çox  böyük uğurlara nail olmuşuq.</a:t>
            </a:r>
            <a:r>
              <a:rPr lang="az-Latn-AZ" sz="1600" dirty="0">
                <a:solidFill>
                  <a:schemeClr val="tx1"/>
                </a:solidFill>
                <a:latin typeface="Arial" panose="020B0604020202020204" pitchFamily="34" charset="0"/>
                <a:cs typeface="Arial" panose="020B0604020202020204" pitchFamily="34" charset="0"/>
              </a:rPr>
              <a:t> </a:t>
            </a:r>
            <a:r>
              <a:rPr lang="az-Latn-AZ" sz="1600" b="1" i="1" dirty="0">
                <a:solidFill>
                  <a:schemeClr val="tx1"/>
                </a:solidFill>
                <a:latin typeface="Arial" panose="020B0604020202020204" pitchFamily="34" charset="0"/>
                <a:cs typeface="Arial" panose="020B0604020202020204" pitchFamily="34" charset="0"/>
              </a:rPr>
              <a:t>Hazırda bitkiçilik və quşçuluq sənayesində özümüzü təmin etmək imkanlarımız təxminən 70 faiz səviyyəsindədir. Ət, süd məhsulları, bitki yağları, şəkər və digər əsas ərzaq məhsulları ilə demək olar ki, biz özümüzü 100 faiz, yaxud 90-95 faiz təmin edirik. Bu bizə nə verəcək? İlk növbədə, yerli istehsalın inkişafı daha da sürətlə gedəcək, digər tərəfdən, ərzaq təhlükəsizliyimizi təmin edəcəyik.</a:t>
            </a:r>
            <a:endParaRPr lang="ru-RU" sz="1600" dirty="0">
              <a:solidFill>
                <a:schemeClr val="tx1"/>
              </a:solidFill>
              <a:latin typeface="Arial" panose="020B0604020202020204" pitchFamily="34" charset="0"/>
              <a:cs typeface="Arial" panose="020B0604020202020204" pitchFamily="34" charset="0"/>
            </a:endParaRPr>
          </a:p>
          <a:p>
            <a:pPr algn="just"/>
            <a:r>
              <a:rPr lang="az-Latn-AZ" sz="1600" b="1" i="1" dirty="0">
                <a:solidFill>
                  <a:schemeClr val="tx1"/>
                </a:solidFill>
                <a:latin typeface="Arial" panose="020B0604020202020204" pitchFamily="34" charset="0"/>
                <a:cs typeface="Arial" panose="020B0604020202020204" pitchFamily="34" charset="0"/>
              </a:rPr>
              <a:t>        </a:t>
            </a:r>
            <a:r>
              <a:rPr lang="az-Latn-AZ" sz="1600" b="1" i="1" dirty="0" smtClean="0">
                <a:solidFill>
                  <a:schemeClr val="tx1"/>
                </a:solidFill>
                <a:latin typeface="Arial" panose="020B0604020202020204" pitchFamily="34" charset="0"/>
                <a:cs typeface="Arial" panose="020B0604020202020204" pitchFamily="34" charset="0"/>
              </a:rPr>
              <a:t>İndi </a:t>
            </a:r>
            <a:r>
              <a:rPr lang="az-Latn-AZ" sz="1600" b="1" i="1" dirty="0">
                <a:solidFill>
                  <a:schemeClr val="tx1"/>
                </a:solidFill>
                <a:latin typeface="Arial" panose="020B0604020202020204" pitchFamily="34" charset="0"/>
                <a:cs typeface="Arial" panose="020B0604020202020204" pitchFamily="34" charset="0"/>
              </a:rPr>
              <a:t>dünyada ərzaq təhlükəsizliyi haqqında  ciddi söhbətlər gedir, müzakirələr aparılır. Çox böyük narahatlıq var ki, ərzaq təhlükəsizliyi məsələləri dünya miqyasında qabarıq şəkildə birinci plana çıxa bilər.   Belə olan halda, əlbəttə ki, insanlar böyük çətinliklərlə üzləşə bilərlər. Biz elə etməliyik ki, Azərbaycanda istehlak olunan ərzaq məhsullarının 100 faizi ölkəmizdə istehsal edilsin. Bundan əlavə, biz öz məhsullarımızla xarici bazarlara da çıxmalıyıq. Bizim məhsullarımız həm təbii, həm də keyfiyyətlidir. Azərbaycanda yeni texnologiyalar əsasında tikilmiş zavodlar, fabriklər dünya səviyyəli  məhsul istehsalına şərait yaradır”.</a:t>
            </a:r>
            <a:endParaRPr lang="ru-RU" sz="1600" dirty="0">
              <a:solidFill>
                <a:schemeClr val="tx1"/>
              </a:solidFill>
              <a:latin typeface="Arial" panose="020B0604020202020204" pitchFamily="34" charset="0"/>
              <a:cs typeface="Arial" panose="020B0604020202020204" pitchFamily="34" charset="0"/>
            </a:endParaRPr>
          </a:p>
          <a:p>
            <a:pPr algn="r"/>
            <a:r>
              <a:rPr lang="az-Latn-AZ" sz="1600" b="1" i="1" dirty="0">
                <a:solidFill>
                  <a:schemeClr val="tx1"/>
                </a:solidFill>
                <a:latin typeface="Arial" panose="020B0604020202020204" pitchFamily="34" charset="0"/>
                <a:cs typeface="Arial" panose="020B0604020202020204" pitchFamily="34" charset="0"/>
              </a:rPr>
              <a:t>İLHAM  ƏLİYEV</a:t>
            </a:r>
            <a:endParaRPr lang="ru-RU" sz="1600" b="1" dirty="0">
              <a:solidFill>
                <a:schemeClr val="tx1"/>
              </a:solidFill>
              <a:latin typeface="Arial" panose="020B0604020202020204" pitchFamily="34" charset="0"/>
              <a:cs typeface="Arial" panose="020B0604020202020204" pitchFamily="34" charset="0"/>
            </a:endParaRPr>
          </a:p>
          <a:p>
            <a:pPr algn="r"/>
            <a:r>
              <a:rPr lang="az-Latn-AZ" sz="1600" b="1" i="1" dirty="0">
                <a:solidFill>
                  <a:schemeClr val="tx1"/>
                </a:solidFill>
                <a:latin typeface="Arial" panose="020B0604020202020204" pitchFamily="34" charset="0"/>
                <a:cs typeface="Arial" panose="020B0604020202020204" pitchFamily="34" charset="0"/>
              </a:rPr>
              <a:t>Azərbaycan Respublikasının Prezidenti </a:t>
            </a:r>
            <a:endParaRPr lang="ru-RU" sz="1600" b="1" dirty="0">
              <a:solidFill>
                <a:schemeClr val="tx1"/>
              </a:solidFill>
              <a:latin typeface="Arial" panose="020B0604020202020204" pitchFamily="34" charset="0"/>
              <a:cs typeface="Arial" panose="020B0604020202020204" pitchFamily="34" charset="0"/>
            </a:endParaRPr>
          </a:p>
          <a:p>
            <a:pPr algn="just"/>
            <a:endParaRPr lang="ru-RU"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8122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az-Latn-AZ" sz="3600" b="1" dirty="0" smtClean="0">
                <a:solidFill>
                  <a:srgbClr val="FF0000"/>
                </a:solidFill>
              </a:rPr>
              <a:t/>
            </a:r>
            <a:br>
              <a:rPr lang="az-Latn-AZ" sz="3600" b="1" dirty="0" smtClean="0">
                <a:solidFill>
                  <a:srgbClr val="FF0000"/>
                </a:solidFill>
              </a:rPr>
            </a:br>
            <a:r>
              <a:rPr lang="az-Latn-AZ" sz="3600" b="1" dirty="0" smtClean="0">
                <a:solidFill>
                  <a:srgbClr val="FF0000"/>
                </a:solidFill>
              </a:rPr>
              <a:t>Əsas </a:t>
            </a:r>
            <a:r>
              <a:rPr lang="az-Latn-AZ" sz="3600" b="1" dirty="0">
                <a:solidFill>
                  <a:srgbClr val="FF0000"/>
                </a:solidFill>
              </a:rPr>
              <a:t>ərzaq məhsullarının istehsalı, adambaşına il ərzində, </a:t>
            </a:r>
            <a:r>
              <a:rPr lang="az-Latn-AZ" sz="3600" b="1" dirty="0" smtClean="0">
                <a:solidFill>
                  <a:srgbClr val="FF0000"/>
                </a:solidFill>
              </a:rPr>
              <a:t>kq</a:t>
            </a:r>
            <a:r>
              <a:rPr lang="ru-RU" dirty="0">
                <a:solidFill>
                  <a:srgbClr val="FF0000"/>
                </a:solidFill>
              </a:rPr>
              <a:t/>
            </a:r>
            <a:br>
              <a:rPr lang="ru-RU" dirty="0">
                <a:solidFill>
                  <a:srgbClr val="FF0000"/>
                </a:solidFill>
              </a:rPr>
            </a:br>
            <a:endParaRPr lang="ru-RU"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901160733"/>
              </p:ext>
            </p:extLst>
          </p:nvPr>
        </p:nvGraphicFramePr>
        <p:xfrm>
          <a:off x="251520" y="1412776"/>
          <a:ext cx="8657581" cy="5005291"/>
        </p:xfrm>
        <a:graphic>
          <a:graphicData uri="http://schemas.openxmlformats.org/drawingml/2006/table">
            <a:tbl>
              <a:tblPr firstRow="1" firstCol="1" bandRow="1">
                <a:tableStyleId>{5C22544A-7EE6-4342-B048-85BDC9FD1C3A}</a:tableStyleId>
              </a:tblPr>
              <a:tblGrid>
                <a:gridCol w="1733295"/>
                <a:gridCol w="916344"/>
                <a:gridCol w="712393"/>
                <a:gridCol w="610417"/>
                <a:gridCol w="713111"/>
                <a:gridCol w="915626"/>
                <a:gridCol w="509160"/>
                <a:gridCol w="409338"/>
                <a:gridCol w="509160"/>
                <a:gridCol w="916344"/>
                <a:gridCol w="712393"/>
              </a:tblGrid>
              <a:tr h="1465675">
                <a:tc>
                  <a:txBody>
                    <a:bodyPr/>
                    <a:lstStyle/>
                    <a:p>
                      <a:pPr algn="ctr">
                        <a:lnSpc>
                          <a:spcPct val="115000"/>
                        </a:lnSpc>
                        <a:spcAft>
                          <a:spcPts val="0"/>
                        </a:spcAft>
                      </a:pPr>
                      <a:r>
                        <a:rPr lang="az-Latn-AZ" sz="1400" dirty="0" smtClean="0">
                          <a:effectLst/>
                        </a:rPr>
                        <a:t>İllər</a:t>
                      </a:r>
                      <a:endParaRPr lang="ru-RU" sz="1100" dirty="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taxıl (təmizlənmədən sonrakı çəkidə)</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kartof</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tərəvəz</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şəkər</a:t>
                      </a:r>
                      <a:endParaRPr lang="ru-RU" sz="1100">
                        <a:effectLst/>
                      </a:endParaRPr>
                    </a:p>
                    <a:p>
                      <a:pPr algn="ctr">
                        <a:lnSpc>
                          <a:spcPct val="115000"/>
                        </a:lnSpc>
                        <a:spcAft>
                          <a:spcPts val="0"/>
                        </a:spcAft>
                      </a:pPr>
                      <a:r>
                        <a:rPr lang="az-Latn-AZ" sz="1400">
                          <a:effectLst/>
                        </a:rPr>
                        <a:t>çuğunduru</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ərzaq </a:t>
                      </a:r>
                      <a:endParaRPr lang="ru-RU" sz="1100">
                        <a:effectLst/>
                      </a:endParaRPr>
                    </a:p>
                    <a:p>
                      <a:pPr algn="ctr">
                        <a:lnSpc>
                          <a:spcPct val="115000"/>
                        </a:lnSpc>
                        <a:spcAft>
                          <a:spcPts val="0"/>
                        </a:spcAft>
                      </a:pPr>
                      <a:r>
                        <a:rPr lang="az-Latn-AZ" sz="1400">
                          <a:effectLst/>
                        </a:rPr>
                        <a:t>bostan </a:t>
                      </a:r>
                      <a:endParaRPr lang="ru-RU" sz="1100">
                        <a:effectLst/>
                      </a:endParaRPr>
                    </a:p>
                    <a:p>
                      <a:pPr algn="ctr">
                        <a:lnSpc>
                          <a:spcPct val="115000"/>
                        </a:lnSpc>
                        <a:spcAft>
                          <a:spcPts val="0"/>
                        </a:spcAft>
                      </a:pPr>
                      <a:r>
                        <a:rPr lang="az-Latn-AZ" sz="1400">
                          <a:effectLst/>
                        </a:rPr>
                        <a:t>bitkiləri</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meyvə</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ət</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süd</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dirty="0">
                          <a:effectLst/>
                        </a:rPr>
                        <a:t>yumurta ədəd</a:t>
                      </a:r>
                      <a:endParaRPr lang="ru-RU" sz="1100" dirty="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balıq</a:t>
                      </a:r>
                      <a:endParaRPr lang="ru-RU" sz="1100">
                        <a:effectLst/>
                        <a:latin typeface="Calibri"/>
                        <a:ea typeface="Times New Roman"/>
                        <a:cs typeface="Times New Roman"/>
                      </a:endParaRPr>
                    </a:p>
                  </a:txBody>
                  <a:tcPr marL="68580" marR="68580" marT="0" marB="0" anchor="ctr"/>
                </a:tc>
              </a:tr>
              <a:tr h="118501">
                <a:tc>
                  <a:txBody>
                    <a:bodyPr/>
                    <a:lstStyle/>
                    <a:p>
                      <a:pPr>
                        <a:lnSpc>
                          <a:spcPct val="115000"/>
                        </a:lnSpc>
                      </a:pPr>
                      <a:endParaRPr lang="ru-RU" sz="1100" dirty="0">
                        <a:effectLst/>
                        <a:latin typeface="Calibri"/>
                        <a:cs typeface="Times New Roman"/>
                      </a:endParaRPr>
                    </a:p>
                  </a:txBody>
                  <a:tcPr marL="68580" marR="68580" marT="0" marB="0" anchor="ctr"/>
                </a:tc>
                <a:tc>
                  <a:txBody>
                    <a:bodyPr/>
                    <a:lstStyle/>
                    <a:p>
                      <a:pPr>
                        <a:lnSpc>
                          <a:spcPct val="115000"/>
                        </a:lnSpc>
                      </a:pPr>
                      <a:endParaRPr lang="ru-RU" sz="1100" dirty="0">
                        <a:effectLst/>
                        <a:latin typeface="Calibri"/>
                        <a:cs typeface="Times New Roman"/>
                      </a:endParaRPr>
                    </a:p>
                  </a:txBody>
                  <a:tcPr marL="68580" marR="68580" marT="0" marB="0" anchor="ctr"/>
                </a:tc>
                <a:tc>
                  <a:txBody>
                    <a:bodyPr/>
                    <a:lstStyle/>
                    <a:p>
                      <a:pPr>
                        <a:lnSpc>
                          <a:spcPct val="115000"/>
                        </a:lnSpc>
                      </a:pPr>
                      <a:endParaRPr lang="ru-RU" sz="1100" dirty="0">
                        <a:effectLst/>
                        <a:latin typeface="Calibri"/>
                        <a:cs typeface="Times New Roman"/>
                      </a:endParaRPr>
                    </a:p>
                  </a:txBody>
                  <a:tcPr marL="68580" marR="68580" marT="0" marB="0" anchor="ctr"/>
                </a:tc>
                <a:tc>
                  <a:txBody>
                    <a:bodyPr/>
                    <a:lstStyle/>
                    <a:p>
                      <a:pPr>
                        <a:lnSpc>
                          <a:spcPct val="115000"/>
                        </a:lnSpc>
                      </a:pPr>
                      <a:endParaRPr lang="ru-RU" sz="1100" dirty="0">
                        <a:effectLst/>
                        <a:latin typeface="Calibri"/>
                        <a:cs typeface="Times New Roman"/>
                      </a:endParaRPr>
                    </a:p>
                  </a:txBody>
                  <a:tcPr marL="68580" marR="68580" marT="0" marB="0" anchor="ctr"/>
                </a:tc>
                <a:tc>
                  <a:txBody>
                    <a:bodyPr/>
                    <a:lstStyle/>
                    <a:p>
                      <a:pPr>
                        <a:lnSpc>
                          <a:spcPct val="115000"/>
                        </a:lnSpc>
                      </a:pPr>
                      <a:endParaRPr lang="ru-RU" sz="1100" dirty="0">
                        <a:effectLst/>
                        <a:latin typeface="Calibri"/>
                        <a:cs typeface="Times New Roman"/>
                      </a:endParaRPr>
                    </a:p>
                  </a:txBody>
                  <a:tcPr marL="68580" marR="68580" marT="0" marB="0" anchor="ctr"/>
                </a:tc>
                <a:tc>
                  <a:txBody>
                    <a:bodyPr/>
                    <a:lstStyle/>
                    <a:p>
                      <a:pPr algn="ctr">
                        <a:lnSpc>
                          <a:spcPct val="115000"/>
                        </a:lnSpc>
                        <a:spcAft>
                          <a:spcPts val="0"/>
                        </a:spcAft>
                      </a:pPr>
                      <a:r>
                        <a:rPr lang="az-Latn-AZ" sz="1400">
                          <a:effectLst/>
                        </a:rPr>
                        <a:t> </a:t>
                      </a:r>
                      <a:endParaRPr lang="ru-RU" sz="1100">
                        <a:effectLst/>
                        <a:latin typeface="Calibri"/>
                        <a:ea typeface="Times New Roman"/>
                        <a:cs typeface="Times New Roman"/>
                      </a:endParaRPr>
                    </a:p>
                  </a:txBody>
                  <a:tcPr marL="68580" marR="68580" marT="0" marB="0" anchor="ctr"/>
                </a:tc>
                <a:tc>
                  <a:txBody>
                    <a:bodyPr/>
                    <a:lstStyle/>
                    <a:p>
                      <a:pPr>
                        <a:lnSpc>
                          <a:spcPct val="115000"/>
                        </a:lnSpc>
                      </a:pPr>
                      <a:endParaRPr lang="ru-RU" sz="1100">
                        <a:effectLst/>
                        <a:latin typeface="Calibri"/>
                        <a:cs typeface="Times New Roman"/>
                      </a:endParaRPr>
                    </a:p>
                  </a:txBody>
                  <a:tcPr marL="68580" marR="68580" marT="0" marB="0" anchor="ctr"/>
                </a:tc>
                <a:tc>
                  <a:txBody>
                    <a:bodyPr/>
                    <a:lstStyle/>
                    <a:p>
                      <a:pPr>
                        <a:lnSpc>
                          <a:spcPct val="115000"/>
                        </a:lnSpc>
                      </a:pPr>
                      <a:endParaRPr lang="ru-RU" sz="1100">
                        <a:effectLst/>
                        <a:latin typeface="Calibri"/>
                        <a:cs typeface="Times New Roman"/>
                      </a:endParaRPr>
                    </a:p>
                  </a:txBody>
                  <a:tcPr marL="68580" marR="68580" marT="0" marB="0" anchor="ctr"/>
                </a:tc>
                <a:tc>
                  <a:txBody>
                    <a:bodyPr/>
                    <a:lstStyle/>
                    <a:p>
                      <a:pPr>
                        <a:lnSpc>
                          <a:spcPct val="115000"/>
                        </a:lnSpc>
                      </a:pPr>
                      <a:endParaRPr lang="ru-RU" sz="1100">
                        <a:effectLst/>
                        <a:latin typeface="Calibri"/>
                        <a:cs typeface="Times New Roman"/>
                      </a:endParaRPr>
                    </a:p>
                  </a:txBody>
                  <a:tcPr marL="68580" marR="68580" marT="0" marB="0" anchor="ctr"/>
                </a:tc>
                <a:tc>
                  <a:txBody>
                    <a:bodyPr/>
                    <a:lstStyle/>
                    <a:p>
                      <a:pPr>
                        <a:lnSpc>
                          <a:spcPct val="115000"/>
                        </a:lnSpc>
                      </a:pPr>
                      <a:endParaRPr lang="ru-RU" sz="1100">
                        <a:effectLst/>
                        <a:latin typeface="Calibri"/>
                        <a:cs typeface="Times New Roman"/>
                      </a:endParaRPr>
                    </a:p>
                  </a:txBody>
                  <a:tcPr marL="68580" marR="68580" marT="0" marB="0" anchor="ctr"/>
                </a:tc>
                <a:tc>
                  <a:txBody>
                    <a:bodyPr/>
                    <a:lstStyle/>
                    <a:p>
                      <a:pPr>
                        <a:lnSpc>
                          <a:spcPct val="115000"/>
                        </a:lnSpc>
                      </a:pPr>
                      <a:endParaRPr lang="ru-RU" sz="1100">
                        <a:effectLst/>
                        <a:latin typeface="Calibri"/>
                        <a:cs typeface="Times New Roman"/>
                      </a:endParaRPr>
                    </a:p>
                  </a:txBody>
                  <a:tcPr marL="68580" marR="68580" marT="0" marB="0" anchor="ctr"/>
                </a:tc>
              </a:tr>
              <a:tr h="274521">
                <a:tc>
                  <a:txBody>
                    <a:bodyPr/>
                    <a:lstStyle/>
                    <a:p>
                      <a:pPr algn="ctr">
                        <a:lnSpc>
                          <a:spcPct val="115000"/>
                        </a:lnSpc>
                        <a:spcAft>
                          <a:spcPts val="0"/>
                        </a:spcAft>
                      </a:pPr>
                      <a:r>
                        <a:rPr lang="ru-RU" sz="1400">
                          <a:effectLst/>
                        </a:rPr>
                        <a:t>2000</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   </a:t>
                      </a:r>
                      <a:r>
                        <a:rPr lang="ru-RU" sz="1400">
                          <a:effectLst/>
                        </a:rPr>
                        <a:t>200</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   </a:t>
                      </a:r>
                      <a:r>
                        <a:rPr lang="ru-RU" sz="1400">
                          <a:effectLst/>
                        </a:rPr>
                        <a:t>62</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dirty="0">
                          <a:effectLst/>
                        </a:rPr>
                        <a:t>103</a:t>
                      </a:r>
                      <a:endParaRPr lang="ru-RU" sz="1100" dirty="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6</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35</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63</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19</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137</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dirty="0">
                          <a:effectLst/>
                        </a:rPr>
                        <a:t>72</a:t>
                      </a:r>
                      <a:endParaRPr lang="ru-RU" sz="1100" dirty="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2,5</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2003</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246</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94</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128</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16</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44</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70</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23</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143</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83</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2,8</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2004</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254</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112</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130</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7</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43</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51</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24</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147</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100</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3,0</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2005</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248</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129</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135</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4</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43</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75</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24</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149</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104</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3,2</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2006</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239</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118</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140</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dirty="0">
                          <a:effectLst/>
                        </a:rPr>
                        <a:t>20</a:t>
                      </a:r>
                      <a:endParaRPr lang="ru-RU" sz="1100" dirty="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dirty="0">
                          <a:effectLst/>
                        </a:rPr>
                        <a:t>43</a:t>
                      </a:r>
                      <a:endParaRPr lang="ru-RU" sz="1100" dirty="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78</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25</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153</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90</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2,5</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2007</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228</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121</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143</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16</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49</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79</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26</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156</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111</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2,4</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2008</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281</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124</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141</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22</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47</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82</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27</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158</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126</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2,4</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2009</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332</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111</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134</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21</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47</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81</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27</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162</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137</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5,1</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2010</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218</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107</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133</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28</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49</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82</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28</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171</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132</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5,1</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ru-RU" sz="1400">
                          <a:effectLst/>
                        </a:rPr>
                        <a:t>2011</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265</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104</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134</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28</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53</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85</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ru-RU" sz="1400">
                          <a:effectLst/>
                        </a:rPr>
                        <a:t>29</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ru-RU" sz="1400">
                          <a:effectLst/>
                        </a:rPr>
                        <a:t>179</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112</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ru-RU" sz="1400">
                          <a:effectLst/>
                        </a:rPr>
                        <a:t>5,0</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az-Latn-AZ" sz="1400">
                          <a:effectLst/>
                        </a:rPr>
                        <a:t>2012</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298</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106</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az-Latn-AZ" sz="1400">
                          <a:effectLst/>
                        </a:rPr>
                        <a:t>133</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19</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47</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az-Latn-AZ" sz="1400">
                          <a:effectLst/>
                        </a:rPr>
                        <a:t>88</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az-Latn-AZ" sz="1400">
                          <a:effectLst/>
                        </a:rPr>
                        <a:t>31</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187</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134</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5,5</a:t>
                      </a:r>
                      <a:endParaRPr lang="ru-RU" sz="1100">
                        <a:effectLst/>
                        <a:latin typeface="Calibri"/>
                        <a:ea typeface="Times New Roman"/>
                        <a:cs typeface="Times New Roman"/>
                      </a:endParaRPr>
                    </a:p>
                  </a:txBody>
                  <a:tcPr marL="68580" marR="68580" marT="0" marB="0" anchor="ctr"/>
                </a:tc>
              </a:tr>
              <a:tr h="274521">
                <a:tc>
                  <a:txBody>
                    <a:bodyPr/>
                    <a:lstStyle/>
                    <a:p>
                      <a:pPr algn="ctr">
                        <a:lnSpc>
                          <a:spcPct val="115000"/>
                        </a:lnSpc>
                        <a:spcAft>
                          <a:spcPts val="0"/>
                        </a:spcAft>
                      </a:pPr>
                      <a:r>
                        <a:rPr lang="az-Latn-AZ" sz="1400">
                          <a:effectLst/>
                        </a:rPr>
                        <a:t>2013</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310</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107</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az-Latn-AZ" sz="1400">
                          <a:effectLst/>
                        </a:rPr>
                        <a:t>133</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20</a:t>
                      </a:r>
                      <a:endParaRPr lang="ru-RU" sz="1100">
                        <a:effectLst/>
                        <a:latin typeface="Calibri"/>
                        <a:ea typeface="Times New Roman"/>
                        <a:cs typeface="Times New Roman"/>
                      </a:endParaRPr>
                    </a:p>
                  </a:txBody>
                  <a:tcPr marL="68580" marR="68580" marT="0" marB="0" anchor="ctr"/>
                </a:tc>
                <a:tc>
                  <a:txBody>
                    <a:bodyPr/>
                    <a:lstStyle/>
                    <a:p>
                      <a:pPr indent="177800">
                        <a:lnSpc>
                          <a:spcPct val="115000"/>
                        </a:lnSpc>
                        <a:spcAft>
                          <a:spcPts val="0"/>
                        </a:spcAft>
                      </a:pPr>
                      <a:r>
                        <a:rPr lang="az-Latn-AZ" sz="1400">
                          <a:effectLst/>
                        </a:rPr>
                        <a:t>46</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az-Latn-AZ" sz="1400">
                          <a:effectLst/>
                        </a:rPr>
                        <a:t>92</a:t>
                      </a:r>
                      <a:endParaRPr lang="ru-RU" sz="1100">
                        <a:effectLst/>
                        <a:latin typeface="Calibri"/>
                        <a:ea typeface="Times New Roman"/>
                        <a:cs typeface="Times New Roman"/>
                      </a:endParaRPr>
                    </a:p>
                  </a:txBody>
                  <a:tcPr marL="68580" marR="68580" marT="0" marB="0" anchor="ctr"/>
                </a:tc>
                <a:tc>
                  <a:txBody>
                    <a:bodyPr/>
                    <a:lstStyle/>
                    <a:p>
                      <a:pPr>
                        <a:lnSpc>
                          <a:spcPct val="115000"/>
                        </a:lnSpc>
                        <a:spcAft>
                          <a:spcPts val="0"/>
                        </a:spcAft>
                      </a:pPr>
                      <a:r>
                        <a:rPr lang="az-Latn-AZ" sz="1400">
                          <a:effectLst/>
                        </a:rPr>
                        <a:t>32</a:t>
                      </a:r>
                      <a:endParaRPr lang="ru-RU" sz="1100">
                        <a:effectLst/>
                        <a:latin typeface="Calibri"/>
                        <a:ea typeface="Times New Roman"/>
                        <a:cs typeface="Times New Roman"/>
                      </a:endParaRPr>
                    </a:p>
                  </a:txBody>
                  <a:tcPr marL="68580" marR="68580" marT="0" marB="0" anchor="ctr"/>
                </a:tc>
                <a:tc>
                  <a:txBody>
                    <a:bodyPr/>
                    <a:lstStyle/>
                    <a:p>
                      <a:pPr algn="ctr">
                        <a:lnSpc>
                          <a:spcPct val="115000"/>
                        </a:lnSpc>
                        <a:spcAft>
                          <a:spcPts val="0"/>
                        </a:spcAft>
                      </a:pPr>
                      <a:r>
                        <a:rPr lang="az-Latn-AZ" sz="1400">
                          <a:effectLst/>
                        </a:rPr>
                        <a:t>196</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a:effectLst/>
                        </a:rPr>
                        <a:t>151</a:t>
                      </a:r>
                      <a:endParaRPr lang="ru-RU" sz="1100">
                        <a:effectLst/>
                        <a:latin typeface="Calibri"/>
                        <a:ea typeface="Times New Roman"/>
                        <a:cs typeface="Times New Roman"/>
                      </a:endParaRPr>
                    </a:p>
                  </a:txBody>
                  <a:tcPr marL="68580" marR="68580" marT="0" marB="0" anchor="ctr"/>
                </a:tc>
                <a:tc>
                  <a:txBody>
                    <a:bodyPr/>
                    <a:lstStyle/>
                    <a:p>
                      <a:pPr indent="177800" algn="ctr">
                        <a:lnSpc>
                          <a:spcPct val="115000"/>
                        </a:lnSpc>
                        <a:spcAft>
                          <a:spcPts val="0"/>
                        </a:spcAft>
                      </a:pPr>
                      <a:r>
                        <a:rPr lang="az-Latn-AZ" sz="1400" dirty="0">
                          <a:effectLst/>
                        </a:rPr>
                        <a:t>5,5</a:t>
                      </a:r>
                      <a:endParaRPr lang="ru-RU" sz="1100" dirty="0">
                        <a:effectLst/>
                        <a:latin typeface="Calibri"/>
                        <a:ea typeface="Times New Roman"/>
                        <a:cs typeface="Times New Roman"/>
                      </a:endParaRPr>
                    </a:p>
                  </a:txBody>
                  <a:tcPr marL="68580" marR="68580" marT="0" marB="0" anchor="ct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1024882556"/>
              </p:ext>
            </p:extLst>
          </p:nvPr>
        </p:nvGraphicFramePr>
        <p:xfrm>
          <a:off x="179512" y="6497139"/>
          <a:ext cx="8640960" cy="335280"/>
        </p:xfrm>
        <a:graphic>
          <a:graphicData uri="http://schemas.openxmlformats.org/drawingml/2006/table">
            <a:tbl>
              <a:tblPr/>
              <a:tblGrid>
                <a:gridCol w="8640960"/>
              </a:tblGrid>
              <a:tr h="204716">
                <a:tc>
                  <a:txBody>
                    <a:bodyPr/>
                    <a:lstStyle/>
                    <a:p>
                      <a:r>
                        <a:rPr lang="az-Latn-AZ" sz="1600" kern="1200" dirty="0" smtClean="0">
                          <a:solidFill>
                            <a:schemeClr val="tx1"/>
                          </a:solidFill>
                          <a:effectLst/>
                          <a:latin typeface="+mn-lt"/>
                          <a:ea typeface="+mn-ea"/>
                          <a:cs typeface="+mn-cs"/>
                        </a:rPr>
                        <a:t> </a:t>
                      </a:r>
                      <a:r>
                        <a:rPr lang="az-Latn-AZ" sz="1600" b="1" kern="1200" dirty="0" smtClean="0">
                          <a:solidFill>
                            <a:schemeClr val="tx1"/>
                          </a:solidFill>
                          <a:effectLst/>
                          <a:latin typeface="+mn-lt"/>
                          <a:ea typeface="+mn-ea"/>
                          <a:cs typeface="+mn-cs"/>
                        </a:rPr>
                        <a:t> Cədvəl AR Dövlət Statistika Komitəsinin məlumatları əsasında tərtib edilmişdir</a:t>
                      </a:r>
                      <a:r>
                        <a:rPr lang="az-Latn-AZ" sz="1600" kern="1200" dirty="0" smtClean="0">
                          <a:solidFill>
                            <a:schemeClr val="tx1"/>
                          </a:solidFill>
                          <a:effectLst/>
                          <a:latin typeface="+mn-lt"/>
                          <a:ea typeface="+mn-ea"/>
                          <a:cs typeface="+mn-cs"/>
                        </a:rPr>
                        <a:t>.</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extLst>
      <p:ext uri="{BB962C8B-B14F-4D97-AF65-F5344CB8AC3E}">
        <p14:creationId xmlns:p14="http://schemas.microsoft.com/office/powerpoint/2010/main" val="26456306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az-Latn-AZ" sz="3600" dirty="0" smtClean="0">
                <a:solidFill>
                  <a:srgbClr val="FF0000"/>
                </a:solidFill>
              </a:rPr>
              <a:t> </a:t>
            </a:r>
            <a:r>
              <a:rPr lang="az-Latn-AZ" sz="3600" dirty="0">
                <a:solidFill>
                  <a:srgbClr val="FF0000"/>
                </a:solidFill>
              </a:rPr>
              <a:t>Minimum istehlak səbəti üzrə əsas növ ərzaq məhsullarının istehlak normaları</a:t>
            </a:r>
            <a:endParaRPr lang="ru-RU" sz="3600"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058607890"/>
              </p:ext>
            </p:extLst>
          </p:nvPr>
        </p:nvGraphicFramePr>
        <p:xfrm>
          <a:off x="179513" y="1484784"/>
          <a:ext cx="8784976" cy="4600014"/>
        </p:xfrm>
        <a:graphic>
          <a:graphicData uri="http://schemas.openxmlformats.org/drawingml/2006/table">
            <a:tbl>
              <a:tblPr>
                <a:tableStyleId>{5C22544A-7EE6-4342-B048-85BDC9FD1C3A}</a:tableStyleId>
              </a:tblPr>
              <a:tblGrid>
                <a:gridCol w="3456385"/>
                <a:gridCol w="1368152"/>
                <a:gridCol w="1440160"/>
                <a:gridCol w="1556684"/>
                <a:gridCol w="963595"/>
              </a:tblGrid>
              <a:tr h="145341">
                <a:tc>
                  <a:txBody>
                    <a:bodyPr/>
                    <a:lstStyle/>
                    <a:p>
                      <a:pPr algn="l" fontAlgn="b"/>
                      <a:endParaRPr lang="ru-RU" sz="1400" b="0" i="0" u="none" strike="noStrike" dirty="0">
                        <a:effectLst/>
                        <a:latin typeface="Times New Roman"/>
                      </a:endParaRPr>
                    </a:p>
                  </a:txBody>
                  <a:tcPr marL="9525" marR="9525" marT="9525" marB="0" anchor="b"/>
                </a:tc>
                <a:tc>
                  <a:txBody>
                    <a:bodyPr/>
                    <a:lstStyle/>
                    <a:p>
                      <a:pPr algn="l" fontAlgn="b"/>
                      <a:endParaRPr lang="ru-RU" sz="1400" b="0" i="0" u="none" strike="noStrike">
                        <a:effectLst/>
                        <a:latin typeface="Times New Roman"/>
                      </a:endParaRPr>
                    </a:p>
                  </a:txBody>
                  <a:tcPr marL="9525" marR="9525" marT="9525" marB="0" anchor="b"/>
                </a:tc>
                <a:tc>
                  <a:txBody>
                    <a:bodyPr/>
                    <a:lstStyle/>
                    <a:p>
                      <a:pPr algn="l" fontAlgn="b"/>
                      <a:endParaRPr lang="ru-RU" sz="1400" b="0" i="0" u="none" strike="noStrike">
                        <a:effectLst/>
                        <a:latin typeface="Times New Roman"/>
                      </a:endParaRPr>
                    </a:p>
                  </a:txBody>
                  <a:tcPr marL="9525" marR="9525" marT="9525" marB="0" anchor="b"/>
                </a:tc>
                <a:tc>
                  <a:txBody>
                    <a:bodyPr/>
                    <a:lstStyle/>
                    <a:p>
                      <a:pPr algn="l" fontAlgn="b"/>
                      <a:endParaRPr lang="ru-RU" sz="1400" b="0" i="0" u="none" strike="noStrike">
                        <a:effectLst/>
                        <a:latin typeface="Times New Roman"/>
                      </a:endParaRPr>
                    </a:p>
                  </a:txBody>
                  <a:tcPr marL="9525" marR="9525" marT="9525" marB="0" anchor="b"/>
                </a:tc>
                <a:tc>
                  <a:txBody>
                    <a:bodyPr/>
                    <a:lstStyle/>
                    <a:p>
                      <a:pPr algn="l" fontAlgn="b"/>
                      <a:endParaRPr lang="ru-RU" sz="1400" b="0" i="0" u="none" strike="noStrike">
                        <a:effectLst/>
                        <a:latin typeface="Times New Roman"/>
                      </a:endParaRPr>
                    </a:p>
                  </a:txBody>
                  <a:tcPr marL="9525" marR="9525" marT="9525" marB="0" anchor="b"/>
                </a:tc>
              </a:tr>
              <a:tr h="896409">
                <a:tc>
                  <a:txBody>
                    <a:bodyPr/>
                    <a:lstStyle/>
                    <a:p>
                      <a:pPr algn="ctr" fontAlgn="ctr"/>
                      <a:r>
                        <a:rPr lang="ru-RU" sz="1400" u="none" strike="noStrike" dirty="0">
                          <a:effectLst/>
                        </a:rPr>
                        <a:t> </a:t>
                      </a:r>
                      <a:endParaRPr lang="ru-RU" sz="1400" b="0" i="0" u="none" strike="noStrike" dirty="0">
                        <a:effectLst/>
                        <a:latin typeface="Times New Roman"/>
                      </a:endParaRPr>
                    </a:p>
                  </a:txBody>
                  <a:tcPr marL="9525" marR="9525" marT="9525" marB="0" anchor="ctr"/>
                </a:tc>
                <a:tc>
                  <a:txBody>
                    <a:bodyPr/>
                    <a:lstStyle/>
                    <a:p>
                      <a:pPr algn="ctr" fontAlgn="ctr"/>
                      <a:r>
                        <a:rPr lang="az-Latn-AZ" sz="1400" u="none" strike="noStrike">
                          <a:effectLst/>
                        </a:rPr>
                        <a:t>Uşaqlar </a:t>
                      </a:r>
                      <a:endParaRPr lang="az-Latn-AZ" sz="1400" b="1" i="0" u="none" strike="noStrike">
                        <a:effectLst/>
                        <a:latin typeface="Times New Roman"/>
                      </a:endParaRPr>
                    </a:p>
                  </a:txBody>
                  <a:tcPr marL="9525" marR="9525" marT="9525" marB="0" anchor="ctr"/>
                </a:tc>
                <a:tc>
                  <a:txBody>
                    <a:bodyPr/>
                    <a:lstStyle/>
                    <a:p>
                      <a:pPr algn="ctr" fontAlgn="ctr"/>
                      <a:r>
                        <a:rPr lang="az-Latn-AZ" sz="1400" u="none" strike="noStrike">
                          <a:effectLst/>
                        </a:rPr>
                        <a:t>Əmək qabiliyyətli </a:t>
                      </a:r>
                      <a:endParaRPr lang="az-Latn-AZ" sz="1400" b="1" i="0" u="none" strike="noStrike">
                        <a:effectLst/>
                        <a:latin typeface="Times New Roman"/>
                      </a:endParaRPr>
                    </a:p>
                  </a:txBody>
                  <a:tcPr marL="9525" marR="9525" marT="9525" marB="0" anchor="ctr"/>
                </a:tc>
                <a:tc>
                  <a:txBody>
                    <a:bodyPr/>
                    <a:lstStyle/>
                    <a:p>
                      <a:pPr algn="ctr" fontAlgn="ctr"/>
                      <a:r>
                        <a:rPr lang="az-Latn-AZ" sz="1400" u="none" strike="noStrike" dirty="0">
                          <a:effectLst/>
                        </a:rPr>
                        <a:t>Yaşlılar </a:t>
                      </a:r>
                      <a:endParaRPr lang="az-Latn-AZ" sz="1400" b="1" i="0" u="none" strike="noStrike" dirty="0">
                        <a:effectLst/>
                        <a:latin typeface="Times New Roman"/>
                      </a:endParaRPr>
                    </a:p>
                  </a:txBody>
                  <a:tcPr marL="9525" marR="9525" marT="9525" marB="0" anchor="ctr"/>
                </a:tc>
                <a:tc>
                  <a:txBody>
                    <a:bodyPr/>
                    <a:lstStyle/>
                    <a:p>
                      <a:pPr algn="ctr" fontAlgn="ctr"/>
                      <a:r>
                        <a:rPr lang="az-Latn-AZ" sz="1200" u="none" strike="noStrike" dirty="0">
                          <a:effectLst/>
                        </a:rPr>
                        <a:t>Orta hesabla bütün əhalinin hər nəfəri üçün</a:t>
                      </a:r>
                      <a:r>
                        <a:rPr lang="az-Latn-AZ" sz="1200" u="none" strike="noStrike" baseline="30000" dirty="0">
                          <a:effectLst/>
                        </a:rPr>
                        <a:t>*)</a:t>
                      </a:r>
                      <a:r>
                        <a:rPr lang="az-Latn-AZ" sz="1200" u="none" strike="noStrike" dirty="0">
                          <a:effectLst/>
                        </a:rPr>
                        <a:t> </a:t>
                      </a:r>
                      <a:endParaRPr lang="az-Latn-AZ" sz="1200" b="1" i="0" u="none" strike="noStrike" dirty="0">
                        <a:effectLst/>
                        <a:latin typeface="Times New Roman"/>
                      </a:endParaRPr>
                    </a:p>
                  </a:txBody>
                  <a:tcPr marL="9525" marR="9525" marT="9525" marB="0" anchor="ctr"/>
                </a:tc>
              </a:tr>
              <a:tr h="232711">
                <a:tc>
                  <a:txBody>
                    <a:bodyPr/>
                    <a:lstStyle/>
                    <a:p>
                      <a:pPr algn="l" fontAlgn="t"/>
                      <a:r>
                        <a:rPr lang="az-Latn-AZ" sz="1400" u="none" strike="noStrike">
                          <a:effectLst/>
                        </a:rPr>
                        <a:t>Əhalinin xüsusi çəkisi, faiz</a:t>
                      </a:r>
                      <a:r>
                        <a:rPr lang="az-Latn-AZ" sz="1400" u="none" strike="noStrike" baseline="30000">
                          <a:effectLst/>
                        </a:rPr>
                        <a:t>**)</a:t>
                      </a:r>
                      <a:endParaRPr lang="az-Latn-AZ" sz="1400" b="0" i="0" u="none" strike="noStrike">
                        <a:effectLst/>
                        <a:latin typeface="Times New Roman"/>
                      </a:endParaRPr>
                    </a:p>
                  </a:txBody>
                  <a:tcPr marL="9525" marR="9525" marT="9525" marB="0"/>
                </a:tc>
                <a:tc>
                  <a:txBody>
                    <a:bodyPr/>
                    <a:lstStyle/>
                    <a:p>
                      <a:pPr algn="ctr" fontAlgn="b"/>
                      <a:r>
                        <a:rPr lang="ru-RU" sz="1400" u="none" strike="noStrike" dirty="0">
                          <a:effectLst/>
                        </a:rPr>
                        <a:t>23,8</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66,9</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9,3</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100,0</a:t>
                      </a:r>
                      <a:endParaRPr lang="ru-RU" sz="1400" b="0" i="0" u="none" strike="noStrike">
                        <a:effectLst/>
                        <a:latin typeface="Times New Roman"/>
                      </a:endParaRPr>
                    </a:p>
                  </a:txBody>
                  <a:tcPr marL="9525" marR="9525" marT="9525" marB="0" anchor="b"/>
                </a:tc>
              </a:tr>
              <a:tr h="232711">
                <a:tc>
                  <a:txBody>
                    <a:bodyPr/>
                    <a:lstStyle/>
                    <a:p>
                      <a:pPr algn="l" fontAlgn="t"/>
                      <a:r>
                        <a:rPr lang="az-Latn-AZ" sz="1400" u="none" strike="noStrike">
                          <a:effectLst/>
                        </a:rPr>
                        <a:t>Çörək və çörək məhsulları (una çevirməklə)</a:t>
                      </a:r>
                      <a:endParaRPr lang="az-Latn-AZ" sz="1400" b="0" i="0" u="none" strike="noStrike">
                        <a:effectLst/>
                        <a:latin typeface="Times New Roman"/>
                      </a:endParaRPr>
                    </a:p>
                  </a:txBody>
                  <a:tcPr marL="9525" marR="9525" marT="9525" marB="0"/>
                </a:tc>
                <a:tc>
                  <a:txBody>
                    <a:bodyPr/>
                    <a:lstStyle/>
                    <a:p>
                      <a:pPr algn="ctr" fontAlgn="b"/>
                      <a:r>
                        <a:rPr lang="ru-RU" sz="1400" u="none" strike="noStrike">
                          <a:effectLst/>
                        </a:rPr>
                        <a:t>98,0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150,0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109,0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133,8</a:t>
                      </a:r>
                      <a:endParaRPr lang="ru-RU" sz="1400" b="0" i="0" u="none" strike="noStrike">
                        <a:effectLst/>
                        <a:latin typeface="Times New Roman"/>
                      </a:endParaRPr>
                    </a:p>
                  </a:txBody>
                  <a:tcPr marL="9525" marR="9525" marT="9525" marB="0" anchor="b"/>
                </a:tc>
              </a:tr>
              <a:tr h="232711">
                <a:tc>
                  <a:txBody>
                    <a:bodyPr/>
                    <a:lstStyle/>
                    <a:p>
                      <a:pPr algn="l" fontAlgn="b"/>
                      <a:r>
                        <a:rPr lang="az-Latn-AZ" sz="1400" u="none" strike="noStrike">
                          <a:effectLst/>
                        </a:rPr>
                        <a:t>Kartof</a:t>
                      </a:r>
                      <a:endParaRPr lang="az-Latn-AZ" sz="1400" b="0" i="0" u="none" strike="noStrike">
                        <a:effectLst/>
                        <a:latin typeface="Times New Roman"/>
                      </a:endParaRPr>
                    </a:p>
                  </a:txBody>
                  <a:tcPr marL="9525" marR="9525" marT="9525" marB="0" anchor="b"/>
                </a:tc>
                <a:tc>
                  <a:txBody>
                    <a:bodyPr/>
                    <a:lstStyle/>
                    <a:p>
                      <a:pPr algn="ctr" fontAlgn="b"/>
                      <a:r>
                        <a:rPr lang="ru-RU" sz="1400" u="none" strike="noStrike" dirty="0">
                          <a:effectLst/>
                        </a:rPr>
                        <a:t>40,2</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46,7</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36,5</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44,2</a:t>
                      </a:r>
                      <a:endParaRPr lang="ru-RU" sz="1400" b="0" i="0" u="none" strike="noStrike">
                        <a:effectLst/>
                        <a:latin typeface="Times New Roman"/>
                      </a:endParaRPr>
                    </a:p>
                  </a:txBody>
                  <a:tcPr marL="9525" marR="9525" marT="9525" marB="0" anchor="b"/>
                </a:tc>
              </a:tr>
              <a:tr h="232711">
                <a:tc>
                  <a:txBody>
                    <a:bodyPr/>
                    <a:lstStyle/>
                    <a:p>
                      <a:pPr algn="l" fontAlgn="t"/>
                      <a:r>
                        <a:rPr lang="az-Latn-AZ" sz="1400" u="none" strike="noStrike">
                          <a:effectLst/>
                        </a:rPr>
                        <a:t>Tərəvəz və bostan məhsulları</a:t>
                      </a:r>
                      <a:endParaRPr lang="az-Latn-AZ" sz="1400" b="0" i="0" u="none" strike="noStrike">
                        <a:effectLst/>
                        <a:latin typeface="Times New Roman"/>
                      </a:endParaRPr>
                    </a:p>
                  </a:txBody>
                  <a:tcPr marL="9525" marR="9525" marT="9525" marB="0"/>
                </a:tc>
                <a:tc>
                  <a:txBody>
                    <a:bodyPr/>
                    <a:lstStyle/>
                    <a:p>
                      <a:pPr algn="ctr" fontAlgn="t"/>
                      <a:r>
                        <a:rPr lang="ru-RU" sz="1400" u="none" strike="noStrike" dirty="0">
                          <a:effectLst/>
                        </a:rPr>
                        <a:t>101,2</a:t>
                      </a:r>
                      <a:endParaRPr lang="ru-RU" sz="1400" b="0" i="0" u="none" strike="noStrike" dirty="0">
                        <a:effectLst/>
                        <a:latin typeface="Times New Roman"/>
                      </a:endParaRPr>
                    </a:p>
                  </a:txBody>
                  <a:tcPr marL="9525" marR="9525" marT="9525" marB="0"/>
                </a:tc>
                <a:tc>
                  <a:txBody>
                    <a:bodyPr/>
                    <a:lstStyle/>
                    <a:p>
                      <a:pPr algn="ctr" fontAlgn="t"/>
                      <a:r>
                        <a:rPr lang="ru-RU" sz="1400" u="none" strike="noStrike">
                          <a:effectLst/>
                        </a:rPr>
                        <a:t>95,7</a:t>
                      </a:r>
                      <a:endParaRPr lang="ru-RU" sz="1400" b="0" i="0" u="none" strike="noStrike">
                        <a:effectLst/>
                        <a:latin typeface="Times New Roman"/>
                      </a:endParaRPr>
                    </a:p>
                  </a:txBody>
                  <a:tcPr marL="9525" marR="9525" marT="9525" marB="0"/>
                </a:tc>
                <a:tc>
                  <a:txBody>
                    <a:bodyPr/>
                    <a:lstStyle/>
                    <a:p>
                      <a:pPr algn="ctr" fontAlgn="t"/>
                      <a:r>
                        <a:rPr lang="ru-RU" sz="1400" u="none" strike="noStrike">
                          <a:effectLst/>
                        </a:rPr>
                        <a:t>85,5</a:t>
                      </a:r>
                      <a:endParaRPr lang="ru-RU" sz="1400" b="0" i="0" u="none" strike="noStrike">
                        <a:effectLst/>
                        <a:latin typeface="Times New Roman"/>
                      </a:endParaRPr>
                    </a:p>
                  </a:txBody>
                  <a:tcPr marL="9525" marR="9525" marT="9525" marB="0"/>
                </a:tc>
                <a:tc>
                  <a:txBody>
                    <a:bodyPr/>
                    <a:lstStyle/>
                    <a:p>
                      <a:pPr algn="ctr" fontAlgn="t"/>
                      <a:r>
                        <a:rPr lang="ru-RU" sz="1400" u="none" strike="noStrike">
                          <a:effectLst/>
                        </a:rPr>
                        <a:t>96,1</a:t>
                      </a:r>
                      <a:endParaRPr lang="ru-RU" sz="1400" b="0" i="0" u="none" strike="noStrike">
                        <a:effectLst/>
                        <a:latin typeface="Times New Roman"/>
                      </a:endParaRPr>
                    </a:p>
                  </a:txBody>
                  <a:tcPr marL="9525" marR="9525" marT="9525" marB="0"/>
                </a:tc>
              </a:tr>
              <a:tr h="232711">
                <a:tc>
                  <a:txBody>
                    <a:bodyPr/>
                    <a:lstStyle/>
                    <a:p>
                      <a:pPr algn="l" fontAlgn="t"/>
                      <a:r>
                        <a:rPr lang="az-Latn-AZ" sz="1400" u="none" strike="noStrike">
                          <a:effectLst/>
                        </a:rPr>
                        <a:t>Meyvə və giləmeyvə</a:t>
                      </a:r>
                      <a:endParaRPr lang="az-Latn-AZ" sz="1400" b="0" i="0" u="none" strike="noStrike">
                        <a:effectLst/>
                        <a:latin typeface="Times New Roman"/>
                      </a:endParaRPr>
                    </a:p>
                  </a:txBody>
                  <a:tcPr marL="9525" marR="9525" marT="9525" marB="0"/>
                </a:tc>
                <a:tc>
                  <a:txBody>
                    <a:bodyPr/>
                    <a:lstStyle/>
                    <a:p>
                      <a:pPr algn="ctr" fontAlgn="b"/>
                      <a:r>
                        <a:rPr lang="ru-RU" sz="1400" u="none" strike="noStrike" dirty="0">
                          <a:effectLst/>
                        </a:rPr>
                        <a:t>76,0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dirty="0">
                          <a:effectLst/>
                        </a:rPr>
                        <a:t>38,0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38,0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47,0</a:t>
                      </a:r>
                      <a:endParaRPr lang="ru-RU" sz="1400" b="0" i="0" u="none" strike="noStrike">
                        <a:effectLst/>
                        <a:latin typeface="Times New Roman"/>
                      </a:endParaRPr>
                    </a:p>
                  </a:txBody>
                  <a:tcPr marL="9525" marR="9525" marT="9525" marB="0" anchor="b"/>
                </a:tc>
              </a:tr>
              <a:tr h="232711">
                <a:tc>
                  <a:txBody>
                    <a:bodyPr/>
                    <a:lstStyle/>
                    <a:p>
                      <a:pPr algn="l" fontAlgn="t"/>
                      <a:r>
                        <a:rPr lang="az-Latn-AZ" sz="1400" u="none" strike="noStrike">
                          <a:effectLst/>
                        </a:rPr>
                        <a:t>Ət və ət məhsulları</a:t>
                      </a:r>
                      <a:endParaRPr lang="az-Latn-AZ" sz="1400" b="0" i="0" u="none" strike="noStrike">
                        <a:effectLst/>
                        <a:latin typeface="Times New Roman"/>
                      </a:endParaRPr>
                    </a:p>
                  </a:txBody>
                  <a:tcPr marL="9525" marR="9525" marT="9525" marB="0"/>
                </a:tc>
                <a:tc>
                  <a:txBody>
                    <a:bodyPr/>
                    <a:lstStyle/>
                    <a:p>
                      <a:pPr algn="ctr" fontAlgn="t"/>
                      <a:r>
                        <a:rPr lang="ru-RU" sz="1400" u="none" strike="noStrike">
                          <a:effectLst/>
                        </a:rPr>
                        <a:t>25,0</a:t>
                      </a:r>
                      <a:endParaRPr lang="ru-RU" sz="1400" b="0" i="0" u="none" strike="noStrike">
                        <a:effectLst/>
                        <a:latin typeface="Times New Roman"/>
                      </a:endParaRPr>
                    </a:p>
                  </a:txBody>
                  <a:tcPr marL="9525" marR="9525" marT="9525" marB="0"/>
                </a:tc>
                <a:tc>
                  <a:txBody>
                    <a:bodyPr/>
                    <a:lstStyle/>
                    <a:p>
                      <a:pPr algn="ctr" fontAlgn="t"/>
                      <a:r>
                        <a:rPr lang="ru-RU" sz="1400" u="none" strike="noStrike" dirty="0">
                          <a:effectLst/>
                        </a:rPr>
                        <a:t>30,0</a:t>
                      </a:r>
                      <a:endParaRPr lang="ru-RU" sz="1400" b="0" i="0" u="none" strike="noStrike" dirty="0">
                        <a:effectLst/>
                        <a:latin typeface="Times New Roman"/>
                      </a:endParaRPr>
                    </a:p>
                  </a:txBody>
                  <a:tcPr marL="9525" marR="9525" marT="9525" marB="0"/>
                </a:tc>
                <a:tc>
                  <a:txBody>
                    <a:bodyPr/>
                    <a:lstStyle/>
                    <a:p>
                      <a:pPr algn="ctr" fontAlgn="t"/>
                      <a:r>
                        <a:rPr lang="ru-RU" sz="1400" u="none" strike="noStrike">
                          <a:effectLst/>
                        </a:rPr>
                        <a:t>19,2</a:t>
                      </a:r>
                      <a:endParaRPr lang="ru-RU" sz="1400" b="0" i="0" u="none" strike="noStrike">
                        <a:effectLst/>
                        <a:latin typeface="Times New Roman"/>
                      </a:endParaRPr>
                    </a:p>
                  </a:txBody>
                  <a:tcPr marL="9525" marR="9525" marT="9525" marB="0"/>
                </a:tc>
                <a:tc>
                  <a:txBody>
                    <a:bodyPr/>
                    <a:lstStyle/>
                    <a:p>
                      <a:pPr algn="ctr" fontAlgn="t"/>
                      <a:r>
                        <a:rPr lang="ru-RU" sz="1400" u="none" strike="noStrike">
                          <a:effectLst/>
                        </a:rPr>
                        <a:t>27,8</a:t>
                      </a:r>
                      <a:endParaRPr lang="ru-RU" sz="1400" b="0" i="0" u="none" strike="noStrike">
                        <a:effectLst/>
                        <a:latin typeface="Times New Roman"/>
                      </a:endParaRPr>
                    </a:p>
                  </a:txBody>
                  <a:tcPr marL="9525" marR="9525" marT="9525" marB="0"/>
                </a:tc>
              </a:tr>
              <a:tr h="232711">
                <a:tc>
                  <a:txBody>
                    <a:bodyPr/>
                    <a:lstStyle/>
                    <a:p>
                      <a:pPr algn="l" fontAlgn="t"/>
                      <a:r>
                        <a:rPr lang="az-Latn-AZ" sz="1400" u="none" strike="noStrike">
                          <a:effectLst/>
                        </a:rPr>
                        <a:t>Süd və süd məhsulları (südə çevirməklə)</a:t>
                      </a:r>
                      <a:endParaRPr lang="az-Latn-AZ" sz="1400" b="0" i="0" u="none" strike="noStrike">
                        <a:effectLst/>
                        <a:latin typeface="Times New Roman"/>
                      </a:endParaRPr>
                    </a:p>
                  </a:txBody>
                  <a:tcPr marL="9525" marR="9525" marT="9525" marB="0"/>
                </a:tc>
                <a:tc>
                  <a:txBody>
                    <a:bodyPr/>
                    <a:lstStyle/>
                    <a:p>
                      <a:pPr algn="ctr" fontAlgn="b"/>
                      <a:r>
                        <a:rPr lang="ru-RU" sz="1400" u="none" strike="noStrike" dirty="0">
                          <a:effectLst/>
                        </a:rPr>
                        <a:t>247,5</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dirty="0">
                          <a:effectLst/>
                        </a:rPr>
                        <a:t>193,6</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223,1</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209,2</a:t>
                      </a:r>
                      <a:endParaRPr lang="ru-RU" sz="1400" b="0" i="0" u="none" strike="noStrike">
                        <a:effectLst/>
                        <a:latin typeface="Times New Roman"/>
                      </a:endParaRPr>
                    </a:p>
                  </a:txBody>
                  <a:tcPr marL="9525" marR="9525" marT="9525" marB="0" anchor="b"/>
                </a:tc>
              </a:tr>
              <a:tr h="232711">
                <a:tc>
                  <a:txBody>
                    <a:bodyPr/>
                    <a:lstStyle/>
                    <a:p>
                      <a:pPr algn="l" fontAlgn="b"/>
                      <a:r>
                        <a:rPr lang="az-Latn-AZ" sz="1400" u="none" strike="noStrike">
                          <a:effectLst/>
                        </a:rPr>
                        <a:t>Balıq və balıq məhsulları</a:t>
                      </a:r>
                      <a:endParaRPr lang="az-Latn-AZ" sz="1400" b="0" i="0" u="none" strike="noStrike">
                        <a:effectLst/>
                        <a:latin typeface="Times New Roman"/>
                      </a:endParaRPr>
                    </a:p>
                  </a:txBody>
                  <a:tcPr marL="9525" marR="9525" marT="9525" marB="0" anchor="b"/>
                </a:tc>
                <a:tc>
                  <a:txBody>
                    <a:bodyPr/>
                    <a:lstStyle/>
                    <a:p>
                      <a:pPr algn="ctr" fontAlgn="t"/>
                      <a:r>
                        <a:rPr lang="ru-RU" sz="1400" u="none" strike="noStrike">
                          <a:effectLst/>
                        </a:rPr>
                        <a:t>5,0</a:t>
                      </a:r>
                      <a:endParaRPr lang="ru-RU" sz="1400" b="0" i="0" u="none" strike="noStrike">
                        <a:effectLst/>
                        <a:latin typeface="Times New Roman"/>
                      </a:endParaRPr>
                    </a:p>
                  </a:txBody>
                  <a:tcPr marL="9525" marR="9525" marT="9525" marB="0"/>
                </a:tc>
                <a:tc>
                  <a:txBody>
                    <a:bodyPr/>
                    <a:lstStyle/>
                    <a:p>
                      <a:pPr algn="ctr" fontAlgn="t"/>
                      <a:r>
                        <a:rPr lang="ru-RU" sz="1400" u="none" strike="noStrike" dirty="0">
                          <a:effectLst/>
                        </a:rPr>
                        <a:t>5,0</a:t>
                      </a:r>
                      <a:endParaRPr lang="ru-RU" sz="1400" b="0" i="0" u="none" strike="noStrike" dirty="0">
                        <a:effectLst/>
                        <a:latin typeface="Times New Roman"/>
                      </a:endParaRPr>
                    </a:p>
                  </a:txBody>
                  <a:tcPr marL="9525" marR="9525" marT="9525" marB="0"/>
                </a:tc>
                <a:tc>
                  <a:txBody>
                    <a:bodyPr/>
                    <a:lstStyle/>
                    <a:p>
                      <a:pPr algn="ctr" fontAlgn="t"/>
                      <a:r>
                        <a:rPr lang="ru-RU" sz="1400" u="none" strike="noStrike">
                          <a:effectLst/>
                        </a:rPr>
                        <a:t>5,0</a:t>
                      </a:r>
                      <a:endParaRPr lang="ru-RU" sz="1400" b="0" i="0" u="none" strike="noStrike">
                        <a:effectLst/>
                        <a:latin typeface="Times New Roman"/>
                      </a:endParaRPr>
                    </a:p>
                  </a:txBody>
                  <a:tcPr marL="9525" marR="9525" marT="9525" marB="0"/>
                </a:tc>
                <a:tc>
                  <a:txBody>
                    <a:bodyPr/>
                    <a:lstStyle/>
                    <a:p>
                      <a:pPr algn="ctr" fontAlgn="t"/>
                      <a:r>
                        <a:rPr lang="ru-RU" sz="1400" u="none" strike="noStrike">
                          <a:effectLst/>
                        </a:rPr>
                        <a:t>5,0</a:t>
                      </a:r>
                      <a:endParaRPr lang="ru-RU" sz="1400" b="0" i="0" u="none" strike="noStrike">
                        <a:effectLst/>
                        <a:latin typeface="Times New Roman"/>
                      </a:endParaRPr>
                    </a:p>
                  </a:txBody>
                  <a:tcPr marL="9525" marR="9525" marT="9525" marB="0"/>
                </a:tc>
              </a:tr>
              <a:tr h="232711">
                <a:tc>
                  <a:txBody>
                    <a:bodyPr/>
                    <a:lstStyle/>
                    <a:p>
                      <a:pPr algn="l" fontAlgn="b"/>
                      <a:r>
                        <a:rPr lang="az-Latn-AZ" sz="1400" u="none" strike="noStrike">
                          <a:effectLst/>
                        </a:rPr>
                        <a:t>Yumurta</a:t>
                      </a:r>
                      <a:endParaRPr lang="az-Latn-AZ" sz="1400" b="0" i="0" u="none" strike="noStrike">
                        <a:effectLst/>
                        <a:latin typeface="Times New Roman"/>
                      </a:endParaRPr>
                    </a:p>
                  </a:txBody>
                  <a:tcPr marL="9525" marR="9525" marT="9525" marB="0" anchor="b"/>
                </a:tc>
                <a:tc>
                  <a:txBody>
                    <a:bodyPr/>
                    <a:lstStyle/>
                    <a:p>
                      <a:pPr algn="ctr" fontAlgn="b"/>
                      <a:r>
                        <a:rPr lang="ru-RU" sz="1400" u="none" strike="noStrike">
                          <a:effectLst/>
                        </a:rPr>
                        <a:t>169,0</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135,0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91,0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139,0</a:t>
                      </a:r>
                      <a:endParaRPr lang="ru-RU" sz="1400" b="0" i="0" u="none" strike="noStrike">
                        <a:effectLst/>
                        <a:latin typeface="Times New Roman"/>
                      </a:endParaRPr>
                    </a:p>
                  </a:txBody>
                  <a:tcPr marL="9525" marR="9525" marT="9525" marB="0" anchor="b"/>
                </a:tc>
              </a:tr>
              <a:tr h="455477">
                <a:tc>
                  <a:txBody>
                    <a:bodyPr/>
                    <a:lstStyle/>
                    <a:p>
                      <a:pPr algn="l" fontAlgn="b"/>
                      <a:r>
                        <a:rPr lang="az-Latn-AZ" sz="1400" u="none" strike="noStrike">
                          <a:effectLst/>
                        </a:rPr>
                        <a:t>Şəkər və qənnadı məmulatları (şəkərə çevirməklə)</a:t>
                      </a:r>
                      <a:endParaRPr lang="az-Latn-AZ" sz="1400" b="0" i="0" u="none" strike="noStrike">
                        <a:effectLst/>
                        <a:latin typeface="Times New Roman"/>
                      </a:endParaRPr>
                    </a:p>
                  </a:txBody>
                  <a:tcPr marL="9525" marR="9525" marT="9525" marB="0" anchor="b"/>
                </a:tc>
                <a:tc>
                  <a:txBody>
                    <a:bodyPr/>
                    <a:lstStyle/>
                    <a:p>
                      <a:pPr algn="ctr" fontAlgn="b"/>
                      <a:r>
                        <a:rPr lang="ru-RU" sz="1400" u="none" strike="noStrike">
                          <a:effectLst/>
                        </a:rPr>
                        <a:t>19,5</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16,3</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14,6</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16,9</a:t>
                      </a:r>
                      <a:endParaRPr lang="ru-RU" sz="1400" b="0" i="0" u="none" strike="noStrike">
                        <a:effectLst/>
                        <a:latin typeface="Times New Roman"/>
                      </a:endParaRPr>
                    </a:p>
                  </a:txBody>
                  <a:tcPr marL="9525" marR="9525" marT="9525" marB="0" anchor="b"/>
                </a:tc>
              </a:tr>
              <a:tr h="232711">
                <a:tc>
                  <a:txBody>
                    <a:bodyPr/>
                    <a:lstStyle/>
                    <a:p>
                      <a:pPr algn="l" fontAlgn="t"/>
                      <a:r>
                        <a:rPr lang="az-Latn-AZ" sz="1400" u="none" strike="noStrike">
                          <a:effectLst/>
                        </a:rPr>
                        <a:t>Bitki yağları, marqarin və digər piylər</a:t>
                      </a:r>
                      <a:endParaRPr lang="az-Latn-AZ" sz="1400" b="0" i="0" u="none" strike="noStrike">
                        <a:effectLst/>
                        <a:latin typeface="Times New Roman"/>
                      </a:endParaRPr>
                    </a:p>
                  </a:txBody>
                  <a:tcPr marL="9525" marR="9525" marT="9525" marB="0"/>
                </a:tc>
                <a:tc>
                  <a:txBody>
                    <a:bodyPr/>
                    <a:lstStyle/>
                    <a:p>
                      <a:pPr algn="ctr" fontAlgn="b"/>
                      <a:r>
                        <a:rPr lang="ru-RU" sz="1400" u="none" strike="noStrike">
                          <a:effectLst/>
                        </a:rPr>
                        <a:t>8,3</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11,0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dirty="0">
                          <a:effectLst/>
                        </a:rPr>
                        <a:t>7,9</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10,1</a:t>
                      </a:r>
                      <a:endParaRPr lang="ru-RU" sz="1400" b="0" i="0" u="none" strike="noStrike">
                        <a:effectLst/>
                        <a:latin typeface="Times New Roman"/>
                      </a:endParaRPr>
                    </a:p>
                  </a:txBody>
                  <a:tcPr marL="9525" marR="9525" marT="9525" marB="0" anchor="b"/>
                </a:tc>
              </a:tr>
              <a:tr h="232711">
                <a:tc>
                  <a:txBody>
                    <a:bodyPr/>
                    <a:lstStyle/>
                    <a:p>
                      <a:pPr algn="l" fontAlgn="b"/>
                      <a:r>
                        <a:rPr lang="az-Latn-AZ" sz="1400" u="none" strike="noStrike">
                          <a:effectLst/>
                        </a:rPr>
                        <a:t>Mal-qara yağı</a:t>
                      </a:r>
                      <a:endParaRPr lang="az-Latn-AZ" sz="1400" b="0" i="0" u="none" strike="noStrike">
                        <a:effectLst/>
                        <a:latin typeface="Times New Roman"/>
                      </a:endParaRPr>
                    </a:p>
                  </a:txBody>
                  <a:tcPr marL="9525" marR="9525" marT="9525" marB="0" anchor="b"/>
                </a:tc>
                <a:tc>
                  <a:txBody>
                    <a:bodyPr/>
                    <a:lstStyle/>
                    <a:p>
                      <a:pPr algn="ctr" fontAlgn="t"/>
                      <a:r>
                        <a:rPr lang="ru-RU" sz="1400" u="none" strike="noStrike">
                          <a:effectLst/>
                        </a:rPr>
                        <a:t>6,0</a:t>
                      </a:r>
                      <a:endParaRPr lang="ru-RU" sz="1400" b="0" i="0" u="none" strike="noStrike">
                        <a:effectLst/>
                        <a:latin typeface="Times New Roman"/>
                      </a:endParaRPr>
                    </a:p>
                  </a:txBody>
                  <a:tcPr marL="9525" marR="9525" marT="9525" marB="0"/>
                </a:tc>
                <a:tc>
                  <a:txBody>
                    <a:bodyPr/>
                    <a:lstStyle/>
                    <a:p>
                      <a:pPr algn="ctr" fontAlgn="t"/>
                      <a:r>
                        <a:rPr lang="ru-RU" sz="1400" u="none" strike="noStrike">
                          <a:effectLst/>
                        </a:rPr>
                        <a:t>8,0</a:t>
                      </a:r>
                      <a:endParaRPr lang="ru-RU" sz="1400" b="0" i="0" u="none" strike="noStrike">
                        <a:effectLst/>
                        <a:latin typeface="Times New Roman"/>
                      </a:endParaRPr>
                    </a:p>
                  </a:txBody>
                  <a:tcPr marL="9525" marR="9525" marT="9525" marB="0"/>
                </a:tc>
                <a:tc>
                  <a:txBody>
                    <a:bodyPr/>
                    <a:lstStyle/>
                    <a:p>
                      <a:pPr algn="ctr" fontAlgn="t"/>
                      <a:r>
                        <a:rPr lang="ru-RU" sz="1400" u="none" strike="noStrike" dirty="0">
                          <a:effectLst/>
                        </a:rPr>
                        <a:t>5,5</a:t>
                      </a:r>
                      <a:endParaRPr lang="ru-RU" sz="1400" b="0" i="0" u="none" strike="noStrike" dirty="0">
                        <a:effectLst/>
                        <a:latin typeface="Times New Roman"/>
                      </a:endParaRPr>
                    </a:p>
                  </a:txBody>
                  <a:tcPr marL="9525" marR="9525" marT="9525" marB="0"/>
                </a:tc>
                <a:tc>
                  <a:txBody>
                    <a:bodyPr/>
                    <a:lstStyle/>
                    <a:p>
                      <a:pPr algn="ctr" fontAlgn="t"/>
                      <a:r>
                        <a:rPr lang="ru-RU" sz="1400" u="none" strike="noStrike">
                          <a:effectLst/>
                        </a:rPr>
                        <a:t>7,3</a:t>
                      </a:r>
                      <a:endParaRPr lang="ru-RU" sz="1400" b="0" i="0" u="none" strike="noStrike">
                        <a:effectLst/>
                        <a:latin typeface="Times New Roman"/>
                      </a:endParaRPr>
                    </a:p>
                  </a:txBody>
                  <a:tcPr marL="9525" marR="9525" marT="9525" marB="0"/>
                </a:tc>
              </a:tr>
              <a:tr h="232711">
                <a:tc>
                  <a:txBody>
                    <a:bodyPr/>
                    <a:lstStyle/>
                    <a:p>
                      <a:pPr algn="l" fontAlgn="b"/>
                      <a:r>
                        <a:rPr lang="az-Latn-AZ" sz="1400" u="none" strike="noStrike">
                          <a:effectLst/>
                        </a:rPr>
                        <a:t>Çay</a:t>
                      </a:r>
                      <a:endParaRPr lang="az-Latn-AZ" sz="1400" b="0" i="0" u="none" strike="noStrike">
                        <a:effectLst/>
                        <a:latin typeface="Times New Roman"/>
                      </a:endParaRPr>
                    </a:p>
                  </a:txBody>
                  <a:tcPr marL="9525" marR="9525" marT="9525" marB="0" anchor="b"/>
                </a:tc>
                <a:tc>
                  <a:txBody>
                    <a:bodyPr/>
                    <a:lstStyle/>
                    <a:p>
                      <a:pPr algn="ctr" fontAlgn="b"/>
                      <a:r>
                        <a:rPr lang="ru-RU" sz="1400" u="none" strike="noStrike">
                          <a:effectLst/>
                        </a:rPr>
                        <a:t>3,3</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3,6</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2,8</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dirty="0">
                          <a:effectLst/>
                        </a:rPr>
                        <a:t>3,5</a:t>
                      </a:r>
                      <a:endParaRPr lang="ru-RU" sz="1400" b="0" i="0" u="none" strike="noStrike" dirty="0">
                        <a:effectLst/>
                        <a:latin typeface="Times New Roman"/>
                      </a:endParaRPr>
                    </a:p>
                  </a:txBody>
                  <a:tcPr marL="9525" marR="9525" marT="9525" marB="0" anchor="b"/>
                </a:tc>
              </a:tr>
              <a:tr h="232711">
                <a:tc>
                  <a:txBody>
                    <a:bodyPr/>
                    <a:lstStyle/>
                    <a:p>
                      <a:pPr algn="l" fontAlgn="b"/>
                      <a:r>
                        <a:rPr lang="az-Latn-AZ" sz="1400" u="none" strike="noStrike" dirty="0">
                          <a:effectLst/>
                        </a:rPr>
                        <a:t>Duz</a:t>
                      </a:r>
                      <a:endParaRPr lang="az-Latn-AZ" sz="1400" b="0" i="0" u="none" strike="noStrike" dirty="0">
                        <a:effectLst/>
                        <a:latin typeface="Times New Roman"/>
                      </a:endParaRPr>
                    </a:p>
                  </a:txBody>
                  <a:tcPr marL="9525" marR="9525" marT="9525" marB="0" anchor="b"/>
                </a:tc>
                <a:tc>
                  <a:txBody>
                    <a:bodyPr/>
                    <a:lstStyle/>
                    <a:p>
                      <a:pPr algn="ctr" fontAlgn="b"/>
                      <a:r>
                        <a:rPr lang="ru-RU" sz="1400" u="none" strike="noStrike">
                          <a:effectLst/>
                        </a:rPr>
                        <a:t>3,3</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3,6</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2,8</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3,5</a:t>
                      </a:r>
                      <a:endParaRPr lang="ru-RU" sz="1400" b="0" i="0" u="none" strike="noStrike" dirty="0">
                        <a:effectLst/>
                        <a:latin typeface="Times New Roman"/>
                      </a:endParaRPr>
                    </a:p>
                  </a:txBody>
                  <a:tcPr marL="9525" marR="9525" marT="9525" marB="0" anchor="b"/>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684716601"/>
              </p:ext>
            </p:extLst>
          </p:nvPr>
        </p:nvGraphicFramePr>
        <p:xfrm>
          <a:off x="136478" y="6264322"/>
          <a:ext cx="8830101" cy="579120"/>
        </p:xfrm>
        <a:graphic>
          <a:graphicData uri="http://schemas.openxmlformats.org/drawingml/2006/table">
            <a:tbl>
              <a:tblPr/>
              <a:tblGrid>
                <a:gridCol w="8830101"/>
              </a:tblGrid>
              <a:tr h="491320">
                <a:tc>
                  <a:txBody>
                    <a:bodyPr/>
                    <a:lstStyle/>
                    <a:p>
                      <a:r>
                        <a:rPr lang="az-Latn-AZ" sz="1600" dirty="0" smtClean="0"/>
                        <a:t>(Azərbaycan Respublikasının Nazirlər Kabineti tərəfindən 2009-cu il 30 aprel  tarixli, 74 nömrəli</a:t>
                      </a:r>
                      <a:r>
                        <a:rPr lang="az-Latn-AZ" sz="1600" baseline="0" dirty="0" smtClean="0"/>
                        <a:t> </a:t>
                      </a:r>
                      <a:r>
                        <a:rPr lang="az-Latn-AZ" sz="1600" dirty="0" smtClean="0"/>
                        <a:t>qərarı ilə təsdiq edilmişdir)</a:t>
                      </a:r>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extLst>
      <p:ext uri="{BB962C8B-B14F-4D97-AF65-F5344CB8AC3E}">
        <p14:creationId xmlns:p14="http://schemas.microsoft.com/office/powerpoint/2010/main" val="41150043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az-Latn-AZ" sz="3600" dirty="0">
                <a:solidFill>
                  <a:srgbClr val="FF0000"/>
                </a:solidFill>
              </a:rPr>
              <a:t>Bitkiçilik məhsulları ilə özünütəminetmə səviyyəsi, faiz</a:t>
            </a:r>
            <a:endParaRPr lang="ru-RU" sz="3600"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6371559"/>
              </p:ext>
            </p:extLst>
          </p:nvPr>
        </p:nvGraphicFramePr>
        <p:xfrm>
          <a:off x="467544" y="1556792"/>
          <a:ext cx="8352929" cy="5050053"/>
        </p:xfrm>
        <a:graphic>
          <a:graphicData uri="http://schemas.openxmlformats.org/drawingml/2006/table">
            <a:tbl>
              <a:tblPr>
                <a:tableStyleId>{5C22544A-7EE6-4342-B048-85BDC9FD1C3A}</a:tableStyleId>
              </a:tblPr>
              <a:tblGrid>
                <a:gridCol w="1370094"/>
                <a:gridCol w="1293977"/>
                <a:gridCol w="1065628"/>
                <a:gridCol w="1065628"/>
                <a:gridCol w="1065628"/>
                <a:gridCol w="837280"/>
                <a:gridCol w="761163"/>
                <a:gridCol w="893531"/>
              </a:tblGrid>
              <a:tr h="504056">
                <a:tc>
                  <a:txBody>
                    <a:bodyPr/>
                    <a:lstStyle/>
                    <a:p>
                      <a:pPr algn="l" fontAlgn="t"/>
                      <a:r>
                        <a:rPr lang="ru-RU" sz="1400" u="none" strike="noStrike" dirty="0">
                          <a:effectLst/>
                        </a:rPr>
                        <a:t> </a:t>
                      </a:r>
                      <a:endParaRPr lang="ru-RU" sz="1400" b="1" i="0" u="none" strike="noStrike" dirty="0">
                        <a:effectLst/>
                        <a:latin typeface="Times New Roman"/>
                      </a:endParaRPr>
                    </a:p>
                  </a:txBody>
                  <a:tcPr marL="9525" marR="9525" marT="9525" marB="0"/>
                </a:tc>
                <a:tc>
                  <a:txBody>
                    <a:bodyPr/>
                    <a:lstStyle/>
                    <a:p>
                      <a:pPr algn="ctr" fontAlgn="ctr"/>
                      <a:r>
                        <a:rPr lang="ru-RU" sz="1400" u="none" strike="noStrike">
                          <a:effectLst/>
                        </a:rPr>
                        <a:t>2007</a:t>
                      </a:r>
                      <a:endParaRPr lang="ru-RU" sz="1400" b="1" i="0" u="none" strike="noStrike">
                        <a:effectLst/>
                        <a:latin typeface="Times New Roman"/>
                      </a:endParaRPr>
                    </a:p>
                  </a:txBody>
                  <a:tcPr marL="9525" marR="9525" marT="9525" marB="0" anchor="ctr"/>
                </a:tc>
                <a:tc>
                  <a:txBody>
                    <a:bodyPr/>
                    <a:lstStyle/>
                    <a:p>
                      <a:pPr algn="ctr" fontAlgn="ctr"/>
                      <a:r>
                        <a:rPr lang="ru-RU" sz="1400" u="none" strike="noStrike">
                          <a:effectLst/>
                        </a:rPr>
                        <a:t>2008</a:t>
                      </a:r>
                      <a:endParaRPr lang="ru-RU" sz="1400" b="1" i="0" u="none" strike="noStrike">
                        <a:effectLst/>
                        <a:latin typeface="Times New Roman"/>
                      </a:endParaRPr>
                    </a:p>
                  </a:txBody>
                  <a:tcPr marL="9525" marR="9525" marT="9525" marB="0" anchor="ctr"/>
                </a:tc>
                <a:tc>
                  <a:txBody>
                    <a:bodyPr/>
                    <a:lstStyle/>
                    <a:p>
                      <a:pPr algn="ctr" fontAlgn="ctr"/>
                      <a:r>
                        <a:rPr lang="ru-RU" sz="1400" u="none" strike="noStrike">
                          <a:effectLst/>
                        </a:rPr>
                        <a:t>2009</a:t>
                      </a:r>
                      <a:endParaRPr lang="ru-RU" sz="1400" b="1" i="0" u="none" strike="noStrike">
                        <a:effectLst/>
                        <a:latin typeface="Times New Roman"/>
                      </a:endParaRPr>
                    </a:p>
                  </a:txBody>
                  <a:tcPr marL="9525" marR="9525" marT="9525" marB="0" anchor="ctr"/>
                </a:tc>
                <a:tc>
                  <a:txBody>
                    <a:bodyPr/>
                    <a:lstStyle/>
                    <a:p>
                      <a:pPr algn="ctr" fontAlgn="ctr"/>
                      <a:r>
                        <a:rPr lang="ru-RU" sz="1400" u="none" strike="noStrike">
                          <a:effectLst/>
                        </a:rPr>
                        <a:t>2010</a:t>
                      </a:r>
                      <a:endParaRPr lang="ru-RU" sz="1400" b="1" i="0" u="none" strike="noStrike">
                        <a:effectLst/>
                        <a:latin typeface="Times New Roman"/>
                      </a:endParaRPr>
                    </a:p>
                  </a:txBody>
                  <a:tcPr marL="9525" marR="9525" marT="9525" marB="0" anchor="ctr"/>
                </a:tc>
                <a:tc>
                  <a:txBody>
                    <a:bodyPr/>
                    <a:lstStyle/>
                    <a:p>
                      <a:pPr algn="ctr" fontAlgn="ctr"/>
                      <a:r>
                        <a:rPr lang="ru-RU" sz="1400" u="none" strike="noStrike">
                          <a:effectLst/>
                        </a:rPr>
                        <a:t>2011</a:t>
                      </a:r>
                      <a:endParaRPr lang="ru-RU" sz="1400" b="1" i="0" u="none" strike="noStrike">
                        <a:effectLst/>
                        <a:latin typeface="Times New Roman"/>
                      </a:endParaRPr>
                    </a:p>
                  </a:txBody>
                  <a:tcPr marL="9525" marR="9525" marT="9525" marB="0" anchor="ctr"/>
                </a:tc>
                <a:tc>
                  <a:txBody>
                    <a:bodyPr/>
                    <a:lstStyle/>
                    <a:p>
                      <a:pPr algn="ctr" fontAlgn="ctr"/>
                      <a:r>
                        <a:rPr lang="ru-RU" sz="1400" u="none" strike="noStrike">
                          <a:effectLst/>
                        </a:rPr>
                        <a:t>2012</a:t>
                      </a:r>
                      <a:endParaRPr lang="ru-RU" sz="1400" b="1" i="0" u="none" strike="noStrike">
                        <a:effectLst/>
                        <a:latin typeface="Times New Roman"/>
                      </a:endParaRPr>
                    </a:p>
                  </a:txBody>
                  <a:tcPr marL="9525" marR="9525" marT="9525" marB="0" anchor="ctr"/>
                </a:tc>
                <a:tc>
                  <a:txBody>
                    <a:bodyPr/>
                    <a:lstStyle/>
                    <a:p>
                      <a:pPr algn="ctr" fontAlgn="ctr"/>
                      <a:r>
                        <a:rPr lang="ru-RU" sz="1400" u="none" strike="noStrike">
                          <a:effectLst/>
                        </a:rPr>
                        <a:t>2013</a:t>
                      </a:r>
                      <a:endParaRPr lang="ru-RU" sz="1400" b="1" i="0" u="none" strike="noStrike">
                        <a:effectLst/>
                        <a:latin typeface="Times New Roman"/>
                      </a:endParaRPr>
                    </a:p>
                  </a:txBody>
                  <a:tcPr marL="9525" marR="9525" marT="9525" marB="0" anchor="ctr"/>
                </a:tc>
              </a:tr>
              <a:tr h="339093">
                <a:tc>
                  <a:txBody>
                    <a:bodyPr/>
                    <a:lstStyle/>
                    <a:p>
                      <a:pPr algn="l" fontAlgn="t"/>
                      <a:r>
                        <a:rPr lang="az-Latn-AZ" sz="1400" u="none" strike="noStrike">
                          <a:effectLst/>
                        </a:rPr>
                        <a:t>Dənlilərin cəmi</a:t>
                      </a:r>
                      <a:endParaRPr lang="az-Latn-AZ" sz="1400" b="0" i="0" u="none" strike="noStrike">
                        <a:effectLst/>
                        <a:latin typeface="Times New Roman"/>
                      </a:endParaRPr>
                    </a:p>
                  </a:txBody>
                  <a:tcPr marL="9525" marR="9525" marT="9525" marB="0"/>
                </a:tc>
                <a:tc>
                  <a:txBody>
                    <a:bodyPr/>
                    <a:lstStyle/>
                    <a:p>
                      <a:pPr algn="ctr" fontAlgn="b"/>
                      <a:r>
                        <a:rPr lang="ru-RU" sz="1400" u="none" strike="noStrike" dirty="0">
                          <a:effectLst/>
                        </a:rPr>
                        <a:t>57,0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63,3</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74,0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56,5</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64,8</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64,3</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64,0</a:t>
                      </a:r>
                      <a:endParaRPr lang="ru-RU" sz="1400" b="0" i="0" u="none" strike="noStrike">
                        <a:effectLst/>
                        <a:latin typeface="Times New Roman"/>
                      </a:endParaRPr>
                    </a:p>
                  </a:txBody>
                  <a:tcPr marL="9525" marR="9525" marT="9525" marB="0" anchor="b"/>
                </a:tc>
              </a:tr>
              <a:tr h="339093">
                <a:tc>
                  <a:txBody>
                    <a:bodyPr/>
                    <a:lstStyle/>
                    <a:p>
                      <a:pPr algn="l" fontAlgn="t"/>
                      <a:r>
                        <a:rPr lang="az-Latn-AZ" sz="1400" u="none" strike="noStrike" dirty="0">
                          <a:effectLst/>
                        </a:rPr>
                        <a:t>buğda</a:t>
                      </a:r>
                      <a:endParaRPr lang="az-Latn-AZ" sz="1400" b="0" i="0" u="none" strike="noStrike" dirty="0">
                        <a:effectLst/>
                        <a:latin typeface="Times New Roman"/>
                      </a:endParaRPr>
                    </a:p>
                  </a:txBody>
                  <a:tcPr marL="228600" marR="9525" marT="9525" marB="0"/>
                </a:tc>
                <a:tc>
                  <a:txBody>
                    <a:bodyPr/>
                    <a:lstStyle/>
                    <a:p>
                      <a:pPr algn="ctr" fontAlgn="b"/>
                      <a:r>
                        <a:rPr lang="ru-RU" sz="1400" u="none" strike="noStrike">
                          <a:effectLst/>
                        </a:rPr>
                        <a:t>48,0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55,7</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69,2</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48,9</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57,7</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56,8</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56,0</a:t>
                      </a:r>
                      <a:endParaRPr lang="ru-RU" sz="1400" b="0" i="0" u="none" strike="noStrike">
                        <a:effectLst/>
                        <a:latin typeface="Times New Roman"/>
                      </a:endParaRPr>
                    </a:p>
                  </a:txBody>
                  <a:tcPr marL="9525" marR="9525" marT="9525" marB="0" anchor="b"/>
                </a:tc>
              </a:tr>
              <a:tr h="339093">
                <a:tc>
                  <a:txBody>
                    <a:bodyPr/>
                    <a:lstStyle/>
                    <a:p>
                      <a:pPr algn="l" fontAlgn="t"/>
                      <a:r>
                        <a:rPr lang="az-Latn-AZ" sz="1400" u="none" strike="noStrike" dirty="0">
                          <a:effectLst/>
                        </a:rPr>
                        <a:t>arpa</a:t>
                      </a:r>
                      <a:endParaRPr lang="az-Latn-AZ" sz="1400" b="0" i="0" u="none" strike="noStrike" dirty="0">
                        <a:effectLst/>
                        <a:latin typeface="Times New Roman"/>
                      </a:endParaRPr>
                    </a:p>
                  </a:txBody>
                  <a:tcPr marL="228600" marR="9525" marT="9525" marB="0"/>
                </a:tc>
                <a:tc>
                  <a:txBody>
                    <a:bodyPr/>
                    <a:lstStyle/>
                    <a:p>
                      <a:pPr algn="ctr" fontAlgn="b"/>
                      <a:r>
                        <a:rPr lang="ru-RU" sz="1400" u="none" strike="noStrike" dirty="0">
                          <a:effectLst/>
                        </a:rPr>
                        <a:t>99,2</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97,2</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98,7</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87,7</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93,7</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95,1</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97,8</a:t>
                      </a:r>
                      <a:endParaRPr lang="ru-RU" sz="1400" b="0" i="0" u="none" strike="noStrike">
                        <a:effectLst/>
                        <a:latin typeface="Times New Roman"/>
                      </a:endParaRPr>
                    </a:p>
                  </a:txBody>
                  <a:tcPr marL="9525" marR="9525" marT="9525" marB="0" anchor="b"/>
                </a:tc>
              </a:tr>
              <a:tr h="339093">
                <a:tc>
                  <a:txBody>
                    <a:bodyPr/>
                    <a:lstStyle/>
                    <a:p>
                      <a:pPr algn="l" fontAlgn="t"/>
                      <a:r>
                        <a:rPr lang="az-Latn-AZ" sz="1400" u="none" strike="noStrike">
                          <a:effectLst/>
                        </a:rPr>
                        <a:t>qarğıdalı</a:t>
                      </a:r>
                      <a:endParaRPr lang="az-Latn-AZ" sz="1400" b="0" i="0" u="none" strike="noStrike">
                        <a:effectLst/>
                        <a:latin typeface="Times New Roman"/>
                      </a:endParaRPr>
                    </a:p>
                  </a:txBody>
                  <a:tcPr marL="228600" marR="9525" marT="9525" marB="0"/>
                </a:tc>
                <a:tc>
                  <a:txBody>
                    <a:bodyPr/>
                    <a:lstStyle/>
                    <a:p>
                      <a:pPr algn="ctr" fontAlgn="b"/>
                      <a:r>
                        <a:rPr lang="ru-RU" sz="1400" u="none" strike="noStrike">
                          <a:effectLst/>
                        </a:rPr>
                        <a:t>76,4</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68,1</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67,2</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64,5</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68,0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67,3</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60,0</a:t>
                      </a:r>
                      <a:endParaRPr lang="ru-RU" sz="1400" b="0" i="0" u="none" strike="noStrike">
                        <a:effectLst/>
                        <a:latin typeface="Times New Roman"/>
                      </a:endParaRPr>
                    </a:p>
                  </a:txBody>
                  <a:tcPr marL="9525" marR="9525" marT="9525" marB="0" anchor="b"/>
                </a:tc>
              </a:tr>
              <a:tr h="339093">
                <a:tc>
                  <a:txBody>
                    <a:bodyPr/>
                    <a:lstStyle/>
                    <a:p>
                      <a:pPr algn="l" fontAlgn="t"/>
                      <a:r>
                        <a:rPr lang="az-Latn-AZ" sz="1400" u="none" strike="noStrike">
                          <a:effectLst/>
                        </a:rPr>
                        <a:t>vələmir</a:t>
                      </a:r>
                      <a:endParaRPr lang="az-Latn-AZ" sz="1400" b="0" i="0" u="none" strike="noStrike">
                        <a:effectLst/>
                        <a:latin typeface="Times New Roman"/>
                      </a:endParaRPr>
                    </a:p>
                  </a:txBody>
                  <a:tcPr marL="228600" marR="9525" marT="9525" marB="0"/>
                </a:tc>
                <a:tc>
                  <a:txBody>
                    <a:bodyPr/>
                    <a:lstStyle/>
                    <a:p>
                      <a:pPr algn="ctr" fontAlgn="b"/>
                      <a:r>
                        <a:rPr lang="ru-RU" sz="1400" u="none" strike="noStrike">
                          <a:effectLst/>
                        </a:rPr>
                        <a:t>68,2</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88,6</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94,5</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80,6</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82,8</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84,4</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89,3</a:t>
                      </a:r>
                      <a:endParaRPr lang="ru-RU" sz="1400" b="0" i="0" u="none" strike="noStrike">
                        <a:effectLst/>
                        <a:latin typeface="Times New Roman"/>
                      </a:endParaRPr>
                    </a:p>
                  </a:txBody>
                  <a:tcPr marL="9525" marR="9525" marT="9525" marB="0" anchor="b"/>
                </a:tc>
              </a:tr>
              <a:tr h="422083">
                <a:tc>
                  <a:txBody>
                    <a:bodyPr/>
                    <a:lstStyle/>
                    <a:p>
                      <a:pPr algn="l" fontAlgn="t"/>
                      <a:r>
                        <a:rPr lang="az-Latn-AZ" sz="1400" u="none" strike="noStrike">
                          <a:effectLst/>
                        </a:rPr>
                        <a:t>sair növ dənlilər</a:t>
                      </a:r>
                      <a:endParaRPr lang="az-Latn-AZ" sz="1400" b="0" i="0" u="none" strike="noStrike">
                        <a:effectLst/>
                        <a:latin typeface="Times New Roman"/>
                      </a:endParaRPr>
                    </a:p>
                  </a:txBody>
                  <a:tcPr marL="228600" marR="9525" marT="9525" marB="0"/>
                </a:tc>
                <a:tc>
                  <a:txBody>
                    <a:bodyPr/>
                    <a:lstStyle/>
                    <a:p>
                      <a:pPr algn="ctr" fontAlgn="b"/>
                      <a:r>
                        <a:rPr lang="ru-RU" sz="1400" u="none" strike="noStrike">
                          <a:effectLst/>
                        </a:rPr>
                        <a:t>10,0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4,4</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0,4</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dirty="0">
                          <a:effectLst/>
                        </a:rPr>
                        <a:t>1,0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dirty="0">
                          <a:effectLst/>
                        </a:rPr>
                        <a:t>4,0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8,7</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2,3</a:t>
                      </a:r>
                      <a:endParaRPr lang="ru-RU" sz="1400" b="0" i="0" u="none" strike="noStrike">
                        <a:effectLst/>
                        <a:latin typeface="Times New Roman"/>
                      </a:endParaRPr>
                    </a:p>
                  </a:txBody>
                  <a:tcPr marL="9525" marR="9525" marT="9525" marB="0" anchor="b"/>
                </a:tc>
              </a:tr>
              <a:tr h="339093">
                <a:tc>
                  <a:txBody>
                    <a:bodyPr/>
                    <a:lstStyle/>
                    <a:p>
                      <a:pPr algn="l" fontAlgn="t"/>
                      <a:r>
                        <a:rPr lang="az-Latn-AZ" sz="1400" u="none" strike="noStrike">
                          <a:effectLst/>
                        </a:rPr>
                        <a:t>Paxlalılar</a:t>
                      </a:r>
                      <a:endParaRPr lang="az-Latn-AZ" sz="1400" b="0" i="0" u="none" strike="noStrike">
                        <a:effectLst/>
                        <a:latin typeface="Times New Roman"/>
                      </a:endParaRPr>
                    </a:p>
                  </a:txBody>
                  <a:tcPr marL="9525" marR="9525" marT="9525" marB="0"/>
                </a:tc>
                <a:tc>
                  <a:txBody>
                    <a:bodyPr/>
                    <a:lstStyle/>
                    <a:p>
                      <a:pPr algn="ctr" fontAlgn="b"/>
                      <a:r>
                        <a:rPr lang="ru-RU" sz="1400" u="none" strike="noStrike">
                          <a:effectLst/>
                        </a:rPr>
                        <a:t>76,4</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77,7</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68,9</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65,8</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70,4</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71,6</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76,6</a:t>
                      </a:r>
                      <a:endParaRPr lang="ru-RU" sz="1400" b="0" i="0" u="none" strike="noStrike">
                        <a:effectLst/>
                        <a:latin typeface="Times New Roman"/>
                      </a:endParaRPr>
                    </a:p>
                  </a:txBody>
                  <a:tcPr marL="9525" marR="9525" marT="9525" marB="0" anchor="b"/>
                </a:tc>
              </a:tr>
              <a:tr h="339093">
                <a:tc>
                  <a:txBody>
                    <a:bodyPr/>
                    <a:lstStyle/>
                    <a:p>
                      <a:pPr algn="l" fontAlgn="t"/>
                      <a:r>
                        <a:rPr lang="az-Latn-AZ" sz="1400" u="none" strike="noStrike">
                          <a:effectLst/>
                        </a:rPr>
                        <a:t>Kartof</a:t>
                      </a:r>
                      <a:endParaRPr lang="az-Latn-AZ" sz="1400" b="0" i="0" u="none" strike="noStrike">
                        <a:effectLst/>
                        <a:latin typeface="Times New Roman"/>
                      </a:endParaRPr>
                    </a:p>
                  </a:txBody>
                  <a:tcPr marL="9525" marR="9525" marT="9525" marB="0"/>
                </a:tc>
                <a:tc>
                  <a:txBody>
                    <a:bodyPr/>
                    <a:lstStyle/>
                    <a:p>
                      <a:pPr algn="ctr" fontAlgn="b"/>
                      <a:r>
                        <a:rPr lang="ru-RU" sz="1400" u="none" strike="noStrike">
                          <a:effectLst/>
                        </a:rPr>
                        <a:t>98,0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103,6</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104,7</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100,5</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101,6</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98,2</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97,6</a:t>
                      </a:r>
                      <a:endParaRPr lang="ru-RU" sz="1400" b="0" i="0" u="none" strike="noStrike">
                        <a:effectLst/>
                        <a:latin typeface="Times New Roman"/>
                      </a:endParaRPr>
                    </a:p>
                  </a:txBody>
                  <a:tcPr marL="9525" marR="9525" marT="9525" marB="0" anchor="b"/>
                </a:tc>
              </a:tr>
              <a:tr h="339093">
                <a:tc>
                  <a:txBody>
                    <a:bodyPr/>
                    <a:lstStyle/>
                    <a:p>
                      <a:pPr algn="l" fontAlgn="t"/>
                      <a:r>
                        <a:rPr lang="az-Latn-AZ" sz="1400" u="none" strike="noStrike">
                          <a:effectLst/>
                        </a:rPr>
                        <a:t>Bütün növ tərəvəz</a:t>
                      </a:r>
                      <a:endParaRPr lang="az-Latn-AZ" sz="1400" b="0" i="0" u="none" strike="noStrike">
                        <a:effectLst/>
                        <a:latin typeface="Times New Roman"/>
                      </a:endParaRPr>
                    </a:p>
                  </a:txBody>
                  <a:tcPr marL="9525" marR="9525" marT="9525" marB="0"/>
                </a:tc>
                <a:tc>
                  <a:txBody>
                    <a:bodyPr/>
                    <a:lstStyle/>
                    <a:p>
                      <a:pPr algn="ctr" fontAlgn="b"/>
                      <a:r>
                        <a:rPr lang="ru-RU" sz="1400" u="none" strike="noStrike">
                          <a:effectLst/>
                        </a:rPr>
                        <a:t>98,8</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104,6</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101,2</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97,6</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95,7</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dirty="0">
                          <a:effectLst/>
                        </a:rPr>
                        <a:t>98,9</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102,3</a:t>
                      </a:r>
                      <a:endParaRPr lang="ru-RU" sz="1400" b="0" i="0" u="none" strike="noStrike">
                        <a:effectLst/>
                        <a:latin typeface="Times New Roman"/>
                      </a:endParaRPr>
                    </a:p>
                  </a:txBody>
                  <a:tcPr marL="9525" marR="9525" marT="9525" marB="0" anchor="b"/>
                </a:tc>
              </a:tr>
              <a:tr h="339093">
                <a:tc>
                  <a:txBody>
                    <a:bodyPr/>
                    <a:lstStyle/>
                    <a:p>
                      <a:pPr algn="l" fontAlgn="t"/>
                      <a:r>
                        <a:rPr lang="az-Latn-AZ" sz="1400" u="none" strike="noStrike">
                          <a:effectLst/>
                        </a:rPr>
                        <a:t>Bostan məhsulları</a:t>
                      </a:r>
                      <a:endParaRPr lang="az-Latn-AZ" sz="1400" b="0" i="0" u="none" strike="noStrike">
                        <a:effectLst/>
                        <a:latin typeface="Times New Roman"/>
                      </a:endParaRPr>
                    </a:p>
                  </a:txBody>
                  <a:tcPr marL="9525" marR="9525" marT="9525" marB="0"/>
                </a:tc>
                <a:tc>
                  <a:txBody>
                    <a:bodyPr/>
                    <a:lstStyle/>
                    <a:p>
                      <a:pPr algn="ctr" fontAlgn="b"/>
                      <a:r>
                        <a:rPr lang="ru-RU" sz="1400" u="none" strike="noStrike">
                          <a:effectLst/>
                        </a:rPr>
                        <a:t>100,1</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100,2</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100,2</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100,0</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100,2</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100,1</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a:effectLst/>
                        </a:rPr>
                        <a:t>100,0</a:t>
                      </a:r>
                      <a:endParaRPr lang="ru-RU" sz="1400" b="0" i="0" u="none" strike="noStrike">
                        <a:effectLst/>
                        <a:latin typeface="Times New Roman"/>
                      </a:endParaRPr>
                    </a:p>
                  </a:txBody>
                  <a:tcPr marL="9525" marR="9525" marT="9525" marB="0" anchor="b"/>
                </a:tc>
              </a:tr>
              <a:tr h="422083">
                <a:tc>
                  <a:txBody>
                    <a:bodyPr/>
                    <a:lstStyle/>
                    <a:p>
                      <a:pPr algn="l" fontAlgn="b"/>
                      <a:r>
                        <a:rPr lang="az-Latn-AZ" sz="1400" u="none" strike="noStrike">
                          <a:effectLst/>
                        </a:rPr>
                        <a:t>Meyvə və giləmeyvə</a:t>
                      </a:r>
                      <a:endParaRPr lang="az-Latn-AZ" sz="1400" b="0" i="0" u="none" strike="noStrike">
                        <a:effectLst/>
                        <a:latin typeface="Times New Roman"/>
                      </a:endParaRPr>
                    </a:p>
                  </a:txBody>
                  <a:tcPr marL="9525" marR="9525" marT="9525" marB="0" anchor="b"/>
                </a:tc>
                <a:tc>
                  <a:txBody>
                    <a:bodyPr/>
                    <a:lstStyle/>
                    <a:p>
                      <a:pPr algn="ctr" fontAlgn="b"/>
                      <a:r>
                        <a:rPr lang="ru-RU" sz="1400" u="none" strike="noStrike">
                          <a:effectLst/>
                        </a:rPr>
                        <a:t>138,1</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161,4</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136,0</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107,9</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116,8</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125,7</a:t>
                      </a:r>
                      <a:endParaRPr lang="ru-RU" sz="1400" b="0" i="0" u="none" strike="noStrike" dirty="0">
                        <a:effectLst/>
                        <a:latin typeface="Times New Roman"/>
                      </a:endParaRPr>
                    </a:p>
                  </a:txBody>
                  <a:tcPr marL="9525" marR="9525" marT="9525" marB="0" anchor="b"/>
                </a:tc>
                <a:tc>
                  <a:txBody>
                    <a:bodyPr/>
                    <a:lstStyle/>
                    <a:p>
                      <a:pPr algn="ctr" fontAlgn="b"/>
                      <a:r>
                        <a:rPr lang="ru-RU" sz="1400" u="none" strike="noStrike" dirty="0">
                          <a:effectLst/>
                        </a:rPr>
                        <a:t>121,8</a:t>
                      </a:r>
                      <a:endParaRPr lang="ru-RU" sz="1400" b="0" i="0" u="none" strike="noStrike" dirty="0">
                        <a:effectLst/>
                        <a:latin typeface="Times New Roman"/>
                      </a:endParaRPr>
                    </a:p>
                  </a:txBody>
                  <a:tcPr marL="9525" marR="9525" marT="9525" marB="0" anchor="b"/>
                </a:tc>
              </a:tr>
              <a:tr h="339093">
                <a:tc>
                  <a:txBody>
                    <a:bodyPr/>
                    <a:lstStyle/>
                    <a:p>
                      <a:pPr algn="l" fontAlgn="t"/>
                      <a:r>
                        <a:rPr lang="az-Latn-AZ" sz="1400" u="none" strike="noStrike">
                          <a:effectLst/>
                        </a:rPr>
                        <a:t>Üzüm</a:t>
                      </a:r>
                      <a:endParaRPr lang="az-Latn-AZ" sz="1400" b="0" i="0" u="none" strike="noStrike">
                        <a:effectLst/>
                        <a:latin typeface="Times New Roman"/>
                      </a:endParaRPr>
                    </a:p>
                  </a:txBody>
                  <a:tcPr marL="9525" marR="9525" marT="9525" marB="0"/>
                </a:tc>
                <a:tc>
                  <a:txBody>
                    <a:bodyPr/>
                    <a:lstStyle/>
                    <a:p>
                      <a:pPr algn="ctr" fontAlgn="b"/>
                      <a:r>
                        <a:rPr lang="ru-RU" sz="1400" u="none" strike="noStrike">
                          <a:effectLst/>
                        </a:rPr>
                        <a:t>93,7</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93,3</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90,7</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90,4</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89,9</a:t>
                      </a:r>
                      <a:endParaRPr lang="ru-RU" sz="1400" b="0" i="0" u="none" strike="noStrike">
                        <a:effectLst/>
                        <a:latin typeface="Times New Roman"/>
                      </a:endParaRPr>
                    </a:p>
                  </a:txBody>
                  <a:tcPr marL="9525" marR="9525" marT="9525" marB="0" anchor="b"/>
                </a:tc>
                <a:tc>
                  <a:txBody>
                    <a:bodyPr/>
                    <a:lstStyle/>
                    <a:p>
                      <a:pPr algn="ctr" fontAlgn="b"/>
                      <a:r>
                        <a:rPr lang="ru-RU" sz="1400" u="none" strike="noStrike">
                          <a:effectLst/>
                        </a:rPr>
                        <a:t>94,3</a:t>
                      </a:r>
                      <a:endParaRPr lang="ru-RU" sz="1400" b="0" i="0" u="none" strike="noStrike">
                        <a:effectLst/>
                        <a:latin typeface="Times New Roman"/>
                      </a:endParaRPr>
                    </a:p>
                  </a:txBody>
                  <a:tcPr marL="9525" marR="9525" marT="9525" marB="0" anchor="b"/>
                </a:tc>
                <a:tc>
                  <a:txBody>
                    <a:bodyPr/>
                    <a:lstStyle/>
                    <a:p>
                      <a:pPr algn="ctr" fontAlgn="b"/>
                      <a:r>
                        <a:rPr lang="ru-RU" sz="1400" u="none" strike="noStrike" dirty="0">
                          <a:effectLst/>
                        </a:rPr>
                        <a:t>95,0</a:t>
                      </a:r>
                      <a:endParaRPr lang="ru-RU" sz="1400" b="0" i="0" u="none" strike="noStrike" dirty="0">
                        <a:effectLst/>
                        <a:latin typeface="Times New Roman"/>
                      </a:endParaRPr>
                    </a:p>
                  </a:txBody>
                  <a:tcPr marL="9525" marR="9525" marT="9525" marB="0" anchor="b"/>
                </a:tc>
              </a:tr>
              <a:tr h="282577">
                <a:tc>
                  <a:txBody>
                    <a:bodyPr/>
                    <a:lstStyle/>
                    <a:p>
                      <a:pPr algn="l" fontAlgn="b"/>
                      <a:endParaRPr lang="ru-RU" sz="1400" b="0" i="0" u="none" strike="noStrike" dirty="0">
                        <a:effectLst/>
                        <a:latin typeface="Arial"/>
                      </a:endParaRPr>
                    </a:p>
                  </a:txBody>
                  <a:tcPr marL="9525" marR="9525" marT="9525" marB="0" anchor="b">
                    <a:lnB w="12700" cmpd="sng">
                      <a:noFill/>
                    </a:lnB>
                  </a:tcPr>
                </a:tc>
                <a:tc>
                  <a:txBody>
                    <a:bodyPr/>
                    <a:lstStyle/>
                    <a:p>
                      <a:pPr algn="ctr" fontAlgn="b"/>
                      <a:endParaRPr lang="ru-RU" sz="1400" b="0" i="0" u="none" strike="noStrike">
                        <a:effectLst/>
                        <a:latin typeface="Arial"/>
                      </a:endParaRPr>
                    </a:p>
                  </a:txBody>
                  <a:tcPr marL="9525" marR="9525" marT="9525" marB="0" anchor="b">
                    <a:lnB w="12700" cmpd="sng">
                      <a:noFill/>
                    </a:lnB>
                  </a:tcPr>
                </a:tc>
                <a:tc>
                  <a:txBody>
                    <a:bodyPr/>
                    <a:lstStyle/>
                    <a:p>
                      <a:pPr algn="ctr" fontAlgn="b"/>
                      <a:endParaRPr lang="ru-RU" sz="1400" b="0" i="0" u="none" strike="noStrike">
                        <a:effectLst/>
                        <a:latin typeface="Arial"/>
                      </a:endParaRPr>
                    </a:p>
                  </a:txBody>
                  <a:tcPr marL="9525" marR="9525" marT="9525" marB="0" anchor="b">
                    <a:lnB w="12700" cmpd="sng">
                      <a:noFill/>
                    </a:lnB>
                  </a:tcPr>
                </a:tc>
                <a:tc>
                  <a:txBody>
                    <a:bodyPr/>
                    <a:lstStyle/>
                    <a:p>
                      <a:pPr algn="ctr" fontAlgn="b"/>
                      <a:endParaRPr lang="ru-RU" sz="1400" b="0" i="0" u="none" strike="noStrike">
                        <a:effectLst/>
                        <a:latin typeface="Arial"/>
                      </a:endParaRPr>
                    </a:p>
                  </a:txBody>
                  <a:tcPr marL="9525" marR="9525" marT="9525" marB="0" anchor="b">
                    <a:lnB w="12700" cmpd="sng">
                      <a:noFill/>
                    </a:lnB>
                  </a:tcPr>
                </a:tc>
                <a:tc>
                  <a:txBody>
                    <a:bodyPr/>
                    <a:lstStyle/>
                    <a:p>
                      <a:pPr algn="ctr" fontAlgn="b"/>
                      <a:endParaRPr lang="ru-RU" sz="1400" b="0" i="0" u="none" strike="noStrike">
                        <a:effectLst/>
                        <a:latin typeface="Arial"/>
                      </a:endParaRPr>
                    </a:p>
                  </a:txBody>
                  <a:tcPr marL="9525" marR="9525" marT="9525" marB="0" anchor="b">
                    <a:lnB w="12700" cmpd="sng">
                      <a:noFill/>
                    </a:lnB>
                  </a:tcPr>
                </a:tc>
                <a:tc>
                  <a:txBody>
                    <a:bodyPr/>
                    <a:lstStyle/>
                    <a:p>
                      <a:pPr algn="ctr" fontAlgn="b"/>
                      <a:endParaRPr lang="ru-RU" sz="1400" b="0" i="0" u="none" strike="noStrike">
                        <a:effectLst/>
                        <a:latin typeface="Arial"/>
                      </a:endParaRPr>
                    </a:p>
                  </a:txBody>
                  <a:tcPr marL="9525" marR="9525" marT="9525" marB="0" anchor="b">
                    <a:lnB w="12700" cmpd="sng">
                      <a:noFill/>
                    </a:lnB>
                  </a:tcPr>
                </a:tc>
                <a:tc>
                  <a:txBody>
                    <a:bodyPr/>
                    <a:lstStyle/>
                    <a:p>
                      <a:pPr algn="ctr" fontAlgn="b"/>
                      <a:endParaRPr lang="ru-RU" sz="1400" b="0" i="0" u="none" strike="noStrike">
                        <a:effectLst/>
                        <a:latin typeface="Arial"/>
                      </a:endParaRPr>
                    </a:p>
                  </a:txBody>
                  <a:tcPr marL="9525" marR="9525" marT="9525" marB="0" anchor="b">
                    <a:lnB w="12700" cmpd="sng">
                      <a:noFill/>
                    </a:lnB>
                  </a:tcPr>
                </a:tc>
                <a:tc>
                  <a:txBody>
                    <a:bodyPr/>
                    <a:lstStyle/>
                    <a:p>
                      <a:pPr algn="ctr" fontAlgn="b"/>
                      <a:endParaRPr lang="ru-RU" sz="1400" b="0" i="0" u="none" strike="noStrike" dirty="0">
                        <a:effectLst/>
                        <a:latin typeface="Arial"/>
                      </a:endParaRPr>
                    </a:p>
                  </a:txBody>
                  <a:tcPr marL="9525" marR="9525" marT="9525" marB="0" anchor="b">
                    <a:lnB w="12700" cmpd="sng">
                      <a:noFill/>
                    </a:lnB>
                  </a:tcPr>
                </a:tc>
              </a:tr>
            </a:tbl>
          </a:graphicData>
        </a:graphic>
      </p:graphicFrame>
    </p:spTree>
    <p:extLst>
      <p:ext uri="{BB962C8B-B14F-4D97-AF65-F5344CB8AC3E}">
        <p14:creationId xmlns:p14="http://schemas.microsoft.com/office/powerpoint/2010/main" val="2772911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az-Latn-AZ" sz="3600" dirty="0">
                <a:solidFill>
                  <a:srgbClr val="FF0000"/>
                </a:solidFill>
              </a:rPr>
              <a:t>Bitkiçilik məhsulları ilə təminatda  idxaldan asılılıq səviyyəsi, faiz</a:t>
            </a:r>
            <a:endParaRPr lang="ru-RU" sz="3600"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37680264"/>
              </p:ext>
            </p:extLst>
          </p:nvPr>
        </p:nvGraphicFramePr>
        <p:xfrm>
          <a:off x="107502" y="1556796"/>
          <a:ext cx="8928996" cy="4968545"/>
        </p:xfrm>
        <a:graphic>
          <a:graphicData uri="http://schemas.openxmlformats.org/drawingml/2006/table">
            <a:tbl>
              <a:tblPr>
                <a:tableStyleId>{5C22544A-7EE6-4342-B048-85BDC9FD1C3A}</a:tableStyleId>
              </a:tblPr>
              <a:tblGrid>
                <a:gridCol w="2088234"/>
                <a:gridCol w="1440160"/>
                <a:gridCol w="1008112"/>
                <a:gridCol w="985734"/>
                <a:gridCol w="851689"/>
                <a:gridCol w="851689"/>
                <a:gridCol w="851689"/>
                <a:gridCol w="851689"/>
              </a:tblGrid>
              <a:tr h="619877">
                <a:tc>
                  <a:txBody>
                    <a:bodyPr/>
                    <a:lstStyle/>
                    <a:p>
                      <a:pPr algn="l" fontAlgn="t"/>
                      <a:r>
                        <a:rPr lang="ru-RU" sz="1800" u="none" strike="noStrike" dirty="0">
                          <a:effectLst/>
                        </a:rPr>
                        <a:t> </a:t>
                      </a:r>
                      <a:endParaRPr lang="ru-RU" sz="1800" b="1" i="0" u="none" strike="noStrike" dirty="0">
                        <a:effectLst/>
                        <a:latin typeface="Times New Roman"/>
                      </a:endParaRPr>
                    </a:p>
                  </a:txBody>
                  <a:tcPr marL="9496" marR="9496" marT="9496" marB="0"/>
                </a:tc>
                <a:tc>
                  <a:txBody>
                    <a:bodyPr/>
                    <a:lstStyle/>
                    <a:p>
                      <a:pPr algn="ctr" fontAlgn="ctr"/>
                      <a:r>
                        <a:rPr lang="ru-RU" sz="1800" u="none" strike="noStrike">
                          <a:effectLst/>
                        </a:rPr>
                        <a:t>2007</a:t>
                      </a:r>
                      <a:endParaRPr lang="ru-RU" sz="1800" b="1" i="0" u="none" strike="noStrike">
                        <a:effectLst/>
                        <a:latin typeface="Times New Roman"/>
                      </a:endParaRPr>
                    </a:p>
                  </a:txBody>
                  <a:tcPr marL="9496" marR="9496" marT="9496" marB="0" anchor="ctr"/>
                </a:tc>
                <a:tc>
                  <a:txBody>
                    <a:bodyPr/>
                    <a:lstStyle/>
                    <a:p>
                      <a:pPr algn="ctr" fontAlgn="ctr"/>
                      <a:r>
                        <a:rPr lang="ru-RU" sz="1800" u="none" strike="noStrike">
                          <a:effectLst/>
                        </a:rPr>
                        <a:t>2008</a:t>
                      </a:r>
                      <a:endParaRPr lang="ru-RU" sz="1800" b="1" i="0" u="none" strike="noStrike">
                        <a:effectLst/>
                        <a:latin typeface="Times New Roman"/>
                      </a:endParaRPr>
                    </a:p>
                  </a:txBody>
                  <a:tcPr marL="9496" marR="9496" marT="9496" marB="0" anchor="ctr"/>
                </a:tc>
                <a:tc>
                  <a:txBody>
                    <a:bodyPr/>
                    <a:lstStyle/>
                    <a:p>
                      <a:pPr algn="ctr" fontAlgn="ctr"/>
                      <a:r>
                        <a:rPr lang="ru-RU" sz="1800" u="none" strike="noStrike">
                          <a:effectLst/>
                        </a:rPr>
                        <a:t>2009</a:t>
                      </a:r>
                      <a:endParaRPr lang="ru-RU" sz="1800" b="1" i="0" u="none" strike="noStrike">
                        <a:effectLst/>
                        <a:latin typeface="Times New Roman"/>
                      </a:endParaRPr>
                    </a:p>
                  </a:txBody>
                  <a:tcPr marL="9496" marR="9496" marT="9496" marB="0" anchor="ctr"/>
                </a:tc>
                <a:tc>
                  <a:txBody>
                    <a:bodyPr/>
                    <a:lstStyle/>
                    <a:p>
                      <a:pPr algn="ctr" fontAlgn="ctr"/>
                      <a:r>
                        <a:rPr lang="ru-RU" sz="1800" u="none" strike="noStrike">
                          <a:effectLst/>
                        </a:rPr>
                        <a:t>2010</a:t>
                      </a:r>
                      <a:endParaRPr lang="ru-RU" sz="1800" b="1" i="0" u="none" strike="noStrike">
                        <a:effectLst/>
                        <a:latin typeface="Times New Roman"/>
                      </a:endParaRPr>
                    </a:p>
                  </a:txBody>
                  <a:tcPr marL="9496" marR="9496" marT="9496" marB="0" anchor="ctr"/>
                </a:tc>
                <a:tc>
                  <a:txBody>
                    <a:bodyPr/>
                    <a:lstStyle/>
                    <a:p>
                      <a:pPr algn="ctr" fontAlgn="ctr"/>
                      <a:r>
                        <a:rPr lang="ru-RU" sz="1800" u="none" strike="noStrike">
                          <a:effectLst/>
                        </a:rPr>
                        <a:t>2011</a:t>
                      </a:r>
                      <a:endParaRPr lang="ru-RU" sz="1800" b="1" i="0" u="none" strike="noStrike">
                        <a:effectLst/>
                        <a:latin typeface="Times New Roman"/>
                      </a:endParaRPr>
                    </a:p>
                  </a:txBody>
                  <a:tcPr marL="9496" marR="9496" marT="9496" marB="0" anchor="ctr"/>
                </a:tc>
                <a:tc>
                  <a:txBody>
                    <a:bodyPr/>
                    <a:lstStyle/>
                    <a:p>
                      <a:pPr algn="ctr" fontAlgn="ctr"/>
                      <a:r>
                        <a:rPr lang="ru-RU" sz="1800" u="none" strike="noStrike">
                          <a:effectLst/>
                        </a:rPr>
                        <a:t>2012</a:t>
                      </a:r>
                      <a:endParaRPr lang="ru-RU" sz="1800" b="1" i="0" u="none" strike="noStrike">
                        <a:effectLst/>
                        <a:latin typeface="Times New Roman"/>
                      </a:endParaRPr>
                    </a:p>
                  </a:txBody>
                  <a:tcPr marL="9496" marR="9496" marT="9496" marB="0" anchor="ctr"/>
                </a:tc>
                <a:tc>
                  <a:txBody>
                    <a:bodyPr/>
                    <a:lstStyle/>
                    <a:p>
                      <a:pPr algn="ctr" fontAlgn="ctr"/>
                      <a:r>
                        <a:rPr lang="ru-RU" sz="1800" u="none" strike="noStrike">
                          <a:effectLst/>
                        </a:rPr>
                        <a:t>2013</a:t>
                      </a:r>
                      <a:endParaRPr lang="ru-RU" sz="1800" b="1" i="0" u="none" strike="noStrike">
                        <a:effectLst/>
                        <a:latin typeface="Times New Roman"/>
                      </a:endParaRPr>
                    </a:p>
                  </a:txBody>
                  <a:tcPr marL="9496" marR="9496" marT="9496" marB="0" anchor="ctr"/>
                </a:tc>
              </a:tr>
              <a:tr h="362389">
                <a:tc>
                  <a:txBody>
                    <a:bodyPr/>
                    <a:lstStyle/>
                    <a:p>
                      <a:pPr algn="l" fontAlgn="t"/>
                      <a:r>
                        <a:rPr lang="az-Latn-AZ" sz="1800" u="none" strike="noStrike" dirty="0">
                          <a:effectLst/>
                        </a:rPr>
                        <a:t>Dənlilərin cəmi</a:t>
                      </a:r>
                      <a:endParaRPr lang="az-Latn-AZ" sz="1800" b="0" i="0" u="none" strike="noStrike" dirty="0">
                        <a:effectLst/>
                        <a:latin typeface="Times New Roman"/>
                      </a:endParaRPr>
                    </a:p>
                  </a:txBody>
                  <a:tcPr marL="9496" marR="9496" marT="9496" marB="0"/>
                </a:tc>
                <a:tc>
                  <a:txBody>
                    <a:bodyPr/>
                    <a:lstStyle/>
                    <a:p>
                      <a:pPr algn="ctr" fontAlgn="b"/>
                      <a:r>
                        <a:rPr lang="ru-RU" sz="1800" u="none" strike="noStrike" dirty="0">
                          <a:effectLst/>
                        </a:rPr>
                        <a:t>43,0</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36,8</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26,0</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43,5</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35,2</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35,7</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36,1</a:t>
                      </a:r>
                      <a:endParaRPr lang="ru-RU" sz="1800" b="0" i="0" u="none" strike="noStrike">
                        <a:effectLst/>
                        <a:latin typeface="Times New Roman"/>
                      </a:endParaRPr>
                    </a:p>
                  </a:txBody>
                  <a:tcPr marL="9496" marR="9496" marT="9496" marB="0" anchor="b"/>
                </a:tc>
              </a:tr>
              <a:tr h="362389">
                <a:tc>
                  <a:txBody>
                    <a:bodyPr/>
                    <a:lstStyle/>
                    <a:p>
                      <a:pPr algn="l" fontAlgn="t"/>
                      <a:r>
                        <a:rPr lang="az-Latn-AZ" sz="1800" u="none" strike="noStrike" dirty="0">
                          <a:effectLst/>
                        </a:rPr>
                        <a:t>buğda</a:t>
                      </a:r>
                      <a:endParaRPr lang="az-Latn-AZ" sz="1800" b="0" i="0" u="none" strike="noStrike" dirty="0">
                        <a:effectLst/>
                        <a:latin typeface="Times New Roman"/>
                      </a:endParaRPr>
                    </a:p>
                  </a:txBody>
                  <a:tcPr marL="113948" marR="9496" marT="9496" marB="0"/>
                </a:tc>
                <a:tc>
                  <a:txBody>
                    <a:bodyPr/>
                    <a:lstStyle/>
                    <a:p>
                      <a:pPr algn="ctr" fontAlgn="b"/>
                      <a:r>
                        <a:rPr lang="ru-RU" sz="1800" u="none" strike="noStrike" dirty="0">
                          <a:effectLst/>
                        </a:rPr>
                        <a:t>52,0</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44,3</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30,8</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51,1</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42,3</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43,2</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44,0</a:t>
                      </a:r>
                      <a:endParaRPr lang="ru-RU" sz="1800" b="0" i="0" u="none" strike="noStrike">
                        <a:effectLst/>
                        <a:latin typeface="Times New Roman"/>
                      </a:endParaRPr>
                    </a:p>
                  </a:txBody>
                  <a:tcPr marL="9496" marR="9496" marT="9496" marB="0" anchor="b"/>
                </a:tc>
              </a:tr>
              <a:tr h="362389">
                <a:tc>
                  <a:txBody>
                    <a:bodyPr/>
                    <a:lstStyle/>
                    <a:p>
                      <a:pPr algn="l" fontAlgn="t"/>
                      <a:r>
                        <a:rPr lang="az-Latn-AZ" sz="1800" u="none" strike="noStrike" dirty="0">
                          <a:effectLst/>
                        </a:rPr>
                        <a:t>arpa</a:t>
                      </a:r>
                      <a:endParaRPr lang="az-Latn-AZ" sz="1800" b="0" i="0" u="none" strike="noStrike" dirty="0">
                        <a:effectLst/>
                        <a:latin typeface="Times New Roman"/>
                      </a:endParaRPr>
                    </a:p>
                  </a:txBody>
                  <a:tcPr marL="113948" marR="9496" marT="9496" marB="0"/>
                </a:tc>
                <a:tc>
                  <a:txBody>
                    <a:bodyPr/>
                    <a:lstStyle/>
                    <a:p>
                      <a:pPr algn="ctr" fontAlgn="b"/>
                      <a:r>
                        <a:rPr lang="ru-RU" sz="1800" u="none" strike="noStrike" dirty="0">
                          <a:effectLst/>
                        </a:rPr>
                        <a:t>0,8</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2,8</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1,4</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dirty="0">
                          <a:effectLst/>
                        </a:rPr>
                        <a:t>12,3</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6,3</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4,9</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2,2</a:t>
                      </a:r>
                      <a:endParaRPr lang="ru-RU" sz="1800" b="0" i="0" u="none" strike="noStrike">
                        <a:effectLst/>
                        <a:latin typeface="Times New Roman"/>
                      </a:endParaRPr>
                    </a:p>
                  </a:txBody>
                  <a:tcPr marL="9496" marR="9496" marT="9496" marB="0" anchor="b"/>
                </a:tc>
              </a:tr>
              <a:tr h="362389">
                <a:tc>
                  <a:txBody>
                    <a:bodyPr/>
                    <a:lstStyle/>
                    <a:p>
                      <a:pPr algn="l" fontAlgn="t"/>
                      <a:r>
                        <a:rPr lang="az-Latn-AZ" sz="1800" u="none" strike="noStrike" dirty="0">
                          <a:effectLst/>
                        </a:rPr>
                        <a:t>qarğıdalı</a:t>
                      </a:r>
                      <a:endParaRPr lang="az-Latn-AZ" sz="1800" b="0" i="0" u="none" strike="noStrike" dirty="0">
                        <a:effectLst/>
                        <a:latin typeface="Times New Roman"/>
                      </a:endParaRPr>
                    </a:p>
                  </a:txBody>
                  <a:tcPr marL="113948" marR="9496" marT="9496" marB="0"/>
                </a:tc>
                <a:tc>
                  <a:txBody>
                    <a:bodyPr/>
                    <a:lstStyle/>
                    <a:p>
                      <a:pPr algn="ctr" fontAlgn="b"/>
                      <a:r>
                        <a:rPr lang="ru-RU" sz="1800" u="none" strike="noStrike" dirty="0">
                          <a:effectLst/>
                        </a:rPr>
                        <a:t>23,6</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31,9</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32,8</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35,5</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32,0</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dirty="0">
                          <a:effectLst/>
                        </a:rPr>
                        <a:t>32,7</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40,0</a:t>
                      </a:r>
                      <a:endParaRPr lang="ru-RU" sz="1800" b="0" i="0" u="none" strike="noStrike">
                        <a:effectLst/>
                        <a:latin typeface="Times New Roman"/>
                      </a:endParaRPr>
                    </a:p>
                  </a:txBody>
                  <a:tcPr marL="9496" marR="9496" marT="9496" marB="0" anchor="b"/>
                </a:tc>
              </a:tr>
              <a:tr h="362389">
                <a:tc>
                  <a:txBody>
                    <a:bodyPr/>
                    <a:lstStyle/>
                    <a:p>
                      <a:pPr algn="l" fontAlgn="t"/>
                      <a:r>
                        <a:rPr lang="az-Latn-AZ" sz="1800" u="none" strike="noStrike">
                          <a:effectLst/>
                        </a:rPr>
                        <a:t>vələmir</a:t>
                      </a:r>
                      <a:endParaRPr lang="az-Latn-AZ" sz="1800" b="0" i="0" u="none" strike="noStrike">
                        <a:effectLst/>
                        <a:latin typeface="Times New Roman"/>
                      </a:endParaRPr>
                    </a:p>
                  </a:txBody>
                  <a:tcPr marL="113948" marR="9496" marT="9496" marB="0"/>
                </a:tc>
                <a:tc>
                  <a:txBody>
                    <a:bodyPr/>
                    <a:lstStyle/>
                    <a:p>
                      <a:pPr algn="ctr" fontAlgn="b"/>
                      <a:r>
                        <a:rPr lang="ru-RU" sz="1800" u="none" strike="noStrike" dirty="0">
                          <a:effectLst/>
                        </a:rPr>
                        <a:t>31,8</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11,4</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5,5</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19,4</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17,2</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15,6</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10,7</a:t>
                      </a:r>
                      <a:endParaRPr lang="ru-RU" sz="1800" b="0" i="0" u="none" strike="noStrike" dirty="0">
                        <a:effectLst/>
                        <a:latin typeface="Times New Roman"/>
                      </a:endParaRPr>
                    </a:p>
                  </a:txBody>
                  <a:tcPr marL="9496" marR="9496" marT="9496" marB="0" anchor="b"/>
                </a:tc>
              </a:tr>
              <a:tr h="362389">
                <a:tc>
                  <a:txBody>
                    <a:bodyPr/>
                    <a:lstStyle/>
                    <a:p>
                      <a:pPr algn="l" fontAlgn="t"/>
                      <a:r>
                        <a:rPr lang="az-Latn-AZ" sz="1800" u="none" strike="noStrike">
                          <a:effectLst/>
                        </a:rPr>
                        <a:t>sair növ dənlilər</a:t>
                      </a:r>
                      <a:endParaRPr lang="az-Latn-AZ" sz="1800" b="0" i="0" u="none" strike="noStrike">
                        <a:effectLst/>
                        <a:latin typeface="Times New Roman"/>
                      </a:endParaRPr>
                    </a:p>
                  </a:txBody>
                  <a:tcPr marL="113948" marR="9496" marT="9496" marB="0"/>
                </a:tc>
                <a:tc>
                  <a:txBody>
                    <a:bodyPr/>
                    <a:lstStyle/>
                    <a:p>
                      <a:pPr algn="ctr" fontAlgn="b"/>
                      <a:r>
                        <a:rPr lang="ru-RU" sz="1800" u="none" strike="noStrike" dirty="0">
                          <a:effectLst/>
                        </a:rPr>
                        <a:t>136,5</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dirty="0">
                          <a:effectLst/>
                        </a:rPr>
                        <a:t>95,9</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99,7</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103,6</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96,1</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91,3</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97,7</a:t>
                      </a:r>
                      <a:endParaRPr lang="ru-RU" sz="1800" b="0" i="0" u="none" strike="noStrike" dirty="0">
                        <a:effectLst/>
                        <a:latin typeface="Times New Roman"/>
                      </a:endParaRPr>
                    </a:p>
                  </a:txBody>
                  <a:tcPr marL="9496" marR="9496" marT="9496" marB="0" anchor="b"/>
                </a:tc>
              </a:tr>
              <a:tr h="362389">
                <a:tc>
                  <a:txBody>
                    <a:bodyPr/>
                    <a:lstStyle/>
                    <a:p>
                      <a:pPr algn="l" fontAlgn="t"/>
                      <a:r>
                        <a:rPr lang="az-Latn-AZ" sz="1800" u="none" strike="noStrike">
                          <a:effectLst/>
                        </a:rPr>
                        <a:t>Paxlalılar</a:t>
                      </a:r>
                      <a:endParaRPr lang="az-Latn-AZ" sz="1800" b="0" i="0" u="none" strike="noStrike">
                        <a:effectLst/>
                        <a:latin typeface="Times New Roman"/>
                      </a:endParaRPr>
                    </a:p>
                  </a:txBody>
                  <a:tcPr marL="9496" marR="9496" marT="9496" marB="0"/>
                </a:tc>
                <a:tc>
                  <a:txBody>
                    <a:bodyPr/>
                    <a:lstStyle/>
                    <a:p>
                      <a:pPr algn="ctr" fontAlgn="b"/>
                      <a:r>
                        <a:rPr lang="ru-RU" sz="1800" u="none" strike="noStrike">
                          <a:effectLst/>
                        </a:rPr>
                        <a:t>23,6</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22,5</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31,7</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34,9</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29,6</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28,9</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24,2</a:t>
                      </a:r>
                      <a:endParaRPr lang="ru-RU" sz="1800" b="0" i="0" u="none" strike="noStrike" dirty="0">
                        <a:effectLst/>
                        <a:latin typeface="Times New Roman"/>
                      </a:endParaRPr>
                    </a:p>
                  </a:txBody>
                  <a:tcPr marL="9496" marR="9496" marT="9496" marB="0" anchor="b"/>
                </a:tc>
              </a:tr>
              <a:tr h="362389">
                <a:tc>
                  <a:txBody>
                    <a:bodyPr/>
                    <a:lstStyle/>
                    <a:p>
                      <a:pPr algn="l" fontAlgn="t"/>
                      <a:r>
                        <a:rPr lang="az-Latn-AZ" sz="1800" u="none" strike="noStrike">
                          <a:effectLst/>
                        </a:rPr>
                        <a:t>Kartof</a:t>
                      </a:r>
                      <a:endParaRPr lang="az-Latn-AZ" sz="1800" b="0" i="0" u="none" strike="noStrike">
                        <a:effectLst/>
                        <a:latin typeface="Times New Roman"/>
                      </a:endParaRPr>
                    </a:p>
                  </a:txBody>
                  <a:tcPr marL="9496" marR="9496" marT="9496" marB="0"/>
                </a:tc>
                <a:tc>
                  <a:txBody>
                    <a:bodyPr/>
                    <a:lstStyle/>
                    <a:p>
                      <a:pPr algn="ctr" fontAlgn="b"/>
                      <a:r>
                        <a:rPr lang="ru-RU" sz="1800" u="none" strike="noStrike">
                          <a:effectLst/>
                        </a:rPr>
                        <a:t>8,0</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4,7</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4,1</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6,9</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8,3</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7,8</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7,7</a:t>
                      </a:r>
                      <a:endParaRPr lang="ru-RU" sz="1800" b="0" i="0" u="none" strike="noStrike" dirty="0">
                        <a:effectLst/>
                        <a:latin typeface="Times New Roman"/>
                      </a:endParaRPr>
                    </a:p>
                  </a:txBody>
                  <a:tcPr marL="9496" marR="9496" marT="9496" marB="0" anchor="b"/>
                </a:tc>
              </a:tr>
              <a:tr h="362389">
                <a:tc>
                  <a:txBody>
                    <a:bodyPr/>
                    <a:lstStyle/>
                    <a:p>
                      <a:pPr algn="l" fontAlgn="b"/>
                      <a:r>
                        <a:rPr lang="az-Latn-AZ" sz="1800" u="none" strike="noStrike">
                          <a:effectLst/>
                        </a:rPr>
                        <a:t>Bütün növ tərəvəz</a:t>
                      </a:r>
                      <a:endParaRPr lang="az-Latn-AZ" sz="1800" b="0" i="0" u="none" strike="noStrike">
                        <a:effectLst/>
                        <a:latin typeface="Times New Roman"/>
                      </a:endParaRPr>
                    </a:p>
                  </a:txBody>
                  <a:tcPr marL="9496" marR="9496" marT="9496" marB="0" anchor="b"/>
                </a:tc>
                <a:tc>
                  <a:txBody>
                    <a:bodyPr/>
                    <a:lstStyle/>
                    <a:p>
                      <a:pPr algn="ctr" fontAlgn="b"/>
                      <a:r>
                        <a:rPr lang="ru-RU" sz="1800" u="none" strike="noStrike">
                          <a:effectLst/>
                        </a:rPr>
                        <a:t>5,5</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2,3</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4,3</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7,0</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9,5</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5,7</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3,1</a:t>
                      </a:r>
                      <a:endParaRPr lang="ru-RU" sz="1800" b="0" i="0" u="none" strike="noStrike" dirty="0">
                        <a:effectLst/>
                        <a:latin typeface="Times New Roman"/>
                      </a:endParaRPr>
                    </a:p>
                  </a:txBody>
                  <a:tcPr marL="9496" marR="9496" marT="9496" marB="0" anchor="b"/>
                </a:tc>
              </a:tr>
              <a:tr h="362389">
                <a:tc>
                  <a:txBody>
                    <a:bodyPr/>
                    <a:lstStyle/>
                    <a:p>
                      <a:pPr algn="l" fontAlgn="t"/>
                      <a:r>
                        <a:rPr lang="az-Latn-AZ" sz="1800" u="none" strike="noStrike">
                          <a:effectLst/>
                        </a:rPr>
                        <a:t>Bostan məhsulları</a:t>
                      </a:r>
                      <a:endParaRPr lang="az-Latn-AZ" sz="1800" b="0" i="0" u="none" strike="noStrike">
                        <a:effectLst/>
                        <a:latin typeface="Times New Roman"/>
                      </a:endParaRPr>
                    </a:p>
                  </a:txBody>
                  <a:tcPr marL="9496" marR="9496" marT="9496" marB="0"/>
                </a:tc>
                <a:tc>
                  <a:txBody>
                    <a:bodyPr/>
                    <a:lstStyle/>
                    <a:p>
                      <a:pPr algn="ctr" fontAlgn="b"/>
                      <a:r>
                        <a:rPr lang="ru-RU" sz="1800" u="none" strike="noStrike">
                          <a:effectLst/>
                        </a:rPr>
                        <a:t>-</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a:t>
                      </a:r>
                      <a:endParaRPr lang="ru-RU" sz="1800" b="0" i="0" u="none" strike="noStrike" dirty="0">
                        <a:effectLst/>
                        <a:latin typeface="Times New Roman"/>
                      </a:endParaRPr>
                    </a:p>
                  </a:txBody>
                  <a:tcPr marL="9496" marR="9496" marT="9496" marB="0" anchor="b"/>
                </a:tc>
              </a:tr>
              <a:tr h="362389">
                <a:tc>
                  <a:txBody>
                    <a:bodyPr/>
                    <a:lstStyle/>
                    <a:p>
                      <a:pPr algn="l" fontAlgn="t"/>
                      <a:r>
                        <a:rPr lang="az-Latn-AZ" sz="1800" u="none" strike="noStrike" dirty="0">
                          <a:effectLst/>
                        </a:rPr>
                        <a:t>Meyvə və giləmeyvə</a:t>
                      </a:r>
                      <a:endParaRPr lang="az-Latn-AZ" sz="1800" b="0" i="0" u="none" strike="noStrike" dirty="0">
                        <a:effectLst/>
                        <a:latin typeface="Times New Roman"/>
                      </a:endParaRPr>
                    </a:p>
                  </a:txBody>
                  <a:tcPr marL="9496" marR="9496" marT="9496" marB="0"/>
                </a:tc>
                <a:tc>
                  <a:txBody>
                    <a:bodyPr/>
                    <a:lstStyle/>
                    <a:p>
                      <a:pPr algn="ctr" fontAlgn="b"/>
                      <a:r>
                        <a:rPr lang="ru-RU" sz="1800" u="none" strike="noStrike">
                          <a:effectLst/>
                        </a:rPr>
                        <a:t>7,7</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7,2</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11,8</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a:effectLst/>
                        </a:rPr>
                        <a:t>22,4</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12,3</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10,1</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4,9</a:t>
                      </a:r>
                      <a:endParaRPr lang="ru-RU" sz="1800" b="0" i="0" u="none" strike="noStrike" dirty="0">
                        <a:effectLst/>
                        <a:latin typeface="Times New Roman"/>
                      </a:endParaRPr>
                    </a:p>
                  </a:txBody>
                  <a:tcPr marL="9496" marR="9496" marT="9496" marB="0" anchor="b"/>
                </a:tc>
              </a:tr>
              <a:tr h="362389">
                <a:tc>
                  <a:txBody>
                    <a:bodyPr/>
                    <a:lstStyle/>
                    <a:p>
                      <a:pPr algn="l" fontAlgn="t"/>
                      <a:r>
                        <a:rPr lang="az-Latn-AZ" sz="1800" u="none" strike="noStrike">
                          <a:effectLst/>
                        </a:rPr>
                        <a:t>Üzüm</a:t>
                      </a:r>
                      <a:endParaRPr lang="az-Latn-AZ" sz="1800" b="0" i="0" u="none" strike="noStrike">
                        <a:effectLst/>
                        <a:latin typeface="Times New Roman"/>
                      </a:endParaRPr>
                    </a:p>
                  </a:txBody>
                  <a:tcPr marL="9496" marR="9496" marT="9496" marB="0"/>
                </a:tc>
                <a:tc>
                  <a:txBody>
                    <a:bodyPr/>
                    <a:lstStyle/>
                    <a:p>
                      <a:pPr algn="ctr" fontAlgn="b"/>
                      <a:r>
                        <a:rPr lang="ru-RU" sz="1800" u="none" strike="noStrike">
                          <a:effectLst/>
                        </a:rPr>
                        <a:t>6,4</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7,0</a:t>
                      </a:r>
                      <a:endParaRPr lang="ru-RU" sz="1800" b="0" i="0" u="none" strike="noStrike">
                        <a:effectLst/>
                        <a:latin typeface="Times New Roman"/>
                      </a:endParaRPr>
                    </a:p>
                  </a:txBody>
                  <a:tcPr marL="9496" marR="9496" marT="9496" marB="0" anchor="b"/>
                </a:tc>
                <a:tc>
                  <a:txBody>
                    <a:bodyPr/>
                    <a:lstStyle/>
                    <a:p>
                      <a:pPr algn="ctr" fontAlgn="b"/>
                      <a:r>
                        <a:rPr lang="ru-RU" sz="1800" u="none" strike="noStrike">
                          <a:effectLst/>
                        </a:rPr>
                        <a:t>9,5</a:t>
                      </a:r>
                      <a:endParaRPr lang="ru-RU" sz="1800" b="0" i="0" u="none" strike="noStrike">
                        <a:effectLst/>
                        <a:latin typeface="Times New Roman"/>
                      </a:endParaRPr>
                    </a:p>
                  </a:txBody>
                  <a:tcPr marL="9496" marR="9496" marT="9496" marB="0" anchor="b"/>
                </a:tc>
                <a:tc>
                  <a:txBody>
                    <a:bodyPr/>
                    <a:lstStyle/>
                    <a:p>
                      <a:pPr algn="ctr" fontAlgn="b"/>
                      <a:r>
                        <a:rPr lang="ru-RU" sz="1800" u="none" strike="noStrike" dirty="0">
                          <a:effectLst/>
                        </a:rPr>
                        <a:t>10,3</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dirty="0">
                          <a:effectLst/>
                        </a:rPr>
                        <a:t>10,2</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dirty="0">
                          <a:effectLst/>
                        </a:rPr>
                        <a:t>5,9</a:t>
                      </a:r>
                      <a:endParaRPr lang="ru-RU" sz="1800" b="0" i="0" u="none" strike="noStrike" dirty="0">
                        <a:effectLst/>
                        <a:latin typeface="Times New Roman"/>
                      </a:endParaRPr>
                    </a:p>
                  </a:txBody>
                  <a:tcPr marL="9496" marR="9496" marT="9496" marB="0" anchor="b"/>
                </a:tc>
                <a:tc>
                  <a:txBody>
                    <a:bodyPr/>
                    <a:lstStyle/>
                    <a:p>
                      <a:pPr algn="ctr" fontAlgn="b"/>
                      <a:r>
                        <a:rPr lang="ru-RU" sz="1800" u="none" strike="noStrike" dirty="0">
                          <a:effectLst/>
                        </a:rPr>
                        <a:t>5,8</a:t>
                      </a:r>
                      <a:endParaRPr lang="ru-RU" sz="1800" b="0" i="0" u="none" strike="noStrike" dirty="0">
                        <a:effectLst/>
                        <a:latin typeface="Times New Roman"/>
                      </a:endParaRPr>
                    </a:p>
                  </a:txBody>
                  <a:tcPr marL="9496" marR="9496" marT="9496" marB="0" anchor="b"/>
                </a:tc>
              </a:tr>
            </a:tbl>
          </a:graphicData>
        </a:graphic>
      </p:graphicFrame>
    </p:spTree>
    <p:extLst>
      <p:ext uri="{BB962C8B-B14F-4D97-AF65-F5344CB8AC3E}">
        <p14:creationId xmlns:p14="http://schemas.microsoft.com/office/powerpoint/2010/main" val="39448333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az-Latn-AZ" sz="3600" dirty="0">
                <a:solidFill>
                  <a:srgbClr val="FF0000"/>
                </a:solidFill>
              </a:rPr>
              <a:t>Heyvandarlıq məhsulları ilə özünütəminetmə səviyyəsi, faiz</a:t>
            </a:r>
            <a:endParaRPr lang="ru-RU" sz="3600"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976093452"/>
              </p:ext>
            </p:extLst>
          </p:nvPr>
        </p:nvGraphicFramePr>
        <p:xfrm>
          <a:off x="179512" y="1628800"/>
          <a:ext cx="8784975" cy="5033272"/>
        </p:xfrm>
        <a:graphic>
          <a:graphicData uri="http://schemas.openxmlformats.org/drawingml/2006/table">
            <a:tbl>
              <a:tblPr>
                <a:tableStyleId>{5C22544A-7EE6-4342-B048-85BDC9FD1C3A}</a:tableStyleId>
              </a:tblPr>
              <a:tblGrid>
                <a:gridCol w="2687128"/>
                <a:gridCol w="871121"/>
                <a:gridCol w="871121"/>
                <a:gridCol w="871121"/>
                <a:gridCol w="871121"/>
                <a:gridCol w="871121"/>
                <a:gridCol w="871121"/>
                <a:gridCol w="871121"/>
              </a:tblGrid>
              <a:tr h="591554">
                <a:tc>
                  <a:txBody>
                    <a:bodyPr/>
                    <a:lstStyle/>
                    <a:p>
                      <a:pPr algn="l" fontAlgn="t"/>
                      <a:r>
                        <a:rPr lang="ru-RU" sz="1800" u="none" strike="noStrike" dirty="0">
                          <a:effectLst/>
                        </a:rPr>
                        <a:t> </a:t>
                      </a:r>
                      <a:endParaRPr lang="ru-RU" sz="1800" b="1" i="0" u="none" strike="noStrike" dirty="0">
                        <a:effectLst/>
                        <a:latin typeface="Times New Roman"/>
                      </a:endParaRPr>
                    </a:p>
                  </a:txBody>
                  <a:tcPr marL="9525" marR="9525" marT="9525" marB="0"/>
                </a:tc>
                <a:tc>
                  <a:txBody>
                    <a:bodyPr/>
                    <a:lstStyle/>
                    <a:p>
                      <a:pPr algn="ctr" fontAlgn="ctr"/>
                      <a:r>
                        <a:rPr lang="ru-RU" sz="1800" u="none" strike="noStrike" dirty="0">
                          <a:effectLst/>
                        </a:rPr>
                        <a:t>2007</a:t>
                      </a:r>
                      <a:endParaRPr lang="ru-RU" sz="1800" b="1" i="0" u="none" strike="noStrike" dirty="0">
                        <a:effectLst/>
                        <a:latin typeface="Times New Roman"/>
                      </a:endParaRPr>
                    </a:p>
                  </a:txBody>
                  <a:tcPr marL="9525" marR="9525" marT="9525" marB="0" anchor="ctr"/>
                </a:tc>
                <a:tc>
                  <a:txBody>
                    <a:bodyPr/>
                    <a:lstStyle/>
                    <a:p>
                      <a:pPr algn="ctr" fontAlgn="ctr"/>
                      <a:r>
                        <a:rPr lang="ru-RU" sz="1800" u="none" strike="noStrike">
                          <a:effectLst/>
                        </a:rPr>
                        <a:t>2008</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2009</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2010</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2011</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2012</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2013</a:t>
                      </a:r>
                      <a:endParaRPr lang="ru-RU" sz="1800" b="1" i="0" u="none" strike="noStrike">
                        <a:effectLst/>
                        <a:latin typeface="Times New Roman"/>
                      </a:endParaRPr>
                    </a:p>
                  </a:txBody>
                  <a:tcPr marL="9525" marR="9525" marT="9525" marB="0" anchor="ctr"/>
                </a:tc>
              </a:tr>
              <a:tr h="488566">
                <a:tc>
                  <a:txBody>
                    <a:bodyPr/>
                    <a:lstStyle/>
                    <a:p>
                      <a:pPr algn="l" fontAlgn="t"/>
                      <a:r>
                        <a:rPr lang="az-Latn-AZ" sz="1800" u="none" strike="noStrike">
                          <a:effectLst/>
                        </a:rPr>
                        <a:t>Bütün növ mal-qara və quş əti</a:t>
                      </a:r>
                      <a:endParaRPr lang="az-Latn-AZ" sz="1800" b="0" i="0" u="none" strike="noStrike">
                        <a:effectLst/>
                        <a:latin typeface="Times New Roman"/>
                      </a:endParaRPr>
                    </a:p>
                  </a:txBody>
                  <a:tcPr marL="9525" marR="9525" marT="9525" marB="0"/>
                </a:tc>
                <a:tc>
                  <a:txBody>
                    <a:bodyPr/>
                    <a:lstStyle/>
                    <a:p>
                      <a:pPr algn="ctr" fontAlgn="b"/>
                      <a:r>
                        <a:rPr lang="ru-RU" sz="1800" u="none" strike="noStrike" dirty="0">
                          <a:effectLst/>
                        </a:rPr>
                        <a:t>88,4</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89,3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84,2</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88,0</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87,6</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92,1</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92,0</a:t>
                      </a:r>
                      <a:endParaRPr lang="ru-RU" sz="1800" b="0" i="0" u="none" strike="noStrike">
                        <a:effectLst/>
                        <a:latin typeface="Times New Roman"/>
                      </a:endParaRPr>
                    </a:p>
                  </a:txBody>
                  <a:tcPr marL="9525" marR="9525" marT="9525" marB="0" anchor="b"/>
                </a:tc>
              </a:tr>
              <a:tr h="550443">
                <a:tc>
                  <a:txBody>
                    <a:bodyPr/>
                    <a:lstStyle/>
                    <a:p>
                      <a:pPr algn="l" fontAlgn="t"/>
                      <a:r>
                        <a:rPr lang="az-Latn-AZ" sz="1800" u="none" strike="noStrike">
                          <a:effectLst/>
                        </a:rPr>
                        <a:t>mal əti və ət məhsulları</a:t>
                      </a:r>
                      <a:endParaRPr lang="az-Latn-AZ" sz="1800" b="0" i="0" u="none" strike="noStrike">
                        <a:effectLst/>
                        <a:latin typeface="Times New Roman"/>
                      </a:endParaRPr>
                    </a:p>
                  </a:txBody>
                  <a:tcPr marL="228600" marR="9525" marT="9525" marB="0"/>
                </a:tc>
                <a:tc>
                  <a:txBody>
                    <a:bodyPr/>
                    <a:lstStyle/>
                    <a:p>
                      <a:pPr algn="ctr" fontAlgn="b"/>
                      <a:r>
                        <a:rPr lang="ru-RU" sz="1800" u="none" strike="noStrike" dirty="0">
                          <a:effectLst/>
                        </a:rPr>
                        <a:t>95,7</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95,3</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95,8</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95,5</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88,1</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92,6</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86,5</a:t>
                      </a:r>
                      <a:endParaRPr lang="ru-RU" sz="1800" b="0" i="0" u="none" strike="noStrike">
                        <a:effectLst/>
                        <a:latin typeface="Times New Roman"/>
                      </a:endParaRPr>
                    </a:p>
                  </a:txBody>
                  <a:tcPr marL="9525" marR="9525" marT="9525" marB="0" anchor="b"/>
                </a:tc>
              </a:tr>
              <a:tr h="573173">
                <a:tc>
                  <a:txBody>
                    <a:bodyPr/>
                    <a:lstStyle/>
                    <a:p>
                      <a:pPr algn="l" fontAlgn="t"/>
                      <a:r>
                        <a:rPr lang="az-Latn-AZ" sz="1800" u="none" strike="noStrike">
                          <a:effectLst/>
                        </a:rPr>
                        <a:t>qoyun (keçi) əti və ət məhsulları</a:t>
                      </a:r>
                      <a:endParaRPr lang="az-Latn-AZ" sz="1800" b="0" i="0" u="none" strike="noStrike">
                        <a:effectLst/>
                        <a:latin typeface="Times New Roman"/>
                      </a:endParaRPr>
                    </a:p>
                  </a:txBody>
                  <a:tcPr marL="228600" marR="9525" marT="9525" marB="0"/>
                </a:tc>
                <a:tc>
                  <a:txBody>
                    <a:bodyPr/>
                    <a:lstStyle/>
                    <a:p>
                      <a:pPr algn="ctr" fontAlgn="b"/>
                      <a:r>
                        <a:rPr lang="ru-RU" sz="1800" u="none" strike="noStrike">
                          <a:effectLst/>
                        </a:rPr>
                        <a:t>99,8</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99,9</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98,7</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99,7</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99,8</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98,7</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97,8</a:t>
                      </a:r>
                      <a:endParaRPr lang="ru-RU" sz="1800" b="0" i="0" u="none" strike="noStrike">
                        <a:effectLst/>
                        <a:latin typeface="Times New Roman"/>
                      </a:endParaRPr>
                    </a:p>
                  </a:txBody>
                  <a:tcPr marL="9525" marR="9525" marT="9525" marB="0" anchor="b"/>
                </a:tc>
              </a:tr>
              <a:tr h="550443">
                <a:tc>
                  <a:txBody>
                    <a:bodyPr/>
                    <a:lstStyle/>
                    <a:p>
                      <a:pPr algn="l" fontAlgn="t"/>
                      <a:r>
                        <a:rPr lang="az-Latn-AZ" sz="1800" u="none" strike="noStrike" dirty="0" smtClean="0">
                          <a:effectLst/>
                        </a:rPr>
                        <a:t/>
                      </a:r>
                      <a:br>
                        <a:rPr lang="az-Latn-AZ" sz="1800" u="none" strike="noStrike" dirty="0" smtClean="0">
                          <a:effectLst/>
                        </a:rPr>
                      </a:br>
                      <a:r>
                        <a:rPr lang="az-Latn-AZ" sz="1800" u="none" strike="noStrike" dirty="0" smtClean="0">
                          <a:effectLst/>
                        </a:rPr>
                        <a:t>donuz </a:t>
                      </a:r>
                      <a:r>
                        <a:rPr lang="az-Latn-AZ" sz="1800" u="none" strike="noStrike" dirty="0">
                          <a:effectLst/>
                        </a:rPr>
                        <a:t>əti və ət məhsulları</a:t>
                      </a:r>
                      <a:endParaRPr lang="az-Latn-AZ" sz="1800" b="0" i="0" u="none" strike="noStrike" dirty="0">
                        <a:effectLst/>
                        <a:latin typeface="Times New Roman"/>
                      </a:endParaRPr>
                    </a:p>
                  </a:txBody>
                  <a:tcPr marL="228600" marR="9525" marT="9525" marB="0"/>
                </a:tc>
                <a:tc>
                  <a:txBody>
                    <a:bodyPr/>
                    <a:lstStyle/>
                    <a:p>
                      <a:pPr algn="ctr" fontAlgn="b"/>
                      <a:r>
                        <a:rPr lang="ru-RU" sz="1800" u="none" strike="noStrike">
                          <a:effectLst/>
                        </a:rPr>
                        <a:t>26,0</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24,4</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13,9</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19,7</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14,7</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25,7</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36,0</a:t>
                      </a:r>
                      <a:endParaRPr lang="ru-RU" sz="1800" b="0" i="0" u="none" strike="noStrike">
                        <a:effectLst/>
                        <a:latin typeface="Times New Roman"/>
                      </a:endParaRPr>
                    </a:p>
                  </a:txBody>
                  <a:tcPr marL="9525" marR="9525" marT="9525" marB="0" anchor="b"/>
                </a:tc>
              </a:tr>
              <a:tr h="550443">
                <a:tc>
                  <a:txBody>
                    <a:bodyPr/>
                    <a:lstStyle/>
                    <a:p>
                      <a:pPr algn="l" fontAlgn="t"/>
                      <a:r>
                        <a:rPr lang="az-Latn-AZ" sz="1800" u="none" strike="noStrike">
                          <a:effectLst/>
                        </a:rPr>
                        <a:t>quş əti və ət məhsulları</a:t>
                      </a:r>
                      <a:endParaRPr lang="az-Latn-AZ" sz="1800" b="0" i="0" u="none" strike="noStrike">
                        <a:effectLst/>
                        <a:latin typeface="Times New Roman"/>
                      </a:endParaRPr>
                    </a:p>
                  </a:txBody>
                  <a:tcPr marL="228600" marR="9525" marT="9525" marB="0"/>
                </a:tc>
                <a:tc>
                  <a:txBody>
                    <a:bodyPr/>
                    <a:lstStyle/>
                    <a:p>
                      <a:pPr algn="ctr" fontAlgn="b"/>
                      <a:r>
                        <a:rPr lang="ru-RU" sz="1800" u="none" strike="noStrike">
                          <a:effectLst/>
                        </a:rPr>
                        <a:t>74,6</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77,3</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66,2</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71,5</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80,6</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88,2</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96,2</a:t>
                      </a:r>
                      <a:endParaRPr lang="ru-RU" sz="1800" b="0" i="0" u="none" strike="noStrike">
                        <a:effectLst/>
                        <a:latin typeface="Times New Roman"/>
                      </a:endParaRPr>
                    </a:p>
                  </a:txBody>
                  <a:tcPr marL="9525" marR="9525" marT="9525" marB="0" anchor="b"/>
                </a:tc>
              </a:tr>
              <a:tr h="550443">
                <a:tc>
                  <a:txBody>
                    <a:bodyPr/>
                    <a:lstStyle/>
                    <a:p>
                      <a:pPr algn="l" fontAlgn="t"/>
                      <a:r>
                        <a:rPr lang="az-Latn-AZ" sz="1800" u="none" strike="noStrike">
                          <a:effectLst/>
                        </a:rPr>
                        <a:t>Süd və süd məhsulları</a:t>
                      </a:r>
                      <a:endParaRPr lang="az-Latn-AZ" sz="1800" b="0" i="0" u="none" strike="noStrike">
                        <a:effectLst/>
                        <a:latin typeface="Times New Roman"/>
                      </a:endParaRPr>
                    </a:p>
                  </a:txBody>
                  <a:tcPr marL="9525" marR="9525" marT="9525" marB="0"/>
                </a:tc>
                <a:tc>
                  <a:txBody>
                    <a:bodyPr/>
                    <a:lstStyle/>
                    <a:p>
                      <a:pPr algn="ctr" fontAlgn="b"/>
                      <a:r>
                        <a:rPr lang="ru-RU" sz="1800" u="none" strike="noStrike">
                          <a:effectLst/>
                        </a:rPr>
                        <a:t>87,8</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89,5</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70,1</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70,4</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71,3</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72,8</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76,2</a:t>
                      </a:r>
                      <a:endParaRPr lang="ru-RU" sz="1800" b="0" i="0" u="none" strike="noStrike">
                        <a:effectLst/>
                        <a:latin typeface="Times New Roman"/>
                      </a:endParaRPr>
                    </a:p>
                  </a:txBody>
                  <a:tcPr marL="9525" marR="9525" marT="9525" marB="0" anchor="b"/>
                </a:tc>
              </a:tr>
              <a:tr h="550443">
                <a:tc>
                  <a:txBody>
                    <a:bodyPr/>
                    <a:lstStyle/>
                    <a:p>
                      <a:pPr algn="l" fontAlgn="t"/>
                      <a:r>
                        <a:rPr lang="az-Latn-AZ" sz="1800" u="none" strike="noStrike">
                          <a:effectLst/>
                        </a:rPr>
                        <a:t>Yumurta</a:t>
                      </a:r>
                      <a:endParaRPr lang="az-Latn-AZ" sz="1800" b="0" i="0" u="none" strike="noStrike">
                        <a:effectLst/>
                        <a:latin typeface="Times New Roman"/>
                      </a:endParaRPr>
                    </a:p>
                  </a:txBody>
                  <a:tcPr marL="9525" marR="9525" marT="9525" marB="0"/>
                </a:tc>
                <a:tc>
                  <a:txBody>
                    <a:bodyPr/>
                    <a:lstStyle/>
                    <a:p>
                      <a:pPr algn="ctr" fontAlgn="b"/>
                      <a:r>
                        <a:rPr lang="ru-RU" sz="1800" u="none" strike="noStrike">
                          <a:effectLst/>
                        </a:rPr>
                        <a:t>98,1</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98,9</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98,4</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97,9</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77,4</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96,2</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96,8</a:t>
                      </a:r>
                      <a:endParaRPr lang="ru-RU" sz="1800" b="0" i="0" u="none" strike="noStrike" dirty="0">
                        <a:effectLst/>
                        <a:latin typeface="Times New Roman"/>
                      </a:endParaRPr>
                    </a:p>
                  </a:txBody>
                  <a:tcPr marL="9525" marR="9525" marT="9525" marB="0" anchor="b"/>
                </a:tc>
              </a:tr>
              <a:tr h="550443">
                <a:tc>
                  <a:txBody>
                    <a:bodyPr/>
                    <a:lstStyle/>
                    <a:p>
                      <a:pPr algn="l" fontAlgn="b"/>
                      <a:r>
                        <a:rPr lang="az-Latn-AZ" sz="1800" u="none" strike="noStrike">
                          <a:effectLst/>
                        </a:rPr>
                        <a:t>Balıq və balıq məhsulları</a:t>
                      </a:r>
                      <a:endParaRPr lang="az-Latn-AZ" sz="1800" b="0" i="0" u="none" strike="noStrike">
                        <a:effectLst/>
                        <a:latin typeface="Times New Roman"/>
                      </a:endParaRPr>
                    </a:p>
                  </a:txBody>
                  <a:tcPr marL="9525" marR="9525" marT="9525" marB="0" anchor="b"/>
                </a:tc>
                <a:tc>
                  <a:txBody>
                    <a:bodyPr/>
                    <a:lstStyle/>
                    <a:p>
                      <a:pPr algn="ctr" fontAlgn="b"/>
                      <a:r>
                        <a:rPr lang="ru-RU" sz="1800" u="none" strike="noStrike">
                          <a:effectLst/>
                        </a:rPr>
                        <a:t>72,6</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62,5</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77,6</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76,6</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72,4</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72,1</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71,7</a:t>
                      </a:r>
                      <a:endParaRPr lang="ru-RU" sz="1800" b="0" i="0" u="none" strike="noStrike" dirty="0">
                        <a:effectLst/>
                        <a:latin typeface="Times New Roman"/>
                      </a:endParaRPr>
                    </a:p>
                  </a:txBody>
                  <a:tcPr marL="9525" marR="9525" marT="9525" marB="0" anchor="b"/>
                </a:tc>
              </a:tr>
            </a:tbl>
          </a:graphicData>
        </a:graphic>
      </p:graphicFrame>
    </p:spTree>
    <p:extLst>
      <p:ext uri="{BB962C8B-B14F-4D97-AF65-F5344CB8AC3E}">
        <p14:creationId xmlns:p14="http://schemas.microsoft.com/office/powerpoint/2010/main" val="42889888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az-Latn-AZ" sz="3200" dirty="0">
                <a:solidFill>
                  <a:srgbClr val="FF0000"/>
                </a:solidFill>
              </a:rPr>
              <a:t>Heyvandarlıq məhsulları ilə təminatda xarici ticarətdən (idxaldan) asılılıq səviyyəsi, faiz</a:t>
            </a:r>
            <a:endParaRPr lang="ru-RU" sz="3200"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249206988"/>
              </p:ext>
            </p:extLst>
          </p:nvPr>
        </p:nvGraphicFramePr>
        <p:xfrm>
          <a:off x="179512" y="1700808"/>
          <a:ext cx="8784974" cy="4779234"/>
        </p:xfrm>
        <a:graphic>
          <a:graphicData uri="http://schemas.openxmlformats.org/drawingml/2006/table">
            <a:tbl>
              <a:tblPr>
                <a:tableStyleId>{5C22544A-7EE6-4342-B048-85BDC9FD1C3A}</a:tableStyleId>
              </a:tblPr>
              <a:tblGrid>
                <a:gridCol w="2846223"/>
                <a:gridCol w="848393"/>
                <a:gridCol w="848393"/>
                <a:gridCol w="848393"/>
                <a:gridCol w="848393"/>
                <a:gridCol w="848393"/>
                <a:gridCol w="848393"/>
                <a:gridCol w="848393"/>
              </a:tblGrid>
              <a:tr h="576064">
                <a:tc>
                  <a:txBody>
                    <a:bodyPr/>
                    <a:lstStyle/>
                    <a:p>
                      <a:pPr algn="l" fontAlgn="ctr"/>
                      <a:r>
                        <a:rPr lang="ru-RU" sz="1800" u="none" strike="noStrike" dirty="0">
                          <a:effectLst/>
                        </a:rPr>
                        <a:t> </a:t>
                      </a:r>
                      <a:endParaRPr lang="ru-RU" sz="1800" b="1" i="0" u="none" strike="noStrike" dirty="0">
                        <a:effectLst/>
                        <a:latin typeface="Times New Roman"/>
                      </a:endParaRPr>
                    </a:p>
                  </a:txBody>
                  <a:tcPr marL="9525" marR="9525" marT="9525" marB="0" anchor="ctr"/>
                </a:tc>
                <a:tc>
                  <a:txBody>
                    <a:bodyPr/>
                    <a:lstStyle/>
                    <a:p>
                      <a:pPr algn="ctr" fontAlgn="ctr"/>
                      <a:r>
                        <a:rPr lang="ru-RU" sz="1800" u="none" strike="noStrike" dirty="0">
                          <a:effectLst/>
                        </a:rPr>
                        <a:t>2007</a:t>
                      </a:r>
                      <a:endParaRPr lang="ru-RU" sz="1800" b="1" i="0" u="none" strike="noStrike" dirty="0">
                        <a:effectLst/>
                        <a:latin typeface="Times New Roman"/>
                      </a:endParaRPr>
                    </a:p>
                  </a:txBody>
                  <a:tcPr marL="9525" marR="9525" marT="9525" marB="0" anchor="ctr"/>
                </a:tc>
                <a:tc>
                  <a:txBody>
                    <a:bodyPr/>
                    <a:lstStyle/>
                    <a:p>
                      <a:pPr algn="ctr" fontAlgn="ctr"/>
                      <a:r>
                        <a:rPr lang="ru-RU" sz="1800" u="none" strike="noStrike" dirty="0">
                          <a:effectLst/>
                        </a:rPr>
                        <a:t>2008</a:t>
                      </a:r>
                      <a:endParaRPr lang="ru-RU" sz="1800" b="1" i="0" u="none" strike="noStrike" dirty="0">
                        <a:effectLst/>
                        <a:latin typeface="Times New Roman"/>
                      </a:endParaRPr>
                    </a:p>
                  </a:txBody>
                  <a:tcPr marL="9525" marR="9525" marT="9525" marB="0" anchor="ctr"/>
                </a:tc>
                <a:tc>
                  <a:txBody>
                    <a:bodyPr/>
                    <a:lstStyle/>
                    <a:p>
                      <a:pPr algn="ctr" fontAlgn="ctr"/>
                      <a:r>
                        <a:rPr lang="ru-RU" sz="1800" u="none" strike="noStrike">
                          <a:effectLst/>
                        </a:rPr>
                        <a:t>2009</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2010</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2011</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2012</a:t>
                      </a:r>
                      <a:endParaRPr lang="ru-RU" sz="1800" b="1" i="0" u="none" strike="noStrike">
                        <a:effectLst/>
                        <a:latin typeface="Times New Roman"/>
                      </a:endParaRPr>
                    </a:p>
                  </a:txBody>
                  <a:tcPr marL="9525" marR="9525" marT="9525" marB="0" anchor="ctr"/>
                </a:tc>
                <a:tc>
                  <a:txBody>
                    <a:bodyPr/>
                    <a:lstStyle/>
                    <a:p>
                      <a:pPr algn="ctr" fontAlgn="ctr"/>
                      <a:r>
                        <a:rPr lang="ru-RU" sz="1800" u="none" strike="noStrike">
                          <a:effectLst/>
                        </a:rPr>
                        <a:t>2013</a:t>
                      </a:r>
                      <a:endParaRPr lang="ru-RU" sz="1800" b="1" i="0" u="none" strike="noStrike">
                        <a:effectLst/>
                        <a:latin typeface="Times New Roman"/>
                      </a:endParaRPr>
                    </a:p>
                  </a:txBody>
                  <a:tcPr marL="9525" marR="9525" marT="9525" marB="0" anchor="ctr"/>
                </a:tc>
              </a:tr>
              <a:tr h="520715">
                <a:tc>
                  <a:txBody>
                    <a:bodyPr/>
                    <a:lstStyle/>
                    <a:p>
                      <a:pPr algn="l" fontAlgn="t"/>
                      <a:r>
                        <a:rPr lang="az-Latn-AZ" sz="1800" u="none" strike="noStrike" dirty="0">
                          <a:effectLst/>
                        </a:rPr>
                        <a:t>Bütün növ mal-qara və quş əti</a:t>
                      </a:r>
                      <a:endParaRPr lang="az-Latn-AZ" sz="1800" b="0" i="0" u="none" strike="noStrike" dirty="0">
                        <a:effectLst/>
                        <a:latin typeface="Times New Roman"/>
                      </a:endParaRPr>
                    </a:p>
                  </a:txBody>
                  <a:tcPr marL="9525" marR="9525" marT="9525" marB="0"/>
                </a:tc>
                <a:tc>
                  <a:txBody>
                    <a:bodyPr/>
                    <a:lstStyle/>
                    <a:p>
                      <a:pPr algn="ctr" fontAlgn="b"/>
                      <a:r>
                        <a:rPr lang="ru-RU" sz="1800" u="none" strike="noStrike" dirty="0">
                          <a:effectLst/>
                        </a:rPr>
                        <a:t>12,1</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11,3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16,3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12,5</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12,9</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8,5</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8,5</a:t>
                      </a:r>
                      <a:endParaRPr lang="ru-RU" sz="1800" b="0" i="0" u="none" strike="noStrike">
                        <a:effectLst/>
                        <a:latin typeface="Times New Roman"/>
                      </a:endParaRPr>
                    </a:p>
                  </a:txBody>
                  <a:tcPr marL="9525" marR="9525" marT="9525" marB="0" anchor="b"/>
                </a:tc>
              </a:tr>
              <a:tr h="520715">
                <a:tc>
                  <a:txBody>
                    <a:bodyPr/>
                    <a:lstStyle/>
                    <a:p>
                      <a:pPr algn="l" fontAlgn="t"/>
                      <a:r>
                        <a:rPr lang="az-Latn-AZ" sz="1800" u="none" strike="noStrike" dirty="0">
                          <a:effectLst/>
                        </a:rPr>
                        <a:t>mal əti və ət məhsulları</a:t>
                      </a:r>
                      <a:endParaRPr lang="az-Latn-AZ" sz="1800" b="0" i="0" u="none" strike="noStrike" dirty="0">
                        <a:effectLst/>
                        <a:latin typeface="Times New Roman"/>
                      </a:endParaRPr>
                    </a:p>
                  </a:txBody>
                  <a:tcPr marL="228600" marR="9525" marT="9525" marB="0"/>
                </a:tc>
                <a:tc>
                  <a:txBody>
                    <a:bodyPr/>
                    <a:lstStyle/>
                    <a:p>
                      <a:pPr algn="ctr" fontAlgn="b"/>
                      <a:r>
                        <a:rPr lang="ru-RU" sz="1800" u="none" strike="noStrike" dirty="0">
                          <a:effectLst/>
                        </a:rPr>
                        <a:t>5,3</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6,1</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5,4</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5,4</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12,8</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8,8</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14,6</a:t>
                      </a:r>
                      <a:endParaRPr lang="ru-RU" sz="1800" b="0" i="0" u="none" strike="noStrike">
                        <a:effectLst/>
                        <a:latin typeface="Times New Roman"/>
                      </a:endParaRPr>
                    </a:p>
                  </a:txBody>
                  <a:tcPr marL="9525" marR="9525" marT="9525" marB="0" anchor="b"/>
                </a:tc>
              </a:tr>
              <a:tr h="520715">
                <a:tc>
                  <a:txBody>
                    <a:bodyPr/>
                    <a:lstStyle/>
                    <a:p>
                      <a:pPr algn="l" fontAlgn="t"/>
                      <a:r>
                        <a:rPr lang="az-Latn-AZ" sz="1800" u="none" strike="noStrike">
                          <a:effectLst/>
                        </a:rPr>
                        <a:t>qoyun (keçi) əti və ət məhsulları</a:t>
                      </a:r>
                      <a:endParaRPr lang="az-Latn-AZ" sz="1800" b="0" i="0" u="none" strike="noStrike">
                        <a:effectLst/>
                        <a:latin typeface="Times New Roman"/>
                      </a:endParaRPr>
                    </a:p>
                  </a:txBody>
                  <a:tcPr marL="228600" marR="9525" marT="9525" marB="0"/>
                </a:tc>
                <a:tc>
                  <a:txBody>
                    <a:bodyPr/>
                    <a:lstStyle/>
                    <a:p>
                      <a:pPr algn="ctr" fontAlgn="b"/>
                      <a:r>
                        <a:rPr lang="ru-RU" sz="1800" u="none" strike="noStrike" dirty="0">
                          <a:effectLst/>
                        </a:rPr>
                        <a:t>0,2</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0,1</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1,3</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0,3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0,2</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2,2</a:t>
                      </a:r>
                      <a:endParaRPr lang="ru-RU" sz="1800" b="0" i="0" u="none" strike="noStrike">
                        <a:effectLst/>
                        <a:latin typeface="Times New Roman"/>
                      </a:endParaRPr>
                    </a:p>
                  </a:txBody>
                  <a:tcPr marL="9525" marR="9525" marT="9525" marB="0" anchor="b"/>
                </a:tc>
              </a:tr>
              <a:tr h="520715">
                <a:tc>
                  <a:txBody>
                    <a:bodyPr/>
                    <a:lstStyle/>
                    <a:p>
                      <a:pPr algn="l" fontAlgn="t"/>
                      <a:r>
                        <a:rPr lang="az-Latn-AZ" sz="1800" u="none" strike="noStrike">
                          <a:effectLst/>
                        </a:rPr>
                        <a:t>donuz əti və ət məhsulları</a:t>
                      </a:r>
                      <a:endParaRPr lang="az-Latn-AZ" sz="1800" b="0" i="0" u="none" strike="noStrike">
                        <a:effectLst/>
                        <a:latin typeface="Times New Roman"/>
                      </a:endParaRPr>
                    </a:p>
                  </a:txBody>
                  <a:tcPr marL="228600" marR="9525" marT="9525" marB="0"/>
                </a:tc>
                <a:tc>
                  <a:txBody>
                    <a:bodyPr/>
                    <a:lstStyle/>
                    <a:p>
                      <a:pPr algn="ctr" fontAlgn="b"/>
                      <a:r>
                        <a:rPr lang="ru-RU" sz="1800" u="none" strike="noStrike" dirty="0">
                          <a:effectLst/>
                        </a:rPr>
                        <a:t>74,0</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75,6</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86,1</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80,3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85,3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74,3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64,2</a:t>
                      </a:r>
                      <a:endParaRPr lang="ru-RU" sz="1800" b="0" i="0" u="none" strike="noStrike">
                        <a:effectLst/>
                        <a:latin typeface="Times New Roman"/>
                      </a:endParaRPr>
                    </a:p>
                  </a:txBody>
                  <a:tcPr marL="9525" marR="9525" marT="9525" marB="0" anchor="b"/>
                </a:tc>
              </a:tr>
              <a:tr h="520715">
                <a:tc>
                  <a:txBody>
                    <a:bodyPr/>
                    <a:lstStyle/>
                    <a:p>
                      <a:pPr algn="l" fontAlgn="t"/>
                      <a:r>
                        <a:rPr lang="az-Latn-AZ" sz="1800" u="none" strike="noStrike">
                          <a:effectLst/>
                        </a:rPr>
                        <a:t>quş əti və ət məhsulları</a:t>
                      </a:r>
                      <a:endParaRPr lang="az-Latn-AZ" sz="1800" b="0" i="0" u="none" strike="noStrike">
                        <a:effectLst/>
                        <a:latin typeface="Times New Roman"/>
                      </a:endParaRPr>
                    </a:p>
                  </a:txBody>
                  <a:tcPr marL="228600" marR="9525" marT="9525" marB="0"/>
                </a:tc>
                <a:tc>
                  <a:txBody>
                    <a:bodyPr/>
                    <a:lstStyle/>
                    <a:p>
                      <a:pPr algn="ctr" fontAlgn="b"/>
                      <a:r>
                        <a:rPr lang="ru-RU" sz="1800" u="none" strike="noStrike">
                          <a:effectLst/>
                        </a:rPr>
                        <a:t>25,5</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22,8</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33,8</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28,9</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19,6</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11,8</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3,8</a:t>
                      </a:r>
                      <a:endParaRPr lang="ru-RU" sz="1800" b="0" i="0" u="none" strike="noStrike">
                        <a:effectLst/>
                        <a:latin typeface="Times New Roman"/>
                      </a:endParaRPr>
                    </a:p>
                  </a:txBody>
                  <a:tcPr marL="9525" marR="9525" marT="9525" marB="0" anchor="b"/>
                </a:tc>
              </a:tr>
              <a:tr h="520715">
                <a:tc>
                  <a:txBody>
                    <a:bodyPr/>
                    <a:lstStyle/>
                    <a:p>
                      <a:pPr algn="l" fontAlgn="t"/>
                      <a:r>
                        <a:rPr lang="az-Latn-AZ" sz="1800" u="none" strike="noStrike">
                          <a:effectLst/>
                        </a:rPr>
                        <a:t>Süd və süd məhsulları</a:t>
                      </a:r>
                      <a:endParaRPr lang="az-Latn-AZ" sz="1800" b="0" i="0" u="none" strike="noStrike">
                        <a:effectLst/>
                        <a:latin typeface="Times New Roman"/>
                      </a:endParaRPr>
                    </a:p>
                  </a:txBody>
                  <a:tcPr marL="9525" marR="9525" marT="9525" marB="0"/>
                </a:tc>
                <a:tc>
                  <a:txBody>
                    <a:bodyPr/>
                    <a:lstStyle/>
                    <a:p>
                      <a:pPr algn="ctr" fontAlgn="b"/>
                      <a:r>
                        <a:rPr lang="ru-RU" sz="1800" u="none" strike="noStrike">
                          <a:effectLst/>
                        </a:rPr>
                        <a:t>12,5</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10,5</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29,9</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29,6</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28,8</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27,2</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24,0</a:t>
                      </a:r>
                      <a:endParaRPr lang="ru-RU" sz="1800" b="0" i="0" u="none" strike="noStrike">
                        <a:effectLst/>
                        <a:latin typeface="Times New Roman"/>
                      </a:endParaRPr>
                    </a:p>
                  </a:txBody>
                  <a:tcPr marL="9525" marR="9525" marT="9525" marB="0" anchor="b"/>
                </a:tc>
              </a:tr>
              <a:tr h="520715">
                <a:tc>
                  <a:txBody>
                    <a:bodyPr/>
                    <a:lstStyle/>
                    <a:p>
                      <a:pPr algn="l" fontAlgn="t"/>
                      <a:r>
                        <a:rPr lang="az-Latn-AZ" sz="1800" u="none" strike="noStrike">
                          <a:effectLst/>
                        </a:rPr>
                        <a:t>Yumurta</a:t>
                      </a:r>
                      <a:endParaRPr lang="az-Latn-AZ" sz="1800" b="0" i="0" u="none" strike="noStrike">
                        <a:effectLst/>
                        <a:latin typeface="Times New Roman"/>
                      </a:endParaRPr>
                    </a:p>
                  </a:txBody>
                  <a:tcPr marL="9525" marR="9525" marT="9525" marB="0"/>
                </a:tc>
                <a:tc>
                  <a:txBody>
                    <a:bodyPr/>
                    <a:lstStyle/>
                    <a:p>
                      <a:pPr algn="ctr" fontAlgn="b"/>
                      <a:r>
                        <a:rPr lang="ru-RU" sz="1800" u="none" strike="noStrike">
                          <a:effectLst/>
                        </a:rPr>
                        <a:t>2,0</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1,5</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1,8</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2,1</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22,6</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4,2</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a:effectLst/>
                        </a:rPr>
                        <a:t>3,3</a:t>
                      </a:r>
                      <a:endParaRPr lang="ru-RU" sz="1800" b="0" i="0" u="none" strike="noStrike">
                        <a:effectLst/>
                        <a:latin typeface="Times New Roman"/>
                      </a:endParaRPr>
                    </a:p>
                  </a:txBody>
                  <a:tcPr marL="9525" marR="9525" marT="9525" marB="0" anchor="b"/>
                </a:tc>
              </a:tr>
              <a:tr h="520715">
                <a:tc>
                  <a:txBody>
                    <a:bodyPr/>
                    <a:lstStyle/>
                    <a:p>
                      <a:pPr algn="l" fontAlgn="t"/>
                      <a:r>
                        <a:rPr lang="az-Latn-AZ" sz="1800" u="none" strike="noStrike">
                          <a:effectLst/>
                        </a:rPr>
                        <a:t>Balıq və balıq məhsulları</a:t>
                      </a:r>
                      <a:endParaRPr lang="az-Latn-AZ" sz="1800" b="0" i="0" u="none" strike="noStrike">
                        <a:effectLst/>
                        <a:latin typeface="Times New Roman"/>
                      </a:endParaRPr>
                    </a:p>
                  </a:txBody>
                  <a:tcPr marL="9525" marR="9525" marT="9525" marB="0"/>
                </a:tc>
                <a:tc>
                  <a:txBody>
                    <a:bodyPr/>
                    <a:lstStyle/>
                    <a:p>
                      <a:pPr algn="ctr" fontAlgn="b"/>
                      <a:r>
                        <a:rPr lang="ru-RU" sz="1800" u="none" strike="noStrike">
                          <a:effectLst/>
                        </a:rPr>
                        <a:t>30,3</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39,1</a:t>
                      </a:r>
                      <a:endParaRPr lang="ru-RU" sz="1800" b="0" i="0" u="none" strike="noStrike">
                        <a:effectLst/>
                        <a:latin typeface="Times New Roman"/>
                      </a:endParaRPr>
                    </a:p>
                  </a:txBody>
                  <a:tcPr marL="9525" marR="9525" marT="9525" marB="0" anchor="b"/>
                </a:tc>
                <a:tc>
                  <a:txBody>
                    <a:bodyPr/>
                    <a:lstStyle/>
                    <a:p>
                      <a:pPr algn="ctr" fontAlgn="b"/>
                      <a:r>
                        <a:rPr lang="ru-RU" sz="1800" u="none" strike="noStrike">
                          <a:effectLst/>
                        </a:rPr>
                        <a:t>23,3</a:t>
                      </a:r>
                      <a:endParaRPr lang="ru-RU" sz="1800" b="0" i="0" u="none" strike="noStrike">
                        <a:effectLst/>
                        <a:latin typeface="Times New Roman"/>
                      </a:endParaRPr>
                    </a:p>
                  </a:txBody>
                  <a:tcPr marL="9525" marR="9525" marT="9525" marB="0" anchor="b"/>
                </a:tc>
                <a:tc>
                  <a:txBody>
                    <a:bodyPr/>
                    <a:lstStyle/>
                    <a:p>
                      <a:pPr algn="ctr" fontAlgn="b"/>
                      <a:r>
                        <a:rPr lang="ru-RU" sz="1800" u="none" strike="noStrike" dirty="0">
                          <a:effectLst/>
                        </a:rPr>
                        <a:t>23,8</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28,1</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27,9</a:t>
                      </a:r>
                      <a:endParaRPr lang="ru-RU" sz="1800" b="0" i="0" u="none" strike="noStrike" dirty="0">
                        <a:effectLst/>
                        <a:latin typeface="Times New Roman"/>
                      </a:endParaRPr>
                    </a:p>
                  </a:txBody>
                  <a:tcPr marL="9525" marR="9525" marT="9525" marB="0" anchor="b"/>
                </a:tc>
                <a:tc>
                  <a:txBody>
                    <a:bodyPr/>
                    <a:lstStyle/>
                    <a:p>
                      <a:pPr algn="ctr" fontAlgn="b"/>
                      <a:r>
                        <a:rPr lang="ru-RU" sz="1800" u="none" strike="noStrike" dirty="0">
                          <a:effectLst/>
                        </a:rPr>
                        <a:t>28,4</a:t>
                      </a:r>
                      <a:endParaRPr lang="ru-RU" sz="1800" b="0" i="0" u="none" strike="noStrike" dirty="0">
                        <a:effectLst/>
                        <a:latin typeface="Times New Roman"/>
                      </a:endParaRPr>
                    </a:p>
                  </a:txBody>
                  <a:tcPr marL="9525" marR="9525" marT="9525" marB="0" anchor="b"/>
                </a:tc>
              </a:tr>
            </a:tbl>
          </a:graphicData>
        </a:graphic>
      </p:graphicFrame>
    </p:spTree>
    <p:extLst>
      <p:ext uri="{BB962C8B-B14F-4D97-AF65-F5344CB8AC3E}">
        <p14:creationId xmlns:p14="http://schemas.microsoft.com/office/powerpoint/2010/main" val="34896362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az-Latn-AZ" b="1" dirty="0">
                <a:solidFill>
                  <a:srgbClr val="FF0000"/>
                </a:solidFill>
              </a:rPr>
              <a:t>HANSI  TƏKLİFLƏRİMİZ  VAR?</a:t>
            </a:r>
            <a:endParaRPr lang="ru-RU" dirty="0">
              <a:solidFill>
                <a:srgbClr val="FF0000"/>
              </a:solidFill>
            </a:endParaRPr>
          </a:p>
        </p:txBody>
      </p:sp>
      <p:sp>
        <p:nvSpPr>
          <p:cNvPr id="3" name="Объект 2"/>
          <p:cNvSpPr>
            <a:spLocks noGrp="1"/>
          </p:cNvSpPr>
          <p:nvPr>
            <p:ph idx="1"/>
          </p:nvPr>
        </p:nvSpPr>
        <p:spPr/>
        <p:txBody>
          <a:bodyPr>
            <a:noAutofit/>
          </a:bodyPr>
          <a:lstStyle/>
          <a:p>
            <a:pPr algn="just"/>
            <a:r>
              <a:rPr lang="az-Latn-AZ" sz="1800" dirty="0" smtClean="0"/>
              <a:t>Ölkə </a:t>
            </a:r>
            <a:r>
              <a:rPr lang="az-Latn-AZ" sz="1800" dirty="0"/>
              <a:t>əhalisinin səmərəli ərzaq təhlükəsizliyi və ona nəzarətin  təmin edilməsi, həmçinin insanların sağlam həyat fəaliyyəti üçün vacib olan keyfiyyətli məhsulların istehsalının düzgün tənzimlənməsi üçün, hər il müvafiq icra hakimiyyəti strukturları tərəfindən həm dövlət, həm də regional ərzaq balanslarının tərtib olunmasını mühüm hesab edirik. </a:t>
            </a:r>
            <a:endParaRPr lang="ru-RU" sz="1800" dirty="0"/>
          </a:p>
          <a:p>
            <a:pPr algn="just"/>
            <a:r>
              <a:rPr lang="az-Latn-AZ" sz="1800" dirty="0"/>
              <a:t>         Bütövlükdə isə, ərzaq məhsulları bazarının dövlət tənzimlənməsinin müvafiq qaydada, yalnız iqtisadi vasitələrlə və aşağıdakılarla həyata keçirilməsi məqsədəuyğundur:</a:t>
            </a:r>
            <a:endParaRPr lang="ru-RU" sz="1800" dirty="0"/>
          </a:p>
          <a:p>
            <a:pPr algn="just"/>
            <a:r>
              <a:rPr lang="az-Latn-AZ" sz="1800" dirty="0"/>
              <a:t>          - yerli və keyfiyyətli ərzaq məhsulları istehsalının stimullaşdırılması, onların əsas iqtisadi göstəricilərinin normalaşdırılması  və  sertifikatlaşdırılması;</a:t>
            </a:r>
            <a:endParaRPr lang="ru-RU" sz="1800" dirty="0"/>
          </a:p>
          <a:p>
            <a:pPr algn="just"/>
            <a:r>
              <a:rPr lang="az-Latn-AZ" sz="1800" dirty="0"/>
              <a:t>          - ən zəruri ərzaq məhsulları istehsalının keyfiyyət və çeşidinin yüksəldilməsi və nəticə etibarilə cəmiyyət üzvlərinin həmin məhsullarla maksimum təmin edilməsi ilə bağlı zəruri şəraitinyaradılması; </a:t>
            </a:r>
            <a:endParaRPr lang="ru-RU" sz="1800" dirty="0"/>
          </a:p>
          <a:p>
            <a:pPr algn="just"/>
            <a:r>
              <a:rPr lang="az-Latn-AZ" sz="1800" dirty="0"/>
              <a:t>           - kənd təsərrüfatı və ərzaq məhsulları bazarında yerli istehsalçıların hüquq və mənafelərinin tam qorunması, haqsız rəqabətə yol verilməməsi, azad rəqabətin dəstəklənməsi və inkişaf etdirilməsi;</a:t>
            </a:r>
            <a:endParaRPr lang="ru-RU" sz="1800" dirty="0"/>
          </a:p>
          <a:p>
            <a:pPr algn="just"/>
            <a:r>
              <a:rPr lang="az-Latn-AZ" sz="1800" dirty="0"/>
              <a:t>          </a:t>
            </a:r>
            <a:endParaRPr lang="ru-RU" sz="1800" dirty="0"/>
          </a:p>
        </p:txBody>
      </p:sp>
    </p:spTree>
    <p:extLst>
      <p:ext uri="{BB962C8B-B14F-4D97-AF65-F5344CB8AC3E}">
        <p14:creationId xmlns:p14="http://schemas.microsoft.com/office/powerpoint/2010/main" val="66024195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az-Latn-AZ" b="1" dirty="0" smtClean="0">
                <a:solidFill>
                  <a:srgbClr val="FF0000"/>
                </a:solidFill>
              </a:rPr>
              <a:t>HANSI  </a:t>
            </a:r>
            <a:r>
              <a:rPr lang="az-Latn-AZ" b="1" dirty="0">
                <a:solidFill>
                  <a:srgbClr val="FF0000"/>
                </a:solidFill>
              </a:rPr>
              <a:t>TƏKLİFLƏRİMİZ  VAR?</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noAutofit/>
          </a:bodyPr>
          <a:lstStyle/>
          <a:p>
            <a:pPr algn="just"/>
            <a:r>
              <a:rPr lang="az-Latn-AZ" sz="2000" dirty="0"/>
              <a:t>- yaxın keçmişdə böyük həcmdə istehsal olunan və yüksək keyfiyyətə malik olan bəzi məhsulların (məsələn üzüm, çayçılıq, zəfəran və s.) yenidən bərpası və əvvəlki şöhrətinin qaytarılması üçün investisiya qoyuluşlarının stimullaşdırılması;</a:t>
            </a:r>
            <a:endParaRPr lang="ru-RU" sz="2000" dirty="0"/>
          </a:p>
          <a:p>
            <a:pPr algn="just"/>
            <a:r>
              <a:rPr lang="az-Latn-AZ" sz="2000" dirty="0"/>
              <a:t>           - məhsulların istehsalçılardan istehlakılara çatdırılması prosesində onların keyfiyyətinə və təhlükəsizliyinə səmərəli üsullarla nəzarət, həmçinin istehsal, tədarük, satış, idxal və ixrac proseslərində dəqiq uçot və hesabatın aparılması və s.</a:t>
            </a:r>
            <a:endParaRPr lang="ru-RU" sz="2000" dirty="0"/>
          </a:p>
          <a:p>
            <a:pPr algn="just"/>
            <a:r>
              <a:rPr lang="az-Latn-AZ" sz="2000" dirty="0"/>
              <a:t>         Ümumiyyətlə, yeni iqtisadi münasibətlər şəraitində  ərzaq təhlükəsizliyinin təmin olunması və inkişafında </a:t>
            </a:r>
            <a:r>
              <a:rPr lang="az-Latn-AZ" sz="2000" b="1" dirty="0"/>
              <a:t>keyfiyyət amili</a:t>
            </a:r>
            <a:r>
              <a:rPr lang="az-Latn-AZ" sz="2000" dirty="0"/>
              <a:t> mühüm rol oynayır. Bu baxımdan, ərzaq məhsullarının keyfiyyətinin artırılması istiqamətində  aşağıdakı  tədbirlərin  kompleks  və  ardıcıl görülməsini  məqsədəuyğun hesab edirik</a:t>
            </a:r>
            <a:r>
              <a:rPr lang="az-Latn-AZ" sz="2000" dirty="0" smtClean="0"/>
              <a:t>:</a:t>
            </a:r>
            <a:endParaRPr lang="ru-RU" sz="2000" dirty="0"/>
          </a:p>
        </p:txBody>
      </p:sp>
    </p:spTree>
    <p:extLst>
      <p:ext uri="{BB962C8B-B14F-4D97-AF65-F5344CB8AC3E}">
        <p14:creationId xmlns:p14="http://schemas.microsoft.com/office/powerpoint/2010/main" val="237500784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az-Latn-AZ" b="1" dirty="0" smtClean="0">
                <a:solidFill>
                  <a:srgbClr val="FF0000"/>
                </a:solidFill>
              </a:rPr>
              <a:t>HANSI  </a:t>
            </a:r>
            <a:r>
              <a:rPr lang="az-Latn-AZ" b="1" dirty="0">
                <a:solidFill>
                  <a:srgbClr val="FF0000"/>
                </a:solidFill>
              </a:rPr>
              <a:t>TƏKLİFLƏRİMİZ  VAR?</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normAutofit fontScale="62500" lnSpcReduction="20000"/>
          </a:bodyPr>
          <a:lstStyle/>
          <a:p>
            <a:pPr algn="just"/>
            <a:r>
              <a:rPr lang="az-Latn-AZ" dirty="0"/>
              <a:t> - müasir şəraitdə dünya ərzaq bazarında baş verən mənfi tendensiyaların qarşılığına rəğmən, daxili kənd təsərrüfatı və ərzaq məhsullarının  istehsal həcminin artırılması, onların keyfiyyətinə xüsusi diqqət və nəzarətin göstərilməsi, həmçinin texnogen və mənşəyi xüsusi təhlükə doğuran məhsulların ölkə ərazisinə girişinin tam qadağan edilməsi;</a:t>
            </a:r>
            <a:endParaRPr lang="ru-RU" dirty="0"/>
          </a:p>
          <a:p>
            <a:pPr algn="just"/>
            <a:r>
              <a:rPr lang="az-Latn-AZ" dirty="0"/>
              <a:t>          - məhsul keyfiyyətinin tənzimlənməsi və düzgün idarə olunması məqsədilə, ərzaq məhsullarının istehsalı və emalı bölmələrində zəruri struktur dəyişikliklərinin həyata keçirilməsi, bu bölmələrə modern və məhsuldar texnologiyaların cəlb edilərək,  onların dünya standartlarına uyğunlaşdırılması;</a:t>
            </a:r>
            <a:endParaRPr lang="ru-RU" dirty="0"/>
          </a:p>
          <a:p>
            <a:pPr algn="just"/>
            <a:r>
              <a:rPr lang="az-Latn-AZ" dirty="0"/>
              <a:t>           - yeni iqtisadi münasibətlər şəraitində ərzaq məhsullarının  keyfiyyətinin proqnozlaşdırılması haqqında yeni nümunəvi metodikanın (məhsul keyfiyyətinin elmi cəhətdən əsaslandırılmış səviyyəsi) işlənib hazırlanması, onun aqrar sahədə innovativ ideyaların inkişafı və bazarın tələb-təklifi ilə uzlaşdırılması, həmçinin iqtisadi inkişafın miqyası və vəzifələri ilə qarşılıqlı əlaqələndirilməsi;</a:t>
            </a:r>
            <a:endParaRPr lang="ru-RU" dirty="0"/>
          </a:p>
        </p:txBody>
      </p:sp>
    </p:spTree>
    <p:extLst>
      <p:ext uri="{BB962C8B-B14F-4D97-AF65-F5344CB8AC3E}">
        <p14:creationId xmlns:p14="http://schemas.microsoft.com/office/powerpoint/2010/main" val="109208529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az-Latn-AZ" b="1" dirty="0" smtClean="0">
                <a:solidFill>
                  <a:srgbClr val="FF0000"/>
                </a:solidFill>
              </a:rPr>
              <a:t>HANSI  </a:t>
            </a:r>
            <a:r>
              <a:rPr lang="az-Latn-AZ" b="1" dirty="0">
                <a:solidFill>
                  <a:srgbClr val="FF0000"/>
                </a:solidFill>
              </a:rPr>
              <a:t>TƏKLİFLƏRİMİZ  VAR?</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normAutofit fontScale="25000" lnSpcReduction="20000"/>
          </a:bodyPr>
          <a:lstStyle/>
          <a:p>
            <a:pPr algn="just"/>
            <a:r>
              <a:rPr lang="az-Latn-AZ" dirty="0"/>
              <a:t> </a:t>
            </a:r>
            <a:r>
              <a:rPr lang="az-Latn-AZ" sz="8000" dirty="0"/>
              <a:t>-  məhsul keyfiyyətinin yüksəldilməsi və rəqabət qabiliyyətinin artırılması istiqamətində, aqrar-ərzaq kompleksində daxili təsərrüfat-iqtisadi və kooperasiya əlaqələrinin daha da gücləndirilməsi, ərzaq istehsalçılarının birgə və optimal qərarları əsasında kənd təsərrüfatı məhsulları xammalının itkisiz emalı və  son məhsulun keyfiyyətinin yüksəldilməsi, həmçinin bu istiqamətdə yeni korporativ idarəetmə strukturlarının formalaşdırılması;</a:t>
            </a:r>
            <a:endParaRPr lang="ru-RU" sz="8000" dirty="0"/>
          </a:p>
          <a:p>
            <a:pPr algn="just"/>
            <a:r>
              <a:rPr lang="az-Latn-AZ" sz="8000" dirty="0"/>
              <a:t>           - məhsul keyfiyyətinin idarə olunması, yeyinti məhsulları və qida texnologiyaları üzrə mütəxəssislərin hazırlanması, həmçinin onların müasir dövrün tələblərinə uyğun ixtisas səviyyəsinin artırılması üzrə tədbirlərin müəyyən edilməsi;</a:t>
            </a:r>
            <a:endParaRPr lang="ru-RU" sz="8000" dirty="0"/>
          </a:p>
          <a:p>
            <a:pPr algn="just"/>
            <a:r>
              <a:rPr lang="az-Latn-AZ" sz="8000" dirty="0"/>
              <a:t>            - ərzaq  təhlükəsizliyi  mexanizmlərinin  təkmilləşdirilməsi,  beynəlxalq  HACCP  (təhlükəli amillərin təhlili və  kritik  nöqtələrə  nəzarət)  sisteminə  keçid  üçün  normativ -  hüquqi baza yaradılması və eyni zamanda ərzaq məhsullarının istehsalı sahəsində beynəlxalq təcrübə nəzərə alınmaqla milli standartların  hazırlanması və tətbiq olunması</a:t>
            </a:r>
            <a:r>
              <a:rPr lang="az-Latn-AZ" sz="8000" dirty="0" smtClean="0"/>
              <a:t>;</a:t>
            </a:r>
            <a:endParaRPr lang="ru-RU" sz="8000" dirty="0"/>
          </a:p>
        </p:txBody>
      </p:sp>
    </p:spTree>
    <p:extLst>
      <p:ext uri="{BB962C8B-B14F-4D97-AF65-F5344CB8AC3E}">
        <p14:creationId xmlns:p14="http://schemas.microsoft.com/office/powerpoint/2010/main" val="42803942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az-Latn-AZ" dirty="0" smtClean="0">
                <a:solidFill>
                  <a:srgbClr val="FF0000"/>
                </a:solidFill>
              </a:rPr>
              <a:t>ƏRZAQ TƏHLÜKƏSİZLİYİ NƏDİR?</a:t>
            </a:r>
            <a:endParaRPr lang="ru-RU" dirty="0">
              <a:solidFill>
                <a:srgbClr val="FF0000"/>
              </a:solidFill>
            </a:endParaRPr>
          </a:p>
        </p:txBody>
      </p:sp>
      <p:pic>
        <p:nvPicPr>
          <p:cNvPr id="4" name="Объект 3"/>
          <p:cNvPicPr>
            <a:picLocks noGrp="1"/>
          </p:cNvPicPr>
          <p:nvPr>
            <p:ph idx="1"/>
          </p:nvPr>
        </p:nvPicPr>
        <p:blipFill>
          <a:blip r:embed="rId2" cstate="print">
            <a:lum bright="7000" contrast="24000"/>
          </a:blip>
          <a:srcRect/>
          <a:stretch>
            <a:fillRect/>
          </a:stretch>
        </p:blipFill>
        <p:spPr bwMode="auto">
          <a:xfrm>
            <a:off x="899592" y="1412776"/>
            <a:ext cx="7416824" cy="4536504"/>
          </a:xfrm>
          <a:prstGeom prst="rect">
            <a:avLst/>
          </a:prstGeom>
          <a:noFill/>
          <a:ln w="9525">
            <a:noFill/>
            <a:miter lim="800000"/>
            <a:headEnd/>
            <a:tailEnd/>
          </a:ln>
        </p:spPr>
      </p:pic>
    </p:spTree>
    <p:extLst>
      <p:ext uri="{BB962C8B-B14F-4D97-AF65-F5344CB8AC3E}">
        <p14:creationId xmlns:p14="http://schemas.microsoft.com/office/powerpoint/2010/main" val="18773123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az-Latn-AZ" b="1" dirty="0" smtClean="0">
                <a:solidFill>
                  <a:srgbClr val="FF0000"/>
                </a:solidFill>
              </a:rPr>
              <a:t>HANSI  </a:t>
            </a:r>
            <a:r>
              <a:rPr lang="az-Latn-AZ" b="1" dirty="0">
                <a:solidFill>
                  <a:srgbClr val="FF0000"/>
                </a:solidFill>
              </a:rPr>
              <a:t>TƏKLİFLƏRİMİZ  VAR?</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normAutofit fontScale="25000" lnSpcReduction="20000"/>
          </a:bodyPr>
          <a:lstStyle/>
          <a:p>
            <a:pPr algn="just"/>
            <a:r>
              <a:rPr lang="az-Latn-AZ" sz="8000" dirty="0"/>
              <a:t> - ərzaq məhsullarının istehsalı sahəsində İSO standartlarına uyğun keyfiyyətin idarə  edilməsi sistemlərinin  tətbiqi üçün  normativ hüquqi  baza  yaradılmalı;</a:t>
            </a:r>
            <a:endParaRPr lang="ru-RU" sz="8000" dirty="0"/>
          </a:p>
          <a:p>
            <a:pPr algn="just"/>
            <a:r>
              <a:rPr lang="az-Latn-AZ" sz="8000" dirty="0"/>
              <a:t>    - məhsul  itkilərinin  qarşısının  alınması  və  keyfiyyətinin  aşağı  düşməsinə  qarşı  məsuliyyətin artırılması, bu zaman keyfiyyətə hüquqi təminatın mütləq nəzərə alınması;</a:t>
            </a:r>
            <a:endParaRPr lang="ru-RU" sz="8000" dirty="0"/>
          </a:p>
          <a:p>
            <a:pPr algn="just"/>
            <a:r>
              <a:rPr lang="az-Latn-AZ" sz="8000" dirty="0"/>
              <a:t>           - ərzaq məhsullarının keyfiyyət səviyyəsinin yüksəldilməsi üçün mövcud maddi və mənəvi həvəsləndirmə sisteminin təkmilləşdirilməsi;</a:t>
            </a:r>
            <a:endParaRPr lang="ru-RU" sz="8000" dirty="0"/>
          </a:p>
          <a:p>
            <a:pPr algn="just"/>
            <a:r>
              <a:rPr lang="az-Latn-AZ" sz="8000" dirty="0"/>
              <a:t>          - bu sahələ çalışanlara məhsulun keyfiyyətinin artırılmasının mütərəqqi forma, metod və üsullarının öyrədilməsi;</a:t>
            </a:r>
            <a:endParaRPr lang="ru-RU" sz="8000" dirty="0"/>
          </a:p>
          <a:p>
            <a:pPr algn="just"/>
            <a:r>
              <a:rPr lang="az-Latn-AZ" sz="8000" dirty="0"/>
              <a:t>          - keyfiyyətli məhsula qarşı tələbləri müəyyən edən, bu sahədə mütərəqqi texnologiyanı və əməyin təşkilini nəzərə alan, texniki-texnoloji prosesləri idarə etməyə imkan  verən  standartların tətbiq edilməsi;</a:t>
            </a:r>
            <a:endParaRPr lang="ru-RU" sz="8000" dirty="0"/>
          </a:p>
          <a:p>
            <a:pPr algn="just"/>
            <a:r>
              <a:rPr lang="az-Latn-AZ" sz="8000" dirty="0"/>
              <a:t>          - bu tip məhsulların istehsalı və emalı zamanı texniki - təşkilati xidmət səviyyəsinin yaxşılaşdırılması, istehsalat mədəniyyəti səviyyəsinin yüksəldilməsi;</a:t>
            </a:r>
            <a:endParaRPr lang="ru-RU" sz="8000" dirty="0"/>
          </a:p>
          <a:p>
            <a:pPr algn="just"/>
            <a:r>
              <a:rPr lang="az-Latn-AZ" sz="8000" dirty="0"/>
              <a:t>          - daxili bazarda kənd təsərrüfatı və ərzaq məhsullarının keyfiyyətinin proqnoz-laşdırılması  və  bu  istiqamətdə  tədbirlərin  aşağıdakı  ardıcıllıqla  aparılması. Belə  ki</a:t>
            </a:r>
            <a:r>
              <a:rPr lang="az-Latn-AZ" sz="8000" dirty="0" smtClean="0"/>
              <a:t>:</a:t>
            </a:r>
            <a:endParaRPr lang="ru-RU" sz="8000" dirty="0"/>
          </a:p>
        </p:txBody>
      </p:sp>
    </p:spTree>
    <p:extLst>
      <p:ext uri="{BB962C8B-B14F-4D97-AF65-F5344CB8AC3E}">
        <p14:creationId xmlns:p14="http://schemas.microsoft.com/office/powerpoint/2010/main" val="396322232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az-Latn-AZ" b="1" dirty="0" smtClean="0">
                <a:solidFill>
                  <a:srgbClr val="FF0000"/>
                </a:solidFill>
              </a:rPr>
              <a:t>HANSI  </a:t>
            </a:r>
            <a:r>
              <a:rPr lang="az-Latn-AZ" b="1" dirty="0">
                <a:solidFill>
                  <a:srgbClr val="FF0000"/>
                </a:solidFill>
              </a:rPr>
              <a:t>TƏKLİFLƏRİMİZ  VAR?</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a:xfrm>
            <a:off x="467544" y="1628800"/>
            <a:ext cx="8229600" cy="4525963"/>
          </a:xfrm>
        </p:spPr>
        <p:txBody>
          <a:bodyPr>
            <a:normAutofit fontScale="25000" lnSpcReduction="20000"/>
          </a:bodyPr>
          <a:lstStyle/>
          <a:p>
            <a:pPr algn="just"/>
            <a:r>
              <a:rPr lang="az-Latn-AZ" sz="8000" dirty="0"/>
              <a:t> a) məhsul keyfiyyətinin bazarın tələb-təklifinə, dövrün iqtisadi inkişaf səviyyəsinə uyğunlaşdırılması tədbirlərinin hazırlanması;</a:t>
            </a:r>
            <a:endParaRPr lang="ru-RU" sz="8000" dirty="0"/>
          </a:p>
          <a:p>
            <a:pPr algn="just"/>
            <a:r>
              <a:rPr lang="az-Latn-AZ" sz="8000" dirty="0"/>
              <a:t>          b) bu məhsulların mühüm istehlak xassəsini xarakterizə edən vahid keyfiyyət göstərijilərinin işlənib hazırlanması;</a:t>
            </a:r>
            <a:endParaRPr lang="ru-RU" sz="8000" dirty="0"/>
          </a:p>
          <a:p>
            <a:pPr algn="just"/>
            <a:r>
              <a:rPr lang="az-Latn-AZ" sz="8000" dirty="0"/>
              <a:t>        c)  fiziki və hüquqi şəxslərin istehsal etdikləri məhsulların iqtisadi jəhətdən səmərəli olması və xərclərə zəruri qənaətin təmin edilməsi;</a:t>
            </a:r>
            <a:endParaRPr lang="ru-RU" sz="8000" dirty="0"/>
          </a:p>
          <a:p>
            <a:pPr algn="just"/>
            <a:r>
              <a:rPr lang="az-Latn-AZ" sz="8000" dirty="0"/>
              <a:t>         d) məhsulun istehsalı, emalı, saxlanması, qablaşdırılması, daşınması, marketinqi və istehlakı mərhələlərində keyfiyyətin saxlanılması, həmçinin onun artımını təmin edən kompleks tədbirlərin hazırlanması .</a:t>
            </a:r>
            <a:endParaRPr lang="ru-RU" sz="8000" dirty="0"/>
          </a:p>
          <a:p>
            <a:pPr algn="just"/>
            <a:r>
              <a:rPr lang="az-Latn-AZ" sz="8000" dirty="0"/>
              <a:t>         - yüksək keyfiyyətli və ekoloji təmiz ərzaq məhsullarının istehal olunması üçün, məqsədyönlü meliorasiya və irriqasiya tədbirlərinin həyata keçirilməsi, eyni zamanda suvarma sistemlərinin bərpası ilə yüksək məhsuldarlıqlı və əhalinin artan tələbatlarının ödənilməsinə yönəldilmiş faraş tərəvəz və bostan bitkiləri, meyvə və digər kənd təsərrüfatı məhsullarının növbəli əkin sahələrinin genişləndirilməsi;</a:t>
            </a:r>
            <a:endParaRPr lang="ru-RU" sz="8000" dirty="0"/>
          </a:p>
          <a:p>
            <a:endParaRPr lang="ru-RU" dirty="0"/>
          </a:p>
        </p:txBody>
      </p:sp>
    </p:spTree>
    <p:extLst>
      <p:ext uri="{BB962C8B-B14F-4D97-AF65-F5344CB8AC3E}">
        <p14:creationId xmlns:p14="http://schemas.microsoft.com/office/powerpoint/2010/main" val="305769027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solidFill>
                  <a:srgbClr val="FF0000"/>
                </a:solidFill>
              </a:rPr>
              <a:t/>
            </a:r>
            <a:br>
              <a:rPr lang="en-US" b="1" dirty="0" smtClean="0">
                <a:solidFill>
                  <a:srgbClr val="FF0000"/>
                </a:solidFill>
              </a:rPr>
            </a:br>
            <a:r>
              <a:rPr lang="az-Latn-AZ" b="1" dirty="0" smtClean="0">
                <a:solidFill>
                  <a:srgbClr val="FF0000"/>
                </a:solidFill>
              </a:rPr>
              <a:t>HANSI  </a:t>
            </a:r>
            <a:r>
              <a:rPr lang="az-Latn-AZ" b="1" dirty="0">
                <a:solidFill>
                  <a:srgbClr val="FF0000"/>
                </a:solidFill>
              </a:rPr>
              <a:t>TƏKLİFLƏRİMİZ  VAR?</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Объект 2"/>
          <p:cNvSpPr>
            <a:spLocks noGrp="1"/>
          </p:cNvSpPr>
          <p:nvPr>
            <p:ph idx="1"/>
          </p:nvPr>
        </p:nvSpPr>
        <p:spPr/>
        <p:txBody>
          <a:bodyPr>
            <a:normAutofit fontScale="62500" lnSpcReduction="20000"/>
          </a:bodyPr>
          <a:lstStyle/>
          <a:p>
            <a:pPr algn="just"/>
            <a:r>
              <a:rPr lang="az-Latn-AZ" dirty="0"/>
              <a:t> - ekoloji cəhətdən təmiz və insan sağlamlığına zərərli olmayan ərzaq məhsullarının əldə edilməsi istiqamətində, bu məhsulların istehsalı, emalı və marketinqi (satışı) mərhələlərində ekoloji təhlükəsizlilik tədbirlərinin  təmin edilməsi;</a:t>
            </a:r>
            <a:endParaRPr lang="ru-RU" dirty="0"/>
          </a:p>
          <a:p>
            <a:pPr algn="just"/>
            <a:r>
              <a:rPr lang="az-Latn-AZ" dirty="0"/>
              <a:t>          - bu istiqamətdə həyata keçirilən məqsədli proqramlara uyğun olaraq, keyfiyyətli ərzaq məhsullarına daxili tələbatın tam və yetərli səviyyədə ödənilməsi məqsədilə, onların istehsalı üçün yeni texnika və avadanlıqların, məhsuldar toxum sortları və heyvan cinslərinin əldə olunmasına istiqamətlənmiş investisiya fəaliyyətinə zəruri köməyin göstərilməsi və  s.</a:t>
            </a:r>
            <a:endParaRPr lang="ru-RU" dirty="0"/>
          </a:p>
          <a:p>
            <a:pPr algn="just"/>
            <a:r>
              <a:rPr lang="az-Latn-AZ" dirty="0"/>
              <a:t>           Hesab edirik ki, milli ərzaq təhlükəsizliyinin təmin olunması və dayanıqlı inkişafı, həmçinin məhsul keyfiyyətinə nəzarətin təkmilləşdirilməsi  üçün, yuxarıdakı təkliflərin həyata keçirilməsi – göstərilən istiqamətlərdə mühüm sosial-iqtisadi sıçrayışı təmin edə  və müsbət nəticələrə səbəb ola bilər.</a:t>
            </a:r>
            <a:endParaRPr lang="ru-RU" dirty="0"/>
          </a:p>
          <a:p>
            <a:pPr algn="just"/>
            <a:r>
              <a:rPr lang="az-Latn-AZ" b="1" dirty="0"/>
              <a:t> </a:t>
            </a:r>
            <a:endParaRPr lang="ru-RU" dirty="0"/>
          </a:p>
        </p:txBody>
      </p:sp>
    </p:spTree>
    <p:extLst>
      <p:ext uri="{BB962C8B-B14F-4D97-AF65-F5344CB8AC3E}">
        <p14:creationId xmlns:p14="http://schemas.microsoft.com/office/powerpoint/2010/main" val="321097718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77500" lnSpcReduction="20000"/>
          </a:bodyPr>
          <a:lstStyle/>
          <a:p>
            <a:pPr marL="0" indent="0" algn="just">
              <a:buNone/>
            </a:pPr>
            <a:r>
              <a:rPr lang="az-Latn-AZ" sz="4000" dirty="0" smtClean="0">
                <a:latin typeface="Arial" panose="020B0604020202020204" pitchFamily="34" charset="0"/>
                <a:cs typeface="Arial" panose="020B0604020202020204" pitchFamily="34" charset="0"/>
              </a:rPr>
              <a:t>    </a:t>
            </a:r>
            <a:r>
              <a:rPr lang="az-Latn-AZ" sz="4000" dirty="0">
                <a:latin typeface="Arial" panose="020B0604020202020204" pitchFamily="34" charset="0"/>
                <a:cs typeface="Arial" panose="020B0604020202020204" pitchFamily="34" charset="0"/>
              </a:rPr>
              <a:t> </a:t>
            </a:r>
          </a:p>
          <a:p>
            <a:pPr marL="0" indent="0" algn="just">
              <a:buNone/>
            </a:pPr>
            <a:r>
              <a:rPr lang="az-Latn-AZ" sz="4000" dirty="0" smtClean="0">
                <a:latin typeface="Arial" panose="020B0604020202020204" pitchFamily="34" charset="0"/>
                <a:cs typeface="Arial" panose="020B0604020202020204" pitchFamily="34" charset="0"/>
              </a:rPr>
              <a:t>    </a:t>
            </a:r>
            <a:r>
              <a:rPr lang="az-Latn-AZ" sz="4000" b="1" dirty="0" smtClean="0">
                <a:latin typeface="Arial" panose="020B0604020202020204" pitchFamily="34" charset="0"/>
                <a:cs typeface="Arial" panose="020B0604020202020204" pitchFamily="34" charset="0"/>
              </a:rPr>
              <a:t>Ərzaq </a:t>
            </a:r>
            <a:r>
              <a:rPr lang="az-Latn-AZ" sz="4000" b="1" dirty="0">
                <a:latin typeface="Arial" panose="020B0604020202020204" pitchFamily="34" charset="0"/>
                <a:cs typeface="Arial" panose="020B0604020202020204" pitchFamily="34" charset="0"/>
              </a:rPr>
              <a:t>təhlükəsizliyi </a:t>
            </a:r>
            <a:r>
              <a:rPr lang="az-Latn-AZ" sz="4000" b="1" dirty="0" smtClean="0">
                <a:latin typeface="Arial" panose="020B0604020202020204" pitchFamily="34" charset="0"/>
                <a:cs typeface="Arial" panose="020B0604020202020204" pitchFamily="34" charset="0"/>
              </a:rPr>
              <a:t>– fizioloji qida normalarına uyğun olaraq, insanların ərzaq məhsullarına olan tələbatının daxili mənbələr hesabına ödənilməsini, eləcə də dövlətin ərzaq ehtiyyatlarının səmərəli və çevik şəkildə formalaşması</a:t>
            </a:r>
            <a:r>
              <a:rPr lang="en-US" sz="4000" b="1" dirty="0" smtClean="0">
                <a:latin typeface="Arial" panose="020B0604020202020204" pitchFamily="34" charset="0"/>
                <a:cs typeface="Arial" panose="020B0604020202020204" pitchFamily="34" charset="0"/>
              </a:rPr>
              <a:t>n</a:t>
            </a:r>
            <a:r>
              <a:rPr lang="az-Latn-AZ" sz="4000" b="1" dirty="0" smtClean="0">
                <a:latin typeface="Arial" panose="020B0604020202020204" pitchFamily="34" charset="0"/>
                <a:cs typeface="Arial" panose="020B0604020202020204" pitchFamily="34" charset="0"/>
              </a:rPr>
              <a:t>ı təmin edir.  </a:t>
            </a:r>
          </a:p>
          <a:p>
            <a:pPr marL="0" indent="0" algn="just">
              <a:buNone/>
            </a:pPr>
            <a:endParaRPr lang="az-Latn-AZ" sz="4000" b="1" dirty="0" smtClean="0">
              <a:latin typeface="Arial" panose="020B0604020202020204" pitchFamily="34" charset="0"/>
              <a:cs typeface="Arial" panose="020B0604020202020204" pitchFamily="34" charset="0"/>
            </a:endParaRPr>
          </a:p>
          <a:p>
            <a:pPr marL="0" indent="0" algn="just">
              <a:buNone/>
            </a:pPr>
            <a:r>
              <a:rPr lang="az-Latn-AZ" sz="4000" b="1" dirty="0" smtClean="0">
                <a:latin typeface="Arial" panose="020B0604020202020204" pitchFamily="34" charset="0"/>
                <a:cs typeface="Arial" panose="020B0604020202020204" pitchFamily="34" charset="0"/>
              </a:rPr>
              <a:t>    Ərzaq </a:t>
            </a:r>
            <a:r>
              <a:rPr lang="az-Latn-AZ" sz="4000" b="1" dirty="0">
                <a:latin typeface="Arial" panose="020B0604020202020204" pitchFamily="34" charset="0"/>
                <a:cs typeface="Arial" panose="020B0604020202020204" pitchFamily="34" charset="0"/>
              </a:rPr>
              <a:t>təhlükəsizliyi o deməkdir ki, bütün insanlar istənilən vaxt aktiv və sağlam həyat tərzi sürə bilmək üçün kifayət qədər keyfiyyətli qidaya fiziki və iqtisadi çıxış imkanlarına malik olsunlar. </a:t>
            </a:r>
            <a:endParaRPr lang="ru-RU"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87794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az-Latn-AZ" dirty="0" smtClean="0">
                <a:solidFill>
                  <a:srgbClr val="FF0000"/>
                </a:solidFill>
              </a:rPr>
              <a:t/>
            </a:r>
            <a:br>
              <a:rPr lang="az-Latn-AZ" dirty="0" smtClean="0">
                <a:solidFill>
                  <a:srgbClr val="FF0000"/>
                </a:solidFill>
              </a:rPr>
            </a:br>
            <a:r>
              <a:rPr lang="az-Latn-AZ" b="1" dirty="0" smtClean="0">
                <a:solidFill>
                  <a:srgbClr val="FF0000"/>
                </a:solidFill>
              </a:rPr>
              <a:t>Ərzaq </a:t>
            </a:r>
            <a:r>
              <a:rPr lang="az-Latn-AZ" b="1" dirty="0">
                <a:solidFill>
                  <a:srgbClr val="FF0000"/>
                </a:solidFill>
              </a:rPr>
              <a:t>təhlükəsizliyinin </a:t>
            </a:r>
            <a:r>
              <a:rPr lang="az-Latn-AZ" b="1" dirty="0" smtClean="0">
                <a:solidFill>
                  <a:srgbClr val="FF0000"/>
                </a:solidFill>
              </a:rPr>
              <a:t>tərkib </a:t>
            </a:r>
            <a:r>
              <a:rPr lang="az-Latn-AZ" b="1" dirty="0">
                <a:solidFill>
                  <a:srgbClr val="FF0000"/>
                </a:solidFill>
              </a:rPr>
              <a:t>elementləri aşağıdakılardır:</a:t>
            </a:r>
            <a:r>
              <a:rPr lang="ru-RU" b="1" dirty="0">
                <a:solidFill>
                  <a:srgbClr val="FF0000"/>
                </a:solidFill>
              </a:rPr>
              <a:t/>
            </a:r>
            <a:br>
              <a:rPr lang="ru-RU" b="1" dirty="0">
                <a:solidFill>
                  <a:srgbClr val="FF0000"/>
                </a:solidFill>
              </a:rPr>
            </a:br>
            <a:endParaRPr lang="ru-RU" b="1" dirty="0">
              <a:solidFill>
                <a:srgbClr val="FF0000"/>
              </a:solidFill>
            </a:endParaRPr>
          </a:p>
        </p:txBody>
      </p:sp>
      <p:sp>
        <p:nvSpPr>
          <p:cNvPr id="3" name="Объект 2"/>
          <p:cNvSpPr>
            <a:spLocks noGrp="1"/>
          </p:cNvSpPr>
          <p:nvPr>
            <p:ph idx="1"/>
          </p:nvPr>
        </p:nvSpPr>
        <p:spPr/>
        <p:txBody>
          <a:bodyPr>
            <a:normAutofit fontScale="85000" lnSpcReduction="10000"/>
          </a:bodyPr>
          <a:lstStyle/>
          <a:p>
            <a:pPr marL="0" indent="0" algn="just">
              <a:buNone/>
            </a:pPr>
            <a:r>
              <a:rPr lang="az-Latn-AZ" b="1" dirty="0" smtClean="0"/>
              <a:t>    1</a:t>
            </a:r>
            <a:r>
              <a:rPr lang="az-Latn-AZ" b="1" dirty="0"/>
              <a:t>) insanların, ölkə vətəndaşlarının  sağlam və keyfiyyətli  qidaya fiziki -iqtisadi çıxış imkanlarının təmin olunması;</a:t>
            </a:r>
            <a:endParaRPr lang="ru-RU" dirty="0"/>
          </a:p>
          <a:p>
            <a:pPr marL="0" indent="0" algn="just">
              <a:buNone/>
            </a:pPr>
            <a:r>
              <a:rPr lang="az-Latn-AZ" b="1" dirty="0"/>
              <a:t> </a:t>
            </a:r>
            <a:r>
              <a:rPr lang="az-Latn-AZ" b="1" dirty="0" smtClean="0"/>
              <a:t>   2</a:t>
            </a:r>
            <a:r>
              <a:rPr lang="az-Latn-AZ" b="1" dirty="0"/>
              <a:t>) ölkənin milli ərzaq sisteminin iqtisadi baxımdan müstəqilliyi, yəni əsas ərzaq məhsulları üzrə ixracdan asılı olmaması, </a:t>
            </a:r>
            <a:endParaRPr lang="ru-RU" dirty="0"/>
          </a:p>
          <a:p>
            <a:pPr marL="0" indent="0" algn="just">
              <a:buNone/>
            </a:pPr>
            <a:r>
              <a:rPr lang="az-Latn-AZ" b="1" dirty="0" smtClean="0"/>
              <a:t>    3</a:t>
            </a:r>
            <a:r>
              <a:rPr lang="az-Latn-AZ" b="1" dirty="0"/>
              <a:t>) etibarlılığı, yəni ərzaq sisteminin mövsüm, hava və digər amillərlə bağlı olan risklərdən qorunması;</a:t>
            </a:r>
            <a:endParaRPr lang="ru-RU" dirty="0"/>
          </a:p>
          <a:p>
            <a:pPr marL="0" indent="0" algn="just">
              <a:buNone/>
            </a:pPr>
            <a:r>
              <a:rPr lang="az-Latn-AZ" b="1" dirty="0" smtClean="0"/>
              <a:t>    4</a:t>
            </a:r>
            <a:r>
              <a:rPr lang="az-Latn-AZ" b="1" dirty="0"/>
              <a:t>) dayanıqlılığı, yəni milli ərzaq sisteminin təkrar istehsal həcminin  genişləndirilmiş şəkildə təmin edilməsi  və sair aiddir...</a:t>
            </a:r>
            <a:endParaRPr lang="ru-RU" dirty="0"/>
          </a:p>
          <a:p>
            <a:endParaRPr lang="ru-RU" dirty="0"/>
          </a:p>
        </p:txBody>
      </p:sp>
    </p:spTree>
    <p:extLst>
      <p:ext uri="{BB962C8B-B14F-4D97-AF65-F5344CB8AC3E}">
        <p14:creationId xmlns:p14="http://schemas.microsoft.com/office/powerpoint/2010/main" val="22580354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az-Latn-AZ" b="1" dirty="0">
                <a:solidFill>
                  <a:srgbClr val="FF0000"/>
                </a:solidFill>
              </a:rPr>
              <a:t>Ərzaq təhlükəsizliyi anlayışına üç ünsür daxildir:</a:t>
            </a:r>
          </a:p>
        </p:txBody>
      </p:sp>
      <p:sp>
        <p:nvSpPr>
          <p:cNvPr id="3" name="Объект 2"/>
          <p:cNvSpPr>
            <a:spLocks noGrp="1"/>
          </p:cNvSpPr>
          <p:nvPr>
            <p:ph idx="1"/>
          </p:nvPr>
        </p:nvSpPr>
        <p:spPr>
          <a:xfrm>
            <a:off x="899592" y="1772816"/>
            <a:ext cx="7499176" cy="4392487"/>
          </a:xfrm>
        </p:spPr>
        <p:txBody>
          <a:bodyPr>
            <a:normAutofit fontScale="85000" lnSpcReduction="10000"/>
          </a:bodyPr>
          <a:lstStyle/>
          <a:p>
            <a:r>
              <a:rPr lang="az-Latn-AZ" sz="4400" b="1" dirty="0" smtClean="0"/>
              <a:t>yüksək </a:t>
            </a:r>
            <a:r>
              <a:rPr lang="az-Latn-AZ" sz="4400" b="1" dirty="0"/>
              <a:t>keyfiyyətli ərzaq məhsullarının mövcudluğu; </a:t>
            </a:r>
            <a:endParaRPr lang="az-Latn-AZ" sz="4400" b="1" dirty="0" smtClean="0"/>
          </a:p>
          <a:p>
            <a:r>
              <a:rPr lang="az-Latn-AZ" sz="4400" b="1" dirty="0" smtClean="0"/>
              <a:t>ailələrin </a:t>
            </a:r>
            <a:r>
              <a:rPr lang="az-Latn-AZ" sz="4400" b="1" dirty="0"/>
              <a:t>bu ərzağı əldə edə bilməsi; </a:t>
            </a:r>
            <a:endParaRPr lang="az-Latn-AZ" sz="4400" b="1" dirty="0" smtClean="0"/>
          </a:p>
          <a:p>
            <a:r>
              <a:rPr lang="az-Latn-AZ" sz="4400" b="1" dirty="0" smtClean="0"/>
              <a:t>ərzağın </a:t>
            </a:r>
            <a:r>
              <a:rPr lang="az-Latn-AZ" sz="4400" b="1" dirty="0"/>
              <a:t>analoji qidalandırıcı tərkibi</a:t>
            </a:r>
            <a:r>
              <a:rPr lang="az-Latn-AZ" sz="4400" b="1" dirty="0" smtClean="0"/>
              <a:t>.</a:t>
            </a:r>
          </a:p>
          <a:p>
            <a:pPr marL="0" indent="0" algn="ctr">
              <a:buNone/>
            </a:pPr>
            <a:endParaRPr lang="az-Latn-AZ" sz="4400" b="1" dirty="0" smtClean="0"/>
          </a:p>
          <a:p>
            <a:pPr marL="0" indent="0" algn="ctr">
              <a:buNone/>
            </a:pPr>
            <a:r>
              <a:rPr lang="az-Latn-AZ" sz="4400" b="1" dirty="0" smtClean="0"/>
              <a:t>Hər </a:t>
            </a:r>
            <a:r>
              <a:rPr lang="az-Latn-AZ" sz="4400" b="1" dirty="0"/>
              <a:t>il 16 oktyabr – Ümümdünya  Ərzaq  günü  kimi qeyd olunur.</a:t>
            </a:r>
            <a:r>
              <a:rPr lang="az-Latn-AZ" sz="4400" dirty="0"/>
              <a:t> </a:t>
            </a:r>
            <a:endParaRPr lang="ru-RU" sz="4400" dirty="0"/>
          </a:p>
          <a:p>
            <a:endParaRPr lang="ru-RU" sz="4400" dirty="0"/>
          </a:p>
        </p:txBody>
      </p:sp>
    </p:spTree>
    <p:extLst>
      <p:ext uri="{BB962C8B-B14F-4D97-AF65-F5344CB8AC3E}">
        <p14:creationId xmlns:p14="http://schemas.microsoft.com/office/powerpoint/2010/main" val="27148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26170"/>
          </a:xfrm>
        </p:spPr>
        <p:txBody>
          <a:bodyPr>
            <a:noAutofit/>
          </a:bodyPr>
          <a:lstStyle/>
          <a:p>
            <a:r>
              <a:rPr lang="az-Latn-AZ" sz="2800" b="1" dirty="0" smtClean="0">
                <a:solidFill>
                  <a:srgbClr val="FF0000"/>
                </a:solidFill>
              </a:rPr>
              <a:t>Ərzaq  </a:t>
            </a:r>
            <a:r>
              <a:rPr lang="az-Latn-AZ" sz="2800" b="1" dirty="0">
                <a:solidFill>
                  <a:srgbClr val="FF0000"/>
                </a:solidFill>
              </a:rPr>
              <a:t>təhlükəsizliyinin səmərəli təmin olunması  səviyyəsi  qiymətləndirilərkən,  aşağıdakı  göstəricilər  əsas  götürülür:</a:t>
            </a:r>
            <a:r>
              <a:rPr lang="ru-RU" sz="2800" b="1" dirty="0">
                <a:solidFill>
                  <a:schemeClr val="accent6">
                    <a:lumMod val="50000"/>
                  </a:schemeClr>
                </a:solidFill>
              </a:rPr>
              <a:t/>
            </a:r>
            <a:br>
              <a:rPr lang="ru-RU" sz="2800" b="1" dirty="0">
                <a:solidFill>
                  <a:schemeClr val="accent6">
                    <a:lumMod val="50000"/>
                  </a:schemeClr>
                </a:solidFill>
              </a:rPr>
            </a:br>
            <a:endParaRPr lang="ru-RU" sz="2800" b="1" dirty="0">
              <a:solidFill>
                <a:schemeClr val="accent6">
                  <a:lumMod val="50000"/>
                </a:schemeClr>
              </a:solidFill>
            </a:endParaRPr>
          </a:p>
        </p:txBody>
      </p:sp>
      <p:sp>
        <p:nvSpPr>
          <p:cNvPr id="3" name="Объект 2"/>
          <p:cNvSpPr>
            <a:spLocks noGrp="1"/>
          </p:cNvSpPr>
          <p:nvPr>
            <p:ph idx="1"/>
          </p:nvPr>
        </p:nvSpPr>
        <p:spPr>
          <a:xfrm>
            <a:off x="457200" y="1600200"/>
            <a:ext cx="8229600" cy="4853136"/>
          </a:xfrm>
        </p:spPr>
        <p:txBody>
          <a:bodyPr>
            <a:normAutofit fontScale="85000" lnSpcReduction="10000"/>
          </a:bodyPr>
          <a:lstStyle/>
          <a:p>
            <a:pPr marL="0" indent="0" algn="just">
              <a:buNone/>
            </a:pPr>
            <a:r>
              <a:rPr lang="az-Latn-AZ" b="1" dirty="0" smtClean="0"/>
              <a:t>   - </a:t>
            </a:r>
            <a:r>
              <a:rPr lang="az-Latn-AZ" b="1" i="1" dirty="0"/>
              <a:t>ərzağın fiziki əldə olunması imkanları</a:t>
            </a:r>
            <a:r>
              <a:rPr lang="az-Latn-AZ" dirty="0"/>
              <a:t> – istehlak bazarında kifayət qədər təhlükəsiz və yüksək qida keyfiyyətinə  malik olan ərzaq məhsullarının mövcud-luğu, ölkənin hər bir yerində istənilən çeşiddə və istənilən vaxt əldə etmək imkanı;</a:t>
            </a:r>
            <a:endParaRPr lang="ru-RU" dirty="0"/>
          </a:p>
          <a:p>
            <a:pPr marL="0" indent="0" algn="just">
              <a:buNone/>
            </a:pPr>
            <a:r>
              <a:rPr lang="az-Latn-AZ" b="1" dirty="0" smtClean="0"/>
              <a:t>   - </a:t>
            </a:r>
            <a:r>
              <a:rPr lang="az-Latn-AZ" b="1" i="1" dirty="0"/>
              <a:t>ərzağın iqtisadi əldə olunma imkanı</a:t>
            </a:r>
            <a:r>
              <a:rPr lang="az-Latn-AZ" dirty="0"/>
              <a:t> - bütün sosial qrupların tələbatına uyğun gələn və keyfiyyətli ərzaq məhsullarını alması imkanlarının təmini;</a:t>
            </a:r>
            <a:endParaRPr lang="ru-RU" dirty="0"/>
          </a:p>
          <a:p>
            <a:pPr marL="0" indent="0" algn="just">
              <a:buNone/>
            </a:pPr>
            <a:r>
              <a:rPr lang="az-Latn-AZ" b="1" dirty="0" smtClean="0"/>
              <a:t>    - </a:t>
            </a:r>
            <a:r>
              <a:rPr lang="az-Latn-AZ" b="1" i="1" dirty="0"/>
              <a:t>istifadə üçün təhlükəsiz qidanın olması</a:t>
            </a:r>
            <a:r>
              <a:rPr lang="az-Latn-AZ" dirty="0"/>
              <a:t> -  ərzağın anoloji qidalandırıcı tərkibi, əhalinin sağlamlığına ziyan verə biləcək ərzaq məhsullarının istehsalı, satışı və istehlakının qarşısının alınması.</a:t>
            </a:r>
            <a:endParaRPr lang="ru-RU" dirty="0"/>
          </a:p>
          <a:p>
            <a:pPr algn="just"/>
            <a:endParaRPr lang="ru-RU" dirty="0"/>
          </a:p>
        </p:txBody>
      </p:sp>
    </p:spTree>
    <p:extLst>
      <p:ext uri="{BB962C8B-B14F-4D97-AF65-F5344CB8AC3E}">
        <p14:creationId xmlns:p14="http://schemas.microsoft.com/office/powerpoint/2010/main" val="30615847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5478963"/>
              </p:ext>
            </p:extLst>
          </p:nvPr>
        </p:nvGraphicFramePr>
        <p:xfrm>
          <a:off x="395536" y="790575"/>
          <a:ext cx="8424937" cy="6038339"/>
        </p:xfrm>
        <a:graphic>
          <a:graphicData uri="http://schemas.openxmlformats.org/drawingml/2006/table">
            <a:tbl>
              <a:tblPr firstRow="1" firstCol="1" lastRow="1" lastCol="1" bandRow="1" bandCol="1">
                <a:tableStyleId>{5C22544A-7EE6-4342-B048-85BDC9FD1C3A}</a:tableStyleId>
              </a:tblPr>
              <a:tblGrid>
                <a:gridCol w="476078"/>
                <a:gridCol w="2576666"/>
                <a:gridCol w="738338"/>
                <a:gridCol w="135343"/>
                <a:gridCol w="1065745"/>
                <a:gridCol w="1065745"/>
                <a:gridCol w="1183511"/>
                <a:gridCol w="1183511"/>
              </a:tblGrid>
              <a:tr h="334169">
                <a:tc>
                  <a:txBody>
                    <a:bodyPr/>
                    <a:lstStyle/>
                    <a:p>
                      <a:pPr algn="ctr">
                        <a:lnSpc>
                          <a:spcPct val="115000"/>
                        </a:lnSpc>
                        <a:spcAft>
                          <a:spcPts val="0"/>
                        </a:spcAft>
                      </a:pPr>
                      <a:r>
                        <a:rPr lang="az-Latn-AZ" sz="800" dirty="0">
                          <a:effectLst/>
                        </a:rPr>
                        <a:t> </a:t>
                      </a:r>
                      <a:endParaRPr lang="ru-RU" sz="800" dirty="0">
                        <a:effectLst/>
                      </a:endParaRPr>
                    </a:p>
                    <a:p>
                      <a:pPr algn="ctr">
                        <a:lnSpc>
                          <a:spcPct val="115000"/>
                        </a:lnSpc>
                        <a:spcAft>
                          <a:spcPts val="0"/>
                        </a:spcAft>
                      </a:pPr>
                      <a:r>
                        <a:rPr lang="az-Latn-AZ" sz="800" dirty="0">
                          <a:effectLst/>
                        </a:rPr>
                        <a:t>s/s</a:t>
                      </a:r>
                      <a:endParaRPr lang="ru-RU" sz="8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000">
                          <a:effectLst/>
                        </a:rPr>
                        <a:t> </a:t>
                      </a:r>
                      <a:endParaRPr lang="ru-RU" sz="800">
                        <a:effectLst/>
                      </a:endParaRPr>
                    </a:p>
                    <a:p>
                      <a:pPr algn="ctr">
                        <a:lnSpc>
                          <a:spcPct val="115000"/>
                        </a:lnSpc>
                        <a:spcAft>
                          <a:spcPts val="0"/>
                        </a:spcAft>
                      </a:pPr>
                      <a:r>
                        <a:rPr lang="az-Latn-AZ" sz="1000">
                          <a:effectLst/>
                        </a:rPr>
                        <a:t>Əhali qrupu</a:t>
                      </a:r>
                      <a:endParaRPr lang="ru-RU" sz="800">
                        <a:effectLst/>
                        <a:latin typeface="Calibri"/>
                        <a:ea typeface="Times New Roman"/>
                        <a:cs typeface="Times New Roman"/>
                      </a:endParaRPr>
                    </a:p>
                  </a:txBody>
                  <a:tcPr marL="50881" marR="50881" marT="0" marB="0"/>
                </a:tc>
                <a:tc gridSpan="2">
                  <a:txBody>
                    <a:bodyPr/>
                    <a:lstStyle/>
                    <a:p>
                      <a:pPr algn="ctr">
                        <a:lnSpc>
                          <a:spcPct val="115000"/>
                        </a:lnSpc>
                        <a:spcAft>
                          <a:spcPts val="0"/>
                        </a:spcAft>
                      </a:pPr>
                      <a:r>
                        <a:rPr lang="az-Latn-AZ" sz="1000">
                          <a:effectLst/>
                        </a:rPr>
                        <a:t> </a:t>
                      </a:r>
                      <a:endParaRPr lang="ru-RU" sz="800">
                        <a:effectLst/>
                      </a:endParaRPr>
                    </a:p>
                    <a:p>
                      <a:pPr algn="ctr">
                        <a:lnSpc>
                          <a:spcPct val="115000"/>
                        </a:lnSpc>
                        <a:spcAft>
                          <a:spcPts val="0"/>
                        </a:spcAft>
                      </a:pPr>
                      <a:r>
                        <a:rPr lang="az-Latn-AZ" sz="1000">
                          <a:effectLst/>
                        </a:rPr>
                        <a:t>cins və yaş</a:t>
                      </a:r>
                      <a:endParaRPr lang="ru-RU" sz="8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000">
                          <a:effectLst/>
                        </a:rPr>
                        <a:t> </a:t>
                      </a:r>
                      <a:endParaRPr lang="ru-RU" sz="800">
                        <a:effectLst/>
                      </a:endParaRPr>
                    </a:p>
                    <a:p>
                      <a:pPr algn="ctr">
                        <a:lnSpc>
                          <a:spcPct val="115000"/>
                        </a:lnSpc>
                        <a:spcAft>
                          <a:spcPts val="0"/>
                        </a:spcAft>
                      </a:pPr>
                      <a:r>
                        <a:rPr lang="az-Latn-AZ" sz="1000">
                          <a:effectLst/>
                        </a:rPr>
                        <a:t>zülal-lar</a:t>
                      </a:r>
                      <a:endParaRPr lang="ru-RU" sz="800">
                        <a:effectLst/>
                        <a:latin typeface="Calibri"/>
                        <a:ea typeface="Times New Roman"/>
                        <a:cs typeface="Times New Roman"/>
                      </a:endParaRPr>
                    </a:p>
                  </a:txBody>
                  <a:tcPr marL="50881" marR="50881" marT="0" marB="0"/>
                </a:tc>
                <a:tc>
                  <a:txBody>
                    <a:bodyPr/>
                    <a:lstStyle/>
                    <a:p>
                      <a:pPr indent="-68580" algn="ctr">
                        <a:lnSpc>
                          <a:spcPct val="115000"/>
                        </a:lnSpc>
                        <a:spcAft>
                          <a:spcPts val="0"/>
                        </a:spcAft>
                      </a:pPr>
                      <a:r>
                        <a:rPr lang="az-Latn-AZ" sz="1000" dirty="0">
                          <a:effectLst/>
                        </a:rPr>
                        <a:t> </a:t>
                      </a:r>
                      <a:endParaRPr lang="ru-RU" sz="800" dirty="0">
                        <a:effectLst/>
                      </a:endParaRPr>
                    </a:p>
                    <a:p>
                      <a:pPr indent="-68580" algn="l">
                        <a:lnSpc>
                          <a:spcPct val="115000"/>
                        </a:lnSpc>
                        <a:spcAft>
                          <a:spcPts val="0"/>
                        </a:spcAft>
                      </a:pPr>
                      <a:r>
                        <a:rPr lang="az-Latn-AZ" sz="1000" dirty="0" smtClean="0">
                          <a:effectLst/>
                        </a:rPr>
                        <a:t>heyvan(təbii</a:t>
                      </a:r>
                      <a:r>
                        <a:rPr lang="az-Latn-AZ" sz="1000" dirty="0">
                          <a:effectLst/>
                        </a:rPr>
                        <a:t>) yağı</a:t>
                      </a:r>
                      <a:endParaRPr lang="ru-RU" sz="8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000" dirty="0">
                          <a:effectLst/>
                        </a:rPr>
                        <a:t> </a:t>
                      </a:r>
                      <a:endParaRPr lang="ru-RU" sz="800" dirty="0">
                        <a:effectLst/>
                      </a:endParaRPr>
                    </a:p>
                    <a:p>
                      <a:pPr algn="ctr">
                        <a:lnSpc>
                          <a:spcPct val="115000"/>
                        </a:lnSpc>
                        <a:spcAft>
                          <a:spcPts val="0"/>
                        </a:spcAft>
                      </a:pPr>
                      <a:r>
                        <a:rPr lang="az-Latn-AZ" sz="1000" dirty="0" smtClean="0">
                          <a:effectLst/>
                        </a:rPr>
                        <a:t>bitki və kərə  yağı</a:t>
                      </a:r>
                      <a:endParaRPr lang="ru-RU" sz="8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000" dirty="0">
                          <a:effectLst/>
                        </a:rPr>
                        <a:t> </a:t>
                      </a:r>
                      <a:endParaRPr lang="ru-RU" sz="800" dirty="0">
                        <a:effectLst/>
                      </a:endParaRPr>
                    </a:p>
                    <a:p>
                      <a:pPr algn="ctr">
                        <a:lnSpc>
                          <a:spcPct val="115000"/>
                        </a:lnSpc>
                        <a:spcAft>
                          <a:spcPts val="0"/>
                        </a:spcAft>
                      </a:pPr>
                      <a:r>
                        <a:rPr lang="az-Latn-AZ" sz="1000" dirty="0">
                          <a:effectLst/>
                        </a:rPr>
                        <a:t>karbo-hidrat</a:t>
                      </a:r>
                      <a:endParaRPr lang="ru-RU" sz="800" dirty="0">
                        <a:effectLst/>
                        <a:latin typeface="Calibri"/>
                        <a:ea typeface="Times New Roman"/>
                        <a:cs typeface="Times New Roman"/>
                      </a:endParaRPr>
                    </a:p>
                  </a:txBody>
                  <a:tcPr marL="50881" marR="50881" marT="0" marB="0"/>
                </a:tc>
              </a:tr>
              <a:tr h="182040">
                <a:tc rowSpan="6">
                  <a:txBody>
                    <a:bodyPr/>
                    <a:lstStyle/>
                    <a:p>
                      <a:pPr algn="just">
                        <a:lnSpc>
                          <a:spcPct val="115000"/>
                        </a:lnSpc>
                        <a:spcAft>
                          <a:spcPts val="0"/>
                        </a:spcAft>
                      </a:pPr>
                      <a:r>
                        <a:rPr lang="az-Latn-AZ" sz="2000" spc="40" dirty="0">
                          <a:effectLst/>
                        </a:rPr>
                        <a:t> </a:t>
                      </a:r>
                      <a:endParaRPr lang="ru-RU" sz="2000" dirty="0">
                        <a:effectLst/>
                      </a:endParaRPr>
                    </a:p>
                    <a:p>
                      <a:pPr algn="just">
                        <a:lnSpc>
                          <a:spcPct val="115000"/>
                        </a:lnSpc>
                        <a:spcAft>
                          <a:spcPts val="0"/>
                        </a:spcAft>
                      </a:pPr>
                      <a:r>
                        <a:rPr lang="az-Latn-AZ" sz="2000" spc="40" dirty="0">
                          <a:effectLst/>
                        </a:rPr>
                        <a:t> </a:t>
                      </a:r>
                      <a:endParaRPr lang="ru-RU" sz="2000" dirty="0">
                        <a:effectLst/>
                      </a:endParaRPr>
                    </a:p>
                    <a:p>
                      <a:pPr algn="just">
                        <a:lnSpc>
                          <a:spcPct val="115000"/>
                        </a:lnSpc>
                        <a:spcAft>
                          <a:spcPts val="0"/>
                        </a:spcAft>
                      </a:pPr>
                      <a:r>
                        <a:rPr lang="az-Latn-AZ" sz="2000" spc="40" dirty="0">
                          <a:effectLst/>
                        </a:rPr>
                        <a:t>1.</a:t>
                      </a:r>
                      <a:endParaRPr lang="ru-RU" sz="2000" dirty="0">
                        <a:effectLst/>
                        <a:latin typeface="Calibri"/>
                        <a:ea typeface="Times New Roman"/>
                        <a:cs typeface="Times New Roman"/>
                      </a:endParaRPr>
                    </a:p>
                  </a:txBody>
                  <a:tcPr marL="50881" marR="50881" marT="0" marB="0"/>
                </a:tc>
                <a:tc rowSpan="6">
                  <a:txBody>
                    <a:bodyPr/>
                    <a:lstStyle/>
                    <a:p>
                      <a:pPr algn="ctr">
                        <a:lnSpc>
                          <a:spcPct val="150000"/>
                        </a:lnSpc>
                        <a:spcAft>
                          <a:spcPts val="0"/>
                        </a:spcAft>
                      </a:pPr>
                      <a:r>
                        <a:rPr lang="az-Latn-AZ" sz="1000" dirty="0">
                          <a:effectLst/>
                        </a:rPr>
                        <a:t> </a:t>
                      </a:r>
                      <a:endParaRPr lang="ru-RU" sz="800" dirty="0">
                        <a:effectLst/>
                      </a:endParaRPr>
                    </a:p>
                    <a:p>
                      <a:pPr algn="ctr">
                        <a:lnSpc>
                          <a:spcPct val="150000"/>
                        </a:lnSpc>
                        <a:spcAft>
                          <a:spcPts val="0"/>
                        </a:spcAft>
                      </a:pPr>
                      <a:r>
                        <a:rPr lang="az-Latn-AZ" sz="1600" dirty="0">
                          <a:effectLst/>
                        </a:rPr>
                        <a:t>fəaliyyətləri zehni əmək ilə bağlı (əlaqədar) olan insanlar</a:t>
                      </a:r>
                      <a:endParaRPr lang="ru-RU" sz="1600" dirty="0">
                        <a:effectLst/>
                        <a:latin typeface="Calibri"/>
                        <a:ea typeface="Times New Roman"/>
                        <a:cs typeface="Times New Roman"/>
                      </a:endParaRPr>
                    </a:p>
                  </a:txBody>
                  <a:tcPr marL="50881" marR="50881" marT="0" marB="0"/>
                </a:tc>
                <a:tc gridSpan="6">
                  <a:txBody>
                    <a:bodyPr/>
                    <a:lstStyle/>
                    <a:p>
                      <a:pPr algn="ctr">
                        <a:lnSpc>
                          <a:spcPct val="115000"/>
                        </a:lnSpc>
                        <a:spcAft>
                          <a:spcPts val="0"/>
                        </a:spcAft>
                      </a:pPr>
                      <a:r>
                        <a:rPr lang="az-Latn-AZ" sz="1000" spc="40">
                          <a:effectLst/>
                        </a:rPr>
                        <a:t>kişilər</a:t>
                      </a:r>
                      <a:endParaRPr lang="ru-RU" sz="800">
                        <a:effectLst/>
                        <a:latin typeface="Calibri"/>
                        <a:ea typeface="Times New Roman"/>
                        <a:cs typeface="Times New Roman"/>
                      </a:endParaRPr>
                    </a:p>
                  </a:txBody>
                  <a:tcPr marL="50881" marR="5088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dirty="0">
                          <a:effectLst/>
                        </a:rPr>
                        <a:t>18-40</a:t>
                      </a:r>
                      <a:endParaRPr lang="ru-RU" sz="1200" dirty="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96</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58</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98  27</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380</a:t>
                      </a:r>
                      <a:endParaRPr lang="ru-RU" sz="120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40-60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90</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58</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85  25</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356</a:t>
                      </a:r>
                      <a:endParaRPr lang="ru-RU" sz="120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6">
                  <a:txBody>
                    <a:bodyPr/>
                    <a:lstStyle/>
                    <a:p>
                      <a:pPr algn="ctr">
                        <a:lnSpc>
                          <a:spcPct val="115000"/>
                        </a:lnSpc>
                        <a:spcAft>
                          <a:spcPts val="0"/>
                        </a:spcAft>
                      </a:pPr>
                      <a:r>
                        <a:rPr lang="az-Latn-AZ" sz="1200" spc="40" dirty="0">
                          <a:effectLst/>
                        </a:rPr>
                        <a:t> qadınlar</a:t>
                      </a:r>
                      <a:endParaRPr lang="ru-RU" sz="1200" dirty="0">
                        <a:effectLst/>
                        <a:latin typeface="Calibri"/>
                        <a:ea typeface="Times New Roman"/>
                        <a:cs typeface="Times New Roman"/>
                      </a:endParaRPr>
                    </a:p>
                  </a:txBody>
                  <a:tcPr marL="50881" marR="5088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18-40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dirty="0">
                          <a:effectLst/>
                        </a:rPr>
                        <a:t>82</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50</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70  30</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330</a:t>
                      </a:r>
                      <a:endParaRPr lang="ru-RU" sz="1200" dirty="0">
                        <a:effectLst/>
                        <a:latin typeface="Calibri"/>
                        <a:ea typeface="Times New Roman"/>
                        <a:cs typeface="Times New Roman"/>
                      </a:endParaRPr>
                    </a:p>
                  </a:txBody>
                  <a:tcPr marL="50881" marR="50881" marT="0" marB="0"/>
                </a:tc>
              </a:tr>
              <a:tr h="235088">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40-60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dirty="0">
                          <a:effectLst/>
                        </a:rPr>
                        <a:t>75</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45</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70  20</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300</a:t>
                      </a:r>
                      <a:endParaRPr lang="ru-RU" sz="1200" dirty="0">
                        <a:effectLst/>
                        <a:latin typeface="Calibri"/>
                        <a:ea typeface="Times New Roman"/>
                        <a:cs typeface="Times New Roman"/>
                      </a:endParaRPr>
                    </a:p>
                  </a:txBody>
                  <a:tcPr marL="50881" marR="50881" marT="0" marB="0"/>
                </a:tc>
              </a:tr>
              <a:tr h="182040">
                <a:tc rowSpan="6">
                  <a:txBody>
                    <a:bodyPr/>
                    <a:lstStyle/>
                    <a:p>
                      <a:pPr algn="just">
                        <a:lnSpc>
                          <a:spcPct val="115000"/>
                        </a:lnSpc>
                        <a:spcAft>
                          <a:spcPts val="0"/>
                        </a:spcAft>
                      </a:pPr>
                      <a:r>
                        <a:rPr lang="az-Latn-AZ" sz="2000" spc="40" dirty="0">
                          <a:effectLst/>
                        </a:rPr>
                        <a:t> </a:t>
                      </a:r>
                      <a:endParaRPr lang="ru-RU" sz="2000" dirty="0">
                        <a:effectLst/>
                      </a:endParaRPr>
                    </a:p>
                    <a:p>
                      <a:pPr algn="just">
                        <a:lnSpc>
                          <a:spcPct val="115000"/>
                        </a:lnSpc>
                        <a:spcAft>
                          <a:spcPts val="0"/>
                        </a:spcAft>
                      </a:pPr>
                      <a:r>
                        <a:rPr lang="az-Latn-AZ" sz="2000" spc="40" dirty="0">
                          <a:effectLst/>
                        </a:rPr>
                        <a:t> </a:t>
                      </a:r>
                      <a:endParaRPr lang="ru-RU" sz="2000" dirty="0">
                        <a:effectLst/>
                      </a:endParaRPr>
                    </a:p>
                    <a:p>
                      <a:pPr algn="just">
                        <a:lnSpc>
                          <a:spcPct val="115000"/>
                        </a:lnSpc>
                        <a:spcAft>
                          <a:spcPts val="0"/>
                        </a:spcAft>
                      </a:pPr>
                      <a:r>
                        <a:rPr lang="az-Latn-AZ" sz="2000" spc="40" dirty="0">
                          <a:effectLst/>
                        </a:rPr>
                        <a:t>2.</a:t>
                      </a:r>
                      <a:endParaRPr lang="ru-RU" sz="2000" dirty="0">
                        <a:effectLst/>
                        <a:latin typeface="Calibri"/>
                        <a:ea typeface="Times New Roman"/>
                        <a:cs typeface="Times New Roman"/>
                      </a:endParaRPr>
                    </a:p>
                  </a:txBody>
                  <a:tcPr marL="50881" marR="50881" marT="0" marB="0"/>
                </a:tc>
                <a:tc rowSpan="6">
                  <a:txBody>
                    <a:bodyPr/>
                    <a:lstStyle/>
                    <a:p>
                      <a:pPr algn="ctr">
                        <a:lnSpc>
                          <a:spcPct val="150000"/>
                        </a:lnSpc>
                        <a:spcAft>
                          <a:spcPts val="0"/>
                        </a:spcAft>
                      </a:pPr>
                      <a:r>
                        <a:rPr lang="az-Latn-AZ" sz="1600" dirty="0">
                          <a:effectLst/>
                        </a:rPr>
                        <a:t> </a:t>
                      </a:r>
                      <a:endParaRPr lang="ru-RU" sz="1600" dirty="0">
                        <a:effectLst/>
                      </a:endParaRPr>
                    </a:p>
                    <a:p>
                      <a:pPr algn="ctr">
                        <a:lnSpc>
                          <a:spcPct val="150000"/>
                        </a:lnSpc>
                        <a:spcAft>
                          <a:spcPts val="0"/>
                        </a:spcAft>
                      </a:pPr>
                      <a:r>
                        <a:rPr lang="az-Latn-AZ" sz="1600" dirty="0">
                          <a:effectLst/>
                        </a:rPr>
                        <a:t>fəaliyyətləri fiziki əmək (zəhmətlə) bağlı olan insanlar</a:t>
                      </a:r>
                      <a:endParaRPr lang="ru-RU" sz="1600" dirty="0">
                        <a:effectLst/>
                      </a:endParaRPr>
                    </a:p>
                    <a:p>
                      <a:pPr algn="ctr">
                        <a:lnSpc>
                          <a:spcPct val="150000"/>
                        </a:lnSpc>
                        <a:spcAft>
                          <a:spcPts val="0"/>
                        </a:spcAft>
                      </a:pPr>
                      <a:r>
                        <a:rPr lang="az-Latn-AZ" sz="1600" dirty="0">
                          <a:effectLst/>
                        </a:rPr>
                        <a:t> </a:t>
                      </a:r>
                      <a:endParaRPr lang="ru-RU" sz="1600" dirty="0">
                        <a:effectLst/>
                        <a:latin typeface="Calibri"/>
                        <a:ea typeface="Times New Roman"/>
                        <a:cs typeface="Times New Roman"/>
                      </a:endParaRPr>
                    </a:p>
                  </a:txBody>
                  <a:tcPr marL="50881" marR="50881" marT="0" marB="0"/>
                </a:tc>
                <a:tc gridSpan="6">
                  <a:txBody>
                    <a:bodyPr/>
                    <a:lstStyle/>
                    <a:p>
                      <a:pPr algn="l">
                        <a:lnSpc>
                          <a:spcPct val="115000"/>
                        </a:lnSpc>
                        <a:spcAft>
                          <a:spcPts val="0"/>
                        </a:spcAft>
                      </a:pPr>
                      <a:r>
                        <a:rPr lang="az-Latn-AZ" sz="1200" spc="40" dirty="0">
                          <a:effectLst/>
                        </a:rPr>
                        <a:t>                                  kişilər</a:t>
                      </a:r>
                      <a:endParaRPr lang="ru-RU" sz="1200" dirty="0">
                        <a:effectLst/>
                        <a:latin typeface="Calibri"/>
                        <a:ea typeface="Times New Roman"/>
                        <a:cs typeface="Times New Roman"/>
                      </a:endParaRPr>
                    </a:p>
                  </a:txBody>
                  <a:tcPr marL="50881" marR="5088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18-40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102</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55</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105  31</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445</a:t>
                      </a:r>
                      <a:endParaRPr lang="ru-RU" sz="1200" dirty="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40-60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94</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50</a:t>
                      </a:r>
                      <a:endParaRPr lang="ru-RU" sz="1200">
                        <a:effectLst/>
                        <a:latin typeface="Calibri"/>
                        <a:ea typeface="Times New Roman"/>
                        <a:cs typeface="Times New Roman"/>
                      </a:endParaRPr>
                    </a:p>
                  </a:txBody>
                  <a:tcPr marL="50881" marR="50881" marT="0" marB="0"/>
                </a:tc>
                <a:tc>
                  <a:txBody>
                    <a:bodyPr/>
                    <a:lstStyle/>
                    <a:p>
                      <a:pPr algn="l">
                        <a:lnSpc>
                          <a:spcPct val="115000"/>
                        </a:lnSpc>
                        <a:spcAft>
                          <a:spcPts val="0"/>
                        </a:spcAft>
                      </a:pPr>
                      <a:r>
                        <a:rPr lang="az-Latn-AZ" sz="1200" spc="40" dirty="0" smtClean="0">
                          <a:effectLst/>
                        </a:rPr>
                        <a:t>        95   </a:t>
                      </a:r>
                      <a:r>
                        <a:rPr lang="az-Latn-AZ" sz="1200" spc="40" dirty="0">
                          <a:effectLst/>
                        </a:rPr>
                        <a:t>28</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400</a:t>
                      </a:r>
                      <a:endParaRPr lang="ru-RU" sz="1200" dirty="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6">
                  <a:txBody>
                    <a:bodyPr/>
                    <a:lstStyle/>
                    <a:p>
                      <a:pPr algn="ctr">
                        <a:lnSpc>
                          <a:spcPct val="115000"/>
                        </a:lnSpc>
                        <a:spcAft>
                          <a:spcPts val="0"/>
                        </a:spcAft>
                      </a:pPr>
                      <a:r>
                        <a:rPr lang="az-Latn-AZ" sz="1200" spc="40" dirty="0">
                          <a:effectLst/>
                        </a:rPr>
                        <a:t>qadınlar</a:t>
                      </a:r>
                      <a:endParaRPr lang="ru-RU" sz="1200" dirty="0">
                        <a:effectLst/>
                        <a:latin typeface="Calibri"/>
                        <a:ea typeface="Times New Roman"/>
                        <a:cs typeface="Times New Roman"/>
                      </a:endParaRPr>
                    </a:p>
                  </a:txBody>
                  <a:tcPr marL="50881" marR="5088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64081">
                <a:tc vMerge="1">
                  <a:txBody>
                    <a:bodyPr/>
                    <a:lstStyle/>
                    <a:p>
                      <a:endParaRPr lang="ru-RU"/>
                    </a:p>
                  </a:txBody>
                  <a:tcPr/>
                </a:tc>
                <a:tc vMerge="1">
                  <a:txBody>
                    <a:bodyPr/>
                    <a:lstStyle/>
                    <a:p>
                      <a:endParaRPr lang="ru-RU"/>
                    </a:p>
                  </a:txBody>
                  <a:tcPr/>
                </a:tc>
                <a:tc gridSpan="2">
                  <a:txBody>
                    <a:bodyPr/>
                    <a:lstStyle/>
                    <a:p>
                      <a:pPr algn="l">
                        <a:lnSpc>
                          <a:spcPct val="115000"/>
                        </a:lnSpc>
                        <a:spcAft>
                          <a:spcPts val="0"/>
                        </a:spcAft>
                      </a:pPr>
                      <a:r>
                        <a:rPr lang="az-Latn-AZ" sz="1200" spc="40">
                          <a:effectLst/>
                        </a:rPr>
                        <a:t>    18-40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85</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47</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87   26</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375</a:t>
                      </a:r>
                      <a:endParaRPr lang="ru-RU" sz="1200" dirty="0">
                        <a:effectLst/>
                        <a:latin typeface="Calibri"/>
                        <a:ea typeface="Times New Roman"/>
                        <a:cs typeface="Times New Roman"/>
                      </a:endParaRPr>
                    </a:p>
                  </a:txBody>
                  <a:tcPr marL="50881" marR="50881" marT="0" marB="0"/>
                </a:tc>
              </a:tr>
              <a:tr h="117819">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40-60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80</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45</a:t>
                      </a:r>
                      <a:endParaRPr lang="ru-RU" sz="1200">
                        <a:effectLst/>
                        <a:latin typeface="Calibri"/>
                        <a:ea typeface="Times New Roman"/>
                        <a:cs typeface="Times New Roman"/>
                      </a:endParaRPr>
                    </a:p>
                  </a:txBody>
                  <a:tcPr marL="50881" marR="50881" marT="0" marB="0"/>
                </a:tc>
                <a:tc>
                  <a:txBody>
                    <a:bodyPr/>
                    <a:lstStyle/>
                    <a:p>
                      <a:pPr algn="l">
                        <a:lnSpc>
                          <a:spcPct val="115000"/>
                        </a:lnSpc>
                        <a:spcAft>
                          <a:spcPts val="0"/>
                        </a:spcAft>
                      </a:pPr>
                      <a:r>
                        <a:rPr lang="az-Latn-AZ" sz="1200" spc="40" dirty="0" smtClean="0">
                          <a:effectLst/>
                        </a:rPr>
                        <a:t>         80   </a:t>
                      </a:r>
                      <a:r>
                        <a:rPr lang="az-Latn-AZ" sz="1200" spc="40" dirty="0">
                          <a:effectLst/>
                        </a:rPr>
                        <a:t>25</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350</a:t>
                      </a:r>
                      <a:endParaRPr lang="ru-RU" sz="1200" dirty="0">
                        <a:effectLst/>
                        <a:latin typeface="Calibri"/>
                        <a:ea typeface="Times New Roman"/>
                        <a:cs typeface="Times New Roman"/>
                      </a:endParaRPr>
                    </a:p>
                  </a:txBody>
                  <a:tcPr marL="50881" marR="50881" marT="0" marB="0"/>
                </a:tc>
              </a:tr>
              <a:tr h="182040">
                <a:tc rowSpan="6">
                  <a:txBody>
                    <a:bodyPr/>
                    <a:lstStyle/>
                    <a:p>
                      <a:pPr algn="just">
                        <a:lnSpc>
                          <a:spcPct val="115000"/>
                        </a:lnSpc>
                        <a:spcAft>
                          <a:spcPts val="0"/>
                        </a:spcAft>
                      </a:pPr>
                      <a:r>
                        <a:rPr lang="az-Latn-AZ" sz="2000" spc="40" dirty="0">
                          <a:effectLst/>
                        </a:rPr>
                        <a:t> </a:t>
                      </a:r>
                      <a:endParaRPr lang="ru-RU" sz="2000" dirty="0">
                        <a:effectLst/>
                      </a:endParaRPr>
                    </a:p>
                    <a:p>
                      <a:pPr algn="just">
                        <a:lnSpc>
                          <a:spcPct val="115000"/>
                        </a:lnSpc>
                        <a:spcAft>
                          <a:spcPts val="0"/>
                        </a:spcAft>
                      </a:pPr>
                      <a:r>
                        <a:rPr lang="az-Latn-AZ" sz="2000" spc="40" dirty="0">
                          <a:effectLst/>
                        </a:rPr>
                        <a:t> </a:t>
                      </a:r>
                      <a:endParaRPr lang="ru-RU" sz="2000" dirty="0">
                        <a:effectLst/>
                      </a:endParaRPr>
                    </a:p>
                    <a:p>
                      <a:pPr algn="just">
                        <a:lnSpc>
                          <a:spcPct val="115000"/>
                        </a:lnSpc>
                        <a:spcAft>
                          <a:spcPts val="0"/>
                        </a:spcAft>
                      </a:pPr>
                      <a:r>
                        <a:rPr lang="az-Latn-AZ" sz="2000" spc="40" dirty="0">
                          <a:effectLst/>
                        </a:rPr>
                        <a:t>3.</a:t>
                      </a:r>
                      <a:endParaRPr lang="ru-RU" sz="2000" dirty="0">
                        <a:effectLst/>
                        <a:latin typeface="Calibri"/>
                        <a:ea typeface="Times New Roman"/>
                        <a:cs typeface="Times New Roman"/>
                      </a:endParaRPr>
                    </a:p>
                  </a:txBody>
                  <a:tcPr marL="50881" marR="50881" marT="0" marB="0"/>
                </a:tc>
                <a:tc rowSpan="6">
                  <a:txBody>
                    <a:bodyPr/>
                    <a:lstStyle/>
                    <a:p>
                      <a:pPr algn="l">
                        <a:lnSpc>
                          <a:spcPct val="150000"/>
                        </a:lnSpc>
                        <a:spcAft>
                          <a:spcPts val="0"/>
                        </a:spcAft>
                      </a:pPr>
                      <a:r>
                        <a:rPr lang="az-Latn-AZ" sz="1600" dirty="0">
                          <a:effectLst/>
                        </a:rPr>
                        <a:t>  </a:t>
                      </a:r>
                      <a:endParaRPr lang="ru-RU" sz="1600" dirty="0">
                        <a:effectLst/>
                      </a:endParaRPr>
                    </a:p>
                    <a:p>
                      <a:pPr algn="ctr">
                        <a:lnSpc>
                          <a:spcPct val="150000"/>
                        </a:lnSpc>
                        <a:spcAft>
                          <a:spcPts val="0"/>
                        </a:spcAft>
                      </a:pPr>
                      <a:r>
                        <a:rPr lang="az-Latn-AZ" sz="1600" dirty="0">
                          <a:effectLst/>
                        </a:rPr>
                        <a:t>mexanikləşdirilmiş (avtomatlaşdırılmış) əmək və xidmət sferası işçiləri</a:t>
                      </a:r>
                      <a:endParaRPr lang="ru-RU" sz="1600" dirty="0">
                        <a:effectLst/>
                        <a:latin typeface="Calibri"/>
                        <a:ea typeface="Times New Roman"/>
                        <a:cs typeface="Times New Roman"/>
                      </a:endParaRPr>
                    </a:p>
                  </a:txBody>
                  <a:tcPr marL="50881" marR="50881" marT="0" marB="0"/>
                </a:tc>
                <a:tc gridSpan="6">
                  <a:txBody>
                    <a:bodyPr/>
                    <a:lstStyle/>
                    <a:p>
                      <a:pPr algn="ctr">
                        <a:lnSpc>
                          <a:spcPct val="115000"/>
                        </a:lnSpc>
                        <a:spcAft>
                          <a:spcPts val="0"/>
                        </a:spcAft>
                      </a:pPr>
                      <a:r>
                        <a:rPr lang="az-Latn-AZ" sz="1200" spc="40" dirty="0">
                          <a:effectLst/>
                        </a:rPr>
                        <a:t>kişilər</a:t>
                      </a:r>
                      <a:endParaRPr lang="ru-RU" sz="1200" dirty="0">
                        <a:effectLst/>
                        <a:latin typeface="Calibri"/>
                        <a:ea typeface="Times New Roman"/>
                        <a:cs typeface="Times New Roman"/>
                      </a:endParaRPr>
                    </a:p>
                  </a:txBody>
                  <a:tcPr marL="50881" marR="5088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18-40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100</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55</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97  29</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415</a:t>
                      </a:r>
                      <a:endParaRPr lang="ru-RU" sz="1200" dirty="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40-60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92</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45</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90  27</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385</a:t>
                      </a:r>
                      <a:endParaRPr lang="ru-RU" sz="1200" dirty="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6">
                  <a:txBody>
                    <a:bodyPr/>
                    <a:lstStyle/>
                    <a:p>
                      <a:pPr algn="ctr">
                        <a:lnSpc>
                          <a:spcPct val="115000"/>
                        </a:lnSpc>
                        <a:spcAft>
                          <a:spcPts val="0"/>
                        </a:spcAft>
                      </a:pPr>
                      <a:r>
                        <a:rPr lang="az-Latn-AZ" sz="1200" spc="40" dirty="0">
                          <a:effectLst/>
                        </a:rPr>
                        <a:t>qadınlar</a:t>
                      </a:r>
                      <a:endParaRPr lang="ru-RU" sz="1200" dirty="0">
                        <a:effectLst/>
                        <a:latin typeface="Calibri"/>
                        <a:ea typeface="Times New Roman"/>
                        <a:cs typeface="Times New Roman"/>
                      </a:endParaRPr>
                    </a:p>
                  </a:txBody>
                  <a:tcPr marL="50881" marR="5088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64081">
                <a:tc vMerge="1">
                  <a:txBody>
                    <a:bodyPr/>
                    <a:lstStyle/>
                    <a:p>
                      <a:endParaRPr lang="ru-RU"/>
                    </a:p>
                  </a:txBody>
                  <a:tcPr/>
                </a:tc>
                <a:tc vMerge="1">
                  <a:txBody>
                    <a:bodyPr/>
                    <a:lstStyle/>
                    <a:p>
                      <a:endParaRPr lang="ru-RU"/>
                    </a:p>
                  </a:txBody>
                  <a:tcPr/>
                </a:tc>
                <a:tc gridSpan="2">
                  <a:txBody>
                    <a:bodyPr/>
                    <a:lstStyle/>
                    <a:p>
                      <a:pPr algn="l">
                        <a:lnSpc>
                          <a:spcPct val="115000"/>
                        </a:lnSpc>
                        <a:spcAft>
                          <a:spcPts val="0"/>
                        </a:spcAft>
                      </a:pPr>
                      <a:r>
                        <a:rPr lang="az-Latn-AZ" sz="1200" spc="40">
                          <a:effectLst/>
                        </a:rPr>
                        <a:t>     18-40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85</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45</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80  25</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350</a:t>
                      </a:r>
                      <a:endParaRPr lang="ru-RU" sz="1200" dirty="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40-60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77</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43</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75  23</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325</a:t>
                      </a:r>
                      <a:endParaRPr lang="ru-RU" sz="1200" dirty="0">
                        <a:effectLst/>
                        <a:latin typeface="Calibri"/>
                        <a:ea typeface="Times New Roman"/>
                        <a:cs typeface="Times New Roman"/>
                      </a:endParaRPr>
                    </a:p>
                  </a:txBody>
                  <a:tcPr marL="50881" marR="50881" marT="0" marB="0"/>
                </a:tc>
              </a:tr>
              <a:tr h="182040">
                <a:tc rowSpan="6">
                  <a:txBody>
                    <a:bodyPr/>
                    <a:lstStyle/>
                    <a:p>
                      <a:pPr algn="just">
                        <a:lnSpc>
                          <a:spcPct val="115000"/>
                        </a:lnSpc>
                        <a:spcAft>
                          <a:spcPts val="0"/>
                        </a:spcAft>
                      </a:pPr>
                      <a:r>
                        <a:rPr lang="az-Latn-AZ" sz="2000" spc="40" dirty="0">
                          <a:effectLst/>
                        </a:rPr>
                        <a:t> </a:t>
                      </a:r>
                      <a:endParaRPr lang="ru-RU" sz="2000" dirty="0">
                        <a:effectLst/>
                      </a:endParaRPr>
                    </a:p>
                    <a:p>
                      <a:pPr algn="just">
                        <a:lnSpc>
                          <a:spcPct val="115000"/>
                        </a:lnSpc>
                        <a:spcAft>
                          <a:spcPts val="0"/>
                        </a:spcAft>
                      </a:pPr>
                      <a:r>
                        <a:rPr lang="az-Latn-AZ" sz="2000" spc="40" dirty="0">
                          <a:effectLst/>
                        </a:rPr>
                        <a:t> </a:t>
                      </a:r>
                      <a:endParaRPr lang="ru-RU" sz="2000" dirty="0">
                        <a:effectLst/>
                      </a:endParaRPr>
                    </a:p>
                    <a:p>
                      <a:pPr algn="just">
                        <a:lnSpc>
                          <a:spcPct val="115000"/>
                        </a:lnSpc>
                        <a:spcAft>
                          <a:spcPts val="0"/>
                        </a:spcAft>
                      </a:pPr>
                      <a:r>
                        <a:rPr lang="az-Latn-AZ" sz="2000" spc="40" dirty="0">
                          <a:effectLst/>
                        </a:rPr>
                        <a:t>4.</a:t>
                      </a:r>
                      <a:endParaRPr lang="ru-RU" sz="2000" dirty="0">
                        <a:effectLst/>
                        <a:latin typeface="Calibri"/>
                        <a:ea typeface="Times New Roman"/>
                        <a:cs typeface="Times New Roman"/>
                      </a:endParaRPr>
                    </a:p>
                  </a:txBody>
                  <a:tcPr marL="50881" marR="50881" marT="0" marB="0"/>
                </a:tc>
                <a:tc rowSpan="6">
                  <a:txBody>
                    <a:bodyPr/>
                    <a:lstStyle/>
                    <a:p>
                      <a:pPr algn="ctr">
                        <a:lnSpc>
                          <a:spcPct val="150000"/>
                        </a:lnSpc>
                        <a:spcAft>
                          <a:spcPts val="0"/>
                        </a:spcAft>
                      </a:pPr>
                      <a:r>
                        <a:rPr lang="az-Latn-AZ" sz="1600" dirty="0">
                          <a:effectLst/>
                        </a:rPr>
                        <a:t> </a:t>
                      </a:r>
                      <a:endParaRPr lang="ru-RU" sz="1600" dirty="0">
                        <a:effectLst/>
                      </a:endParaRPr>
                    </a:p>
                    <a:p>
                      <a:pPr algn="ctr">
                        <a:lnSpc>
                          <a:spcPct val="150000"/>
                        </a:lnSpc>
                        <a:spcAft>
                          <a:spcPts val="0"/>
                        </a:spcAft>
                      </a:pPr>
                      <a:r>
                        <a:rPr lang="az-Latn-AZ" sz="1600" dirty="0">
                          <a:effectLst/>
                        </a:rPr>
                        <a:t>qismən (az) mexanik-ləşdirilmiş əmək işçiləri</a:t>
                      </a:r>
                      <a:endParaRPr lang="ru-RU" sz="1600" dirty="0">
                        <a:effectLst/>
                        <a:latin typeface="Calibri"/>
                        <a:ea typeface="Times New Roman"/>
                        <a:cs typeface="Times New Roman"/>
                      </a:endParaRPr>
                    </a:p>
                  </a:txBody>
                  <a:tcPr marL="50881" marR="50881" marT="0" marB="0"/>
                </a:tc>
                <a:tc gridSpan="6">
                  <a:txBody>
                    <a:bodyPr/>
                    <a:lstStyle/>
                    <a:p>
                      <a:pPr algn="ctr">
                        <a:lnSpc>
                          <a:spcPct val="115000"/>
                        </a:lnSpc>
                        <a:spcAft>
                          <a:spcPts val="0"/>
                        </a:spcAft>
                      </a:pPr>
                      <a:r>
                        <a:rPr lang="az-Latn-AZ" sz="1200" spc="40" dirty="0">
                          <a:effectLst/>
                        </a:rPr>
                        <a:t>kişilər</a:t>
                      </a:r>
                      <a:endParaRPr lang="ru-RU" sz="1200" dirty="0">
                        <a:effectLst/>
                        <a:latin typeface="Calibri"/>
                        <a:ea typeface="Times New Roman"/>
                        <a:cs typeface="Times New Roman"/>
                      </a:endParaRPr>
                    </a:p>
                  </a:txBody>
                  <a:tcPr marL="50881" marR="5088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4359">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18-40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108</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54</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120  36</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520</a:t>
                      </a:r>
                      <a:endParaRPr lang="ru-RU" sz="1200" dirty="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spc="40">
                          <a:effectLst/>
                        </a:rPr>
                        <a:t>40-60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100</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50</a:t>
                      </a:r>
                      <a:endParaRPr lang="ru-RU" sz="1200">
                        <a:effectLst/>
                        <a:latin typeface="Calibri"/>
                        <a:ea typeface="Times New Roman"/>
                        <a:cs typeface="Times New Roman"/>
                      </a:endParaRPr>
                    </a:p>
                  </a:txBody>
                  <a:tcPr marL="50881" marR="50881" marT="0" marB="0"/>
                </a:tc>
                <a:tc>
                  <a:txBody>
                    <a:bodyPr/>
                    <a:lstStyle/>
                    <a:p>
                      <a:pPr algn="l">
                        <a:lnSpc>
                          <a:spcPct val="115000"/>
                        </a:lnSpc>
                        <a:spcAft>
                          <a:spcPts val="0"/>
                        </a:spcAft>
                      </a:pPr>
                      <a:r>
                        <a:rPr lang="az-Latn-AZ" sz="1200" spc="40" dirty="0" smtClean="0">
                          <a:effectLst/>
                        </a:rPr>
                        <a:t>       110  </a:t>
                      </a:r>
                      <a:r>
                        <a:rPr lang="az-Latn-AZ" sz="1200" spc="40" dirty="0">
                          <a:effectLst/>
                        </a:rPr>
                        <a:t>33</a:t>
                      </a:r>
                      <a:endParaRPr lang="ru-RU" sz="1200" dirty="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480</a:t>
                      </a:r>
                      <a:endParaRPr lang="ru-RU" sz="1200" dirty="0">
                        <a:effectLst/>
                        <a:latin typeface="Calibri"/>
                        <a:ea typeface="Times New Roman"/>
                        <a:cs typeface="Times New Roman"/>
                      </a:endParaRPr>
                    </a:p>
                  </a:txBody>
                  <a:tcPr marL="50881" marR="50881" marT="0" marB="0"/>
                </a:tc>
              </a:tr>
              <a:tr h="182040">
                <a:tc vMerge="1">
                  <a:txBody>
                    <a:bodyPr/>
                    <a:lstStyle/>
                    <a:p>
                      <a:endParaRPr lang="ru-RU"/>
                    </a:p>
                  </a:txBody>
                  <a:tcPr/>
                </a:tc>
                <a:tc vMerge="1">
                  <a:txBody>
                    <a:bodyPr/>
                    <a:lstStyle/>
                    <a:p>
                      <a:endParaRPr lang="ru-RU"/>
                    </a:p>
                  </a:txBody>
                  <a:tcPr/>
                </a:tc>
                <a:tc gridSpan="6">
                  <a:txBody>
                    <a:bodyPr/>
                    <a:lstStyle/>
                    <a:p>
                      <a:pPr algn="ctr">
                        <a:lnSpc>
                          <a:spcPct val="115000"/>
                        </a:lnSpc>
                        <a:spcAft>
                          <a:spcPts val="0"/>
                        </a:spcAft>
                      </a:pPr>
                      <a:r>
                        <a:rPr lang="az-Latn-AZ" sz="1200" spc="40" dirty="0">
                          <a:effectLst/>
                        </a:rPr>
                        <a:t>qadınlar</a:t>
                      </a:r>
                      <a:endParaRPr lang="ru-RU" sz="1200" dirty="0">
                        <a:effectLst/>
                        <a:latin typeface="Calibri"/>
                        <a:ea typeface="Times New Roman"/>
                        <a:cs typeface="Times New Roman"/>
                      </a:endParaRPr>
                    </a:p>
                  </a:txBody>
                  <a:tcPr marL="50881" marR="5088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82040">
                <a:tc vMerge="1">
                  <a:txBody>
                    <a:bodyPr/>
                    <a:lstStyle/>
                    <a:p>
                      <a:endParaRPr lang="ru-RU"/>
                    </a:p>
                  </a:txBody>
                  <a:tcPr/>
                </a:tc>
                <a:tc vMerge="1">
                  <a:txBody>
                    <a:bodyPr/>
                    <a:lstStyle/>
                    <a:p>
                      <a:endParaRPr lang="ru-RU"/>
                    </a:p>
                  </a:txBody>
                  <a:tcPr/>
                </a:tc>
                <a:tc gridSpan="2">
                  <a:txBody>
                    <a:bodyPr/>
                    <a:lstStyle/>
                    <a:p>
                      <a:pPr algn="l">
                        <a:lnSpc>
                          <a:spcPct val="115000"/>
                        </a:lnSpc>
                        <a:spcAft>
                          <a:spcPts val="0"/>
                        </a:spcAft>
                      </a:pPr>
                      <a:r>
                        <a:rPr lang="az-Latn-AZ" sz="1200" spc="40">
                          <a:effectLst/>
                        </a:rPr>
                        <a:t>18-40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92</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46</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102  30</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445</a:t>
                      </a:r>
                      <a:endParaRPr lang="ru-RU" sz="1200" dirty="0">
                        <a:effectLst/>
                        <a:latin typeface="Calibri"/>
                        <a:ea typeface="Times New Roman"/>
                        <a:cs typeface="Times New Roman"/>
                      </a:endParaRPr>
                    </a:p>
                  </a:txBody>
                  <a:tcPr marL="50881" marR="50881" marT="0" marB="0"/>
                </a:tc>
              </a:tr>
              <a:tr h="190803">
                <a:tc vMerge="1">
                  <a:txBody>
                    <a:bodyPr/>
                    <a:lstStyle/>
                    <a:p>
                      <a:endParaRPr lang="ru-RU"/>
                    </a:p>
                  </a:txBody>
                  <a:tcPr/>
                </a:tc>
                <a:tc vMerge="1">
                  <a:txBody>
                    <a:bodyPr/>
                    <a:lstStyle/>
                    <a:p>
                      <a:endParaRPr lang="ru-RU"/>
                    </a:p>
                  </a:txBody>
                  <a:tcPr/>
                </a:tc>
                <a:tc gridSpan="2">
                  <a:txBody>
                    <a:bodyPr/>
                    <a:lstStyle/>
                    <a:p>
                      <a:pPr algn="l">
                        <a:lnSpc>
                          <a:spcPct val="115000"/>
                        </a:lnSpc>
                        <a:spcAft>
                          <a:spcPts val="0"/>
                        </a:spcAft>
                      </a:pPr>
                      <a:r>
                        <a:rPr lang="az-Latn-AZ" sz="1200" spc="40">
                          <a:effectLst/>
                        </a:rPr>
                        <a:t>40-60</a:t>
                      </a:r>
                      <a:endParaRPr lang="ru-RU" sz="1200">
                        <a:effectLst/>
                        <a:latin typeface="Calibri"/>
                        <a:ea typeface="Times New Roman"/>
                        <a:cs typeface="Times New Roman"/>
                      </a:endParaRPr>
                    </a:p>
                  </a:txBody>
                  <a:tcPr marL="50881" marR="50881" marT="0" marB="0"/>
                </a:tc>
                <a:tc hMerge="1">
                  <a:txBody>
                    <a:bodyPr/>
                    <a:lstStyle/>
                    <a:p>
                      <a:endParaRPr lang="ru-RU"/>
                    </a:p>
                  </a:txBody>
                  <a:tcPr/>
                </a:tc>
                <a:tc>
                  <a:txBody>
                    <a:bodyPr/>
                    <a:lstStyle/>
                    <a:p>
                      <a:pPr algn="ctr">
                        <a:lnSpc>
                          <a:spcPct val="115000"/>
                        </a:lnSpc>
                        <a:spcAft>
                          <a:spcPts val="0"/>
                        </a:spcAft>
                      </a:pPr>
                      <a:r>
                        <a:rPr lang="az-Latn-AZ" sz="1200" spc="40">
                          <a:effectLst/>
                        </a:rPr>
                        <a:t>85</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43</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a:effectLst/>
                        </a:rPr>
                        <a:t>95    28</a:t>
                      </a:r>
                      <a:endParaRPr lang="ru-RU" sz="1200">
                        <a:effectLst/>
                        <a:latin typeface="Calibri"/>
                        <a:ea typeface="Times New Roman"/>
                        <a:cs typeface="Times New Roman"/>
                      </a:endParaRPr>
                    </a:p>
                  </a:txBody>
                  <a:tcPr marL="50881" marR="50881" marT="0" marB="0"/>
                </a:tc>
                <a:tc>
                  <a:txBody>
                    <a:bodyPr/>
                    <a:lstStyle/>
                    <a:p>
                      <a:pPr algn="ctr">
                        <a:lnSpc>
                          <a:spcPct val="115000"/>
                        </a:lnSpc>
                        <a:spcAft>
                          <a:spcPts val="0"/>
                        </a:spcAft>
                      </a:pPr>
                      <a:r>
                        <a:rPr lang="az-Latn-AZ" sz="1200" spc="40" dirty="0">
                          <a:effectLst/>
                        </a:rPr>
                        <a:t>410</a:t>
                      </a:r>
                      <a:endParaRPr lang="ru-RU" sz="1200" dirty="0">
                        <a:effectLst/>
                        <a:latin typeface="Calibri"/>
                        <a:ea typeface="Times New Roman"/>
                        <a:cs typeface="Times New Roman"/>
                      </a:endParaRPr>
                    </a:p>
                  </a:txBody>
                  <a:tcPr marL="50881" marR="50881" marT="0" marB="0"/>
                </a:tc>
              </a:tr>
              <a:tr h="237444">
                <a:tc gridSpan="2">
                  <a:txBody>
                    <a:bodyPr/>
                    <a:lstStyle/>
                    <a:p>
                      <a:pPr algn="l">
                        <a:lnSpc>
                          <a:spcPct val="115000"/>
                        </a:lnSpc>
                        <a:spcAft>
                          <a:spcPts val="1000"/>
                        </a:spcAft>
                      </a:pPr>
                      <a:r>
                        <a:rPr lang="ru-RU" sz="800">
                          <a:effectLst/>
                        </a:rPr>
                        <a:t> </a:t>
                      </a:r>
                      <a:endParaRPr lang="ru-RU" sz="800">
                        <a:effectLst/>
                        <a:latin typeface="Calibri"/>
                        <a:ea typeface="Times New Roman"/>
                        <a:cs typeface="Times New Roman"/>
                      </a:endParaRPr>
                    </a:p>
                  </a:txBody>
                  <a:tcPr marL="0" marR="0" marT="0" marB="0" anchor="ctr"/>
                </a:tc>
                <a:tc hMerge="1">
                  <a:txBody>
                    <a:bodyPr/>
                    <a:lstStyle/>
                    <a:p>
                      <a:endParaRPr lang="ru-RU"/>
                    </a:p>
                  </a:txBody>
                  <a:tcPr/>
                </a:tc>
                <a:tc>
                  <a:txBody>
                    <a:bodyPr/>
                    <a:lstStyle/>
                    <a:p>
                      <a:pPr algn="just">
                        <a:lnSpc>
                          <a:spcPct val="150000"/>
                        </a:lnSpc>
                        <a:spcAft>
                          <a:spcPts val="0"/>
                        </a:spcAft>
                      </a:pPr>
                      <a:r>
                        <a:rPr lang="az-Latn-AZ" sz="1000">
                          <a:effectLst/>
                        </a:rPr>
                        <a:t> </a:t>
                      </a:r>
                      <a:endParaRPr lang="ru-RU" sz="800">
                        <a:effectLst/>
                        <a:latin typeface="Calibri"/>
                        <a:ea typeface="Times New Roman"/>
                        <a:cs typeface="Times New Roman"/>
                      </a:endParaRPr>
                    </a:p>
                  </a:txBody>
                  <a:tcPr marL="50881" marR="50881" marT="0" marB="0"/>
                </a:tc>
                <a:tc gridSpan="5">
                  <a:txBody>
                    <a:bodyPr/>
                    <a:lstStyle/>
                    <a:p>
                      <a:pPr algn="l">
                        <a:lnSpc>
                          <a:spcPct val="115000"/>
                        </a:lnSpc>
                        <a:spcAft>
                          <a:spcPts val="1000"/>
                        </a:spcAft>
                      </a:pPr>
                      <a:r>
                        <a:rPr lang="ru-RU" sz="800" dirty="0">
                          <a:effectLst/>
                        </a:rPr>
                        <a:t> </a:t>
                      </a:r>
                      <a:endParaRPr lang="ru-RU" sz="800" dirty="0">
                        <a:effectLst/>
                        <a:latin typeface="Calibri"/>
                        <a:ea typeface="Times New Roman"/>
                        <a:cs typeface="Times New Roman"/>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5" name="Rectangle 1"/>
          <p:cNvSpPr>
            <a:spLocks noChangeArrowheads="1"/>
          </p:cNvSpPr>
          <p:nvPr/>
        </p:nvSpPr>
        <p:spPr bwMode="auto">
          <a:xfrm>
            <a:off x="179512" y="-35351"/>
            <a:ext cx="851139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69875" algn="ctr" defTabSz="914400" rtl="0" eaLnBrk="1" fontAlgn="base" latinLnBrk="0" hangingPunct="1">
              <a:lnSpc>
                <a:spcPct val="100000"/>
              </a:lnSpc>
              <a:spcBef>
                <a:spcPct val="0"/>
              </a:spcBef>
              <a:spcAft>
                <a:spcPct val="0"/>
              </a:spcAft>
              <a:buClrTx/>
              <a:buSzTx/>
              <a:buFontTx/>
              <a:buNone/>
              <a:tabLst/>
            </a:pPr>
            <a:r>
              <a:rPr kumimoji="0" lang="az-Latn-AZ" altLang="ru-RU"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Əmək qabiliyyətli əhalinin m</a:t>
            </a:r>
            <a:r>
              <a:rPr kumimoji="0" lang="az-Latn-AZ" altLang="ru-RU" sz="2400" b="1" i="0" u="none" strike="noStrike" cap="none" normalizeH="0" baseline="0" dirty="0" smtClean="0">
                <a:ln>
                  <a:noFill/>
                </a:ln>
                <a:solidFill>
                  <a:srgbClr val="FF0000"/>
                </a:solidFill>
                <a:effectLst/>
                <a:latin typeface="Calibri"/>
                <a:ea typeface="Times New Roman" pitchFamily="18" charset="0"/>
                <a:cs typeface="Times New Roman" pitchFamily="18" charset="0"/>
              </a:rPr>
              <a:t>ü</a:t>
            </a:r>
            <a:r>
              <a:rPr kumimoji="0" lang="az-Latn-AZ" altLang="ru-RU"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xtəlif təbəqələrinin z</a:t>
            </a:r>
            <a:r>
              <a:rPr kumimoji="0" lang="az-Latn-AZ" altLang="ru-RU" sz="2400" b="1" i="0" u="none" strike="noStrike" cap="none" normalizeH="0" baseline="0" dirty="0" smtClean="0">
                <a:ln>
                  <a:noFill/>
                </a:ln>
                <a:solidFill>
                  <a:srgbClr val="FF0000"/>
                </a:solidFill>
                <a:effectLst/>
                <a:latin typeface="Calibri"/>
                <a:ea typeface="Times New Roman" pitchFamily="18" charset="0"/>
                <a:cs typeface="Times New Roman" pitchFamily="18" charset="0"/>
              </a:rPr>
              <a:t>ü</a:t>
            </a:r>
            <a:r>
              <a:rPr kumimoji="0" lang="az-Latn-AZ" altLang="ru-RU"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lallara</a:t>
            </a:r>
            <a:endParaRPr kumimoji="0" lang="ru-RU" altLang="ru-RU" sz="2400" b="0" i="0" u="none" strike="noStrike" cap="none" normalizeH="0" baseline="0" dirty="0" smtClean="0">
              <a:ln>
                <a:noFill/>
              </a:ln>
              <a:solidFill>
                <a:srgbClr val="FF000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z-Latn-AZ" altLang="ru-RU"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və karbohidratlara olan tələbatı  (g</a:t>
            </a:r>
            <a:r>
              <a:rPr kumimoji="0" lang="az-Latn-AZ" altLang="ru-RU" sz="2400" b="1" i="0" u="none" strike="noStrike" cap="none" normalizeH="0" baseline="0" dirty="0" smtClean="0">
                <a:ln>
                  <a:noFill/>
                </a:ln>
                <a:solidFill>
                  <a:srgbClr val="FF0000"/>
                </a:solidFill>
                <a:effectLst/>
                <a:latin typeface="Calibri"/>
                <a:ea typeface="Times New Roman" pitchFamily="18" charset="0"/>
                <a:cs typeface="Times New Roman" pitchFamily="18" charset="0"/>
              </a:rPr>
              <a:t>ü</a:t>
            </a:r>
            <a:r>
              <a:rPr kumimoji="0" lang="az-Latn-AZ" altLang="ru-RU"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n ərzində, qramla)</a:t>
            </a:r>
            <a:endParaRPr kumimoji="0" lang="az-Latn-AZ" altLang="ru-RU" sz="2400" b="0" i="0" u="none"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30906872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417638"/>
          </a:xfrm>
        </p:spPr>
        <p:txBody>
          <a:bodyPr>
            <a:noAutofit/>
          </a:bodyPr>
          <a:lstStyle/>
          <a:p>
            <a:r>
              <a:rPr lang="az-Latn-AZ" sz="3200" b="1" dirty="0" smtClean="0">
                <a:solidFill>
                  <a:srgbClr val="FF0000"/>
                </a:solidFill>
              </a:rPr>
              <a:t/>
            </a:r>
            <a:br>
              <a:rPr lang="az-Latn-AZ" sz="3200" b="1" dirty="0" smtClean="0">
                <a:solidFill>
                  <a:srgbClr val="FF0000"/>
                </a:solidFill>
              </a:rPr>
            </a:br>
            <a:r>
              <a:rPr lang="az-Latn-AZ" sz="3200" b="1" dirty="0" smtClean="0">
                <a:solidFill>
                  <a:srgbClr val="FF0000"/>
                </a:solidFill>
              </a:rPr>
              <a:t>Ərzaq </a:t>
            </a:r>
            <a:r>
              <a:rPr lang="az-Latn-AZ" sz="3200" b="1" dirty="0">
                <a:solidFill>
                  <a:srgbClr val="FF0000"/>
                </a:solidFill>
              </a:rPr>
              <a:t>məhsullarının adambaşına istehlakı (şəhər və kənd yerlərində), kq</a:t>
            </a:r>
            <a:r>
              <a:rPr lang="ru-RU" sz="4000" dirty="0">
                <a:solidFill>
                  <a:srgbClr val="FF0000"/>
                </a:solidFill>
              </a:rPr>
              <a:t/>
            </a:r>
            <a:br>
              <a:rPr lang="ru-RU" sz="4000" dirty="0">
                <a:solidFill>
                  <a:srgbClr val="FF0000"/>
                </a:solidFill>
              </a:rPr>
            </a:br>
            <a:endParaRPr lang="ru-RU" sz="4000" dirty="0">
              <a:solidFill>
                <a:srgbClr val="FF0000"/>
              </a:solidFill>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3315494346"/>
              </p:ext>
            </p:extLst>
          </p:nvPr>
        </p:nvGraphicFramePr>
        <p:xfrm>
          <a:off x="179512" y="1268760"/>
          <a:ext cx="8856984" cy="3803090"/>
        </p:xfrm>
        <a:graphic>
          <a:graphicData uri="http://schemas.openxmlformats.org/drawingml/2006/table">
            <a:tbl>
              <a:tblPr firstRow="1" firstCol="1" lastRow="1" lastCol="1" bandRow="1" bandCol="1">
                <a:tableStyleId>{5C22544A-7EE6-4342-B048-85BDC9FD1C3A}</a:tableStyleId>
              </a:tblPr>
              <a:tblGrid>
                <a:gridCol w="2763467"/>
                <a:gridCol w="1666018"/>
                <a:gridCol w="2109562"/>
                <a:gridCol w="1129200"/>
                <a:gridCol w="1188737"/>
              </a:tblGrid>
              <a:tr h="840094">
                <a:tc>
                  <a:txBody>
                    <a:bodyPr/>
                    <a:lstStyle/>
                    <a:p>
                      <a:pPr indent="228600" algn="just">
                        <a:lnSpc>
                          <a:spcPct val="95000"/>
                        </a:lnSpc>
                        <a:spcAft>
                          <a:spcPts val="0"/>
                        </a:spcAft>
                      </a:pPr>
                      <a:r>
                        <a:rPr lang="az-Latn-AZ" sz="1400" dirty="0">
                          <a:effectLst/>
                        </a:rPr>
                        <a:t>Göstəricilər</a:t>
                      </a:r>
                      <a:endParaRPr lang="ru-RU" sz="1100" dirty="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dirty="0">
                          <a:effectLst/>
                        </a:rPr>
                        <a:t>tibbi normativlər*</a:t>
                      </a:r>
                      <a:endParaRPr lang="ru-RU" sz="1100" dirty="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minimal fizio-loji normalar**</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şəhər</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kənd</a:t>
                      </a:r>
                      <a:endParaRPr lang="ru-RU" sz="1100">
                        <a:effectLst/>
                        <a:latin typeface="Calibri"/>
                        <a:ea typeface="Times New Roman"/>
                        <a:cs typeface="Times New Roman"/>
                      </a:endParaRPr>
                    </a:p>
                  </a:txBody>
                  <a:tcPr marL="68580" marR="68580" marT="0" marB="0"/>
                </a:tc>
              </a:tr>
              <a:tr h="312034">
                <a:tc>
                  <a:txBody>
                    <a:bodyPr/>
                    <a:lstStyle/>
                    <a:p>
                      <a:pPr algn="ctr">
                        <a:lnSpc>
                          <a:spcPct val="95000"/>
                        </a:lnSpc>
                        <a:spcAft>
                          <a:spcPts val="0"/>
                        </a:spcAft>
                      </a:pPr>
                      <a:r>
                        <a:rPr lang="az-Latn-AZ" sz="1400" dirty="0">
                          <a:effectLst/>
                        </a:rPr>
                        <a:t>çörək və çörək </a:t>
                      </a:r>
                      <a:r>
                        <a:rPr lang="az-Latn-AZ" sz="1400" dirty="0" smtClean="0">
                          <a:effectLst/>
                        </a:rPr>
                        <a:t>məhsulları</a:t>
                      </a:r>
                      <a:endParaRPr lang="ru-RU" sz="1100" dirty="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dirty="0">
                          <a:effectLst/>
                        </a:rPr>
                        <a:t>110</a:t>
                      </a:r>
                      <a:endParaRPr lang="ru-RU" sz="1100" dirty="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150</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147,1</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160, 9</a:t>
                      </a:r>
                      <a:endParaRPr lang="ru-RU" sz="1100">
                        <a:effectLst/>
                        <a:latin typeface="Calibri"/>
                        <a:ea typeface="Times New Roman"/>
                        <a:cs typeface="Times New Roman"/>
                      </a:endParaRPr>
                    </a:p>
                  </a:txBody>
                  <a:tcPr marL="68580" marR="68580" marT="0" marB="0"/>
                </a:tc>
              </a:tr>
              <a:tr h="280031">
                <a:tc>
                  <a:txBody>
                    <a:bodyPr/>
                    <a:lstStyle/>
                    <a:p>
                      <a:pPr algn="ctr">
                        <a:lnSpc>
                          <a:spcPct val="95000"/>
                        </a:lnSpc>
                        <a:spcAft>
                          <a:spcPts val="0"/>
                        </a:spcAft>
                      </a:pPr>
                      <a:r>
                        <a:rPr lang="az-Latn-AZ" sz="1400" dirty="0">
                          <a:effectLst/>
                        </a:rPr>
                        <a:t>kartof</a:t>
                      </a:r>
                      <a:endParaRPr lang="ru-RU" sz="1100" dirty="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118</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46,7</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54,4</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54,8</a:t>
                      </a:r>
                      <a:endParaRPr lang="ru-RU" sz="1100">
                        <a:effectLst/>
                        <a:latin typeface="Calibri"/>
                        <a:ea typeface="Times New Roman"/>
                        <a:cs typeface="Times New Roman"/>
                      </a:endParaRPr>
                    </a:p>
                  </a:txBody>
                  <a:tcPr marL="68580" marR="68580" marT="0" marB="0"/>
                </a:tc>
              </a:tr>
              <a:tr h="264028">
                <a:tc>
                  <a:txBody>
                    <a:bodyPr/>
                    <a:lstStyle/>
                    <a:p>
                      <a:pPr algn="ctr">
                        <a:lnSpc>
                          <a:spcPct val="95000"/>
                        </a:lnSpc>
                        <a:spcAft>
                          <a:spcPts val="0"/>
                        </a:spcAft>
                      </a:pPr>
                      <a:r>
                        <a:rPr lang="az-Latn-AZ" sz="1400">
                          <a:effectLst/>
                        </a:rPr>
                        <a:t>tərəvəz və bostan bit-kiləri</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dirty="0">
                          <a:effectLst/>
                        </a:rPr>
                        <a:t>139</a:t>
                      </a:r>
                      <a:endParaRPr lang="ru-RU" sz="1100" dirty="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95,7</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83,2</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85,2</a:t>
                      </a:r>
                      <a:endParaRPr lang="ru-RU" sz="1100">
                        <a:effectLst/>
                        <a:latin typeface="Calibri"/>
                        <a:ea typeface="Times New Roman"/>
                        <a:cs typeface="Times New Roman"/>
                      </a:endParaRPr>
                    </a:p>
                  </a:txBody>
                  <a:tcPr marL="68580" marR="68580" marT="0" marB="0"/>
                </a:tc>
              </a:tr>
              <a:tr h="280031">
                <a:tc>
                  <a:txBody>
                    <a:bodyPr/>
                    <a:lstStyle/>
                    <a:p>
                      <a:pPr algn="ctr">
                        <a:lnSpc>
                          <a:spcPct val="95000"/>
                        </a:lnSpc>
                        <a:spcAft>
                          <a:spcPts val="0"/>
                        </a:spcAft>
                      </a:pPr>
                      <a:r>
                        <a:rPr lang="az-Latn-AZ" sz="1400">
                          <a:effectLst/>
                        </a:rPr>
                        <a:t>ət və ət məhsulları</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81</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30</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32,3</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30,5</a:t>
                      </a:r>
                      <a:endParaRPr lang="ru-RU" sz="1100">
                        <a:effectLst/>
                        <a:latin typeface="Calibri"/>
                        <a:ea typeface="Times New Roman"/>
                        <a:cs typeface="Times New Roman"/>
                      </a:endParaRPr>
                    </a:p>
                  </a:txBody>
                  <a:tcPr marL="68580" marR="68580" marT="0" marB="0"/>
                </a:tc>
              </a:tr>
              <a:tr h="224025">
                <a:tc>
                  <a:txBody>
                    <a:bodyPr/>
                    <a:lstStyle/>
                    <a:p>
                      <a:pPr algn="ctr">
                        <a:lnSpc>
                          <a:spcPct val="95000"/>
                        </a:lnSpc>
                        <a:spcAft>
                          <a:spcPts val="0"/>
                        </a:spcAft>
                      </a:pPr>
                      <a:r>
                        <a:rPr lang="az-Latn-AZ" sz="1400">
                          <a:effectLst/>
                        </a:rPr>
                        <a:t>balıq və balıq məhsulları</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25</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5</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7,0</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6,8</a:t>
                      </a:r>
                      <a:endParaRPr lang="ru-RU" sz="1100">
                        <a:effectLst/>
                        <a:latin typeface="Calibri"/>
                        <a:ea typeface="Times New Roman"/>
                        <a:cs typeface="Times New Roman"/>
                      </a:endParaRPr>
                    </a:p>
                  </a:txBody>
                  <a:tcPr marL="68580" marR="68580" marT="0" marB="0"/>
                </a:tc>
              </a:tr>
              <a:tr h="280031">
                <a:tc>
                  <a:txBody>
                    <a:bodyPr/>
                    <a:lstStyle/>
                    <a:p>
                      <a:pPr algn="ctr">
                        <a:lnSpc>
                          <a:spcPct val="95000"/>
                        </a:lnSpc>
                        <a:spcAft>
                          <a:spcPts val="0"/>
                        </a:spcAft>
                      </a:pPr>
                      <a:r>
                        <a:rPr lang="az-Latn-AZ" sz="1400">
                          <a:effectLst/>
                        </a:rPr>
                        <a:t>süd və süd məhsulları</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392</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193,6</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299,8</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302,5</a:t>
                      </a:r>
                      <a:endParaRPr lang="ru-RU" sz="1100">
                        <a:effectLst/>
                        <a:latin typeface="Calibri"/>
                        <a:ea typeface="Times New Roman"/>
                        <a:cs typeface="Times New Roman"/>
                      </a:endParaRPr>
                    </a:p>
                  </a:txBody>
                  <a:tcPr marL="68580" marR="68580" marT="0" marB="0"/>
                </a:tc>
              </a:tr>
              <a:tr h="280031">
                <a:tc>
                  <a:txBody>
                    <a:bodyPr/>
                    <a:lstStyle/>
                    <a:p>
                      <a:pPr algn="ctr">
                        <a:lnSpc>
                          <a:spcPct val="95000"/>
                        </a:lnSpc>
                        <a:spcAft>
                          <a:spcPts val="0"/>
                        </a:spcAft>
                      </a:pPr>
                      <a:r>
                        <a:rPr lang="az-Latn-AZ" sz="1400">
                          <a:effectLst/>
                        </a:rPr>
                        <a:t>yumurta, ədəd</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292</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135</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131,3</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131,6</a:t>
                      </a:r>
                      <a:endParaRPr lang="ru-RU" sz="1100">
                        <a:effectLst/>
                        <a:latin typeface="Calibri"/>
                        <a:ea typeface="Times New Roman"/>
                        <a:cs typeface="Times New Roman"/>
                      </a:endParaRPr>
                    </a:p>
                  </a:txBody>
                  <a:tcPr marL="68580" marR="68580" marT="0" marB="0"/>
                </a:tc>
              </a:tr>
              <a:tr h="280031">
                <a:tc>
                  <a:txBody>
                    <a:bodyPr/>
                    <a:lstStyle/>
                    <a:p>
                      <a:pPr algn="ctr">
                        <a:lnSpc>
                          <a:spcPct val="95000"/>
                        </a:lnSpc>
                        <a:spcAft>
                          <a:spcPts val="0"/>
                        </a:spcAft>
                      </a:pPr>
                      <a:r>
                        <a:rPr lang="az-Latn-AZ" sz="1400">
                          <a:effectLst/>
                        </a:rPr>
                        <a:t>meyvə, giləmeyvə</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71</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38</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66,1</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63,6</a:t>
                      </a:r>
                      <a:endParaRPr lang="ru-RU" sz="1100">
                        <a:effectLst/>
                        <a:latin typeface="Calibri"/>
                        <a:ea typeface="Times New Roman"/>
                        <a:cs typeface="Times New Roman"/>
                      </a:endParaRPr>
                    </a:p>
                  </a:txBody>
                  <a:tcPr marL="68580" marR="68580" marT="0" marB="0"/>
                </a:tc>
              </a:tr>
              <a:tr h="168019">
                <a:tc>
                  <a:txBody>
                    <a:bodyPr/>
                    <a:lstStyle/>
                    <a:p>
                      <a:pPr algn="ctr">
                        <a:lnSpc>
                          <a:spcPct val="95000"/>
                        </a:lnSpc>
                        <a:spcAft>
                          <a:spcPts val="0"/>
                        </a:spcAft>
                      </a:pPr>
                      <a:r>
                        <a:rPr lang="az-Latn-AZ" sz="1400" dirty="0">
                          <a:effectLst/>
                        </a:rPr>
                        <a:t>qənd və qənnadı </a:t>
                      </a:r>
                      <a:r>
                        <a:rPr lang="az-Latn-AZ" sz="1400" dirty="0" smtClean="0">
                          <a:effectLst/>
                        </a:rPr>
                        <a:t>məmulatları</a:t>
                      </a:r>
                      <a:endParaRPr lang="ru-RU" sz="1100" dirty="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41</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16,3</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28,8</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34,8</a:t>
                      </a:r>
                      <a:endParaRPr lang="ru-RU" sz="1100">
                        <a:effectLst/>
                        <a:latin typeface="Calibri"/>
                        <a:ea typeface="Times New Roman"/>
                        <a:cs typeface="Times New Roman"/>
                      </a:endParaRPr>
                    </a:p>
                  </a:txBody>
                  <a:tcPr marL="68580" marR="68580" marT="0" marB="0"/>
                </a:tc>
              </a:tr>
              <a:tr h="280031">
                <a:tc>
                  <a:txBody>
                    <a:bodyPr/>
                    <a:lstStyle/>
                    <a:p>
                      <a:pPr algn="ctr">
                        <a:lnSpc>
                          <a:spcPct val="95000"/>
                        </a:lnSpc>
                        <a:spcAft>
                          <a:spcPts val="0"/>
                        </a:spcAft>
                      </a:pPr>
                      <a:r>
                        <a:rPr lang="az-Latn-AZ" sz="1400">
                          <a:effectLst/>
                        </a:rPr>
                        <a:t>bitki yağı və marqarin</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16</a:t>
                      </a:r>
                      <a:endParaRPr lang="ru-RU" sz="110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11</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8,9</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a:effectLst/>
                        </a:rPr>
                        <a:t>8,7</a:t>
                      </a:r>
                      <a:endParaRPr lang="ru-RU" sz="1100">
                        <a:effectLst/>
                        <a:latin typeface="Calibri"/>
                        <a:ea typeface="Times New Roman"/>
                        <a:cs typeface="Times New Roman"/>
                      </a:endParaRPr>
                    </a:p>
                  </a:txBody>
                  <a:tcPr marL="68580" marR="68580" marT="0" marB="0"/>
                </a:tc>
              </a:tr>
              <a:tr h="280031">
                <a:tc>
                  <a:txBody>
                    <a:bodyPr/>
                    <a:lstStyle/>
                    <a:p>
                      <a:pPr algn="ctr">
                        <a:lnSpc>
                          <a:spcPct val="95000"/>
                        </a:lnSpc>
                        <a:spcAft>
                          <a:spcPts val="0"/>
                        </a:spcAft>
                      </a:pPr>
                      <a:r>
                        <a:rPr lang="az-Latn-AZ" sz="1400" dirty="0">
                          <a:effectLst/>
                        </a:rPr>
                        <a:t>qidanın kalorililiyi</a:t>
                      </a:r>
                      <a:endParaRPr lang="ru-RU" sz="1100" dirty="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dirty="0">
                          <a:effectLst/>
                        </a:rPr>
                        <a:t>2961</a:t>
                      </a:r>
                      <a:endParaRPr lang="ru-RU" sz="1100" dirty="0">
                        <a:effectLst/>
                        <a:latin typeface="Calibri"/>
                        <a:ea typeface="Times New Roman"/>
                        <a:cs typeface="Times New Roman"/>
                      </a:endParaRPr>
                    </a:p>
                  </a:txBody>
                  <a:tcPr marL="68580" marR="68580" marT="0" marB="0"/>
                </a:tc>
                <a:tc>
                  <a:txBody>
                    <a:bodyPr/>
                    <a:lstStyle/>
                    <a:p>
                      <a:pPr indent="228600" algn="ctr">
                        <a:lnSpc>
                          <a:spcPct val="95000"/>
                        </a:lnSpc>
                        <a:spcAft>
                          <a:spcPts val="0"/>
                        </a:spcAft>
                      </a:pPr>
                      <a:r>
                        <a:rPr lang="az-Latn-AZ" sz="1400">
                          <a:effectLst/>
                        </a:rPr>
                        <a:t>2258</a:t>
                      </a:r>
                      <a:endParaRPr lang="ru-RU" sz="1100">
                        <a:effectLst/>
                        <a:latin typeface="Calibri"/>
                        <a:ea typeface="Times New Roman"/>
                        <a:cs typeface="Times New Roman"/>
                      </a:endParaRPr>
                    </a:p>
                  </a:txBody>
                  <a:tcPr marL="68580" marR="68580" marT="0" marB="0"/>
                </a:tc>
                <a:tc>
                  <a:txBody>
                    <a:bodyPr/>
                    <a:lstStyle/>
                    <a:p>
                      <a:pPr indent="-27305" algn="ctr">
                        <a:lnSpc>
                          <a:spcPct val="95000"/>
                        </a:lnSpc>
                        <a:spcAft>
                          <a:spcPts val="0"/>
                        </a:spcAft>
                      </a:pPr>
                      <a:r>
                        <a:rPr lang="az-Latn-AZ" sz="1400">
                          <a:effectLst/>
                        </a:rPr>
                        <a:t>2592,8</a:t>
                      </a:r>
                      <a:endParaRPr lang="ru-RU" sz="1100">
                        <a:effectLst/>
                        <a:latin typeface="Calibri"/>
                        <a:ea typeface="Times New Roman"/>
                        <a:cs typeface="Times New Roman"/>
                      </a:endParaRPr>
                    </a:p>
                  </a:txBody>
                  <a:tcPr marL="68580" marR="68580" marT="0" marB="0"/>
                </a:tc>
                <a:tc>
                  <a:txBody>
                    <a:bodyPr/>
                    <a:lstStyle/>
                    <a:p>
                      <a:pPr algn="ctr">
                        <a:lnSpc>
                          <a:spcPct val="95000"/>
                        </a:lnSpc>
                        <a:spcAft>
                          <a:spcPts val="0"/>
                        </a:spcAft>
                      </a:pPr>
                      <a:r>
                        <a:rPr lang="az-Latn-AZ" sz="1400" dirty="0">
                          <a:effectLst/>
                        </a:rPr>
                        <a:t>2571,9</a:t>
                      </a:r>
                      <a:endParaRPr lang="ru-RU" sz="1100" dirty="0">
                        <a:effectLst/>
                        <a:latin typeface="Calibri"/>
                        <a:ea typeface="Times New Roman"/>
                        <a:cs typeface="Times New Roman"/>
                      </a:endParaRPr>
                    </a:p>
                  </a:txBody>
                  <a:tcPr marL="68580" marR="68580" marT="0" marB="0"/>
                </a:tc>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900233221"/>
              </p:ext>
            </p:extLst>
          </p:nvPr>
        </p:nvGraphicFramePr>
        <p:xfrm>
          <a:off x="179512" y="5212080"/>
          <a:ext cx="8775511" cy="1645920"/>
        </p:xfrm>
        <a:graphic>
          <a:graphicData uri="http://schemas.openxmlformats.org/drawingml/2006/table">
            <a:tbl>
              <a:tblPr/>
              <a:tblGrid>
                <a:gridCol w="8775511"/>
              </a:tblGrid>
              <a:tr h="1552790">
                <a:tc>
                  <a:txBody>
                    <a:bodyPr/>
                    <a:lstStyle/>
                    <a:p>
                      <a:r>
                        <a:rPr lang="az-Latn-AZ" sz="1400" b="1" i="1" kern="1200" dirty="0" smtClean="0">
                          <a:solidFill>
                            <a:schemeClr val="tx1"/>
                          </a:solidFill>
                          <a:effectLst/>
                          <a:latin typeface="+mn-lt"/>
                          <a:ea typeface="+mn-ea"/>
                          <a:cs typeface="+mn-cs"/>
                        </a:rPr>
                        <a:t>Mənbə: DSK-nın məlumatları əsasında tərtib edilmişdir. </a:t>
                      </a:r>
                      <a:endParaRPr lang="ru-RU" sz="1400" kern="1200" dirty="0" smtClean="0">
                        <a:solidFill>
                          <a:schemeClr val="tx1"/>
                        </a:solidFill>
                        <a:effectLst/>
                        <a:latin typeface="+mn-lt"/>
                        <a:ea typeface="+mn-ea"/>
                        <a:cs typeface="+mn-cs"/>
                      </a:endParaRPr>
                    </a:p>
                    <a:p>
                      <a:r>
                        <a:rPr lang="az-Latn-AZ" sz="1400" b="1" i="1" kern="1200" dirty="0" smtClean="0">
                          <a:solidFill>
                            <a:schemeClr val="tx1"/>
                          </a:solidFill>
                          <a:effectLst/>
                          <a:latin typeface="+mn-lt"/>
                          <a:ea typeface="+mn-ea"/>
                          <a:cs typeface="+mn-cs"/>
                        </a:rPr>
                        <a:t>*Tibbi normativlər SSRİ Tibb Elmləri Akademiyasının Qida İnstitutu tərəfindən müəyyən edimişdir. (keçmis Dövlət Plan Komitəsinin  03.07.1987-ci il tarixli sifarişi ilə)</a:t>
                      </a:r>
                      <a:endParaRPr lang="ru-RU" sz="1400" kern="1200" dirty="0" smtClean="0">
                        <a:solidFill>
                          <a:schemeClr val="tx1"/>
                        </a:solidFill>
                        <a:effectLst/>
                        <a:latin typeface="+mn-lt"/>
                        <a:ea typeface="+mn-ea"/>
                        <a:cs typeface="+mn-cs"/>
                      </a:endParaRPr>
                    </a:p>
                    <a:p>
                      <a:r>
                        <a:rPr lang="az-Latn-AZ" sz="1400" b="1" i="1" kern="1200" baseline="0" dirty="0" smtClean="0">
                          <a:solidFill>
                            <a:schemeClr val="tx1"/>
                          </a:solidFill>
                          <a:effectLst/>
                          <a:latin typeface="+mn-lt"/>
                          <a:ea typeface="+mn-ea"/>
                          <a:cs typeface="+mn-cs"/>
                        </a:rPr>
                        <a:t> </a:t>
                      </a:r>
                      <a:r>
                        <a:rPr lang="az-Latn-AZ" sz="1400" b="1" i="1" kern="1200" dirty="0" smtClean="0">
                          <a:solidFill>
                            <a:schemeClr val="tx1"/>
                          </a:solidFill>
                          <a:effectLst/>
                          <a:latin typeface="+mn-lt"/>
                          <a:ea typeface="+mn-ea"/>
                          <a:cs typeface="+mn-cs"/>
                        </a:rPr>
                        <a:t>**Minimal fizioloji normalar “Azərbaycan Respublikasında minimum istehlak səbətinin tərkibi”nə  əsasən əmək qabiliyyətli əhali qrupu üzrədir(Azərbaycan Respublikası Nazirlər Kabinetinin  30.04.2009-ci il tarixli 74 nömrəli qərarı ilə təsdiq edilmiş redaksiyada).</a:t>
                      </a:r>
                      <a:endParaRPr lang="ru-RU" sz="1400" kern="1200" dirty="0" smtClean="0">
                        <a:solidFill>
                          <a:schemeClr val="tx1"/>
                        </a:solidFill>
                        <a:effectLst/>
                        <a:latin typeface="+mn-lt"/>
                        <a:ea typeface="+mn-ea"/>
                        <a:cs typeface="+mn-cs"/>
                      </a:endParaRPr>
                    </a:p>
                    <a:p>
                      <a:endParaRPr lang="ru-R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extLst>
      <p:ext uri="{BB962C8B-B14F-4D97-AF65-F5344CB8AC3E}">
        <p14:creationId xmlns:p14="http://schemas.microsoft.com/office/powerpoint/2010/main" val="1452195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az-Latn-AZ" sz="3600" b="1" dirty="0" smtClean="0">
                <a:solidFill>
                  <a:srgbClr val="FF0000"/>
                </a:solidFill>
              </a:rPr>
              <a:t/>
            </a:r>
            <a:br>
              <a:rPr lang="az-Latn-AZ" sz="3600" b="1" dirty="0" smtClean="0">
                <a:solidFill>
                  <a:srgbClr val="FF0000"/>
                </a:solidFill>
              </a:rPr>
            </a:br>
            <a:r>
              <a:rPr lang="az-Latn-AZ" sz="3600" b="1" dirty="0" smtClean="0">
                <a:solidFill>
                  <a:srgbClr val="FF0000"/>
                </a:solidFill>
              </a:rPr>
              <a:t>Əsas </a:t>
            </a:r>
            <a:r>
              <a:rPr lang="az-Latn-AZ" sz="3600" b="1" dirty="0">
                <a:solidFill>
                  <a:srgbClr val="FF0000"/>
                </a:solidFill>
              </a:rPr>
              <a:t>kənd təsərrüfatı (ərzaq) bitkilərinin  ümumi yığımı və məhsuldarlığı </a:t>
            </a:r>
            <a:r>
              <a:rPr lang="az-Latn-AZ" sz="3600" b="1" dirty="0" smtClean="0">
                <a:solidFill>
                  <a:srgbClr val="FF0000"/>
                </a:solidFill>
              </a:rPr>
              <a:t> </a:t>
            </a:r>
            <a:r>
              <a:rPr lang="az-Latn-AZ" sz="3600" b="1" dirty="0">
                <a:solidFill>
                  <a:srgbClr val="FF0000"/>
                </a:solidFill>
              </a:rPr>
              <a:t>(min ton)</a:t>
            </a:r>
            <a:r>
              <a:rPr lang="ru-RU" dirty="0">
                <a:solidFill>
                  <a:srgbClr val="FF0000"/>
                </a:solidFill>
              </a:rPr>
              <a:t/>
            </a:r>
            <a:br>
              <a:rPr lang="ru-RU" dirty="0">
                <a:solidFill>
                  <a:srgbClr val="FF0000"/>
                </a:solidFill>
              </a:rPr>
            </a:br>
            <a:endParaRPr lang="ru-RU" dirty="0">
              <a:solidFill>
                <a:srgbClr val="FF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553315879"/>
              </p:ext>
            </p:extLst>
          </p:nvPr>
        </p:nvGraphicFramePr>
        <p:xfrm>
          <a:off x="251520" y="1412779"/>
          <a:ext cx="8712964" cy="5225508"/>
        </p:xfrm>
        <a:graphic>
          <a:graphicData uri="http://schemas.openxmlformats.org/drawingml/2006/table">
            <a:tbl>
              <a:tblPr firstRow="1" firstCol="1" lastRow="1" lastCol="1" bandRow="1" bandCol="1">
                <a:tableStyleId>{5C22544A-7EE6-4342-B048-85BDC9FD1C3A}</a:tableStyleId>
              </a:tblPr>
              <a:tblGrid>
                <a:gridCol w="1306116"/>
                <a:gridCol w="660156"/>
                <a:gridCol w="757168"/>
                <a:gridCol w="757168"/>
                <a:gridCol w="662524"/>
                <a:gridCol w="249356"/>
                <a:gridCol w="720080"/>
                <a:gridCol w="288032"/>
                <a:gridCol w="648072"/>
                <a:gridCol w="288032"/>
                <a:gridCol w="648072"/>
                <a:gridCol w="144016"/>
                <a:gridCol w="936104"/>
                <a:gridCol w="648068"/>
              </a:tblGrid>
              <a:tr h="175396">
                <a:tc rowSpan="2">
                  <a:txBody>
                    <a:bodyPr/>
                    <a:lstStyle/>
                    <a:p>
                      <a:pPr algn="ctr">
                        <a:lnSpc>
                          <a:spcPct val="115000"/>
                        </a:lnSpc>
                        <a:spcAft>
                          <a:spcPts val="0"/>
                        </a:spcAft>
                      </a:pPr>
                      <a:r>
                        <a:rPr lang="az-Latn-AZ" sz="1100" dirty="0">
                          <a:effectLst/>
                        </a:rPr>
                        <a:t>Əsas məhsul növləri</a:t>
                      </a:r>
                      <a:endParaRPr lang="ru-RU" sz="900" dirty="0">
                        <a:effectLst/>
                        <a:latin typeface="Calibri"/>
                        <a:ea typeface="Times New Roman"/>
                        <a:cs typeface="Times New Roman"/>
                      </a:endParaRPr>
                    </a:p>
                  </a:txBody>
                  <a:tcPr marL="54213" marR="54213" marT="0" marB="0"/>
                </a:tc>
                <a:tc gridSpan="10">
                  <a:txBody>
                    <a:bodyPr/>
                    <a:lstStyle/>
                    <a:p>
                      <a:pPr algn="ctr">
                        <a:lnSpc>
                          <a:spcPts val="1200"/>
                        </a:lnSpc>
                        <a:spcAft>
                          <a:spcPts val="0"/>
                        </a:spcAft>
                      </a:pPr>
                      <a:r>
                        <a:rPr lang="az-Latn-AZ" sz="1100">
                          <a:effectLst/>
                        </a:rPr>
                        <a:t>İllər</a:t>
                      </a:r>
                      <a:endParaRPr lang="ru-RU" sz="900">
                        <a:effectLst/>
                        <a:latin typeface="Calibri"/>
                        <a:ea typeface="Times New Roman"/>
                        <a:cs typeface="Times New Roman"/>
                      </a:endParaRPr>
                    </a:p>
                  </a:txBody>
                  <a:tcPr marL="54213" marR="54213"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algn="ctr">
                        <a:lnSpc>
                          <a:spcPts val="1200"/>
                        </a:lnSpc>
                        <a:spcAft>
                          <a:spcPts val="0"/>
                        </a:spcAft>
                      </a:pPr>
                      <a:r>
                        <a:rPr lang="ru-RU" sz="1100" dirty="0">
                          <a:effectLst/>
                        </a:rPr>
                        <a:t> </a:t>
                      </a:r>
                      <a:endParaRPr lang="ru-RU" sz="900" dirty="0">
                        <a:effectLst/>
                        <a:latin typeface="Calibri"/>
                        <a:ea typeface="Times New Roman"/>
                        <a:cs typeface="Times New Roman"/>
                      </a:endParaRPr>
                    </a:p>
                  </a:txBody>
                  <a:tcPr marL="54213" marR="54213" marT="0" marB="0"/>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tc>
                <a:tc rowSpan="2">
                  <a:txBody>
                    <a:bodyPr/>
                    <a:lstStyle/>
                    <a:p>
                      <a:pPr algn="ctr">
                        <a:lnSpc>
                          <a:spcPts val="1200"/>
                        </a:lnSpc>
                        <a:spcAft>
                          <a:spcPts val="0"/>
                        </a:spcAft>
                      </a:pPr>
                      <a:r>
                        <a:rPr lang="ru-RU" sz="800">
                          <a:effectLst/>
                        </a:rPr>
                        <a:t> </a:t>
                      </a:r>
                      <a:endParaRPr lang="ru-RU" sz="900">
                        <a:effectLst/>
                        <a:latin typeface="Calibri"/>
                        <a:ea typeface="Times New Roman"/>
                        <a:cs typeface="Times New Roman"/>
                      </a:endParaRPr>
                    </a:p>
                  </a:txBody>
                  <a:tcPr marL="54213" marR="54213" marT="0" marB="0"/>
                </a:tc>
              </a:tr>
              <a:tr h="400665">
                <a:tc vMerge="1">
                  <a:txBody>
                    <a:bodyPr/>
                    <a:lstStyle/>
                    <a:p>
                      <a:endParaRPr lang="ru-RU"/>
                    </a:p>
                  </a:txBody>
                  <a:tcPr/>
                </a:tc>
                <a:tc>
                  <a:txBody>
                    <a:bodyPr/>
                    <a:lstStyle/>
                    <a:p>
                      <a:pPr>
                        <a:lnSpc>
                          <a:spcPct val="115000"/>
                        </a:lnSpc>
                        <a:spcAft>
                          <a:spcPts val="0"/>
                        </a:spcAft>
                      </a:pPr>
                      <a:r>
                        <a:rPr lang="az-Latn-AZ" sz="1100" dirty="0" smtClean="0">
                          <a:effectLst/>
                        </a:rPr>
                        <a:t>    </a:t>
                      </a:r>
                      <a:r>
                        <a:rPr lang="ru-RU" sz="1100" dirty="0" smtClean="0">
                          <a:effectLst/>
                        </a:rPr>
                        <a:t>1995</a:t>
                      </a:r>
                      <a:endParaRPr lang="ru-RU" sz="900" dirty="0">
                        <a:effectLst/>
                        <a:latin typeface="Calibri"/>
                        <a:ea typeface="Times New Roman"/>
                        <a:cs typeface="Times New Roman"/>
                      </a:endParaRPr>
                    </a:p>
                  </a:txBody>
                  <a:tcPr marL="54213" marR="54213" marT="0" marB="0" anchor="ctr"/>
                </a:tc>
                <a:tc>
                  <a:txBody>
                    <a:bodyPr/>
                    <a:lstStyle/>
                    <a:p>
                      <a:pPr>
                        <a:lnSpc>
                          <a:spcPct val="115000"/>
                        </a:lnSpc>
                        <a:spcAft>
                          <a:spcPts val="0"/>
                        </a:spcAft>
                      </a:pPr>
                      <a:r>
                        <a:rPr lang="ru-RU" sz="1100">
                          <a:effectLst/>
                        </a:rPr>
                        <a:t>2000</a:t>
                      </a:r>
                      <a:endParaRPr lang="ru-RU" sz="900">
                        <a:effectLst/>
                        <a:latin typeface="Calibri"/>
                        <a:ea typeface="Times New Roman"/>
                        <a:cs typeface="Times New Roman"/>
                      </a:endParaRPr>
                    </a:p>
                  </a:txBody>
                  <a:tcPr marL="54213" marR="54213" marT="0" marB="0" anchor="ctr"/>
                </a:tc>
                <a:tc>
                  <a:txBody>
                    <a:bodyPr/>
                    <a:lstStyle/>
                    <a:p>
                      <a:pPr>
                        <a:lnSpc>
                          <a:spcPct val="115000"/>
                        </a:lnSpc>
                        <a:spcAft>
                          <a:spcPts val="0"/>
                        </a:spcAft>
                      </a:pPr>
                      <a:r>
                        <a:rPr lang="ru-RU" sz="1100">
                          <a:effectLst/>
                        </a:rPr>
                        <a:t>200</a:t>
                      </a:r>
                      <a:r>
                        <a:rPr lang="az-Latn-AZ" sz="1100">
                          <a:effectLst/>
                        </a:rPr>
                        <a:t>8</a:t>
                      </a:r>
                      <a:endParaRPr lang="ru-RU" sz="900">
                        <a:effectLst/>
                        <a:latin typeface="Calibri"/>
                        <a:ea typeface="Times New Roman"/>
                        <a:cs typeface="Times New Roman"/>
                      </a:endParaRPr>
                    </a:p>
                  </a:txBody>
                  <a:tcPr marL="54213" marR="54213" marT="0" marB="0" anchor="ctr"/>
                </a:tc>
                <a:tc>
                  <a:txBody>
                    <a:bodyPr/>
                    <a:lstStyle/>
                    <a:p>
                      <a:pPr>
                        <a:lnSpc>
                          <a:spcPct val="115000"/>
                        </a:lnSpc>
                        <a:spcAft>
                          <a:spcPts val="0"/>
                        </a:spcAft>
                      </a:pPr>
                      <a:r>
                        <a:rPr lang="ru-RU" sz="1100">
                          <a:effectLst/>
                        </a:rPr>
                        <a:t>200</a:t>
                      </a:r>
                      <a:r>
                        <a:rPr lang="az-Latn-AZ" sz="1100">
                          <a:effectLst/>
                        </a:rPr>
                        <a:t>9</a:t>
                      </a:r>
                      <a:endParaRPr lang="ru-RU" sz="900">
                        <a:effectLst/>
                        <a:latin typeface="Calibri"/>
                        <a:ea typeface="Times New Roman"/>
                        <a:cs typeface="Times New Roman"/>
                      </a:endParaRPr>
                    </a:p>
                  </a:txBody>
                  <a:tcPr marL="54213" marR="54213" marT="0" marB="0" anchor="ctr"/>
                </a:tc>
                <a:tc gridSpan="2">
                  <a:txBody>
                    <a:bodyPr/>
                    <a:lstStyle/>
                    <a:p>
                      <a:pPr>
                        <a:lnSpc>
                          <a:spcPct val="115000"/>
                        </a:lnSpc>
                        <a:spcAft>
                          <a:spcPts val="0"/>
                        </a:spcAft>
                      </a:pPr>
                      <a:r>
                        <a:rPr lang="ru-RU" sz="1100" dirty="0">
                          <a:effectLst/>
                        </a:rPr>
                        <a:t>20</a:t>
                      </a:r>
                      <a:r>
                        <a:rPr lang="az-Latn-AZ" sz="1100" dirty="0">
                          <a:effectLst/>
                        </a:rPr>
                        <a:t>10</a:t>
                      </a:r>
                      <a:endParaRPr lang="ru-RU" sz="900" dirty="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nSpc>
                          <a:spcPct val="115000"/>
                        </a:lnSpc>
                        <a:spcAft>
                          <a:spcPts val="0"/>
                        </a:spcAft>
                      </a:pPr>
                      <a:r>
                        <a:rPr lang="ru-RU" sz="1100" dirty="0">
                          <a:effectLst/>
                        </a:rPr>
                        <a:t>20</a:t>
                      </a:r>
                      <a:r>
                        <a:rPr lang="az-Latn-AZ" sz="1100" dirty="0">
                          <a:effectLst/>
                        </a:rPr>
                        <a:t>11</a:t>
                      </a:r>
                      <a:endParaRPr lang="ru-RU" sz="900" dirty="0">
                        <a:effectLst/>
                        <a:latin typeface="Calibri"/>
                        <a:ea typeface="Times New Roman"/>
                        <a:cs typeface="Times New Roman"/>
                      </a:endParaRPr>
                    </a:p>
                  </a:txBody>
                  <a:tcPr marL="54213" marR="54213" marT="0" marB="0" anchor="ctr"/>
                </a:tc>
                <a:tc hMerge="1">
                  <a:txBody>
                    <a:bodyPr/>
                    <a:lstStyle/>
                    <a:p>
                      <a:pPr>
                        <a:lnSpc>
                          <a:spcPct val="1150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nSpc>
                          <a:spcPct val="115000"/>
                        </a:lnSpc>
                        <a:spcAft>
                          <a:spcPts val="0"/>
                        </a:spcAft>
                      </a:pPr>
                      <a:r>
                        <a:rPr lang="az-Latn-AZ" sz="1100" dirty="0">
                          <a:effectLst/>
                        </a:rPr>
                        <a:t>2012</a:t>
                      </a:r>
                      <a:endParaRPr lang="ru-RU" sz="900" dirty="0">
                        <a:effectLst/>
                        <a:latin typeface="Calibri"/>
                        <a:ea typeface="Times New Roman"/>
                        <a:cs typeface="Times New Roman"/>
                      </a:endParaRPr>
                    </a:p>
                  </a:txBody>
                  <a:tcPr marL="54213" marR="54213" marT="0" marB="0" anchor="ctr"/>
                </a:tc>
                <a:tc hMerge="1">
                  <a:txBody>
                    <a:bodyPr/>
                    <a:lstStyle/>
                    <a:p>
                      <a:pPr>
                        <a:lnSpc>
                          <a:spcPct val="1150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nSpc>
                          <a:spcPct val="115000"/>
                        </a:lnSpc>
                        <a:spcAft>
                          <a:spcPts val="0"/>
                        </a:spcAft>
                      </a:pPr>
                      <a:r>
                        <a:rPr lang="az-Latn-AZ" sz="1100">
                          <a:effectLst/>
                        </a:rPr>
                        <a:t>2013</a:t>
                      </a:r>
                      <a:endParaRPr lang="ru-RU" sz="900">
                        <a:effectLst/>
                        <a:latin typeface="Calibri"/>
                        <a:ea typeface="Times New Roman"/>
                        <a:cs typeface="Times New Roman"/>
                      </a:endParaRPr>
                    </a:p>
                  </a:txBody>
                  <a:tcPr marL="54213" marR="54213" marT="0" marB="0"/>
                </a:tc>
                <a:tc hMerge="1">
                  <a:txBody>
                    <a:bodyPr/>
                    <a:lstStyle/>
                    <a:p>
                      <a:pPr>
                        <a:lnSpc>
                          <a:spcPct val="115000"/>
                        </a:lnSpc>
                        <a:spcAft>
                          <a:spcPts val="0"/>
                        </a:spcAft>
                      </a:pPr>
                      <a:endParaRPr lang="ru-RU" sz="900">
                        <a:effectLst/>
                        <a:latin typeface="Calibri"/>
                        <a:ea typeface="Times New Roman"/>
                        <a:cs typeface="Times New Roman"/>
                      </a:endParaRPr>
                    </a:p>
                  </a:txBody>
                  <a:tcPr marL="54213" marR="54213" marT="0" marB="0"/>
                </a:tc>
                <a:tc vMerge="1">
                  <a:txBody>
                    <a:bodyPr/>
                    <a:lstStyle/>
                    <a:p>
                      <a:endParaRPr lang="ru-RU"/>
                    </a:p>
                  </a:txBody>
                  <a:tcPr/>
                </a:tc>
              </a:tr>
              <a:tr h="175396">
                <a:tc gridSpan="13">
                  <a:txBody>
                    <a:bodyPr/>
                    <a:lstStyle/>
                    <a:p>
                      <a:pPr algn="ctr">
                        <a:lnSpc>
                          <a:spcPts val="1200"/>
                        </a:lnSpc>
                        <a:spcAft>
                          <a:spcPts val="0"/>
                        </a:spcAft>
                      </a:pPr>
                      <a:r>
                        <a:rPr lang="az-Latn-AZ" sz="1100" dirty="0">
                          <a:effectLst/>
                        </a:rPr>
                        <a:t>ümumi yığımı</a:t>
                      </a:r>
                      <a:endParaRPr lang="ru-RU" sz="900" dirty="0">
                        <a:effectLst/>
                        <a:latin typeface="Calibri"/>
                        <a:ea typeface="Times New Roman"/>
                        <a:cs typeface="Times New Roman"/>
                      </a:endParaRPr>
                    </a:p>
                  </a:txBody>
                  <a:tcPr marL="54213" marR="54213"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ctr">
                        <a:lnSpc>
                          <a:spcPts val="1200"/>
                        </a:lnSpc>
                        <a:spcAft>
                          <a:spcPts val="0"/>
                        </a:spcAft>
                      </a:pPr>
                      <a:r>
                        <a:rPr lang="az-Latn-AZ" sz="900">
                          <a:effectLst/>
                        </a:rPr>
                        <a:t> </a:t>
                      </a:r>
                      <a:endParaRPr lang="ru-RU" sz="900">
                        <a:effectLst/>
                        <a:latin typeface="Calibri"/>
                        <a:ea typeface="Times New Roman"/>
                        <a:cs typeface="Times New Roman"/>
                      </a:endParaRPr>
                    </a:p>
                  </a:txBody>
                  <a:tcPr marL="54213" marR="54213" marT="0" marB="0"/>
                </a:tc>
              </a:tr>
              <a:tr h="277303">
                <a:tc>
                  <a:txBody>
                    <a:bodyPr/>
                    <a:lstStyle/>
                    <a:p>
                      <a:pPr algn="ctr">
                        <a:lnSpc>
                          <a:spcPts val="1200"/>
                        </a:lnSpc>
                        <a:spcAft>
                          <a:spcPts val="0"/>
                        </a:spcAft>
                      </a:pPr>
                      <a:r>
                        <a:rPr lang="az-Latn-AZ" sz="1100">
                          <a:effectLst/>
                        </a:rPr>
                        <a:t>taxıl</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dirty="0">
                          <a:effectLst/>
                        </a:rPr>
                        <a:t>921,4</a:t>
                      </a:r>
                      <a:endParaRPr lang="ru-RU" sz="900" dirty="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1540,2</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2498,3</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2988,3</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dirty="0">
                          <a:effectLst/>
                        </a:rPr>
                        <a:t>2000,5</a:t>
                      </a:r>
                      <a:endParaRPr lang="ru-RU" sz="900" dirty="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dirty="0">
                          <a:effectLst/>
                        </a:rPr>
                        <a:t>2458,4</a:t>
                      </a:r>
                      <a:endParaRPr lang="ru-RU" sz="900" dirty="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dirty="0">
                          <a:effectLst/>
                        </a:rPr>
                        <a:t>2802,2</a:t>
                      </a:r>
                      <a:endParaRPr lang="ru-RU" sz="900" dirty="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ct val="115000"/>
                        </a:lnSpc>
                        <a:spcAft>
                          <a:spcPts val="0"/>
                        </a:spcAft>
                      </a:pPr>
                      <a:r>
                        <a:rPr lang="az-Latn-AZ" sz="1100" dirty="0">
                          <a:effectLst/>
                        </a:rPr>
                        <a:t>2955,3</a:t>
                      </a:r>
                      <a:endParaRPr lang="ru-RU" sz="900" dirty="0">
                        <a:effectLst/>
                        <a:latin typeface="Calibri"/>
                        <a:ea typeface="Times New Roman"/>
                        <a:cs typeface="Times New Roman"/>
                      </a:endParaRPr>
                    </a:p>
                  </a:txBody>
                  <a:tcPr marL="54213" marR="54213" marT="0" marB="0" anchor="b"/>
                </a:tc>
                <a:tc hMerge="1">
                  <a:txBody>
                    <a:bodyPr/>
                    <a:lstStyle/>
                    <a:p>
                      <a:pPr algn="ctr">
                        <a:lnSpc>
                          <a:spcPct val="115000"/>
                        </a:lnSpc>
                        <a:spcAft>
                          <a:spcPts val="0"/>
                        </a:spcAft>
                      </a:pPr>
                      <a:endParaRPr lang="ru-RU" sz="900">
                        <a:effectLst/>
                        <a:latin typeface="Calibri"/>
                        <a:ea typeface="Times New Roman"/>
                        <a:cs typeface="Times New Roman"/>
                      </a:endParaRPr>
                    </a:p>
                  </a:txBody>
                  <a:tcPr marL="54213" marR="54213" marT="0" marB="0" anchor="b"/>
                </a:tc>
                <a:tc rowSpan="7">
                  <a:txBody>
                    <a:bodyPr/>
                    <a:lstStyle/>
                    <a:p>
                      <a:pPr algn="ctr">
                        <a:lnSpc>
                          <a:spcPct val="115000"/>
                        </a:lnSpc>
                        <a:spcAft>
                          <a:spcPts val="0"/>
                        </a:spcAft>
                      </a:pPr>
                      <a:r>
                        <a:rPr lang="az-Latn-AZ" sz="900">
                          <a:effectLst/>
                        </a:rPr>
                        <a:t> </a:t>
                      </a:r>
                      <a:endParaRPr lang="ru-RU" sz="900">
                        <a:effectLst/>
                        <a:latin typeface="Calibri"/>
                        <a:ea typeface="Times New Roman"/>
                        <a:cs typeface="Times New Roman"/>
                      </a:endParaRPr>
                    </a:p>
                  </a:txBody>
                  <a:tcPr marL="54213" marR="54213" marT="0" marB="0" anchor="b"/>
                </a:tc>
              </a:tr>
              <a:tr h="277303">
                <a:tc>
                  <a:txBody>
                    <a:bodyPr/>
                    <a:lstStyle/>
                    <a:p>
                      <a:pPr algn="ctr">
                        <a:lnSpc>
                          <a:spcPts val="1200"/>
                        </a:lnSpc>
                        <a:spcAft>
                          <a:spcPts val="0"/>
                        </a:spcAft>
                      </a:pPr>
                      <a:r>
                        <a:rPr lang="az-Latn-AZ" sz="1100">
                          <a:effectLst/>
                        </a:rPr>
                        <a:t>kartof</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155,5</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469</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1077,1</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az-Latn-AZ" sz="1100">
                          <a:effectLst/>
                        </a:rPr>
                        <a:t>983,0</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953,7</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938,5</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968,5</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ct val="115000"/>
                        </a:lnSpc>
                        <a:spcAft>
                          <a:spcPts val="0"/>
                        </a:spcAft>
                      </a:pPr>
                      <a:r>
                        <a:rPr lang="az-Latn-AZ" sz="1100">
                          <a:effectLst/>
                        </a:rPr>
                        <a:t>992,8</a:t>
                      </a:r>
                      <a:endParaRPr lang="ru-RU" sz="900">
                        <a:effectLst/>
                        <a:latin typeface="Calibri"/>
                        <a:ea typeface="Times New Roman"/>
                        <a:cs typeface="Times New Roman"/>
                      </a:endParaRPr>
                    </a:p>
                  </a:txBody>
                  <a:tcPr marL="54213" marR="54213" marT="0" marB="0" anchor="b"/>
                </a:tc>
                <a:tc hMerge="1">
                  <a:txBody>
                    <a:bodyPr/>
                    <a:lstStyle/>
                    <a:p>
                      <a:pPr algn="ctr">
                        <a:lnSpc>
                          <a:spcPct val="115000"/>
                        </a:lnSpc>
                        <a:spcAft>
                          <a:spcPts val="0"/>
                        </a:spcAft>
                      </a:pPr>
                      <a:endParaRPr lang="ru-RU" sz="900">
                        <a:effectLst/>
                        <a:latin typeface="Calibri"/>
                        <a:ea typeface="Times New Roman"/>
                        <a:cs typeface="Times New Roman"/>
                      </a:endParaRPr>
                    </a:p>
                  </a:txBody>
                  <a:tcPr marL="54213" marR="54213" marT="0" marB="0" anchor="b"/>
                </a:tc>
                <a:tc vMerge="1">
                  <a:txBody>
                    <a:bodyPr/>
                    <a:lstStyle/>
                    <a:p>
                      <a:endParaRPr lang="ru-RU"/>
                    </a:p>
                  </a:txBody>
                  <a:tcPr/>
                </a:tc>
              </a:tr>
              <a:tr h="277303">
                <a:tc>
                  <a:txBody>
                    <a:bodyPr/>
                    <a:lstStyle/>
                    <a:p>
                      <a:pPr algn="ctr">
                        <a:lnSpc>
                          <a:spcPts val="1200"/>
                        </a:lnSpc>
                        <a:spcAft>
                          <a:spcPts val="0"/>
                        </a:spcAft>
                      </a:pPr>
                      <a:r>
                        <a:rPr lang="az-Latn-AZ" sz="1100">
                          <a:effectLst/>
                        </a:rPr>
                        <a:t>tərəvəz</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424,1</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780,8</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1228,3</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1178,6</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1189,5</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1214,8</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1216,2</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ct val="115000"/>
                        </a:lnSpc>
                        <a:spcAft>
                          <a:spcPts val="0"/>
                        </a:spcAft>
                      </a:pPr>
                      <a:r>
                        <a:rPr lang="az-Latn-AZ" sz="1100" dirty="0">
                          <a:effectLst/>
                        </a:rPr>
                        <a:t>1236,3</a:t>
                      </a:r>
                      <a:endParaRPr lang="ru-RU" sz="900" dirty="0">
                        <a:effectLst/>
                        <a:latin typeface="Calibri"/>
                        <a:ea typeface="Times New Roman"/>
                        <a:cs typeface="Times New Roman"/>
                      </a:endParaRPr>
                    </a:p>
                  </a:txBody>
                  <a:tcPr marL="54213" marR="54213" marT="0" marB="0" anchor="b"/>
                </a:tc>
                <a:tc hMerge="1">
                  <a:txBody>
                    <a:bodyPr/>
                    <a:lstStyle/>
                    <a:p>
                      <a:pPr algn="ctr">
                        <a:lnSpc>
                          <a:spcPct val="115000"/>
                        </a:lnSpc>
                        <a:spcAft>
                          <a:spcPts val="0"/>
                        </a:spcAft>
                      </a:pPr>
                      <a:endParaRPr lang="ru-RU" sz="900">
                        <a:effectLst/>
                        <a:latin typeface="Calibri"/>
                        <a:ea typeface="Times New Roman"/>
                        <a:cs typeface="Times New Roman"/>
                      </a:endParaRPr>
                    </a:p>
                  </a:txBody>
                  <a:tcPr marL="54213" marR="54213" marT="0" marB="0" anchor="b"/>
                </a:tc>
                <a:tc vMerge="1">
                  <a:txBody>
                    <a:bodyPr/>
                    <a:lstStyle/>
                    <a:p>
                      <a:endParaRPr lang="ru-RU"/>
                    </a:p>
                  </a:txBody>
                  <a:tcPr/>
                </a:tc>
              </a:tr>
              <a:tr h="415953">
                <a:tc>
                  <a:txBody>
                    <a:bodyPr/>
                    <a:lstStyle/>
                    <a:p>
                      <a:pPr algn="ctr">
                        <a:lnSpc>
                          <a:spcPts val="1200"/>
                        </a:lnSpc>
                        <a:spcAft>
                          <a:spcPts val="0"/>
                        </a:spcAft>
                      </a:pPr>
                      <a:r>
                        <a:rPr lang="az-Latn-AZ" sz="1100">
                          <a:effectLst/>
                        </a:rPr>
                        <a:t>bostan məhsulları</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41,9</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261</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407,7</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dirty="0">
                          <a:effectLst/>
                        </a:rPr>
                        <a:t>410,8</a:t>
                      </a:r>
                      <a:endParaRPr lang="ru-RU" sz="900" dirty="0">
                        <a:effectLst/>
                        <a:latin typeface="Calibri"/>
                        <a:ea typeface="Times New Roman"/>
                        <a:cs typeface="Times New Roman"/>
                      </a:endParaRPr>
                    </a:p>
                  </a:txBody>
                  <a:tcPr marL="54213" marR="54213" marT="0" marB="0" anchor="ctr"/>
                </a:tc>
                <a:tc gridSpan="2">
                  <a:txBody>
                    <a:bodyPr/>
                    <a:lstStyle/>
                    <a:p>
                      <a:pPr>
                        <a:lnSpc>
                          <a:spcPts val="1200"/>
                        </a:lnSpc>
                        <a:spcAft>
                          <a:spcPts val="0"/>
                        </a:spcAft>
                      </a:pPr>
                      <a:r>
                        <a:rPr lang="ru-RU" sz="1100" dirty="0">
                          <a:effectLst/>
                        </a:rPr>
                        <a:t> </a:t>
                      </a:r>
                      <a:r>
                        <a:rPr lang="az-Latn-AZ" sz="1100" dirty="0" smtClean="0">
                          <a:effectLst/>
                        </a:rPr>
                        <a:t>                           433,6</a:t>
                      </a:r>
                      <a:endParaRPr lang="ru-RU" sz="900" dirty="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478,0</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428,0</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nSpc>
                          <a:spcPct val="115000"/>
                        </a:lnSpc>
                        <a:spcAft>
                          <a:spcPts val="0"/>
                        </a:spcAft>
                      </a:pPr>
                      <a:r>
                        <a:rPr lang="az-Latn-AZ" sz="1100" dirty="0" smtClean="0">
                          <a:effectLst/>
                        </a:rPr>
                        <a:t>           429,8</a:t>
                      </a:r>
                      <a:endParaRPr lang="ru-RU" sz="900" dirty="0">
                        <a:effectLst/>
                        <a:latin typeface="Calibri"/>
                        <a:ea typeface="Times New Roman"/>
                        <a:cs typeface="Times New Roman"/>
                      </a:endParaRPr>
                    </a:p>
                  </a:txBody>
                  <a:tcPr marL="54213" marR="54213" marT="0" marB="0" anchor="b"/>
                </a:tc>
                <a:tc hMerge="1">
                  <a:txBody>
                    <a:bodyPr/>
                    <a:lstStyle/>
                    <a:p>
                      <a:pPr>
                        <a:lnSpc>
                          <a:spcPct val="115000"/>
                        </a:lnSpc>
                        <a:spcAft>
                          <a:spcPts val="0"/>
                        </a:spcAft>
                      </a:pPr>
                      <a:endParaRPr lang="ru-RU" sz="900">
                        <a:effectLst/>
                        <a:latin typeface="Calibri"/>
                        <a:ea typeface="Times New Roman"/>
                        <a:cs typeface="Times New Roman"/>
                      </a:endParaRPr>
                    </a:p>
                  </a:txBody>
                  <a:tcPr marL="54213" marR="54213" marT="0" marB="0" anchor="b"/>
                </a:tc>
                <a:tc vMerge="1">
                  <a:txBody>
                    <a:bodyPr/>
                    <a:lstStyle/>
                    <a:p>
                      <a:endParaRPr lang="ru-RU"/>
                    </a:p>
                  </a:txBody>
                  <a:tcPr/>
                </a:tc>
              </a:tr>
              <a:tr h="277303">
                <a:tc>
                  <a:txBody>
                    <a:bodyPr/>
                    <a:lstStyle/>
                    <a:p>
                      <a:pPr algn="ctr">
                        <a:lnSpc>
                          <a:spcPts val="1200"/>
                        </a:lnSpc>
                        <a:spcAft>
                          <a:spcPts val="0"/>
                        </a:spcAft>
                      </a:pPr>
                      <a:r>
                        <a:rPr lang="az-Latn-AZ" sz="1100">
                          <a:effectLst/>
                        </a:rPr>
                        <a:t>üzüm</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308,7</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dirty="0">
                          <a:effectLst/>
                        </a:rPr>
                        <a:t>76,9</a:t>
                      </a:r>
                      <a:endParaRPr lang="ru-RU" sz="900" dirty="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115,8</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129,2</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129,5</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137,0</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151,0</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ct val="115000"/>
                        </a:lnSpc>
                        <a:spcAft>
                          <a:spcPts val="0"/>
                        </a:spcAft>
                      </a:pPr>
                      <a:r>
                        <a:rPr lang="az-Latn-AZ" sz="1100">
                          <a:effectLst/>
                        </a:rPr>
                        <a:t>154,1</a:t>
                      </a:r>
                      <a:endParaRPr lang="ru-RU" sz="900">
                        <a:effectLst/>
                        <a:latin typeface="Calibri"/>
                        <a:ea typeface="Times New Roman"/>
                        <a:cs typeface="Times New Roman"/>
                      </a:endParaRPr>
                    </a:p>
                  </a:txBody>
                  <a:tcPr marL="54213" marR="54213" marT="0" marB="0" anchor="b"/>
                </a:tc>
                <a:tc hMerge="1">
                  <a:txBody>
                    <a:bodyPr/>
                    <a:lstStyle/>
                    <a:p>
                      <a:pPr algn="ctr">
                        <a:lnSpc>
                          <a:spcPct val="115000"/>
                        </a:lnSpc>
                        <a:spcAft>
                          <a:spcPts val="0"/>
                        </a:spcAft>
                      </a:pPr>
                      <a:endParaRPr lang="ru-RU" sz="900">
                        <a:effectLst/>
                        <a:latin typeface="Calibri"/>
                        <a:ea typeface="Times New Roman"/>
                        <a:cs typeface="Times New Roman"/>
                      </a:endParaRPr>
                    </a:p>
                  </a:txBody>
                  <a:tcPr marL="54213" marR="54213" marT="0" marB="0" anchor="b"/>
                </a:tc>
                <a:tc vMerge="1">
                  <a:txBody>
                    <a:bodyPr/>
                    <a:lstStyle/>
                    <a:p>
                      <a:endParaRPr lang="ru-RU"/>
                    </a:p>
                  </a:txBody>
                  <a:tcPr/>
                </a:tc>
              </a:tr>
              <a:tr h="277303">
                <a:tc>
                  <a:txBody>
                    <a:bodyPr/>
                    <a:lstStyle/>
                    <a:p>
                      <a:pPr algn="ctr">
                        <a:lnSpc>
                          <a:spcPts val="1200"/>
                        </a:lnSpc>
                        <a:spcAft>
                          <a:spcPts val="0"/>
                        </a:spcAft>
                      </a:pPr>
                      <a:r>
                        <a:rPr lang="az-Latn-AZ" sz="1100">
                          <a:effectLst/>
                        </a:rPr>
                        <a:t>meyvə və giləmeyvə</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324,4</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477</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712,8</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718,2</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729,5</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765,8</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810,0</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ct val="115000"/>
                        </a:lnSpc>
                        <a:spcAft>
                          <a:spcPts val="0"/>
                        </a:spcAft>
                      </a:pPr>
                      <a:r>
                        <a:rPr lang="az-Latn-AZ" sz="1100">
                          <a:effectLst/>
                        </a:rPr>
                        <a:t>853,8</a:t>
                      </a:r>
                      <a:endParaRPr lang="ru-RU" sz="900">
                        <a:effectLst/>
                        <a:latin typeface="Calibri"/>
                        <a:ea typeface="Times New Roman"/>
                        <a:cs typeface="Times New Roman"/>
                      </a:endParaRPr>
                    </a:p>
                  </a:txBody>
                  <a:tcPr marL="54213" marR="54213" marT="0" marB="0" anchor="b"/>
                </a:tc>
                <a:tc hMerge="1">
                  <a:txBody>
                    <a:bodyPr/>
                    <a:lstStyle/>
                    <a:p>
                      <a:pPr algn="ctr">
                        <a:lnSpc>
                          <a:spcPct val="115000"/>
                        </a:lnSpc>
                        <a:spcAft>
                          <a:spcPts val="0"/>
                        </a:spcAft>
                      </a:pPr>
                      <a:endParaRPr lang="ru-RU" sz="900">
                        <a:effectLst/>
                        <a:latin typeface="Calibri"/>
                        <a:ea typeface="Times New Roman"/>
                        <a:cs typeface="Times New Roman"/>
                      </a:endParaRPr>
                    </a:p>
                  </a:txBody>
                  <a:tcPr marL="54213" marR="54213" marT="0" marB="0" anchor="b"/>
                </a:tc>
                <a:tc vMerge="1">
                  <a:txBody>
                    <a:bodyPr/>
                    <a:lstStyle/>
                    <a:p>
                      <a:endParaRPr lang="ru-RU"/>
                    </a:p>
                  </a:txBody>
                  <a:tcPr/>
                </a:tc>
              </a:tr>
              <a:tr h="277303">
                <a:tc>
                  <a:txBody>
                    <a:bodyPr/>
                    <a:lstStyle/>
                    <a:p>
                      <a:pPr algn="ctr">
                        <a:lnSpc>
                          <a:spcPts val="1200"/>
                        </a:lnSpc>
                        <a:spcAft>
                          <a:spcPts val="0"/>
                        </a:spcAft>
                      </a:pPr>
                      <a:r>
                        <a:rPr lang="az-Latn-AZ" sz="1100">
                          <a:effectLst/>
                        </a:rPr>
                        <a:t>yaşıl çay yarpağı</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az-Latn-AZ" sz="1100">
                          <a:effectLst/>
                        </a:rPr>
                        <a:t>9,4</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az-Latn-AZ" sz="1100">
                          <a:effectLst/>
                        </a:rPr>
                        <a:t>1,1</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az-Latn-AZ" sz="1100">
                          <a:effectLst/>
                        </a:rPr>
                        <a:t>0,32</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az-Latn-AZ" sz="1100">
                          <a:effectLst/>
                        </a:rPr>
                        <a:t>0,45</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0,54</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0,53</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az-Latn-AZ" sz="1100">
                          <a:effectLst/>
                        </a:rPr>
                        <a:t>0,57</a:t>
                      </a:r>
                      <a:endParaRPr lang="ru-RU" sz="900">
                        <a:effectLst/>
                        <a:latin typeface="Calibri"/>
                        <a:ea typeface="Times New Roman"/>
                        <a:cs typeface="Times New Roman"/>
                      </a:endParaRPr>
                    </a:p>
                  </a:txBody>
                  <a:tcPr marL="54213" marR="54213" marT="0" marB="0" anchor="ctr"/>
                </a:tc>
                <a:tc hMerge="1">
                  <a:txBody>
                    <a:bodyPr/>
                    <a:lstStyle/>
                    <a:p>
                      <a:pPr algn="ctr">
                        <a:lnSpc>
                          <a:spcPts val="1200"/>
                        </a:lnSpc>
                        <a:spcAft>
                          <a:spcPts val="0"/>
                        </a:spcAft>
                      </a:pPr>
                      <a:endParaRPr lang="ru-RU" sz="900">
                        <a:effectLst/>
                        <a:latin typeface="Calibri"/>
                        <a:ea typeface="Times New Roman"/>
                        <a:cs typeface="Times New Roman"/>
                      </a:endParaRPr>
                    </a:p>
                  </a:txBody>
                  <a:tcPr marL="54213" marR="54213" marT="0" marB="0" anchor="ctr"/>
                </a:tc>
                <a:tc gridSpan="2">
                  <a:txBody>
                    <a:bodyPr/>
                    <a:lstStyle/>
                    <a:p>
                      <a:pPr algn="ctr">
                        <a:lnSpc>
                          <a:spcPct val="115000"/>
                        </a:lnSpc>
                        <a:spcAft>
                          <a:spcPts val="0"/>
                        </a:spcAft>
                      </a:pPr>
                      <a:r>
                        <a:rPr lang="az-Latn-AZ" sz="1100">
                          <a:effectLst/>
                        </a:rPr>
                        <a:t>0,57</a:t>
                      </a:r>
                      <a:endParaRPr lang="ru-RU" sz="900">
                        <a:effectLst/>
                        <a:latin typeface="Calibri"/>
                        <a:ea typeface="Times New Roman"/>
                        <a:cs typeface="Times New Roman"/>
                      </a:endParaRPr>
                    </a:p>
                  </a:txBody>
                  <a:tcPr marL="54213" marR="54213" marT="0" marB="0" anchor="b"/>
                </a:tc>
                <a:tc hMerge="1">
                  <a:txBody>
                    <a:bodyPr/>
                    <a:lstStyle/>
                    <a:p>
                      <a:pPr algn="ctr">
                        <a:lnSpc>
                          <a:spcPct val="115000"/>
                        </a:lnSpc>
                        <a:spcAft>
                          <a:spcPts val="0"/>
                        </a:spcAft>
                      </a:pPr>
                      <a:endParaRPr lang="ru-RU" sz="900">
                        <a:effectLst/>
                        <a:latin typeface="Calibri"/>
                        <a:ea typeface="Times New Roman"/>
                        <a:cs typeface="Times New Roman"/>
                      </a:endParaRPr>
                    </a:p>
                  </a:txBody>
                  <a:tcPr marL="54213" marR="54213" marT="0" marB="0" anchor="b"/>
                </a:tc>
                <a:tc vMerge="1">
                  <a:txBody>
                    <a:bodyPr/>
                    <a:lstStyle/>
                    <a:p>
                      <a:endParaRPr lang="ru-RU"/>
                    </a:p>
                  </a:txBody>
                  <a:tcPr/>
                </a:tc>
              </a:tr>
              <a:tr h="223228">
                <a:tc gridSpan="13">
                  <a:txBody>
                    <a:bodyPr/>
                    <a:lstStyle/>
                    <a:p>
                      <a:pPr>
                        <a:lnSpc>
                          <a:spcPct val="115000"/>
                        </a:lnSpc>
                        <a:spcAft>
                          <a:spcPts val="0"/>
                        </a:spcAft>
                      </a:pPr>
                      <a:r>
                        <a:rPr lang="az-Latn-AZ" sz="1100">
                          <a:effectLst/>
                        </a:rPr>
                        <a:t>                                                         məhsuldarlıq (1 ha.-dan)</a:t>
                      </a:r>
                      <a:endParaRPr lang="ru-RU" sz="900">
                        <a:effectLst/>
                        <a:latin typeface="Calibri"/>
                        <a:ea typeface="Times New Roman"/>
                        <a:cs typeface="Times New Roman"/>
                      </a:endParaRPr>
                    </a:p>
                  </a:txBody>
                  <a:tcPr marL="54213" marR="54213"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nSpc>
                          <a:spcPct val="115000"/>
                        </a:lnSpc>
                        <a:spcAft>
                          <a:spcPts val="0"/>
                        </a:spcAft>
                      </a:pPr>
                      <a:r>
                        <a:rPr lang="az-Latn-AZ" sz="900">
                          <a:effectLst/>
                        </a:rPr>
                        <a:t> </a:t>
                      </a:r>
                      <a:endParaRPr lang="ru-RU" sz="900">
                        <a:effectLst/>
                        <a:latin typeface="Calibri"/>
                        <a:ea typeface="Times New Roman"/>
                        <a:cs typeface="Times New Roman"/>
                      </a:endParaRPr>
                    </a:p>
                  </a:txBody>
                  <a:tcPr marL="54213" marR="54213" marT="0" marB="0"/>
                </a:tc>
              </a:tr>
              <a:tr h="223228">
                <a:tc>
                  <a:txBody>
                    <a:bodyPr/>
                    <a:lstStyle/>
                    <a:p>
                      <a:pPr algn="ctr">
                        <a:lnSpc>
                          <a:spcPts val="1200"/>
                        </a:lnSpc>
                        <a:spcAft>
                          <a:spcPts val="0"/>
                        </a:spcAft>
                      </a:pPr>
                      <a:r>
                        <a:rPr lang="az-Latn-AZ" sz="1100">
                          <a:effectLst/>
                        </a:rPr>
                        <a:t>taxıl</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15,1</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23,</a:t>
                      </a:r>
                      <a:r>
                        <a:rPr lang="az-Latn-AZ" sz="1100">
                          <a:effectLst/>
                        </a:rPr>
                        <a:t>7</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27,</a:t>
                      </a:r>
                      <a:r>
                        <a:rPr lang="az-Latn-AZ" sz="1100">
                          <a:effectLst/>
                        </a:rPr>
                        <a:t>8</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ru-RU" sz="1100">
                          <a:effectLst/>
                        </a:rPr>
                        <a:t>2</a:t>
                      </a:r>
                      <a:r>
                        <a:rPr lang="az-Latn-AZ" sz="1100">
                          <a:effectLst/>
                        </a:rPr>
                        <a:t>6</a:t>
                      </a:r>
                      <a:r>
                        <a:rPr lang="ru-RU" sz="1100">
                          <a:effectLst/>
                        </a:rPr>
                        <a:t>,</a:t>
                      </a:r>
                      <a:r>
                        <a:rPr lang="az-Latn-AZ" sz="1100">
                          <a:effectLst/>
                        </a:rPr>
                        <a:t>5</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19</a:t>
                      </a:r>
                      <a:r>
                        <a:rPr lang="ru-RU" sz="1100">
                          <a:effectLst/>
                        </a:rPr>
                        <a:t>,</a:t>
                      </a:r>
                      <a:r>
                        <a:rPr lang="az-Latn-AZ" sz="1100">
                          <a:effectLst/>
                        </a:rPr>
                        <a:t>9</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25,1</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26,9</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a:txBody>
                    <a:bodyPr/>
                    <a:lstStyle/>
                    <a:p>
                      <a:pPr algn="ctr">
                        <a:lnSpc>
                          <a:spcPct val="115000"/>
                        </a:lnSpc>
                        <a:spcAft>
                          <a:spcPts val="0"/>
                        </a:spcAft>
                      </a:pPr>
                      <a:r>
                        <a:rPr lang="az-Latn-AZ" sz="1100">
                          <a:effectLst/>
                        </a:rPr>
                        <a:t>27,5</a:t>
                      </a:r>
                      <a:endParaRPr lang="ru-RU" sz="900">
                        <a:effectLst/>
                        <a:latin typeface="Calibri"/>
                        <a:ea typeface="Times New Roman"/>
                        <a:cs typeface="Times New Roman"/>
                      </a:endParaRPr>
                    </a:p>
                  </a:txBody>
                  <a:tcPr marL="54213" marR="54213" marT="0" marB="0" anchor="b"/>
                </a:tc>
                <a:tc rowSpan="4">
                  <a:txBody>
                    <a:bodyPr/>
                    <a:lstStyle/>
                    <a:p>
                      <a:pPr algn="ctr">
                        <a:lnSpc>
                          <a:spcPct val="115000"/>
                        </a:lnSpc>
                        <a:spcAft>
                          <a:spcPts val="0"/>
                        </a:spcAft>
                      </a:pPr>
                      <a:r>
                        <a:rPr lang="az-Latn-AZ" sz="900">
                          <a:effectLst/>
                        </a:rPr>
                        <a:t> </a:t>
                      </a:r>
                      <a:endParaRPr lang="ru-RU" sz="900">
                        <a:effectLst/>
                        <a:latin typeface="Calibri"/>
                        <a:ea typeface="Times New Roman"/>
                        <a:cs typeface="Times New Roman"/>
                      </a:endParaRPr>
                    </a:p>
                  </a:txBody>
                  <a:tcPr marL="54213" marR="54213" marT="0" marB="0" anchor="b"/>
                </a:tc>
              </a:tr>
              <a:tr h="403245">
                <a:tc>
                  <a:txBody>
                    <a:bodyPr/>
                    <a:lstStyle/>
                    <a:p>
                      <a:pPr algn="ctr">
                        <a:lnSpc>
                          <a:spcPct val="115000"/>
                        </a:lnSpc>
                        <a:spcAft>
                          <a:spcPts val="0"/>
                        </a:spcAft>
                      </a:pPr>
                      <a:r>
                        <a:rPr lang="az-Latn-AZ" sz="1100">
                          <a:effectLst/>
                        </a:rPr>
                        <a:t>kartof</a:t>
                      </a:r>
                      <a:endParaRPr lang="ru-RU" sz="900">
                        <a:effectLst/>
                        <a:latin typeface="Calibri"/>
                        <a:ea typeface="Times New Roman"/>
                        <a:cs typeface="Times New Roman"/>
                      </a:endParaRPr>
                    </a:p>
                  </a:txBody>
                  <a:tcPr marL="54213" marR="54213" marT="0" marB="0"/>
                </a:tc>
                <a:tc>
                  <a:txBody>
                    <a:bodyPr/>
                    <a:lstStyle/>
                    <a:p>
                      <a:pPr algn="ctr">
                        <a:lnSpc>
                          <a:spcPct val="115000"/>
                        </a:lnSpc>
                        <a:spcAft>
                          <a:spcPts val="0"/>
                        </a:spcAft>
                      </a:pPr>
                      <a:r>
                        <a:rPr lang="ru-RU" sz="1100">
                          <a:effectLst/>
                        </a:rPr>
                        <a:t>97</a:t>
                      </a:r>
                      <a:endParaRPr lang="ru-RU" sz="900">
                        <a:effectLst/>
                        <a:latin typeface="Calibri"/>
                        <a:ea typeface="Times New Roman"/>
                        <a:cs typeface="Times New Roman"/>
                      </a:endParaRPr>
                    </a:p>
                  </a:txBody>
                  <a:tcPr marL="54213" marR="54213" marT="0" marB="0" anchor="ctr"/>
                </a:tc>
                <a:tc>
                  <a:txBody>
                    <a:bodyPr/>
                    <a:lstStyle/>
                    <a:p>
                      <a:pPr algn="ctr">
                        <a:lnSpc>
                          <a:spcPct val="115000"/>
                        </a:lnSpc>
                        <a:spcAft>
                          <a:spcPts val="0"/>
                        </a:spcAft>
                      </a:pPr>
                      <a:r>
                        <a:rPr lang="ru-RU" sz="1100">
                          <a:effectLst/>
                        </a:rPr>
                        <a:t>84</a:t>
                      </a:r>
                      <a:endParaRPr lang="ru-RU" sz="900">
                        <a:effectLst/>
                        <a:latin typeface="Calibri"/>
                        <a:ea typeface="Times New Roman"/>
                        <a:cs typeface="Times New Roman"/>
                      </a:endParaRPr>
                    </a:p>
                  </a:txBody>
                  <a:tcPr marL="54213" marR="54213" marT="0" marB="0" anchor="ctr"/>
                </a:tc>
                <a:tc>
                  <a:txBody>
                    <a:bodyPr/>
                    <a:lstStyle/>
                    <a:p>
                      <a:pPr algn="ctr">
                        <a:lnSpc>
                          <a:spcPct val="115000"/>
                        </a:lnSpc>
                        <a:spcAft>
                          <a:spcPts val="0"/>
                        </a:spcAft>
                      </a:pPr>
                      <a:r>
                        <a:rPr lang="ru-RU" sz="1100">
                          <a:effectLst/>
                        </a:rPr>
                        <a:t>15</a:t>
                      </a:r>
                      <a:r>
                        <a:rPr lang="az-Latn-AZ" sz="1100">
                          <a:effectLst/>
                        </a:rPr>
                        <a:t>3</a:t>
                      </a:r>
                      <a:endParaRPr lang="ru-RU" sz="900">
                        <a:effectLst/>
                        <a:latin typeface="Calibri"/>
                        <a:ea typeface="Times New Roman"/>
                        <a:cs typeface="Times New Roman"/>
                      </a:endParaRPr>
                    </a:p>
                  </a:txBody>
                  <a:tcPr marL="54213" marR="54213" marT="0" marB="0" anchor="ctr"/>
                </a:tc>
                <a:tc gridSpan="2">
                  <a:txBody>
                    <a:bodyPr/>
                    <a:lstStyle/>
                    <a:p>
                      <a:pPr algn="ctr">
                        <a:lnSpc>
                          <a:spcPct val="115000"/>
                        </a:lnSpc>
                        <a:spcAft>
                          <a:spcPts val="0"/>
                        </a:spcAft>
                      </a:pPr>
                      <a:r>
                        <a:rPr lang="ru-RU" sz="1100">
                          <a:effectLst/>
                        </a:rPr>
                        <a:t>1</a:t>
                      </a:r>
                      <a:r>
                        <a:rPr lang="az-Latn-AZ" sz="1100">
                          <a:effectLst/>
                        </a:rPr>
                        <a:t>49</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ct val="115000"/>
                        </a:lnSpc>
                        <a:spcAft>
                          <a:spcPts val="0"/>
                        </a:spcAft>
                      </a:pPr>
                      <a:r>
                        <a:rPr lang="ru-RU" sz="1100">
                          <a:effectLst/>
                        </a:rPr>
                        <a:t>1</a:t>
                      </a:r>
                      <a:r>
                        <a:rPr lang="az-Latn-AZ" sz="1100">
                          <a:effectLst/>
                        </a:rPr>
                        <a:t>45</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ct val="115000"/>
                        </a:lnSpc>
                        <a:spcAft>
                          <a:spcPts val="0"/>
                        </a:spcAft>
                      </a:pPr>
                      <a:r>
                        <a:rPr lang="az-Latn-AZ" sz="1100">
                          <a:effectLst/>
                        </a:rPr>
                        <a:t>144</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ct val="115000"/>
                        </a:lnSpc>
                        <a:spcAft>
                          <a:spcPts val="0"/>
                        </a:spcAft>
                      </a:pPr>
                      <a:r>
                        <a:rPr lang="az-Latn-AZ" sz="1100" dirty="0">
                          <a:effectLst/>
                        </a:rPr>
                        <a:t>147</a:t>
                      </a:r>
                      <a:endParaRPr lang="ru-RU" sz="900" dirty="0">
                        <a:effectLst/>
                        <a:latin typeface="Calibri"/>
                        <a:ea typeface="Times New Roman"/>
                        <a:cs typeface="Times New Roman"/>
                      </a:endParaRPr>
                    </a:p>
                  </a:txBody>
                  <a:tcPr marL="54213" marR="54213" marT="0" marB="0" anchor="ctr"/>
                </a:tc>
                <a:tc hMerge="1">
                  <a:txBody>
                    <a:bodyPr/>
                    <a:lstStyle/>
                    <a:p>
                      <a:endParaRPr lang="ru-RU"/>
                    </a:p>
                  </a:txBody>
                  <a:tcPr/>
                </a:tc>
                <a:tc>
                  <a:txBody>
                    <a:bodyPr/>
                    <a:lstStyle/>
                    <a:p>
                      <a:pPr>
                        <a:lnSpc>
                          <a:spcPct val="115000"/>
                        </a:lnSpc>
                        <a:spcAft>
                          <a:spcPts val="0"/>
                        </a:spcAft>
                      </a:pPr>
                      <a:r>
                        <a:rPr lang="az-Latn-AZ" sz="1100" dirty="0">
                          <a:effectLst/>
                        </a:rPr>
                        <a:t>   </a:t>
                      </a:r>
                      <a:r>
                        <a:rPr lang="az-Latn-AZ" sz="1100" dirty="0" smtClean="0">
                          <a:effectLst/>
                        </a:rPr>
                        <a:t>       152</a:t>
                      </a:r>
                      <a:endParaRPr lang="ru-RU" sz="900" dirty="0">
                        <a:effectLst/>
                        <a:latin typeface="Calibri"/>
                        <a:ea typeface="Times New Roman"/>
                        <a:cs typeface="Times New Roman"/>
                      </a:endParaRPr>
                    </a:p>
                  </a:txBody>
                  <a:tcPr marL="54213" marR="54213" marT="0" marB="0" anchor="b"/>
                </a:tc>
                <a:tc vMerge="1">
                  <a:txBody>
                    <a:bodyPr/>
                    <a:lstStyle/>
                    <a:p>
                      <a:endParaRPr lang="ru-RU"/>
                    </a:p>
                  </a:txBody>
                  <a:tcPr/>
                </a:tc>
              </a:tr>
              <a:tr h="175396">
                <a:tc>
                  <a:txBody>
                    <a:bodyPr/>
                    <a:lstStyle/>
                    <a:p>
                      <a:pPr algn="ctr">
                        <a:lnSpc>
                          <a:spcPts val="1200"/>
                        </a:lnSpc>
                        <a:spcAft>
                          <a:spcPts val="0"/>
                        </a:spcAft>
                      </a:pPr>
                      <a:r>
                        <a:rPr lang="az-Latn-AZ" sz="1100">
                          <a:effectLst/>
                        </a:rPr>
                        <a:t> </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 </a:t>
                      </a:r>
                      <a:endParaRPr lang="ru-RU" sz="900">
                        <a:effectLst/>
                        <a:latin typeface="Calibri"/>
                        <a:ea typeface="Times New Roman"/>
                        <a:cs typeface="Times New Roman"/>
                      </a:endParaRPr>
                    </a:p>
                  </a:txBody>
                  <a:tcPr marL="54213" marR="54213" marT="0" marB="0" anchor="ctr"/>
                </a:tc>
                <a:tc rowSpan="2">
                  <a:txBody>
                    <a:bodyPr/>
                    <a:lstStyle/>
                    <a:p>
                      <a:pPr algn="ctr">
                        <a:lnSpc>
                          <a:spcPts val="1200"/>
                        </a:lnSpc>
                        <a:spcAft>
                          <a:spcPts val="0"/>
                        </a:spcAft>
                      </a:pPr>
                      <a:r>
                        <a:rPr lang="ru-RU" sz="1100">
                          <a:effectLst/>
                        </a:rPr>
                        <a:t>133</a:t>
                      </a:r>
                      <a:endParaRPr lang="ru-RU" sz="900">
                        <a:effectLst/>
                        <a:latin typeface="Calibri"/>
                        <a:ea typeface="Times New Roman"/>
                        <a:cs typeface="Times New Roman"/>
                      </a:endParaRPr>
                    </a:p>
                  </a:txBody>
                  <a:tcPr marL="54213" marR="54213" marT="0" marB="0" anchor="ctr"/>
                </a:tc>
                <a:tc rowSpan="2">
                  <a:txBody>
                    <a:bodyPr/>
                    <a:lstStyle/>
                    <a:p>
                      <a:pPr algn="ctr">
                        <a:lnSpc>
                          <a:spcPts val="1200"/>
                        </a:lnSpc>
                        <a:spcAft>
                          <a:spcPts val="0"/>
                        </a:spcAft>
                      </a:pPr>
                      <a:r>
                        <a:rPr lang="ru-RU" sz="1100">
                          <a:effectLst/>
                        </a:rPr>
                        <a:t>1</a:t>
                      </a:r>
                      <a:r>
                        <a:rPr lang="az-Latn-AZ" sz="1100">
                          <a:effectLst/>
                        </a:rPr>
                        <a:t>42</a:t>
                      </a:r>
                      <a:endParaRPr lang="ru-RU" sz="900">
                        <a:effectLst/>
                        <a:latin typeface="Calibri"/>
                        <a:ea typeface="Times New Roman"/>
                        <a:cs typeface="Times New Roman"/>
                      </a:endParaRPr>
                    </a:p>
                  </a:txBody>
                  <a:tcPr marL="54213" marR="54213" marT="0" marB="0" anchor="ctr"/>
                </a:tc>
                <a:tc rowSpan="2" gridSpan="2">
                  <a:txBody>
                    <a:bodyPr/>
                    <a:lstStyle/>
                    <a:p>
                      <a:pPr algn="ctr">
                        <a:lnSpc>
                          <a:spcPts val="1200"/>
                        </a:lnSpc>
                        <a:spcAft>
                          <a:spcPts val="0"/>
                        </a:spcAft>
                      </a:pPr>
                      <a:r>
                        <a:rPr lang="ru-RU" sz="1100">
                          <a:effectLst/>
                        </a:rPr>
                        <a:t>14</a:t>
                      </a:r>
                      <a:r>
                        <a:rPr lang="az-Latn-AZ" sz="1100">
                          <a:effectLst/>
                        </a:rPr>
                        <a:t>0</a:t>
                      </a:r>
                      <a:endParaRPr lang="ru-RU" sz="900">
                        <a:effectLst/>
                        <a:latin typeface="Calibri"/>
                        <a:ea typeface="Times New Roman"/>
                        <a:cs typeface="Times New Roman"/>
                      </a:endParaRPr>
                    </a:p>
                  </a:txBody>
                  <a:tcPr marL="54213" marR="54213" marT="0" marB="0" anchor="ctr"/>
                </a:tc>
                <a:tc rowSpan="2" hMerge="1">
                  <a:txBody>
                    <a:bodyPr/>
                    <a:lstStyle/>
                    <a:p>
                      <a:endParaRPr lang="ru-RU"/>
                    </a:p>
                  </a:txBody>
                  <a:tcPr/>
                </a:tc>
                <a:tc rowSpan="2" gridSpan="2">
                  <a:txBody>
                    <a:bodyPr/>
                    <a:lstStyle/>
                    <a:p>
                      <a:pPr algn="ctr">
                        <a:lnSpc>
                          <a:spcPts val="1200"/>
                        </a:lnSpc>
                        <a:spcAft>
                          <a:spcPts val="0"/>
                        </a:spcAft>
                      </a:pPr>
                      <a:r>
                        <a:rPr lang="ru-RU" sz="1100">
                          <a:effectLst/>
                        </a:rPr>
                        <a:t>14</a:t>
                      </a:r>
                      <a:r>
                        <a:rPr lang="az-Latn-AZ" sz="1100">
                          <a:effectLst/>
                        </a:rPr>
                        <a:t>2</a:t>
                      </a:r>
                      <a:endParaRPr lang="ru-RU" sz="900">
                        <a:effectLst/>
                        <a:latin typeface="Calibri"/>
                        <a:ea typeface="Times New Roman"/>
                        <a:cs typeface="Times New Roman"/>
                      </a:endParaRPr>
                    </a:p>
                  </a:txBody>
                  <a:tcPr marL="54213" marR="54213" marT="0" marB="0" anchor="ctr"/>
                </a:tc>
                <a:tc rowSpan="2" hMerge="1">
                  <a:txBody>
                    <a:bodyPr/>
                    <a:lstStyle/>
                    <a:p>
                      <a:endParaRPr lang="ru-RU"/>
                    </a:p>
                  </a:txBody>
                  <a:tcPr/>
                </a:tc>
                <a:tc rowSpan="2" gridSpan="2">
                  <a:txBody>
                    <a:bodyPr/>
                    <a:lstStyle/>
                    <a:p>
                      <a:pPr algn="ctr">
                        <a:lnSpc>
                          <a:spcPts val="1200"/>
                        </a:lnSpc>
                        <a:spcAft>
                          <a:spcPts val="0"/>
                        </a:spcAft>
                      </a:pPr>
                      <a:r>
                        <a:rPr lang="az-Latn-AZ" sz="1100">
                          <a:effectLst/>
                        </a:rPr>
                        <a:t>146</a:t>
                      </a:r>
                      <a:endParaRPr lang="ru-RU" sz="900">
                        <a:effectLst/>
                        <a:latin typeface="Calibri"/>
                        <a:ea typeface="Times New Roman"/>
                        <a:cs typeface="Times New Roman"/>
                      </a:endParaRPr>
                    </a:p>
                  </a:txBody>
                  <a:tcPr marL="54213" marR="54213" marT="0" marB="0" anchor="ctr"/>
                </a:tc>
                <a:tc rowSpan="2" hMerge="1">
                  <a:txBody>
                    <a:bodyPr/>
                    <a:lstStyle/>
                    <a:p>
                      <a:endParaRPr lang="ru-RU"/>
                    </a:p>
                  </a:txBody>
                  <a:tcPr/>
                </a:tc>
                <a:tc rowSpan="2" gridSpan="2">
                  <a:txBody>
                    <a:bodyPr/>
                    <a:lstStyle/>
                    <a:p>
                      <a:pPr algn="ctr">
                        <a:lnSpc>
                          <a:spcPts val="1200"/>
                        </a:lnSpc>
                        <a:spcAft>
                          <a:spcPts val="0"/>
                        </a:spcAft>
                      </a:pPr>
                      <a:r>
                        <a:rPr lang="az-Latn-AZ" sz="1100">
                          <a:effectLst/>
                        </a:rPr>
                        <a:t>150</a:t>
                      </a:r>
                      <a:endParaRPr lang="ru-RU" sz="900">
                        <a:effectLst/>
                        <a:latin typeface="Calibri"/>
                        <a:ea typeface="Times New Roman"/>
                        <a:cs typeface="Times New Roman"/>
                      </a:endParaRPr>
                    </a:p>
                  </a:txBody>
                  <a:tcPr marL="54213" marR="54213" marT="0" marB="0" anchor="ctr"/>
                </a:tc>
                <a:tc rowSpan="2" hMerge="1">
                  <a:txBody>
                    <a:bodyPr/>
                    <a:lstStyle/>
                    <a:p>
                      <a:endParaRPr lang="ru-RU"/>
                    </a:p>
                  </a:txBody>
                  <a:tcPr/>
                </a:tc>
                <a:tc rowSpan="2">
                  <a:txBody>
                    <a:bodyPr/>
                    <a:lstStyle/>
                    <a:p>
                      <a:pPr algn="ctr">
                        <a:lnSpc>
                          <a:spcPct val="115000"/>
                        </a:lnSpc>
                        <a:spcAft>
                          <a:spcPts val="0"/>
                        </a:spcAft>
                      </a:pPr>
                      <a:r>
                        <a:rPr lang="az-Latn-AZ" sz="1100">
                          <a:effectLst/>
                        </a:rPr>
                        <a:t>154</a:t>
                      </a:r>
                      <a:endParaRPr lang="ru-RU" sz="900">
                        <a:effectLst/>
                        <a:latin typeface="Calibri"/>
                        <a:ea typeface="Times New Roman"/>
                        <a:cs typeface="Times New Roman"/>
                      </a:endParaRPr>
                    </a:p>
                  </a:txBody>
                  <a:tcPr marL="54213" marR="54213" marT="0" marB="0" anchor="b"/>
                </a:tc>
                <a:tc vMerge="1">
                  <a:txBody>
                    <a:bodyPr/>
                    <a:lstStyle/>
                    <a:p>
                      <a:endParaRPr lang="ru-RU"/>
                    </a:p>
                  </a:txBody>
                  <a:tcPr/>
                </a:tc>
              </a:tr>
              <a:tr h="175396">
                <a:tc>
                  <a:txBody>
                    <a:bodyPr/>
                    <a:lstStyle/>
                    <a:p>
                      <a:pPr algn="ctr">
                        <a:lnSpc>
                          <a:spcPts val="1200"/>
                        </a:lnSpc>
                        <a:spcAft>
                          <a:spcPts val="0"/>
                        </a:spcAft>
                      </a:pPr>
                      <a:r>
                        <a:rPr lang="az-Latn-AZ" sz="1100">
                          <a:effectLst/>
                        </a:rPr>
                        <a:t>tərəvəz</a:t>
                      </a:r>
                      <a:endParaRPr lang="ru-RU" sz="900">
                        <a:effectLst/>
                        <a:latin typeface="Calibri"/>
                        <a:ea typeface="Times New Roman"/>
                        <a:cs typeface="Times New Roman"/>
                      </a:endParaRPr>
                    </a:p>
                  </a:txBody>
                  <a:tcPr marL="54213" marR="54213" marT="0" marB="0"/>
                </a:tc>
                <a:tc>
                  <a:txBody>
                    <a:bodyPr/>
                    <a:lstStyle/>
                    <a:p>
                      <a:pPr>
                        <a:lnSpc>
                          <a:spcPts val="1200"/>
                        </a:lnSpc>
                        <a:spcAft>
                          <a:spcPts val="0"/>
                        </a:spcAft>
                      </a:pPr>
                      <a:r>
                        <a:rPr lang="ru-RU" sz="1100">
                          <a:effectLst/>
                        </a:rPr>
                        <a:t>157</a:t>
                      </a:r>
                      <a:endParaRPr lang="ru-RU" sz="900">
                        <a:effectLst/>
                        <a:latin typeface="Calibri"/>
                        <a:ea typeface="Times New Roman"/>
                        <a:cs typeface="Times New Roman"/>
                      </a:endParaRPr>
                    </a:p>
                  </a:txBody>
                  <a:tcPr marL="54213" marR="54213" marT="0" marB="0" anchor="ctr"/>
                </a:tc>
                <a:tc vMerge="1">
                  <a:txBody>
                    <a:bodyPr/>
                    <a:lstStyle/>
                    <a:p>
                      <a:endParaRPr lang="ru-RU"/>
                    </a:p>
                  </a:txBody>
                  <a:tcPr/>
                </a:tc>
                <a:tc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vMerge="1">
                  <a:txBody>
                    <a:bodyPr/>
                    <a:lstStyle/>
                    <a:p>
                      <a:endParaRPr lang="ru-RU"/>
                    </a:p>
                  </a:txBody>
                  <a:tcPr/>
                </a:tc>
                <a:tc vMerge="1">
                  <a:txBody>
                    <a:bodyPr/>
                    <a:lstStyle/>
                    <a:p>
                      <a:endParaRPr lang="ru-RU"/>
                    </a:p>
                  </a:txBody>
                  <a:tcPr/>
                </a:tc>
              </a:tr>
              <a:tr h="415953">
                <a:tc>
                  <a:txBody>
                    <a:bodyPr/>
                    <a:lstStyle/>
                    <a:p>
                      <a:pPr algn="ctr">
                        <a:lnSpc>
                          <a:spcPts val="1200"/>
                        </a:lnSpc>
                        <a:spcAft>
                          <a:spcPts val="0"/>
                        </a:spcAft>
                      </a:pPr>
                      <a:r>
                        <a:rPr lang="az-Latn-AZ" sz="1100">
                          <a:effectLst/>
                        </a:rPr>
                        <a:t>bostan məhsulları</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73</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98</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129</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ru-RU" sz="1100">
                          <a:effectLst/>
                        </a:rPr>
                        <a:t>1</a:t>
                      </a:r>
                      <a:r>
                        <a:rPr lang="az-Latn-AZ" sz="1100">
                          <a:effectLst/>
                        </a:rPr>
                        <a:t>37</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ru-RU" sz="1100">
                          <a:effectLst/>
                        </a:rPr>
                        <a:t>13</a:t>
                      </a:r>
                      <a:r>
                        <a:rPr lang="az-Latn-AZ" sz="1100">
                          <a:effectLst/>
                        </a:rPr>
                        <a:t>7</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144</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dirty="0">
                          <a:effectLst/>
                        </a:rPr>
                        <a:t>143</a:t>
                      </a:r>
                      <a:endParaRPr lang="ru-RU" sz="900" dirty="0">
                        <a:effectLst/>
                        <a:latin typeface="Calibri"/>
                        <a:ea typeface="Times New Roman"/>
                        <a:cs typeface="Times New Roman"/>
                      </a:endParaRPr>
                    </a:p>
                  </a:txBody>
                  <a:tcPr marL="54213" marR="54213" marT="0" marB="0" anchor="ctr"/>
                </a:tc>
                <a:tc hMerge="1">
                  <a:txBody>
                    <a:bodyPr/>
                    <a:lstStyle/>
                    <a:p>
                      <a:endParaRPr lang="ru-RU"/>
                    </a:p>
                  </a:txBody>
                  <a:tcPr/>
                </a:tc>
                <a:tc>
                  <a:txBody>
                    <a:bodyPr/>
                    <a:lstStyle/>
                    <a:p>
                      <a:pPr algn="ctr">
                        <a:lnSpc>
                          <a:spcPct val="115000"/>
                        </a:lnSpc>
                        <a:spcAft>
                          <a:spcPts val="0"/>
                        </a:spcAft>
                      </a:pPr>
                      <a:r>
                        <a:rPr lang="az-Latn-AZ" sz="1100">
                          <a:effectLst/>
                        </a:rPr>
                        <a:t>151</a:t>
                      </a:r>
                      <a:endParaRPr lang="ru-RU" sz="900">
                        <a:effectLst/>
                        <a:latin typeface="Calibri"/>
                        <a:ea typeface="Times New Roman"/>
                        <a:cs typeface="Times New Roman"/>
                      </a:endParaRPr>
                    </a:p>
                  </a:txBody>
                  <a:tcPr marL="54213" marR="54213" marT="0" marB="0" anchor="b"/>
                </a:tc>
                <a:tc>
                  <a:txBody>
                    <a:bodyPr/>
                    <a:lstStyle/>
                    <a:p>
                      <a:pPr>
                        <a:lnSpc>
                          <a:spcPct val="115000"/>
                        </a:lnSpc>
                        <a:spcAft>
                          <a:spcPts val="1000"/>
                        </a:spcAft>
                      </a:pPr>
                      <a:r>
                        <a:rPr lang="ru-RU" sz="900">
                          <a:effectLst/>
                        </a:rPr>
                        <a:t> </a:t>
                      </a:r>
                      <a:endParaRPr lang="ru-RU" sz="900">
                        <a:effectLst/>
                        <a:latin typeface="Calibri"/>
                        <a:ea typeface="Times New Roman"/>
                        <a:cs typeface="Times New Roman"/>
                      </a:endParaRPr>
                    </a:p>
                  </a:txBody>
                  <a:tcPr marL="0" marR="0" marT="0" marB="0" anchor="ctr"/>
                </a:tc>
              </a:tr>
              <a:tr h="223228">
                <a:tc>
                  <a:txBody>
                    <a:bodyPr/>
                    <a:lstStyle/>
                    <a:p>
                      <a:pPr algn="ctr">
                        <a:lnSpc>
                          <a:spcPts val="1200"/>
                        </a:lnSpc>
                        <a:spcAft>
                          <a:spcPts val="0"/>
                        </a:spcAft>
                      </a:pPr>
                      <a:r>
                        <a:rPr lang="az-Latn-AZ" sz="1100">
                          <a:effectLst/>
                        </a:rPr>
                        <a:t>üzüm</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32,6</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35,8</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74,0</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ru-RU" sz="1100">
                          <a:effectLst/>
                        </a:rPr>
                        <a:t>74,7</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74,7</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81,5</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88,6</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a:txBody>
                    <a:bodyPr/>
                    <a:lstStyle/>
                    <a:p>
                      <a:pPr algn="ctr">
                        <a:lnSpc>
                          <a:spcPct val="115000"/>
                        </a:lnSpc>
                        <a:spcAft>
                          <a:spcPts val="0"/>
                        </a:spcAft>
                      </a:pPr>
                      <a:r>
                        <a:rPr lang="az-Latn-AZ" sz="1100">
                          <a:effectLst/>
                        </a:rPr>
                        <a:t>91,5</a:t>
                      </a:r>
                      <a:endParaRPr lang="ru-RU" sz="900">
                        <a:effectLst/>
                        <a:latin typeface="Calibri"/>
                        <a:ea typeface="Times New Roman"/>
                        <a:cs typeface="Times New Roman"/>
                      </a:endParaRPr>
                    </a:p>
                  </a:txBody>
                  <a:tcPr marL="54213" marR="54213" marT="0" marB="0" anchor="b"/>
                </a:tc>
                <a:tc>
                  <a:txBody>
                    <a:bodyPr/>
                    <a:lstStyle/>
                    <a:p>
                      <a:pPr>
                        <a:lnSpc>
                          <a:spcPct val="115000"/>
                        </a:lnSpc>
                        <a:spcAft>
                          <a:spcPts val="1000"/>
                        </a:spcAft>
                      </a:pPr>
                      <a:r>
                        <a:rPr lang="ru-RU" sz="900">
                          <a:effectLst/>
                        </a:rPr>
                        <a:t> </a:t>
                      </a:r>
                      <a:endParaRPr lang="ru-RU" sz="900">
                        <a:effectLst/>
                        <a:latin typeface="Calibri"/>
                        <a:ea typeface="Times New Roman"/>
                        <a:cs typeface="Times New Roman"/>
                      </a:endParaRPr>
                    </a:p>
                  </a:txBody>
                  <a:tcPr marL="0" marR="0" marT="0" marB="0" anchor="ctr"/>
                </a:tc>
              </a:tr>
              <a:tr h="277303">
                <a:tc>
                  <a:txBody>
                    <a:bodyPr/>
                    <a:lstStyle/>
                    <a:p>
                      <a:pPr algn="ctr">
                        <a:lnSpc>
                          <a:spcPts val="1200"/>
                        </a:lnSpc>
                        <a:spcAft>
                          <a:spcPts val="0"/>
                        </a:spcAft>
                      </a:pPr>
                      <a:r>
                        <a:rPr lang="az-Latn-AZ" sz="1100">
                          <a:effectLst/>
                        </a:rPr>
                        <a:t>meyvə və giləmeyvə</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31,2</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61,9</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73,4</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ru-RU" sz="1100">
                          <a:effectLst/>
                        </a:rPr>
                        <a:t>71,9</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70,6</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71,7</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73,8</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a:txBody>
                    <a:bodyPr/>
                    <a:lstStyle/>
                    <a:p>
                      <a:pPr algn="ctr">
                        <a:lnSpc>
                          <a:spcPct val="115000"/>
                        </a:lnSpc>
                        <a:spcAft>
                          <a:spcPts val="0"/>
                        </a:spcAft>
                      </a:pPr>
                      <a:r>
                        <a:rPr lang="az-Latn-AZ" sz="1100">
                          <a:effectLst/>
                        </a:rPr>
                        <a:t>74,3</a:t>
                      </a:r>
                      <a:endParaRPr lang="ru-RU" sz="900">
                        <a:effectLst/>
                        <a:latin typeface="Calibri"/>
                        <a:ea typeface="Times New Roman"/>
                        <a:cs typeface="Times New Roman"/>
                      </a:endParaRPr>
                    </a:p>
                  </a:txBody>
                  <a:tcPr marL="54213" marR="54213" marT="0" marB="0" anchor="b"/>
                </a:tc>
                <a:tc>
                  <a:txBody>
                    <a:bodyPr/>
                    <a:lstStyle/>
                    <a:p>
                      <a:pPr>
                        <a:lnSpc>
                          <a:spcPct val="115000"/>
                        </a:lnSpc>
                        <a:spcAft>
                          <a:spcPts val="1000"/>
                        </a:spcAft>
                      </a:pPr>
                      <a:r>
                        <a:rPr lang="ru-RU" sz="900">
                          <a:effectLst/>
                        </a:rPr>
                        <a:t> </a:t>
                      </a:r>
                      <a:endParaRPr lang="ru-RU" sz="900">
                        <a:effectLst/>
                        <a:latin typeface="Calibri"/>
                        <a:ea typeface="Times New Roman"/>
                        <a:cs typeface="Times New Roman"/>
                      </a:endParaRPr>
                    </a:p>
                  </a:txBody>
                  <a:tcPr marL="0" marR="0" marT="0" marB="0" anchor="ctr"/>
                </a:tc>
              </a:tr>
              <a:tr h="277303">
                <a:tc>
                  <a:txBody>
                    <a:bodyPr/>
                    <a:lstStyle/>
                    <a:p>
                      <a:pPr algn="ctr">
                        <a:lnSpc>
                          <a:spcPts val="1200"/>
                        </a:lnSpc>
                        <a:spcAft>
                          <a:spcPts val="0"/>
                        </a:spcAft>
                      </a:pPr>
                      <a:r>
                        <a:rPr lang="az-Latn-AZ" sz="1100">
                          <a:effectLst/>
                        </a:rPr>
                        <a:t>yaşıl çay yarpağı</a:t>
                      </a:r>
                      <a:endParaRPr lang="ru-RU" sz="900">
                        <a:effectLst/>
                        <a:latin typeface="Calibri"/>
                        <a:ea typeface="Times New Roman"/>
                        <a:cs typeface="Times New Roman"/>
                      </a:endParaRPr>
                    </a:p>
                  </a:txBody>
                  <a:tcPr marL="54213" marR="54213" marT="0" marB="0"/>
                </a:tc>
                <a:tc>
                  <a:txBody>
                    <a:bodyPr/>
                    <a:lstStyle/>
                    <a:p>
                      <a:pPr algn="ctr">
                        <a:lnSpc>
                          <a:spcPts val="1200"/>
                        </a:lnSpc>
                        <a:spcAft>
                          <a:spcPts val="0"/>
                        </a:spcAft>
                      </a:pPr>
                      <a:r>
                        <a:rPr lang="ru-RU" sz="1100">
                          <a:effectLst/>
                        </a:rPr>
                        <a:t>10,3</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2,0</a:t>
                      </a:r>
                      <a:endParaRPr lang="ru-RU" sz="900">
                        <a:effectLst/>
                        <a:latin typeface="Calibri"/>
                        <a:ea typeface="Times New Roman"/>
                        <a:cs typeface="Times New Roman"/>
                      </a:endParaRPr>
                    </a:p>
                  </a:txBody>
                  <a:tcPr marL="54213" marR="54213" marT="0" marB="0" anchor="ctr"/>
                </a:tc>
                <a:tc>
                  <a:txBody>
                    <a:bodyPr/>
                    <a:lstStyle/>
                    <a:p>
                      <a:pPr algn="ctr">
                        <a:lnSpc>
                          <a:spcPts val="1200"/>
                        </a:lnSpc>
                        <a:spcAft>
                          <a:spcPts val="0"/>
                        </a:spcAft>
                      </a:pPr>
                      <a:r>
                        <a:rPr lang="ru-RU" sz="1100">
                          <a:effectLst/>
                        </a:rPr>
                        <a:t>3,2</a:t>
                      </a:r>
                      <a:endParaRPr lang="ru-RU" sz="900">
                        <a:effectLst/>
                        <a:latin typeface="Calibri"/>
                        <a:ea typeface="Times New Roman"/>
                        <a:cs typeface="Times New Roman"/>
                      </a:endParaRPr>
                    </a:p>
                  </a:txBody>
                  <a:tcPr marL="54213" marR="54213" marT="0" marB="0" anchor="ctr"/>
                </a:tc>
                <a:tc gridSpan="2">
                  <a:txBody>
                    <a:bodyPr/>
                    <a:lstStyle/>
                    <a:p>
                      <a:pPr algn="ctr">
                        <a:lnSpc>
                          <a:spcPts val="1200"/>
                        </a:lnSpc>
                        <a:spcAft>
                          <a:spcPts val="0"/>
                        </a:spcAft>
                      </a:pPr>
                      <a:r>
                        <a:rPr lang="ru-RU" sz="1100">
                          <a:effectLst/>
                        </a:rPr>
                        <a:t>5,7</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9,4</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9,8</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gridSpan="2">
                  <a:txBody>
                    <a:bodyPr/>
                    <a:lstStyle/>
                    <a:p>
                      <a:pPr algn="ctr">
                        <a:lnSpc>
                          <a:spcPts val="1200"/>
                        </a:lnSpc>
                        <a:spcAft>
                          <a:spcPts val="0"/>
                        </a:spcAft>
                      </a:pPr>
                      <a:r>
                        <a:rPr lang="az-Latn-AZ" sz="1100">
                          <a:effectLst/>
                        </a:rPr>
                        <a:t>10, 5</a:t>
                      </a:r>
                      <a:endParaRPr lang="ru-RU" sz="900">
                        <a:effectLst/>
                        <a:latin typeface="Calibri"/>
                        <a:ea typeface="Times New Roman"/>
                        <a:cs typeface="Times New Roman"/>
                      </a:endParaRPr>
                    </a:p>
                  </a:txBody>
                  <a:tcPr marL="54213" marR="54213" marT="0" marB="0" anchor="ctr"/>
                </a:tc>
                <a:tc hMerge="1">
                  <a:txBody>
                    <a:bodyPr/>
                    <a:lstStyle/>
                    <a:p>
                      <a:endParaRPr lang="ru-RU"/>
                    </a:p>
                  </a:txBody>
                  <a:tcPr/>
                </a:tc>
                <a:tc>
                  <a:txBody>
                    <a:bodyPr/>
                    <a:lstStyle/>
                    <a:p>
                      <a:pPr algn="ctr">
                        <a:lnSpc>
                          <a:spcPct val="115000"/>
                        </a:lnSpc>
                        <a:spcAft>
                          <a:spcPts val="0"/>
                        </a:spcAft>
                      </a:pPr>
                      <a:r>
                        <a:rPr lang="az-Latn-AZ" sz="1100">
                          <a:effectLst/>
                        </a:rPr>
                        <a:t>12,0</a:t>
                      </a:r>
                      <a:endParaRPr lang="ru-RU" sz="900">
                        <a:effectLst/>
                        <a:latin typeface="Calibri"/>
                        <a:ea typeface="Times New Roman"/>
                        <a:cs typeface="Times New Roman"/>
                      </a:endParaRPr>
                    </a:p>
                  </a:txBody>
                  <a:tcPr marL="54213" marR="54213" marT="0" marB="0" anchor="b"/>
                </a:tc>
                <a:tc>
                  <a:txBody>
                    <a:bodyPr/>
                    <a:lstStyle/>
                    <a:p>
                      <a:pPr>
                        <a:lnSpc>
                          <a:spcPct val="115000"/>
                        </a:lnSpc>
                        <a:spcAft>
                          <a:spcPts val="1000"/>
                        </a:spcAft>
                      </a:pPr>
                      <a:r>
                        <a:rPr lang="ru-RU" sz="900" dirty="0">
                          <a:effectLst/>
                        </a:rPr>
                        <a:t> </a:t>
                      </a:r>
                      <a:endParaRPr lang="ru-RU" sz="900" dirty="0">
                        <a:effectLst/>
                        <a:latin typeface="Calibri"/>
                        <a:ea typeface="Times New Roman"/>
                        <a:cs typeface="Times New Roman"/>
                      </a:endParaRPr>
                    </a:p>
                  </a:txBody>
                  <a:tcPr marL="0" marR="0" marT="0" marB="0" anchor="ctr"/>
                </a:tc>
              </a:tr>
            </a:tbl>
          </a:graphicData>
        </a:graphic>
      </p:graphicFrame>
    </p:spTree>
    <p:extLst>
      <p:ext uri="{BB962C8B-B14F-4D97-AF65-F5344CB8AC3E}">
        <p14:creationId xmlns:p14="http://schemas.microsoft.com/office/powerpoint/2010/main" val="4737696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TotalTime>
  <Words>2639</Words>
  <Application>Microsoft Office PowerPoint</Application>
  <PresentationFormat>Экран (4:3)</PresentationFormat>
  <Paragraphs>988</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 Ərzaq təhlükəsizliyi: məzmunu və əsas tərkib elementləri </vt:lpstr>
      <vt:lpstr>ƏRZAQ TƏHLÜKƏSİZLİYİ NƏDİR?</vt:lpstr>
      <vt:lpstr>Презентация PowerPoint</vt:lpstr>
      <vt:lpstr> Ərzaq təhlükəsizliyinin tərkib elementləri aşağıdakılardır: </vt:lpstr>
      <vt:lpstr>Ərzaq təhlükəsizliyi anlayışına üç ünsür daxildir:</vt:lpstr>
      <vt:lpstr>Ərzaq  təhlükəsizliyinin səmərəli təmin olunması  səviyyəsi  qiymətləndirilərkən,  aşağıdakı  göstəricilər  əsas  götürülür: </vt:lpstr>
      <vt:lpstr>Презентация PowerPoint</vt:lpstr>
      <vt:lpstr> Ərzaq məhsullarının adambaşına istehlakı (şəhər və kənd yerlərində), kq </vt:lpstr>
      <vt:lpstr> Əsas kənd təsərrüfatı (ərzaq) bitkilərinin  ümumi yığımı və məhsuldarlığı  (min ton) </vt:lpstr>
      <vt:lpstr> Əsas ərzaq məhsullarının istehsalı, adambaşına il ərzində, kq </vt:lpstr>
      <vt:lpstr> Minimum istehlak səbəti üzrə əsas növ ərzaq məhsullarının istehlak normaları</vt:lpstr>
      <vt:lpstr>Bitkiçilik məhsulları ilə özünütəminetmə səviyyəsi, faiz</vt:lpstr>
      <vt:lpstr>Bitkiçilik məhsulları ilə təminatda  idxaldan asılılıq səviyyəsi, faiz</vt:lpstr>
      <vt:lpstr>Heyvandarlıq məhsulları ilə özünütəminetmə səviyyəsi, faiz</vt:lpstr>
      <vt:lpstr>Heyvandarlıq məhsulları ilə təminatda xarici ticarətdən (idxaldan) asılılıq səviyyəsi, faiz</vt:lpstr>
      <vt:lpstr>HANSI  TƏKLİFLƏRİMİZ  VAR?</vt:lpstr>
      <vt:lpstr> HANSI  TƏKLİFLƏRİMİZ  VAR? </vt:lpstr>
      <vt:lpstr> HANSI  TƏKLİFLƏRİMİZ  VAR? </vt:lpstr>
      <vt:lpstr> HANSI  TƏKLİFLƏRİMİZ  VAR? </vt:lpstr>
      <vt:lpstr> HANSI  TƏKLİFLƏRİMİZ  VAR? </vt:lpstr>
      <vt:lpstr> HANSI  TƏKLİFLƏRİMİZ  VAR? </vt:lpstr>
      <vt:lpstr> HANSI  TƏKLİFLƏRİMİZ  VAR?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Ərzaq təhlükəsizliyi: məzmunu və əsas tərkib elementləri</dc:title>
  <dc:creator>user</dc:creator>
  <cp:lastModifiedBy>user</cp:lastModifiedBy>
  <cp:revision>25</cp:revision>
  <dcterms:created xsi:type="dcterms:W3CDTF">2014-09-23T14:54:32Z</dcterms:created>
  <dcterms:modified xsi:type="dcterms:W3CDTF">2014-09-23T16:08:51Z</dcterms:modified>
</cp:coreProperties>
</file>