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307" r:id="rId3"/>
    <p:sldId id="301" r:id="rId4"/>
    <p:sldId id="280" r:id="rId5"/>
    <p:sldId id="296" r:id="rId6"/>
    <p:sldId id="295" r:id="rId7"/>
    <p:sldId id="262" r:id="rId8"/>
    <p:sldId id="278" r:id="rId9"/>
    <p:sldId id="267" r:id="rId10"/>
    <p:sldId id="310" r:id="rId11"/>
    <p:sldId id="292" r:id="rId12"/>
    <p:sldId id="293" r:id="rId13"/>
    <p:sldId id="308" r:id="rId14"/>
    <p:sldId id="309" r:id="rId15"/>
    <p:sldId id="311" r:id="rId16"/>
    <p:sldId id="268" r:id="rId17"/>
    <p:sldId id="269" r:id="rId18"/>
    <p:sldId id="281" r:id="rId19"/>
    <p:sldId id="282" r:id="rId20"/>
    <p:sldId id="283" r:id="rId21"/>
    <p:sldId id="284" r:id="rId22"/>
    <p:sldId id="285" r:id="rId23"/>
    <p:sldId id="302" r:id="rId24"/>
    <p:sldId id="303" r:id="rId25"/>
    <p:sldId id="304" r:id="rId26"/>
    <p:sldId id="305" r:id="rId27"/>
    <p:sldId id="289" r:id="rId28"/>
    <p:sldId id="306" r:id="rId29"/>
    <p:sldId id="287" r:id="rId30"/>
    <p:sldId id="290" r:id="rId31"/>
    <p:sldId id="291" r:id="rId32"/>
    <p:sldId id="286" r:id="rId33"/>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90" d="100"/>
          <a:sy n="90" d="100"/>
        </p:scale>
        <p:origin x="-1410"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257F08-7770-4C85-859F-489DD2E037A0}" type="doc">
      <dgm:prSet loTypeId="urn:microsoft.com/office/officeart/2008/layout/VerticalCurvedList" loCatId="list" qsTypeId="urn:microsoft.com/office/officeart/2005/8/quickstyle/simple5" qsCatId="simple" csTypeId="urn:microsoft.com/office/officeart/2005/8/colors/accent1_2" csCatId="accent1" phldr="1"/>
      <dgm:spPr/>
      <dgm:t>
        <a:bodyPr/>
        <a:lstStyle/>
        <a:p>
          <a:endParaRPr lang="ru-RU"/>
        </a:p>
      </dgm:t>
    </dgm:pt>
    <dgm:pt modelId="{2723CC06-70C2-41DA-BFD1-528A0026AE53}">
      <dgm:prSet phldrT="[Текст]" custT="1"/>
      <dgm:spPr>
        <a:solidFill>
          <a:srgbClr val="008A3E"/>
        </a:solidFill>
      </dgm:spPr>
      <dgm:t>
        <a:bodyPr/>
        <a:lstStyle/>
        <a:p>
          <a:r>
            <a:rPr lang="az-Latn-AZ" sz="1600" b="1" dirty="0" smtClean="0"/>
            <a:t>Vergi ödəməkdən yayınma faktiki olaraq bütün dövrlərdə və iqtisadi sistemlərdə mövcud olmuşdur </a:t>
          </a:r>
          <a:endParaRPr lang="ru-RU" sz="1600" b="1" dirty="0"/>
        </a:p>
      </dgm:t>
    </dgm:pt>
    <dgm:pt modelId="{0F358FA1-43C9-4A29-AF08-A6871ECE0D48}" type="parTrans" cxnId="{4387A65F-5232-4B99-A360-6E4D6F086CB7}">
      <dgm:prSet/>
      <dgm:spPr/>
      <dgm:t>
        <a:bodyPr/>
        <a:lstStyle/>
        <a:p>
          <a:endParaRPr lang="ru-RU"/>
        </a:p>
      </dgm:t>
    </dgm:pt>
    <dgm:pt modelId="{C06EF5FD-745D-4992-BD44-0913D48D491B}" type="sibTrans" cxnId="{4387A65F-5232-4B99-A360-6E4D6F086CB7}">
      <dgm:prSet/>
      <dgm:spPr>
        <a:ln w="76200">
          <a:solidFill>
            <a:schemeClr val="tx1">
              <a:lumMod val="75000"/>
            </a:schemeClr>
          </a:solidFill>
        </a:ln>
      </dgm:spPr>
      <dgm:t>
        <a:bodyPr/>
        <a:lstStyle/>
        <a:p>
          <a:endParaRPr lang="ru-RU"/>
        </a:p>
      </dgm:t>
    </dgm:pt>
    <dgm:pt modelId="{A69C6C17-1148-4FE1-8DA5-6BD076D2E4A8}">
      <dgm:prSet phldrT="[Текст]" custT="1"/>
      <dgm:spPr>
        <a:solidFill>
          <a:srgbClr val="008A3E"/>
        </a:solidFill>
      </dgm:spPr>
      <dgm:t>
        <a:bodyPr/>
        <a:lstStyle/>
        <a:p>
          <a:r>
            <a:rPr lang="az-Latn-AZ" sz="1400" b="1" dirty="0" smtClean="0"/>
            <a:t>Müvafiq iqtisadi ədəbiyyatlarda iqtisadi subyektlərin vergidən yayınma səbəbi kimi </a:t>
          </a:r>
          <a:endParaRPr lang="ru-RU" sz="1400" b="1" dirty="0"/>
        </a:p>
      </dgm:t>
    </dgm:pt>
    <dgm:pt modelId="{9E6C0516-2636-4D71-87B9-CDDA387F3BDA}" type="parTrans" cxnId="{7E7932B0-C9EE-4ED3-8008-61FAEF28F421}">
      <dgm:prSet/>
      <dgm:spPr/>
      <dgm:t>
        <a:bodyPr/>
        <a:lstStyle/>
        <a:p>
          <a:endParaRPr lang="ru-RU"/>
        </a:p>
      </dgm:t>
    </dgm:pt>
    <dgm:pt modelId="{5F76F190-1772-4317-B386-E703786B3DA5}" type="sibTrans" cxnId="{7E7932B0-C9EE-4ED3-8008-61FAEF28F421}">
      <dgm:prSet/>
      <dgm:spPr/>
      <dgm:t>
        <a:bodyPr/>
        <a:lstStyle/>
        <a:p>
          <a:endParaRPr lang="ru-RU"/>
        </a:p>
      </dgm:t>
    </dgm:pt>
    <dgm:pt modelId="{E338BC1F-CB75-45B1-AEC0-2A50069CC2AC}">
      <dgm:prSet phldrT="[Текст]" custT="1"/>
      <dgm:spPr>
        <a:solidFill>
          <a:srgbClr val="008A3E"/>
        </a:solidFill>
      </dgm:spPr>
      <dgm:t>
        <a:bodyPr/>
        <a:lstStyle/>
        <a:p>
          <a:r>
            <a:rPr lang="az-Latn-AZ" sz="1400" b="1" dirty="0" smtClean="0"/>
            <a:t>vergi inzibatçılığının qeyri-mükəmməlliyi </a:t>
          </a:r>
          <a:endParaRPr lang="ru-RU" sz="1200" b="1" dirty="0"/>
        </a:p>
      </dgm:t>
    </dgm:pt>
    <dgm:pt modelId="{139CBD86-13C8-4BD3-8D04-1D75E25004B1}" type="parTrans" cxnId="{16E9378A-6156-41E2-95F6-B46E14A2BD79}">
      <dgm:prSet/>
      <dgm:spPr/>
      <dgm:t>
        <a:bodyPr/>
        <a:lstStyle/>
        <a:p>
          <a:endParaRPr lang="ru-RU"/>
        </a:p>
      </dgm:t>
    </dgm:pt>
    <dgm:pt modelId="{F33034AF-24F2-423A-9D6A-7D1145B89467}" type="sibTrans" cxnId="{16E9378A-6156-41E2-95F6-B46E14A2BD79}">
      <dgm:prSet/>
      <dgm:spPr/>
      <dgm:t>
        <a:bodyPr/>
        <a:lstStyle/>
        <a:p>
          <a:endParaRPr lang="ru-RU"/>
        </a:p>
      </dgm:t>
    </dgm:pt>
    <dgm:pt modelId="{4C997503-02E9-48A7-8490-E67B2F31C455}">
      <dgm:prSet custT="1"/>
      <dgm:spPr>
        <a:solidFill>
          <a:srgbClr val="008A3E"/>
        </a:solidFill>
      </dgm:spPr>
      <dgm:t>
        <a:bodyPr/>
        <a:lstStyle/>
        <a:p>
          <a:r>
            <a:rPr lang="az-Latn-AZ" sz="1400" b="1" dirty="0" smtClean="0"/>
            <a:t>iqtisadiyyatın vergi yükünün ağırlığı</a:t>
          </a:r>
          <a:endParaRPr lang="ru-RU" sz="1400" b="1" dirty="0"/>
        </a:p>
      </dgm:t>
    </dgm:pt>
    <dgm:pt modelId="{C24F8C3C-8253-4C0A-8D03-421A550D8256}" type="parTrans" cxnId="{FBA99FDF-69F0-4BDD-8049-876EE5F432D6}">
      <dgm:prSet/>
      <dgm:spPr/>
      <dgm:t>
        <a:bodyPr/>
        <a:lstStyle/>
        <a:p>
          <a:endParaRPr lang="ru-RU"/>
        </a:p>
      </dgm:t>
    </dgm:pt>
    <dgm:pt modelId="{D7305D88-9CB1-4357-84C4-A33C9DFC1F72}" type="sibTrans" cxnId="{FBA99FDF-69F0-4BDD-8049-876EE5F432D6}">
      <dgm:prSet/>
      <dgm:spPr/>
      <dgm:t>
        <a:bodyPr/>
        <a:lstStyle/>
        <a:p>
          <a:endParaRPr lang="ru-RU"/>
        </a:p>
      </dgm:t>
    </dgm:pt>
    <dgm:pt modelId="{7428EF49-EEB1-48B7-BD95-D01F66E2B5F1}">
      <dgm:prSet custT="1"/>
      <dgm:spPr>
        <a:solidFill>
          <a:srgbClr val="008A3E"/>
        </a:solidFill>
      </dgm:spPr>
      <dgm:t>
        <a:bodyPr/>
        <a:lstStyle/>
        <a:p>
          <a:r>
            <a:rPr lang="az-Latn-AZ" sz="1400" b="1" dirty="0" smtClean="0"/>
            <a:t>vergi qanunvericiliyində </a:t>
          </a:r>
          <a:r>
            <a:rPr lang="az-Latn-AZ" sz="1400" b="1" dirty="0" err="1" smtClean="0"/>
            <a:t>boşluqların</a:t>
          </a:r>
          <a:r>
            <a:rPr lang="az-Latn-AZ" sz="1400" b="1" dirty="0" smtClean="0"/>
            <a:t> mövcudluğu</a:t>
          </a:r>
          <a:endParaRPr lang="ru-RU" sz="1400" b="1" dirty="0"/>
        </a:p>
      </dgm:t>
    </dgm:pt>
    <dgm:pt modelId="{B82C73CE-B8F7-417C-BCEC-77F4DA305335}" type="parTrans" cxnId="{FB6FB732-E25A-439E-B30B-23A8E434B757}">
      <dgm:prSet/>
      <dgm:spPr/>
      <dgm:t>
        <a:bodyPr/>
        <a:lstStyle/>
        <a:p>
          <a:endParaRPr lang="ru-RU"/>
        </a:p>
      </dgm:t>
    </dgm:pt>
    <dgm:pt modelId="{1AED56C4-86AE-4B5C-9C3A-B0268BAE7B6A}" type="sibTrans" cxnId="{FB6FB732-E25A-439E-B30B-23A8E434B757}">
      <dgm:prSet/>
      <dgm:spPr/>
      <dgm:t>
        <a:bodyPr/>
        <a:lstStyle/>
        <a:p>
          <a:endParaRPr lang="ru-RU"/>
        </a:p>
      </dgm:t>
    </dgm:pt>
    <dgm:pt modelId="{267DA541-0FB2-4C0F-8B9F-EB08AEDB368A}">
      <dgm:prSet custT="1"/>
      <dgm:spPr>
        <a:solidFill>
          <a:srgbClr val="008A3E"/>
        </a:solidFill>
      </dgm:spPr>
      <dgm:t>
        <a:bodyPr/>
        <a:lstStyle/>
        <a:p>
          <a:r>
            <a:rPr lang="en-US" sz="1600" b="1" dirty="0" smtClean="0"/>
            <a:t>    </a:t>
          </a:r>
          <a:r>
            <a:rPr lang="az-Latn-AZ" sz="1600" b="1" dirty="0" smtClean="0"/>
            <a:t>və s. </a:t>
          </a:r>
          <a:r>
            <a:rPr lang="en-US" sz="1600" b="1" dirty="0" err="1" smtClean="0"/>
            <a:t>bu</a:t>
          </a:r>
          <a:r>
            <a:rPr lang="en-US" sz="1600" b="1" dirty="0" smtClean="0"/>
            <a:t> </a:t>
          </a:r>
          <a:r>
            <a:rPr lang="az-Latn-AZ" sz="1600" b="1" dirty="0" smtClean="0"/>
            <a:t>kimi çox şaxəli  səbəblər göstərilir</a:t>
          </a:r>
          <a:endParaRPr lang="ru-RU" sz="1400" b="1" dirty="0"/>
        </a:p>
      </dgm:t>
    </dgm:pt>
    <dgm:pt modelId="{70B21E49-AFEA-4D08-9311-8B242810A8B4}" type="parTrans" cxnId="{2FE4DF4D-1D4B-4685-B338-A3E99DA67F54}">
      <dgm:prSet/>
      <dgm:spPr/>
      <dgm:t>
        <a:bodyPr/>
        <a:lstStyle/>
        <a:p>
          <a:endParaRPr lang="ru-RU"/>
        </a:p>
      </dgm:t>
    </dgm:pt>
    <dgm:pt modelId="{40AC41C8-F64D-49E3-BE0D-DAC53249E215}" type="sibTrans" cxnId="{2FE4DF4D-1D4B-4685-B338-A3E99DA67F54}">
      <dgm:prSet/>
      <dgm:spPr/>
      <dgm:t>
        <a:bodyPr/>
        <a:lstStyle/>
        <a:p>
          <a:endParaRPr lang="ru-RU"/>
        </a:p>
      </dgm:t>
    </dgm:pt>
    <dgm:pt modelId="{C802C6EE-9A6B-4564-B1C2-1EC54343B2DE}" type="pres">
      <dgm:prSet presAssocID="{6D257F08-7770-4C85-859F-489DD2E037A0}" presName="Name0" presStyleCnt="0">
        <dgm:presLayoutVars>
          <dgm:chMax val="7"/>
          <dgm:chPref val="7"/>
          <dgm:dir/>
        </dgm:presLayoutVars>
      </dgm:prSet>
      <dgm:spPr/>
      <dgm:t>
        <a:bodyPr/>
        <a:lstStyle/>
        <a:p>
          <a:endParaRPr lang="ru-RU"/>
        </a:p>
      </dgm:t>
    </dgm:pt>
    <dgm:pt modelId="{37E41669-5C0E-4EFD-A687-02D29CDB0C1D}" type="pres">
      <dgm:prSet presAssocID="{6D257F08-7770-4C85-859F-489DD2E037A0}" presName="Name1" presStyleCnt="0"/>
      <dgm:spPr/>
    </dgm:pt>
    <dgm:pt modelId="{C1EF853C-8FBE-45A6-BD0A-3971325BFCB5}" type="pres">
      <dgm:prSet presAssocID="{6D257F08-7770-4C85-859F-489DD2E037A0}" presName="cycle" presStyleCnt="0"/>
      <dgm:spPr/>
    </dgm:pt>
    <dgm:pt modelId="{0A4BDD61-0E40-45FB-8F81-13D656F8CD8C}" type="pres">
      <dgm:prSet presAssocID="{6D257F08-7770-4C85-859F-489DD2E037A0}" presName="srcNode" presStyleLbl="node1" presStyleIdx="0" presStyleCnt="6"/>
      <dgm:spPr/>
    </dgm:pt>
    <dgm:pt modelId="{B155E415-B74D-4369-A52F-E64A6A64E95A}" type="pres">
      <dgm:prSet presAssocID="{6D257F08-7770-4C85-859F-489DD2E037A0}" presName="conn" presStyleLbl="parChTrans1D2" presStyleIdx="0" presStyleCnt="1" custScaleY="92844" custLinFactNeighborX="197" custLinFactNeighborY="-1420"/>
      <dgm:spPr/>
      <dgm:t>
        <a:bodyPr/>
        <a:lstStyle/>
        <a:p>
          <a:endParaRPr lang="ru-RU"/>
        </a:p>
      </dgm:t>
    </dgm:pt>
    <dgm:pt modelId="{2081C768-4D5E-4D14-BE07-D5376056E692}" type="pres">
      <dgm:prSet presAssocID="{6D257F08-7770-4C85-859F-489DD2E037A0}" presName="extraNode" presStyleLbl="node1" presStyleIdx="0" presStyleCnt="6"/>
      <dgm:spPr/>
    </dgm:pt>
    <dgm:pt modelId="{452A078E-B570-4EDE-96A0-D21A34AF020B}" type="pres">
      <dgm:prSet presAssocID="{6D257F08-7770-4C85-859F-489DD2E037A0}" presName="dstNode" presStyleLbl="node1" presStyleIdx="0" presStyleCnt="6"/>
      <dgm:spPr/>
    </dgm:pt>
    <dgm:pt modelId="{7361F959-1519-4D20-8554-1EF5E5263A0C}" type="pres">
      <dgm:prSet presAssocID="{2723CC06-70C2-41DA-BFD1-528A0026AE53}" presName="text_1" presStyleLbl="node1" presStyleIdx="0" presStyleCnt="6" custScaleX="98880" custScaleY="172927" custLinFactNeighborX="1744" custLinFactNeighborY="2694">
        <dgm:presLayoutVars>
          <dgm:bulletEnabled val="1"/>
        </dgm:presLayoutVars>
      </dgm:prSet>
      <dgm:spPr/>
      <dgm:t>
        <a:bodyPr/>
        <a:lstStyle/>
        <a:p>
          <a:endParaRPr lang="ru-RU"/>
        </a:p>
      </dgm:t>
    </dgm:pt>
    <dgm:pt modelId="{681428B5-7D2E-4F3E-ACCC-B58F9D5451C9}" type="pres">
      <dgm:prSet presAssocID="{2723CC06-70C2-41DA-BFD1-528A0026AE53}" presName="accent_1" presStyleCnt="0"/>
      <dgm:spPr/>
    </dgm:pt>
    <dgm:pt modelId="{41484203-7DCD-4B8E-9581-722C4E0F537F}" type="pres">
      <dgm:prSet presAssocID="{2723CC06-70C2-41DA-BFD1-528A0026AE53}" presName="accentRepeatNode" presStyleLbl="solidFgAcc1" presStyleIdx="0" presStyleCnt="6" custScaleX="162424" custScaleY="140091"/>
      <dgm:spPr>
        <a:ln w="38100">
          <a:solidFill>
            <a:schemeClr val="tx1">
              <a:lumMod val="75000"/>
            </a:schemeClr>
          </a:solidFill>
        </a:ln>
      </dgm:spPr>
    </dgm:pt>
    <dgm:pt modelId="{1CF1E86C-24DF-4ACE-9266-FEA261CCDC45}" type="pres">
      <dgm:prSet presAssocID="{A69C6C17-1148-4FE1-8DA5-6BD076D2E4A8}" presName="text_2" presStyleLbl="node1" presStyleIdx="1" presStyleCnt="6" custScaleY="85955">
        <dgm:presLayoutVars>
          <dgm:bulletEnabled val="1"/>
        </dgm:presLayoutVars>
      </dgm:prSet>
      <dgm:spPr/>
      <dgm:t>
        <a:bodyPr/>
        <a:lstStyle/>
        <a:p>
          <a:endParaRPr lang="ru-RU"/>
        </a:p>
      </dgm:t>
    </dgm:pt>
    <dgm:pt modelId="{B704894B-8EEF-45AB-8B5D-DC18B574AE6D}" type="pres">
      <dgm:prSet presAssocID="{A69C6C17-1148-4FE1-8DA5-6BD076D2E4A8}" presName="accent_2" presStyleCnt="0"/>
      <dgm:spPr/>
    </dgm:pt>
    <dgm:pt modelId="{B558AC6C-E528-4B39-A6B5-01B656445E6B}" type="pres">
      <dgm:prSet presAssocID="{A69C6C17-1148-4FE1-8DA5-6BD076D2E4A8}" presName="accentRepeatNode" presStyleLbl="solidFgAcc1" presStyleIdx="1" presStyleCnt="6" custScaleX="76689" custScaleY="86214"/>
      <dgm:spPr>
        <a:ln w="38100">
          <a:solidFill>
            <a:schemeClr val="tx1">
              <a:lumMod val="75000"/>
            </a:schemeClr>
          </a:solidFill>
        </a:ln>
      </dgm:spPr>
    </dgm:pt>
    <dgm:pt modelId="{732D641C-EDD5-43ED-A6DF-7B614710DFC1}" type="pres">
      <dgm:prSet presAssocID="{4C997503-02E9-48A7-8490-E67B2F31C455}" presName="text_3" presStyleLbl="node1" presStyleIdx="2" presStyleCnt="6" custScaleY="111742">
        <dgm:presLayoutVars>
          <dgm:bulletEnabled val="1"/>
        </dgm:presLayoutVars>
      </dgm:prSet>
      <dgm:spPr/>
      <dgm:t>
        <a:bodyPr/>
        <a:lstStyle/>
        <a:p>
          <a:endParaRPr lang="ru-RU"/>
        </a:p>
      </dgm:t>
    </dgm:pt>
    <dgm:pt modelId="{D7F4E8D3-CD5E-4505-B682-8DD7408E289A}" type="pres">
      <dgm:prSet presAssocID="{4C997503-02E9-48A7-8490-E67B2F31C455}" presName="accent_3" presStyleCnt="0"/>
      <dgm:spPr/>
    </dgm:pt>
    <dgm:pt modelId="{8FBCF018-F5C1-4885-9F71-60CF0610FCA9}" type="pres">
      <dgm:prSet presAssocID="{4C997503-02E9-48A7-8490-E67B2F31C455}" presName="accentRepeatNode" presStyleLbl="solidFgAcc1" presStyleIdx="2" presStyleCnt="6" custScaleX="80237" custScaleY="94368"/>
      <dgm:spPr>
        <a:ln w="38100">
          <a:solidFill>
            <a:schemeClr val="tx1">
              <a:lumMod val="75000"/>
            </a:schemeClr>
          </a:solidFill>
        </a:ln>
      </dgm:spPr>
    </dgm:pt>
    <dgm:pt modelId="{F3E6639D-7496-4AE0-8027-3AF747461760}" type="pres">
      <dgm:prSet presAssocID="{7428EF49-EEB1-48B7-BD95-D01F66E2B5F1}" presName="text_4" presStyleLbl="node1" presStyleIdx="3" presStyleCnt="6">
        <dgm:presLayoutVars>
          <dgm:bulletEnabled val="1"/>
        </dgm:presLayoutVars>
      </dgm:prSet>
      <dgm:spPr/>
      <dgm:t>
        <a:bodyPr/>
        <a:lstStyle/>
        <a:p>
          <a:endParaRPr lang="ru-RU"/>
        </a:p>
      </dgm:t>
    </dgm:pt>
    <dgm:pt modelId="{996178DC-0640-484B-A32B-E12A659452C4}" type="pres">
      <dgm:prSet presAssocID="{7428EF49-EEB1-48B7-BD95-D01F66E2B5F1}" presName="accent_4" presStyleCnt="0"/>
      <dgm:spPr/>
    </dgm:pt>
    <dgm:pt modelId="{DE9B1DA8-E7D9-47F2-A858-9592CB071E12}" type="pres">
      <dgm:prSet presAssocID="{7428EF49-EEB1-48B7-BD95-D01F66E2B5F1}" presName="accentRepeatNode" presStyleLbl="solidFgAcc1" presStyleIdx="3" presStyleCnt="6" custScaleX="80237" custScaleY="83419"/>
      <dgm:spPr>
        <a:ln w="38100">
          <a:solidFill>
            <a:schemeClr val="tx1">
              <a:lumMod val="75000"/>
            </a:schemeClr>
          </a:solidFill>
        </a:ln>
      </dgm:spPr>
    </dgm:pt>
    <dgm:pt modelId="{1B46B70C-7465-41AF-98F8-09ED62382717}" type="pres">
      <dgm:prSet presAssocID="{E338BC1F-CB75-45B1-AEC0-2A50069CC2AC}" presName="text_5" presStyleLbl="node1" presStyleIdx="4" presStyleCnt="6" custScaleY="99765">
        <dgm:presLayoutVars>
          <dgm:bulletEnabled val="1"/>
        </dgm:presLayoutVars>
      </dgm:prSet>
      <dgm:spPr/>
      <dgm:t>
        <a:bodyPr/>
        <a:lstStyle/>
        <a:p>
          <a:endParaRPr lang="ru-RU"/>
        </a:p>
      </dgm:t>
    </dgm:pt>
    <dgm:pt modelId="{535715F8-8670-450A-B2C4-3605A50D4417}" type="pres">
      <dgm:prSet presAssocID="{E338BC1F-CB75-45B1-AEC0-2A50069CC2AC}" presName="accent_5" presStyleCnt="0"/>
      <dgm:spPr/>
    </dgm:pt>
    <dgm:pt modelId="{5EDACAF4-9C9E-41C1-8E84-5BB9036FCF19}" type="pres">
      <dgm:prSet presAssocID="{E338BC1F-CB75-45B1-AEC0-2A50069CC2AC}" presName="accentRepeatNode" presStyleLbl="solidFgAcc1" presStyleIdx="4" presStyleCnt="6" custScaleX="78388" custScaleY="79812"/>
      <dgm:spPr>
        <a:ln w="38100">
          <a:solidFill>
            <a:schemeClr val="tx1">
              <a:lumMod val="75000"/>
            </a:schemeClr>
          </a:solidFill>
        </a:ln>
      </dgm:spPr>
    </dgm:pt>
    <dgm:pt modelId="{3126C144-0CA8-4844-AF12-3ED9F6EC0BBF}" type="pres">
      <dgm:prSet presAssocID="{267DA541-0FB2-4C0F-8B9F-EB08AEDB368A}" presName="text_6" presStyleLbl="node1" presStyleIdx="5" presStyleCnt="6" custScaleY="109958">
        <dgm:presLayoutVars>
          <dgm:bulletEnabled val="1"/>
        </dgm:presLayoutVars>
      </dgm:prSet>
      <dgm:spPr/>
      <dgm:t>
        <a:bodyPr/>
        <a:lstStyle/>
        <a:p>
          <a:endParaRPr lang="ru-RU"/>
        </a:p>
      </dgm:t>
    </dgm:pt>
    <dgm:pt modelId="{948154B4-9223-44D1-9AFF-01445F42AC11}" type="pres">
      <dgm:prSet presAssocID="{267DA541-0FB2-4C0F-8B9F-EB08AEDB368A}" presName="accent_6" presStyleCnt="0"/>
      <dgm:spPr/>
    </dgm:pt>
    <dgm:pt modelId="{D9A17A7F-4F7D-41F9-ADE1-7251E4C6D408}" type="pres">
      <dgm:prSet presAssocID="{267DA541-0FB2-4C0F-8B9F-EB08AEDB368A}" presName="accentRepeatNode" presStyleLbl="solidFgAcc1" presStyleIdx="5" presStyleCnt="6" custScaleX="98065" custScaleY="87966" custLinFactNeighborX="-6064" custLinFactNeighborY="-5080"/>
      <dgm:spPr>
        <a:ln w="38100">
          <a:solidFill>
            <a:schemeClr val="tx1">
              <a:lumMod val="75000"/>
            </a:schemeClr>
          </a:solidFill>
        </a:ln>
      </dgm:spPr>
    </dgm:pt>
  </dgm:ptLst>
  <dgm:cxnLst>
    <dgm:cxn modelId="{98B451EA-481E-403D-B297-319C4541FBF4}" type="presOf" srcId="{7428EF49-EEB1-48B7-BD95-D01F66E2B5F1}" destId="{F3E6639D-7496-4AE0-8027-3AF747461760}" srcOrd="0" destOrd="0" presId="urn:microsoft.com/office/officeart/2008/layout/VerticalCurvedList"/>
    <dgm:cxn modelId="{0FA377E7-42D6-49E4-992E-E556B5CB2695}" type="presOf" srcId="{C06EF5FD-745D-4992-BD44-0913D48D491B}" destId="{B155E415-B74D-4369-A52F-E64A6A64E95A}" srcOrd="0" destOrd="0" presId="urn:microsoft.com/office/officeart/2008/layout/VerticalCurvedList"/>
    <dgm:cxn modelId="{16E9378A-6156-41E2-95F6-B46E14A2BD79}" srcId="{6D257F08-7770-4C85-859F-489DD2E037A0}" destId="{E338BC1F-CB75-45B1-AEC0-2A50069CC2AC}" srcOrd="4" destOrd="0" parTransId="{139CBD86-13C8-4BD3-8D04-1D75E25004B1}" sibTransId="{F33034AF-24F2-423A-9D6A-7D1145B89467}"/>
    <dgm:cxn modelId="{2D1AFAFA-73BD-47FA-822F-84477306E97C}" type="presOf" srcId="{6D257F08-7770-4C85-859F-489DD2E037A0}" destId="{C802C6EE-9A6B-4564-B1C2-1EC54343B2DE}" srcOrd="0" destOrd="0" presId="urn:microsoft.com/office/officeart/2008/layout/VerticalCurvedList"/>
    <dgm:cxn modelId="{11D1BD21-8159-450C-A9CC-79F3DEDDBC40}" type="presOf" srcId="{4C997503-02E9-48A7-8490-E67B2F31C455}" destId="{732D641C-EDD5-43ED-A6DF-7B614710DFC1}" srcOrd="0" destOrd="0" presId="urn:microsoft.com/office/officeart/2008/layout/VerticalCurvedList"/>
    <dgm:cxn modelId="{FB6FB732-E25A-439E-B30B-23A8E434B757}" srcId="{6D257F08-7770-4C85-859F-489DD2E037A0}" destId="{7428EF49-EEB1-48B7-BD95-D01F66E2B5F1}" srcOrd="3" destOrd="0" parTransId="{B82C73CE-B8F7-417C-BCEC-77F4DA305335}" sibTransId="{1AED56C4-86AE-4B5C-9C3A-B0268BAE7B6A}"/>
    <dgm:cxn modelId="{4387A65F-5232-4B99-A360-6E4D6F086CB7}" srcId="{6D257F08-7770-4C85-859F-489DD2E037A0}" destId="{2723CC06-70C2-41DA-BFD1-528A0026AE53}" srcOrd="0" destOrd="0" parTransId="{0F358FA1-43C9-4A29-AF08-A6871ECE0D48}" sibTransId="{C06EF5FD-745D-4992-BD44-0913D48D491B}"/>
    <dgm:cxn modelId="{7E7932B0-C9EE-4ED3-8008-61FAEF28F421}" srcId="{6D257F08-7770-4C85-859F-489DD2E037A0}" destId="{A69C6C17-1148-4FE1-8DA5-6BD076D2E4A8}" srcOrd="1" destOrd="0" parTransId="{9E6C0516-2636-4D71-87B9-CDDA387F3BDA}" sibTransId="{5F76F190-1772-4317-B386-E703786B3DA5}"/>
    <dgm:cxn modelId="{8C4EED93-B0CE-4EDA-BA93-7F02E5EA3ECC}" type="presOf" srcId="{A69C6C17-1148-4FE1-8DA5-6BD076D2E4A8}" destId="{1CF1E86C-24DF-4ACE-9266-FEA261CCDC45}" srcOrd="0" destOrd="0" presId="urn:microsoft.com/office/officeart/2008/layout/VerticalCurvedList"/>
    <dgm:cxn modelId="{FBA99FDF-69F0-4BDD-8049-876EE5F432D6}" srcId="{6D257F08-7770-4C85-859F-489DD2E037A0}" destId="{4C997503-02E9-48A7-8490-E67B2F31C455}" srcOrd="2" destOrd="0" parTransId="{C24F8C3C-8253-4C0A-8D03-421A550D8256}" sibTransId="{D7305D88-9CB1-4357-84C4-A33C9DFC1F72}"/>
    <dgm:cxn modelId="{1F6C04CB-45A9-4F6B-B4C0-D5DF6C98C6BC}" type="presOf" srcId="{E338BC1F-CB75-45B1-AEC0-2A50069CC2AC}" destId="{1B46B70C-7465-41AF-98F8-09ED62382717}" srcOrd="0" destOrd="0" presId="urn:microsoft.com/office/officeart/2008/layout/VerticalCurvedList"/>
    <dgm:cxn modelId="{34CA31AC-B938-481F-95EE-C8E698199804}" type="presOf" srcId="{267DA541-0FB2-4C0F-8B9F-EB08AEDB368A}" destId="{3126C144-0CA8-4844-AF12-3ED9F6EC0BBF}" srcOrd="0" destOrd="0" presId="urn:microsoft.com/office/officeart/2008/layout/VerticalCurvedList"/>
    <dgm:cxn modelId="{2FE4DF4D-1D4B-4685-B338-A3E99DA67F54}" srcId="{6D257F08-7770-4C85-859F-489DD2E037A0}" destId="{267DA541-0FB2-4C0F-8B9F-EB08AEDB368A}" srcOrd="5" destOrd="0" parTransId="{70B21E49-AFEA-4D08-9311-8B242810A8B4}" sibTransId="{40AC41C8-F64D-49E3-BE0D-DAC53249E215}"/>
    <dgm:cxn modelId="{C29577A1-59DA-43AB-9F97-8ECA83000435}" type="presOf" srcId="{2723CC06-70C2-41DA-BFD1-528A0026AE53}" destId="{7361F959-1519-4D20-8554-1EF5E5263A0C}" srcOrd="0" destOrd="0" presId="urn:microsoft.com/office/officeart/2008/layout/VerticalCurvedList"/>
    <dgm:cxn modelId="{7C545A09-244D-4C95-B215-A12572E80D66}" type="presParOf" srcId="{C802C6EE-9A6B-4564-B1C2-1EC54343B2DE}" destId="{37E41669-5C0E-4EFD-A687-02D29CDB0C1D}" srcOrd="0" destOrd="0" presId="urn:microsoft.com/office/officeart/2008/layout/VerticalCurvedList"/>
    <dgm:cxn modelId="{35E44123-E2C0-471A-8EF4-3EFBBC4AF5AD}" type="presParOf" srcId="{37E41669-5C0E-4EFD-A687-02D29CDB0C1D}" destId="{C1EF853C-8FBE-45A6-BD0A-3971325BFCB5}" srcOrd="0" destOrd="0" presId="urn:microsoft.com/office/officeart/2008/layout/VerticalCurvedList"/>
    <dgm:cxn modelId="{BC233316-D61F-4E07-A1B4-05D485EF0782}" type="presParOf" srcId="{C1EF853C-8FBE-45A6-BD0A-3971325BFCB5}" destId="{0A4BDD61-0E40-45FB-8F81-13D656F8CD8C}" srcOrd="0" destOrd="0" presId="urn:microsoft.com/office/officeart/2008/layout/VerticalCurvedList"/>
    <dgm:cxn modelId="{B6B09CB5-71B6-49F9-8ED1-D8155A6271CC}" type="presParOf" srcId="{C1EF853C-8FBE-45A6-BD0A-3971325BFCB5}" destId="{B155E415-B74D-4369-A52F-E64A6A64E95A}" srcOrd="1" destOrd="0" presId="urn:microsoft.com/office/officeart/2008/layout/VerticalCurvedList"/>
    <dgm:cxn modelId="{8B32AACD-5B06-4549-927A-C3C9B56E819E}" type="presParOf" srcId="{C1EF853C-8FBE-45A6-BD0A-3971325BFCB5}" destId="{2081C768-4D5E-4D14-BE07-D5376056E692}" srcOrd="2" destOrd="0" presId="urn:microsoft.com/office/officeart/2008/layout/VerticalCurvedList"/>
    <dgm:cxn modelId="{FA334A2F-DDFA-4752-A94B-7ACB11DB2D55}" type="presParOf" srcId="{C1EF853C-8FBE-45A6-BD0A-3971325BFCB5}" destId="{452A078E-B570-4EDE-96A0-D21A34AF020B}" srcOrd="3" destOrd="0" presId="urn:microsoft.com/office/officeart/2008/layout/VerticalCurvedList"/>
    <dgm:cxn modelId="{57B9A4D5-8E1B-47F9-AE80-3B060C7C5082}" type="presParOf" srcId="{37E41669-5C0E-4EFD-A687-02D29CDB0C1D}" destId="{7361F959-1519-4D20-8554-1EF5E5263A0C}" srcOrd="1" destOrd="0" presId="urn:microsoft.com/office/officeart/2008/layout/VerticalCurvedList"/>
    <dgm:cxn modelId="{012A739D-8CBC-46D6-9B89-EC266AB70853}" type="presParOf" srcId="{37E41669-5C0E-4EFD-A687-02D29CDB0C1D}" destId="{681428B5-7D2E-4F3E-ACCC-B58F9D5451C9}" srcOrd="2" destOrd="0" presId="urn:microsoft.com/office/officeart/2008/layout/VerticalCurvedList"/>
    <dgm:cxn modelId="{1AD807E9-70D7-457F-A36E-38BED290E3CE}" type="presParOf" srcId="{681428B5-7D2E-4F3E-ACCC-B58F9D5451C9}" destId="{41484203-7DCD-4B8E-9581-722C4E0F537F}" srcOrd="0" destOrd="0" presId="urn:microsoft.com/office/officeart/2008/layout/VerticalCurvedList"/>
    <dgm:cxn modelId="{11B35191-58DB-4E4E-821D-87BBFA39AF1A}" type="presParOf" srcId="{37E41669-5C0E-4EFD-A687-02D29CDB0C1D}" destId="{1CF1E86C-24DF-4ACE-9266-FEA261CCDC45}" srcOrd="3" destOrd="0" presId="urn:microsoft.com/office/officeart/2008/layout/VerticalCurvedList"/>
    <dgm:cxn modelId="{7FED8486-4F06-4D25-9997-FE8FEE6B8772}" type="presParOf" srcId="{37E41669-5C0E-4EFD-A687-02D29CDB0C1D}" destId="{B704894B-8EEF-45AB-8B5D-DC18B574AE6D}" srcOrd="4" destOrd="0" presId="urn:microsoft.com/office/officeart/2008/layout/VerticalCurvedList"/>
    <dgm:cxn modelId="{6BAAD37B-96C8-4911-8AA7-16FFC506769F}" type="presParOf" srcId="{B704894B-8EEF-45AB-8B5D-DC18B574AE6D}" destId="{B558AC6C-E528-4B39-A6B5-01B656445E6B}" srcOrd="0" destOrd="0" presId="urn:microsoft.com/office/officeart/2008/layout/VerticalCurvedList"/>
    <dgm:cxn modelId="{02285B53-3E68-4251-A271-DDC7C8E8FEC5}" type="presParOf" srcId="{37E41669-5C0E-4EFD-A687-02D29CDB0C1D}" destId="{732D641C-EDD5-43ED-A6DF-7B614710DFC1}" srcOrd="5" destOrd="0" presId="urn:microsoft.com/office/officeart/2008/layout/VerticalCurvedList"/>
    <dgm:cxn modelId="{5A00B71B-DFB1-4B68-8EEB-CAB2D7BB624A}" type="presParOf" srcId="{37E41669-5C0E-4EFD-A687-02D29CDB0C1D}" destId="{D7F4E8D3-CD5E-4505-B682-8DD7408E289A}" srcOrd="6" destOrd="0" presId="urn:microsoft.com/office/officeart/2008/layout/VerticalCurvedList"/>
    <dgm:cxn modelId="{1A422AB6-8097-45A2-8D56-848FDC76F07F}" type="presParOf" srcId="{D7F4E8D3-CD5E-4505-B682-8DD7408E289A}" destId="{8FBCF018-F5C1-4885-9F71-60CF0610FCA9}" srcOrd="0" destOrd="0" presId="urn:microsoft.com/office/officeart/2008/layout/VerticalCurvedList"/>
    <dgm:cxn modelId="{94265C95-5304-4B4D-8A83-4FEEBE3459BA}" type="presParOf" srcId="{37E41669-5C0E-4EFD-A687-02D29CDB0C1D}" destId="{F3E6639D-7496-4AE0-8027-3AF747461760}" srcOrd="7" destOrd="0" presId="urn:microsoft.com/office/officeart/2008/layout/VerticalCurvedList"/>
    <dgm:cxn modelId="{3D480CE8-E7B3-4474-B4AF-7EAEEC278140}" type="presParOf" srcId="{37E41669-5C0E-4EFD-A687-02D29CDB0C1D}" destId="{996178DC-0640-484B-A32B-E12A659452C4}" srcOrd="8" destOrd="0" presId="urn:microsoft.com/office/officeart/2008/layout/VerticalCurvedList"/>
    <dgm:cxn modelId="{CD6122E1-0F71-4B72-9733-E956E3A0C965}" type="presParOf" srcId="{996178DC-0640-484B-A32B-E12A659452C4}" destId="{DE9B1DA8-E7D9-47F2-A858-9592CB071E12}" srcOrd="0" destOrd="0" presId="urn:microsoft.com/office/officeart/2008/layout/VerticalCurvedList"/>
    <dgm:cxn modelId="{C77E2870-F10C-44B8-A3BB-546C23A2FD97}" type="presParOf" srcId="{37E41669-5C0E-4EFD-A687-02D29CDB0C1D}" destId="{1B46B70C-7465-41AF-98F8-09ED62382717}" srcOrd="9" destOrd="0" presId="urn:microsoft.com/office/officeart/2008/layout/VerticalCurvedList"/>
    <dgm:cxn modelId="{91EF7649-D62C-4483-A969-343A6A02FCBC}" type="presParOf" srcId="{37E41669-5C0E-4EFD-A687-02D29CDB0C1D}" destId="{535715F8-8670-450A-B2C4-3605A50D4417}" srcOrd="10" destOrd="0" presId="urn:microsoft.com/office/officeart/2008/layout/VerticalCurvedList"/>
    <dgm:cxn modelId="{6C705126-E02D-41BB-8D4D-D09AD3EB956D}" type="presParOf" srcId="{535715F8-8670-450A-B2C4-3605A50D4417}" destId="{5EDACAF4-9C9E-41C1-8E84-5BB9036FCF19}" srcOrd="0" destOrd="0" presId="urn:microsoft.com/office/officeart/2008/layout/VerticalCurvedList"/>
    <dgm:cxn modelId="{7740E864-3126-40FB-BF8F-7B0E9A624466}" type="presParOf" srcId="{37E41669-5C0E-4EFD-A687-02D29CDB0C1D}" destId="{3126C144-0CA8-4844-AF12-3ED9F6EC0BBF}" srcOrd="11" destOrd="0" presId="urn:microsoft.com/office/officeart/2008/layout/VerticalCurvedList"/>
    <dgm:cxn modelId="{1182470C-0B63-4BC7-A8D0-4B92603ECF3F}" type="presParOf" srcId="{37E41669-5C0E-4EFD-A687-02D29CDB0C1D}" destId="{948154B4-9223-44D1-9AFF-01445F42AC11}" srcOrd="12" destOrd="0" presId="urn:microsoft.com/office/officeart/2008/layout/VerticalCurvedList"/>
    <dgm:cxn modelId="{64F89569-8E6D-42C2-B956-214D84DC862A}" type="presParOf" srcId="{948154B4-9223-44D1-9AFF-01445F42AC11}" destId="{D9A17A7F-4F7D-41F9-ADE1-7251E4C6D40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55E415-B74D-4369-A52F-E64A6A64E95A}">
      <dsp:nvSpPr>
        <dsp:cNvPr id="0" name=""/>
        <dsp:cNvSpPr/>
      </dsp:nvSpPr>
      <dsp:spPr>
        <a:xfrm>
          <a:off x="-3910083" y="-498066"/>
          <a:ext cx="4752958" cy="4412837"/>
        </a:xfrm>
        <a:prstGeom prst="blockArc">
          <a:avLst>
            <a:gd name="adj1" fmla="val 18900000"/>
            <a:gd name="adj2" fmla="val 2700000"/>
            <a:gd name="adj3" fmla="val 454"/>
          </a:avLst>
        </a:prstGeom>
        <a:noFill/>
        <a:ln w="76200" cap="flat" cmpd="sng" algn="ctr">
          <a:solidFill>
            <a:schemeClr val="tx1">
              <a:lumMod val="75000"/>
            </a:schemeClr>
          </a:solidFill>
          <a:prstDash val="solid"/>
        </a:ln>
        <a:effectLst/>
      </dsp:spPr>
      <dsp:style>
        <a:lnRef idx="2">
          <a:scrgbClr r="0" g="0" b="0"/>
        </a:lnRef>
        <a:fillRef idx="0">
          <a:scrgbClr r="0" g="0" b="0"/>
        </a:fillRef>
        <a:effectRef idx="0">
          <a:scrgbClr r="0" g="0" b="0"/>
        </a:effectRef>
        <a:fontRef idx="minor"/>
      </dsp:style>
    </dsp:sp>
    <dsp:sp modelId="{7361F959-1519-4D20-8554-1EF5E5263A0C}">
      <dsp:nvSpPr>
        <dsp:cNvPr id="0" name=""/>
        <dsp:cNvSpPr/>
      </dsp:nvSpPr>
      <dsp:spPr>
        <a:xfrm>
          <a:off x="428220" y="72010"/>
          <a:ext cx="8430697" cy="642370"/>
        </a:xfrm>
        <a:prstGeom prst="rect">
          <a:avLst/>
        </a:prstGeom>
        <a:solidFill>
          <a:srgbClr val="008A3E"/>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94854" tIns="40640" rIns="40640" bIns="40640" numCol="1" spcCol="1270" anchor="ctr" anchorCtr="0">
          <a:noAutofit/>
        </a:bodyPr>
        <a:lstStyle/>
        <a:p>
          <a:pPr lvl="0" algn="l" defTabSz="711200">
            <a:lnSpc>
              <a:spcPct val="90000"/>
            </a:lnSpc>
            <a:spcBef>
              <a:spcPct val="0"/>
            </a:spcBef>
            <a:spcAft>
              <a:spcPct val="35000"/>
            </a:spcAft>
          </a:pPr>
          <a:r>
            <a:rPr lang="az-Latn-AZ" sz="1600" b="1" kern="1200" dirty="0" smtClean="0"/>
            <a:t>Vergi ödəməkdən yayınma faktiki olaraq bütün dövrlərdə və iqtisadi sistemlərdə mövcud olmuşdur </a:t>
          </a:r>
          <a:endParaRPr lang="ru-RU" sz="1600" b="1" kern="1200" dirty="0"/>
        </a:p>
      </dsp:txBody>
      <dsp:txXfrm>
        <a:off x="428220" y="72010"/>
        <a:ext cx="8430697" cy="642370"/>
      </dsp:txXfrm>
    </dsp:sp>
    <dsp:sp modelId="{41484203-7DCD-4B8E-9581-722C4E0F537F}">
      <dsp:nvSpPr>
        <dsp:cNvPr id="0" name=""/>
        <dsp:cNvSpPr/>
      </dsp:nvSpPr>
      <dsp:spPr>
        <a:xfrm>
          <a:off x="-22184" y="57941"/>
          <a:ext cx="754193" cy="650493"/>
        </a:xfrm>
        <a:prstGeom prst="ellipse">
          <a:avLst/>
        </a:prstGeom>
        <a:solidFill>
          <a:schemeClr val="lt1">
            <a:hueOff val="0"/>
            <a:satOff val="0"/>
            <a:lumOff val="0"/>
            <a:alphaOff val="0"/>
          </a:schemeClr>
        </a:solidFill>
        <a:ln w="38100" cap="flat" cmpd="sng" algn="ctr">
          <a:solidFill>
            <a:schemeClr val="tx1">
              <a:lumMod val="75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1CF1E86C-24DF-4ACE-9266-FEA261CCDC45}">
      <dsp:nvSpPr>
        <dsp:cNvPr id="0" name=""/>
        <dsp:cNvSpPr/>
      </dsp:nvSpPr>
      <dsp:spPr>
        <a:xfrm>
          <a:off x="660470" y="780673"/>
          <a:ext cx="8220631" cy="319296"/>
        </a:xfrm>
        <a:prstGeom prst="rect">
          <a:avLst/>
        </a:prstGeom>
        <a:solidFill>
          <a:srgbClr val="008A3E"/>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94854" tIns="35560" rIns="35560" bIns="35560" numCol="1" spcCol="1270" anchor="ctr" anchorCtr="0">
          <a:noAutofit/>
        </a:bodyPr>
        <a:lstStyle/>
        <a:p>
          <a:pPr lvl="0" algn="l" defTabSz="622300">
            <a:lnSpc>
              <a:spcPct val="90000"/>
            </a:lnSpc>
            <a:spcBef>
              <a:spcPct val="0"/>
            </a:spcBef>
            <a:spcAft>
              <a:spcPct val="35000"/>
            </a:spcAft>
          </a:pPr>
          <a:r>
            <a:rPr lang="az-Latn-AZ" sz="1400" b="1" kern="1200" dirty="0" smtClean="0"/>
            <a:t>Müvafiq iqtisadi ədəbiyyatlarda iqtisadi subyektlərin vergidən yayınma səbəbi kimi </a:t>
          </a:r>
          <a:endParaRPr lang="ru-RU" sz="1400" b="1" kern="1200" dirty="0"/>
        </a:p>
      </dsp:txBody>
      <dsp:txXfrm>
        <a:off x="660470" y="780673"/>
        <a:ext cx="8220631" cy="319296"/>
      </dsp:txXfrm>
    </dsp:sp>
    <dsp:sp modelId="{B558AC6C-E528-4B39-A6B5-01B656445E6B}">
      <dsp:nvSpPr>
        <dsp:cNvPr id="0" name=""/>
        <dsp:cNvSpPr/>
      </dsp:nvSpPr>
      <dsp:spPr>
        <a:xfrm>
          <a:off x="482423" y="740159"/>
          <a:ext cx="356094" cy="400322"/>
        </a:xfrm>
        <a:prstGeom prst="ellipse">
          <a:avLst/>
        </a:prstGeom>
        <a:solidFill>
          <a:schemeClr val="lt1">
            <a:hueOff val="0"/>
            <a:satOff val="0"/>
            <a:lumOff val="0"/>
            <a:alphaOff val="0"/>
          </a:schemeClr>
        </a:solidFill>
        <a:ln w="38100" cap="flat" cmpd="sng" algn="ctr">
          <a:solidFill>
            <a:schemeClr val="tx1">
              <a:lumMod val="75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732D641C-EDD5-43ED-A6DF-7B614710DFC1}">
      <dsp:nvSpPr>
        <dsp:cNvPr id="0" name=""/>
        <dsp:cNvSpPr/>
      </dsp:nvSpPr>
      <dsp:spPr>
        <a:xfrm>
          <a:off x="800195" y="1289910"/>
          <a:ext cx="8080907" cy="415087"/>
        </a:xfrm>
        <a:prstGeom prst="rect">
          <a:avLst/>
        </a:prstGeom>
        <a:solidFill>
          <a:srgbClr val="008A3E"/>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94854" tIns="35560" rIns="35560" bIns="35560" numCol="1" spcCol="1270" anchor="ctr" anchorCtr="0">
          <a:noAutofit/>
        </a:bodyPr>
        <a:lstStyle/>
        <a:p>
          <a:pPr lvl="0" algn="l" defTabSz="622300">
            <a:lnSpc>
              <a:spcPct val="90000"/>
            </a:lnSpc>
            <a:spcBef>
              <a:spcPct val="0"/>
            </a:spcBef>
            <a:spcAft>
              <a:spcPct val="35000"/>
            </a:spcAft>
          </a:pPr>
          <a:r>
            <a:rPr lang="az-Latn-AZ" sz="1400" b="1" kern="1200" dirty="0" smtClean="0"/>
            <a:t>iqtisadiyyatın vergi yükünün ağırlığı</a:t>
          </a:r>
          <a:endParaRPr lang="ru-RU" sz="1400" b="1" kern="1200" dirty="0"/>
        </a:p>
      </dsp:txBody>
      <dsp:txXfrm>
        <a:off x="800195" y="1289910"/>
        <a:ext cx="8080907" cy="415087"/>
      </dsp:txXfrm>
    </dsp:sp>
    <dsp:sp modelId="{8FBCF018-F5C1-4885-9F71-60CF0610FCA9}">
      <dsp:nvSpPr>
        <dsp:cNvPr id="0" name=""/>
        <dsp:cNvSpPr/>
      </dsp:nvSpPr>
      <dsp:spPr>
        <a:xfrm>
          <a:off x="613910" y="1278361"/>
          <a:ext cx="372569" cy="438184"/>
        </a:xfrm>
        <a:prstGeom prst="ellipse">
          <a:avLst/>
        </a:prstGeom>
        <a:solidFill>
          <a:schemeClr val="lt1">
            <a:hueOff val="0"/>
            <a:satOff val="0"/>
            <a:lumOff val="0"/>
            <a:alphaOff val="0"/>
          </a:schemeClr>
        </a:solidFill>
        <a:ln w="38100" cap="flat" cmpd="sng" algn="ctr">
          <a:solidFill>
            <a:schemeClr val="tx1">
              <a:lumMod val="75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F3E6639D-7496-4AE0-8027-3AF747461760}">
      <dsp:nvSpPr>
        <dsp:cNvPr id="0" name=""/>
        <dsp:cNvSpPr/>
      </dsp:nvSpPr>
      <dsp:spPr>
        <a:xfrm>
          <a:off x="800195" y="1868499"/>
          <a:ext cx="8080907" cy="371469"/>
        </a:xfrm>
        <a:prstGeom prst="rect">
          <a:avLst/>
        </a:prstGeom>
        <a:solidFill>
          <a:srgbClr val="008A3E"/>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94854" tIns="35560" rIns="35560" bIns="35560" numCol="1" spcCol="1270" anchor="ctr" anchorCtr="0">
          <a:noAutofit/>
        </a:bodyPr>
        <a:lstStyle/>
        <a:p>
          <a:pPr lvl="0" algn="l" defTabSz="622300">
            <a:lnSpc>
              <a:spcPct val="90000"/>
            </a:lnSpc>
            <a:spcBef>
              <a:spcPct val="0"/>
            </a:spcBef>
            <a:spcAft>
              <a:spcPct val="35000"/>
            </a:spcAft>
          </a:pPr>
          <a:r>
            <a:rPr lang="az-Latn-AZ" sz="1400" b="1" kern="1200" dirty="0" smtClean="0"/>
            <a:t>vergi qanunvericiliyində </a:t>
          </a:r>
          <a:r>
            <a:rPr lang="az-Latn-AZ" sz="1400" b="1" kern="1200" dirty="0" err="1" smtClean="0"/>
            <a:t>boşluqların</a:t>
          </a:r>
          <a:r>
            <a:rPr lang="az-Latn-AZ" sz="1400" b="1" kern="1200" dirty="0" smtClean="0"/>
            <a:t> mövcudluğu</a:t>
          </a:r>
          <a:endParaRPr lang="ru-RU" sz="1400" b="1" kern="1200" dirty="0"/>
        </a:p>
      </dsp:txBody>
      <dsp:txXfrm>
        <a:off x="800195" y="1868499"/>
        <a:ext cx="8080907" cy="371469"/>
      </dsp:txXfrm>
    </dsp:sp>
    <dsp:sp modelId="{DE9B1DA8-E7D9-47F2-A858-9592CB071E12}">
      <dsp:nvSpPr>
        <dsp:cNvPr id="0" name=""/>
        <dsp:cNvSpPr/>
      </dsp:nvSpPr>
      <dsp:spPr>
        <a:xfrm>
          <a:off x="613910" y="1860562"/>
          <a:ext cx="372569" cy="387344"/>
        </a:xfrm>
        <a:prstGeom prst="ellipse">
          <a:avLst/>
        </a:prstGeom>
        <a:solidFill>
          <a:schemeClr val="lt1">
            <a:hueOff val="0"/>
            <a:satOff val="0"/>
            <a:lumOff val="0"/>
            <a:alphaOff val="0"/>
          </a:schemeClr>
        </a:solidFill>
        <a:ln w="38100" cap="flat" cmpd="sng" algn="ctr">
          <a:solidFill>
            <a:schemeClr val="tx1">
              <a:lumMod val="75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1B46B70C-7465-41AF-98F8-09ED62382717}">
      <dsp:nvSpPr>
        <dsp:cNvPr id="0" name=""/>
        <dsp:cNvSpPr/>
      </dsp:nvSpPr>
      <dsp:spPr>
        <a:xfrm>
          <a:off x="660470" y="2426069"/>
          <a:ext cx="8220631" cy="370596"/>
        </a:xfrm>
        <a:prstGeom prst="rect">
          <a:avLst/>
        </a:prstGeom>
        <a:solidFill>
          <a:srgbClr val="008A3E"/>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94854" tIns="35560" rIns="35560" bIns="35560" numCol="1" spcCol="1270" anchor="ctr" anchorCtr="0">
          <a:noAutofit/>
        </a:bodyPr>
        <a:lstStyle/>
        <a:p>
          <a:pPr lvl="0" algn="l" defTabSz="622300">
            <a:lnSpc>
              <a:spcPct val="90000"/>
            </a:lnSpc>
            <a:spcBef>
              <a:spcPct val="0"/>
            </a:spcBef>
            <a:spcAft>
              <a:spcPct val="35000"/>
            </a:spcAft>
          </a:pPr>
          <a:r>
            <a:rPr lang="az-Latn-AZ" sz="1400" b="1" kern="1200" dirty="0" smtClean="0"/>
            <a:t>vergi inzibatçılığının qeyri-mükəmməlliyi </a:t>
          </a:r>
          <a:endParaRPr lang="ru-RU" sz="1200" b="1" kern="1200" dirty="0"/>
        </a:p>
      </dsp:txBody>
      <dsp:txXfrm>
        <a:off x="660470" y="2426069"/>
        <a:ext cx="8220631" cy="370596"/>
      </dsp:txXfrm>
    </dsp:sp>
    <dsp:sp modelId="{5EDACAF4-9C9E-41C1-8E84-5BB9036FCF19}">
      <dsp:nvSpPr>
        <dsp:cNvPr id="0" name=""/>
        <dsp:cNvSpPr/>
      </dsp:nvSpPr>
      <dsp:spPr>
        <a:xfrm>
          <a:off x="478478" y="2426069"/>
          <a:ext cx="363984" cy="370596"/>
        </a:xfrm>
        <a:prstGeom prst="ellipse">
          <a:avLst/>
        </a:prstGeom>
        <a:solidFill>
          <a:schemeClr val="lt1">
            <a:hueOff val="0"/>
            <a:satOff val="0"/>
            <a:lumOff val="0"/>
            <a:alphaOff val="0"/>
          </a:schemeClr>
        </a:solidFill>
        <a:ln w="38100" cap="flat" cmpd="sng" algn="ctr">
          <a:solidFill>
            <a:schemeClr val="tx1">
              <a:lumMod val="75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3126C144-0CA8-4844-AF12-3ED9F6EC0BBF}">
      <dsp:nvSpPr>
        <dsp:cNvPr id="0" name=""/>
        <dsp:cNvSpPr/>
      </dsp:nvSpPr>
      <dsp:spPr>
        <a:xfrm>
          <a:off x="354912" y="2964270"/>
          <a:ext cx="8526190" cy="408460"/>
        </a:xfrm>
        <a:prstGeom prst="rect">
          <a:avLst/>
        </a:prstGeom>
        <a:solidFill>
          <a:srgbClr val="008A3E"/>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94854" tIns="40640" rIns="40640" bIns="40640" numCol="1" spcCol="1270" anchor="ctr" anchorCtr="0">
          <a:noAutofit/>
        </a:bodyPr>
        <a:lstStyle/>
        <a:p>
          <a:pPr lvl="0" algn="l" defTabSz="711200">
            <a:lnSpc>
              <a:spcPct val="90000"/>
            </a:lnSpc>
            <a:spcBef>
              <a:spcPct val="0"/>
            </a:spcBef>
            <a:spcAft>
              <a:spcPct val="35000"/>
            </a:spcAft>
          </a:pPr>
          <a:r>
            <a:rPr lang="en-US" sz="1600" b="1" kern="1200" dirty="0" smtClean="0"/>
            <a:t>    </a:t>
          </a:r>
          <a:r>
            <a:rPr lang="az-Latn-AZ" sz="1600" b="1" kern="1200" dirty="0" smtClean="0"/>
            <a:t>və s. </a:t>
          </a:r>
          <a:r>
            <a:rPr lang="en-US" sz="1600" b="1" kern="1200" dirty="0" err="1" smtClean="0"/>
            <a:t>bu</a:t>
          </a:r>
          <a:r>
            <a:rPr lang="en-US" sz="1600" b="1" kern="1200" dirty="0" smtClean="0"/>
            <a:t> </a:t>
          </a:r>
          <a:r>
            <a:rPr lang="az-Latn-AZ" sz="1600" b="1" kern="1200" dirty="0" smtClean="0"/>
            <a:t>kimi çox şaxəli  səbəblər göstərilir</a:t>
          </a:r>
          <a:endParaRPr lang="ru-RU" sz="1400" b="1" kern="1200" dirty="0"/>
        </a:p>
      </dsp:txBody>
      <dsp:txXfrm>
        <a:off x="354912" y="2964270"/>
        <a:ext cx="8526190" cy="408460"/>
      </dsp:txXfrm>
    </dsp:sp>
    <dsp:sp modelId="{D9A17A7F-4F7D-41F9-ADE1-7251E4C6D408}">
      <dsp:nvSpPr>
        <dsp:cNvPr id="0" name=""/>
        <dsp:cNvSpPr/>
      </dsp:nvSpPr>
      <dsp:spPr>
        <a:xfrm>
          <a:off x="99079" y="2940683"/>
          <a:ext cx="455351" cy="408458"/>
        </a:xfrm>
        <a:prstGeom prst="ellipse">
          <a:avLst/>
        </a:prstGeom>
        <a:solidFill>
          <a:schemeClr val="lt1">
            <a:hueOff val="0"/>
            <a:satOff val="0"/>
            <a:lumOff val="0"/>
            <a:alphaOff val="0"/>
          </a:schemeClr>
        </a:solidFill>
        <a:ln w="38100" cap="flat" cmpd="sng" algn="ctr">
          <a:solidFill>
            <a:schemeClr val="tx1">
              <a:lumMod val="75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az-Latn-AZ"/>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F487A8AE-0CF1-4E47-A70B-790F7AF960CF}" type="datetimeFigureOut">
              <a:rPr lang="az-Latn-AZ" smtClean="0"/>
              <a:t>10.04.2015</a:t>
            </a:fld>
            <a:endParaRPr lang="az-Latn-AZ"/>
          </a:p>
        </p:txBody>
      </p:sp>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az-Latn-AZ"/>
          </a:p>
        </p:txBody>
      </p:sp>
      <p:sp>
        <p:nvSpPr>
          <p:cNvPr id="5" name="Notes Placeholder 4"/>
          <p:cNvSpPr>
            <a:spLocks noGrp="1"/>
          </p:cNvSpPr>
          <p:nvPr>
            <p:ph type="body" sz="quarter" idx="3"/>
          </p:nvPr>
        </p:nvSpPr>
        <p:spPr>
          <a:xfrm>
            <a:off x="685800" y="4724400"/>
            <a:ext cx="5486400" cy="44767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z-Latn-AZ"/>
          </a:p>
        </p:txBody>
      </p:sp>
      <p:sp>
        <p:nvSpPr>
          <p:cNvPr id="6" name="Footer Placeholder 5"/>
          <p:cNvSpPr>
            <a:spLocks noGrp="1"/>
          </p:cNvSpPr>
          <p:nvPr>
            <p:ph type="ftr" sz="quarter" idx="4"/>
          </p:nvPr>
        </p:nvSpPr>
        <p:spPr>
          <a:xfrm>
            <a:off x="0" y="9448800"/>
            <a:ext cx="2971800" cy="496888"/>
          </a:xfrm>
          <a:prstGeom prst="rect">
            <a:avLst/>
          </a:prstGeom>
        </p:spPr>
        <p:txBody>
          <a:bodyPr vert="horz" lIns="91440" tIns="45720" rIns="91440" bIns="45720" rtlCol="0" anchor="b"/>
          <a:lstStyle>
            <a:lvl1pPr algn="l">
              <a:defRPr sz="1200"/>
            </a:lvl1pPr>
          </a:lstStyle>
          <a:p>
            <a:endParaRPr lang="az-Latn-AZ"/>
          </a:p>
        </p:txBody>
      </p:sp>
      <p:sp>
        <p:nvSpPr>
          <p:cNvPr id="7" name="Slide Number Placeholder 6"/>
          <p:cNvSpPr>
            <a:spLocks noGrp="1"/>
          </p:cNvSpPr>
          <p:nvPr>
            <p:ph type="sldNum" sz="quarter" idx="5"/>
          </p:nvPr>
        </p:nvSpPr>
        <p:spPr>
          <a:xfrm>
            <a:off x="3884613" y="9448800"/>
            <a:ext cx="2971800" cy="496888"/>
          </a:xfrm>
          <a:prstGeom prst="rect">
            <a:avLst/>
          </a:prstGeom>
        </p:spPr>
        <p:txBody>
          <a:bodyPr vert="horz" lIns="91440" tIns="45720" rIns="91440" bIns="45720" rtlCol="0" anchor="b"/>
          <a:lstStyle>
            <a:lvl1pPr algn="r">
              <a:defRPr sz="1200"/>
            </a:lvl1pPr>
          </a:lstStyle>
          <a:p>
            <a:fld id="{9FE059D0-19A6-4205-8DE2-5D56BBA70AA9}" type="slidenum">
              <a:rPr lang="az-Latn-AZ" smtClean="0"/>
              <a:t>‹#›</a:t>
            </a:fld>
            <a:endParaRPr lang="az-Latn-AZ"/>
          </a:p>
        </p:txBody>
      </p:sp>
    </p:spTree>
    <p:extLst>
      <p:ext uri="{BB962C8B-B14F-4D97-AF65-F5344CB8AC3E}">
        <p14:creationId xmlns:p14="http://schemas.microsoft.com/office/powerpoint/2010/main" val="1533801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sp>
        <p:nvSpPr>
          <p:cNvPr id="7" name="Хорда 12"/>
          <p:cNvSpPr/>
          <p:nvPr userDrawn="1"/>
        </p:nvSpPr>
        <p:spPr>
          <a:xfrm>
            <a:off x="-483074" y="1101436"/>
            <a:ext cx="9366034" cy="5320765"/>
          </a:xfrm>
          <a:custGeom>
            <a:avLst/>
            <a:gdLst>
              <a:gd name="connsiteX0" fmla="*/ 2911468 w 9217024"/>
              <a:gd name="connsiteY0" fmla="*/ 179629 h 5112568"/>
              <a:gd name="connsiteX1" fmla="*/ 7019435 w 9217024"/>
              <a:gd name="connsiteY1" fmla="*/ 377708 h 5112568"/>
              <a:gd name="connsiteX2" fmla="*/ 7067346 w 9217024"/>
              <a:gd name="connsiteY2" fmla="*/ 4718322 h 5112568"/>
              <a:gd name="connsiteX3" fmla="*/ 2953364 w 9217024"/>
              <a:gd name="connsiteY3" fmla="*/ 4942012 h 5112568"/>
              <a:gd name="connsiteX4" fmla="*/ 2911468 w 9217024"/>
              <a:gd name="connsiteY4" fmla="*/ 179629 h 5112568"/>
              <a:gd name="connsiteX0" fmla="*/ 3091875 w 9397432"/>
              <a:gd name="connsiteY0" fmla="*/ 179635 h 5144889"/>
              <a:gd name="connsiteX1" fmla="*/ 7199842 w 9397432"/>
              <a:gd name="connsiteY1" fmla="*/ 377714 h 5144889"/>
              <a:gd name="connsiteX2" fmla="*/ 7247753 w 9397432"/>
              <a:gd name="connsiteY2" fmla="*/ 4718328 h 5144889"/>
              <a:gd name="connsiteX3" fmla="*/ 46 w 9397432"/>
              <a:gd name="connsiteY3" fmla="*/ 4989643 h 5144889"/>
              <a:gd name="connsiteX4" fmla="*/ 3091875 w 9397432"/>
              <a:gd name="connsiteY4" fmla="*/ 179635 h 5144889"/>
              <a:gd name="connsiteX0" fmla="*/ 1272665 w 8765715"/>
              <a:gd name="connsiteY0" fmla="*/ 203940 h 5407319"/>
              <a:gd name="connsiteX1" fmla="*/ 7199907 w 8765715"/>
              <a:gd name="connsiteY1" fmla="*/ 640144 h 5407319"/>
              <a:gd name="connsiteX2" fmla="*/ 7247818 w 8765715"/>
              <a:gd name="connsiteY2" fmla="*/ 4980758 h 5407319"/>
              <a:gd name="connsiteX3" fmla="*/ 111 w 8765715"/>
              <a:gd name="connsiteY3" fmla="*/ 5252073 h 5407319"/>
              <a:gd name="connsiteX4" fmla="*/ 1272665 w 8765715"/>
              <a:gd name="connsiteY4" fmla="*/ 203940 h 5407319"/>
              <a:gd name="connsiteX0" fmla="*/ 1272665 w 9407575"/>
              <a:gd name="connsiteY0" fmla="*/ 23794 h 5227173"/>
              <a:gd name="connsiteX1" fmla="*/ 8619132 w 9407575"/>
              <a:gd name="connsiteY1" fmla="*/ 3079373 h 5227173"/>
              <a:gd name="connsiteX2" fmla="*/ 7247818 w 9407575"/>
              <a:gd name="connsiteY2" fmla="*/ 4800612 h 5227173"/>
              <a:gd name="connsiteX3" fmla="*/ 111 w 9407575"/>
              <a:gd name="connsiteY3" fmla="*/ 5071927 h 5227173"/>
              <a:gd name="connsiteX4" fmla="*/ 1272665 w 9407575"/>
              <a:gd name="connsiteY4" fmla="*/ 23794 h 5227173"/>
              <a:gd name="connsiteX0" fmla="*/ 1272665 w 9371286"/>
              <a:gd name="connsiteY0" fmla="*/ 23927 h 5260075"/>
              <a:gd name="connsiteX1" fmla="*/ 8619132 w 9371286"/>
              <a:gd name="connsiteY1" fmla="*/ 3079506 h 5260075"/>
              <a:gd name="connsiteX2" fmla="*/ 7171618 w 9371286"/>
              <a:gd name="connsiteY2" fmla="*/ 4895995 h 5260075"/>
              <a:gd name="connsiteX3" fmla="*/ 111 w 9371286"/>
              <a:gd name="connsiteY3" fmla="*/ 5072060 h 5260075"/>
              <a:gd name="connsiteX4" fmla="*/ 1272665 w 9371286"/>
              <a:gd name="connsiteY4" fmla="*/ 23927 h 5260075"/>
              <a:gd name="connsiteX0" fmla="*/ 1272665 w 9042716"/>
              <a:gd name="connsiteY0" fmla="*/ 23927 h 5260075"/>
              <a:gd name="connsiteX1" fmla="*/ 8619132 w 9042716"/>
              <a:gd name="connsiteY1" fmla="*/ 3079506 h 5260075"/>
              <a:gd name="connsiteX2" fmla="*/ 7171618 w 9042716"/>
              <a:gd name="connsiteY2" fmla="*/ 4895995 h 5260075"/>
              <a:gd name="connsiteX3" fmla="*/ 111 w 9042716"/>
              <a:gd name="connsiteY3" fmla="*/ 5072060 h 5260075"/>
              <a:gd name="connsiteX4" fmla="*/ 1272665 w 9042716"/>
              <a:gd name="connsiteY4" fmla="*/ 23927 h 5260075"/>
              <a:gd name="connsiteX0" fmla="*/ 1272665 w 8624437"/>
              <a:gd name="connsiteY0" fmla="*/ 24178 h 5167492"/>
              <a:gd name="connsiteX1" fmla="*/ 8619132 w 8624437"/>
              <a:gd name="connsiteY1" fmla="*/ 3079757 h 5167492"/>
              <a:gd name="connsiteX2" fmla="*/ 111 w 8624437"/>
              <a:gd name="connsiteY2" fmla="*/ 5072311 h 5167492"/>
              <a:gd name="connsiteX3" fmla="*/ 1272665 w 8624437"/>
              <a:gd name="connsiteY3" fmla="*/ 24178 h 5167492"/>
              <a:gd name="connsiteX0" fmla="*/ 1272665 w 8624437"/>
              <a:gd name="connsiteY0" fmla="*/ 24178 h 5072311"/>
              <a:gd name="connsiteX1" fmla="*/ 8619132 w 8624437"/>
              <a:gd name="connsiteY1" fmla="*/ 3079757 h 5072311"/>
              <a:gd name="connsiteX2" fmla="*/ 111 w 8624437"/>
              <a:gd name="connsiteY2" fmla="*/ 5072311 h 5072311"/>
              <a:gd name="connsiteX3" fmla="*/ 1272665 w 8624437"/>
              <a:gd name="connsiteY3" fmla="*/ 24178 h 5072311"/>
              <a:gd name="connsiteX0" fmla="*/ 1272665 w 1272776"/>
              <a:gd name="connsiteY0" fmla="*/ 0 h 5048133"/>
              <a:gd name="connsiteX1" fmla="*/ 111 w 1272776"/>
              <a:gd name="connsiteY1" fmla="*/ 5048133 h 5048133"/>
              <a:gd name="connsiteX2" fmla="*/ 1272665 w 1272776"/>
              <a:gd name="connsiteY2" fmla="*/ 0 h 5048133"/>
              <a:gd name="connsiteX0" fmla="*/ 1272661 w 1276093"/>
              <a:gd name="connsiteY0" fmla="*/ 0 h 5048133"/>
              <a:gd name="connsiteX1" fmla="*/ 107 w 1276093"/>
              <a:gd name="connsiteY1" fmla="*/ 5048133 h 5048133"/>
              <a:gd name="connsiteX2" fmla="*/ 1272661 w 1276093"/>
              <a:gd name="connsiteY2" fmla="*/ 0 h 5048133"/>
              <a:gd name="connsiteX0" fmla="*/ 1273910 w 1332739"/>
              <a:gd name="connsiteY0" fmla="*/ 183570 h 5242671"/>
              <a:gd name="connsiteX1" fmla="*/ 1356 w 1332739"/>
              <a:gd name="connsiteY1" fmla="*/ 5231703 h 5242671"/>
              <a:gd name="connsiteX2" fmla="*/ 991666 w 1332739"/>
              <a:gd name="connsiteY2" fmla="*/ 1495522 h 5242671"/>
              <a:gd name="connsiteX3" fmla="*/ 1273910 w 1332739"/>
              <a:gd name="connsiteY3" fmla="*/ 183570 h 5242671"/>
              <a:gd name="connsiteX0" fmla="*/ 1279066 w 1300605"/>
              <a:gd name="connsiteY0" fmla="*/ 223651 h 5281819"/>
              <a:gd name="connsiteX1" fmla="*/ 6512 w 1300605"/>
              <a:gd name="connsiteY1" fmla="*/ 5271784 h 5281819"/>
              <a:gd name="connsiteX2" fmla="*/ 320547 w 1300605"/>
              <a:gd name="connsiteY2" fmla="*/ 1230803 h 5281819"/>
              <a:gd name="connsiteX3" fmla="*/ 1279066 w 1300605"/>
              <a:gd name="connsiteY3" fmla="*/ 223651 h 5281819"/>
              <a:gd name="connsiteX0" fmla="*/ 1272554 w 1272554"/>
              <a:gd name="connsiteY0" fmla="*/ 0 h 5048133"/>
              <a:gd name="connsiteX1" fmla="*/ 0 w 1272554"/>
              <a:gd name="connsiteY1" fmla="*/ 5048133 h 5048133"/>
              <a:gd name="connsiteX2" fmla="*/ 1272554 w 1272554"/>
              <a:gd name="connsiteY2" fmla="*/ 0 h 5048133"/>
              <a:gd name="connsiteX0" fmla="*/ 1272554 w 4652659"/>
              <a:gd name="connsiteY0" fmla="*/ 0 h 5048133"/>
              <a:gd name="connsiteX1" fmla="*/ 0 w 4652659"/>
              <a:gd name="connsiteY1" fmla="*/ 5048133 h 5048133"/>
              <a:gd name="connsiteX2" fmla="*/ 1272554 w 4652659"/>
              <a:gd name="connsiteY2" fmla="*/ 0 h 5048133"/>
              <a:gd name="connsiteX0" fmla="*/ 1779205 w 5159310"/>
              <a:gd name="connsiteY0" fmla="*/ 0 h 5048133"/>
              <a:gd name="connsiteX1" fmla="*/ 506651 w 5159310"/>
              <a:gd name="connsiteY1" fmla="*/ 5048133 h 5048133"/>
              <a:gd name="connsiteX2" fmla="*/ 1779205 w 5159310"/>
              <a:gd name="connsiteY2" fmla="*/ 0 h 5048133"/>
              <a:gd name="connsiteX0" fmla="*/ 1779205 w 8258358"/>
              <a:gd name="connsiteY0" fmla="*/ 0 h 5048133"/>
              <a:gd name="connsiteX1" fmla="*/ 506651 w 8258358"/>
              <a:gd name="connsiteY1" fmla="*/ 5048133 h 5048133"/>
              <a:gd name="connsiteX2" fmla="*/ 1779205 w 8258358"/>
              <a:gd name="connsiteY2" fmla="*/ 0 h 5048133"/>
              <a:gd name="connsiteX0" fmla="*/ 1779205 w 8927936"/>
              <a:gd name="connsiteY0" fmla="*/ 0 h 5054409"/>
              <a:gd name="connsiteX1" fmla="*/ 506651 w 8927936"/>
              <a:gd name="connsiteY1" fmla="*/ 5048133 h 5054409"/>
              <a:gd name="connsiteX2" fmla="*/ 1779205 w 8927936"/>
              <a:gd name="connsiteY2" fmla="*/ 0 h 5054409"/>
              <a:gd name="connsiteX0" fmla="*/ 1272556 w 8421287"/>
              <a:gd name="connsiteY0" fmla="*/ 499708 h 5554117"/>
              <a:gd name="connsiteX1" fmla="*/ 872837 w 8421287"/>
              <a:gd name="connsiteY1" fmla="*/ 792486 h 5554117"/>
              <a:gd name="connsiteX2" fmla="*/ 2 w 8421287"/>
              <a:gd name="connsiteY2" fmla="*/ 5547841 h 5554117"/>
              <a:gd name="connsiteX3" fmla="*/ 1272556 w 8421287"/>
              <a:gd name="connsiteY3" fmla="*/ 499708 h 5554117"/>
              <a:gd name="connsiteX0" fmla="*/ 1272554 w 8421285"/>
              <a:gd name="connsiteY0" fmla="*/ 0 h 5054409"/>
              <a:gd name="connsiteX1" fmla="*/ 0 w 8421285"/>
              <a:gd name="connsiteY1" fmla="*/ 5048133 h 5054409"/>
              <a:gd name="connsiteX2" fmla="*/ 1272554 w 8421285"/>
              <a:gd name="connsiteY2" fmla="*/ 0 h 5054409"/>
              <a:gd name="connsiteX0" fmla="*/ 2606054 w 9072885"/>
              <a:gd name="connsiteY0" fmla="*/ 0 h 4712241"/>
              <a:gd name="connsiteX1" fmla="*/ 0 w 9072885"/>
              <a:gd name="connsiteY1" fmla="*/ 4705233 h 4712241"/>
              <a:gd name="connsiteX2" fmla="*/ 2606054 w 9072885"/>
              <a:gd name="connsiteY2" fmla="*/ 0 h 4712241"/>
              <a:gd name="connsiteX0" fmla="*/ 2606054 w 8928258"/>
              <a:gd name="connsiteY0" fmla="*/ 0 h 4713005"/>
              <a:gd name="connsiteX1" fmla="*/ 0 w 8928258"/>
              <a:gd name="connsiteY1" fmla="*/ 4705233 h 4713005"/>
              <a:gd name="connsiteX2" fmla="*/ 2606054 w 8928258"/>
              <a:gd name="connsiteY2" fmla="*/ 0 h 4713005"/>
              <a:gd name="connsiteX0" fmla="*/ 2606054 w 8928258"/>
              <a:gd name="connsiteY0" fmla="*/ 0 h 4713005"/>
              <a:gd name="connsiteX1" fmla="*/ 0 w 8928258"/>
              <a:gd name="connsiteY1" fmla="*/ 4705233 h 4713005"/>
              <a:gd name="connsiteX2" fmla="*/ 2606054 w 8928258"/>
              <a:gd name="connsiteY2" fmla="*/ 0 h 4713005"/>
              <a:gd name="connsiteX0" fmla="*/ 2606054 w 8928258"/>
              <a:gd name="connsiteY0" fmla="*/ 0 h 4713005"/>
              <a:gd name="connsiteX1" fmla="*/ 0 w 8928258"/>
              <a:gd name="connsiteY1" fmla="*/ 4705233 h 4713005"/>
              <a:gd name="connsiteX2" fmla="*/ 2606054 w 8928258"/>
              <a:gd name="connsiteY2" fmla="*/ 0 h 4713005"/>
              <a:gd name="connsiteX0" fmla="*/ 2736255 w 9058459"/>
              <a:gd name="connsiteY0" fmla="*/ 797 h 5112354"/>
              <a:gd name="connsiteX1" fmla="*/ 634736 w 9058459"/>
              <a:gd name="connsiteY1" fmla="*/ 4332175 h 5112354"/>
              <a:gd name="connsiteX2" fmla="*/ 130201 w 9058459"/>
              <a:gd name="connsiteY2" fmla="*/ 4706030 h 5112354"/>
              <a:gd name="connsiteX3" fmla="*/ 2736255 w 9058459"/>
              <a:gd name="connsiteY3" fmla="*/ 797 h 5112354"/>
              <a:gd name="connsiteX0" fmla="*/ 2786036 w 9108240"/>
              <a:gd name="connsiteY0" fmla="*/ 797 h 4957654"/>
              <a:gd name="connsiteX1" fmla="*/ 684517 w 9108240"/>
              <a:gd name="connsiteY1" fmla="*/ 4332175 h 4957654"/>
              <a:gd name="connsiteX2" fmla="*/ 176518 w 9108240"/>
              <a:gd name="connsiteY2" fmla="*/ 4294075 h 4957654"/>
              <a:gd name="connsiteX3" fmla="*/ 179982 w 9108240"/>
              <a:gd name="connsiteY3" fmla="*/ 4706030 h 4957654"/>
              <a:gd name="connsiteX4" fmla="*/ 2786036 w 9108240"/>
              <a:gd name="connsiteY4" fmla="*/ 797 h 4957654"/>
              <a:gd name="connsiteX0" fmla="*/ 2786036 w 9108240"/>
              <a:gd name="connsiteY0" fmla="*/ 975 h 4957832"/>
              <a:gd name="connsiteX1" fmla="*/ 176518 w 9108240"/>
              <a:gd name="connsiteY1" fmla="*/ 4294253 h 4957832"/>
              <a:gd name="connsiteX2" fmla="*/ 179982 w 9108240"/>
              <a:gd name="connsiteY2" fmla="*/ 4706208 h 4957832"/>
              <a:gd name="connsiteX3" fmla="*/ 2786036 w 9108240"/>
              <a:gd name="connsiteY3" fmla="*/ 975 h 4957832"/>
              <a:gd name="connsiteX0" fmla="*/ 2786036 w 9108240"/>
              <a:gd name="connsiteY0" fmla="*/ 0 h 4956857"/>
              <a:gd name="connsiteX1" fmla="*/ 176518 w 9108240"/>
              <a:gd name="connsiteY1" fmla="*/ 4293278 h 4956857"/>
              <a:gd name="connsiteX2" fmla="*/ 179982 w 9108240"/>
              <a:gd name="connsiteY2" fmla="*/ 4705233 h 4956857"/>
              <a:gd name="connsiteX3" fmla="*/ 2786036 w 9108240"/>
              <a:gd name="connsiteY3" fmla="*/ 0 h 4956857"/>
              <a:gd name="connsiteX0" fmla="*/ 2609518 w 8931722"/>
              <a:gd name="connsiteY0" fmla="*/ 0 h 4713005"/>
              <a:gd name="connsiteX1" fmla="*/ 0 w 8931722"/>
              <a:gd name="connsiteY1" fmla="*/ 4293278 h 4713005"/>
              <a:gd name="connsiteX2" fmla="*/ 3464 w 8931722"/>
              <a:gd name="connsiteY2" fmla="*/ 4705233 h 4713005"/>
              <a:gd name="connsiteX3" fmla="*/ 2609518 w 8931722"/>
              <a:gd name="connsiteY3" fmla="*/ 0 h 4713005"/>
              <a:gd name="connsiteX0" fmla="*/ 2609518 w 8931722"/>
              <a:gd name="connsiteY0" fmla="*/ 0 h 4713005"/>
              <a:gd name="connsiteX1" fmla="*/ 0 w 8931722"/>
              <a:gd name="connsiteY1" fmla="*/ 4293278 h 4713005"/>
              <a:gd name="connsiteX2" fmla="*/ 3464 w 8931722"/>
              <a:gd name="connsiteY2" fmla="*/ 4705233 h 4713005"/>
              <a:gd name="connsiteX3" fmla="*/ 2609518 w 8931722"/>
              <a:gd name="connsiteY3" fmla="*/ 0 h 4713005"/>
              <a:gd name="connsiteX0" fmla="*/ 2609518 w 8931722"/>
              <a:gd name="connsiteY0" fmla="*/ 0 h 4837578"/>
              <a:gd name="connsiteX1" fmla="*/ 0 w 8931722"/>
              <a:gd name="connsiteY1" fmla="*/ 4293278 h 4837578"/>
              <a:gd name="connsiteX2" fmla="*/ 3464 w 8931722"/>
              <a:gd name="connsiteY2" fmla="*/ 4705233 h 4837578"/>
              <a:gd name="connsiteX3" fmla="*/ 2609518 w 8931722"/>
              <a:gd name="connsiteY3" fmla="*/ 0 h 4837578"/>
              <a:gd name="connsiteX0" fmla="*/ 2609518 w 8931722"/>
              <a:gd name="connsiteY0" fmla="*/ 0 h 4837578"/>
              <a:gd name="connsiteX1" fmla="*/ 0 w 8931722"/>
              <a:gd name="connsiteY1" fmla="*/ 4293278 h 4837578"/>
              <a:gd name="connsiteX2" fmla="*/ 3464 w 8931722"/>
              <a:gd name="connsiteY2" fmla="*/ 4705233 h 4837578"/>
              <a:gd name="connsiteX3" fmla="*/ 2609518 w 8931722"/>
              <a:gd name="connsiteY3" fmla="*/ 0 h 4837578"/>
              <a:gd name="connsiteX0" fmla="*/ 2606108 w 8928312"/>
              <a:gd name="connsiteY0" fmla="*/ 0 h 4837578"/>
              <a:gd name="connsiteX1" fmla="*/ 15640 w 8928312"/>
              <a:gd name="connsiteY1" fmla="*/ 4255178 h 4837578"/>
              <a:gd name="connsiteX2" fmla="*/ 54 w 8928312"/>
              <a:gd name="connsiteY2" fmla="*/ 4705233 h 4837578"/>
              <a:gd name="connsiteX3" fmla="*/ 2606108 w 8928312"/>
              <a:gd name="connsiteY3" fmla="*/ 0 h 4837578"/>
              <a:gd name="connsiteX0" fmla="*/ 2596639 w 8923551"/>
              <a:gd name="connsiteY0" fmla="*/ 0 h 4975777"/>
              <a:gd name="connsiteX1" fmla="*/ 6171 w 8923551"/>
              <a:gd name="connsiteY1" fmla="*/ 4255178 h 4975777"/>
              <a:gd name="connsiteX2" fmla="*/ 110 w 8923551"/>
              <a:gd name="connsiteY2" fmla="*/ 4848108 h 4975777"/>
              <a:gd name="connsiteX3" fmla="*/ 2596639 w 8923551"/>
              <a:gd name="connsiteY3" fmla="*/ 0 h 4975777"/>
              <a:gd name="connsiteX0" fmla="*/ 2596532 w 8923444"/>
              <a:gd name="connsiteY0" fmla="*/ 0 h 4975777"/>
              <a:gd name="connsiteX1" fmla="*/ 434689 w 8923444"/>
              <a:gd name="connsiteY1" fmla="*/ 4255178 h 4975777"/>
              <a:gd name="connsiteX2" fmla="*/ 3 w 8923444"/>
              <a:gd name="connsiteY2" fmla="*/ 4848108 h 4975777"/>
              <a:gd name="connsiteX3" fmla="*/ 2596532 w 8923444"/>
              <a:gd name="connsiteY3" fmla="*/ 0 h 4975777"/>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7687"/>
              <a:gd name="connsiteX1" fmla="*/ 434689 w 9282088"/>
              <a:gd name="connsiteY1" fmla="*/ 4255178 h 4927687"/>
              <a:gd name="connsiteX2" fmla="*/ 3 w 9282088"/>
              <a:gd name="connsiteY2" fmla="*/ 4848108 h 4927687"/>
              <a:gd name="connsiteX3" fmla="*/ 2596532 w 9282088"/>
              <a:gd name="connsiteY3" fmla="*/ 0 h 4927687"/>
            </a:gdLst>
            <a:ahLst/>
            <a:cxnLst>
              <a:cxn ang="0">
                <a:pos x="connsiteX0" y="connsiteY0"/>
              </a:cxn>
              <a:cxn ang="0">
                <a:pos x="connsiteX1" y="connsiteY1"/>
              </a:cxn>
              <a:cxn ang="0">
                <a:pos x="connsiteX2" y="connsiteY2"/>
              </a:cxn>
              <a:cxn ang="0">
                <a:pos x="connsiteX3" y="connsiteY3"/>
              </a:cxn>
            </a:cxnLst>
            <a:rect l="l" t="t" r="r" b="b"/>
            <a:pathLst>
              <a:path w="9282088" h="4927687">
                <a:moveTo>
                  <a:pt x="2596532" y="0"/>
                </a:moveTo>
                <a:cubicBezTo>
                  <a:pt x="14062257" y="4446191"/>
                  <a:pt x="7203609" y="4227530"/>
                  <a:pt x="434689" y="4255178"/>
                </a:cubicBezTo>
                <a:cubicBezTo>
                  <a:pt x="435844" y="4392496"/>
                  <a:pt x="-1152" y="4710790"/>
                  <a:pt x="3" y="4848108"/>
                </a:cubicBezTo>
                <a:cubicBezTo>
                  <a:pt x="13565513" y="5456840"/>
                  <a:pt x="10316222" y="2451061"/>
                  <a:pt x="2596532" y="0"/>
                </a:cubicBezTo>
                <a:close/>
              </a:path>
            </a:pathLst>
          </a:custGeom>
          <a:gradFill>
            <a:gsLst>
              <a:gs pos="53000">
                <a:srgbClr val="87A1CC"/>
              </a:gs>
              <a:gs pos="100000">
                <a:schemeClr val="bg1"/>
              </a:gs>
              <a:gs pos="30000">
                <a:schemeClr val="bg1"/>
              </a:gs>
              <a:gs pos="10000">
                <a:srgbClr val="4C73B2"/>
              </a:gs>
              <a:gs pos="90000">
                <a:srgbClr val="4C73B2"/>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8" name="Группа 7"/>
          <p:cNvGrpSpPr/>
          <p:nvPr userDrawn="1"/>
        </p:nvGrpSpPr>
        <p:grpSpPr>
          <a:xfrm>
            <a:off x="1189231" y="124426"/>
            <a:ext cx="1511123" cy="1344720"/>
            <a:chOff x="119318" y="463317"/>
            <a:chExt cx="3223802" cy="2581275"/>
          </a:xfrm>
        </p:grpSpPr>
        <p:pic>
          <p:nvPicPr>
            <p:cNvPr id="9" name="Picture 2" descr="C:\Users\Shahin\Desktop\qlobus 2.gif"/>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7988" y="463317"/>
              <a:ext cx="2581275" cy="2581275"/>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Группа 9"/>
            <p:cNvGrpSpPr/>
            <p:nvPr/>
          </p:nvGrpSpPr>
          <p:grpSpPr>
            <a:xfrm>
              <a:off x="119318" y="956845"/>
              <a:ext cx="3223802" cy="1689137"/>
              <a:chOff x="119318" y="956845"/>
              <a:chExt cx="3223802" cy="1689137"/>
            </a:xfrm>
          </p:grpSpPr>
          <p:grpSp>
            <p:nvGrpSpPr>
              <p:cNvPr id="11" name="Группа 10"/>
              <p:cNvGrpSpPr/>
              <p:nvPr/>
            </p:nvGrpSpPr>
            <p:grpSpPr>
              <a:xfrm>
                <a:off x="119318" y="956845"/>
                <a:ext cx="3223802" cy="1689137"/>
                <a:chOff x="119318" y="956845"/>
                <a:chExt cx="3223802" cy="1689137"/>
              </a:xfrm>
            </p:grpSpPr>
            <p:sp>
              <p:nvSpPr>
                <p:cNvPr id="15" name="Хорда 3"/>
                <p:cNvSpPr/>
                <p:nvPr/>
              </p:nvSpPr>
              <p:spPr>
                <a:xfrm rot="1598660">
                  <a:off x="119318" y="1510798"/>
                  <a:ext cx="2794234" cy="1135184"/>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Lst>
                  <a:ahLst/>
                  <a:cxnLst>
                    <a:cxn ang="0">
                      <a:pos x="connsiteX0" y="connsiteY0"/>
                    </a:cxn>
                    <a:cxn ang="0">
                      <a:pos x="connsiteX1" y="connsiteY1"/>
                    </a:cxn>
                    <a:cxn ang="0">
                      <a:pos x="connsiteX2" y="connsiteY2"/>
                    </a:cxn>
                  </a:cxnLst>
                  <a:rect l="l" t="t" r="r" b="b"/>
                  <a:pathLst>
                    <a:path w="3094557" h="1135184">
                      <a:moveTo>
                        <a:pt x="2920221" y="165278"/>
                      </a:moveTo>
                      <a:cubicBezTo>
                        <a:pt x="4146508" y="1641115"/>
                        <a:pt x="-1568330" y="1308929"/>
                        <a:pt x="426885" y="0"/>
                      </a:cubicBezTo>
                      <a:cubicBezTo>
                        <a:pt x="-932739" y="941637"/>
                        <a:pt x="3696999" y="1320474"/>
                        <a:pt x="2920221" y="165278"/>
                      </a:cubicBezTo>
                      <a:close/>
                    </a:path>
                  </a:pathLst>
                </a:custGeom>
                <a:gradFill>
                  <a:gsLst>
                    <a:gs pos="51000">
                      <a:schemeClr val="bg1"/>
                    </a:gs>
                    <a:gs pos="40000">
                      <a:srgbClr val="169410"/>
                    </a:gs>
                    <a:gs pos="69000">
                      <a:srgbClr val="169410"/>
                    </a:gs>
                  </a:gsLst>
                  <a:lin ang="60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Хорда 3"/>
                <p:cNvSpPr/>
                <p:nvPr/>
              </p:nvSpPr>
              <p:spPr>
                <a:xfrm rot="1598660">
                  <a:off x="174064" y="1217397"/>
                  <a:ext cx="3116790" cy="1135184"/>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Lst>
                  <a:ahLst/>
                  <a:cxnLst>
                    <a:cxn ang="0">
                      <a:pos x="connsiteX0" y="connsiteY0"/>
                    </a:cxn>
                    <a:cxn ang="0">
                      <a:pos x="connsiteX1" y="connsiteY1"/>
                    </a:cxn>
                    <a:cxn ang="0">
                      <a:pos x="connsiteX2" y="connsiteY2"/>
                    </a:cxn>
                  </a:cxnLst>
                  <a:rect l="l" t="t" r="r" b="b"/>
                  <a:pathLst>
                    <a:path w="3094557" h="1135184">
                      <a:moveTo>
                        <a:pt x="2920221" y="165278"/>
                      </a:moveTo>
                      <a:cubicBezTo>
                        <a:pt x="4146508" y="1641115"/>
                        <a:pt x="-1568330" y="1308929"/>
                        <a:pt x="426885" y="0"/>
                      </a:cubicBezTo>
                      <a:cubicBezTo>
                        <a:pt x="-932739" y="941637"/>
                        <a:pt x="3696999" y="1320474"/>
                        <a:pt x="2920221" y="165278"/>
                      </a:cubicBezTo>
                      <a:close/>
                    </a:path>
                  </a:pathLst>
                </a:custGeom>
                <a:gradFill>
                  <a:gsLst>
                    <a:gs pos="68000">
                      <a:schemeClr val="bg1"/>
                    </a:gs>
                    <a:gs pos="53000">
                      <a:srgbClr val="FF0000"/>
                    </a:gs>
                    <a:gs pos="76000">
                      <a:srgbClr val="FF0000"/>
                    </a:gs>
                  </a:gsLst>
                  <a:lin ang="66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Хорда 3"/>
                <p:cNvSpPr/>
                <p:nvPr/>
              </p:nvSpPr>
              <p:spPr>
                <a:xfrm rot="1598660">
                  <a:off x="548886" y="956845"/>
                  <a:ext cx="2794234" cy="1135184"/>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Lst>
                  <a:ahLst/>
                  <a:cxnLst>
                    <a:cxn ang="0">
                      <a:pos x="connsiteX0" y="connsiteY0"/>
                    </a:cxn>
                    <a:cxn ang="0">
                      <a:pos x="connsiteX1" y="connsiteY1"/>
                    </a:cxn>
                    <a:cxn ang="0">
                      <a:pos x="connsiteX2" y="connsiteY2"/>
                    </a:cxn>
                  </a:cxnLst>
                  <a:rect l="l" t="t" r="r" b="b"/>
                  <a:pathLst>
                    <a:path w="3094557" h="1135184">
                      <a:moveTo>
                        <a:pt x="2920221" y="165278"/>
                      </a:moveTo>
                      <a:cubicBezTo>
                        <a:pt x="4146508" y="1641115"/>
                        <a:pt x="-1568330" y="1308929"/>
                        <a:pt x="426885" y="0"/>
                      </a:cubicBezTo>
                      <a:cubicBezTo>
                        <a:pt x="-932739" y="941637"/>
                        <a:pt x="3696999" y="1320474"/>
                        <a:pt x="2920221" y="165278"/>
                      </a:cubicBezTo>
                      <a:close/>
                    </a:path>
                  </a:pathLst>
                </a:custGeom>
                <a:gradFill>
                  <a:gsLst>
                    <a:gs pos="71000">
                      <a:schemeClr val="bg1"/>
                    </a:gs>
                    <a:gs pos="60000">
                      <a:srgbClr val="0C4AC6"/>
                    </a:gs>
                    <a:gs pos="82000">
                      <a:srgbClr val="0C4AC6"/>
                    </a:gs>
                  </a:gsLst>
                  <a:lin ang="7800000" scaled="0"/>
                </a:gra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12" name="Группа 11"/>
              <p:cNvGrpSpPr/>
              <p:nvPr/>
            </p:nvGrpSpPr>
            <p:grpSpPr>
              <a:xfrm>
                <a:off x="679628" y="1640093"/>
                <a:ext cx="936218" cy="783469"/>
                <a:chOff x="679628" y="1640093"/>
                <a:chExt cx="936218" cy="783469"/>
              </a:xfrm>
            </p:grpSpPr>
            <p:sp>
              <p:nvSpPr>
                <p:cNvPr id="13" name="Хорда 3"/>
                <p:cNvSpPr/>
                <p:nvPr/>
              </p:nvSpPr>
              <p:spPr>
                <a:xfrm rot="17504476">
                  <a:off x="931850" y="1739567"/>
                  <a:ext cx="683995" cy="683996"/>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 name="connsiteX0" fmla="*/ 2815545 w 2992978"/>
                    <a:gd name="connsiteY0" fmla="*/ 224726 h 1169284"/>
                    <a:gd name="connsiteX1" fmla="*/ 433874 w 2992978"/>
                    <a:gd name="connsiteY1" fmla="*/ 0 h 1169284"/>
                    <a:gd name="connsiteX2" fmla="*/ 2815545 w 2992978"/>
                    <a:gd name="connsiteY2" fmla="*/ 224726 h 1169284"/>
                    <a:gd name="connsiteX0" fmla="*/ 2697299 w 2878376"/>
                    <a:gd name="connsiteY0" fmla="*/ 135439 h 1118412"/>
                    <a:gd name="connsiteX1" fmla="*/ 442074 w 2878376"/>
                    <a:gd name="connsiteY1" fmla="*/ 0 h 1118412"/>
                    <a:gd name="connsiteX2" fmla="*/ 2697299 w 2878376"/>
                    <a:gd name="connsiteY2" fmla="*/ 135439 h 1118412"/>
                    <a:gd name="connsiteX0" fmla="*/ 2494008 w 2681747"/>
                    <a:gd name="connsiteY0" fmla="*/ 232030 h 1173535"/>
                    <a:gd name="connsiteX1" fmla="*/ 456988 w 2681747"/>
                    <a:gd name="connsiteY1" fmla="*/ 0 h 1173535"/>
                    <a:gd name="connsiteX2" fmla="*/ 2494008 w 2681747"/>
                    <a:gd name="connsiteY2" fmla="*/ 232030 h 1173535"/>
                    <a:gd name="connsiteX0" fmla="*/ 2243147 w 2439877"/>
                    <a:gd name="connsiteY0" fmla="*/ 131531 h 1116232"/>
                    <a:gd name="connsiteX1" fmla="*/ 476982 w 2439877"/>
                    <a:gd name="connsiteY1" fmla="*/ -1 h 1116232"/>
                    <a:gd name="connsiteX2" fmla="*/ 2243147 w 2439877"/>
                    <a:gd name="connsiteY2" fmla="*/ 131531 h 1116232"/>
                    <a:gd name="connsiteX0" fmla="*/ 2193630 w 2395229"/>
                    <a:gd name="connsiteY0" fmla="*/ 131533 h 1060184"/>
                    <a:gd name="connsiteX1" fmla="*/ 427465 w 2395229"/>
                    <a:gd name="connsiteY1" fmla="*/ 1 h 1060184"/>
                    <a:gd name="connsiteX2" fmla="*/ 2193630 w 2395229"/>
                    <a:gd name="connsiteY2" fmla="*/ 131533 h 1060184"/>
                    <a:gd name="connsiteX0" fmla="*/ 2193630 w 2395229"/>
                    <a:gd name="connsiteY0" fmla="*/ 131531 h 1060182"/>
                    <a:gd name="connsiteX1" fmla="*/ 427465 w 2395229"/>
                    <a:gd name="connsiteY1" fmla="*/ -1 h 1060182"/>
                    <a:gd name="connsiteX2" fmla="*/ 2193630 w 2395229"/>
                    <a:gd name="connsiteY2" fmla="*/ 131531 h 1060182"/>
                    <a:gd name="connsiteX0" fmla="*/ 2169295 w 2481043"/>
                    <a:gd name="connsiteY0" fmla="*/ 131533 h 865600"/>
                    <a:gd name="connsiteX1" fmla="*/ 403130 w 2481043"/>
                    <a:gd name="connsiteY1" fmla="*/ 1 h 865600"/>
                    <a:gd name="connsiteX2" fmla="*/ 2169295 w 2481043"/>
                    <a:gd name="connsiteY2" fmla="*/ 131533 h 865600"/>
                    <a:gd name="connsiteX0" fmla="*/ 2169295 w 2481043"/>
                    <a:gd name="connsiteY0" fmla="*/ 131531 h 865598"/>
                    <a:gd name="connsiteX1" fmla="*/ 403130 w 2481043"/>
                    <a:gd name="connsiteY1" fmla="*/ -1 h 865598"/>
                    <a:gd name="connsiteX2" fmla="*/ 2169295 w 2481043"/>
                    <a:gd name="connsiteY2" fmla="*/ 131531 h 865598"/>
                    <a:gd name="connsiteX0" fmla="*/ 2104993 w 2426613"/>
                    <a:gd name="connsiteY0" fmla="*/ 131533 h 796044"/>
                    <a:gd name="connsiteX1" fmla="*/ 338828 w 2426613"/>
                    <a:gd name="connsiteY1" fmla="*/ 1 h 796044"/>
                    <a:gd name="connsiteX2" fmla="*/ 2104993 w 2426613"/>
                    <a:gd name="connsiteY2" fmla="*/ 131533 h 796044"/>
                    <a:gd name="connsiteX0" fmla="*/ 2104993 w 2426613"/>
                    <a:gd name="connsiteY0" fmla="*/ 131531 h 796044"/>
                    <a:gd name="connsiteX1" fmla="*/ 338828 w 2426613"/>
                    <a:gd name="connsiteY1" fmla="*/ -1 h 796044"/>
                    <a:gd name="connsiteX2" fmla="*/ 2104993 w 2426613"/>
                    <a:gd name="connsiteY2" fmla="*/ 131531 h 796044"/>
                    <a:gd name="connsiteX0" fmla="*/ 2121364 w 2355494"/>
                    <a:gd name="connsiteY0" fmla="*/ 131533 h 824168"/>
                    <a:gd name="connsiteX1" fmla="*/ 355199 w 2355494"/>
                    <a:gd name="connsiteY1" fmla="*/ 1 h 824168"/>
                    <a:gd name="connsiteX2" fmla="*/ 2121364 w 2355494"/>
                    <a:gd name="connsiteY2" fmla="*/ 131533 h 824168"/>
                    <a:gd name="connsiteX0" fmla="*/ 2121364 w 2355494"/>
                    <a:gd name="connsiteY0" fmla="*/ 131531 h 824166"/>
                    <a:gd name="connsiteX1" fmla="*/ 355199 w 2355494"/>
                    <a:gd name="connsiteY1" fmla="*/ -1 h 824166"/>
                    <a:gd name="connsiteX2" fmla="*/ 2121364 w 2355494"/>
                    <a:gd name="connsiteY2" fmla="*/ 131531 h 824166"/>
                  </a:gdLst>
                  <a:ahLst/>
                  <a:cxnLst>
                    <a:cxn ang="0">
                      <a:pos x="connsiteX0" y="connsiteY0"/>
                    </a:cxn>
                    <a:cxn ang="0">
                      <a:pos x="connsiteX1" y="connsiteY1"/>
                    </a:cxn>
                    <a:cxn ang="0">
                      <a:pos x="connsiteX2" y="connsiteY2"/>
                    </a:cxn>
                  </a:cxnLst>
                  <a:rect l="l" t="t" r="r" b="b"/>
                  <a:pathLst>
                    <a:path w="2355494" h="824166">
                      <a:moveTo>
                        <a:pt x="2121364" y="131531"/>
                      </a:moveTo>
                      <a:cubicBezTo>
                        <a:pt x="3437535" y="1190029"/>
                        <a:pt x="-1299422" y="946528"/>
                        <a:pt x="355199" y="-1"/>
                      </a:cubicBezTo>
                      <a:cubicBezTo>
                        <a:pt x="-783037" y="618233"/>
                        <a:pt x="3033599" y="884279"/>
                        <a:pt x="2121364" y="131531"/>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8-конечная звезда 13"/>
                <p:cNvSpPr/>
                <p:nvPr/>
              </p:nvSpPr>
              <p:spPr>
                <a:xfrm rot="20910805">
                  <a:off x="679628" y="1640093"/>
                  <a:ext cx="467999" cy="468000"/>
                </a:xfrm>
                <a:prstGeom prst="star8">
                  <a:avLst>
                    <a:gd name="adj" fmla="val 32412"/>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grpSp>
      <p:sp>
        <p:nvSpPr>
          <p:cNvPr id="18" name="Хорда 12"/>
          <p:cNvSpPr/>
          <p:nvPr userDrawn="1"/>
        </p:nvSpPr>
        <p:spPr>
          <a:xfrm>
            <a:off x="-35950" y="1235190"/>
            <a:ext cx="8280920" cy="4379734"/>
          </a:xfrm>
          <a:custGeom>
            <a:avLst/>
            <a:gdLst>
              <a:gd name="connsiteX0" fmla="*/ 2911468 w 9217024"/>
              <a:gd name="connsiteY0" fmla="*/ 179629 h 5112568"/>
              <a:gd name="connsiteX1" fmla="*/ 7019435 w 9217024"/>
              <a:gd name="connsiteY1" fmla="*/ 377708 h 5112568"/>
              <a:gd name="connsiteX2" fmla="*/ 7067346 w 9217024"/>
              <a:gd name="connsiteY2" fmla="*/ 4718322 h 5112568"/>
              <a:gd name="connsiteX3" fmla="*/ 2953364 w 9217024"/>
              <a:gd name="connsiteY3" fmla="*/ 4942012 h 5112568"/>
              <a:gd name="connsiteX4" fmla="*/ 2911468 w 9217024"/>
              <a:gd name="connsiteY4" fmla="*/ 179629 h 5112568"/>
              <a:gd name="connsiteX0" fmla="*/ 3091875 w 9397432"/>
              <a:gd name="connsiteY0" fmla="*/ 179635 h 5144889"/>
              <a:gd name="connsiteX1" fmla="*/ 7199842 w 9397432"/>
              <a:gd name="connsiteY1" fmla="*/ 377714 h 5144889"/>
              <a:gd name="connsiteX2" fmla="*/ 7247753 w 9397432"/>
              <a:gd name="connsiteY2" fmla="*/ 4718328 h 5144889"/>
              <a:gd name="connsiteX3" fmla="*/ 46 w 9397432"/>
              <a:gd name="connsiteY3" fmla="*/ 4989643 h 5144889"/>
              <a:gd name="connsiteX4" fmla="*/ 3091875 w 9397432"/>
              <a:gd name="connsiteY4" fmla="*/ 179635 h 5144889"/>
              <a:gd name="connsiteX0" fmla="*/ 1272665 w 8765715"/>
              <a:gd name="connsiteY0" fmla="*/ 203940 h 5407319"/>
              <a:gd name="connsiteX1" fmla="*/ 7199907 w 8765715"/>
              <a:gd name="connsiteY1" fmla="*/ 640144 h 5407319"/>
              <a:gd name="connsiteX2" fmla="*/ 7247818 w 8765715"/>
              <a:gd name="connsiteY2" fmla="*/ 4980758 h 5407319"/>
              <a:gd name="connsiteX3" fmla="*/ 111 w 8765715"/>
              <a:gd name="connsiteY3" fmla="*/ 5252073 h 5407319"/>
              <a:gd name="connsiteX4" fmla="*/ 1272665 w 8765715"/>
              <a:gd name="connsiteY4" fmla="*/ 203940 h 5407319"/>
              <a:gd name="connsiteX0" fmla="*/ 1272665 w 9407575"/>
              <a:gd name="connsiteY0" fmla="*/ 23794 h 5227173"/>
              <a:gd name="connsiteX1" fmla="*/ 8619132 w 9407575"/>
              <a:gd name="connsiteY1" fmla="*/ 3079373 h 5227173"/>
              <a:gd name="connsiteX2" fmla="*/ 7247818 w 9407575"/>
              <a:gd name="connsiteY2" fmla="*/ 4800612 h 5227173"/>
              <a:gd name="connsiteX3" fmla="*/ 111 w 9407575"/>
              <a:gd name="connsiteY3" fmla="*/ 5071927 h 5227173"/>
              <a:gd name="connsiteX4" fmla="*/ 1272665 w 9407575"/>
              <a:gd name="connsiteY4" fmla="*/ 23794 h 5227173"/>
              <a:gd name="connsiteX0" fmla="*/ 1272665 w 9371286"/>
              <a:gd name="connsiteY0" fmla="*/ 23927 h 5260075"/>
              <a:gd name="connsiteX1" fmla="*/ 8619132 w 9371286"/>
              <a:gd name="connsiteY1" fmla="*/ 3079506 h 5260075"/>
              <a:gd name="connsiteX2" fmla="*/ 7171618 w 9371286"/>
              <a:gd name="connsiteY2" fmla="*/ 4895995 h 5260075"/>
              <a:gd name="connsiteX3" fmla="*/ 111 w 9371286"/>
              <a:gd name="connsiteY3" fmla="*/ 5072060 h 5260075"/>
              <a:gd name="connsiteX4" fmla="*/ 1272665 w 9371286"/>
              <a:gd name="connsiteY4" fmla="*/ 23927 h 5260075"/>
              <a:gd name="connsiteX0" fmla="*/ 1272665 w 9042716"/>
              <a:gd name="connsiteY0" fmla="*/ 23927 h 5260075"/>
              <a:gd name="connsiteX1" fmla="*/ 8619132 w 9042716"/>
              <a:gd name="connsiteY1" fmla="*/ 3079506 h 5260075"/>
              <a:gd name="connsiteX2" fmla="*/ 7171618 w 9042716"/>
              <a:gd name="connsiteY2" fmla="*/ 4895995 h 5260075"/>
              <a:gd name="connsiteX3" fmla="*/ 111 w 9042716"/>
              <a:gd name="connsiteY3" fmla="*/ 5072060 h 5260075"/>
              <a:gd name="connsiteX4" fmla="*/ 1272665 w 9042716"/>
              <a:gd name="connsiteY4" fmla="*/ 23927 h 5260075"/>
              <a:gd name="connsiteX0" fmla="*/ 1272665 w 8624437"/>
              <a:gd name="connsiteY0" fmla="*/ 24178 h 5167492"/>
              <a:gd name="connsiteX1" fmla="*/ 8619132 w 8624437"/>
              <a:gd name="connsiteY1" fmla="*/ 3079757 h 5167492"/>
              <a:gd name="connsiteX2" fmla="*/ 111 w 8624437"/>
              <a:gd name="connsiteY2" fmla="*/ 5072311 h 5167492"/>
              <a:gd name="connsiteX3" fmla="*/ 1272665 w 8624437"/>
              <a:gd name="connsiteY3" fmla="*/ 24178 h 5167492"/>
              <a:gd name="connsiteX0" fmla="*/ 1272665 w 8624437"/>
              <a:gd name="connsiteY0" fmla="*/ 24178 h 5072311"/>
              <a:gd name="connsiteX1" fmla="*/ 8619132 w 8624437"/>
              <a:gd name="connsiteY1" fmla="*/ 3079757 h 5072311"/>
              <a:gd name="connsiteX2" fmla="*/ 111 w 8624437"/>
              <a:gd name="connsiteY2" fmla="*/ 5072311 h 5072311"/>
              <a:gd name="connsiteX3" fmla="*/ 1272665 w 8624437"/>
              <a:gd name="connsiteY3" fmla="*/ 24178 h 5072311"/>
              <a:gd name="connsiteX0" fmla="*/ 1272665 w 1272776"/>
              <a:gd name="connsiteY0" fmla="*/ 0 h 5048133"/>
              <a:gd name="connsiteX1" fmla="*/ 111 w 1272776"/>
              <a:gd name="connsiteY1" fmla="*/ 5048133 h 5048133"/>
              <a:gd name="connsiteX2" fmla="*/ 1272665 w 1272776"/>
              <a:gd name="connsiteY2" fmla="*/ 0 h 5048133"/>
              <a:gd name="connsiteX0" fmla="*/ 1272661 w 1276093"/>
              <a:gd name="connsiteY0" fmla="*/ 0 h 5048133"/>
              <a:gd name="connsiteX1" fmla="*/ 107 w 1276093"/>
              <a:gd name="connsiteY1" fmla="*/ 5048133 h 5048133"/>
              <a:gd name="connsiteX2" fmla="*/ 1272661 w 1276093"/>
              <a:gd name="connsiteY2" fmla="*/ 0 h 5048133"/>
              <a:gd name="connsiteX0" fmla="*/ 1273910 w 1332739"/>
              <a:gd name="connsiteY0" fmla="*/ 183570 h 5242671"/>
              <a:gd name="connsiteX1" fmla="*/ 1356 w 1332739"/>
              <a:gd name="connsiteY1" fmla="*/ 5231703 h 5242671"/>
              <a:gd name="connsiteX2" fmla="*/ 991666 w 1332739"/>
              <a:gd name="connsiteY2" fmla="*/ 1495522 h 5242671"/>
              <a:gd name="connsiteX3" fmla="*/ 1273910 w 1332739"/>
              <a:gd name="connsiteY3" fmla="*/ 183570 h 5242671"/>
              <a:gd name="connsiteX0" fmla="*/ 1279066 w 1300605"/>
              <a:gd name="connsiteY0" fmla="*/ 223651 h 5281819"/>
              <a:gd name="connsiteX1" fmla="*/ 6512 w 1300605"/>
              <a:gd name="connsiteY1" fmla="*/ 5271784 h 5281819"/>
              <a:gd name="connsiteX2" fmla="*/ 320547 w 1300605"/>
              <a:gd name="connsiteY2" fmla="*/ 1230803 h 5281819"/>
              <a:gd name="connsiteX3" fmla="*/ 1279066 w 1300605"/>
              <a:gd name="connsiteY3" fmla="*/ 223651 h 5281819"/>
              <a:gd name="connsiteX0" fmla="*/ 1272554 w 1272554"/>
              <a:gd name="connsiteY0" fmla="*/ 0 h 5048133"/>
              <a:gd name="connsiteX1" fmla="*/ 0 w 1272554"/>
              <a:gd name="connsiteY1" fmla="*/ 5048133 h 5048133"/>
              <a:gd name="connsiteX2" fmla="*/ 1272554 w 1272554"/>
              <a:gd name="connsiteY2" fmla="*/ 0 h 5048133"/>
              <a:gd name="connsiteX0" fmla="*/ 1272554 w 4652659"/>
              <a:gd name="connsiteY0" fmla="*/ 0 h 5048133"/>
              <a:gd name="connsiteX1" fmla="*/ 0 w 4652659"/>
              <a:gd name="connsiteY1" fmla="*/ 5048133 h 5048133"/>
              <a:gd name="connsiteX2" fmla="*/ 1272554 w 4652659"/>
              <a:gd name="connsiteY2" fmla="*/ 0 h 5048133"/>
              <a:gd name="connsiteX0" fmla="*/ 1779205 w 5159310"/>
              <a:gd name="connsiteY0" fmla="*/ 0 h 5048133"/>
              <a:gd name="connsiteX1" fmla="*/ 506651 w 5159310"/>
              <a:gd name="connsiteY1" fmla="*/ 5048133 h 5048133"/>
              <a:gd name="connsiteX2" fmla="*/ 1779205 w 5159310"/>
              <a:gd name="connsiteY2" fmla="*/ 0 h 5048133"/>
              <a:gd name="connsiteX0" fmla="*/ 1779205 w 8258358"/>
              <a:gd name="connsiteY0" fmla="*/ 0 h 5048133"/>
              <a:gd name="connsiteX1" fmla="*/ 506651 w 8258358"/>
              <a:gd name="connsiteY1" fmla="*/ 5048133 h 5048133"/>
              <a:gd name="connsiteX2" fmla="*/ 1779205 w 8258358"/>
              <a:gd name="connsiteY2" fmla="*/ 0 h 5048133"/>
              <a:gd name="connsiteX0" fmla="*/ 1779205 w 8927936"/>
              <a:gd name="connsiteY0" fmla="*/ 0 h 5054409"/>
              <a:gd name="connsiteX1" fmla="*/ 506651 w 8927936"/>
              <a:gd name="connsiteY1" fmla="*/ 5048133 h 5054409"/>
              <a:gd name="connsiteX2" fmla="*/ 1779205 w 8927936"/>
              <a:gd name="connsiteY2" fmla="*/ 0 h 5054409"/>
              <a:gd name="connsiteX0" fmla="*/ 1272556 w 8421287"/>
              <a:gd name="connsiteY0" fmla="*/ 499708 h 5554117"/>
              <a:gd name="connsiteX1" fmla="*/ 872837 w 8421287"/>
              <a:gd name="connsiteY1" fmla="*/ 792486 h 5554117"/>
              <a:gd name="connsiteX2" fmla="*/ 2 w 8421287"/>
              <a:gd name="connsiteY2" fmla="*/ 5547841 h 5554117"/>
              <a:gd name="connsiteX3" fmla="*/ 1272556 w 8421287"/>
              <a:gd name="connsiteY3" fmla="*/ 499708 h 5554117"/>
              <a:gd name="connsiteX0" fmla="*/ 1272554 w 8421285"/>
              <a:gd name="connsiteY0" fmla="*/ 0 h 5054409"/>
              <a:gd name="connsiteX1" fmla="*/ 0 w 8421285"/>
              <a:gd name="connsiteY1" fmla="*/ 5048133 h 5054409"/>
              <a:gd name="connsiteX2" fmla="*/ 1272554 w 8421285"/>
              <a:gd name="connsiteY2" fmla="*/ 0 h 5054409"/>
              <a:gd name="connsiteX0" fmla="*/ 2606054 w 9072885"/>
              <a:gd name="connsiteY0" fmla="*/ 0 h 4712241"/>
              <a:gd name="connsiteX1" fmla="*/ 0 w 9072885"/>
              <a:gd name="connsiteY1" fmla="*/ 4705233 h 4712241"/>
              <a:gd name="connsiteX2" fmla="*/ 2606054 w 9072885"/>
              <a:gd name="connsiteY2" fmla="*/ 0 h 4712241"/>
              <a:gd name="connsiteX0" fmla="*/ 2606054 w 8928258"/>
              <a:gd name="connsiteY0" fmla="*/ 0 h 4713005"/>
              <a:gd name="connsiteX1" fmla="*/ 0 w 8928258"/>
              <a:gd name="connsiteY1" fmla="*/ 4705233 h 4713005"/>
              <a:gd name="connsiteX2" fmla="*/ 2606054 w 8928258"/>
              <a:gd name="connsiteY2" fmla="*/ 0 h 4713005"/>
              <a:gd name="connsiteX0" fmla="*/ 2606054 w 8928258"/>
              <a:gd name="connsiteY0" fmla="*/ 0 h 4713005"/>
              <a:gd name="connsiteX1" fmla="*/ 0 w 8928258"/>
              <a:gd name="connsiteY1" fmla="*/ 4705233 h 4713005"/>
              <a:gd name="connsiteX2" fmla="*/ 2606054 w 8928258"/>
              <a:gd name="connsiteY2" fmla="*/ 0 h 4713005"/>
              <a:gd name="connsiteX0" fmla="*/ 2606054 w 8928258"/>
              <a:gd name="connsiteY0" fmla="*/ 0 h 4713005"/>
              <a:gd name="connsiteX1" fmla="*/ 0 w 8928258"/>
              <a:gd name="connsiteY1" fmla="*/ 4705233 h 4713005"/>
              <a:gd name="connsiteX2" fmla="*/ 2606054 w 8928258"/>
              <a:gd name="connsiteY2" fmla="*/ 0 h 4713005"/>
              <a:gd name="connsiteX0" fmla="*/ 2736255 w 9058459"/>
              <a:gd name="connsiteY0" fmla="*/ 797 h 5112354"/>
              <a:gd name="connsiteX1" fmla="*/ 634736 w 9058459"/>
              <a:gd name="connsiteY1" fmla="*/ 4332175 h 5112354"/>
              <a:gd name="connsiteX2" fmla="*/ 130201 w 9058459"/>
              <a:gd name="connsiteY2" fmla="*/ 4706030 h 5112354"/>
              <a:gd name="connsiteX3" fmla="*/ 2736255 w 9058459"/>
              <a:gd name="connsiteY3" fmla="*/ 797 h 5112354"/>
              <a:gd name="connsiteX0" fmla="*/ 2786036 w 9108240"/>
              <a:gd name="connsiteY0" fmla="*/ 797 h 4957654"/>
              <a:gd name="connsiteX1" fmla="*/ 684517 w 9108240"/>
              <a:gd name="connsiteY1" fmla="*/ 4332175 h 4957654"/>
              <a:gd name="connsiteX2" fmla="*/ 176518 w 9108240"/>
              <a:gd name="connsiteY2" fmla="*/ 4294075 h 4957654"/>
              <a:gd name="connsiteX3" fmla="*/ 179982 w 9108240"/>
              <a:gd name="connsiteY3" fmla="*/ 4706030 h 4957654"/>
              <a:gd name="connsiteX4" fmla="*/ 2786036 w 9108240"/>
              <a:gd name="connsiteY4" fmla="*/ 797 h 4957654"/>
              <a:gd name="connsiteX0" fmla="*/ 2786036 w 9108240"/>
              <a:gd name="connsiteY0" fmla="*/ 975 h 4957832"/>
              <a:gd name="connsiteX1" fmla="*/ 176518 w 9108240"/>
              <a:gd name="connsiteY1" fmla="*/ 4294253 h 4957832"/>
              <a:gd name="connsiteX2" fmla="*/ 179982 w 9108240"/>
              <a:gd name="connsiteY2" fmla="*/ 4706208 h 4957832"/>
              <a:gd name="connsiteX3" fmla="*/ 2786036 w 9108240"/>
              <a:gd name="connsiteY3" fmla="*/ 975 h 4957832"/>
              <a:gd name="connsiteX0" fmla="*/ 2786036 w 9108240"/>
              <a:gd name="connsiteY0" fmla="*/ 0 h 4956857"/>
              <a:gd name="connsiteX1" fmla="*/ 176518 w 9108240"/>
              <a:gd name="connsiteY1" fmla="*/ 4293278 h 4956857"/>
              <a:gd name="connsiteX2" fmla="*/ 179982 w 9108240"/>
              <a:gd name="connsiteY2" fmla="*/ 4705233 h 4956857"/>
              <a:gd name="connsiteX3" fmla="*/ 2786036 w 9108240"/>
              <a:gd name="connsiteY3" fmla="*/ 0 h 4956857"/>
              <a:gd name="connsiteX0" fmla="*/ 2609518 w 8931722"/>
              <a:gd name="connsiteY0" fmla="*/ 0 h 4713005"/>
              <a:gd name="connsiteX1" fmla="*/ 0 w 8931722"/>
              <a:gd name="connsiteY1" fmla="*/ 4293278 h 4713005"/>
              <a:gd name="connsiteX2" fmla="*/ 3464 w 8931722"/>
              <a:gd name="connsiteY2" fmla="*/ 4705233 h 4713005"/>
              <a:gd name="connsiteX3" fmla="*/ 2609518 w 8931722"/>
              <a:gd name="connsiteY3" fmla="*/ 0 h 4713005"/>
              <a:gd name="connsiteX0" fmla="*/ 2609518 w 8931722"/>
              <a:gd name="connsiteY0" fmla="*/ 0 h 4713005"/>
              <a:gd name="connsiteX1" fmla="*/ 0 w 8931722"/>
              <a:gd name="connsiteY1" fmla="*/ 4293278 h 4713005"/>
              <a:gd name="connsiteX2" fmla="*/ 3464 w 8931722"/>
              <a:gd name="connsiteY2" fmla="*/ 4705233 h 4713005"/>
              <a:gd name="connsiteX3" fmla="*/ 2609518 w 8931722"/>
              <a:gd name="connsiteY3" fmla="*/ 0 h 4713005"/>
              <a:gd name="connsiteX0" fmla="*/ 2609518 w 8931722"/>
              <a:gd name="connsiteY0" fmla="*/ 0 h 4837578"/>
              <a:gd name="connsiteX1" fmla="*/ 0 w 8931722"/>
              <a:gd name="connsiteY1" fmla="*/ 4293278 h 4837578"/>
              <a:gd name="connsiteX2" fmla="*/ 3464 w 8931722"/>
              <a:gd name="connsiteY2" fmla="*/ 4705233 h 4837578"/>
              <a:gd name="connsiteX3" fmla="*/ 2609518 w 8931722"/>
              <a:gd name="connsiteY3" fmla="*/ 0 h 4837578"/>
              <a:gd name="connsiteX0" fmla="*/ 2609518 w 8931722"/>
              <a:gd name="connsiteY0" fmla="*/ 0 h 4837578"/>
              <a:gd name="connsiteX1" fmla="*/ 0 w 8931722"/>
              <a:gd name="connsiteY1" fmla="*/ 4293278 h 4837578"/>
              <a:gd name="connsiteX2" fmla="*/ 3464 w 8931722"/>
              <a:gd name="connsiteY2" fmla="*/ 4705233 h 4837578"/>
              <a:gd name="connsiteX3" fmla="*/ 2609518 w 8931722"/>
              <a:gd name="connsiteY3" fmla="*/ 0 h 4837578"/>
              <a:gd name="connsiteX0" fmla="*/ 2606108 w 8928312"/>
              <a:gd name="connsiteY0" fmla="*/ 0 h 4837578"/>
              <a:gd name="connsiteX1" fmla="*/ 15640 w 8928312"/>
              <a:gd name="connsiteY1" fmla="*/ 4255178 h 4837578"/>
              <a:gd name="connsiteX2" fmla="*/ 54 w 8928312"/>
              <a:gd name="connsiteY2" fmla="*/ 4705233 h 4837578"/>
              <a:gd name="connsiteX3" fmla="*/ 2606108 w 8928312"/>
              <a:gd name="connsiteY3" fmla="*/ 0 h 4837578"/>
              <a:gd name="connsiteX0" fmla="*/ 2596639 w 8923551"/>
              <a:gd name="connsiteY0" fmla="*/ 0 h 4975777"/>
              <a:gd name="connsiteX1" fmla="*/ 6171 w 8923551"/>
              <a:gd name="connsiteY1" fmla="*/ 4255178 h 4975777"/>
              <a:gd name="connsiteX2" fmla="*/ 110 w 8923551"/>
              <a:gd name="connsiteY2" fmla="*/ 4848108 h 4975777"/>
              <a:gd name="connsiteX3" fmla="*/ 2596639 w 8923551"/>
              <a:gd name="connsiteY3" fmla="*/ 0 h 4975777"/>
              <a:gd name="connsiteX0" fmla="*/ 2596532 w 8923444"/>
              <a:gd name="connsiteY0" fmla="*/ 0 h 4975777"/>
              <a:gd name="connsiteX1" fmla="*/ 434689 w 8923444"/>
              <a:gd name="connsiteY1" fmla="*/ 4255178 h 4975777"/>
              <a:gd name="connsiteX2" fmla="*/ 3 w 8923444"/>
              <a:gd name="connsiteY2" fmla="*/ 4848108 h 4975777"/>
              <a:gd name="connsiteX3" fmla="*/ 2596532 w 8923444"/>
              <a:gd name="connsiteY3" fmla="*/ 0 h 4975777"/>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7687"/>
              <a:gd name="connsiteX1" fmla="*/ 434689 w 9282088"/>
              <a:gd name="connsiteY1" fmla="*/ 4255178 h 4927687"/>
              <a:gd name="connsiteX2" fmla="*/ 3 w 9282088"/>
              <a:gd name="connsiteY2" fmla="*/ 4848108 h 4927687"/>
              <a:gd name="connsiteX3" fmla="*/ 2596532 w 9282088"/>
              <a:gd name="connsiteY3" fmla="*/ 0 h 4927687"/>
              <a:gd name="connsiteX0" fmla="*/ 2596532 w 9362384"/>
              <a:gd name="connsiteY0" fmla="*/ 0 h 4957531"/>
              <a:gd name="connsiteX1" fmla="*/ 434689 w 9362384"/>
              <a:gd name="connsiteY1" fmla="*/ 4255178 h 4957531"/>
              <a:gd name="connsiteX2" fmla="*/ 3 w 9362384"/>
              <a:gd name="connsiteY2" fmla="*/ 4848108 h 4957531"/>
              <a:gd name="connsiteX3" fmla="*/ 2596532 w 9362384"/>
              <a:gd name="connsiteY3" fmla="*/ 0 h 4957531"/>
              <a:gd name="connsiteX0" fmla="*/ 2596532 w 9362384"/>
              <a:gd name="connsiteY0" fmla="*/ 0 h 4957531"/>
              <a:gd name="connsiteX1" fmla="*/ 247594 w 9362384"/>
              <a:gd name="connsiteY1" fmla="*/ 4500554 h 4957531"/>
              <a:gd name="connsiteX2" fmla="*/ 3 w 9362384"/>
              <a:gd name="connsiteY2" fmla="*/ 4848108 h 4957531"/>
              <a:gd name="connsiteX3" fmla="*/ 2596532 w 9362384"/>
              <a:gd name="connsiteY3" fmla="*/ 0 h 4957531"/>
              <a:gd name="connsiteX0" fmla="*/ 2596532 w 9362384"/>
              <a:gd name="connsiteY0" fmla="*/ 0 h 4957531"/>
              <a:gd name="connsiteX1" fmla="*/ 247594 w 9362384"/>
              <a:gd name="connsiteY1" fmla="*/ 4500554 h 4957531"/>
              <a:gd name="connsiteX2" fmla="*/ 3 w 9362384"/>
              <a:gd name="connsiteY2" fmla="*/ 4848108 h 4957531"/>
              <a:gd name="connsiteX3" fmla="*/ 2596532 w 9362384"/>
              <a:gd name="connsiteY3" fmla="*/ 0 h 4957531"/>
              <a:gd name="connsiteX0" fmla="*/ 2474920 w 9303653"/>
              <a:gd name="connsiteY0" fmla="*/ 0 h 5435791"/>
              <a:gd name="connsiteX1" fmla="*/ 247594 w 9303653"/>
              <a:gd name="connsiteY1" fmla="*/ 4991306 h 5435791"/>
              <a:gd name="connsiteX2" fmla="*/ 3 w 9303653"/>
              <a:gd name="connsiteY2" fmla="*/ 5338860 h 5435791"/>
              <a:gd name="connsiteX3" fmla="*/ 2474920 w 9303653"/>
              <a:gd name="connsiteY3" fmla="*/ 0 h 5435791"/>
              <a:gd name="connsiteX0" fmla="*/ 2474920 w 9215113"/>
              <a:gd name="connsiteY0" fmla="*/ 0 h 5451513"/>
              <a:gd name="connsiteX1" fmla="*/ 247594 w 9215113"/>
              <a:gd name="connsiteY1" fmla="*/ 4991306 h 5451513"/>
              <a:gd name="connsiteX2" fmla="*/ 3 w 9215113"/>
              <a:gd name="connsiteY2" fmla="*/ 5338860 h 5451513"/>
              <a:gd name="connsiteX3" fmla="*/ 2474920 w 9215113"/>
              <a:gd name="connsiteY3" fmla="*/ 0 h 5451513"/>
              <a:gd name="connsiteX0" fmla="*/ 2474920 w 9215114"/>
              <a:gd name="connsiteY0" fmla="*/ 0 h 5451514"/>
              <a:gd name="connsiteX1" fmla="*/ 247594 w 9215114"/>
              <a:gd name="connsiteY1" fmla="*/ 4991306 h 5451514"/>
              <a:gd name="connsiteX2" fmla="*/ 3 w 9215114"/>
              <a:gd name="connsiteY2" fmla="*/ 5338860 h 5451514"/>
              <a:gd name="connsiteX3" fmla="*/ 2474920 w 9215114"/>
              <a:gd name="connsiteY3" fmla="*/ 0 h 5451514"/>
              <a:gd name="connsiteX0" fmla="*/ 2474920 w 9215114"/>
              <a:gd name="connsiteY0" fmla="*/ 0 h 5451514"/>
              <a:gd name="connsiteX1" fmla="*/ 247594 w 9215114"/>
              <a:gd name="connsiteY1" fmla="*/ 4991306 h 5451514"/>
              <a:gd name="connsiteX2" fmla="*/ 3 w 9215114"/>
              <a:gd name="connsiteY2" fmla="*/ 5338860 h 5451514"/>
              <a:gd name="connsiteX3" fmla="*/ 2474920 w 9215114"/>
              <a:gd name="connsiteY3" fmla="*/ 0 h 5451514"/>
              <a:gd name="connsiteX0" fmla="*/ 2474920 w 9408811"/>
              <a:gd name="connsiteY0" fmla="*/ 0 h 5426873"/>
              <a:gd name="connsiteX1" fmla="*/ 247594 w 9408811"/>
              <a:gd name="connsiteY1" fmla="*/ 4991306 h 5426873"/>
              <a:gd name="connsiteX2" fmla="*/ 3 w 9408811"/>
              <a:gd name="connsiteY2" fmla="*/ 5338860 h 5426873"/>
              <a:gd name="connsiteX3" fmla="*/ 2474920 w 9408811"/>
              <a:gd name="connsiteY3" fmla="*/ 0 h 5426873"/>
              <a:gd name="connsiteX0" fmla="*/ 2474920 w 9436801"/>
              <a:gd name="connsiteY0" fmla="*/ 0 h 5434850"/>
              <a:gd name="connsiteX1" fmla="*/ 247594 w 9436801"/>
              <a:gd name="connsiteY1" fmla="*/ 4991306 h 5434850"/>
              <a:gd name="connsiteX2" fmla="*/ 3 w 9436801"/>
              <a:gd name="connsiteY2" fmla="*/ 5338860 h 5434850"/>
              <a:gd name="connsiteX3" fmla="*/ 2474920 w 9436801"/>
              <a:gd name="connsiteY3" fmla="*/ 0 h 5434850"/>
              <a:gd name="connsiteX0" fmla="*/ 2474920 w 9436801"/>
              <a:gd name="connsiteY0" fmla="*/ 0 h 5434849"/>
              <a:gd name="connsiteX1" fmla="*/ 247594 w 9436801"/>
              <a:gd name="connsiteY1" fmla="*/ 4991306 h 5434849"/>
              <a:gd name="connsiteX2" fmla="*/ 3 w 9436801"/>
              <a:gd name="connsiteY2" fmla="*/ 5338860 h 5434849"/>
              <a:gd name="connsiteX3" fmla="*/ 2474920 w 9436801"/>
              <a:gd name="connsiteY3" fmla="*/ 0 h 5434849"/>
            </a:gdLst>
            <a:ahLst/>
            <a:cxnLst>
              <a:cxn ang="0">
                <a:pos x="connsiteX0" y="connsiteY0"/>
              </a:cxn>
              <a:cxn ang="0">
                <a:pos x="connsiteX1" y="connsiteY1"/>
              </a:cxn>
              <a:cxn ang="0">
                <a:pos x="connsiteX2" y="connsiteY2"/>
              </a:cxn>
              <a:cxn ang="0">
                <a:pos x="connsiteX3" y="connsiteY3"/>
              </a:cxn>
            </a:cxnLst>
            <a:rect l="l" t="t" r="r" b="b"/>
            <a:pathLst>
              <a:path w="9436801" h="5434849">
                <a:moveTo>
                  <a:pt x="2474920" y="0"/>
                </a:moveTo>
                <a:cubicBezTo>
                  <a:pt x="14127739" y="5212991"/>
                  <a:pt x="8298111" y="5229483"/>
                  <a:pt x="247594" y="4991306"/>
                </a:cubicBezTo>
                <a:cubicBezTo>
                  <a:pt x="248749" y="5128624"/>
                  <a:pt x="-1152" y="5201542"/>
                  <a:pt x="3" y="5338860"/>
                </a:cubicBezTo>
                <a:cubicBezTo>
                  <a:pt x="14274911" y="5973154"/>
                  <a:pt x="10029343" y="3381444"/>
                  <a:pt x="2474920" y="0"/>
                </a:cubicBezTo>
                <a:close/>
              </a:path>
            </a:pathLst>
          </a:custGeom>
          <a:gradFill>
            <a:gsLst>
              <a:gs pos="53000">
                <a:srgbClr val="87A1CC"/>
              </a:gs>
              <a:gs pos="100000">
                <a:schemeClr val="bg1"/>
              </a:gs>
              <a:gs pos="30000">
                <a:schemeClr val="bg1"/>
              </a:gs>
              <a:gs pos="10000">
                <a:srgbClr val="4C73B2"/>
              </a:gs>
              <a:gs pos="90000">
                <a:srgbClr val="4C73B2"/>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Хорда 12"/>
          <p:cNvSpPr/>
          <p:nvPr userDrawn="1"/>
        </p:nvSpPr>
        <p:spPr>
          <a:xfrm>
            <a:off x="36058" y="1266290"/>
            <a:ext cx="7776864" cy="4023367"/>
          </a:xfrm>
          <a:custGeom>
            <a:avLst/>
            <a:gdLst>
              <a:gd name="connsiteX0" fmla="*/ 2911468 w 9217024"/>
              <a:gd name="connsiteY0" fmla="*/ 179629 h 5112568"/>
              <a:gd name="connsiteX1" fmla="*/ 7019435 w 9217024"/>
              <a:gd name="connsiteY1" fmla="*/ 377708 h 5112568"/>
              <a:gd name="connsiteX2" fmla="*/ 7067346 w 9217024"/>
              <a:gd name="connsiteY2" fmla="*/ 4718322 h 5112568"/>
              <a:gd name="connsiteX3" fmla="*/ 2953364 w 9217024"/>
              <a:gd name="connsiteY3" fmla="*/ 4942012 h 5112568"/>
              <a:gd name="connsiteX4" fmla="*/ 2911468 w 9217024"/>
              <a:gd name="connsiteY4" fmla="*/ 179629 h 5112568"/>
              <a:gd name="connsiteX0" fmla="*/ 3091875 w 9397432"/>
              <a:gd name="connsiteY0" fmla="*/ 179635 h 5144889"/>
              <a:gd name="connsiteX1" fmla="*/ 7199842 w 9397432"/>
              <a:gd name="connsiteY1" fmla="*/ 377714 h 5144889"/>
              <a:gd name="connsiteX2" fmla="*/ 7247753 w 9397432"/>
              <a:gd name="connsiteY2" fmla="*/ 4718328 h 5144889"/>
              <a:gd name="connsiteX3" fmla="*/ 46 w 9397432"/>
              <a:gd name="connsiteY3" fmla="*/ 4989643 h 5144889"/>
              <a:gd name="connsiteX4" fmla="*/ 3091875 w 9397432"/>
              <a:gd name="connsiteY4" fmla="*/ 179635 h 5144889"/>
              <a:gd name="connsiteX0" fmla="*/ 1272665 w 8765715"/>
              <a:gd name="connsiteY0" fmla="*/ 203940 h 5407319"/>
              <a:gd name="connsiteX1" fmla="*/ 7199907 w 8765715"/>
              <a:gd name="connsiteY1" fmla="*/ 640144 h 5407319"/>
              <a:gd name="connsiteX2" fmla="*/ 7247818 w 8765715"/>
              <a:gd name="connsiteY2" fmla="*/ 4980758 h 5407319"/>
              <a:gd name="connsiteX3" fmla="*/ 111 w 8765715"/>
              <a:gd name="connsiteY3" fmla="*/ 5252073 h 5407319"/>
              <a:gd name="connsiteX4" fmla="*/ 1272665 w 8765715"/>
              <a:gd name="connsiteY4" fmla="*/ 203940 h 5407319"/>
              <a:gd name="connsiteX0" fmla="*/ 1272665 w 9407575"/>
              <a:gd name="connsiteY0" fmla="*/ 23794 h 5227173"/>
              <a:gd name="connsiteX1" fmla="*/ 8619132 w 9407575"/>
              <a:gd name="connsiteY1" fmla="*/ 3079373 h 5227173"/>
              <a:gd name="connsiteX2" fmla="*/ 7247818 w 9407575"/>
              <a:gd name="connsiteY2" fmla="*/ 4800612 h 5227173"/>
              <a:gd name="connsiteX3" fmla="*/ 111 w 9407575"/>
              <a:gd name="connsiteY3" fmla="*/ 5071927 h 5227173"/>
              <a:gd name="connsiteX4" fmla="*/ 1272665 w 9407575"/>
              <a:gd name="connsiteY4" fmla="*/ 23794 h 5227173"/>
              <a:gd name="connsiteX0" fmla="*/ 1272665 w 9371286"/>
              <a:gd name="connsiteY0" fmla="*/ 23927 h 5260075"/>
              <a:gd name="connsiteX1" fmla="*/ 8619132 w 9371286"/>
              <a:gd name="connsiteY1" fmla="*/ 3079506 h 5260075"/>
              <a:gd name="connsiteX2" fmla="*/ 7171618 w 9371286"/>
              <a:gd name="connsiteY2" fmla="*/ 4895995 h 5260075"/>
              <a:gd name="connsiteX3" fmla="*/ 111 w 9371286"/>
              <a:gd name="connsiteY3" fmla="*/ 5072060 h 5260075"/>
              <a:gd name="connsiteX4" fmla="*/ 1272665 w 9371286"/>
              <a:gd name="connsiteY4" fmla="*/ 23927 h 5260075"/>
              <a:gd name="connsiteX0" fmla="*/ 1272665 w 9042716"/>
              <a:gd name="connsiteY0" fmla="*/ 23927 h 5260075"/>
              <a:gd name="connsiteX1" fmla="*/ 8619132 w 9042716"/>
              <a:gd name="connsiteY1" fmla="*/ 3079506 h 5260075"/>
              <a:gd name="connsiteX2" fmla="*/ 7171618 w 9042716"/>
              <a:gd name="connsiteY2" fmla="*/ 4895995 h 5260075"/>
              <a:gd name="connsiteX3" fmla="*/ 111 w 9042716"/>
              <a:gd name="connsiteY3" fmla="*/ 5072060 h 5260075"/>
              <a:gd name="connsiteX4" fmla="*/ 1272665 w 9042716"/>
              <a:gd name="connsiteY4" fmla="*/ 23927 h 5260075"/>
              <a:gd name="connsiteX0" fmla="*/ 1272665 w 8624437"/>
              <a:gd name="connsiteY0" fmla="*/ 24178 h 5167492"/>
              <a:gd name="connsiteX1" fmla="*/ 8619132 w 8624437"/>
              <a:gd name="connsiteY1" fmla="*/ 3079757 h 5167492"/>
              <a:gd name="connsiteX2" fmla="*/ 111 w 8624437"/>
              <a:gd name="connsiteY2" fmla="*/ 5072311 h 5167492"/>
              <a:gd name="connsiteX3" fmla="*/ 1272665 w 8624437"/>
              <a:gd name="connsiteY3" fmla="*/ 24178 h 5167492"/>
              <a:gd name="connsiteX0" fmla="*/ 1272665 w 8624437"/>
              <a:gd name="connsiteY0" fmla="*/ 24178 h 5072311"/>
              <a:gd name="connsiteX1" fmla="*/ 8619132 w 8624437"/>
              <a:gd name="connsiteY1" fmla="*/ 3079757 h 5072311"/>
              <a:gd name="connsiteX2" fmla="*/ 111 w 8624437"/>
              <a:gd name="connsiteY2" fmla="*/ 5072311 h 5072311"/>
              <a:gd name="connsiteX3" fmla="*/ 1272665 w 8624437"/>
              <a:gd name="connsiteY3" fmla="*/ 24178 h 5072311"/>
              <a:gd name="connsiteX0" fmla="*/ 1272665 w 1272776"/>
              <a:gd name="connsiteY0" fmla="*/ 0 h 5048133"/>
              <a:gd name="connsiteX1" fmla="*/ 111 w 1272776"/>
              <a:gd name="connsiteY1" fmla="*/ 5048133 h 5048133"/>
              <a:gd name="connsiteX2" fmla="*/ 1272665 w 1272776"/>
              <a:gd name="connsiteY2" fmla="*/ 0 h 5048133"/>
              <a:gd name="connsiteX0" fmla="*/ 1272661 w 1276093"/>
              <a:gd name="connsiteY0" fmla="*/ 0 h 5048133"/>
              <a:gd name="connsiteX1" fmla="*/ 107 w 1276093"/>
              <a:gd name="connsiteY1" fmla="*/ 5048133 h 5048133"/>
              <a:gd name="connsiteX2" fmla="*/ 1272661 w 1276093"/>
              <a:gd name="connsiteY2" fmla="*/ 0 h 5048133"/>
              <a:gd name="connsiteX0" fmla="*/ 1273910 w 1332739"/>
              <a:gd name="connsiteY0" fmla="*/ 183570 h 5242671"/>
              <a:gd name="connsiteX1" fmla="*/ 1356 w 1332739"/>
              <a:gd name="connsiteY1" fmla="*/ 5231703 h 5242671"/>
              <a:gd name="connsiteX2" fmla="*/ 991666 w 1332739"/>
              <a:gd name="connsiteY2" fmla="*/ 1495522 h 5242671"/>
              <a:gd name="connsiteX3" fmla="*/ 1273910 w 1332739"/>
              <a:gd name="connsiteY3" fmla="*/ 183570 h 5242671"/>
              <a:gd name="connsiteX0" fmla="*/ 1279066 w 1300605"/>
              <a:gd name="connsiteY0" fmla="*/ 223651 h 5281819"/>
              <a:gd name="connsiteX1" fmla="*/ 6512 w 1300605"/>
              <a:gd name="connsiteY1" fmla="*/ 5271784 h 5281819"/>
              <a:gd name="connsiteX2" fmla="*/ 320547 w 1300605"/>
              <a:gd name="connsiteY2" fmla="*/ 1230803 h 5281819"/>
              <a:gd name="connsiteX3" fmla="*/ 1279066 w 1300605"/>
              <a:gd name="connsiteY3" fmla="*/ 223651 h 5281819"/>
              <a:gd name="connsiteX0" fmla="*/ 1272554 w 1272554"/>
              <a:gd name="connsiteY0" fmla="*/ 0 h 5048133"/>
              <a:gd name="connsiteX1" fmla="*/ 0 w 1272554"/>
              <a:gd name="connsiteY1" fmla="*/ 5048133 h 5048133"/>
              <a:gd name="connsiteX2" fmla="*/ 1272554 w 1272554"/>
              <a:gd name="connsiteY2" fmla="*/ 0 h 5048133"/>
              <a:gd name="connsiteX0" fmla="*/ 1272554 w 4652659"/>
              <a:gd name="connsiteY0" fmla="*/ 0 h 5048133"/>
              <a:gd name="connsiteX1" fmla="*/ 0 w 4652659"/>
              <a:gd name="connsiteY1" fmla="*/ 5048133 h 5048133"/>
              <a:gd name="connsiteX2" fmla="*/ 1272554 w 4652659"/>
              <a:gd name="connsiteY2" fmla="*/ 0 h 5048133"/>
              <a:gd name="connsiteX0" fmla="*/ 1779205 w 5159310"/>
              <a:gd name="connsiteY0" fmla="*/ 0 h 5048133"/>
              <a:gd name="connsiteX1" fmla="*/ 506651 w 5159310"/>
              <a:gd name="connsiteY1" fmla="*/ 5048133 h 5048133"/>
              <a:gd name="connsiteX2" fmla="*/ 1779205 w 5159310"/>
              <a:gd name="connsiteY2" fmla="*/ 0 h 5048133"/>
              <a:gd name="connsiteX0" fmla="*/ 1779205 w 8258358"/>
              <a:gd name="connsiteY0" fmla="*/ 0 h 5048133"/>
              <a:gd name="connsiteX1" fmla="*/ 506651 w 8258358"/>
              <a:gd name="connsiteY1" fmla="*/ 5048133 h 5048133"/>
              <a:gd name="connsiteX2" fmla="*/ 1779205 w 8258358"/>
              <a:gd name="connsiteY2" fmla="*/ 0 h 5048133"/>
              <a:gd name="connsiteX0" fmla="*/ 1779205 w 8927936"/>
              <a:gd name="connsiteY0" fmla="*/ 0 h 5054409"/>
              <a:gd name="connsiteX1" fmla="*/ 506651 w 8927936"/>
              <a:gd name="connsiteY1" fmla="*/ 5048133 h 5054409"/>
              <a:gd name="connsiteX2" fmla="*/ 1779205 w 8927936"/>
              <a:gd name="connsiteY2" fmla="*/ 0 h 5054409"/>
              <a:gd name="connsiteX0" fmla="*/ 1272556 w 8421287"/>
              <a:gd name="connsiteY0" fmla="*/ 499708 h 5554117"/>
              <a:gd name="connsiteX1" fmla="*/ 872837 w 8421287"/>
              <a:gd name="connsiteY1" fmla="*/ 792486 h 5554117"/>
              <a:gd name="connsiteX2" fmla="*/ 2 w 8421287"/>
              <a:gd name="connsiteY2" fmla="*/ 5547841 h 5554117"/>
              <a:gd name="connsiteX3" fmla="*/ 1272556 w 8421287"/>
              <a:gd name="connsiteY3" fmla="*/ 499708 h 5554117"/>
              <a:gd name="connsiteX0" fmla="*/ 1272554 w 8421285"/>
              <a:gd name="connsiteY0" fmla="*/ 0 h 5054409"/>
              <a:gd name="connsiteX1" fmla="*/ 0 w 8421285"/>
              <a:gd name="connsiteY1" fmla="*/ 5048133 h 5054409"/>
              <a:gd name="connsiteX2" fmla="*/ 1272554 w 8421285"/>
              <a:gd name="connsiteY2" fmla="*/ 0 h 5054409"/>
              <a:gd name="connsiteX0" fmla="*/ 2606054 w 9072885"/>
              <a:gd name="connsiteY0" fmla="*/ 0 h 4712241"/>
              <a:gd name="connsiteX1" fmla="*/ 0 w 9072885"/>
              <a:gd name="connsiteY1" fmla="*/ 4705233 h 4712241"/>
              <a:gd name="connsiteX2" fmla="*/ 2606054 w 9072885"/>
              <a:gd name="connsiteY2" fmla="*/ 0 h 4712241"/>
              <a:gd name="connsiteX0" fmla="*/ 2606054 w 8928258"/>
              <a:gd name="connsiteY0" fmla="*/ 0 h 4713005"/>
              <a:gd name="connsiteX1" fmla="*/ 0 w 8928258"/>
              <a:gd name="connsiteY1" fmla="*/ 4705233 h 4713005"/>
              <a:gd name="connsiteX2" fmla="*/ 2606054 w 8928258"/>
              <a:gd name="connsiteY2" fmla="*/ 0 h 4713005"/>
              <a:gd name="connsiteX0" fmla="*/ 2606054 w 8928258"/>
              <a:gd name="connsiteY0" fmla="*/ 0 h 4713005"/>
              <a:gd name="connsiteX1" fmla="*/ 0 w 8928258"/>
              <a:gd name="connsiteY1" fmla="*/ 4705233 h 4713005"/>
              <a:gd name="connsiteX2" fmla="*/ 2606054 w 8928258"/>
              <a:gd name="connsiteY2" fmla="*/ 0 h 4713005"/>
              <a:gd name="connsiteX0" fmla="*/ 2606054 w 8928258"/>
              <a:gd name="connsiteY0" fmla="*/ 0 h 4713005"/>
              <a:gd name="connsiteX1" fmla="*/ 0 w 8928258"/>
              <a:gd name="connsiteY1" fmla="*/ 4705233 h 4713005"/>
              <a:gd name="connsiteX2" fmla="*/ 2606054 w 8928258"/>
              <a:gd name="connsiteY2" fmla="*/ 0 h 4713005"/>
              <a:gd name="connsiteX0" fmla="*/ 2736255 w 9058459"/>
              <a:gd name="connsiteY0" fmla="*/ 797 h 5112354"/>
              <a:gd name="connsiteX1" fmla="*/ 634736 w 9058459"/>
              <a:gd name="connsiteY1" fmla="*/ 4332175 h 5112354"/>
              <a:gd name="connsiteX2" fmla="*/ 130201 w 9058459"/>
              <a:gd name="connsiteY2" fmla="*/ 4706030 h 5112354"/>
              <a:gd name="connsiteX3" fmla="*/ 2736255 w 9058459"/>
              <a:gd name="connsiteY3" fmla="*/ 797 h 5112354"/>
              <a:gd name="connsiteX0" fmla="*/ 2786036 w 9108240"/>
              <a:gd name="connsiteY0" fmla="*/ 797 h 4957654"/>
              <a:gd name="connsiteX1" fmla="*/ 684517 w 9108240"/>
              <a:gd name="connsiteY1" fmla="*/ 4332175 h 4957654"/>
              <a:gd name="connsiteX2" fmla="*/ 176518 w 9108240"/>
              <a:gd name="connsiteY2" fmla="*/ 4294075 h 4957654"/>
              <a:gd name="connsiteX3" fmla="*/ 179982 w 9108240"/>
              <a:gd name="connsiteY3" fmla="*/ 4706030 h 4957654"/>
              <a:gd name="connsiteX4" fmla="*/ 2786036 w 9108240"/>
              <a:gd name="connsiteY4" fmla="*/ 797 h 4957654"/>
              <a:gd name="connsiteX0" fmla="*/ 2786036 w 9108240"/>
              <a:gd name="connsiteY0" fmla="*/ 975 h 4957832"/>
              <a:gd name="connsiteX1" fmla="*/ 176518 w 9108240"/>
              <a:gd name="connsiteY1" fmla="*/ 4294253 h 4957832"/>
              <a:gd name="connsiteX2" fmla="*/ 179982 w 9108240"/>
              <a:gd name="connsiteY2" fmla="*/ 4706208 h 4957832"/>
              <a:gd name="connsiteX3" fmla="*/ 2786036 w 9108240"/>
              <a:gd name="connsiteY3" fmla="*/ 975 h 4957832"/>
              <a:gd name="connsiteX0" fmla="*/ 2786036 w 9108240"/>
              <a:gd name="connsiteY0" fmla="*/ 0 h 4956857"/>
              <a:gd name="connsiteX1" fmla="*/ 176518 w 9108240"/>
              <a:gd name="connsiteY1" fmla="*/ 4293278 h 4956857"/>
              <a:gd name="connsiteX2" fmla="*/ 179982 w 9108240"/>
              <a:gd name="connsiteY2" fmla="*/ 4705233 h 4956857"/>
              <a:gd name="connsiteX3" fmla="*/ 2786036 w 9108240"/>
              <a:gd name="connsiteY3" fmla="*/ 0 h 4956857"/>
              <a:gd name="connsiteX0" fmla="*/ 2609518 w 8931722"/>
              <a:gd name="connsiteY0" fmla="*/ 0 h 4713005"/>
              <a:gd name="connsiteX1" fmla="*/ 0 w 8931722"/>
              <a:gd name="connsiteY1" fmla="*/ 4293278 h 4713005"/>
              <a:gd name="connsiteX2" fmla="*/ 3464 w 8931722"/>
              <a:gd name="connsiteY2" fmla="*/ 4705233 h 4713005"/>
              <a:gd name="connsiteX3" fmla="*/ 2609518 w 8931722"/>
              <a:gd name="connsiteY3" fmla="*/ 0 h 4713005"/>
              <a:gd name="connsiteX0" fmla="*/ 2609518 w 8931722"/>
              <a:gd name="connsiteY0" fmla="*/ 0 h 4713005"/>
              <a:gd name="connsiteX1" fmla="*/ 0 w 8931722"/>
              <a:gd name="connsiteY1" fmla="*/ 4293278 h 4713005"/>
              <a:gd name="connsiteX2" fmla="*/ 3464 w 8931722"/>
              <a:gd name="connsiteY2" fmla="*/ 4705233 h 4713005"/>
              <a:gd name="connsiteX3" fmla="*/ 2609518 w 8931722"/>
              <a:gd name="connsiteY3" fmla="*/ 0 h 4713005"/>
              <a:gd name="connsiteX0" fmla="*/ 2609518 w 8931722"/>
              <a:gd name="connsiteY0" fmla="*/ 0 h 4837578"/>
              <a:gd name="connsiteX1" fmla="*/ 0 w 8931722"/>
              <a:gd name="connsiteY1" fmla="*/ 4293278 h 4837578"/>
              <a:gd name="connsiteX2" fmla="*/ 3464 w 8931722"/>
              <a:gd name="connsiteY2" fmla="*/ 4705233 h 4837578"/>
              <a:gd name="connsiteX3" fmla="*/ 2609518 w 8931722"/>
              <a:gd name="connsiteY3" fmla="*/ 0 h 4837578"/>
              <a:gd name="connsiteX0" fmla="*/ 2609518 w 8931722"/>
              <a:gd name="connsiteY0" fmla="*/ 0 h 4837578"/>
              <a:gd name="connsiteX1" fmla="*/ 0 w 8931722"/>
              <a:gd name="connsiteY1" fmla="*/ 4293278 h 4837578"/>
              <a:gd name="connsiteX2" fmla="*/ 3464 w 8931722"/>
              <a:gd name="connsiteY2" fmla="*/ 4705233 h 4837578"/>
              <a:gd name="connsiteX3" fmla="*/ 2609518 w 8931722"/>
              <a:gd name="connsiteY3" fmla="*/ 0 h 4837578"/>
              <a:gd name="connsiteX0" fmla="*/ 2606108 w 8928312"/>
              <a:gd name="connsiteY0" fmla="*/ 0 h 4837578"/>
              <a:gd name="connsiteX1" fmla="*/ 15640 w 8928312"/>
              <a:gd name="connsiteY1" fmla="*/ 4255178 h 4837578"/>
              <a:gd name="connsiteX2" fmla="*/ 54 w 8928312"/>
              <a:gd name="connsiteY2" fmla="*/ 4705233 h 4837578"/>
              <a:gd name="connsiteX3" fmla="*/ 2606108 w 8928312"/>
              <a:gd name="connsiteY3" fmla="*/ 0 h 4837578"/>
              <a:gd name="connsiteX0" fmla="*/ 2596639 w 8923551"/>
              <a:gd name="connsiteY0" fmla="*/ 0 h 4975777"/>
              <a:gd name="connsiteX1" fmla="*/ 6171 w 8923551"/>
              <a:gd name="connsiteY1" fmla="*/ 4255178 h 4975777"/>
              <a:gd name="connsiteX2" fmla="*/ 110 w 8923551"/>
              <a:gd name="connsiteY2" fmla="*/ 4848108 h 4975777"/>
              <a:gd name="connsiteX3" fmla="*/ 2596639 w 8923551"/>
              <a:gd name="connsiteY3" fmla="*/ 0 h 4975777"/>
              <a:gd name="connsiteX0" fmla="*/ 2596532 w 8923444"/>
              <a:gd name="connsiteY0" fmla="*/ 0 h 4975777"/>
              <a:gd name="connsiteX1" fmla="*/ 434689 w 8923444"/>
              <a:gd name="connsiteY1" fmla="*/ 4255178 h 4975777"/>
              <a:gd name="connsiteX2" fmla="*/ 3 w 8923444"/>
              <a:gd name="connsiteY2" fmla="*/ 4848108 h 4975777"/>
              <a:gd name="connsiteX3" fmla="*/ 2596532 w 8923444"/>
              <a:gd name="connsiteY3" fmla="*/ 0 h 4975777"/>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6078"/>
              <a:gd name="connsiteX1" fmla="*/ 434689 w 9282088"/>
              <a:gd name="connsiteY1" fmla="*/ 4255178 h 4926078"/>
              <a:gd name="connsiteX2" fmla="*/ 3 w 9282088"/>
              <a:gd name="connsiteY2" fmla="*/ 4848108 h 4926078"/>
              <a:gd name="connsiteX3" fmla="*/ 2596532 w 9282088"/>
              <a:gd name="connsiteY3" fmla="*/ 0 h 4926078"/>
              <a:gd name="connsiteX0" fmla="*/ 2596532 w 9282088"/>
              <a:gd name="connsiteY0" fmla="*/ 0 h 4927687"/>
              <a:gd name="connsiteX1" fmla="*/ 434689 w 9282088"/>
              <a:gd name="connsiteY1" fmla="*/ 4255178 h 4927687"/>
              <a:gd name="connsiteX2" fmla="*/ 3 w 9282088"/>
              <a:gd name="connsiteY2" fmla="*/ 4848108 h 4927687"/>
              <a:gd name="connsiteX3" fmla="*/ 2596532 w 9282088"/>
              <a:gd name="connsiteY3" fmla="*/ 0 h 4927687"/>
              <a:gd name="connsiteX0" fmla="*/ 2596532 w 9362384"/>
              <a:gd name="connsiteY0" fmla="*/ 0 h 4957531"/>
              <a:gd name="connsiteX1" fmla="*/ 434689 w 9362384"/>
              <a:gd name="connsiteY1" fmla="*/ 4255178 h 4957531"/>
              <a:gd name="connsiteX2" fmla="*/ 3 w 9362384"/>
              <a:gd name="connsiteY2" fmla="*/ 4848108 h 4957531"/>
              <a:gd name="connsiteX3" fmla="*/ 2596532 w 9362384"/>
              <a:gd name="connsiteY3" fmla="*/ 0 h 4957531"/>
              <a:gd name="connsiteX0" fmla="*/ 2596532 w 9362384"/>
              <a:gd name="connsiteY0" fmla="*/ 0 h 4957531"/>
              <a:gd name="connsiteX1" fmla="*/ 247594 w 9362384"/>
              <a:gd name="connsiteY1" fmla="*/ 4500554 h 4957531"/>
              <a:gd name="connsiteX2" fmla="*/ 3 w 9362384"/>
              <a:gd name="connsiteY2" fmla="*/ 4848108 h 4957531"/>
              <a:gd name="connsiteX3" fmla="*/ 2596532 w 9362384"/>
              <a:gd name="connsiteY3" fmla="*/ 0 h 4957531"/>
              <a:gd name="connsiteX0" fmla="*/ 2596532 w 9362384"/>
              <a:gd name="connsiteY0" fmla="*/ 0 h 4957531"/>
              <a:gd name="connsiteX1" fmla="*/ 247594 w 9362384"/>
              <a:gd name="connsiteY1" fmla="*/ 4500554 h 4957531"/>
              <a:gd name="connsiteX2" fmla="*/ 3 w 9362384"/>
              <a:gd name="connsiteY2" fmla="*/ 4848108 h 4957531"/>
              <a:gd name="connsiteX3" fmla="*/ 2596532 w 9362384"/>
              <a:gd name="connsiteY3" fmla="*/ 0 h 4957531"/>
              <a:gd name="connsiteX0" fmla="*/ 2474920 w 9303653"/>
              <a:gd name="connsiteY0" fmla="*/ 0 h 5435791"/>
              <a:gd name="connsiteX1" fmla="*/ 247594 w 9303653"/>
              <a:gd name="connsiteY1" fmla="*/ 4991306 h 5435791"/>
              <a:gd name="connsiteX2" fmla="*/ 3 w 9303653"/>
              <a:gd name="connsiteY2" fmla="*/ 5338860 h 5435791"/>
              <a:gd name="connsiteX3" fmla="*/ 2474920 w 9303653"/>
              <a:gd name="connsiteY3" fmla="*/ 0 h 5435791"/>
              <a:gd name="connsiteX0" fmla="*/ 2474920 w 9215113"/>
              <a:gd name="connsiteY0" fmla="*/ 0 h 5451513"/>
              <a:gd name="connsiteX1" fmla="*/ 247594 w 9215113"/>
              <a:gd name="connsiteY1" fmla="*/ 4991306 h 5451513"/>
              <a:gd name="connsiteX2" fmla="*/ 3 w 9215113"/>
              <a:gd name="connsiteY2" fmla="*/ 5338860 h 5451513"/>
              <a:gd name="connsiteX3" fmla="*/ 2474920 w 9215113"/>
              <a:gd name="connsiteY3" fmla="*/ 0 h 5451513"/>
              <a:gd name="connsiteX0" fmla="*/ 2474920 w 9215114"/>
              <a:gd name="connsiteY0" fmla="*/ 0 h 5451514"/>
              <a:gd name="connsiteX1" fmla="*/ 247594 w 9215114"/>
              <a:gd name="connsiteY1" fmla="*/ 4991306 h 5451514"/>
              <a:gd name="connsiteX2" fmla="*/ 3 w 9215114"/>
              <a:gd name="connsiteY2" fmla="*/ 5338860 h 5451514"/>
              <a:gd name="connsiteX3" fmla="*/ 2474920 w 9215114"/>
              <a:gd name="connsiteY3" fmla="*/ 0 h 5451514"/>
              <a:gd name="connsiteX0" fmla="*/ 2474920 w 9215114"/>
              <a:gd name="connsiteY0" fmla="*/ 0 h 5451514"/>
              <a:gd name="connsiteX1" fmla="*/ 247594 w 9215114"/>
              <a:gd name="connsiteY1" fmla="*/ 4991306 h 5451514"/>
              <a:gd name="connsiteX2" fmla="*/ 3 w 9215114"/>
              <a:gd name="connsiteY2" fmla="*/ 5338860 h 5451514"/>
              <a:gd name="connsiteX3" fmla="*/ 2474920 w 9215114"/>
              <a:gd name="connsiteY3" fmla="*/ 0 h 5451514"/>
              <a:gd name="connsiteX0" fmla="*/ 2474920 w 9408811"/>
              <a:gd name="connsiteY0" fmla="*/ 0 h 5426873"/>
              <a:gd name="connsiteX1" fmla="*/ 247594 w 9408811"/>
              <a:gd name="connsiteY1" fmla="*/ 4991306 h 5426873"/>
              <a:gd name="connsiteX2" fmla="*/ 3 w 9408811"/>
              <a:gd name="connsiteY2" fmla="*/ 5338860 h 5426873"/>
              <a:gd name="connsiteX3" fmla="*/ 2474920 w 9408811"/>
              <a:gd name="connsiteY3" fmla="*/ 0 h 5426873"/>
              <a:gd name="connsiteX0" fmla="*/ 2474920 w 9436801"/>
              <a:gd name="connsiteY0" fmla="*/ 0 h 5434850"/>
              <a:gd name="connsiteX1" fmla="*/ 247594 w 9436801"/>
              <a:gd name="connsiteY1" fmla="*/ 4991306 h 5434850"/>
              <a:gd name="connsiteX2" fmla="*/ 3 w 9436801"/>
              <a:gd name="connsiteY2" fmla="*/ 5338860 h 5434850"/>
              <a:gd name="connsiteX3" fmla="*/ 2474920 w 9436801"/>
              <a:gd name="connsiteY3" fmla="*/ 0 h 5434850"/>
              <a:gd name="connsiteX0" fmla="*/ 2474920 w 9436801"/>
              <a:gd name="connsiteY0" fmla="*/ 0 h 5434849"/>
              <a:gd name="connsiteX1" fmla="*/ 247594 w 9436801"/>
              <a:gd name="connsiteY1" fmla="*/ 4991306 h 5434849"/>
              <a:gd name="connsiteX2" fmla="*/ 3 w 9436801"/>
              <a:gd name="connsiteY2" fmla="*/ 5338860 h 5434849"/>
              <a:gd name="connsiteX3" fmla="*/ 2474920 w 9436801"/>
              <a:gd name="connsiteY3" fmla="*/ 0 h 5434849"/>
              <a:gd name="connsiteX0" fmla="*/ 2474926 w 9436807"/>
              <a:gd name="connsiteY0" fmla="*/ 0 h 5434849"/>
              <a:gd name="connsiteX1" fmla="*/ 107280 w 9436807"/>
              <a:gd name="connsiteY1" fmla="*/ 5157446 h 5434849"/>
              <a:gd name="connsiteX2" fmla="*/ 9 w 9436807"/>
              <a:gd name="connsiteY2" fmla="*/ 5338860 h 5434849"/>
              <a:gd name="connsiteX3" fmla="*/ 2474926 w 9436807"/>
              <a:gd name="connsiteY3" fmla="*/ 0 h 5434849"/>
              <a:gd name="connsiteX0" fmla="*/ 2416459 w 9409382"/>
              <a:gd name="connsiteY0" fmla="*/ 0 h 4648137"/>
              <a:gd name="connsiteX1" fmla="*/ 107280 w 9409382"/>
              <a:gd name="connsiteY1" fmla="*/ 4339526 h 4648137"/>
              <a:gd name="connsiteX2" fmla="*/ 9 w 9409382"/>
              <a:gd name="connsiteY2" fmla="*/ 4520940 h 4648137"/>
              <a:gd name="connsiteX3" fmla="*/ 2416459 w 9409382"/>
              <a:gd name="connsiteY3" fmla="*/ 0 h 4648137"/>
              <a:gd name="connsiteX0" fmla="*/ 2416459 w 8956512"/>
              <a:gd name="connsiteY0" fmla="*/ 0 h 4619323"/>
              <a:gd name="connsiteX1" fmla="*/ 107280 w 8956512"/>
              <a:gd name="connsiteY1" fmla="*/ 4339526 h 4619323"/>
              <a:gd name="connsiteX2" fmla="*/ 9 w 8956512"/>
              <a:gd name="connsiteY2" fmla="*/ 4520940 h 4619323"/>
              <a:gd name="connsiteX3" fmla="*/ 2416459 w 8956512"/>
              <a:gd name="connsiteY3" fmla="*/ 0 h 4619323"/>
              <a:gd name="connsiteX0" fmla="*/ 2416459 w 8394497"/>
              <a:gd name="connsiteY0" fmla="*/ 0 h 4619323"/>
              <a:gd name="connsiteX1" fmla="*/ 107280 w 8394497"/>
              <a:gd name="connsiteY1" fmla="*/ 4339526 h 4619323"/>
              <a:gd name="connsiteX2" fmla="*/ 9 w 8394497"/>
              <a:gd name="connsiteY2" fmla="*/ 4520940 h 4619323"/>
              <a:gd name="connsiteX3" fmla="*/ 2416459 w 8394497"/>
              <a:gd name="connsiteY3" fmla="*/ 0 h 4619323"/>
              <a:gd name="connsiteX0" fmla="*/ 2135818 w 8280493"/>
              <a:gd name="connsiteY0" fmla="*/ 0 h 4751594"/>
              <a:gd name="connsiteX1" fmla="*/ 107280 w 8280493"/>
              <a:gd name="connsiteY1" fmla="*/ 4475846 h 4751594"/>
              <a:gd name="connsiteX2" fmla="*/ 9 w 8280493"/>
              <a:gd name="connsiteY2" fmla="*/ 4657260 h 4751594"/>
              <a:gd name="connsiteX3" fmla="*/ 2135818 w 8280493"/>
              <a:gd name="connsiteY3" fmla="*/ 0 h 4751594"/>
              <a:gd name="connsiteX0" fmla="*/ 2135818 w 8280494"/>
              <a:gd name="connsiteY0" fmla="*/ 0 h 4751594"/>
              <a:gd name="connsiteX1" fmla="*/ 107280 w 8280494"/>
              <a:gd name="connsiteY1" fmla="*/ 4475846 h 4751594"/>
              <a:gd name="connsiteX2" fmla="*/ 9 w 8280494"/>
              <a:gd name="connsiteY2" fmla="*/ 4657260 h 4751594"/>
              <a:gd name="connsiteX3" fmla="*/ 2135818 w 8280494"/>
              <a:gd name="connsiteY3" fmla="*/ 0 h 4751594"/>
              <a:gd name="connsiteX0" fmla="*/ 2135818 w 8355632"/>
              <a:gd name="connsiteY0" fmla="*/ 0 h 4752539"/>
              <a:gd name="connsiteX1" fmla="*/ 107280 w 8355632"/>
              <a:gd name="connsiteY1" fmla="*/ 4475846 h 4752539"/>
              <a:gd name="connsiteX2" fmla="*/ 9 w 8355632"/>
              <a:gd name="connsiteY2" fmla="*/ 4657260 h 4752539"/>
              <a:gd name="connsiteX3" fmla="*/ 2135818 w 8355632"/>
              <a:gd name="connsiteY3" fmla="*/ 0 h 4752539"/>
              <a:gd name="connsiteX0" fmla="*/ 2135818 w 8355633"/>
              <a:gd name="connsiteY0" fmla="*/ 0 h 4752539"/>
              <a:gd name="connsiteX1" fmla="*/ 107280 w 8355633"/>
              <a:gd name="connsiteY1" fmla="*/ 4475846 h 4752539"/>
              <a:gd name="connsiteX2" fmla="*/ 9 w 8355633"/>
              <a:gd name="connsiteY2" fmla="*/ 4657260 h 4752539"/>
              <a:gd name="connsiteX3" fmla="*/ 2135818 w 8355633"/>
              <a:gd name="connsiteY3" fmla="*/ 0 h 4752539"/>
            </a:gdLst>
            <a:ahLst/>
            <a:cxnLst>
              <a:cxn ang="0">
                <a:pos x="connsiteX0" y="connsiteY0"/>
              </a:cxn>
              <a:cxn ang="0">
                <a:pos x="connsiteX1" y="connsiteY1"/>
              </a:cxn>
              <a:cxn ang="0">
                <a:pos x="connsiteX2" y="connsiteY2"/>
              </a:cxn>
              <a:cxn ang="0">
                <a:pos x="connsiteX3" y="connsiteY3"/>
              </a:cxn>
            </a:cxnLst>
            <a:rect l="l" t="t" r="r" b="b"/>
            <a:pathLst>
              <a:path w="8355633" h="4752539">
                <a:moveTo>
                  <a:pt x="2135818" y="0"/>
                </a:moveTo>
                <a:cubicBezTo>
                  <a:pt x="11808555" y="4752912"/>
                  <a:pt x="8500803" y="4543623"/>
                  <a:pt x="107280" y="4475846"/>
                </a:cubicBezTo>
                <a:cubicBezTo>
                  <a:pt x="108435" y="4613164"/>
                  <a:pt x="-1146" y="4519942"/>
                  <a:pt x="9" y="4657260"/>
                </a:cubicBezTo>
                <a:cubicBezTo>
                  <a:pt x="14274917" y="5291554"/>
                  <a:pt x="6961783" y="2648724"/>
                  <a:pt x="2135818" y="0"/>
                </a:cubicBezTo>
                <a:close/>
              </a:path>
            </a:pathLst>
          </a:custGeom>
          <a:gradFill>
            <a:gsLst>
              <a:gs pos="53000">
                <a:srgbClr val="87A1CC"/>
              </a:gs>
              <a:gs pos="100000">
                <a:schemeClr val="bg1"/>
              </a:gs>
              <a:gs pos="30000">
                <a:schemeClr val="bg1"/>
              </a:gs>
              <a:gs pos="10000">
                <a:srgbClr val="4C73B2"/>
              </a:gs>
              <a:gs pos="90000">
                <a:srgbClr val="4C73B2"/>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14323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a:xfrm>
            <a:off x="6553200" y="6356350"/>
            <a:ext cx="2133600" cy="365125"/>
          </a:xfrm>
          <a:prstGeom prst="rect">
            <a:avLst/>
          </a:prstGeom>
        </p:spPr>
        <p:txBody>
          <a:bodyPr/>
          <a:lstStyle/>
          <a:p>
            <a:fld id="{3B413EF9-0F60-45B2-9922-281A7B465BE1}" type="slidenum">
              <a:rPr lang="ru-RU" smtClean="0"/>
              <a:t>‹#›</a:t>
            </a:fld>
            <a:endParaRPr lang="ru-RU"/>
          </a:p>
        </p:txBody>
      </p:sp>
      <p:sp>
        <p:nvSpPr>
          <p:cNvPr id="5" name="Номер слайда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B413EF9-0F60-45B2-9922-281A7B465BE1}" type="slidenum">
              <a:rPr lang="ru-RU" smtClean="0"/>
              <a:pPr/>
              <a:t>‹#›</a:t>
            </a:fld>
            <a:endParaRPr lang="ru-RU"/>
          </a:p>
        </p:txBody>
      </p:sp>
      <p:sp>
        <p:nvSpPr>
          <p:cNvPr id="6" name="Номер слайда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F1AD3D4-B75A-4906-B7D6-6DE92F1592E3}" type="slidenum">
              <a:rPr lang="ru-RU" smtClean="0"/>
              <a:pPr/>
              <a:t>‹#›</a:t>
            </a:fld>
            <a:endParaRPr lang="ru-RU"/>
          </a:p>
        </p:txBody>
      </p:sp>
      <p:sp>
        <p:nvSpPr>
          <p:cNvPr id="7" name="Прямоугольник 6"/>
          <p:cNvSpPr/>
          <p:nvPr userDrawn="1"/>
        </p:nvSpPr>
        <p:spPr>
          <a:xfrm>
            <a:off x="-36512" y="707210"/>
            <a:ext cx="9216000" cy="144000"/>
          </a:xfrm>
          <a:prstGeom prst="rect">
            <a:avLst/>
          </a:prstGeom>
          <a:gradFill>
            <a:gsLst>
              <a:gs pos="82000">
                <a:srgbClr val="87A1CC"/>
              </a:gs>
              <a:gs pos="100000">
                <a:schemeClr val="bg1"/>
              </a:gs>
              <a:gs pos="61000">
                <a:schemeClr val="bg1"/>
              </a:gs>
              <a:gs pos="12000">
                <a:srgbClr val="4C73B2"/>
              </a:gs>
              <a:gs pos="90000">
                <a:srgbClr val="4C73B2"/>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userDrawn="1"/>
        </p:nvSpPr>
        <p:spPr>
          <a:xfrm>
            <a:off x="-36512" y="592222"/>
            <a:ext cx="9216000" cy="72000"/>
          </a:xfrm>
          <a:prstGeom prst="rect">
            <a:avLst/>
          </a:prstGeom>
          <a:gradFill>
            <a:gsLst>
              <a:gs pos="82000">
                <a:srgbClr val="87A1CC"/>
              </a:gs>
              <a:gs pos="100000">
                <a:schemeClr val="bg1"/>
              </a:gs>
              <a:gs pos="61000">
                <a:schemeClr val="bg1"/>
              </a:gs>
              <a:gs pos="12000">
                <a:srgbClr val="4C73B2"/>
              </a:gs>
              <a:gs pos="90000">
                <a:srgbClr val="4C73B2"/>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userDrawn="1"/>
        </p:nvSpPr>
        <p:spPr>
          <a:xfrm>
            <a:off x="-35488" y="505700"/>
            <a:ext cx="9216000" cy="36000"/>
          </a:xfrm>
          <a:prstGeom prst="rect">
            <a:avLst/>
          </a:prstGeom>
          <a:gradFill>
            <a:gsLst>
              <a:gs pos="82000">
                <a:srgbClr val="87A1CC"/>
              </a:gs>
              <a:gs pos="100000">
                <a:schemeClr val="bg1"/>
              </a:gs>
              <a:gs pos="61000">
                <a:schemeClr val="bg1"/>
              </a:gs>
              <a:gs pos="12000">
                <a:srgbClr val="4C73B2"/>
              </a:gs>
              <a:gs pos="90000">
                <a:srgbClr val="4C73B2"/>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10" name="Группа 9"/>
          <p:cNvGrpSpPr/>
          <p:nvPr userDrawn="1"/>
        </p:nvGrpSpPr>
        <p:grpSpPr>
          <a:xfrm>
            <a:off x="251520" y="101766"/>
            <a:ext cx="856239" cy="734946"/>
            <a:chOff x="119318" y="463317"/>
            <a:chExt cx="3223802" cy="2581275"/>
          </a:xfrm>
        </p:grpSpPr>
        <p:pic>
          <p:nvPicPr>
            <p:cNvPr id="11" name="Picture 2" descr="C:\Users\Shahin\Desktop\qlobus 2.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7988" y="463317"/>
              <a:ext cx="2581275" cy="258127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Группа 11"/>
            <p:cNvGrpSpPr/>
            <p:nvPr/>
          </p:nvGrpSpPr>
          <p:grpSpPr>
            <a:xfrm>
              <a:off x="119318" y="956845"/>
              <a:ext cx="3223802" cy="1689137"/>
              <a:chOff x="119318" y="956845"/>
              <a:chExt cx="3223802" cy="1689137"/>
            </a:xfrm>
          </p:grpSpPr>
          <p:grpSp>
            <p:nvGrpSpPr>
              <p:cNvPr id="13" name="Группа 12"/>
              <p:cNvGrpSpPr/>
              <p:nvPr/>
            </p:nvGrpSpPr>
            <p:grpSpPr>
              <a:xfrm>
                <a:off x="119318" y="956845"/>
                <a:ext cx="3223802" cy="1689137"/>
                <a:chOff x="119318" y="956845"/>
                <a:chExt cx="3223802" cy="1689137"/>
              </a:xfrm>
            </p:grpSpPr>
            <p:sp>
              <p:nvSpPr>
                <p:cNvPr id="17" name="Хорда 3"/>
                <p:cNvSpPr/>
                <p:nvPr/>
              </p:nvSpPr>
              <p:spPr>
                <a:xfrm rot="1598660">
                  <a:off x="119318" y="1510798"/>
                  <a:ext cx="2794234" cy="1135184"/>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Lst>
                  <a:ahLst/>
                  <a:cxnLst>
                    <a:cxn ang="0">
                      <a:pos x="connsiteX0" y="connsiteY0"/>
                    </a:cxn>
                    <a:cxn ang="0">
                      <a:pos x="connsiteX1" y="connsiteY1"/>
                    </a:cxn>
                    <a:cxn ang="0">
                      <a:pos x="connsiteX2" y="connsiteY2"/>
                    </a:cxn>
                  </a:cxnLst>
                  <a:rect l="l" t="t" r="r" b="b"/>
                  <a:pathLst>
                    <a:path w="3094557" h="1135184">
                      <a:moveTo>
                        <a:pt x="2920221" y="165278"/>
                      </a:moveTo>
                      <a:cubicBezTo>
                        <a:pt x="4146508" y="1641115"/>
                        <a:pt x="-1568330" y="1308929"/>
                        <a:pt x="426885" y="0"/>
                      </a:cubicBezTo>
                      <a:cubicBezTo>
                        <a:pt x="-932739" y="941637"/>
                        <a:pt x="3696999" y="1320474"/>
                        <a:pt x="2920221" y="165278"/>
                      </a:cubicBezTo>
                      <a:close/>
                    </a:path>
                  </a:pathLst>
                </a:custGeom>
                <a:gradFill>
                  <a:gsLst>
                    <a:gs pos="51000">
                      <a:schemeClr val="bg1"/>
                    </a:gs>
                    <a:gs pos="40000">
                      <a:srgbClr val="169410"/>
                    </a:gs>
                    <a:gs pos="69000">
                      <a:srgbClr val="169410"/>
                    </a:gs>
                  </a:gsLst>
                  <a:lin ang="60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Хорда 3"/>
                <p:cNvSpPr/>
                <p:nvPr/>
              </p:nvSpPr>
              <p:spPr>
                <a:xfrm rot="1598660">
                  <a:off x="174064" y="1217397"/>
                  <a:ext cx="3116790" cy="1135184"/>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Lst>
                  <a:ahLst/>
                  <a:cxnLst>
                    <a:cxn ang="0">
                      <a:pos x="connsiteX0" y="connsiteY0"/>
                    </a:cxn>
                    <a:cxn ang="0">
                      <a:pos x="connsiteX1" y="connsiteY1"/>
                    </a:cxn>
                    <a:cxn ang="0">
                      <a:pos x="connsiteX2" y="connsiteY2"/>
                    </a:cxn>
                  </a:cxnLst>
                  <a:rect l="l" t="t" r="r" b="b"/>
                  <a:pathLst>
                    <a:path w="3094557" h="1135184">
                      <a:moveTo>
                        <a:pt x="2920221" y="165278"/>
                      </a:moveTo>
                      <a:cubicBezTo>
                        <a:pt x="4146508" y="1641115"/>
                        <a:pt x="-1568330" y="1308929"/>
                        <a:pt x="426885" y="0"/>
                      </a:cubicBezTo>
                      <a:cubicBezTo>
                        <a:pt x="-932739" y="941637"/>
                        <a:pt x="3696999" y="1320474"/>
                        <a:pt x="2920221" y="165278"/>
                      </a:cubicBezTo>
                      <a:close/>
                    </a:path>
                  </a:pathLst>
                </a:custGeom>
                <a:gradFill>
                  <a:gsLst>
                    <a:gs pos="68000">
                      <a:schemeClr val="bg1"/>
                    </a:gs>
                    <a:gs pos="53000">
                      <a:srgbClr val="FF0000"/>
                    </a:gs>
                    <a:gs pos="76000">
                      <a:srgbClr val="FF0000"/>
                    </a:gs>
                  </a:gsLst>
                  <a:lin ang="66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Хорда 3"/>
                <p:cNvSpPr/>
                <p:nvPr/>
              </p:nvSpPr>
              <p:spPr>
                <a:xfrm rot="1598660">
                  <a:off x="548886" y="956845"/>
                  <a:ext cx="2794234" cy="1135184"/>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Lst>
                  <a:ahLst/>
                  <a:cxnLst>
                    <a:cxn ang="0">
                      <a:pos x="connsiteX0" y="connsiteY0"/>
                    </a:cxn>
                    <a:cxn ang="0">
                      <a:pos x="connsiteX1" y="connsiteY1"/>
                    </a:cxn>
                    <a:cxn ang="0">
                      <a:pos x="connsiteX2" y="connsiteY2"/>
                    </a:cxn>
                  </a:cxnLst>
                  <a:rect l="l" t="t" r="r" b="b"/>
                  <a:pathLst>
                    <a:path w="3094557" h="1135184">
                      <a:moveTo>
                        <a:pt x="2920221" y="165278"/>
                      </a:moveTo>
                      <a:cubicBezTo>
                        <a:pt x="4146508" y="1641115"/>
                        <a:pt x="-1568330" y="1308929"/>
                        <a:pt x="426885" y="0"/>
                      </a:cubicBezTo>
                      <a:cubicBezTo>
                        <a:pt x="-932739" y="941637"/>
                        <a:pt x="3696999" y="1320474"/>
                        <a:pt x="2920221" y="165278"/>
                      </a:cubicBezTo>
                      <a:close/>
                    </a:path>
                  </a:pathLst>
                </a:custGeom>
                <a:gradFill>
                  <a:gsLst>
                    <a:gs pos="71000">
                      <a:schemeClr val="bg1"/>
                    </a:gs>
                    <a:gs pos="60000">
                      <a:srgbClr val="0C4AC6"/>
                    </a:gs>
                    <a:gs pos="82000">
                      <a:srgbClr val="0C4AC6"/>
                    </a:gs>
                  </a:gsLst>
                  <a:lin ang="7800000" scaled="0"/>
                </a:gra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14" name="Группа 13"/>
              <p:cNvGrpSpPr/>
              <p:nvPr/>
            </p:nvGrpSpPr>
            <p:grpSpPr>
              <a:xfrm>
                <a:off x="679628" y="1640093"/>
                <a:ext cx="936218" cy="783469"/>
                <a:chOff x="679628" y="1640093"/>
                <a:chExt cx="936218" cy="783469"/>
              </a:xfrm>
            </p:grpSpPr>
            <p:sp>
              <p:nvSpPr>
                <p:cNvPr id="15" name="Хорда 3"/>
                <p:cNvSpPr/>
                <p:nvPr/>
              </p:nvSpPr>
              <p:spPr>
                <a:xfrm rot="17504476">
                  <a:off x="931850" y="1739567"/>
                  <a:ext cx="683995" cy="683996"/>
                </a:xfrm>
                <a:custGeom>
                  <a:avLst/>
                  <a:gdLst>
                    <a:gd name="connsiteX0" fmla="*/ 3401632 w 3672408"/>
                    <a:gd name="connsiteY0" fmla="*/ 464016 h 1944216"/>
                    <a:gd name="connsiteX1" fmla="*/ 2450999 w 3672408"/>
                    <a:gd name="connsiteY1" fmla="*/ 1888109 h 1944216"/>
                    <a:gd name="connsiteX2" fmla="*/ 1085338 w 3672408"/>
                    <a:gd name="connsiteY2" fmla="*/ 1859224 h 1944216"/>
                    <a:gd name="connsiteX3" fmla="*/ 440706 w 3672408"/>
                    <a:gd name="connsiteY3" fmla="*/ 340302 h 1944216"/>
                    <a:gd name="connsiteX4" fmla="*/ 3401632 w 3672408"/>
                    <a:gd name="connsiteY4" fmla="*/ 464016 h 1944216"/>
                    <a:gd name="connsiteX0" fmla="*/ 3402126 w 3673690"/>
                    <a:gd name="connsiteY0" fmla="*/ 254981 h 1735181"/>
                    <a:gd name="connsiteX1" fmla="*/ 2451493 w 3673690"/>
                    <a:gd name="connsiteY1" fmla="*/ 1679074 h 1735181"/>
                    <a:gd name="connsiteX2" fmla="*/ 1085832 w 3673690"/>
                    <a:gd name="connsiteY2" fmla="*/ 1650189 h 1735181"/>
                    <a:gd name="connsiteX3" fmla="*/ 441200 w 3673690"/>
                    <a:gd name="connsiteY3" fmla="*/ 131267 h 1735181"/>
                    <a:gd name="connsiteX4" fmla="*/ 3402126 w 3673690"/>
                    <a:gd name="connsiteY4" fmla="*/ 254981 h 1735181"/>
                    <a:gd name="connsiteX0" fmla="*/ 3402126 w 3673690"/>
                    <a:gd name="connsiteY0" fmla="*/ 160904 h 1641104"/>
                    <a:gd name="connsiteX1" fmla="*/ 2451493 w 3673690"/>
                    <a:gd name="connsiteY1" fmla="*/ 1584997 h 1641104"/>
                    <a:gd name="connsiteX2" fmla="*/ 1085832 w 3673690"/>
                    <a:gd name="connsiteY2" fmla="*/ 1556112 h 1641104"/>
                    <a:gd name="connsiteX3" fmla="*/ 441200 w 3673690"/>
                    <a:gd name="connsiteY3" fmla="*/ 37190 h 1641104"/>
                    <a:gd name="connsiteX4" fmla="*/ 1985205 w 3673690"/>
                    <a:gd name="connsiteY4" fmla="*/ 1115732 h 1641104"/>
                    <a:gd name="connsiteX5" fmla="*/ 3402126 w 3673690"/>
                    <a:gd name="connsiteY5" fmla="*/ 160904 h 1641104"/>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1985205 w 3673690"/>
                    <a:gd name="connsiteY4" fmla="*/ 1078542 h 1603914"/>
                    <a:gd name="connsiteX5" fmla="*/ 3402126 w 3673690"/>
                    <a:gd name="connsiteY5" fmla="*/ 123714 h 1603914"/>
                    <a:gd name="connsiteX0" fmla="*/ 3402126 w 3673690"/>
                    <a:gd name="connsiteY0" fmla="*/ 254980 h 1735180"/>
                    <a:gd name="connsiteX1" fmla="*/ 2451493 w 3673690"/>
                    <a:gd name="connsiteY1" fmla="*/ 1679073 h 1735180"/>
                    <a:gd name="connsiteX2" fmla="*/ 1085832 w 3673690"/>
                    <a:gd name="connsiteY2" fmla="*/ 1650188 h 1735180"/>
                    <a:gd name="connsiteX3" fmla="*/ 441200 w 3673690"/>
                    <a:gd name="connsiteY3" fmla="*/ 131266 h 1735180"/>
                    <a:gd name="connsiteX4" fmla="*/ 3402126 w 3673690"/>
                    <a:gd name="connsiteY4" fmla="*/ 254980 h 1735180"/>
                    <a:gd name="connsiteX0" fmla="*/ 3402126 w 3673690"/>
                    <a:gd name="connsiteY0" fmla="*/ 142445 h 1622645"/>
                    <a:gd name="connsiteX1" fmla="*/ 2451493 w 3673690"/>
                    <a:gd name="connsiteY1" fmla="*/ 1566538 h 1622645"/>
                    <a:gd name="connsiteX2" fmla="*/ 1085832 w 3673690"/>
                    <a:gd name="connsiteY2" fmla="*/ 1537653 h 1622645"/>
                    <a:gd name="connsiteX3" fmla="*/ 441200 w 3673690"/>
                    <a:gd name="connsiteY3" fmla="*/ 18731 h 1622645"/>
                    <a:gd name="connsiteX4" fmla="*/ 3402126 w 3673690"/>
                    <a:gd name="connsiteY4" fmla="*/ 142445 h 1622645"/>
                    <a:gd name="connsiteX0" fmla="*/ 3402126 w 3673690"/>
                    <a:gd name="connsiteY0" fmla="*/ 123714 h 1603914"/>
                    <a:gd name="connsiteX1" fmla="*/ 2451493 w 3673690"/>
                    <a:gd name="connsiteY1" fmla="*/ 1547807 h 1603914"/>
                    <a:gd name="connsiteX2" fmla="*/ 1085832 w 3673690"/>
                    <a:gd name="connsiteY2" fmla="*/ 1518922 h 1603914"/>
                    <a:gd name="connsiteX3" fmla="*/ 441200 w 3673690"/>
                    <a:gd name="connsiteY3" fmla="*/ 0 h 1603914"/>
                    <a:gd name="connsiteX4" fmla="*/ 3402126 w 3673690"/>
                    <a:gd name="connsiteY4" fmla="*/ 123714 h 1603914"/>
                    <a:gd name="connsiteX0" fmla="*/ 3402126 w 3444222"/>
                    <a:gd name="connsiteY0" fmla="*/ 123714 h 1519192"/>
                    <a:gd name="connsiteX1" fmla="*/ 1085832 w 3444222"/>
                    <a:gd name="connsiteY1" fmla="*/ 1518922 h 1519192"/>
                    <a:gd name="connsiteX2" fmla="*/ 441200 w 3444222"/>
                    <a:gd name="connsiteY2" fmla="*/ 0 h 1519192"/>
                    <a:gd name="connsiteX3" fmla="*/ 3402126 w 3444222"/>
                    <a:gd name="connsiteY3" fmla="*/ 123714 h 1519192"/>
                    <a:gd name="connsiteX0" fmla="*/ 3190277 w 3232373"/>
                    <a:gd name="connsiteY0" fmla="*/ 123714 h 1219857"/>
                    <a:gd name="connsiteX1" fmla="*/ 229351 w 3232373"/>
                    <a:gd name="connsiteY1" fmla="*/ 0 h 1219857"/>
                    <a:gd name="connsiteX2" fmla="*/ 3190277 w 3232373"/>
                    <a:gd name="connsiteY2" fmla="*/ 123714 h 1219857"/>
                    <a:gd name="connsiteX0" fmla="*/ 3589871 w 3631967"/>
                    <a:gd name="connsiteY0" fmla="*/ 123714 h 1219857"/>
                    <a:gd name="connsiteX1" fmla="*/ 628945 w 3631967"/>
                    <a:gd name="connsiteY1" fmla="*/ 0 h 1219857"/>
                    <a:gd name="connsiteX2" fmla="*/ 3589871 w 3631967"/>
                    <a:gd name="connsiteY2" fmla="*/ 123714 h 1219857"/>
                    <a:gd name="connsiteX0" fmla="*/ 3437492 w 3545872"/>
                    <a:gd name="connsiteY0" fmla="*/ 123714 h 1667866"/>
                    <a:gd name="connsiteX1" fmla="*/ 476566 w 3545872"/>
                    <a:gd name="connsiteY1" fmla="*/ 0 h 1667866"/>
                    <a:gd name="connsiteX2" fmla="*/ 3437492 w 3545872"/>
                    <a:gd name="connsiteY2" fmla="*/ 123714 h 1667866"/>
                    <a:gd name="connsiteX0" fmla="*/ 3437492 w 3545872"/>
                    <a:gd name="connsiteY0" fmla="*/ 123714 h 1667866"/>
                    <a:gd name="connsiteX1" fmla="*/ 476566 w 3545872"/>
                    <a:gd name="connsiteY1" fmla="*/ 0 h 1667866"/>
                    <a:gd name="connsiteX2" fmla="*/ 3437492 w 3545872"/>
                    <a:gd name="connsiteY2" fmla="*/ 123714 h 1667866"/>
                    <a:gd name="connsiteX0" fmla="*/ 3150106 w 3276162"/>
                    <a:gd name="connsiteY0" fmla="*/ 123714 h 1573890"/>
                    <a:gd name="connsiteX1" fmla="*/ 189180 w 3276162"/>
                    <a:gd name="connsiteY1" fmla="*/ 0 h 1573890"/>
                    <a:gd name="connsiteX2" fmla="*/ 3150106 w 3276162"/>
                    <a:gd name="connsiteY2" fmla="*/ 123714 h 1573890"/>
                    <a:gd name="connsiteX0" fmla="*/ 2959199 w 3089728"/>
                    <a:gd name="connsiteY0" fmla="*/ 175669 h 1600514"/>
                    <a:gd name="connsiteX1" fmla="*/ 195700 w 3089728"/>
                    <a:gd name="connsiteY1" fmla="*/ 0 h 1600514"/>
                    <a:gd name="connsiteX2" fmla="*/ 2959199 w 3089728"/>
                    <a:gd name="connsiteY2" fmla="*/ 175669 h 1600514"/>
                    <a:gd name="connsiteX0" fmla="*/ 2698728 w 2835923"/>
                    <a:gd name="connsiteY0" fmla="*/ 165278 h 1595149"/>
                    <a:gd name="connsiteX1" fmla="*/ 205392 w 2835923"/>
                    <a:gd name="connsiteY1" fmla="*/ 0 h 1595149"/>
                    <a:gd name="connsiteX2" fmla="*/ 2698728 w 2835923"/>
                    <a:gd name="connsiteY2" fmla="*/ 165278 h 1595149"/>
                    <a:gd name="connsiteX0" fmla="*/ 2693249 w 2868736"/>
                    <a:gd name="connsiteY0" fmla="*/ 165278 h 1392297"/>
                    <a:gd name="connsiteX1" fmla="*/ 199913 w 2868736"/>
                    <a:gd name="connsiteY1" fmla="*/ 0 h 1392297"/>
                    <a:gd name="connsiteX2" fmla="*/ 2693249 w 2868736"/>
                    <a:gd name="connsiteY2" fmla="*/ 165278 h 1392297"/>
                    <a:gd name="connsiteX0" fmla="*/ 2693249 w 2868736"/>
                    <a:gd name="connsiteY0" fmla="*/ 165278 h 1298918"/>
                    <a:gd name="connsiteX1" fmla="*/ 199913 w 2868736"/>
                    <a:gd name="connsiteY1" fmla="*/ 0 h 1298918"/>
                    <a:gd name="connsiteX2" fmla="*/ 2693249 w 2868736"/>
                    <a:gd name="connsiteY2" fmla="*/ 165278 h 1298918"/>
                    <a:gd name="connsiteX0" fmla="*/ 2877867 w 3036163"/>
                    <a:gd name="connsiteY0" fmla="*/ 165278 h 1315897"/>
                    <a:gd name="connsiteX1" fmla="*/ 384531 w 3036163"/>
                    <a:gd name="connsiteY1" fmla="*/ 0 h 1315897"/>
                    <a:gd name="connsiteX2" fmla="*/ 2877867 w 3036163"/>
                    <a:gd name="connsiteY2" fmla="*/ 165278 h 1315897"/>
                    <a:gd name="connsiteX0" fmla="*/ 2877867 w 3036163"/>
                    <a:gd name="connsiteY0" fmla="*/ 165278 h 1315897"/>
                    <a:gd name="connsiteX1" fmla="*/ 384531 w 3036163"/>
                    <a:gd name="connsiteY1" fmla="*/ 0 h 1315897"/>
                    <a:gd name="connsiteX2" fmla="*/ 2877867 w 3036163"/>
                    <a:gd name="connsiteY2" fmla="*/ 165278 h 1315897"/>
                    <a:gd name="connsiteX0" fmla="*/ 2871129 w 3059634"/>
                    <a:gd name="connsiteY0" fmla="*/ 165278 h 1383004"/>
                    <a:gd name="connsiteX1" fmla="*/ 377793 w 3059634"/>
                    <a:gd name="connsiteY1" fmla="*/ 0 h 1383004"/>
                    <a:gd name="connsiteX2" fmla="*/ 2871129 w 3059634"/>
                    <a:gd name="connsiteY2" fmla="*/ 165278 h 1383004"/>
                    <a:gd name="connsiteX0" fmla="*/ 2654539 w 2867536"/>
                    <a:gd name="connsiteY0" fmla="*/ 165278 h 1337585"/>
                    <a:gd name="connsiteX1" fmla="*/ 161203 w 2867536"/>
                    <a:gd name="connsiteY1" fmla="*/ 0 h 1337585"/>
                    <a:gd name="connsiteX2" fmla="*/ 2654539 w 2867536"/>
                    <a:gd name="connsiteY2" fmla="*/ 165278 h 1337585"/>
                    <a:gd name="connsiteX0" fmla="*/ 2983160 w 3162301"/>
                    <a:gd name="connsiteY0" fmla="*/ 165278 h 1084573"/>
                    <a:gd name="connsiteX1" fmla="*/ 489824 w 3162301"/>
                    <a:gd name="connsiteY1" fmla="*/ 0 h 1084573"/>
                    <a:gd name="connsiteX2" fmla="*/ 2983160 w 3162301"/>
                    <a:gd name="connsiteY2" fmla="*/ 165278 h 1084573"/>
                    <a:gd name="connsiteX0" fmla="*/ 2983160 w 3162301"/>
                    <a:gd name="connsiteY0" fmla="*/ 165278 h 1061243"/>
                    <a:gd name="connsiteX1" fmla="*/ 489824 w 3162301"/>
                    <a:gd name="connsiteY1" fmla="*/ 0 h 1061243"/>
                    <a:gd name="connsiteX2" fmla="*/ 2983160 w 3162301"/>
                    <a:gd name="connsiteY2" fmla="*/ 165278 h 1061243"/>
                    <a:gd name="connsiteX0" fmla="*/ 2983160 w 3162301"/>
                    <a:gd name="connsiteY0" fmla="*/ 165278 h 1061243"/>
                    <a:gd name="connsiteX1" fmla="*/ 489824 w 3162301"/>
                    <a:gd name="connsiteY1" fmla="*/ 0 h 1061243"/>
                    <a:gd name="connsiteX2" fmla="*/ 2983160 w 3162301"/>
                    <a:gd name="connsiteY2" fmla="*/ 165278 h 1061243"/>
                    <a:gd name="connsiteX0" fmla="*/ 2917818 w 3102237"/>
                    <a:gd name="connsiteY0" fmla="*/ 165278 h 1068497"/>
                    <a:gd name="connsiteX1" fmla="*/ 424482 w 3102237"/>
                    <a:gd name="connsiteY1" fmla="*/ 0 h 1068497"/>
                    <a:gd name="connsiteX2" fmla="*/ 2917818 w 3102237"/>
                    <a:gd name="connsiteY2" fmla="*/ 165278 h 1068497"/>
                    <a:gd name="connsiteX0" fmla="*/ 2917818 w 3102237"/>
                    <a:gd name="connsiteY0" fmla="*/ 165278 h 1068497"/>
                    <a:gd name="connsiteX1" fmla="*/ 424482 w 3102237"/>
                    <a:gd name="connsiteY1" fmla="*/ 0 h 1068497"/>
                    <a:gd name="connsiteX2" fmla="*/ 2917818 w 3102237"/>
                    <a:gd name="connsiteY2" fmla="*/ 165278 h 1068497"/>
                    <a:gd name="connsiteX0" fmla="*/ 2920221 w 3094557"/>
                    <a:gd name="connsiteY0" fmla="*/ 165278 h 1135184"/>
                    <a:gd name="connsiteX1" fmla="*/ 426885 w 3094557"/>
                    <a:gd name="connsiteY1" fmla="*/ 0 h 1135184"/>
                    <a:gd name="connsiteX2" fmla="*/ 2920221 w 3094557"/>
                    <a:gd name="connsiteY2" fmla="*/ 165278 h 1135184"/>
                    <a:gd name="connsiteX0" fmla="*/ 2815545 w 2992978"/>
                    <a:gd name="connsiteY0" fmla="*/ 224726 h 1169284"/>
                    <a:gd name="connsiteX1" fmla="*/ 433874 w 2992978"/>
                    <a:gd name="connsiteY1" fmla="*/ 0 h 1169284"/>
                    <a:gd name="connsiteX2" fmla="*/ 2815545 w 2992978"/>
                    <a:gd name="connsiteY2" fmla="*/ 224726 h 1169284"/>
                    <a:gd name="connsiteX0" fmla="*/ 2697299 w 2878376"/>
                    <a:gd name="connsiteY0" fmla="*/ 135439 h 1118412"/>
                    <a:gd name="connsiteX1" fmla="*/ 442074 w 2878376"/>
                    <a:gd name="connsiteY1" fmla="*/ 0 h 1118412"/>
                    <a:gd name="connsiteX2" fmla="*/ 2697299 w 2878376"/>
                    <a:gd name="connsiteY2" fmla="*/ 135439 h 1118412"/>
                    <a:gd name="connsiteX0" fmla="*/ 2494008 w 2681747"/>
                    <a:gd name="connsiteY0" fmla="*/ 232030 h 1173535"/>
                    <a:gd name="connsiteX1" fmla="*/ 456988 w 2681747"/>
                    <a:gd name="connsiteY1" fmla="*/ 0 h 1173535"/>
                    <a:gd name="connsiteX2" fmla="*/ 2494008 w 2681747"/>
                    <a:gd name="connsiteY2" fmla="*/ 232030 h 1173535"/>
                    <a:gd name="connsiteX0" fmla="*/ 2243147 w 2439877"/>
                    <a:gd name="connsiteY0" fmla="*/ 131531 h 1116232"/>
                    <a:gd name="connsiteX1" fmla="*/ 476982 w 2439877"/>
                    <a:gd name="connsiteY1" fmla="*/ -1 h 1116232"/>
                    <a:gd name="connsiteX2" fmla="*/ 2243147 w 2439877"/>
                    <a:gd name="connsiteY2" fmla="*/ 131531 h 1116232"/>
                    <a:gd name="connsiteX0" fmla="*/ 2193630 w 2395229"/>
                    <a:gd name="connsiteY0" fmla="*/ 131533 h 1060184"/>
                    <a:gd name="connsiteX1" fmla="*/ 427465 w 2395229"/>
                    <a:gd name="connsiteY1" fmla="*/ 1 h 1060184"/>
                    <a:gd name="connsiteX2" fmla="*/ 2193630 w 2395229"/>
                    <a:gd name="connsiteY2" fmla="*/ 131533 h 1060184"/>
                    <a:gd name="connsiteX0" fmla="*/ 2193630 w 2395229"/>
                    <a:gd name="connsiteY0" fmla="*/ 131531 h 1060182"/>
                    <a:gd name="connsiteX1" fmla="*/ 427465 w 2395229"/>
                    <a:gd name="connsiteY1" fmla="*/ -1 h 1060182"/>
                    <a:gd name="connsiteX2" fmla="*/ 2193630 w 2395229"/>
                    <a:gd name="connsiteY2" fmla="*/ 131531 h 1060182"/>
                    <a:gd name="connsiteX0" fmla="*/ 2169295 w 2481043"/>
                    <a:gd name="connsiteY0" fmla="*/ 131533 h 865600"/>
                    <a:gd name="connsiteX1" fmla="*/ 403130 w 2481043"/>
                    <a:gd name="connsiteY1" fmla="*/ 1 h 865600"/>
                    <a:gd name="connsiteX2" fmla="*/ 2169295 w 2481043"/>
                    <a:gd name="connsiteY2" fmla="*/ 131533 h 865600"/>
                    <a:gd name="connsiteX0" fmla="*/ 2169295 w 2481043"/>
                    <a:gd name="connsiteY0" fmla="*/ 131531 h 865598"/>
                    <a:gd name="connsiteX1" fmla="*/ 403130 w 2481043"/>
                    <a:gd name="connsiteY1" fmla="*/ -1 h 865598"/>
                    <a:gd name="connsiteX2" fmla="*/ 2169295 w 2481043"/>
                    <a:gd name="connsiteY2" fmla="*/ 131531 h 865598"/>
                    <a:gd name="connsiteX0" fmla="*/ 2104993 w 2426613"/>
                    <a:gd name="connsiteY0" fmla="*/ 131533 h 796044"/>
                    <a:gd name="connsiteX1" fmla="*/ 338828 w 2426613"/>
                    <a:gd name="connsiteY1" fmla="*/ 1 h 796044"/>
                    <a:gd name="connsiteX2" fmla="*/ 2104993 w 2426613"/>
                    <a:gd name="connsiteY2" fmla="*/ 131533 h 796044"/>
                    <a:gd name="connsiteX0" fmla="*/ 2104993 w 2426613"/>
                    <a:gd name="connsiteY0" fmla="*/ 131531 h 796044"/>
                    <a:gd name="connsiteX1" fmla="*/ 338828 w 2426613"/>
                    <a:gd name="connsiteY1" fmla="*/ -1 h 796044"/>
                    <a:gd name="connsiteX2" fmla="*/ 2104993 w 2426613"/>
                    <a:gd name="connsiteY2" fmla="*/ 131531 h 796044"/>
                    <a:gd name="connsiteX0" fmla="*/ 2121364 w 2355494"/>
                    <a:gd name="connsiteY0" fmla="*/ 131533 h 824168"/>
                    <a:gd name="connsiteX1" fmla="*/ 355199 w 2355494"/>
                    <a:gd name="connsiteY1" fmla="*/ 1 h 824168"/>
                    <a:gd name="connsiteX2" fmla="*/ 2121364 w 2355494"/>
                    <a:gd name="connsiteY2" fmla="*/ 131533 h 824168"/>
                    <a:gd name="connsiteX0" fmla="*/ 2121364 w 2355494"/>
                    <a:gd name="connsiteY0" fmla="*/ 131531 h 824166"/>
                    <a:gd name="connsiteX1" fmla="*/ 355199 w 2355494"/>
                    <a:gd name="connsiteY1" fmla="*/ -1 h 824166"/>
                    <a:gd name="connsiteX2" fmla="*/ 2121364 w 2355494"/>
                    <a:gd name="connsiteY2" fmla="*/ 131531 h 824166"/>
                  </a:gdLst>
                  <a:ahLst/>
                  <a:cxnLst>
                    <a:cxn ang="0">
                      <a:pos x="connsiteX0" y="connsiteY0"/>
                    </a:cxn>
                    <a:cxn ang="0">
                      <a:pos x="connsiteX1" y="connsiteY1"/>
                    </a:cxn>
                    <a:cxn ang="0">
                      <a:pos x="connsiteX2" y="connsiteY2"/>
                    </a:cxn>
                  </a:cxnLst>
                  <a:rect l="l" t="t" r="r" b="b"/>
                  <a:pathLst>
                    <a:path w="2355494" h="824166">
                      <a:moveTo>
                        <a:pt x="2121364" y="131531"/>
                      </a:moveTo>
                      <a:cubicBezTo>
                        <a:pt x="3437535" y="1190029"/>
                        <a:pt x="-1299422" y="946528"/>
                        <a:pt x="355199" y="-1"/>
                      </a:cubicBezTo>
                      <a:cubicBezTo>
                        <a:pt x="-783037" y="618233"/>
                        <a:pt x="3033599" y="884279"/>
                        <a:pt x="2121364" y="131531"/>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8-конечная звезда 15"/>
                <p:cNvSpPr/>
                <p:nvPr/>
              </p:nvSpPr>
              <p:spPr>
                <a:xfrm rot="20910805">
                  <a:off x="679628" y="1640093"/>
                  <a:ext cx="467999" cy="468000"/>
                </a:xfrm>
                <a:prstGeom prst="star8">
                  <a:avLst>
                    <a:gd name="adj" fmla="val 32412"/>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grpSp>
    </p:spTree>
    <p:extLst>
      <p:ext uri="{BB962C8B-B14F-4D97-AF65-F5344CB8AC3E}">
        <p14:creationId xmlns:p14="http://schemas.microsoft.com/office/powerpoint/2010/main" val="977310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Только заголовок">
    <p:spTree>
      <p:nvGrpSpPr>
        <p:cNvPr id="1" name=""/>
        <p:cNvGrpSpPr/>
        <p:nvPr/>
      </p:nvGrpSpPr>
      <p:grpSpPr>
        <a:xfrm>
          <a:off x="0" y="0"/>
          <a:ext cx="0" cy="0"/>
          <a:chOff x="0" y="0"/>
          <a:chExt cx="0" cy="0"/>
        </a:xfrm>
      </p:grpSpPr>
      <p:sp>
        <p:nvSpPr>
          <p:cNvPr id="2" name="Дата 2"/>
          <p:cNvSpPr>
            <a:spLocks noGrp="1"/>
          </p:cNvSpPr>
          <p:nvPr>
            <p:ph type="dt" sz="half" idx="10"/>
          </p:nvPr>
        </p:nvSpPr>
        <p:spPr>
          <a:xfrm>
            <a:off x="457200" y="6400800"/>
            <a:ext cx="2133600" cy="320675"/>
          </a:xfrm>
          <a:prstGeom prst="rect">
            <a:avLst/>
          </a:prstGeom>
        </p:spPr>
        <p:txBody>
          <a:bodyPr/>
          <a:lstStyle>
            <a:lvl1pPr>
              <a:defRPr>
                <a:cs typeface="+mn-cs"/>
              </a:defRPr>
            </a:lvl1pPr>
          </a:lstStyle>
          <a:p>
            <a:pPr>
              <a:defRPr/>
            </a:pPr>
            <a:endParaRPr lang="en-US"/>
          </a:p>
        </p:txBody>
      </p:sp>
      <p:sp>
        <p:nvSpPr>
          <p:cNvPr id="3" name="Нижний колонтитул 3"/>
          <p:cNvSpPr>
            <a:spLocks noGrp="1"/>
          </p:cNvSpPr>
          <p:nvPr>
            <p:ph type="ftr" sz="quarter" idx="11"/>
          </p:nvPr>
        </p:nvSpPr>
        <p:spPr>
          <a:xfrm>
            <a:off x="3124200" y="6400800"/>
            <a:ext cx="2895600" cy="320675"/>
          </a:xfrm>
          <a:prstGeom prst="rect">
            <a:avLst/>
          </a:prstGeom>
        </p:spPr>
        <p:txBody>
          <a:bodyPr/>
          <a:lstStyle>
            <a:lvl1pPr>
              <a:defRPr>
                <a:cs typeface="+mn-cs"/>
              </a:defRPr>
            </a:lvl1pPr>
          </a:lstStyle>
          <a:p>
            <a:pPr>
              <a:defRPr/>
            </a:pPr>
            <a:endParaRPr lang="en-US"/>
          </a:p>
        </p:txBody>
      </p:sp>
      <p:sp>
        <p:nvSpPr>
          <p:cNvPr id="4" name="Номер слайда 4"/>
          <p:cNvSpPr>
            <a:spLocks noGrp="1"/>
          </p:cNvSpPr>
          <p:nvPr>
            <p:ph type="sldNum" sz="quarter" idx="12"/>
          </p:nvPr>
        </p:nvSpPr>
        <p:spPr>
          <a:xfrm>
            <a:off x="6553200" y="6400800"/>
            <a:ext cx="2133600" cy="320675"/>
          </a:xfrm>
          <a:prstGeom prst="rect">
            <a:avLst/>
          </a:prstGeom>
        </p:spPr>
        <p:txBody>
          <a:bodyPr/>
          <a:lstStyle>
            <a:lvl1pPr>
              <a:defRPr>
                <a:cs typeface="+mn-cs"/>
              </a:defRPr>
            </a:lvl1pPr>
          </a:lstStyle>
          <a:p>
            <a:pPr>
              <a:defRPr/>
            </a:pPr>
            <a:fld id="{86A2936E-7CE1-442E-94C5-9FE1B3AB5BFA}" type="slidenum">
              <a:rPr lang="en-US"/>
              <a:pPr>
                <a:defRPr/>
              </a:pPr>
              <a:t>‹#›</a:t>
            </a:fld>
            <a:endParaRPr lang="en-US"/>
          </a:p>
        </p:txBody>
      </p:sp>
    </p:spTree>
    <p:extLst>
      <p:ext uri="{BB962C8B-B14F-4D97-AF65-F5344CB8AC3E}">
        <p14:creationId xmlns:p14="http://schemas.microsoft.com/office/powerpoint/2010/main" val="3885389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172200" y="6172200"/>
            <a:ext cx="2514600" cy="365125"/>
          </a:xfrm>
          <a:prstGeom prst="rect">
            <a:avLst/>
          </a:prstGeom>
        </p:spPr>
        <p:txBody>
          <a:bodyPr/>
          <a:lstStyle/>
          <a:p>
            <a:endParaRPr lang="ru-RU"/>
          </a:p>
        </p:txBody>
      </p:sp>
      <p:sp>
        <p:nvSpPr>
          <p:cNvPr id="5" name="Footer Placeholder 4"/>
          <p:cNvSpPr>
            <a:spLocks noGrp="1"/>
          </p:cNvSpPr>
          <p:nvPr>
            <p:ph type="ftr" sz="quarter" idx="11"/>
          </p:nvPr>
        </p:nvSpPr>
        <p:spPr>
          <a:xfrm>
            <a:off x="457199" y="6172200"/>
            <a:ext cx="3352801" cy="365125"/>
          </a:xfrm>
          <a:prstGeom prst="rect">
            <a:avLst/>
          </a:prstGeom>
        </p:spPr>
        <p:txBody>
          <a:bodyPr/>
          <a:lstStyle/>
          <a:p>
            <a:endParaRPr lang="ru-RU"/>
          </a:p>
        </p:txBody>
      </p:sp>
      <p:sp>
        <p:nvSpPr>
          <p:cNvPr id="6" name="Slide Number Placeholder 5"/>
          <p:cNvSpPr>
            <a:spLocks noGrp="1"/>
          </p:cNvSpPr>
          <p:nvPr>
            <p:ph type="sldNum" sz="quarter" idx="12"/>
          </p:nvPr>
        </p:nvSpPr>
        <p:spPr>
          <a:xfrm>
            <a:off x="9144000" y="5229200"/>
            <a:ext cx="1828800" cy="365125"/>
          </a:xfrm>
          <a:prstGeom prst="rect">
            <a:avLst/>
          </a:prstGeom>
        </p:spPr>
        <p:txBody>
          <a:bodyPr/>
          <a:lstStyle/>
          <a:p>
            <a:fld id="{023747EE-072E-401A-A91F-E7DE26A95670}" type="slidenum">
              <a:rPr lang="ru-RU" smtClean="0"/>
              <a:t>‹#›</a:t>
            </a:fld>
            <a:endParaRPr lang="ru-RU"/>
          </a:p>
        </p:txBody>
      </p:sp>
      <p:sp>
        <p:nvSpPr>
          <p:cNvPr id="8" name="Title 7"/>
          <p:cNvSpPr>
            <a:spLocks noGrp="1"/>
          </p:cNvSpPr>
          <p:nvPr>
            <p:ph type="title"/>
          </p:nvPr>
        </p:nvSpPr>
        <p:spPr>
          <a:xfrm>
            <a:off x="1793289" y="4372168"/>
            <a:ext cx="6512511" cy="1143000"/>
          </a:xfrm>
          <a:prstGeom prst="rect">
            <a:avLst/>
          </a:prstGeom>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7069697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130772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 id="2147483657" r:id="rId4"/>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C:\Users\yunis.quliyev\AppData\Roaming\4079" TargetMode="External"/><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760" y="303805"/>
            <a:ext cx="7740352" cy="212365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400" b="1" dirty="0" smtClean="0">
                <a:solidFill>
                  <a:srgbClr val="0000CC"/>
                </a:solidFill>
              </a:rPr>
              <a:t> </a:t>
            </a:r>
            <a:r>
              <a:rPr lang="az-Latn-AZ" sz="4400" b="1" dirty="0" smtClean="0">
                <a:solidFill>
                  <a:srgbClr val="0000CC"/>
                </a:solidFill>
              </a:rPr>
              <a:t>Vergidən yayınmaya </a:t>
            </a:r>
            <a:r>
              <a:rPr lang="az-Latn-AZ" sz="4400" b="1" dirty="0">
                <a:solidFill>
                  <a:srgbClr val="0000CC"/>
                </a:solidFill>
              </a:rPr>
              <a:t>meyllik </a:t>
            </a:r>
            <a:endParaRPr lang="en-US" sz="4400" b="1" dirty="0" smtClean="0">
              <a:solidFill>
                <a:srgbClr val="0000CC"/>
              </a:solidFill>
            </a:endParaRPr>
          </a:p>
          <a:p>
            <a:r>
              <a:rPr lang="en-US" sz="4400" b="1" dirty="0">
                <a:solidFill>
                  <a:srgbClr val="0000CC"/>
                </a:solidFill>
              </a:rPr>
              <a:t> </a:t>
            </a:r>
            <a:r>
              <a:rPr lang="en-US" sz="4400" b="1" dirty="0" smtClean="0">
                <a:solidFill>
                  <a:srgbClr val="0000CC"/>
                </a:solidFill>
              </a:rPr>
              <a:t>             </a:t>
            </a:r>
            <a:r>
              <a:rPr lang="az-Latn-AZ" sz="4400" b="1" dirty="0" smtClean="0">
                <a:solidFill>
                  <a:srgbClr val="0000CC"/>
                </a:solidFill>
              </a:rPr>
              <a:t>və </a:t>
            </a:r>
            <a:r>
              <a:rPr lang="az-Latn-AZ" sz="4400" b="1" dirty="0">
                <a:solidFill>
                  <a:srgbClr val="0000CC"/>
                </a:solidFill>
              </a:rPr>
              <a:t>real </a:t>
            </a:r>
            <a:r>
              <a:rPr lang="az-Latn-AZ" sz="4400" b="1" dirty="0" smtClean="0">
                <a:solidFill>
                  <a:srgbClr val="0000CC"/>
                </a:solidFill>
              </a:rPr>
              <a:t>rentabelliyin</a:t>
            </a:r>
            <a:r>
              <a:rPr lang="en-US" sz="4400" b="1" dirty="0" smtClean="0">
                <a:solidFill>
                  <a:srgbClr val="0000CC"/>
                </a:solidFill>
              </a:rPr>
              <a:t>               			</a:t>
            </a:r>
            <a:r>
              <a:rPr lang="az-Latn-AZ" sz="3600" b="1" dirty="0" err="1" smtClean="0">
                <a:solidFill>
                  <a:srgbClr val="0000CC"/>
                </a:solidFill>
              </a:rPr>
              <a:t>qiymətləndirilməsi</a:t>
            </a:r>
            <a:endParaRPr lang="az-Latn-AZ" sz="3600" dirty="0">
              <a:solidFill>
                <a:srgbClr val="0000CC"/>
              </a:solidFill>
            </a:endParaRPr>
          </a:p>
        </p:txBody>
      </p:sp>
      <p:sp>
        <p:nvSpPr>
          <p:cNvPr id="3" name="Прямоугольник 7"/>
          <p:cNvSpPr/>
          <p:nvPr/>
        </p:nvSpPr>
        <p:spPr bwMode="auto">
          <a:xfrm>
            <a:off x="147469" y="3055679"/>
            <a:ext cx="4960629" cy="984885"/>
          </a:xfrm>
          <a:prstGeom prst="rect">
            <a:avLst/>
          </a:prstGeom>
          <a:noFill/>
          <a:ln w="9525" cap="flat" cmpd="sng" algn="ctr">
            <a:noFill/>
            <a:prstDash val="solid"/>
            <a:round/>
            <a:headEnd type="none" w="med" len="med"/>
            <a:tailEnd type="none" w="med" len="med"/>
          </a:ln>
          <a:effectLst/>
        </p:spPr>
        <p:txBody>
          <a:bodyPr wrap="square" lIns="0" tIns="0" rIns="0" bIns="0">
            <a:spAutoFit/>
          </a:bodyPr>
          <a:lstStyle/>
          <a:p>
            <a:pPr>
              <a:defRPr/>
            </a:pPr>
            <a:r>
              <a:rPr lang="az-Latn-AZ" sz="2400" b="1" dirty="0" smtClean="0">
                <a:solidFill>
                  <a:srgbClr val="0000CC"/>
                </a:solidFill>
              </a:rPr>
              <a:t>Məruzəçi:</a:t>
            </a:r>
            <a:r>
              <a:rPr lang="en-US" sz="2400" b="1" dirty="0">
                <a:solidFill>
                  <a:srgbClr val="FF0000"/>
                </a:solidFill>
              </a:rPr>
              <a:t> </a:t>
            </a:r>
            <a:r>
              <a:rPr lang="en-US" sz="2000" b="1" dirty="0" smtClean="0"/>
              <a:t>V</a:t>
            </a:r>
            <a:r>
              <a:rPr lang="az-Latn-AZ" sz="2000" b="1" dirty="0" err="1" smtClean="0"/>
              <a:t>ergilər</a:t>
            </a:r>
            <a:r>
              <a:rPr lang="az-Latn-AZ" sz="2000" b="1" dirty="0" smtClean="0"/>
              <a:t> </a:t>
            </a:r>
            <a:r>
              <a:rPr lang="az-Latn-AZ" sz="2000" b="1" dirty="0"/>
              <a:t>nazirinin vergi siyasəti məsələləri üzrə </a:t>
            </a:r>
            <a:r>
              <a:rPr lang="az-Latn-AZ" sz="2000" b="1" dirty="0" smtClean="0"/>
              <a:t>müşaviri</a:t>
            </a:r>
            <a:r>
              <a:rPr lang="en-US" sz="2000" b="1" dirty="0" smtClean="0"/>
              <a:t>	</a:t>
            </a:r>
            <a:endParaRPr lang="en-US" sz="2000" b="1" dirty="0">
              <a:solidFill>
                <a:srgbClr val="FF0000"/>
              </a:solidFill>
            </a:endParaRPr>
          </a:p>
          <a:p>
            <a:pPr>
              <a:defRPr/>
            </a:pPr>
            <a:r>
              <a:rPr lang="en-US" sz="2000" b="1" dirty="0" smtClean="0">
                <a:solidFill>
                  <a:srgbClr val="FF0000"/>
                </a:solidFill>
              </a:rPr>
              <a:t>	</a:t>
            </a:r>
            <a:r>
              <a:rPr lang="az-Latn-AZ" sz="2000" b="1" dirty="0" smtClean="0">
                <a:solidFill>
                  <a:srgbClr val="FF0000"/>
                </a:solidFill>
              </a:rPr>
              <a:t>Akif </a:t>
            </a:r>
            <a:r>
              <a:rPr lang="az-Latn-AZ" sz="2000" b="1" dirty="0">
                <a:solidFill>
                  <a:srgbClr val="FF0000"/>
                </a:solidFill>
              </a:rPr>
              <a:t>Musayev</a:t>
            </a:r>
            <a:endParaRPr lang="en-US" sz="2000" dirty="0">
              <a:solidFill>
                <a:srgbClr val="FF0000"/>
              </a:solidFill>
            </a:endParaRPr>
          </a:p>
        </p:txBody>
      </p:sp>
      <p:sp>
        <p:nvSpPr>
          <p:cNvPr id="5" name="Rectangle 4"/>
          <p:cNvSpPr/>
          <p:nvPr/>
        </p:nvSpPr>
        <p:spPr>
          <a:xfrm>
            <a:off x="3068123" y="4040204"/>
            <a:ext cx="2919618" cy="646331"/>
          </a:xfrm>
          <a:prstGeom prst="rect">
            <a:avLst/>
          </a:prstGeom>
        </p:spPr>
        <p:txBody>
          <a:bodyPr wrap="square">
            <a:spAutoFit/>
          </a:bodyPr>
          <a:lstStyle/>
          <a:p>
            <a:r>
              <a:rPr lang="az-Latn-AZ" b="1" dirty="0">
                <a:solidFill>
                  <a:srgbClr val="00B050"/>
                </a:solidFill>
              </a:rPr>
              <a:t>akif.musayev@gmail.com</a:t>
            </a:r>
          </a:p>
          <a:p>
            <a:r>
              <a:rPr lang="az-Latn-AZ" b="1" dirty="0">
                <a:solidFill>
                  <a:srgbClr val="0000CC"/>
                </a:solidFill>
              </a:rPr>
              <a:t>akif.musayev@taxes.gov.az</a:t>
            </a:r>
          </a:p>
        </p:txBody>
      </p:sp>
    </p:spTree>
    <p:extLst>
      <p:ext uri="{BB962C8B-B14F-4D97-AF65-F5344CB8AC3E}">
        <p14:creationId xmlns:p14="http://schemas.microsoft.com/office/powerpoint/2010/main" val="1823949567"/>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3" y="1556792"/>
            <a:ext cx="1173426" cy="9361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68103" y="908720"/>
            <a:ext cx="7869142" cy="1200329"/>
          </a:xfrm>
          <a:prstGeom prst="rect">
            <a:avLst/>
          </a:prstGeom>
        </p:spPr>
        <p:txBody>
          <a:bodyPr wrap="none">
            <a:spAutoFit/>
          </a:bodyPr>
          <a:lstStyle/>
          <a:p>
            <a:pPr algn="ctr">
              <a:defRPr/>
            </a:pPr>
            <a:r>
              <a:rPr lang="az-Latn-AZ" sz="3600" b="1" u="sng" dirty="0">
                <a:solidFill>
                  <a:srgbClr val="0000CC"/>
                </a:solidFill>
                <a:latin typeface="Calibri" pitchFamily="34" charset="0"/>
                <a:cs typeface="Calibri" pitchFamily="34" charset="0"/>
              </a:rPr>
              <a:t>Vergi</a:t>
            </a:r>
            <a:r>
              <a:rPr lang="en-US" sz="3600" b="1" u="sng" dirty="0">
                <a:solidFill>
                  <a:srgbClr val="0000CC"/>
                </a:solidFill>
                <a:latin typeface="Calibri" pitchFamily="34" charset="0"/>
                <a:cs typeface="Calibri" pitchFamily="34" charset="0"/>
              </a:rPr>
              <a:t>d</a:t>
            </a:r>
            <a:r>
              <a:rPr lang="az-Latn-AZ" sz="3600" b="1" u="sng" dirty="0">
                <a:solidFill>
                  <a:srgbClr val="0000CC"/>
                </a:solidFill>
                <a:latin typeface="Calibri" pitchFamily="34" charset="0"/>
                <a:cs typeface="Calibri" pitchFamily="34" charset="0"/>
              </a:rPr>
              <a:t>ən yayınmanın qarşısının </a:t>
            </a:r>
            <a:r>
              <a:rPr lang="az-Latn-AZ" sz="3600" b="1" u="sng" dirty="0" smtClean="0">
                <a:solidFill>
                  <a:srgbClr val="0000CC"/>
                </a:solidFill>
                <a:latin typeface="Calibri" pitchFamily="34" charset="0"/>
                <a:cs typeface="Calibri" pitchFamily="34" charset="0"/>
              </a:rPr>
              <a:t>alınması</a:t>
            </a:r>
            <a:endParaRPr lang="en-US" sz="3600" b="1" u="sng" dirty="0" smtClean="0">
              <a:solidFill>
                <a:srgbClr val="0000CC"/>
              </a:solidFill>
              <a:latin typeface="Calibri" pitchFamily="34" charset="0"/>
              <a:cs typeface="Calibri" pitchFamily="34" charset="0"/>
            </a:endParaRPr>
          </a:p>
          <a:p>
            <a:pPr algn="ctr">
              <a:defRPr/>
            </a:pPr>
            <a:r>
              <a:rPr lang="az-Latn-AZ" sz="3600" b="1" u="sng" dirty="0" smtClean="0">
                <a:solidFill>
                  <a:srgbClr val="0000CC"/>
                </a:solidFill>
                <a:latin typeface="Calibri" pitchFamily="34" charset="0"/>
                <a:cs typeface="Calibri" pitchFamily="34" charset="0"/>
              </a:rPr>
              <a:t> </a:t>
            </a:r>
            <a:r>
              <a:rPr lang="az-Latn-AZ" sz="3600" b="1" u="sng" dirty="0">
                <a:solidFill>
                  <a:srgbClr val="0000CC"/>
                </a:solidFill>
                <a:latin typeface="Calibri" pitchFamily="34" charset="0"/>
                <a:cs typeface="Calibri" pitchFamily="34" charset="0"/>
              </a:rPr>
              <a:t>məqsədi ilə görülən işlər</a:t>
            </a:r>
          </a:p>
        </p:txBody>
      </p:sp>
      <p:sp>
        <p:nvSpPr>
          <p:cNvPr id="5" name="Rectangle 4"/>
          <p:cNvSpPr/>
          <p:nvPr/>
        </p:nvSpPr>
        <p:spPr>
          <a:xfrm>
            <a:off x="467544" y="2636912"/>
            <a:ext cx="8171018" cy="369332"/>
          </a:xfrm>
          <a:prstGeom prst="rect">
            <a:avLst/>
          </a:prstGeom>
        </p:spPr>
        <p:txBody>
          <a:bodyPr wrap="square">
            <a:spAutoFit/>
          </a:bodyPr>
          <a:lstStyle/>
          <a:p>
            <a:pPr marL="285750" indent="-285750" algn="ctr">
              <a:buFont typeface="Wingdings" panose="05000000000000000000" pitchFamily="2" charset="2"/>
              <a:buChar char="Ø"/>
              <a:defRPr/>
            </a:pPr>
            <a:r>
              <a:rPr lang="az-Latn-AZ" b="1" dirty="0">
                <a:solidFill>
                  <a:srgbClr val="0000CC"/>
                </a:solidFill>
                <a:latin typeface="Calibri" pitchFamily="34" charset="0"/>
                <a:cs typeface="Calibri" pitchFamily="34" charset="0"/>
              </a:rPr>
              <a:t>Vergi qanunvericiliyinin </a:t>
            </a:r>
            <a:r>
              <a:rPr lang="az-Latn-AZ" b="1" dirty="0" err="1">
                <a:solidFill>
                  <a:srgbClr val="0000CC"/>
                </a:solidFill>
                <a:latin typeface="Calibri" pitchFamily="34" charset="0"/>
                <a:cs typeface="Calibri" pitchFamily="34" charset="0"/>
              </a:rPr>
              <a:t>təkmilləşdirilməsi</a:t>
            </a:r>
            <a:r>
              <a:rPr lang="az-Latn-AZ" b="1" dirty="0">
                <a:solidFill>
                  <a:srgbClr val="0000CC"/>
                </a:solidFill>
                <a:latin typeface="Calibri" pitchFamily="34" charset="0"/>
                <a:cs typeface="Calibri" pitchFamily="34" charset="0"/>
              </a:rPr>
              <a:t> və vergi yükünün aşağı salınması</a:t>
            </a:r>
            <a:endParaRPr lang="ru-RU" b="1" dirty="0">
              <a:solidFill>
                <a:srgbClr val="0000CC"/>
              </a:solidFill>
              <a:latin typeface="Calibri" pitchFamily="34" charset="0"/>
              <a:cs typeface="Calibri" pitchFamily="34" charset="0"/>
            </a:endParaRPr>
          </a:p>
        </p:txBody>
      </p:sp>
      <p:sp>
        <p:nvSpPr>
          <p:cNvPr id="6" name="Rectangle 5"/>
          <p:cNvSpPr/>
          <p:nvPr/>
        </p:nvSpPr>
        <p:spPr>
          <a:xfrm>
            <a:off x="2481748" y="3244334"/>
            <a:ext cx="4180504" cy="369332"/>
          </a:xfrm>
          <a:prstGeom prst="rect">
            <a:avLst/>
          </a:prstGeom>
        </p:spPr>
        <p:txBody>
          <a:bodyPr wrap="none">
            <a:spAutoFit/>
          </a:bodyPr>
          <a:lstStyle/>
          <a:p>
            <a:pPr marL="285750" indent="-285750" algn="ctr">
              <a:buFont typeface="Wingdings" panose="05000000000000000000" pitchFamily="2" charset="2"/>
              <a:buChar char="Ø"/>
              <a:defRPr/>
            </a:pPr>
            <a:r>
              <a:rPr lang="az-Latn-AZ" b="1" dirty="0">
                <a:solidFill>
                  <a:srgbClr val="C00000"/>
                </a:solidFill>
                <a:latin typeface="Calibri" pitchFamily="34" charset="0"/>
                <a:cs typeface="Calibri" pitchFamily="34" charset="0"/>
              </a:rPr>
              <a:t>Vergi inzibatçılığının </a:t>
            </a:r>
            <a:r>
              <a:rPr lang="az-Latn-AZ" b="1" dirty="0" err="1">
                <a:solidFill>
                  <a:srgbClr val="C00000"/>
                </a:solidFill>
                <a:latin typeface="Calibri" pitchFamily="34" charset="0"/>
                <a:cs typeface="Calibri" pitchFamily="34" charset="0"/>
              </a:rPr>
              <a:t>təkmilləşdirilməsi</a:t>
            </a:r>
            <a:r>
              <a:rPr lang="az-Latn-AZ" b="1" dirty="0">
                <a:solidFill>
                  <a:srgbClr val="C00000"/>
                </a:solidFill>
                <a:latin typeface="Calibri" pitchFamily="34" charset="0"/>
                <a:cs typeface="Calibri" pitchFamily="34" charset="0"/>
              </a:rPr>
              <a:t> </a:t>
            </a:r>
            <a:endParaRPr lang="ru-RU" b="1" dirty="0">
              <a:solidFill>
                <a:srgbClr val="C00000"/>
              </a:solidFill>
              <a:latin typeface="Calibri" pitchFamily="34" charset="0"/>
              <a:cs typeface="Calibri" pitchFamily="34" charset="0"/>
            </a:endParaRPr>
          </a:p>
        </p:txBody>
      </p:sp>
      <p:sp>
        <p:nvSpPr>
          <p:cNvPr id="7" name="Rectangle 6"/>
          <p:cNvSpPr/>
          <p:nvPr/>
        </p:nvSpPr>
        <p:spPr>
          <a:xfrm>
            <a:off x="1058422" y="4082026"/>
            <a:ext cx="6960281" cy="369332"/>
          </a:xfrm>
          <a:prstGeom prst="rect">
            <a:avLst/>
          </a:prstGeom>
        </p:spPr>
        <p:txBody>
          <a:bodyPr wrap="square">
            <a:spAutoFit/>
          </a:bodyPr>
          <a:lstStyle/>
          <a:p>
            <a:pPr marL="285750" indent="-285750" algn="ctr">
              <a:buFont typeface="Wingdings" panose="05000000000000000000" pitchFamily="2" charset="2"/>
              <a:buChar char="Ø"/>
              <a:defRPr/>
            </a:pPr>
            <a:r>
              <a:rPr lang="az-Latn-AZ" b="1" dirty="0">
                <a:solidFill>
                  <a:srgbClr val="0000CC"/>
                </a:solidFill>
                <a:latin typeface="Calibri" pitchFamily="34" charset="0"/>
                <a:cs typeface="Calibri" pitchFamily="34" charset="0"/>
              </a:rPr>
              <a:t>Vergi </a:t>
            </a:r>
            <a:r>
              <a:rPr lang="az-Latn-AZ" b="1" dirty="0" err="1">
                <a:solidFill>
                  <a:srgbClr val="0000CC"/>
                </a:solidFill>
                <a:latin typeface="Calibri" pitchFamily="34" charset="0"/>
                <a:cs typeface="Calibri" pitchFamily="34" charset="0"/>
              </a:rPr>
              <a:t>ödəyicilərinə</a:t>
            </a:r>
            <a:r>
              <a:rPr lang="az-Latn-AZ" b="1" dirty="0">
                <a:solidFill>
                  <a:srgbClr val="0000CC"/>
                </a:solidFill>
                <a:latin typeface="Calibri" pitchFamily="34" charset="0"/>
                <a:cs typeface="Calibri" pitchFamily="34" charset="0"/>
              </a:rPr>
              <a:t> xidmət, </a:t>
            </a:r>
            <a:r>
              <a:rPr lang="az-Latn-AZ" b="1" dirty="0" err="1">
                <a:solidFill>
                  <a:srgbClr val="0000CC"/>
                </a:solidFill>
                <a:latin typeface="Calibri" pitchFamily="34" charset="0"/>
                <a:cs typeface="Calibri" pitchFamily="34" charset="0"/>
              </a:rPr>
              <a:t>maarifləndirmə</a:t>
            </a:r>
            <a:r>
              <a:rPr lang="az-Latn-AZ" b="1" dirty="0">
                <a:solidFill>
                  <a:srgbClr val="0000CC"/>
                </a:solidFill>
                <a:latin typeface="Calibri" pitchFamily="34" charset="0"/>
                <a:cs typeface="Calibri" pitchFamily="34" charset="0"/>
              </a:rPr>
              <a:t> və </a:t>
            </a:r>
            <a:r>
              <a:rPr lang="az-Latn-AZ" b="1" dirty="0" err="1">
                <a:solidFill>
                  <a:srgbClr val="0000CC"/>
                </a:solidFill>
                <a:latin typeface="Calibri" pitchFamily="34" charset="0"/>
                <a:cs typeface="Calibri" pitchFamily="34" charset="0"/>
              </a:rPr>
              <a:t>məlumatlandırma</a:t>
            </a:r>
            <a:endParaRPr lang="ru-RU" b="1" dirty="0">
              <a:solidFill>
                <a:srgbClr val="0000CC"/>
              </a:solidFill>
              <a:latin typeface="Calibri" pitchFamily="34" charset="0"/>
              <a:cs typeface="Calibri" pitchFamily="34" charset="0"/>
            </a:endParaRPr>
          </a:p>
        </p:txBody>
      </p:sp>
      <p:sp>
        <p:nvSpPr>
          <p:cNvPr id="8" name="Rectangle 7"/>
          <p:cNvSpPr/>
          <p:nvPr/>
        </p:nvSpPr>
        <p:spPr>
          <a:xfrm>
            <a:off x="1907704" y="4994471"/>
            <a:ext cx="6912767" cy="369332"/>
          </a:xfrm>
          <a:prstGeom prst="rect">
            <a:avLst/>
          </a:prstGeom>
        </p:spPr>
        <p:txBody>
          <a:bodyPr wrap="square">
            <a:spAutoFit/>
          </a:bodyPr>
          <a:lstStyle/>
          <a:p>
            <a:pPr marL="285750" indent="-285750" algn="ctr">
              <a:buFont typeface="Wingdings" panose="05000000000000000000" pitchFamily="2" charset="2"/>
              <a:buChar char="Ø"/>
              <a:defRPr/>
            </a:pPr>
            <a:r>
              <a:rPr lang="az-Latn-AZ" b="1" dirty="0">
                <a:solidFill>
                  <a:srgbClr val="C00000"/>
                </a:solidFill>
                <a:latin typeface="Calibri" pitchFamily="34" charset="0"/>
                <a:cs typeface="Calibri" pitchFamily="34" charset="0"/>
              </a:rPr>
              <a:t>Vergi orqanı əməkdaşlarının </a:t>
            </a:r>
            <a:r>
              <a:rPr lang="az-Latn-AZ" b="1" dirty="0" err="1">
                <a:solidFill>
                  <a:srgbClr val="C00000"/>
                </a:solidFill>
                <a:latin typeface="Calibri" pitchFamily="34" charset="0"/>
                <a:cs typeface="Calibri" pitchFamily="34" charset="0"/>
              </a:rPr>
              <a:t>kvalifikasiyası</a:t>
            </a:r>
            <a:r>
              <a:rPr lang="az-Latn-AZ" b="1" dirty="0">
                <a:solidFill>
                  <a:srgbClr val="C00000"/>
                </a:solidFill>
                <a:latin typeface="Calibri" pitchFamily="34" charset="0"/>
                <a:cs typeface="Calibri" pitchFamily="34" charset="0"/>
              </a:rPr>
              <a:t> və yenidən hazırlanması </a:t>
            </a:r>
            <a:endParaRPr lang="ru-RU" b="1" dirty="0">
              <a:solidFill>
                <a:srgbClr val="C00000"/>
              </a:solidFill>
              <a:latin typeface="Calibri" pitchFamily="34" charset="0"/>
              <a:cs typeface="Calibri" pitchFamily="34" charset="0"/>
            </a:endParaRPr>
          </a:p>
        </p:txBody>
      </p:sp>
    </p:spTree>
    <p:extLst>
      <p:ext uri="{BB962C8B-B14F-4D97-AF65-F5344CB8AC3E}">
        <p14:creationId xmlns:p14="http://schemas.microsoft.com/office/powerpoint/2010/main" val="459469673"/>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Группа 23"/>
          <p:cNvGrpSpPr/>
          <p:nvPr/>
        </p:nvGrpSpPr>
        <p:grpSpPr>
          <a:xfrm>
            <a:off x="-1332656" y="1244338"/>
            <a:ext cx="5276999" cy="5136990"/>
            <a:chOff x="-1332656" y="1244338"/>
            <a:chExt cx="5276999" cy="5136990"/>
          </a:xfrm>
        </p:grpSpPr>
        <p:grpSp>
          <p:nvGrpSpPr>
            <p:cNvPr id="2" name="Группа 1"/>
            <p:cNvGrpSpPr/>
            <p:nvPr/>
          </p:nvGrpSpPr>
          <p:grpSpPr>
            <a:xfrm>
              <a:off x="-1332656" y="1244338"/>
              <a:ext cx="5276999" cy="5136990"/>
              <a:chOff x="228600" y="2130425"/>
              <a:chExt cx="3552825" cy="3736975"/>
            </a:xfrm>
          </p:grpSpPr>
          <p:sp>
            <p:nvSpPr>
              <p:cNvPr id="3" name="Oval 136"/>
              <p:cNvSpPr>
                <a:spLocks noChangeArrowheads="1"/>
              </p:cNvSpPr>
              <p:nvPr/>
            </p:nvSpPr>
            <p:spPr bwMode="gray">
              <a:xfrm>
                <a:off x="581025" y="2554288"/>
                <a:ext cx="2844800" cy="2867025"/>
              </a:xfrm>
              <a:prstGeom prst="ellipse">
                <a:avLst/>
              </a:prstGeom>
              <a:noFill/>
              <a:ln w="9525">
                <a:solidFill>
                  <a:srgbClr val="B2B2B2">
                    <a:alpha val="50000"/>
                  </a:srgbClr>
                </a:solidFill>
                <a:round/>
                <a:headEnd/>
                <a:tailEnd/>
              </a:ln>
              <a:effectLst/>
              <a:extLst>
                <a:ext uri="{909E8E84-426E-40DD-AFC4-6F175D3DCCD1}">
                  <a14:hiddenFill xmlns:a14="http://schemas.microsoft.com/office/drawing/2010/main">
                    <a:solidFill>
                      <a:schemeClr val="accent1">
                        <a:alpha val="64999"/>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prstTxWarp prst="textArchUp">
                  <a:avLst/>
                </a:prstTxWarp>
              </a:bodyPr>
              <a:lstStyle/>
              <a:p>
                <a:endParaRPr lang="ru-RU"/>
              </a:p>
            </p:txBody>
          </p:sp>
          <p:grpSp>
            <p:nvGrpSpPr>
              <p:cNvPr id="4" name="Group 137"/>
              <p:cNvGrpSpPr>
                <a:grpSpLocks/>
              </p:cNvGrpSpPr>
              <p:nvPr/>
            </p:nvGrpSpPr>
            <p:grpSpPr bwMode="auto">
              <a:xfrm>
                <a:off x="808038" y="2803525"/>
                <a:ext cx="2378075" cy="2425700"/>
                <a:chOff x="579" y="1589"/>
                <a:chExt cx="1358" cy="1358"/>
              </a:xfrm>
            </p:grpSpPr>
            <p:sp>
              <p:nvSpPr>
                <p:cNvPr id="9" name="Oval 138"/>
                <p:cNvSpPr>
                  <a:spLocks noChangeArrowheads="1"/>
                </p:cNvSpPr>
                <p:nvPr/>
              </p:nvSpPr>
              <p:spPr bwMode="gray">
                <a:xfrm>
                  <a:off x="579" y="1589"/>
                  <a:ext cx="1358" cy="1358"/>
                </a:xfrm>
                <a:prstGeom prst="ellipse">
                  <a:avLst/>
                </a:prstGeom>
                <a:gradFill rotWithShape="1">
                  <a:gsLst>
                    <a:gs pos="0">
                      <a:schemeClr val="tx2">
                        <a:gamma/>
                        <a:tint val="10980"/>
                        <a:invGamma/>
                      </a:schemeClr>
                    </a:gs>
                    <a:gs pos="100000">
                      <a:schemeClr val="tx2"/>
                    </a:gs>
                  </a:gsLst>
                  <a:lin ang="2700000" scaled="1"/>
                </a:gradFill>
                <a:ln w="38100">
                  <a:solidFill>
                    <a:srgbClr val="F8F8F8"/>
                  </a:solidFill>
                  <a:round/>
                  <a:headEnd/>
                  <a:tailEnd/>
                </a:ln>
                <a:effectLst>
                  <a:outerShdw dist="45791" dir="3378596" algn="ctr" rotWithShape="0">
                    <a:srgbClr val="5F5F5F">
                      <a:alpha val="50000"/>
                    </a:srgbClr>
                  </a:outerShdw>
                </a:effectLst>
              </p:spPr>
              <p:txBody>
                <a:bodyPr wrap="none" anchor="ctr">
                  <a:prstTxWarp prst="textArchUp">
                    <a:avLst/>
                  </a:prstTxWarp>
                </a:bodyPr>
                <a:lstStyle/>
                <a:p>
                  <a:endParaRPr lang="ru-RU"/>
                </a:p>
              </p:txBody>
            </p:sp>
            <p:sp>
              <p:nvSpPr>
                <p:cNvPr id="10" name="Oval 139"/>
                <p:cNvSpPr>
                  <a:spLocks noChangeArrowheads="1"/>
                </p:cNvSpPr>
                <p:nvPr/>
              </p:nvSpPr>
              <p:spPr bwMode="gray">
                <a:xfrm>
                  <a:off x="635" y="1642"/>
                  <a:ext cx="1245" cy="1246"/>
                </a:xfrm>
                <a:prstGeom prst="ellipse">
                  <a:avLst/>
                </a:prstGeom>
                <a:gradFill rotWithShape="1">
                  <a:gsLst>
                    <a:gs pos="0">
                      <a:schemeClr val="tx2"/>
                    </a:gs>
                    <a:gs pos="100000">
                      <a:schemeClr val="tx2">
                        <a:gamma/>
                        <a:tint val="53725"/>
                        <a:invGamma/>
                      </a:schemeClr>
                    </a:gs>
                  </a:gsLst>
                  <a:lin ang="2700000" scaled="1"/>
                </a:gradFill>
                <a:ln>
                  <a:noFill/>
                </a:ln>
                <a:effectLst>
                  <a:outerShdw algn="ctr" rotWithShape="0">
                    <a:srgbClr val="000000">
                      <a:alpha val="50000"/>
                    </a:srgbClr>
                  </a:outerShdw>
                </a:effectLst>
                <a:extLst>
                  <a:ext uri="{91240B29-F687-4F45-9708-019B960494DF}">
                    <a14:hiddenLine xmlns:a14="http://schemas.microsoft.com/office/drawing/2010/main" w="9525">
                      <a:solidFill>
                        <a:srgbClr val="DDDDDD"/>
                      </a:solidFill>
                      <a:round/>
                      <a:headEnd/>
                      <a:tailEnd/>
                    </a14:hiddenLine>
                  </a:ext>
                </a:extLst>
              </p:spPr>
              <p:txBody>
                <a:bodyPr wrap="none" anchor="ctr">
                  <a:prstTxWarp prst="textArchUp">
                    <a:avLst/>
                  </a:prstTxWarp>
                </a:bodyPr>
                <a:lstStyle/>
                <a:p>
                  <a:endParaRPr lang="ru-RU"/>
                </a:p>
              </p:txBody>
            </p:sp>
            <p:sp>
              <p:nvSpPr>
                <p:cNvPr id="11" name="Oval 140"/>
                <p:cNvSpPr>
                  <a:spLocks noChangeArrowheads="1"/>
                </p:cNvSpPr>
                <p:nvPr/>
              </p:nvSpPr>
              <p:spPr bwMode="gray">
                <a:xfrm>
                  <a:off x="865" y="1880"/>
                  <a:ext cx="797" cy="798"/>
                </a:xfrm>
                <a:prstGeom prst="ellipse">
                  <a:avLst/>
                </a:prstGeom>
                <a:gradFill rotWithShape="1">
                  <a:gsLst>
                    <a:gs pos="0">
                      <a:schemeClr val="tx2">
                        <a:gamma/>
                        <a:shade val="69804"/>
                        <a:invGamma/>
                      </a:schemeClr>
                    </a:gs>
                    <a:gs pos="100000">
                      <a:schemeClr val="tx2"/>
                    </a:gs>
                  </a:gsLst>
                  <a:lin ang="5400000" scaled="1"/>
                </a:gradFill>
                <a:ln>
                  <a:noFill/>
                </a:ln>
                <a:effectLst/>
                <a:extLst>
                  <a:ext uri="{91240B29-F687-4F45-9708-019B960494DF}">
                    <a14:hiddenLine xmlns:a14="http://schemas.microsoft.com/office/drawing/2010/main" w="9525">
                      <a:solidFill>
                        <a:srgbClr val="B2B2B2"/>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prstTxWarp prst="textArchUp">
                    <a:avLst/>
                  </a:prstTxWarp>
                </a:bodyPr>
                <a:lstStyle/>
                <a:p>
                  <a:endParaRPr lang="ru-RU"/>
                </a:p>
              </p:txBody>
            </p:sp>
          </p:grpSp>
          <p:sp>
            <p:nvSpPr>
              <p:cNvPr id="5" name="Oval 141"/>
              <p:cNvSpPr>
                <a:spLocks noChangeArrowheads="1"/>
              </p:cNvSpPr>
              <p:nvPr/>
            </p:nvSpPr>
            <p:spPr bwMode="auto">
              <a:xfrm>
                <a:off x="404813" y="2370138"/>
                <a:ext cx="3216275" cy="3246437"/>
              </a:xfrm>
              <a:prstGeom prst="ellipse">
                <a:avLst/>
              </a:prstGeom>
              <a:noFill/>
              <a:ln w="19050">
                <a:solidFill>
                  <a:srgbClr val="B2B2B2">
                    <a:alpha val="50000"/>
                  </a:srgb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prstTxWarp prst="textArchUp">
                  <a:avLst/>
                </a:prstTxWarp>
              </a:bodyPr>
              <a:lstStyle/>
              <a:p>
                <a:endParaRPr lang="ru-RU"/>
              </a:p>
            </p:txBody>
          </p:sp>
          <p:grpSp>
            <p:nvGrpSpPr>
              <p:cNvPr id="6" name="Группа 5"/>
              <p:cNvGrpSpPr/>
              <p:nvPr/>
            </p:nvGrpSpPr>
            <p:grpSpPr>
              <a:xfrm>
                <a:off x="228600" y="2130425"/>
                <a:ext cx="3552825" cy="3736975"/>
                <a:chOff x="228600" y="2130425"/>
                <a:chExt cx="3552825" cy="3736975"/>
              </a:xfrm>
            </p:grpSpPr>
            <p:sp>
              <p:nvSpPr>
                <p:cNvPr id="7" name="Line 142"/>
                <p:cNvSpPr>
                  <a:spLocks noChangeShapeType="1"/>
                </p:cNvSpPr>
                <p:nvPr/>
              </p:nvSpPr>
              <p:spPr bwMode="gray">
                <a:xfrm>
                  <a:off x="228600" y="4000500"/>
                  <a:ext cx="3552825" cy="0"/>
                </a:xfrm>
                <a:prstGeom prst="line">
                  <a:avLst/>
                </a:prstGeom>
                <a:noFill/>
                <a:ln w="12700">
                  <a:solidFill>
                    <a:srgbClr val="80808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rstTxWarp prst="textArchUp">
                    <a:avLst/>
                  </a:prstTxWarp>
                </a:bodyPr>
                <a:lstStyle/>
                <a:p>
                  <a:endParaRPr lang="ru-RU"/>
                </a:p>
              </p:txBody>
            </p:sp>
            <p:sp>
              <p:nvSpPr>
                <p:cNvPr id="8" name="Line 143"/>
                <p:cNvSpPr>
                  <a:spLocks noChangeShapeType="1"/>
                </p:cNvSpPr>
                <p:nvPr/>
              </p:nvSpPr>
              <p:spPr bwMode="gray">
                <a:xfrm>
                  <a:off x="2005013" y="2130425"/>
                  <a:ext cx="0" cy="3736975"/>
                </a:xfrm>
                <a:prstGeom prst="line">
                  <a:avLst/>
                </a:prstGeom>
                <a:noFill/>
                <a:ln w="12700">
                  <a:solidFill>
                    <a:srgbClr val="80808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rstTxWarp prst="textArchUp">
                    <a:avLst/>
                  </a:prstTxWarp>
                </a:bodyPr>
                <a:lstStyle/>
                <a:p>
                  <a:endParaRPr lang="ru-RU"/>
                </a:p>
              </p:txBody>
            </p:sp>
          </p:grpSp>
        </p:grpSp>
        <p:sp>
          <p:nvSpPr>
            <p:cNvPr id="53" name="TextBox 52"/>
            <p:cNvSpPr txBox="1"/>
            <p:nvPr/>
          </p:nvSpPr>
          <p:spPr>
            <a:xfrm>
              <a:off x="255117" y="2668141"/>
              <a:ext cx="2160240" cy="2273027"/>
            </a:xfrm>
            <a:prstGeom prst="rect">
              <a:avLst/>
            </a:prstGeom>
            <a:noFill/>
          </p:spPr>
          <p:txBody>
            <a:bodyPr wrap="square">
              <a:prstTxWarp prst="textArchUp">
                <a:avLst>
                  <a:gd name="adj" fmla="val 14496989"/>
                </a:avLst>
              </a:prstTxWarp>
              <a:spAutoFit/>
            </a:bodyPr>
            <a:lstStyle>
              <a:defPPr>
                <a:defRPr lang="ru-RU"/>
              </a:defPPr>
              <a:lvl1pPr algn="ctr">
                <a:defRPr sz="2500" b="1">
                  <a:latin typeface="Calibri" pitchFamily="34" charset="0"/>
                  <a:cs typeface="Calibri" pitchFamily="34" charset="0"/>
                </a:defRPr>
              </a:lvl1pPr>
            </a:lstStyle>
            <a:p>
              <a:r>
                <a:rPr lang="az-Latn-AZ" sz="2800" dirty="0" smtClean="0">
                  <a:solidFill>
                    <a:schemeClr val="bg1"/>
                  </a:solidFill>
                </a:rPr>
                <a:t>2 0 0 4</a:t>
              </a:r>
              <a:endParaRPr lang="ru-RU" sz="2800" dirty="0">
                <a:solidFill>
                  <a:schemeClr val="bg1"/>
                </a:solidFill>
              </a:endParaRPr>
            </a:p>
          </p:txBody>
        </p:sp>
        <p:sp>
          <p:nvSpPr>
            <p:cNvPr id="54" name="TextBox 53"/>
            <p:cNvSpPr txBox="1"/>
            <p:nvPr/>
          </p:nvSpPr>
          <p:spPr>
            <a:xfrm>
              <a:off x="35496" y="2884134"/>
              <a:ext cx="2429717" cy="2273058"/>
            </a:xfrm>
            <a:prstGeom prst="rect">
              <a:avLst/>
            </a:prstGeom>
            <a:noFill/>
          </p:spPr>
          <p:txBody>
            <a:bodyPr wrap="square">
              <a:prstTxWarp prst="textArchDown">
                <a:avLst>
                  <a:gd name="adj" fmla="val 3856116"/>
                </a:avLst>
              </a:prstTxWarp>
              <a:spAutoFit/>
            </a:bodyPr>
            <a:lstStyle>
              <a:defPPr>
                <a:defRPr lang="ru-RU"/>
              </a:defPPr>
              <a:lvl1pPr algn="ctr">
                <a:defRPr sz="2500" b="1">
                  <a:latin typeface="Calibri" pitchFamily="34" charset="0"/>
                  <a:cs typeface="Calibri" pitchFamily="34" charset="0"/>
                </a:defRPr>
              </a:lvl1pPr>
            </a:lstStyle>
            <a:p>
              <a:r>
                <a:rPr lang="az-Latn-AZ" sz="2800" dirty="0" smtClean="0">
                  <a:solidFill>
                    <a:schemeClr val="bg1"/>
                  </a:solidFill>
                </a:rPr>
                <a:t>2 0 1 3</a:t>
              </a:r>
              <a:endParaRPr lang="ru-RU" sz="2800" dirty="0">
                <a:solidFill>
                  <a:schemeClr val="bg1"/>
                </a:solidFill>
              </a:endParaRPr>
            </a:p>
          </p:txBody>
        </p:sp>
      </p:grpSp>
      <p:grpSp>
        <p:nvGrpSpPr>
          <p:cNvPr id="12" name="Group 144"/>
          <p:cNvGrpSpPr>
            <a:grpSpLocks/>
          </p:cNvGrpSpPr>
          <p:nvPr/>
        </p:nvGrpSpPr>
        <p:grpSpPr bwMode="auto">
          <a:xfrm>
            <a:off x="1147771" y="1361083"/>
            <a:ext cx="339725" cy="339725"/>
            <a:chOff x="2928" y="2208"/>
            <a:chExt cx="262" cy="262"/>
          </a:xfrm>
        </p:grpSpPr>
        <p:sp>
          <p:nvSpPr>
            <p:cNvPr id="13" name="Oval 145"/>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14" name="Oval 146"/>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15" name="Group 153"/>
          <p:cNvGrpSpPr>
            <a:grpSpLocks/>
          </p:cNvGrpSpPr>
          <p:nvPr/>
        </p:nvGrpSpPr>
        <p:grpSpPr bwMode="auto">
          <a:xfrm>
            <a:off x="1173171" y="5866672"/>
            <a:ext cx="339725" cy="339725"/>
            <a:chOff x="2928" y="2208"/>
            <a:chExt cx="262" cy="262"/>
          </a:xfrm>
        </p:grpSpPr>
        <p:sp>
          <p:nvSpPr>
            <p:cNvPr id="16" name="Oval 154"/>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17" name="Oval 155"/>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18" name="Group 156"/>
          <p:cNvGrpSpPr>
            <a:grpSpLocks/>
          </p:cNvGrpSpPr>
          <p:nvPr/>
        </p:nvGrpSpPr>
        <p:grpSpPr bwMode="auto">
          <a:xfrm>
            <a:off x="3543368" y="3374846"/>
            <a:ext cx="339725" cy="339725"/>
            <a:chOff x="2928" y="2208"/>
            <a:chExt cx="262" cy="262"/>
          </a:xfrm>
        </p:grpSpPr>
        <p:sp>
          <p:nvSpPr>
            <p:cNvPr id="19" name="Oval 157"/>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0" name="Oval 158"/>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21" name="Group 159"/>
          <p:cNvGrpSpPr>
            <a:grpSpLocks/>
          </p:cNvGrpSpPr>
          <p:nvPr/>
        </p:nvGrpSpPr>
        <p:grpSpPr bwMode="auto">
          <a:xfrm>
            <a:off x="2096221" y="5623900"/>
            <a:ext cx="339725" cy="339725"/>
            <a:chOff x="2928" y="2208"/>
            <a:chExt cx="262" cy="262"/>
          </a:xfrm>
        </p:grpSpPr>
        <p:sp>
          <p:nvSpPr>
            <p:cNvPr id="22" name="Oval 160"/>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3" name="Oval 161"/>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0" name="Group 162"/>
          <p:cNvGrpSpPr>
            <a:grpSpLocks/>
          </p:cNvGrpSpPr>
          <p:nvPr/>
        </p:nvGrpSpPr>
        <p:grpSpPr bwMode="auto">
          <a:xfrm>
            <a:off x="2951403" y="2156609"/>
            <a:ext cx="339725" cy="339725"/>
            <a:chOff x="2928" y="2208"/>
            <a:chExt cx="262" cy="262"/>
          </a:xfrm>
        </p:grpSpPr>
        <p:sp>
          <p:nvSpPr>
            <p:cNvPr id="31"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2"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3" name="Group 162"/>
          <p:cNvGrpSpPr>
            <a:grpSpLocks/>
          </p:cNvGrpSpPr>
          <p:nvPr/>
        </p:nvGrpSpPr>
        <p:grpSpPr bwMode="auto">
          <a:xfrm>
            <a:off x="3502271" y="4128298"/>
            <a:ext cx="339725" cy="339725"/>
            <a:chOff x="2928" y="2208"/>
            <a:chExt cx="262" cy="262"/>
          </a:xfrm>
        </p:grpSpPr>
        <p:sp>
          <p:nvSpPr>
            <p:cNvPr id="34"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5"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6" name="Group 162"/>
          <p:cNvGrpSpPr>
            <a:grpSpLocks/>
          </p:cNvGrpSpPr>
          <p:nvPr/>
        </p:nvGrpSpPr>
        <p:grpSpPr bwMode="auto">
          <a:xfrm>
            <a:off x="2464842" y="1725315"/>
            <a:ext cx="339725" cy="339725"/>
            <a:chOff x="2928" y="2208"/>
            <a:chExt cx="262" cy="262"/>
          </a:xfrm>
        </p:grpSpPr>
        <p:sp>
          <p:nvSpPr>
            <p:cNvPr id="37"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8"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sp>
        <p:nvSpPr>
          <p:cNvPr id="43" name="TextBox 42"/>
          <p:cNvSpPr txBox="1"/>
          <p:nvPr/>
        </p:nvSpPr>
        <p:spPr>
          <a:xfrm>
            <a:off x="1475656" y="5967369"/>
            <a:ext cx="3960440" cy="413959"/>
          </a:xfrm>
          <a:prstGeom prst="rect">
            <a:avLst/>
          </a:prstGeom>
          <a:noFill/>
        </p:spPr>
        <p:txBody>
          <a:bodyPr wrap="square">
            <a:spAutoFit/>
          </a:bodyPr>
          <a:lstStyle>
            <a:defPPr>
              <a:defRPr lang="ru-RU"/>
            </a:defPPr>
            <a:lvl1pPr>
              <a:lnSpc>
                <a:spcPct val="110000"/>
              </a:lnSpc>
              <a:defRPr sz="1900" b="1">
                <a:solidFill>
                  <a:srgbClr val="0000FF"/>
                </a:solidFill>
                <a:latin typeface="Calibri" pitchFamily="34" charset="0"/>
                <a:cs typeface="Calibri" pitchFamily="34" charset="0"/>
              </a:defRPr>
            </a:lvl1pPr>
          </a:lstStyle>
          <a:p>
            <a:r>
              <a:rPr lang="az-Latn-AZ" dirty="0" smtClean="0">
                <a:solidFill>
                  <a:schemeClr val="tx1"/>
                </a:solidFill>
              </a:rPr>
              <a:t>«Vergi partnyorluğu sazişi»nin tətbiqi</a:t>
            </a:r>
            <a:endParaRPr lang="az-Latn-AZ" dirty="0">
              <a:solidFill>
                <a:schemeClr val="tx1"/>
              </a:solidFill>
            </a:endParaRPr>
          </a:p>
        </p:txBody>
      </p:sp>
      <p:sp>
        <p:nvSpPr>
          <p:cNvPr id="44" name="TextBox 43"/>
          <p:cNvSpPr txBox="1"/>
          <p:nvPr/>
        </p:nvSpPr>
        <p:spPr>
          <a:xfrm>
            <a:off x="3812989" y="4117907"/>
            <a:ext cx="5184576" cy="677108"/>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a:solidFill>
                  <a:schemeClr val="tx1"/>
                </a:solidFill>
              </a:rPr>
              <a:t> Muzdlu işlə əlaqədar gəlir vergisi dərəcəsinin </a:t>
            </a:r>
          </a:p>
          <a:p>
            <a:pPr algn="r"/>
            <a:r>
              <a:rPr lang="az-Latn-AZ" dirty="0">
                <a:solidFill>
                  <a:srgbClr val="FF0000"/>
                </a:solidFill>
              </a:rPr>
              <a:t>    35%-dən </a:t>
            </a:r>
            <a:r>
              <a:rPr lang="az-Latn-AZ" dirty="0" smtClean="0">
                <a:solidFill>
                  <a:srgbClr val="FF0000"/>
                </a:solidFill>
              </a:rPr>
              <a:t>25%-</a:t>
            </a:r>
            <a:r>
              <a:rPr lang="az-Latn-AZ" dirty="0">
                <a:solidFill>
                  <a:srgbClr val="FF0000"/>
                </a:solidFill>
              </a:rPr>
              <a:t>ə endirilməsi</a:t>
            </a:r>
          </a:p>
        </p:txBody>
      </p:sp>
      <p:sp>
        <p:nvSpPr>
          <p:cNvPr id="45" name="TextBox 44"/>
          <p:cNvSpPr txBox="1"/>
          <p:nvPr/>
        </p:nvSpPr>
        <p:spPr>
          <a:xfrm>
            <a:off x="2882928" y="1729085"/>
            <a:ext cx="6360225" cy="292388"/>
          </a:xfrm>
          <a:prstGeom prst="rect">
            <a:avLst/>
          </a:prstGeom>
          <a:noFill/>
        </p:spPr>
        <p:txBody>
          <a:bodyPr wrap="square" lIns="0" tIns="0" rIns="0" bIns="0">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solidFill>
                  <a:schemeClr val="tx1"/>
                </a:solidFill>
              </a:rPr>
              <a:t>Əmanətlər üzrə alınan faiz gəlirlərinin </a:t>
            </a:r>
            <a:r>
              <a:rPr lang="az-Latn-AZ" dirty="0" smtClean="0">
                <a:solidFill>
                  <a:srgbClr val="FF0000"/>
                </a:solidFill>
              </a:rPr>
              <a:t>vergidən azad olunması</a:t>
            </a:r>
            <a:endParaRPr lang="az-Latn-AZ" dirty="0">
              <a:solidFill>
                <a:srgbClr val="FF0000"/>
              </a:solidFill>
            </a:endParaRPr>
          </a:p>
        </p:txBody>
      </p:sp>
      <p:sp>
        <p:nvSpPr>
          <p:cNvPr id="46" name="TextBox 45"/>
          <p:cNvSpPr txBox="1"/>
          <p:nvPr/>
        </p:nvSpPr>
        <p:spPr>
          <a:xfrm>
            <a:off x="3279924" y="2157216"/>
            <a:ext cx="5636939" cy="677108"/>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solidFill>
                  <a:schemeClr val="tx1"/>
                </a:solidFill>
              </a:rPr>
              <a:t>Sosial vəziyyətinə görə fiziki şəxslərin </a:t>
            </a:r>
          </a:p>
          <a:p>
            <a:pPr algn="r"/>
            <a:r>
              <a:rPr lang="az-Latn-AZ" dirty="0" smtClean="0">
                <a:solidFill>
                  <a:srgbClr val="FF0000"/>
                </a:solidFill>
              </a:rPr>
              <a:t>vergi güzəşti məbləğinin artırılması</a:t>
            </a:r>
            <a:endParaRPr lang="az-Latn-AZ" dirty="0">
              <a:solidFill>
                <a:srgbClr val="FF0000"/>
              </a:solidFill>
            </a:endParaRPr>
          </a:p>
        </p:txBody>
      </p:sp>
      <p:sp>
        <p:nvSpPr>
          <p:cNvPr id="47" name="TextBox 46"/>
          <p:cNvSpPr txBox="1"/>
          <p:nvPr/>
        </p:nvSpPr>
        <p:spPr>
          <a:xfrm>
            <a:off x="2435946" y="5676945"/>
            <a:ext cx="6624736" cy="292388"/>
          </a:xfrm>
          <a:prstGeom prst="rect">
            <a:avLst/>
          </a:prstGeom>
          <a:noFill/>
        </p:spPr>
        <p:txBody>
          <a:bodyPr wrap="square" lIns="0" tIns="0" rIns="0" bIns="0">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solidFill>
                  <a:schemeClr val="tx1"/>
                </a:solidFill>
              </a:rPr>
              <a:t>Sənaye və ya texnologiyalar parklarının </a:t>
            </a:r>
            <a:r>
              <a:rPr lang="az-Latn-AZ" dirty="0" smtClean="0">
                <a:solidFill>
                  <a:srgbClr val="FF0000"/>
                </a:solidFill>
              </a:rPr>
              <a:t>vergilərdən azad olunması</a:t>
            </a:r>
            <a:endParaRPr lang="ru-RU" dirty="0">
              <a:solidFill>
                <a:srgbClr val="FF0000"/>
              </a:solidFill>
            </a:endParaRPr>
          </a:p>
        </p:txBody>
      </p:sp>
      <p:sp>
        <p:nvSpPr>
          <p:cNvPr id="48" name="TextBox 47"/>
          <p:cNvSpPr txBox="1"/>
          <p:nvPr/>
        </p:nvSpPr>
        <p:spPr>
          <a:xfrm>
            <a:off x="1619672" y="1303609"/>
            <a:ext cx="7488832" cy="384721"/>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solidFill>
                  <a:schemeClr val="tx1"/>
                </a:solidFill>
              </a:rPr>
              <a:t>Kənd təsərrüfatı məhsulu istehsalçılarının </a:t>
            </a:r>
            <a:r>
              <a:rPr lang="az-Latn-AZ" dirty="0" smtClean="0">
                <a:solidFill>
                  <a:srgbClr val="FF0000"/>
                </a:solidFill>
              </a:rPr>
              <a:t>vergilərdən azad olunması</a:t>
            </a:r>
            <a:endParaRPr lang="az-Latn-AZ" dirty="0">
              <a:solidFill>
                <a:srgbClr val="FF0000"/>
              </a:solidFill>
            </a:endParaRPr>
          </a:p>
        </p:txBody>
      </p:sp>
      <p:sp>
        <p:nvSpPr>
          <p:cNvPr id="49" name="Прямоугольник 48"/>
          <p:cNvSpPr/>
          <p:nvPr/>
        </p:nvSpPr>
        <p:spPr>
          <a:xfrm>
            <a:off x="611560" y="103280"/>
            <a:ext cx="7379584" cy="954107"/>
          </a:xfrm>
          <a:prstGeom prst="rect">
            <a:avLst/>
          </a:prstGeom>
          <a:noFill/>
        </p:spPr>
        <p:txBody>
          <a:bodyPr wrap="square">
            <a:spAutoFit/>
          </a:bodyPr>
          <a:lstStyle/>
          <a:p>
            <a:pPr algn="ctr">
              <a:defRPr/>
            </a:pPr>
            <a:r>
              <a:rPr lang="az-Latn-AZ" sz="2800" b="1" dirty="0" smtClean="0">
                <a:solidFill>
                  <a:srgbClr val="C00000"/>
                </a:solidFill>
                <a:latin typeface="Calibri" pitchFamily="34" charset="0"/>
                <a:cs typeface="Calibri" pitchFamily="34" charset="0"/>
              </a:rPr>
              <a:t>Vergi qanunvericiliyinin </a:t>
            </a:r>
            <a:r>
              <a:rPr lang="az-Latn-AZ" sz="2800" b="1" dirty="0" err="1" smtClean="0">
                <a:solidFill>
                  <a:srgbClr val="C00000"/>
                </a:solidFill>
                <a:latin typeface="Calibri" pitchFamily="34" charset="0"/>
                <a:cs typeface="Calibri" pitchFamily="34" charset="0"/>
              </a:rPr>
              <a:t>təkmilləşdirilməsi</a:t>
            </a:r>
            <a:r>
              <a:rPr lang="az-Latn-AZ" sz="2800" b="1" dirty="0" smtClean="0">
                <a:solidFill>
                  <a:srgbClr val="C00000"/>
                </a:solidFill>
                <a:latin typeface="Calibri" pitchFamily="34" charset="0"/>
                <a:cs typeface="Calibri" pitchFamily="34" charset="0"/>
              </a:rPr>
              <a:t> və vergi yükünün aşağı salınması</a:t>
            </a:r>
            <a:endParaRPr lang="ru-RU" sz="2800" b="1" dirty="0">
              <a:solidFill>
                <a:srgbClr val="C00000"/>
              </a:solidFill>
              <a:latin typeface="Calibri" pitchFamily="34" charset="0"/>
              <a:cs typeface="Calibri" pitchFamily="34" charset="0"/>
            </a:endParaRPr>
          </a:p>
        </p:txBody>
      </p:sp>
      <p:sp>
        <p:nvSpPr>
          <p:cNvPr id="50" name="TextBox 49"/>
          <p:cNvSpPr txBox="1"/>
          <p:nvPr/>
        </p:nvSpPr>
        <p:spPr>
          <a:xfrm>
            <a:off x="298128" y="3068960"/>
            <a:ext cx="1967956" cy="1384995"/>
          </a:xfrm>
          <a:prstGeom prst="rect">
            <a:avLst/>
          </a:prstGeom>
          <a:noFill/>
        </p:spPr>
        <p:txBody>
          <a:bodyPr wrap="square">
            <a:spAutoFit/>
          </a:bodyPr>
          <a:lstStyle>
            <a:defPPr>
              <a:defRPr lang="ru-RU"/>
            </a:defPPr>
            <a:lvl1pPr algn="ctr">
              <a:defRPr sz="2500" b="1">
                <a:latin typeface="Calibri" pitchFamily="34" charset="0"/>
                <a:cs typeface="Calibri" pitchFamily="34" charset="0"/>
              </a:defRPr>
            </a:lvl1pPr>
          </a:lstStyle>
          <a:p>
            <a:r>
              <a:rPr lang="az-Latn-AZ" sz="2800" dirty="0">
                <a:solidFill>
                  <a:schemeClr val="bg1"/>
                </a:solidFill>
              </a:rPr>
              <a:t>Vergi </a:t>
            </a:r>
          </a:p>
          <a:p>
            <a:r>
              <a:rPr lang="az-Latn-AZ" sz="2800" dirty="0" smtClean="0">
                <a:solidFill>
                  <a:schemeClr val="bg1"/>
                </a:solidFill>
              </a:rPr>
              <a:t>siyasəti </a:t>
            </a:r>
            <a:endParaRPr lang="az-Latn-AZ" sz="2800" dirty="0">
              <a:solidFill>
                <a:schemeClr val="bg1"/>
              </a:solidFill>
            </a:endParaRPr>
          </a:p>
          <a:p>
            <a:r>
              <a:rPr lang="az-Latn-AZ" sz="2800" dirty="0">
                <a:solidFill>
                  <a:schemeClr val="bg1"/>
                </a:solidFill>
              </a:rPr>
              <a:t>sahəsində</a:t>
            </a:r>
            <a:endParaRPr lang="ru-RU" sz="2800" dirty="0">
              <a:solidFill>
                <a:schemeClr val="bg1"/>
              </a:solidFill>
            </a:endParaRPr>
          </a:p>
        </p:txBody>
      </p:sp>
      <p:sp>
        <p:nvSpPr>
          <p:cNvPr id="55" name="TextBox 54"/>
          <p:cNvSpPr txBox="1"/>
          <p:nvPr/>
        </p:nvSpPr>
        <p:spPr>
          <a:xfrm>
            <a:off x="3923928" y="3397666"/>
            <a:ext cx="5174220" cy="677108"/>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solidFill>
                  <a:schemeClr val="tx1"/>
                </a:solidFill>
              </a:rPr>
              <a:t>Sahibkarlıq fəaliyyət üzrə fiziki şəxslərin gəlir vergisi dərəcəsinin </a:t>
            </a:r>
            <a:r>
              <a:rPr lang="az-Latn-AZ" dirty="0" smtClean="0">
                <a:solidFill>
                  <a:srgbClr val="FF0000"/>
                </a:solidFill>
              </a:rPr>
              <a:t>      35%-dən 20%-ə endirilməsi</a:t>
            </a:r>
            <a:endParaRPr lang="az-Latn-AZ" dirty="0">
              <a:solidFill>
                <a:srgbClr val="FF0000"/>
              </a:solidFill>
            </a:endParaRPr>
          </a:p>
        </p:txBody>
      </p:sp>
      <p:sp>
        <p:nvSpPr>
          <p:cNvPr id="56" name="TextBox 55"/>
          <p:cNvSpPr txBox="1"/>
          <p:nvPr/>
        </p:nvSpPr>
        <p:spPr>
          <a:xfrm>
            <a:off x="3672408" y="4775641"/>
            <a:ext cx="5425740" cy="877163"/>
          </a:xfrm>
          <a:prstGeom prst="rect">
            <a:avLst/>
          </a:prstGeom>
          <a:noFill/>
        </p:spPr>
        <p:txBody>
          <a:bodyPr wrap="square" lIns="0" tIns="0" rIns="0" bIns="0">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solidFill>
                  <a:schemeClr val="tx1"/>
                </a:solidFill>
              </a:rPr>
              <a:t>Hüquqi şəxsdə iştirak paylarının təqdim edilməsinin</a:t>
            </a:r>
            <a:r>
              <a:rPr lang="az-Latn-AZ" dirty="0">
                <a:solidFill>
                  <a:schemeClr val="tx1"/>
                </a:solidFill>
              </a:rPr>
              <a:t>, </a:t>
            </a:r>
            <a:r>
              <a:rPr lang="az-Latn-AZ" dirty="0" smtClean="0">
                <a:solidFill>
                  <a:schemeClr val="tx1"/>
                </a:solidFill>
              </a:rPr>
              <a:t>metro </a:t>
            </a:r>
            <a:r>
              <a:rPr lang="az-Latn-AZ" dirty="0">
                <a:solidFill>
                  <a:schemeClr val="tx1"/>
                </a:solidFill>
              </a:rPr>
              <a:t>ilə sərnişindaşıma və təhsil xidmətlərinin  </a:t>
            </a:r>
            <a:endParaRPr lang="az-Latn-AZ" dirty="0" smtClean="0">
              <a:solidFill>
                <a:schemeClr val="tx1"/>
              </a:solidFill>
            </a:endParaRPr>
          </a:p>
          <a:p>
            <a:pPr algn="r"/>
            <a:r>
              <a:rPr lang="az-Latn-AZ" dirty="0" smtClean="0">
                <a:solidFill>
                  <a:srgbClr val="FF0000"/>
                </a:solidFill>
              </a:rPr>
              <a:t>ƏDV-dən azad olunması</a:t>
            </a:r>
            <a:endParaRPr lang="az-Latn-AZ" dirty="0">
              <a:solidFill>
                <a:srgbClr val="FF0000"/>
              </a:solidFill>
            </a:endParaRPr>
          </a:p>
        </p:txBody>
      </p:sp>
      <p:grpSp>
        <p:nvGrpSpPr>
          <p:cNvPr id="57" name="Group 159"/>
          <p:cNvGrpSpPr>
            <a:grpSpLocks/>
          </p:cNvGrpSpPr>
          <p:nvPr/>
        </p:nvGrpSpPr>
        <p:grpSpPr bwMode="auto">
          <a:xfrm>
            <a:off x="3214239" y="4745926"/>
            <a:ext cx="339725" cy="339725"/>
            <a:chOff x="2928" y="2208"/>
            <a:chExt cx="262" cy="262"/>
          </a:xfrm>
        </p:grpSpPr>
        <p:sp>
          <p:nvSpPr>
            <p:cNvPr id="58" name="Oval 160"/>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59" name="Oval 161"/>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62" name="Group 156"/>
          <p:cNvGrpSpPr>
            <a:grpSpLocks/>
          </p:cNvGrpSpPr>
          <p:nvPr/>
        </p:nvGrpSpPr>
        <p:grpSpPr bwMode="auto">
          <a:xfrm>
            <a:off x="3419872" y="2798246"/>
            <a:ext cx="339725" cy="339725"/>
            <a:chOff x="2928" y="2208"/>
            <a:chExt cx="262" cy="262"/>
          </a:xfrm>
        </p:grpSpPr>
        <p:sp>
          <p:nvSpPr>
            <p:cNvPr id="63" name="Oval 157"/>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64" name="Oval 158"/>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sp>
        <p:nvSpPr>
          <p:cNvPr id="65" name="TextBox 64"/>
          <p:cNvSpPr txBox="1"/>
          <p:nvPr/>
        </p:nvSpPr>
        <p:spPr>
          <a:xfrm>
            <a:off x="3707904" y="2822862"/>
            <a:ext cx="5472608" cy="369332"/>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sz="1800" dirty="0" smtClean="0">
                <a:solidFill>
                  <a:schemeClr val="tx1"/>
                </a:solidFill>
              </a:rPr>
              <a:t>Mənfəət vergisi dərəcəsinin </a:t>
            </a:r>
            <a:r>
              <a:rPr lang="az-Latn-AZ" sz="1800" dirty="0" smtClean="0">
                <a:solidFill>
                  <a:srgbClr val="FF0000"/>
                </a:solidFill>
              </a:rPr>
              <a:t>25%-dən 20%-ə endirilməsi</a:t>
            </a:r>
            <a:endParaRPr lang="az-Latn-AZ" sz="1800" dirty="0">
              <a:solidFill>
                <a:srgbClr val="FF0000"/>
              </a:solidFill>
            </a:endParaRPr>
          </a:p>
        </p:txBody>
      </p:sp>
    </p:spTree>
    <p:extLst>
      <p:ext uri="{BB962C8B-B14F-4D97-AF65-F5344CB8AC3E}">
        <p14:creationId xmlns:p14="http://schemas.microsoft.com/office/powerpoint/2010/main" val="2823886751"/>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left)">
                                      <p:cBhvr>
                                        <p:cTn id="7" dur="200"/>
                                        <p:tgtEl>
                                          <p:spTgt spid="49"/>
                                        </p:tgtEl>
                                      </p:cBhvr>
                                    </p:animEffect>
                                  </p:childTnLst>
                                </p:cTn>
                              </p:par>
                              <p:par>
                                <p:cTn id="8" presetID="10"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200"/>
                                        <p:tgtEl>
                                          <p:spTgt spid="24"/>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50"/>
                                        </p:tgtEl>
                                        <p:attrNameLst>
                                          <p:attrName>style.visibility</p:attrName>
                                        </p:attrNameLst>
                                      </p:cBhvr>
                                      <p:to>
                                        <p:strVal val="visible"/>
                                      </p:to>
                                    </p:set>
                                    <p:animEffect transition="in" filter="wipe(left)">
                                      <p:cBhvr>
                                        <p:cTn id="13" dur="200"/>
                                        <p:tgtEl>
                                          <p:spTgt spid="50"/>
                                        </p:tgtEl>
                                      </p:cBhvr>
                                    </p:animEffect>
                                  </p:childTnLst>
                                </p:cTn>
                              </p:par>
                            </p:childTnLst>
                          </p:cTn>
                        </p:par>
                        <p:par>
                          <p:cTn id="14" fill="hold">
                            <p:stCondLst>
                              <p:cond delay="200"/>
                            </p:stCondLst>
                            <p:childTnLst>
                              <p:par>
                                <p:cTn id="15" presetID="22" presetClass="entr" presetSubtype="8" fill="hold"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100"/>
                                        <p:tgtEl>
                                          <p:spTgt spid="12"/>
                                        </p:tgtEl>
                                      </p:cBhvr>
                                    </p:animEffect>
                                  </p:childTnLst>
                                </p:cTn>
                              </p:par>
                            </p:childTnLst>
                          </p:cTn>
                        </p:par>
                        <p:par>
                          <p:cTn id="18" fill="hold">
                            <p:stCondLst>
                              <p:cond delay="300"/>
                            </p:stCondLst>
                            <p:childTnLst>
                              <p:par>
                                <p:cTn id="19" presetID="22" presetClass="entr" presetSubtype="8" fill="hold" grpId="0" nodeType="afterEffect">
                                  <p:stCondLst>
                                    <p:cond delay="0"/>
                                  </p:stCondLst>
                                  <p:childTnLst>
                                    <p:set>
                                      <p:cBhvr>
                                        <p:cTn id="20" dur="1" fill="hold">
                                          <p:stCondLst>
                                            <p:cond delay="0"/>
                                          </p:stCondLst>
                                        </p:cTn>
                                        <p:tgtEl>
                                          <p:spTgt spid="48"/>
                                        </p:tgtEl>
                                        <p:attrNameLst>
                                          <p:attrName>style.visibility</p:attrName>
                                        </p:attrNameLst>
                                      </p:cBhvr>
                                      <p:to>
                                        <p:strVal val="visible"/>
                                      </p:to>
                                    </p:set>
                                    <p:animEffect transition="in" filter="wipe(left)">
                                      <p:cBhvr>
                                        <p:cTn id="21" dur="100"/>
                                        <p:tgtEl>
                                          <p:spTgt spid="48"/>
                                        </p:tgtEl>
                                      </p:cBhvr>
                                    </p:animEffect>
                                  </p:childTnLst>
                                </p:cTn>
                              </p:par>
                            </p:childTnLst>
                          </p:cTn>
                        </p:par>
                        <p:par>
                          <p:cTn id="22" fill="hold">
                            <p:stCondLst>
                              <p:cond delay="400"/>
                            </p:stCondLst>
                            <p:childTnLst>
                              <p:par>
                                <p:cTn id="23" presetID="22" presetClass="entr" presetSubtype="8" fill="hold" nodeType="after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wipe(left)">
                                      <p:cBhvr>
                                        <p:cTn id="25" dur="100"/>
                                        <p:tgtEl>
                                          <p:spTgt spid="36"/>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wipe(left)">
                                      <p:cBhvr>
                                        <p:cTn id="29" dur="100"/>
                                        <p:tgtEl>
                                          <p:spTgt spid="45"/>
                                        </p:tgtEl>
                                      </p:cBhvr>
                                    </p:animEffect>
                                  </p:childTnLst>
                                </p:cTn>
                              </p:par>
                            </p:childTnLst>
                          </p:cTn>
                        </p:par>
                        <p:par>
                          <p:cTn id="30" fill="hold">
                            <p:stCondLst>
                              <p:cond delay="600"/>
                            </p:stCondLst>
                            <p:childTnLst>
                              <p:par>
                                <p:cTn id="31" presetID="22" presetClass="entr" presetSubtype="8" fill="hold" nodeType="after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wipe(left)">
                                      <p:cBhvr>
                                        <p:cTn id="33" dur="100"/>
                                        <p:tgtEl>
                                          <p:spTgt spid="30"/>
                                        </p:tgtEl>
                                      </p:cBhvr>
                                    </p:animEffect>
                                  </p:childTnLst>
                                </p:cTn>
                              </p:par>
                            </p:childTnLst>
                          </p:cTn>
                        </p:par>
                        <p:par>
                          <p:cTn id="34" fill="hold">
                            <p:stCondLst>
                              <p:cond delay="700"/>
                            </p:stCondLst>
                            <p:childTnLst>
                              <p:par>
                                <p:cTn id="35" presetID="22" presetClass="entr" presetSubtype="8" fill="hold" grpId="0" nodeType="after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wipe(left)">
                                      <p:cBhvr>
                                        <p:cTn id="37" dur="100"/>
                                        <p:tgtEl>
                                          <p:spTgt spid="46"/>
                                        </p:tgtEl>
                                      </p:cBhvr>
                                    </p:animEffect>
                                  </p:childTnLst>
                                </p:cTn>
                              </p:par>
                            </p:childTnLst>
                          </p:cTn>
                        </p:par>
                        <p:par>
                          <p:cTn id="38" fill="hold">
                            <p:stCondLst>
                              <p:cond delay="1000"/>
                            </p:stCondLst>
                            <p:childTnLst>
                              <p:par>
                                <p:cTn id="39" presetID="22" presetClass="entr" presetSubtype="8" fill="hold" nodeType="afterEffect">
                                  <p:stCondLst>
                                    <p:cond delay="0"/>
                                  </p:stCondLst>
                                  <p:childTnLst>
                                    <p:set>
                                      <p:cBhvr>
                                        <p:cTn id="40" dur="1" fill="hold">
                                          <p:stCondLst>
                                            <p:cond delay="0"/>
                                          </p:stCondLst>
                                        </p:cTn>
                                        <p:tgtEl>
                                          <p:spTgt spid="62"/>
                                        </p:tgtEl>
                                        <p:attrNameLst>
                                          <p:attrName>style.visibility</p:attrName>
                                        </p:attrNameLst>
                                      </p:cBhvr>
                                      <p:to>
                                        <p:strVal val="visible"/>
                                      </p:to>
                                    </p:set>
                                    <p:animEffect transition="in" filter="wipe(left)">
                                      <p:cBhvr>
                                        <p:cTn id="41" dur="100"/>
                                        <p:tgtEl>
                                          <p:spTgt spid="62"/>
                                        </p:tgtEl>
                                      </p:cBhvr>
                                    </p:animEffect>
                                  </p:childTnLst>
                                </p:cTn>
                              </p:par>
                            </p:childTnLst>
                          </p:cTn>
                        </p:par>
                        <p:par>
                          <p:cTn id="42" fill="hold">
                            <p:stCondLst>
                              <p:cond delay="1100"/>
                            </p:stCondLst>
                            <p:childTnLst>
                              <p:par>
                                <p:cTn id="43" presetID="22" presetClass="entr" presetSubtype="8" fill="hold" grpId="0" nodeType="afterEffect">
                                  <p:stCondLst>
                                    <p:cond delay="0"/>
                                  </p:stCondLst>
                                  <p:childTnLst>
                                    <p:set>
                                      <p:cBhvr>
                                        <p:cTn id="44" dur="1" fill="hold">
                                          <p:stCondLst>
                                            <p:cond delay="0"/>
                                          </p:stCondLst>
                                        </p:cTn>
                                        <p:tgtEl>
                                          <p:spTgt spid="65"/>
                                        </p:tgtEl>
                                        <p:attrNameLst>
                                          <p:attrName>style.visibility</p:attrName>
                                        </p:attrNameLst>
                                      </p:cBhvr>
                                      <p:to>
                                        <p:strVal val="visible"/>
                                      </p:to>
                                    </p:set>
                                    <p:animEffect transition="in" filter="wipe(left)">
                                      <p:cBhvr>
                                        <p:cTn id="45" dur="100"/>
                                        <p:tgtEl>
                                          <p:spTgt spid="65"/>
                                        </p:tgtEl>
                                      </p:cBhvr>
                                    </p:animEffect>
                                  </p:childTnLst>
                                </p:cTn>
                              </p:par>
                            </p:childTnLst>
                          </p:cTn>
                        </p:par>
                        <p:par>
                          <p:cTn id="46" fill="hold">
                            <p:stCondLst>
                              <p:cond delay="1200"/>
                            </p:stCondLst>
                            <p:childTnLst>
                              <p:par>
                                <p:cTn id="47" presetID="22" presetClass="entr" presetSubtype="8" fill="hold" nodeType="after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wipe(left)">
                                      <p:cBhvr>
                                        <p:cTn id="49" dur="100"/>
                                        <p:tgtEl>
                                          <p:spTgt spid="18"/>
                                        </p:tgtEl>
                                      </p:cBhvr>
                                    </p:animEffect>
                                  </p:childTnLst>
                                </p:cTn>
                              </p:par>
                            </p:childTnLst>
                          </p:cTn>
                        </p:par>
                        <p:par>
                          <p:cTn id="50" fill="hold">
                            <p:stCondLst>
                              <p:cond delay="1300"/>
                            </p:stCondLst>
                            <p:childTnLst>
                              <p:par>
                                <p:cTn id="51" presetID="22" presetClass="entr" presetSubtype="8" fill="hold" grpId="0" nodeType="afterEffect">
                                  <p:stCondLst>
                                    <p:cond delay="0"/>
                                  </p:stCondLst>
                                  <p:childTnLst>
                                    <p:set>
                                      <p:cBhvr>
                                        <p:cTn id="52" dur="1" fill="hold">
                                          <p:stCondLst>
                                            <p:cond delay="0"/>
                                          </p:stCondLst>
                                        </p:cTn>
                                        <p:tgtEl>
                                          <p:spTgt spid="55"/>
                                        </p:tgtEl>
                                        <p:attrNameLst>
                                          <p:attrName>style.visibility</p:attrName>
                                        </p:attrNameLst>
                                      </p:cBhvr>
                                      <p:to>
                                        <p:strVal val="visible"/>
                                      </p:to>
                                    </p:set>
                                    <p:animEffect transition="in" filter="wipe(left)">
                                      <p:cBhvr>
                                        <p:cTn id="53" dur="100"/>
                                        <p:tgtEl>
                                          <p:spTgt spid="55"/>
                                        </p:tgtEl>
                                      </p:cBhvr>
                                    </p:animEffect>
                                  </p:childTnLst>
                                </p:cTn>
                              </p:par>
                            </p:childTnLst>
                          </p:cTn>
                        </p:par>
                        <p:par>
                          <p:cTn id="54" fill="hold">
                            <p:stCondLst>
                              <p:cond delay="1400"/>
                            </p:stCondLst>
                            <p:childTnLst>
                              <p:par>
                                <p:cTn id="55" presetID="22" presetClass="entr" presetSubtype="8" fill="hold" nodeType="after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wipe(left)">
                                      <p:cBhvr>
                                        <p:cTn id="57" dur="100"/>
                                        <p:tgtEl>
                                          <p:spTgt spid="33"/>
                                        </p:tgtEl>
                                      </p:cBhvr>
                                    </p:animEffect>
                                  </p:childTnLst>
                                </p:cTn>
                              </p:par>
                            </p:childTnLst>
                          </p:cTn>
                        </p:par>
                        <p:par>
                          <p:cTn id="58" fill="hold">
                            <p:stCondLst>
                              <p:cond delay="1500"/>
                            </p:stCondLst>
                            <p:childTnLst>
                              <p:par>
                                <p:cTn id="59" presetID="22" presetClass="entr" presetSubtype="8" fill="hold" grpId="0" nodeType="afterEffect">
                                  <p:stCondLst>
                                    <p:cond delay="0"/>
                                  </p:stCondLst>
                                  <p:childTnLst>
                                    <p:set>
                                      <p:cBhvr>
                                        <p:cTn id="60" dur="1" fill="hold">
                                          <p:stCondLst>
                                            <p:cond delay="0"/>
                                          </p:stCondLst>
                                        </p:cTn>
                                        <p:tgtEl>
                                          <p:spTgt spid="44"/>
                                        </p:tgtEl>
                                        <p:attrNameLst>
                                          <p:attrName>style.visibility</p:attrName>
                                        </p:attrNameLst>
                                      </p:cBhvr>
                                      <p:to>
                                        <p:strVal val="visible"/>
                                      </p:to>
                                    </p:set>
                                    <p:animEffect transition="in" filter="wipe(left)">
                                      <p:cBhvr>
                                        <p:cTn id="61" dur="100"/>
                                        <p:tgtEl>
                                          <p:spTgt spid="44"/>
                                        </p:tgtEl>
                                      </p:cBhvr>
                                    </p:animEffect>
                                  </p:childTnLst>
                                </p:cTn>
                              </p:par>
                            </p:childTnLst>
                          </p:cTn>
                        </p:par>
                        <p:par>
                          <p:cTn id="62" fill="hold">
                            <p:stCondLst>
                              <p:cond delay="1600"/>
                            </p:stCondLst>
                            <p:childTnLst>
                              <p:par>
                                <p:cTn id="63" presetID="22" presetClass="entr" presetSubtype="8" fill="hold" nodeType="afterEffect">
                                  <p:stCondLst>
                                    <p:cond delay="0"/>
                                  </p:stCondLst>
                                  <p:childTnLst>
                                    <p:set>
                                      <p:cBhvr>
                                        <p:cTn id="64" dur="1" fill="hold">
                                          <p:stCondLst>
                                            <p:cond delay="0"/>
                                          </p:stCondLst>
                                        </p:cTn>
                                        <p:tgtEl>
                                          <p:spTgt spid="57"/>
                                        </p:tgtEl>
                                        <p:attrNameLst>
                                          <p:attrName>style.visibility</p:attrName>
                                        </p:attrNameLst>
                                      </p:cBhvr>
                                      <p:to>
                                        <p:strVal val="visible"/>
                                      </p:to>
                                    </p:set>
                                    <p:animEffect transition="in" filter="wipe(left)">
                                      <p:cBhvr>
                                        <p:cTn id="65" dur="100"/>
                                        <p:tgtEl>
                                          <p:spTgt spid="57"/>
                                        </p:tgtEl>
                                      </p:cBhvr>
                                    </p:animEffect>
                                  </p:childTnLst>
                                </p:cTn>
                              </p:par>
                            </p:childTnLst>
                          </p:cTn>
                        </p:par>
                        <p:par>
                          <p:cTn id="66" fill="hold">
                            <p:stCondLst>
                              <p:cond delay="1700"/>
                            </p:stCondLst>
                            <p:childTnLst>
                              <p:par>
                                <p:cTn id="67" presetID="22" presetClass="entr" presetSubtype="8" fill="hold" grpId="0" nodeType="afterEffect">
                                  <p:stCondLst>
                                    <p:cond delay="0"/>
                                  </p:stCondLst>
                                  <p:childTnLst>
                                    <p:set>
                                      <p:cBhvr>
                                        <p:cTn id="68" dur="1" fill="hold">
                                          <p:stCondLst>
                                            <p:cond delay="0"/>
                                          </p:stCondLst>
                                        </p:cTn>
                                        <p:tgtEl>
                                          <p:spTgt spid="56"/>
                                        </p:tgtEl>
                                        <p:attrNameLst>
                                          <p:attrName>style.visibility</p:attrName>
                                        </p:attrNameLst>
                                      </p:cBhvr>
                                      <p:to>
                                        <p:strVal val="visible"/>
                                      </p:to>
                                    </p:set>
                                    <p:animEffect transition="in" filter="wipe(left)">
                                      <p:cBhvr>
                                        <p:cTn id="69" dur="100"/>
                                        <p:tgtEl>
                                          <p:spTgt spid="56"/>
                                        </p:tgtEl>
                                      </p:cBhvr>
                                    </p:animEffect>
                                  </p:childTnLst>
                                </p:cTn>
                              </p:par>
                            </p:childTnLst>
                          </p:cTn>
                        </p:par>
                        <p:par>
                          <p:cTn id="70" fill="hold">
                            <p:stCondLst>
                              <p:cond delay="1800"/>
                            </p:stCondLst>
                            <p:childTnLst>
                              <p:par>
                                <p:cTn id="71" presetID="22" presetClass="entr" presetSubtype="8" fill="hold" nodeType="after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wipe(left)">
                                      <p:cBhvr>
                                        <p:cTn id="73" dur="100"/>
                                        <p:tgtEl>
                                          <p:spTgt spid="21"/>
                                        </p:tgtEl>
                                      </p:cBhvr>
                                    </p:animEffect>
                                  </p:childTnLst>
                                </p:cTn>
                              </p:par>
                            </p:childTnLst>
                          </p:cTn>
                        </p:par>
                        <p:par>
                          <p:cTn id="74" fill="hold">
                            <p:stCondLst>
                              <p:cond delay="1900"/>
                            </p:stCondLst>
                            <p:childTnLst>
                              <p:par>
                                <p:cTn id="75" presetID="22" presetClass="entr" presetSubtype="8" fill="hold" grpId="0" nodeType="afterEffect">
                                  <p:stCondLst>
                                    <p:cond delay="0"/>
                                  </p:stCondLst>
                                  <p:childTnLst>
                                    <p:set>
                                      <p:cBhvr>
                                        <p:cTn id="76" dur="1" fill="hold">
                                          <p:stCondLst>
                                            <p:cond delay="0"/>
                                          </p:stCondLst>
                                        </p:cTn>
                                        <p:tgtEl>
                                          <p:spTgt spid="47"/>
                                        </p:tgtEl>
                                        <p:attrNameLst>
                                          <p:attrName>style.visibility</p:attrName>
                                        </p:attrNameLst>
                                      </p:cBhvr>
                                      <p:to>
                                        <p:strVal val="visible"/>
                                      </p:to>
                                    </p:set>
                                    <p:animEffect transition="in" filter="wipe(left)">
                                      <p:cBhvr>
                                        <p:cTn id="77" dur="100"/>
                                        <p:tgtEl>
                                          <p:spTgt spid="47"/>
                                        </p:tgtEl>
                                      </p:cBhvr>
                                    </p:animEffect>
                                  </p:childTnLst>
                                </p:cTn>
                              </p:par>
                            </p:childTnLst>
                          </p:cTn>
                        </p:par>
                        <p:par>
                          <p:cTn id="78" fill="hold">
                            <p:stCondLst>
                              <p:cond delay="2000"/>
                            </p:stCondLst>
                            <p:childTnLst>
                              <p:par>
                                <p:cTn id="79" presetID="22" presetClass="entr" presetSubtype="8" fill="hold" nodeType="afterEffect">
                                  <p:stCondLst>
                                    <p:cond delay="0"/>
                                  </p:stCondLst>
                                  <p:childTnLst>
                                    <p:set>
                                      <p:cBhvr>
                                        <p:cTn id="80" dur="1" fill="hold">
                                          <p:stCondLst>
                                            <p:cond delay="0"/>
                                          </p:stCondLst>
                                        </p:cTn>
                                        <p:tgtEl>
                                          <p:spTgt spid="15"/>
                                        </p:tgtEl>
                                        <p:attrNameLst>
                                          <p:attrName>style.visibility</p:attrName>
                                        </p:attrNameLst>
                                      </p:cBhvr>
                                      <p:to>
                                        <p:strVal val="visible"/>
                                      </p:to>
                                    </p:set>
                                    <p:animEffect transition="in" filter="wipe(left)">
                                      <p:cBhvr>
                                        <p:cTn id="81" dur="100"/>
                                        <p:tgtEl>
                                          <p:spTgt spid="15"/>
                                        </p:tgtEl>
                                      </p:cBhvr>
                                    </p:animEffect>
                                  </p:childTnLst>
                                </p:cTn>
                              </p:par>
                            </p:childTnLst>
                          </p:cTn>
                        </p:par>
                        <p:par>
                          <p:cTn id="82" fill="hold">
                            <p:stCondLst>
                              <p:cond delay="2100"/>
                            </p:stCondLst>
                            <p:childTnLst>
                              <p:par>
                                <p:cTn id="83" presetID="22" presetClass="entr" presetSubtype="8" fill="hold" grpId="0" nodeType="afterEffect">
                                  <p:stCondLst>
                                    <p:cond delay="0"/>
                                  </p:stCondLst>
                                  <p:childTnLst>
                                    <p:set>
                                      <p:cBhvr>
                                        <p:cTn id="84" dur="1" fill="hold">
                                          <p:stCondLst>
                                            <p:cond delay="0"/>
                                          </p:stCondLst>
                                        </p:cTn>
                                        <p:tgtEl>
                                          <p:spTgt spid="43"/>
                                        </p:tgtEl>
                                        <p:attrNameLst>
                                          <p:attrName>style.visibility</p:attrName>
                                        </p:attrNameLst>
                                      </p:cBhvr>
                                      <p:to>
                                        <p:strVal val="visible"/>
                                      </p:to>
                                    </p:set>
                                    <p:animEffect transition="in" filter="wipe(left)">
                                      <p:cBhvr>
                                        <p:cTn id="85" dur="1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p:bldP spid="45" grpId="0"/>
      <p:bldP spid="46" grpId="0"/>
      <p:bldP spid="47" grpId="0"/>
      <p:bldP spid="48" grpId="0"/>
      <p:bldP spid="49" grpId="0"/>
      <p:bldP spid="50" grpId="0"/>
      <p:bldP spid="55" grpId="0"/>
      <p:bldP spid="56" grpId="0"/>
      <p:bldP spid="6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Группа 52"/>
          <p:cNvGrpSpPr/>
          <p:nvPr/>
        </p:nvGrpSpPr>
        <p:grpSpPr>
          <a:xfrm>
            <a:off x="-1332656" y="1244338"/>
            <a:ext cx="5276999" cy="5136990"/>
            <a:chOff x="-1332656" y="1244338"/>
            <a:chExt cx="5276999" cy="5136990"/>
          </a:xfrm>
        </p:grpSpPr>
        <p:grpSp>
          <p:nvGrpSpPr>
            <p:cNvPr id="54" name="Группа 53"/>
            <p:cNvGrpSpPr/>
            <p:nvPr/>
          </p:nvGrpSpPr>
          <p:grpSpPr>
            <a:xfrm>
              <a:off x="-1332656" y="1244338"/>
              <a:ext cx="5276999" cy="5136990"/>
              <a:chOff x="228600" y="2130425"/>
              <a:chExt cx="3552825" cy="3736975"/>
            </a:xfrm>
          </p:grpSpPr>
          <p:sp>
            <p:nvSpPr>
              <p:cNvPr id="57" name="Oval 136"/>
              <p:cNvSpPr>
                <a:spLocks noChangeArrowheads="1"/>
              </p:cNvSpPr>
              <p:nvPr/>
            </p:nvSpPr>
            <p:spPr bwMode="gray">
              <a:xfrm>
                <a:off x="581025" y="2554288"/>
                <a:ext cx="2844800" cy="2867025"/>
              </a:xfrm>
              <a:prstGeom prst="ellipse">
                <a:avLst/>
              </a:prstGeom>
              <a:noFill/>
              <a:ln w="9525">
                <a:solidFill>
                  <a:srgbClr val="B2B2B2">
                    <a:alpha val="50000"/>
                  </a:srgbClr>
                </a:solidFill>
                <a:round/>
                <a:headEnd/>
                <a:tailEnd/>
              </a:ln>
              <a:effectLst/>
              <a:extLst>
                <a:ext uri="{909E8E84-426E-40DD-AFC4-6F175D3DCCD1}">
                  <a14:hiddenFill xmlns:a14="http://schemas.microsoft.com/office/drawing/2010/main">
                    <a:solidFill>
                      <a:schemeClr val="accent1">
                        <a:alpha val="64999"/>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prstTxWarp prst="textArchUp">
                  <a:avLst/>
                </a:prstTxWarp>
              </a:bodyPr>
              <a:lstStyle/>
              <a:p>
                <a:endParaRPr lang="ru-RU"/>
              </a:p>
            </p:txBody>
          </p:sp>
          <p:grpSp>
            <p:nvGrpSpPr>
              <p:cNvPr id="58" name="Group 137"/>
              <p:cNvGrpSpPr>
                <a:grpSpLocks/>
              </p:cNvGrpSpPr>
              <p:nvPr/>
            </p:nvGrpSpPr>
            <p:grpSpPr bwMode="auto">
              <a:xfrm>
                <a:off x="808038" y="2803525"/>
                <a:ext cx="2378075" cy="2425700"/>
                <a:chOff x="579" y="1589"/>
                <a:chExt cx="1358" cy="1358"/>
              </a:xfrm>
            </p:grpSpPr>
            <p:sp>
              <p:nvSpPr>
                <p:cNvPr id="63" name="Oval 138"/>
                <p:cNvSpPr>
                  <a:spLocks noChangeArrowheads="1"/>
                </p:cNvSpPr>
                <p:nvPr/>
              </p:nvSpPr>
              <p:spPr bwMode="gray">
                <a:xfrm>
                  <a:off x="579" y="1589"/>
                  <a:ext cx="1358" cy="1358"/>
                </a:xfrm>
                <a:prstGeom prst="ellipse">
                  <a:avLst/>
                </a:prstGeom>
                <a:gradFill rotWithShape="1">
                  <a:gsLst>
                    <a:gs pos="0">
                      <a:schemeClr val="tx2">
                        <a:gamma/>
                        <a:tint val="10980"/>
                        <a:invGamma/>
                      </a:schemeClr>
                    </a:gs>
                    <a:gs pos="100000">
                      <a:schemeClr val="tx2"/>
                    </a:gs>
                  </a:gsLst>
                  <a:lin ang="2700000" scaled="1"/>
                </a:gradFill>
                <a:ln w="38100">
                  <a:solidFill>
                    <a:srgbClr val="F8F8F8"/>
                  </a:solidFill>
                  <a:round/>
                  <a:headEnd/>
                  <a:tailEnd/>
                </a:ln>
                <a:effectLst>
                  <a:outerShdw dist="45791" dir="3378596" algn="ctr" rotWithShape="0">
                    <a:srgbClr val="5F5F5F">
                      <a:alpha val="50000"/>
                    </a:srgbClr>
                  </a:outerShdw>
                </a:effectLst>
              </p:spPr>
              <p:txBody>
                <a:bodyPr wrap="none" anchor="ctr">
                  <a:prstTxWarp prst="textArchUp">
                    <a:avLst/>
                  </a:prstTxWarp>
                </a:bodyPr>
                <a:lstStyle/>
                <a:p>
                  <a:endParaRPr lang="ru-RU"/>
                </a:p>
              </p:txBody>
            </p:sp>
            <p:sp>
              <p:nvSpPr>
                <p:cNvPr id="64" name="Oval 139"/>
                <p:cNvSpPr>
                  <a:spLocks noChangeArrowheads="1"/>
                </p:cNvSpPr>
                <p:nvPr/>
              </p:nvSpPr>
              <p:spPr bwMode="gray">
                <a:xfrm>
                  <a:off x="635" y="1642"/>
                  <a:ext cx="1245" cy="1246"/>
                </a:xfrm>
                <a:prstGeom prst="ellipse">
                  <a:avLst/>
                </a:prstGeom>
                <a:gradFill rotWithShape="1">
                  <a:gsLst>
                    <a:gs pos="0">
                      <a:schemeClr val="tx2"/>
                    </a:gs>
                    <a:gs pos="100000">
                      <a:schemeClr val="tx2">
                        <a:gamma/>
                        <a:tint val="53725"/>
                        <a:invGamma/>
                      </a:schemeClr>
                    </a:gs>
                  </a:gsLst>
                  <a:lin ang="2700000" scaled="1"/>
                </a:gradFill>
                <a:ln>
                  <a:noFill/>
                </a:ln>
                <a:effectLst>
                  <a:outerShdw algn="ctr" rotWithShape="0">
                    <a:srgbClr val="000000">
                      <a:alpha val="50000"/>
                    </a:srgbClr>
                  </a:outerShdw>
                </a:effectLst>
                <a:extLst>
                  <a:ext uri="{91240B29-F687-4F45-9708-019B960494DF}">
                    <a14:hiddenLine xmlns:a14="http://schemas.microsoft.com/office/drawing/2010/main" w="9525">
                      <a:solidFill>
                        <a:srgbClr val="DDDDDD"/>
                      </a:solidFill>
                      <a:round/>
                      <a:headEnd/>
                      <a:tailEnd/>
                    </a14:hiddenLine>
                  </a:ext>
                </a:extLst>
              </p:spPr>
              <p:txBody>
                <a:bodyPr wrap="none" anchor="ctr">
                  <a:prstTxWarp prst="textArchUp">
                    <a:avLst/>
                  </a:prstTxWarp>
                </a:bodyPr>
                <a:lstStyle/>
                <a:p>
                  <a:endParaRPr lang="ru-RU"/>
                </a:p>
              </p:txBody>
            </p:sp>
            <p:sp>
              <p:nvSpPr>
                <p:cNvPr id="65" name="Oval 140"/>
                <p:cNvSpPr>
                  <a:spLocks noChangeArrowheads="1"/>
                </p:cNvSpPr>
                <p:nvPr/>
              </p:nvSpPr>
              <p:spPr bwMode="gray">
                <a:xfrm>
                  <a:off x="865" y="1880"/>
                  <a:ext cx="797" cy="798"/>
                </a:xfrm>
                <a:prstGeom prst="ellipse">
                  <a:avLst/>
                </a:prstGeom>
                <a:gradFill rotWithShape="1">
                  <a:gsLst>
                    <a:gs pos="0">
                      <a:schemeClr val="tx2">
                        <a:gamma/>
                        <a:shade val="69804"/>
                        <a:invGamma/>
                      </a:schemeClr>
                    </a:gs>
                    <a:gs pos="100000">
                      <a:schemeClr val="tx2"/>
                    </a:gs>
                  </a:gsLst>
                  <a:lin ang="5400000" scaled="1"/>
                </a:gradFill>
                <a:ln>
                  <a:noFill/>
                </a:ln>
                <a:effectLst/>
                <a:extLst>
                  <a:ext uri="{91240B29-F687-4F45-9708-019B960494DF}">
                    <a14:hiddenLine xmlns:a14="http://schemas.microsoft.com/office/drawing/2010/main" w="9525">
                      <a:solidFill>
                        <a:srgbClr val="B2B2B2"/>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prstTxWarp prst="textArchUp">
                    <a:avLst/>
                  </a:prstTxWarp>
                </a:bodyPr>
                <a:lstStyle/>
                <a:p>
                  <a:endParaRPr lang="ru-RU"/>
                </a:p>
              </p:txBody>
            </p:sp>
          </p:grpSp>
          <p:sp>
            <p:nvSpPr>
              <p:cNvPr id="59" name="Oval 141"/>
              <p:cNvSpPr>
                <a:spLocks noChangeArrowheads="1"/>
              </p:cNvSpPr>
              <p:nvPr/>
            </p:nvSpPr>
            <p:spPr bwMode="auto">
              <a:xfrm>
                <a:off x="404813" y="2370138"/>
                <a:ext cx="3216275" cy="3246437"/>
              </a:xfrm>
              <a:prstGeom prst="ellipse">
                <a:avLst/>
              </a:prstGeom>
              <a:noFill/>
              <a:ln w="19050">
                <a:solidFill>
                  <a:srgbClr val="B2B2B2">
                    <a:alpha val="50000"/>
                  </a:srgb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prstTxWarp prst="textArchUp">
                  <a:avLst/>
                </a:prstTxWarp>
              </a:bodyPr>
              <a:lstStyle/>
              <a:p>
                <a:endParaRPr lang="ru-RU"/>
              </a:p>
            </p:txBody>
          </p:sp>
          <p:grpSp>
            <p:nvGrpSpPr>
              <p:cNvPr id="60" name="Группа 59"/>
              <p:cNvGrpSpPr/>
              <p:nvPr/>
            </p:nvGrpSpPr>
            <p:grpSpPr>
              <a:xfrm>
                <a:off x="228600" y="2130425"/>
                <a:ext cx="3552825" cy="3736975"/>
                <a:chOff x="228600" y="2130425"/>
                <a:chExt cx="3552825" cy="3736975"/>
              </a:xfrm>
            </p:grpSpPr>
            <p:sp>
              <p:nvSpPr>
                <p:cNvPr id="61" name="Line 142"/>
                <p:cNvSpPr>
                  <a:spLocks noChangeShapeType="1"/>
                </p:cNvSpPr>
                <p:nvPr/>
              </p:nvSpPr>
              <p:spPr bwMode="gray">
                <a:xfrm>
                  <a:off x="228600" y="4000500"/>
                  <a:ext cx="3552825" cy="0"/>
                </a:xfrm>
                <a:prstGeom prst="line">
                  <a:avLst/>
                </a:prstGeom>
                <a:noFill/>
                <a:ln w="12700">
                  <a:solidFill>
                    <a:srgbClr val="80808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rstTxWarp prst="textArchUp">
                    <a:avLst/>
                  </a:prstTxWarp>
                </a:bodyPr>
                <a:lstStyle/>
                <a:p>
                  <a:endParaRPr lang="ru-RU"/>
                </a:p>
              </p:txBody>
            </p:sp>
            <p:sp>
              <p:nvSpPr>
                <p:cNvPr id="62" name="Line 143"/>
                <p:cNvSpPr>
                  <a:spLocks noChangeShapeType="1"/>
                </p:cNvSpPr>
                <p:nvPr/>
              </p:nvSpPr>
              <p:spPr bwMode="gray">
                <a:xfrm>
                  <a:off x="2005013" y="2130425"/>
                  <a:ext cx="0" cy="3736975"/>
                </a:xfrm>
                <a:prstGeom prst="line">
                  <a:avLst/>
                </a:prstGeom>
                <a:noFill/>
                <a:ln w="12700">
                  <a:solidFill>
                    <a:srgbClr val="80808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rstTxWarp prst="textArchUp">
                    <a:avLst/>
                  </a:prstTxWarp>
                </a:bodyPr>
                <a:lstStyle/>
                <a:p>
                  <a:endParaRPr lang="ru-RU"/>
                </a:p>
              </p:txBody>
            </p:sp>
          </p:grpSp>
        </p:grpSp>
        <p:sp>
          <p:nvSpPr>
            <p:cNvPr id="55" name="TextBox 54"/>
            <p:cNvSpPr txBox="1"/>
            <p:nvPr/>
          </p:nvSpPr>
          <p:spPr>
            <a:xfrm>
              <a:off x="255117" y="2668141"/>
              <a:ext cx="2160240" cy="2273027"/>
            </a:xfrm>
            <a:prstGeom prst="rect">
              <a:avLst/>
            </a:prstGeom>
            <a:noFill/>
          </p:spPr>
          <p:txBody>
            <a:bodyPr wrap="square">
              <a:prstTxWarp prst="textArchUp">
                <a:avLst>
                  <a:gd name="adj" fmla="val 14496989"/>
                </a:avLst>
              </a:prstTxWarp>
              <a:spAutoFit/>
            </a:bodyPr>
            <a:lstStyle>
              <a:defPPr>
                <a:defRPr lang="ru-RU"/>
              </a:defPPr>
              <a:lvl1pPr algn="ctr">
                <a:defRPr sz="2500" b="1">
                  <a:latin typeface="Calibri" pitchFamily="34" charset="0"/>
                  <a:cs typeface="Calibri" pitchFamily="34" charset="0"/>
                </a:defRPr>
              </a:lvl1pPr>
            </a:lstStyle>
            <a:p>
              <a:r>
                <a:rPr lang="az-Latn-AZ" sz="2800" dirty="0" smtClean="0">
                  <a:solidFill>
                    <a:schemeClr val="bg1"/>
                  </a:solidFill>
                </a:rPr>
                <a:t>2 0 0 4</a:t>
              </a:r>
              <a:endParaRPr lang="ru-RU" sz="2800" dirty="0">
                <a:solidFill>
                  <a:schemeClr val="bg1"/>
                </a:solidFill>
              </a:endParaRPr>
            </a:p>
          </p:txBody>
        </p:sp>
        <p:sp>
          <p:nvSpPr>
            <p:cNvPr id="56" name="TextBox 55"/>
            <p:cNvSpPr txBox="1"/>
            <p:nvPr/>
          </p:nvSpPr>
          <p:spPr>
            <a:xfrm>
              <a:off x="35496" y="2884134"/>
              <a:ext cx="2429717" cy="2273058"/>
            </a:xfrm>
            <a:prstGeom prst="rect">
              <a:avLst/>
            </a:prstGeom>
            <a:noFill/>
          </p:spPr>
          <p:txBody>
            <a:bodyPr wrap="square">
              <a:prstTxWarp prst="textArchDown">
                <a:avLst>
                  <a:gd name="adj" fmla="val 3856116"/>
                </a:avLst>
              </a:prstTxWarp>
              <a:spAutoFit/>
            </a:bodyPr>
            <a:lstStyle>
              <a:defPPr>
                <a:defRPr lang="ru-RU"/>
              </a:defPPr>
              <a:lvl1pPr algn="ctr">
                <a:defRPr sz="2500" b="1">
                  <a:latin typeface="Calibri" pitchFamily="34" charset="0"/>
                  <a:cs typeface="Calibri" pitchFamily="34" charset="0"/>
                </a:defRPr>
              </a:lvl1pPr>
            </a:lstStyle>
            <a:p>
              <a:r>
                <a:rPr lang="az-Latn-AZ" sz="2800" dirty="0" smtClean="0">
                  <a:solidFill>
                    <a:schemeClr val="bg1"/>
                  </a:solidFill>
                </a:rPr>
                <a:t>2 0 1 3</a:t>
              </a:r>
              <a:endParaRPr lang="ru-RU" sz="2800" dirty="0">
                <a:solidFill>
                  <a:schemeClr val="bg1"/>
                </a:solidFill>
              </a:endParaRPr>
            </a:p>
          </p:txBody>
        </p:sp>
      </p:grpSp>
      <p:grpSp>
        <p:nvGrpSpPr>
          <p:cNvPr id="12" name="Group 144"/>
          <p:cNvGrpSpPr>
            <a:grpSpLocks/>
          </p:cNvGrpSpPr>
          <p:nvPr/>
        </p:nvGrpSpPr>
        <p:grpSpPr bwMode="auto">
          <a:xfrm>
            <a:off x="1147771" y="1361083"/>
            <a:ext cx="339725" cy="339725"/>
            <a:chOff x="2928" y="2208"/>
            <a:chExt cx="262" cy="262"/>
          </a:xfrm>
        </p:grpSpPr>
        <p:sp>
          <p:nvSpPr>
            <p:cNvPr id="13" name="Oval 145"/>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14" name="Oval 146"/>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15" name="Group 153"/>
          <p:cNvGrpSpPr>
            <a:grpSpLocks/>
          </p:cNvGrpSpPr>
          <p:nvPr/>
        </p:nvGrpSpPr>
        <p:grpSpPr bwMode="auto">
          <a:xfrm>
            <a:off x="2160472" y="5652106"/>
            <a:ext cx="339725" cy="339725"/>
            <a:chOff x="2928" y="2208"/>
            <a:chExt cx="262" cy="262"/>
          </a:xfrm>
        </p:grpSpPr>
        <p:sp>
          <p:nvSpPr>
            <p:cNvPr id="16" name="Oval 154"/>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17" name="Oval 155"/>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21" name="Group 159"/>
          <p:cNvGrpSpPr>
            <a:grpSpLocks/>
          </p:cNvGrpSpPr>
          <p:nvPr/>
        </p:nvGrpSpPr>
        <p:grpSpPr bwMode="auto">
          <a:xfrm>
            <a:off x="2984243" y="5009849"/>
            <a:ext cx="339725" cy="339725"/>
            <a:chOff x="2928" y="2208"/>
            <a:chExt cx="262" cy="262"/>
          </a:xfrm>
        </p:grpSpPr>
        <p:sp>
          <p:nvSpPr>
            <p:cNvPr id="22" name="Oval 160"/>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3" name="Oval 161"/>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24" name="Group 162"/>
          <p:cNvGrpSpPr>
            <a:grpSpLocks/>
          </p:cNvGrpSpPr>
          <p:nvPr/>
        </p:nvGrpSpPr>
        <p:grpSpPr bwMode="auto">
          <a:xfrm>
            <a:off x="3523053" y="3941522"/>
            <a:ext cx="339725" cy="339725"/>
            <a:chOff x="2928" y="2208"/>
            <a:chExt cx="262" cy="262"/>
          </a:xfrm>
        </p:grpSpPr>
        <p:sp>
          <p:nvSpPr>
            <p:cNvPr id="25"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6"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27" name="Group 162"/>
          <p:cNvGrpSpPr>
            <a:grpSpLocks/>
          </p:cNvGrpSpPr>
          <p:nvPr/>
        </p:nvGrpSpPr>
        <p:grpSpPr bwMode="auto">
          <a:xfrm>
            <a:off x="3315414" y="4579365"/>
            <a:ext cx="339725" cy="339725"/>
            <a:chOff x="2928" y="2208"/>
            <a:chExt cx="262" cy="262"/>
          </a:xfrm>
        </p:grpSpPr>
        <p:sp>
          <p:nvSpPr>
            <p:cNvPr id="28"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9"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0" name="Group 162"/>
          <p:cNvGrpSpPr>
            <a:grpSpLocks/>
          </p:cNvGrpSpPr>
          <p:nvPr/>
        </p:nvGrpSpPr>
        <p:grpSpPr bwMode="auto">
          <a:xfrm>
            <a:off x="3059832" y="2297187"/>
            <a:ext cx="339725" cy="339725"/>
            <a:chOff x="2928" y="2208"/>
            <a:chExt cx="262" cy="262"/>
          </a:xfrm>
        </p:grpSpPr>
        <p:sp>
          <p:nvSpPr>
            <p:cNvPr id="31"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2"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3" name="Group 162"/>
          <p:cNvGrpSpPr>
            <a:grpSpLocks/>
          </p:cNvGrpSpPr>
          <p:nvPr/>
        </p:nvGrpSpPr>
        <p:grpSpPr bwMode="auto">
          <a:xfrm>
            <a:off x="3440187" y="2957306"/>
            <a:ext cx="339725" cy="339725"/>
            <a:chOff x="2928" y="2208"/>
            <a:chExt cx="262" cy="262"/>
          </a:xfrm>
        </p:grpSpPr>
        <p:sp>
          <p:nvSpPr>
            <p:cNvPr id="34"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5"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6" name="Group 162"/>
          <p:cNvGrpSpPr>
            <a:grpSpLocks/>
          </p:cNvGrpSpPr>
          <p:nvPr/>
        </p:nvGrpSpPr>
        <p:grpSpPr bwMode="auto">
          <a:xfrm>
            <a:off x="2360067" y="1649115"/>
            <a:ext cx="339725" cy="339725"/>
            <a:chOff x="2928" y="2208"/>
            <a:chExt cx="262" cy="262"/>
          </a:xfrm>
        </p:grpSpPr>
        <p:sp>
          <p:nvSpPr>
            <p:cNvPr id="37"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8"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sp>
        <p:nvSpPr>
          <p:cNvPr id="40" name="TextBox 39"/>
          <p:cNvSpPr txBox="1"/>
          <p:nvPr/>
        </p:nvSpPr>
        <p:spPr>
          <a:xfrm>
            <a:off x="1663948" y="1340768"/>
            <a:ext cx="7480052" cy="292388"/>
          </a:xfrm>
          <a:prstGeom prst="rect">
            <a:avLst/>
          </a:prstGeom>
          <a:noFill/>
        </p:spPr>
        <p:txBody>
          <a:bodyPr wrap="square" lIns="0" tIns="0" rIns="0" bIns="0">
            <a:spAutoFit/>
          </a:bodyPr>
          <a:lstStyle/>
          <a:p>
            <a:pPr>
              <a:defRPr/>
            </a:pPr>
            <a:r>
              <a:rPr lang="az-Latn-AZ" sz="1900" b="1" dirty="0">
                <a:solidFill>
                  <a:srgbClr val="0000FF"/>
                </a:solidFill>
                <a:latin typeface="Calibri" pitchFamily="34" charset="0"/>
                <a:cs typeface="Calibri" pitchFamily="34" charset="0"/>
              </a:rPr>
              <a:t>2005 </a:t>
            </a:r>
            <a:r>
              <a:rPr lang="az-Latn-AZ" sz="1900" b="1" dirty="0">
                <a:latin typeface="Calibri" pitchFamily="34" charset="0"/>
                <a:cs typeface="Calibri" pitchFamily="34" charset="0"/>
              </a:rPr>
              <a:t> </a:t>
            </a:r>
            <a:r>
              <a:rPr lang="az-Latn-AZ" sz="1900" b="1" dirty="0" smtClean="0">
                <a:latin typeface="Calibri" pitchFamily="34" charset="0"/>
                <a:cs typeface="Calibri" pitchFamily="34" charset="0"/>
              </a:rPr>
              <a:t>Avtomatlaşdırılmış </a:t>
            </a:r>
            <a:r>
              <a:rPr lang="az-Latn-AZ" sz="1900" b="1" dirty="0">
                <a:latin typeface="Calibri" pitchFamily="34" charset="0"/>
                <a:cs typeface="Calibri" pitchFamily="34" charset="0"/>
              </a:rPr>
              <a:t>Vergi İnformasiya Sisteminin (AVİS) </a:t>
            </a:r>
            <a:r>
              <a:rPr lang="en-US" sz="1900" b="1" dirty="0" err="1" smtClean="0">
                <a:latin typeface="Calibri" pitchFamily="34" charset="0"/>
                <a:cs typeface="Calibri" pitchFamily="34" charset="0"/>
              </a:rPr>
              <a:t>haz</a:t>
            </a:r>
            <a:r>
              <a:rPr lang="az-Latn-AZ" sz="1900" b="1" dirty="0" err="1" smtClean="0">
                <a:latin typeface="Calibri" pitchFamily="34" charset="0"/>
                <a:cs typeface="Calibri" pitchFamily="34" charset="0"/>
              </a:rPr>
              <a:t>ırlanması</a:t>
            </a:r>
            <a:endParaRPr lang="az-Latn-AZ" sz="1900" b="1" dirty="0">
              <a:latin typeface="Calibri" pitchFamily="34" charset="0"/>
              <a:cs typeface="Calibri" pitchFamily="34" charset="0"/>
            </a:endParaRPr>
          </a:p>
        </p:txBody>
      </p:sp>
      <p:sp>
        <p:nvSpPr>
          <p:cNvPr id="41" name="TextBox 40"/>
          <p:cNvSpPr txBox="1"/>
          <p:nvPr/>
        </p:nvSpPr>
        <p:spPr>
          <a:xfrm>
            <a:off x="3517727" y="2271757"/>
            <a:ext cx="5590777" cy="735586"/>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pPr>
              <a:lnSpc>
                <a:spcPct val="110000"/>
              </a:lnSpc>
            </a:pPr>
            <a:r>
              <a:rPr lang="az-Latn-AZ" dirty="0"/>
              <a:t>2007  </a:t>
            </a:r>
            <a:r>
              <a:rPr lang="az-Latn-AZ" dirty="0">
                <a:solidFill>
                  <a:schemeClr val="tx1"/>
                </a:solidFill>
              </a:rPr>
              <a:t>İnternet Vergi İdarəsinin fəaliyyətə başlaması</a:t>
            </a:r>
          </a:p>
          <a:p>
            <a:pPr>
              <a:lnSpc>
                <a:spcPct val="110000"/>
              </a:lnSpc>
            </a:pPr>
            <a:r>
              <a:rPr lang="az-Latn-AZ" dirty="0">
                <a:solidFill>
                  <a:schemeClr val="tx1"/>
                </a:solidFill>
              </a:rPr>
              <a:t>           </a:t>
            </a:r>
            <a:r>
              <a:rPr lang="az-Latn-AZ" dirty="0" smtClean="0">
                <a:solidFill>
                  <a:schemeClr val="tx1"/>
                </a:solidFill>
              </a:rPr>
              <a:t>    e-bəyannamənin tətbiqi         </a:t>
            </a:r>
            <a:endParaRPr lang="az-Latn-AZ" dirty="0">
              <a:solidFill>
                <a:schemeClr val="tx1"/>
              </a:solidFill>
            </a:endParaRPr>
          </a:p>
        </p:txBody>
      </p:sp>
      <p:sp>
        <p:nvSpPr>
          <p:cNvPr id="42" name="TextBox 41"/>
          <p:cNvSpPr txBox="1"/>
          <p:nvPr/>
        </p:nvSpPr>
        <p:spPr>
          <a:xfrm>
            <a:off x="2834952" y="1659973"/>
            <a:ext cx="4617368" cy="677108"/>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t>2006   </a:t>
            </a:r>
            <a:r>
              <a:rPr lang="az-Latn-AZ" dirty="0" smtClean="0">
                <a:solidFill>
                  <a:schemeClr val="tx1"/>
                </a:solidFill>
              </a:rPr>
              <a:t>AVİS-in tətbiqinə başlanılması</a:t>
            </a:r>
          </a:p>
          <a:p>
            <a:r>
              <a:rPr lang="az-Latn-AZ" dirty="0" smtClean="0">
                <a:solidFill>
                  <a:schemeClr val="tx1"/>
                </a:solidFill>
              </a:rPr>
              <a:t>             POS-terminalların </a:t>
            </a:r>
            <a:r>
              <a:rPr lang="az-Latn-AZ" dirty="0">
                <a:solidFill>
                  <a:schemeClr val="tx1"/>
                </a:solidFill>
              </a:rPr>
              <a:t>quraşdırılması</a:t>
            </a:r>
          </a:p>
        </p:txBody>
      </p:sp>
      <p:sp>
        <p:nvSpPr>
          <p:cNvPr id="43" name="TextBox 42"/>
          <p:cNvSpPr txBox="1"/>
          <p:nvPr/>
        </p:nvSpPr>
        <p:spPr>
          <a:xfrm>
            <a:off x="3344283" y="5023148"/>
            <a:ext cx="4869681" cy="735586"/>
          </a:xfrm>
          <a:prstGeom prst="rect">
            <a:avLst/>
          </a:prstGeom>
          <a:noFill/>
        </p:spPr>
        <p:txBody>
          <a:bodyPr wrap="square">
            <a:spAutoFit/>
          </a:bodyPr>
          <a:lstStyle>
            <a:defPPr>
              <a:defRPr lang="ru-RU"/>
            </a:defPPr>
            <a:lvl1pPr>
              <a:lnSpc>
                <a:spcPct val="110000"/>
              </a:lnSpc>
              <a:defRPr sz="1900" b="1">
                <a:solidFill>
                  <a:srgbClr val="0000FF"/>
                </a:solidFill>
                <a:latin typeface="Calibri" pitchFamily="34" charset="0"/>
                <a:cs typeface="Calibri" pitchFamily="34" charset="0"/>
              </a:defRPr>
            </a:lvl1pPr>
          </a:lstStyle>
          <a:p>
            <a:r>
              <a:rPr lang="az-Latn-AZ" dirty="0"/>
              <a:t>2012   </a:t>
            </a:r>
            <a:r>
              <a:rPr lang="az-Latn-AZ" dirty="0">
                <a:solidFill>
                  <a:schemeClr val="tx1"/>
                </a:solidFill>
              </a:rPr>
              <a:t>müəssisələrin e-qeydiyyatının tətbiqi</a:t>
            </a:r>
          </a:p>
          <a:p>
            <a:r>
              <a:rPr lang="az-Latn-AZ" dirty="0">
                <a:solidFill>
                  <a:schemeClr val="tx1"/>
                </a:solidFill>
              </a:rPr>
              <a:t>          e-ödəmə sisteminin tətbiqi</a:t>
            </a:r>
          </a:p>
        </p:txBody>
      </p:sp>
      <p:sp>
        <p:nvSpPr>
          <p:cNvPr id="44" name="TextBox 43"/>
          <p:cNvSpPr txBox="1"/>
          <p:nvPr/>
        </p:nvSpPr>
        <p:spPr>
          <a:xfrm>
            <a:off x="3779912" y="2940849"/>
            <a:ext cx="4968552" cy="1057212"/>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pPr>
              <a:lnSpc>
                <a:spcPct val="110000"/>
              </a:lnSpc>
            </a:pPr>
            <a:r>
              <a:rPr lang="az-Latn-AZ" dirty="0"/>
              <a:t>2008 </a:t>
            </a:r>
            <a:r>
              <a:rPr lang="az-Latn-AZ" dirty="0" smtClean="0">
                <a:solidFill>
                  <a:schemeClr val="tx1"/>
                </a:solidFill>
              </a:rPr>
              <a:t>«</a:t>
            </a:r>
            <a:r>
              <a:rPr lang="az-Latn-AZ" dirty="0">
                <a:solidFill>
                  <a:schemeClr val="tx1"/>
                </a:solidFill>
              </a:rPr>
              <a:t>Bir pəncərə» prinsipi üzrə qeydiyyat</a:t>
            </a:r>
          </a:p>
          <a:p>
            <a:pPr>
              <a:lnSpc>
                <a:spcPct val="110000"/>
              </a:lnSpc>
            </a:pPr>
            <a:r>
              <a:rPr lang="az-Latn-AZ" dirty="0">
                <a:solidFill>
                  <a:schemeClr val="tx1"/>
                </a:solidFill>
              </a:rPr>
              <a:t>          </a:t>
            </a:r>
            <a:r>
              <a:rPr lang="az-Latn-AZ" dirty="0" smtClean="0">
                <a:solidFill>
                  <a:schemeClr val="tx1"/>
                </a:solidFill>
              </a:rPr>
              <a:t>    </a:t>
            </a:r>
            <a:r>
              <a:rPr lang="az-Latn-AZ" dirty="0">
                <a:solidFill>
                  <a:schemeClr val="tx1"/>
                </a:solidFill>
              </a:rPr>
              <a:t>ƏDV depozit hesabın tətbiqi</a:t>
            </a:r>
          </a:p>
          <a:p>
            <a:pPr>
              <a:lnSpc>
                <a:spcPct val="110000"/>
              </a:lnSpc>
            </a:pPr>
            <a:r>
              <a:rPr lang="az-Latn-AZ" dirty="0" smtClean="0">
                <a:solidFill>
                  <a:schemeClr val="tx1"/>
                </a:solidFill>
              </a:rPr>
              <a:t>                banklarla </a:t>
            </a:r>
            <a:r>
              <a:rPr lang="az-Latn-AZ" dirty="0">
                <a:solidFill>
                  <a:schemeClr val="tx1"/>
                </a:solidFill>
              </a:rPr>
              <a:t>e-mübadiləyə qoşulma</a:t>
            </a:r>
          </a:p>
        </p:txBody>
      </p:sp>
      <p:sp>
        <p:nvSpPr>
          <p:cNvPr id="45" name="TextBox 44"/>
          <p:cNvSpPr txBox="1"/>
          <p:nvPr/>
        </p:nvSpPr>
        <p:spPr>
          <a:xfrm>
            <a:off x="3951466" y="3920070"/>
            <a:ext cx="5157038" cy="677108"/>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t>2010  </a:t>
            </a:r>
            <a:r>
              <a:rPr lang="az-Latn-AZ" dirty="0" smtClean="0">
                <a:solidFill>
                  <a:schemeClr val="tx1"/>
                </a:solidFill>
              </a:rPr>
              <a:t> e-VHF </a:t>
            </a:r>
            <a:r>
              <a:rPr lang="az-Latn-AZ" dirty="0">
                <a:solidFill>
                  <a:schemeClr val="tx1"/>
                </a:solidFill>
              </a:rPr>
              <a:t>sisteminin </a:t>
            </a:r>
            <a:r>
              <a:rPr lang="az-Latn-AZ" dirty="0" smtClean="0">
                <a:solidFill>
                  <a:schemeClr val="tx1"/>
                </a:solidFill>
              </a:rPr>
              <a:t>, </a:t>
            </a:r>
            <a:r>
              <a:rPr lang="az-Latn-AZ" dirty="0" err="1" smtClean="0">
                <a:solidFill>
                  <a:schemeClr val="tx1"/>
                </a:solidFill>
              </a:rPr>
              <a:t>onlayn</a:t>
            </a:r>
            <a:r>
              <a:rPr lang="az-Latn-AZ" dirty="0" smtClean="0">
                <a:solidFill>
                  <a:schemeClr val="tx1"/>
                </a:solidFill>
              </a:rPr>
              <a:t> kargüzarlığın və</a:t>
            </a:r>
          </a:p>
          <a:p>
            <a:r>
              <a:rPr lang="az-Latn-AZ" dirty="0" smtClean="0">
                <a:solidFill>
                  <a:schemeClr val="tx1"/>
                </a:solidFill>
              </a:rPr>
              <a:t>            NKA </a:t>
            </a:r>
            <a:r>
              <a:rPr lang="az-Latn-AZ" dirty="0">
                <a:solidFill>
                  <a:schemeClr val="tx1"/>
                </a:solidFill>
              </a:rPr>
              <a:t>üzrə GPRS sisteminin </a:t>
            </a:r>
            <a:r>
              <a:rPr lang="az-Latn-AZ" dirty="0" smtClean="0">
                <a:solidFill>
                  <a:schemeClr val="tx1"/>
                </a:solidFill>
              </a:rPr>
              <a:t>tətbiqi</a:t>
            </a:r>
            <a:endParaRPr lang="az-Latn-AZ" dirty="0">
              <a:solidFill>
                <a:schemeClr val="tx1"/>
              </a:solidFill>
            </a:endParaRPr>
          </a:p>
        </p:txBody>
      </p:sp>
      <p:sp>
        <p:nvSpPr>
          <p:cNvPr id="47" name="TextBox 46"/>
          <p:cNvSpPr txBox="1"/>
          <p:nvPr/>
        </p:nvSpPr>
        <p:spPr>
          <a:xfrm>
            <a:off x="2525440" y="5699348"/>
            <a:ext cx="3448620" cy="677108"/>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t>2013     </a:t>
            </a:r>
            <a:r>
              <a:rPr lang="az-Latn-AZ" dirty="0" smtClean="0">
                <a:solidFill>
                  <a:schemeClr val="tx1"/>
                </a:solidFill>
              </a:rPr>
              <a:t>ASAN-imzanın tətbiqi</a:t>
            </a:r>
          </a:p>
          <a:p>
            <a:r>
              <a:rPr lang="az-Latn-AZ" dirty="0" smtClean="0">
                <a:solidFill>
                  <a:schemeClr val="tx1"/>
                </a:solidFill>
              </a:rPr>
              <a:t>               e-auditin tətbiqi</a:t>
            </a:r>
            <a:endParaRPr lang="ru-RU" dirty="0">
              <a:solidFill>
                <a:schemeClr val="tx1"/>
              </a:solidFill>
            </a:endParaRPr>
          </a:p>
        </p:txBody>
      </p:sp>
      <p:sp>
        <p:nvSpPr>
          <p:cNvPr id="48" name="TextBox 47"/>
          <p:cNvSpPr txBox="1"/>
          <p:nvPr/>
        </p:nvSpPr>
        <p:spPr>
          <a:xfrm>
            <a:off x="3675454" y="4576344"/>
            <a:ext cx="4824536" cy="384721"/>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a:t>2011  </a:t>
            </a:r>
            <a:r>
              <a:rPr lang="az-Latn-AZ" dirty="0">
                <a:solidFill>
                  <a:schemeClr val="tx1"/>
                </a:solidFill>
              </a:rPr>
              <a:t>fiziki şəxslərin e-qeydiyyatının tətbiqi</a:t>
            </a:r>
          </a:p>
        </p:txBody>
      </p:sp>
      <p:sp>
        <p:nvSpPr>
          <p:cNvPr id="49" name="Прямоугольник 48"/>
          <p:cNvSpPr/>
          <p:nvPr/>
        </p:nvSpPr>
        <p:spPr>
          <a:xfrm>
            <a:off x="849338" y="49321"/>
            <a:ext cx="7379584" cy="584775"/>
          </a:xfrm>
          <a:prstGeom prst="rect">
            <a:avLst/>
          </a:prstGeom>
          <a:noFill/>
        </p:spPr>
        <p:txBody>
          <a:bodyPr wrap="square">
            <a:spAutoFit/>
          </a:bodyPr>
          <a:lstStyle/>
          <a:p>
            <a:pPr algn="ctr">
              <a:defRPr/>
            </a:pPr>
            <a:r>
              <a:rPr lang="az-Latn-AZ" sz="3200" b="1" dirty="0" smtClean="0">
                <a:solidFill>
                  <a:srgbClr val="C00000"/>
                </a:solidFill>
                <a:latin typeface="Calibri" pitchFamily="34" charset="0"/>
                <a:cs typeface="Calibri" pitchFamily="34" charset="0"/>
              </a:rPr>
              <a:t>Vergi inzibatçılığının </a:t>
            </a:r>
            <a:r>
              <a:rPr lang="az-Latn-AZ" sz="3200" b="1" dirty="0" err="1" smtClean="0">
                <a:solidFill>
                  <a:srgbClr val="C00000"/>
                </a:solidFill>
                <a:latin typeface="Calibri" pitchFamily="34" charset="0"/>
                <a:cs typeface="Calibri" pitchFamily="34" charset="0"/>
              </a:rPr>
              <a:t>təkmilləşdirilməsi</a:t>
            </a:r>
            <a:r>
              <a:rPr lang="az-Latn-AZ" sz="3200" b="1" dirty="0" smtClean="0">
                <a:solidFill>
                  <a:srgbClr val="C00000"/>
                </a:solidFill>
                <a:latin typeface="Calibri" pitchFamily="34" charset="0"/>
                <a:cs typeface="Calibri" pitchFamily="34" charset="0"/>
              </a:rPr>
              <a:t> </a:t>
            </a:r>
            <a:endParaRPr lang="ru-RU" sz="3200" b="1" dirty="0">
              <a:solidFill>
                <a:srgbClr val="C00000"/>
              </a:solidFill>
              <a:latin typeface="Calibri" pitchFamily="34" charset="0"/>
              <a:cs typeface="Calibri" pitchFamily="34" charset="0"/>
            </a:endParaRPr>
          </a:p>
        </p:txBody>
      </p:sp>
      <p:sp>
        <p:nvSpPr>
          <p:cNvPr id="50" name="TextBox 49"/>
          <p:cNvSpPr txBox="1"/>
          <p:nvPr/>
        </p:nvSpPr>
        <p:spPr>
          <a:xfrm>
            <a:off x="298128" y="3068960"/>
            <a:ext cx="1967956" cy="1384995"/>
          </a:xfrm>
          <a:prstGeom prst="rect">
            <a:avLst/>
          </a:prstGeom>
          <a:noFill/>
        </p:spPr>
        <p:txBody>
          <a:bodyPr wrap="square">
            <a:spAutoFit/>
          </a:bodyPr>
          <a:lstStyle>
            <a:defPPr>
              <a:defRPr lang="ru-RU"/>
            </a:defPPr>
            <a:lvl1pPr algn="ctr">
              <a:defRPr sz="2500" b="1">
                <a:latin typeface="Calibri" pitchFamily="34" charset="0"/>
                <a:cs typeface="Calibri" pitchFamily="34" charset="0"/>
              </a:defRPr>
            </a:lvl1pPr>
          </a:lstStyle>
          <a:p>
            <a:r>
              <a:rPr lang="az-Latn-AZ" sz="2800" dirty="0">
                <a:solidFill>
                  <a:schemeClr val="bg1"/>
                </a:solidFill>
              </a:rPr>
              <a:t>Vergi </a:t>
            </a:r>
          </a:p>
          <a:p>
            <a:r>
              <a:rPr lang="az-Latn-AZ" sz="2800" dirty="0">
                <a:solidFill>
                  <a:schemeClr val="bg1"/>
                </a:solidFill>
              </a:rPr>
              <a:t>inzibatçılığı </a:t>
            </a:r>
          </a:p>
          <a:p>
            <a:r>
              <a:rPr lang="az-Latn-AZ" sz="2800" dirty="0">
                <a:solidFill>
                  <a:schemeClr val="bg1"/>
                </a:solidFill>
              </a:rPr>
              <a:t>sahəsində</a:t>
            </a:r>
            <a:endParaRPr lang="ru-RU" sz="2800" dirty="0">
              <a:solidFill>
                <a:schemeClr val="bg1"/>
              </a:solidFill>
            </a:endParaRPr>
          </a:p>
        </p:txBody>
      </p:sp>
    </p:spTree>
    <p:extLst>
      <p:ext uri="{BB962C8B-B14F-4D97-AF65-F5344CB8AC3E}">
        <p14:creationId xmlns:p14="http://schemas.microsoft.com/office/powerpoint/2010/main" val="1238208053"/>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wipe(left)">
                                      <p:cBhvr>
                                        <p:cTn id="7" dur="200"/>
                                        <p:tgtEl>
                                          <p:spTgt spid="50"/>
                                        </p:tgtEl>
                                      </p:cBhvr>
                                    </p:animEffect>
                                  </p:childTnLst>
                                </p:cTn>
                              </p:par>
                            </p:childTnLst>
                          </p:cTn>
                        </p:par>
                        <p:par>
                          <p:cTn id="8" fill="hold">
                            <p:stCondLst>
                              <p:cond delay="200"/>
                            </p:stCondLst>
                            <p:childTnLst>
                              <p:par>
                                <p:cTn id="9" presetID="22" presetClass="entr" presetSubtype="8"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100"/>
                                        <p:tgtEl>
                                          <p:spTgt spid="12"/>
                                        </p:tgtEl>
                                      </p:cBhvr>
                                    </p:animEffect>
                                  </p:childTnLst>
                                </p:cTn>
                              </p:par>
                            </p:childTnLst>
                          </p:cTn>
                        </p:par>
                        <p:par>
                          <p:cTn id="12" fill="hold">
                            <p:stCondLst>
                              <p:cond delay="300"/>
                            </p:stCondLst>
                            <p:childTnLst>
                              <p:par>
                                <p:cTn id="13" presetID="22" presetClass="entr" presetSubtype="8" fill="hold" grpId="0" nodeType="after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left)">
                                      <p:cBhvr>
                                        <p:cTn id="15" dur="100"/>
                                        <p:tgtEl>
                                          <p:spTgt spid="40"/>
                                        </p:tgtEl>
                                      </p:cBhvr>
                                    </p:animEffect>
                                  </p:childTnLst>
                                </p:cTn>
                              </p:par>
                            </p:childTnLst>
                          </p:cTn>
                        </p:par>
                        <p:par>
                          <p:cTn id="16" fill="hold">
                            <p:stCondLst>
                              <p:cond delay="400"/>
                            </p:stCondLst>
                            <p:childTnLst>
                              <p:par>
                                <p:cTn id="17" presetID="22" presetClass="entr" presetSubtype="8" fill="hold"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wipe(left)">
                                      <p:cBhvr>
                                        <p:cTn id="19" dur="100"/>
                                        <p:tgtEl>
                                          <p:spTgt spid="36"/>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wipe(left)">
                                      <p:cBhvr>
                                        <p:cTn id="23" dur="100"/>
                                        <p:tgtEl>
                                          <p:spTgt spid="42"/>
                                        </p:tgtEl>
                                      </p:cBhvr>
                                    </p:animEffect>
                                  </p:childTnLst>
                                </p:cTn>
                              </p:par>
                            </p:childTnLst>
                          </p:cTn>
                        </p:par>
                        <p:par>
                          <p:cTn id="24" fill="hold">
                            <p:stCondLst>
                              <p:cond delay="600"/>
                            </p:stCondLst>
                            <p:childTnLst>
                              <p:par>
                                <p:cTn id="25" presetID="22" presetClass="entr" presetSubtype="8" fill="hold"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left)">
                                      <p:cBhvr>
                                        <p:cTn id="27" dur="100"/>
                                        <p:tgtEl>
                                          <p:spTgt spid="30"/>
                                        </p:tgtEl>
                                      </p:cBhvr>
                                    </p:animEffect>
                                  </p:childTnLst>
                                </p:cTn>
                              </p:par>
                            </p:childTnLst>
                          </p:cTn>
                        </p:par>
                        <p:par>
                          <p:cTn id="28" fill="hold">
                            <p:stCondLst>
                              <p:cond delay="700"/>
                            </p:stCondLst>
                            <p:childTnLst>
                              <p:par>
                                <p:cTn id="29" presetID="22" presetClass="entr" presetSubtype="8" fill="hold" grpId="0" nodeType="after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wipe(left)">
                                      <p:cBhvr>
                                        <p:cTn id="31" dur="100"/>
                                        <p:tgtEl>
                                          <p:spTgt spid="41"/>
                                        </p:tgtEl>
                                      </p:cBhvr>
                                    </p:animEffect>
                                  </p:childTnLst>
                                </p:cTn>
                              </p:par>
                            </p:childTnLst>
                          </p:cTn>
                        </p:par>
                        <p:par>
                          <p:cTn id="32" fill="hold">
                            <p:stCondLst>
                              <p:cond delay="800"/>
                            </p:stCondLst>
                            <p:childTnLst>
                              <p:par>
                                <p:cTn id="33" presetID="22" presetClass="entr" presetSubtype="8" fill="hold" nodeType="after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left)">
                                      <p:cBhvr>
                                        <p:cTn id="35" dur="100"/>
                                        <p:tgtEl>
                                          <p:spTgt spid="33"/>
                                        </p:tgtEl>
                                      </p:cBhvr>
                                    </p:animEffect>
                                  </p:childTnLst>
                                </p:cTn>
                              </p:par>
                            </p:childTnLst>
                          </p:cTn>
                        </p:par>
                        <p:par>
                          <p:cTn id="36" fill="hold">
                            <p:stCondLst>
                              <p:cond delay="900"/>
                            </p:stCondLst>
                            <p:childTnLst>
                              <p:par>
                                <p:cTn id="37" presetID="22" presetClass="entr" presetSubtype="8" fill="hold" grpId="0" nodeType="after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wipe(left)">
                                      <p:cBhvr>
                                        <p:cTn id="39" dur="100"/>
                                        <p:tgtEl>
                                          <p:spTgt spid="44"/>
                                        </p:tgtEl>
                                      </p:cBhvr>
                                    </p:animEffect>
                                  </p:childTnLst>
                                </p:cTn>
                              </p:par>
                            </p:childTnLst>
                          </p:cTn>
                        </p:par>
                        <p:par>
                          <p:cTn id="40" fill="hold">
                            <p:stCondLst>
                              <p:cond delay="1000"/>
                            </p:stCondLst>
                            <p:childTnLst>
                              <p:par>
                                <p:cTn id="41" presetID="22" presetClass="entr" presetSubtype="8" fill="hold" nodeType="after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wipe(left)">
                                      <p:cBhvr>
                                        <p:cTn id="43" dur="100"/>
                                        <p:tgtEl>
                                          <p:spTgt spid="24"/>
                                        </p:tgtEl>
                                      </p:cBhvr>
                                    </p:animEffect>
                                  </p:childTnLst>
                                </p:cTn>
                              </p:par>
                            </p:childTnLst>
                          </p:cTn>
                        </p:par>
                        <p:par>
                          <p:cTn id="44" fill="hold">
                            <p:stCondLst>
                              <p:cond delay="1100"/>
                            </p:stCondLst>
                            <p:childTnLst>
                              <p:par>
                                <p:cTn id="45" presetID="22" presetClass="entr" presetSubtype="8" fill="hold" grpId="0" nodeType="afterEffect">
                                  <p:stCondLst>
                                    <p:cond delay="0"/>
                                  </p:stCondLst>
                                  <p:childTnLst>
                                    <p:set>
                                      <p:cBhvr>
                                        <p:cTn id="46" dur="1" fill="hold">
                                          <p:stCondLst>
                                            <p:cond delay="0"/>
                                          </p:stCondLst>
                                        </p:cTn>
                                        <p:tgtEl>
                                          <p:spTgt spid="45"/>
                                        </p:tgtEl>
                                        <p:attrNameLst>
                                          <p:attrName>style.visibility</p:attrName>
                                        </p:attrNameLst>
                                      </p:cBhvr>
                                      <p:to>
                                        <p:strVal val="visible"/>
                                      </p:to>
                                    </p:set>
                                    <p:animEffect transition="in" filter="wipe(left)">
                                      <p:cBhvr>
                                        <p:cTn id="47" dur="100"/>
                                        <p:tgtEl>
                                          <p:spTgt spid="45"/>
                                        </p:tgtEl>
                                      </p:cBhvr>
                                    </p:animEffect>
                                  </p:childTnLst>
                                </p:cTn>
                              </p:par>
                            </p:childTnLst>
                          </p:cTn>
                        </p:par>
                        <p:par>
                          <p:cTn id="48" fill="hold">
                            <p:stCondLst>
                              <p:cond delay="1200"/>
                            </p:stCondLst>
                            <p:childTnLst>
                              <p:par>
                                <p:cTn id="49" presetID="22" presetClass="entr" presetSubtype="8" fill="hold" nodeType="after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ipe(left)">
                                      <p:cBhvr>
                                        <p:cTn id="51" dur="100"/>
                                        <p:tgtEl>
                                          <p:spTgt spid="27"/>
                                        </p:tgtEl>
                                      </p:cBhvr>
                                    </p:animEffect>
                                  </p:childTnLst>
                                </p:cTn>
                              </p:par>
                            </p:childTnLst>
                          </p:cTn>
                        </p:par>
                        <p:par>
                          <p:cTn id="52" fill="hold">
                            <p:stCondLst>
                              <p:cond delay="1300"/>
                            </p:stCondLst>
                            <p:childTnLst>
                              <p:par>
                                <p:cTn id="53" presetID="22" presetClass="entr" presetSubtype="8" fill="hold" grpId="0" nodeType="afterEffect">
                                  <p:stCondLst>
                                    <p:cond delay="0"/>
                                  </p:stCondLst>
                                  <p:childTnLst>
                                    <p:set>
                                      <p:cBhvr>
                                        <p:cTn id="54" dur="1" fill="hold">
                                          <p:stCondLst>
                                            <p:cond delay="0"/>
                                          </p:stCondLst>
                                        </p:cTn>
                                        <p:tgtEl>
                                          <p:spTgt spid="48"/>
                                        </p:tgtEl>
                                        <p:attrNameLst>
                                          <p:attrName>style.visibility</p:attrName>
                                        </p:attrNameLst>
                                      </p:cBhvr>
                                      <p:to>
                                        <p:strVal val="visible"/>
                                      </p:to>
                                    </p:set>
                                    <p:animEffect transition="in" filter="wipe(left)">
                                      <p:cBhvr>
                                        <p:cTn id="55" dur="100"/>
                                        <p:tgtEl>
                                          <p:spTgt spid="48"/>
                                        </p:tgtEl>
                                      </p:cBhvr>
                                    </p:animEffect>
                                  </p:childTnLst>
                                </p:cTn>
                              </p:par>
                            </p:childTnLst>
                          </p:cTn>
                        </p:par>
                        <p:par>
                          <p:cTn id="56" fill="hold">
                            <p:stCondLst>
                              <p:cond delay="1400"/>
                            </p:stCondLst>
                            <p:childTnLst>
                              <p:par>
                                <p:cTn id="57" presetID="22" presetClass="entr" presetSubtype="8" fill="hold" nodeType="after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wipe(left)">
                                      <p:cBhvr>
                                        <p:cTn id="59" dur="100"/>
                                        <p:tgtEl>
                                          <p:spTgt spid="21"/>
                                        </p:tgtEl>
                                      </p:cBhvr>
                                    </p:animEffect>
                                  </p:childTnLst>
                                </p:cTn>
                              </p:par>
                            </p:childTnLst>
                          </p:cTn>
                        </p:par>
                        <p:par>
                          <p:cTn id="60" fill="hold">
                            <p:stCondLst>
                              <p:cond delay="1500"/>
                            </p:stCondLst>
                            <p:childTnLst>
                              <p:par>
                                <p:cTn id="61" presetID="22" presetClass="entr" presetSubtype="8" fill="hold" grpId="0" nodeType="afterEffect">
                                  <p:stCondLst>
                                    <p:cond delay="0"/>
                                  </p:stCondLst>
                                  <p:childTnLst>
                                    <p:set>
                                      <p:cBhvr>
                                        <p:cTn id="62" dur="1" fill="hold">
                                          <p:stCondLst>
                                            <p:cond delay="0"/>
                                          </p:stCondLst>
                                        </p:cTn>
                                        <p:tgtEl>
                                          <p:spTgt spid="43"/>
                                        </p:tgtEl>
                                        <p:attrNameLst>
                                          <p:attrName>style.visibility</p:attrName>
                                        </p:attrNameLst>
                                      </p:cBhvr>
                                      <p:to>
                                        <p:strVal val="visible"/>
                                      </p:to>
                                    </p:set>
                                    <p:animEffect transition="in" filter="wipe(left)">
                                      <p:cBhvr>
                                        <p:cTn id="63" dur="100"/>
                                        <p:tgtEl>
                                          <p:spTgt spid="43"/>
                                        </p:tgtEl>
                                      </p:cBhvr>
                                    </p:animEffect>
                                  </p:childTnLst>
                                </p:cTn>
                              </p:par>
                            </p:childTnLst>
                          </p:cTn>
                        </p:par>
                        <p:par>
                          <p:cTn id="64" fill="hold">
                            <p:stCondLst>
                              <p:cond delay="1600"/>
                            </p:stCondLst>
                            <p:childTnLst>
                              <p:par>
                                <p:cTn id="65" presetID="22" presetClass="entr" presetSubtype="8" fill="hold" nodeType="after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left)">
                                      <p:cBhvr>
                                        <p:cTn id="67" dur="100"/>
                                        <p:tgtEl>
                                          <p:spTgt spid="15"/>
                                        </p:tgtEl>
                                      </p:cBhvr>
                                    </p:animEffect>
                                  </p:childTnLst>
                                </p:cTn>
                              </p:par>
                            </p:childTnLst>
                          </p:cTn>
                        </p:par>
                        <p:par>
                          <p:cTn id="68" fill="hold">
                            <p:stCondLst>
                              <p:cond delay="1700"/>
                            </p:stCondLst>
                            <p:childTnLst>
                              <p:par>
                                <p:cTn id="69" presetID="22" presetClass="entr" presetSubtype="8" fill="hold" grpId="0" nodeType="afterEffect">
                                  <p:stCondLst>
                                    <p:cond delay="0"/>
                                  </p:stCondLst>
                                  <p:childTnLst>
                                    <p:set>
                                      <p:cBhvr>
                                        <p:cTn id="70" dur="1" fill="hold">
                                          <p:stCondLst>
                                            <p:cond delay="0"/>
                                          </p:stCondLst>
                                        </p:cTn>
                                        <p:tgtEl>
                                          <p:spTgt spid="47"/>
                                        </p:tgtEl>
                                        <p:attrNameLst>
                                          <p:attrName>style.visibility</p:attrName>
                                        </p:attrNameLst>
                                      </p:cBhvr>
                                      <p:to>
                                        <p:strVal val="visible"/>
                                      </p:to>
                                    </p:set>
                                    <p:animEffect transition="in" filter="wipe(left)">
                                      <p:cBhvr>
                                        <p:cTn id="71" dur="1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P spid="43" grpId="0"/>
      <p:bldP spid="44" grpId="0"/>
      <p:bldP spid="45" grpId="0"/>
      <p:bldP spid="47" grpId="0"/>
      <p:bldP spid="48" grpId="0"/>
      <p:bldP spid="5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Группа 52"/>
          <p:cNvGrpSpPr/>
          <p:nvPr/>
        </p:nvGrpSpPr>
        <p:grpSpPr>
          <a:xfrm>
            <a:off x="-1332656" y="1244338"/>
            <a:ext cx="5276999" cy="5136990"/>
            <a:chOff x="-1332656" y="1244338"/>
            <a:chExt cx="5276999" cy="5136990"/>
          </a:xfrm>
        </p:grpSpPr>
        <p:grpSp>
          <p:nvGrpSpPr>
            <p:cNvPr id="54" name="Группа 53"/>
            <p:cNvGrpSpPr/>
            <p:nvPr/>
          </p:nvGrpSpPr>
          <p:grpSpPr>
            <a:xfrm>
              <a:off x="-1332656" y="1244338"/>
              <a:ext cx="5276999" cy="5136990"/>
              <a:chOff x="228600" y="2130425"/>
              <a:chExt cx="3552825" cy="3736975"/>
            </a:xfrm>
          </p:grpSpPr>
          <p:sp>
            <p:nvSpPr>
              <p:cNvPr id="57" name="Oval 136"/>
              <p:cNvSpPr>
                <a:spLocks noChangeArrowheads="1"/>
              </p:cNvSpPr>
              <p:nvPr/>
            </p:nvSpPr>
            <p:spPr bwMode="gray">
              <a:xfrm>
                <a:off x="581025" y="2554288"/>
                <a:ext cx="2844800" cy="2867025"/>
              </a:xfrm>
              <a:prstGeom prst="ellipse">
                <a:avLst/>
              </a:prstGeom>
              <a:noFill/>
              <a:ln w="9525">
                <a:solidFill>
                  <a:srgbClr val="B2B2B2">
                    <a:alpha val="50000"/>
                  </a:srgbClr>
                </a:solidFill>
                <a:round/>
                <a:headEnd/>
                <a:tailEnd/>
              </a:ln>
              <a:effectLst/>
              <a:extLst>
                <a:ext uri="{909E8E84-426E-40DD-AFC4-6F175D3DCCD1}">
                  <a14:hiddenFill xmlns:a14="http://schemas.microsoft.com/office/drawing/2010/main">
                    <a:solidFill>
                      <a:schemeClr val="accent1">
                        <a:alpha val="64999"/>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prstTxWarp prst="textArchUp">
                  <a:avLst/>
                </a:prstTxWarp>
              </a:bodyPr>
              <a:lstStyle/>
              <a:p>
                <a:endParaRPr lang="ru-RU"/>
              </a:p>
            </p:txBody>
          </p:sp>
          <p:grpSp>
            <p:nvGrpSpPr>
              <p:cNvPr id="58" name="Group 137"/>
              <p:cNvGrpSpPr>
                <a:grpSpLocks/>
              </p:cNvGrpSpPr>
              <p:nvPr/>
            </p:nvGrpSpPr>
            <p:grpSpPr bwMode="auto">
              <a:xfrm>
                <a:off x="808038" y="2803525"/>
                <a:ext cx="2378075" cy="2425700"/>
                <a:chOff x="579" y="1589"/>
                <a:chExt cx="1358" cy="1358"/>
              </a:xfrm>
            </p:grpSpPr>
            <p:sp>
              <p:nvSpPr>
                <p:cNvPr id="63" name="Oval 138"/>
                <p:cNvSpPr>
                  <a:spLocks noChangeArrowheads="1"/>
                </p:cNvSpPr>
                <p:nvPr/>
              </p:nvSpPr>
              <p:spPr bwMode="gray">
                <a:xfrm>
                  <a:off x="579" y="1589"/>
                  <a:ext cx="1358" cy="1358"/>
                </a:xfrm>
                <a:prstGeom prst="ellipse">
                  <a:avLst/>
                </a:prstGeom>
                <a:gradFill rotWithShape="1">
                  <a:gsLst>
                    <a:gs pos="0">
                      <a:schemeClr val="tx2">
                        <a:gamma/>
                        <a:tint val="10980"/>
                        <a:invGamma/>
                      </a:schemeClr>
                    </a:gs>
                    <a:gs pos="100000">
                      <a:schemeClr val="tx2"/>
                    </a:gs>
                  </a:gsLst>
                  <a:lin ang="2700000" scaled="1"/>
                </a:gradFill>
                <a:ln w="38100">
                  <a:solidFill>
                    <a:srgbClr val="F8F8F8"/>
                  </a:solidFill>
                  <a:round/>
                  <a:headEnd/>
                  <a:tailEnd/>
                </a:ln>
                <a:effectLst>
                  <a:outerShdw dist="45791" dir="3378596" algn="ctr" rotWithShape="0">
                    <a:srgbClr val="5F5F5F">
                      <a:alpha val="50000"/>
                    </a:srgbClr>
                  </a:outerShdw>
                </a:effectLst>
              </p:spPr>
              <p:txBody>
                <a:bodyPr wrap="none" anchor="ctr">
                  <a:prstTxWarp prst="textArchUp">
                    <a:avLst/>
                  </a:prstTxWarp>
                </a:bodyPr>
                <a:lstStyle/>
                <a:p>
                  <a:endParaRPr lang="ru-RU"/>
                </a:p>
              </p:txBody>
            </p:sp>
            <p:sp>
              <p:nvSpPr>
                <p:cNvPr id="64" name="Oval 139"/>
                <p:cNvSpPr>
                  <a:spLocks noChangeArrowheads="1"/>
                </p:cNvSpPr>
                <p:nvPr/>
              </p:nvSpPr>
              <p:spPr bwMode="gray">
                <a:xfrm>
                  <a:off x="635" y="1642"/>
                  <a:ext cx="1245" cy="1246"/>
                </a:xfrm>
                <a:prstGeom prst="ellipse">
                  <a:avLst/>
                </a:prstGeom>
                <a:gradFill rotWithShape="1">
                  <a:gsLst>
                    <a:gs pos="0">
                      <a:schemeClr val="tx2"/>
                    </a:gs>
                    <a:gs pos="100000">
                      <a:schemeClr val="tx2">
                        <a:gamma/>
                        <a:tint val="53725"/>
                        <a:invGamma/>
                      </a:schemeClr>
                    </a:gs>
                  </a:gsLst>
                  <a:lin ang="2700000" scaled="1"/>
                </a:gradFill>
                <a:ln>
                  <a:noFill/>
                </a:ln>
                <a:effectLst>
                  <a:outerShdw algn="ctr" rotWithShape="0">
                    <a:srgbClr val="000000">
                      <a:alpha val="50000"/>
                    </a:srgbClr>
                  </a:outerShdw>
                </a:effectLst>
                <a:extLst>
                  <a:ext uri="{91240B29-F687-4F45-9708-019B960494DF}">
                    <a14:hiddenLine xmlns:a14="http://schemas.microsoft.com/office/drawing/2010/main" w="9525">
                      <a:solidFill>
                        <a:srgbClr val="DDDDDD"/>
                      </a:solidFill>
                      <a:round/>
                      <a:headEnd/>
                      <a:tailEnd/>
                    </a14:hiddenLine>
                  </a:ext>
                </a:extLst>
              </p:spPr>
              <p:txBody>
                <a:bodyPr wrap="none" anchor="ctr">
                  <a:prstTxWarp prst="textArchUp">
                    <a:avLst/>
                  </a:prstTxWarp>
                </a:bodyPr>
                <a:lstStyle/>
                <a:p>
                  <a:endParaRPr lang="ru-RU"/>
                </a:p>
              </p:txBody>
            </p:sp>
            <p:sp>
              <p:nvSpPr>
                <p:cNvPr id="65" name="Oval 140"/>
                <p:cNvSpPr>
                  <a:spLocks noChangeArrowheads="1"/>
                </p:cNvSpPr>
                <p:nvPr/>
              </p:nvSpPr>
              <p:spPr bwMode="gray">
                <a:xfrm>
                  <a:off x="865" y="1880"/>
                  <a:ext cx="797" cy="798"/>
                </a:xfrm>
                <a:prstGeom prst="ellipse">
                  <a:avLst/>
                </a:prstGeom>
                <a:gradFill rotWithShape="1">
                  <a:gsLst>
                    <a:gs pos="0">
                      <a:schemeClr val="tx2">
                        <a:gamma/>
                        <a:shade val="69804"/>
                        <a:invGamma/>
                      </a:schemeClr>
                    </a:gs>
                    <a:gs pos="100000">
                      <a:schemeClr val="tx2"/>
                    </a:gs>
                  </a:gsLst>
                  <a:lin ang="5400000" scaled="1"/>
                </a:gradFill>
                <a:ln>
                  <a:noFill/>
                </a:ln>
                <a:effectLst/>
                <a:extLst>
                  <a:ext uri="{91240B29-F687-4F45-9708-019B960494DF}">
                    <a14:hiddenLine xmlns:a14="http://schemas.microsoft.com/office/drawing/2010/main" w="9525">
                      <a:solidFill>
                        <a:srgbClr val="B2B2B2"/>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prstTxWarp prst="textArchUp">
                    <a:avLst/>
                  </a:prstTxWarp>
                </a:bodyPr>
                <a:lstStyle/>
                <a:p>
                  <a:endParaRPr lang="ru-RU"/>
                </a:p>
              </p:txBody>
            </p:sp>
          </p:grpSp>
          <p:sp>
            <p:nvSpPr>
              <p:cNvPr id="59" name="Oval 141"/>
              <p:cNvSpPr>
                <a:spLocks noChangeArrowheads="1"/>
              </p:cNvSpPr>
              <p:nvPr/>
            </p:nvSpPr>
            <p:spPr bwMode="auto">
              <a:xfrm>
                <a:off x="404813" y="2370138"/>
                <a:ext cx="3216275" cy="3246437"/>
              </a:xfrm>
              <a:prstGeom prst="ellipse">
                <a:avLst/>
              </a:prstGeom>
              <a:noFill/>
              <a:ln w="19050">
                <a:solidFill>
                  <a:srgbClr val="B2B2B2">
                    <a:alpha val="50000"/>
                  </a:srgb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prstTxWarp prst="textArchUp">
                  <a:avLst/>
                </a:prstTxWarp>
              </a:bodyPr>
              <a:lstStyle/>
              <a:p>
                <a:endParaRPr lang="ru-RU"/>
              </a:p>
            </p:txBody>
          </p:sp>
          <p:grpSp>
            <p:nvGrpSpPr>
              <p:cNvPr id="60" name="Группа 59"/>
              <p:cNvGrpSpPr/>
              <p:nvPr/>
            </p:nvGrpSpPr>
            <p:grpSpPr>
              <a:xfrm>
                <a:off x="228600" y="2130425"/>
                <a:ext cx="3552825" cy="3736975"/>
                <a:chOff x="228600" y="2130425"/>
                <a:chExt cx="3552825" cy="3736975"/>
              </a:xfrm>
            </p:grpSpPr>
            <p:sp>
              <p:nvSpPr>
                <p:cNvPr id="61" name="Line 142"/>
                <p:cNvSpPr>
                  <a:spLocks noChangeShapeType="1"/>
                </p:cNvSpPr>
                <p:nvPr/>
              </p:nvSpPr>
              <p:spPr bwMode="gray">
                <a:xfrm>
                  <a:off x="228600" y="4000500"/>
                  <a:ext cx="3552825" cy="0"/>
                </a:xfrm>
                <a:prstGeom prst="line">
                  <a:avLst/>
                </a:prstGeom>
                <a:noFill/>
                <a:ln w="12700">
                  <a:solidFill>
                    <a:srgbClr val="80808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rstTxWarp prst="textArchUp">
                    <a:avLst/>
                  </a:prstTxWarp>
                </a:bodyPr>
                <a:lstStyle/>
                <a:p>
                  <a:endParaRPr lang="ru-RU"/>
                </a:p>
              </p:txBody>
            </p:sp>
            <p:sp>
              <p:nvSpPr>
                <p:cNvPr id="62" name="Line 143"/>
                <p:cNvSpPr>
                  <a:spLocks noChangeShapeType="1"/>
                </p:cNvSpPr>
                <p:nvPr/>
              </p:nvSpPr>
              <p:spPr bwMode="gray">
                <a:xfrm>
                  <a:off x="2005013" y="2130425"/>
                  <a:ext cx="0" cy="3736975"/>
                </a:xfrm>
                <a:prstGeom prst="line">
                  <a:avLst/>
                </a:prstGeom>
                <a:noFill/>
                <a:ln w="12700">
                  <a:solidFill>
                    <a:srgbClr val="80808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rstTxWarp prst="textArchUp">
                    <a:avLst/>
                  </a:prstTxWarp>
                </a:bodyPr>
                <a:lstStyle/>
                <a:p>
                  <a:endParaRPr lang="ru-RU"/>
                </a:p>
              </p:txBody>
            </p:sp>
          </p:grpSp>
        </p:grpSp>
        <p:sp>
          <p:nvSpPr>
            <p:cNvPr id="55" name="TextBox 54"/>
            <p:cNvSpPr txBox="1"/>
            <p:nvPr/>
          </p:nvSpPr>
          <p:spPr>
            <a:xfrm>
              <a:off x="255117" y="2668141"/>
              <a:ext cx="2160240" cy="2273027"/>
            </a:xfrm>
            <a:prstGeom prst="rect">
              <a:avLst/>
            </a:prstGeom>
            <a:noFill/>
          </p:spPr>
          <p:txBody>
            <a:bodyPr wrap="square">
              <a:prstTxWarp prst="textArchUp">
                <a:avLst>
                  <a:gd name="adj" fmla="val 14496989"/>
                </a:avLst>
              </a:prstTxWarp>
              <a:spAutoFit/>
            </a:bodyPr>
            <a:lstStyle>
              <a:defPPr>
                <a:defRPr lang="ru-RU"/>
              </a:defPPr>
              <a:lvl1pPr algn="ctr">
                <a:defRPr sz="2500" b="1">
                  <a:latin typeface="Calibri" pitchFamily="34" charset="0"/>
                  <a:cs typeface="Calibri" pitchFamily="34" charset="0"/>
                </a:defRPr>
              </a:lvl1pPr>
            </a:lstStyle>
            <a:p>
              <a:r>
                <a:rPr lang="az-Latn-AZ" sz="2800" dirty="0" smtClean="0">
                  <a:solidFill>
                    <a:schemeClr val="bg1"/>
                  </a:solidFill>
                </a:rPr>
                <a:t>2 0 0 4</a:t>
              </a:r>
              <a:endParaRPr lang="ru-RU" sz="2800" dirty="0">
                <a:solidFill>
                  <a:schemeClr val="bg1"/>
                </a:solidFill>
              </a:endParaRPr>
            </a:p>
          </p:txBody>
        </p:sp>
        <p:sp>
          <p:nvSpPr>
            <p:cNvPr id="56" name="TextBox 55"/>
            <p:cNvSpPr txBox="1"/>
            <p:nvPr/>
          </p:nvSpPr>
          <p:spPr>
            <a:xfrm>
              <a:off x="35496" y="2884134"/>
              <a:ext cx="2429717" cy="2273058"/>
            </a:xfrm>
            <a:prstGeom prst="rect">
              <a:avLst/>
            </a:prstGeom>
            <a:noFill/>
          </p:spPr>
          <p:txBody>
            <a:bodyPr wrap="square">
              <a:prstTxWarp prst="textArchDown">
                <a:avLst>
                  <a:gd name="adj" fmla="val 3856116"/>
                </a:avLst>
              </a:prstTxWarp>
              <a:spAutoFit/>
            </a:bodyPr>
            <a:lstStyle>
              <a:defPPr>
                <a:defRPr lang="ru-RU"/>
              </a:defPPr>
              <a:lvl1pPr algn="ctr">
                <a:defRPr sz="2500" b="1">
                  <a:latin typeface="Calibri" pitchFamily="34" charset="0"/>
                  <a:cs typeface="Calibri" pitchFamily="34" charset="0"/>
                </a:defRPr>
              </a:lvl1pPr>
            </a:lstStyle>
            <a:p>
              <a:r>
                <a:rPr lang="az-Latn-AZ" sz="2800" dirty="0" smtClean="0">
                  <a:solidFill>
                    <a:schemeClr val="bg1"/>
                  </a:solidFill>
                </a:rPr>
                <a:t>2 0 1 3</a:t>
              </a:r>
              <a:endParaRPr lang="ru-RU" sz="2800" dirty="0">
                <a:solidFill>
                  <a:schemeClr val="bg1"/>
                </a:solidFill>
              </a:endParaRPr>
            </a:p>
          </p:txBody>
        </p:sp>
      </p:grpSp>
      <p:grpSp>
        <p:nvGrpSpPr>
          <p:cNvPr id="12" name="Group 144"/>
          <p:cNvGrpSpPr>
            <a:grpSpLocks/>
          </p:cNvGrpSpPr>
          <p:nvPr/>
        </p:nvGrpSpPr>
        <p:grpSpPr bwMode="auto">
          <a:xfrm>
            <a:off x="1147771" y="1361083"/>
            <a:ext cx="339725" cy="339725"/>
            <a:chOff x="2928" y="2208"/>
            <a:chExt cx="262" cy="262"/>
          </a:xfrm>
        </p:grpSpPr>
        <p:sp>
          <p:nvSpPr>
            <p:cNvPr id="13" name="Oval 145"/>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14" name="Oval 146"/>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18" name="Group 156"/>
          <p:cNvGrpSpPr>
            <a:grpSpLocks/>
          </p:cNvGrpSpPr>
          <p:nvPr/>
        </p:nvGrpSpPr>
        <p:grpSpPr bwMode="auto">
          <a:xfrm>
            <a:off x="3368179" y="4496043"/>
            <a:ext cx="339725" cy="339725"/>
            <a:chOff x="2928" y="2208"/>
            <a:chExt cx="262" cy="262"/>
          </a:xfrm>
        </p:grpSpPr>
        <p:sp>
          <p:nvSpPr>
            <p:cNvPr id="19" name="Oval 157"/>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0" name="Oval 158"/>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24" name="Group 162"/>
          <p:cNvGrpSpPr>
            <a:grpSpLocks/>
          </p:cNvGrpSpPr>
          <p:nvPr/>
        </p:nvGrpSpPr>
        <p:grpSpPr bwMode="auto">
          <a:xfrm>
            <a:off x="2843808" y="5195808"/>
            <a:ext cx="339725" cy="339725"/>
            <a:chOff x="2928" y="2208"/>
            <a:chExt cx="262" cy="262"/>
          </a:xfrm>
        </p:grpSpPr>
        <p:sp>
          <p:nvSpPr>
            <p:cNvPr id="25"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26"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0" name="Group 162"/>
          <p:cNvGrpSpPr>
            <a:grpSpLocks/>
          </p:cNvGrpSpPr>
          <p:nvPr/>
        </p:nvGrpSpPr>
        <p:grpSpPr bwMode="auto">
          <a:xfrm>
            <a:off x="3399557" y="2837430"/>
            <a:ext cx="339725" cy="339725"/>
            <a:chOff x="2928" y="2208"/>
            <a:chExt cx="262" cy="262"/>
          </a:xfrm>
        </p:grpSpPr>
        <p:sp>
          <p:nvSpPr>
            <p:cNvPr id="31"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2"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3" name="Group 162"/>
          <p:cNvGrpSpPr>
            <a:grpSpLocks/>
          </p:cNvGrpSpPr>
          <p:nvPr/>
        </p:nvGrpSpPr>
        <p:grpSpPr bwMode="auto">
          <a:xfrm>
            <a:off x="3563888" y="3649833"/>
            <a:ext cx="339725" cy="339725"/>
            <a:chOff x="2928" y="2208"/>
            <a:chExt cx="262" cy="262"/>
          </a:xfrm>
        </p:grpSpPr>
        <p:sp>
          <p:nvSpPr>
            <p:cNvPr id="34"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5"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grpSp>
        <p:nvGrpSpPr>
          <p:cNvPr id="36" name="Group 162"/>
          <p:cNvGrpSpPr>
            <a:grpSpLocks/>
          </p:cNvGrpSpPr>
          <p:nvPr/>
        </p:nvGrpSpPr>
        <p:grpSpPr bwMode="auto">
          <a:xfrm>
            <a:off x="2771800" y="1966829"/>
            <a:ext cx="339725" cy="339725"/>
            <a:chOff x="2928" y="2208"/>
            <a:chExt cx="262" cy="262"/>
          </a:xfrm>
        </p:grpSpPr>
        <p:sp>
          <p:nvSpPr>
            <p:cNvPr id="37" name="Oval 163"/>
            <p:cNvSpPr>
              <a:spLocks noChangeArrowheads="1"/>
            </p:cNvSpPr>
            <p:nvPr/>
          </p:nvSpPr>
          <p:spPr bwMode="gray">
            <a:xfrm>
              <a:off x="2928" y="2208"/>
              <a:ext cx="262" cy="262"/>
            </a:xfrm>
            <a:prstGeom prst="ellipse">
              <a:avLst/>
            </a:prstGeom>
            <a:gradFill rotWithShape="1">
              <a:gsLst>
                <a:gs pos="0">
                  <a:schemeClr val="tx2">
                    <a:gamma/>
                    <a:tint val="28627"/>
                    <a:invGamma/>
                  </a:schemeClr>
                </a:gs>
                <a:gs pos="100000">
                  <a:schemeClr val="tx2"/>
                </a:gs>
              </a:gsLst>
              <a:lin ang="2700000" scaled="1"/>
            </a:gradFill>
            <a:ln w="12700">
              <a:solidFill>
                <a:srgbClr val="F8F8F8"/>
              </a:solidFill>
              <a:round/>
              <a:headEnd/>
              <a:tailEnd/>
            </a:ln>
            <a:effectLst>
              <a:outerShdw dist="35921" dir="2700000" algn="ctr" rotWithShape="0">
                <a:srgbClr val="1C1C1C">
                  <a:alpha val="50000"/>
                </a:srgbClr>
              </a:outerShdw>
            </a:effectLst>
          </p:spPr>
          <p:txBody>
            <a:bodyPr wrap="none" anchor="ctr"/>
            <a:lstStyle/>
            <a:p>
              <a:endParaRPr lang="ru-RU"/>
            </a:p>
          </p:txBody>
        </p:sp>
        <p:sp>
          <p:nvSpPr>
            <p:cNvPr id="38" name="Oval 164"/>
            <p:cNvSpPr>
              <a:spLocks noChangeArrowheads="1"/>
            </p:cNvSpPr>
            <p:nvPr/>
          </p:nvSpPr>
          <p:spPr bwMode="gray">
            <a:xfrm>
              <a:off x="2949" y="2230"/>
              <a:ext cx="218" cy="218"/>
            </a:xfrm>
            <a:prstGeom prst="ellipse">
              <a:avLst/>
            </a:prstGeom>
            <a:gradFill rotWithShape="1">
              <a:gsLst>
                <a:gs pos="0">
                  <a:schemeClr val="tx2"/>
                </a:gs>
                <a:gs pos="100000">
                  <a:schemeClr val="tx2">
                    <a:gamma/>
                    <a:tint val="63529"/>
                    <a:invGamma/>
                  </a:schemeClr>
                </a:gs>
              </a:gsLst>
              <a:lin ang="2700000" scaled="1"/>
            </a:gradFill>
            <a:ln>
              <a:noFill/>
            </a:ln>
            <a:effectLst/>
            <a:extLst>
              <a:ext uri="{91240B29-F687-4F45-9708-019B960494DF}">
                <a14:hiddenLine xmlns:a14="http://schemas.microsoft.com/office/drawing/2010/main" w="12700">
                  <a:solidFill>
                    <a:srgbClr val="DDDDDD"/>
                  </a:solidFill>
                  <a:round/>
                  <a:headEnd/>
                  <a:tailEnd/>
                </a14:hiddenLine>
              </a:ext>
              <a:ext uri="{AF507438-7753-43E0-B8FC-AC1667EBCBE1}">
                <a14:hiddenEffects xmlns:a14="http://schemas.microsoft.com/office/drawing/2010/main">
                  <a:effectLst>
                    <a:outerShdw dist="17961" dir="2700000" algn="ctr" rotWithShape="0">
                      <a:srgbClr val="000000">
                        <a:alpha val="50000"/>
                      </a:srgbClr>
                    </a:outerShdw>
                  </a:effectLst>
                </a14:hiddenEffects>
              </a:ext>
            </a:extLst>
          </p:spPr>
          <p:txBody>
            <a:bodyPr wrap="none" anchor="ctr"/>
            <a:lstStyle/>
            <a:p>
              <a:endParaRPr lang="ru-RU"/>
            </a:p>
          </p:txBody>
        </p:sp>
      </p:grpSp>
      <p:sp>
        <p:nvSpPr>
          <p:cNvPr id="40" name="TextBox 39"/>
          <p:cNvSpPr txBox="1"/>
          <p:nvPr/>
        </p:nvSpPr>
        <p:spPr>
          <a:xfrm>
            <a:off x="1663948" y="1340768"/>
            <a:ext cx="7480052" cy="384721"/>
          </a:xfrm>
          <a:prstGeom prst="rect">
            <a:avLst/>
          </a:prstGeom>
          <a:noFill/>
        </p:spPr>
        <p:txBody>
          <a:bodyPr wrap="square">
            <a:spAutoFit/>
          </a:bodyPr>
          <a:lstStyle/>
          <a:p>
            <a:pPr>
              <a:defRPr/>
            </a:pPr>
            <a:r>
              <a:rPr lang="az-Latn-AZ" sz="1900" b="1" dirty="0" smtClean="0">
                <a:solidFill>
                  <a:srgbClr val="0000FF"/>
                </a:solidFill>
                <a:latin typeface="Times New Roman" panose="02020603050405020304" pitchFamily="18" charset="0"/>
                <a:cs typeface="Times New Roman" panose="02020603050405020304" pitchFamily="18" charset="0"/>
              </a:rPr>
              <a:t>2004 </a:t>
            </a:r>
            <a:r>
              <a:rPr lang="az-Latn-AZ" sz="1900" b="1" dirty="0" smtClean="0">
                <a:latin typeface="Times New Roman" panose="02020603050405020304" pitchFamily="18" charset="0"/>
                <a:cs typeface="Times New Roman" panose="02020603050405020304" pitchFamily="18" charset="0"/>
              </a:rPr>
              <a:t>    Vergilər Nazirliyinin Çağrı Mərkəzinin fəaliyyətə başlaması</a:t>
            </a:r>
            <a:endParaRPr lang="az-Latn-AZ" sz="1900" b="1" dirty="0">
              <a:latin typeface="Times New Roman" panose="02020603050405020304" pitchFamily="18" charset="0"/>
              <a:cs typeface="Times New Roman" panose="02020603050405020304" pitchFamily="18" charset="0"/>
            </a:endParaRPr>
          </a:p>
        </p:txBody>
      </p:sp>
      <p:sp>
        <p:nvSpPr>
          <p:cNvPr id="41" name="TextBox 40"/>
          <p:cNvSpPr txBox="1"/>
          <p:nvPr/>
        </p:nvSpPr>
        <p:spPr>
          <a:xfrm>
            <a:off x="3789512" y="2754108"/>
            <a:ext cx="5374753" cy="735586"/>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pPr>
              <a:lnSpc>
                <a:spcPct val="110000"/>
              </a:lnSpc>
            </a:pPr>
            <a:r>
              <a:rPr lang="az-Latn-AZ" dirty="0" smtClean="0">
                <a:latin typeface="Times New Roman" panose="02020603050405020304" pitchFamily="18" charset="0"/>
                <a:cs typeface="Times New Roman" panose="02020603050405020304" pitchFamily="18" charset="0"/>
              </a:rPr>
              <a:t>2007  </a:t>
            </a:r>
            <a:r>
              <a:rPr lang="az-Latn-AZ" dirty="0" smtClean="0">
                <a:solidFill>
                  <a:schemeClr val="tx1"/>
                </a:solidFill>
                <a:latin typeface="Times New Roman" panose="02020603050405020304" pitchFamily="18" charset="0"/>
                <a:cs typeface="Times New Roman" panose="02020603050405020304" pitchFamily="18" charset="0"/>
              </a:rPr>
              <a:t>Regionlarda Vergi ödəyicilərinə 40 xidmət </a:t>
            </a:r>
          </a:p>
          <a:p>
            <a:pPr>
              <a:lnSpc>
                <a:spcPct val="110000"/>
              </a:lnSpc>
            </a:pPr>
            <a:r>
              <a:rPr lang="az-Latn-AZ" dirty="0" smtClean="0">
                <a:solidFill>
                  <a:schemeClr val="tx1"/>
                </a:solidFill>
                <a:latin typeface="Times New Roman" panose="02020603050405020304" pitchFamily="18" charset="0"/>
                <a:cs typeface="Times New Roman" panose="02020603050405020304" pitchFamily="18" charset="0"/>
              </a:rPr>
              <a:t>            mərkəzinin fəaliyyət göstərməsi</a:t>
            </a:r>
            <a:endParaRPr lang="az-Latn-AZ" dirty="0">
              <a:solidFill>
                <a:schemeClr val="tx1"/>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3174677" y="1907953"/>
            <a:ext cx="5933828" cy="646331"/>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sz="1800" dirty="0" smtClean="0">
                <a:latin typeface="Times New Roman" panose="02020603050405020304" pitchFamily="18" charset="0"/>
                <a:cs typeface="Times New Roman" panose="02020603050405020304" pitchFamily="18" charset="0"/>
              </a:rPr>
              <a:t>2005 </a:t>
            </a:r>
            <a:r>
              <a:rPr lang="az-Latn-AZ" sz="1800" dirty="0" smtClean="0">
                <a:solidFill>
                  <a:schemeClr val="tx1"/>
                </a:solidFill>
                <a:latin typeface="Times New Roman" panose="02020603050405020304" pitchFamily="18" charset="0"/>
                <a:cs typeface="Times New Roman" panose="02020603050405020304" pitchFamily="18" charset="0"/>
              </a:rPr>
              <a:t>Vergilərə aid 56 Metodiki kabinet və Tədris otağının </a:t>
            </a:r>
          </a:p>
          <a:p>
            <a:r>
              <a:rPr lang="az-Latn-AZ" sz="1800" dirty="0" smtClean="0">
                <a:solidFill>
                  <a:schemeClr val="tx1"/>
                </a:solidFill>
                <a:latin typeface="Times New Roman" panose="02020603050405020304" pitchFamily="18" charset="0"/>
                <a:cs typeface="Times New Roman" panose="02020603050405020304" pitchFamily="18" charset="0"/>
              </a:rPr>
              <a:t>             fəaliyyət göstərməsi</a:t>
            </a:r>
            <a:endParaRPr lang="az-Latn-AZ" sz="1800" dirty="0">
              <a:solidFill>
                <a:schemeClr val="tx1"/>
              </a:solidFill>
              <a:latin typeface="Times New Roman" panose="02020603050405020304" pitchFamily="18" charset="0"/>
              <a:cs typeface="Times New Roman" panose="02020603050405020304" pitchFamily="18" charset="0"/>
            </a:endParaRPr>
          </a:p>
        </p:txBody>
      </p:sp>
      <p:sp>
        <p:nvSpPr>
          <p:cNvPr id="44" name="TextBox 43"/>
          <p:cNvSpPr txBox="1"/>
          <p:nvPr/>
        </p:nvSpPr>
        <p:spPr>
          <a:xfrm>
            <a:off x="3923928" y="3629518"/>
            <a:ext cx="5184576" cy="735586"/>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pPr>
              <a:lnSpc>
                <a:spcPct val="110000"/>
              </a:lnSpc>
            </a:pPr>
            <a:r>
              <a:rPr lang="az-Latn-AZ" dirty="0" smtClean="0">
                <a:latin typeface="Times New Roman" panose="02020603050405020304" pitchFamily="18" charset="0"/>
                <a:cs typeface="Times New Roman" panose="02020603050405020304" pitchFamily="18" charset="0"/>
              </a:rPr>
              <a:t>2009    </a:t>
            </a:r>
            <a:r>
              <a:rPr lang="az-Latn-AZ" dirty="0" smtClean="0">
                <a:solidFill>
                  <a:schemeClr val="tx1"/>
                </a:solidFill>
                <a:latin typeface="Times New Roman" panose="02020603050405020304" pitchFamily="18" charset="0"/>
                <a:cs typeface="Times New Roman" panose="02020603050405020304" pitchFamily="18" charset="0"/>
              </a:rPr>
              <a:t>Vergi ödəyicilərinə səsli və yazılı (SMS) </a:t>
            </a:r>
          </a:p>
          <a:p>
            <a:pPr>
              <a:lnSpc>
                <a:spcPct val="110000"/>
              </a:lnSpc>
            </a:pPr>
            <a:r>
              <a:rPr lang="az-Latn-AZ" dirty="0" smtClean="0">
                <a:solidFill>
                  <a:schemeClr val="tx1"/>
                </a:solidFill>
                <a:latin typeface="Times New Roman" panose="02020603050405020304" pitchFamily="18" charset="0"/>
                <a:cs typeface="Times New Roman" panose="02020603050405020304" pitchFamily="18" charset="0"/>
              </a:rPr>
              <a:t>              mesajların göndərilməsi</a:t>
            </a:r>
            <a:endParaRPr lang="az-Latn-AZ" dirty="0">
              <a:solidFill>
                <a:schemeClr val="tx1"/>
              </a:solidFill>
              <a:latin typeface="Times New Roman" panose="02020603050405020304" pitchFamily="18" charset="0"/>
              <a:cs typeface="Times New Roman" panose="02020603050405020304" pitchFamily="18" charset="0"/>
            </a:endParaRPr>
          </a:p>
        </p:txBody>
      </p:sp>
      <p:sp>
        <p:nvSpPr>
          <p:cNvPr id="45" name="TextBox 44"/>
          <p:cNvSpPr txBox="1"/>
          <p:nvPr/>
        </p:nvSpPr>
        <p:spPr>
          <a:xfrm>
            <a:off x="3249978" y="5195808"/>
            <a:ext cx="5858526" cy="969496"/>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latin typeface="Times New Roman" panose="02020603050405020304" pitchFamily="18" charset="0"/>
                <a:cs typeface="Times New Roman" panose="02020603050405020304" pitchFamily="18" charset="0"/>
              </a:rPr>
              <a:t>2013  </a:t>
            </a:r>
            <a:r>
              <a:rPr lang="az-Latn-AZ" dirty="0" smtClean="0">
                <a:solidFill>
                  <a:schemeClr val="tx1"/>
                </a:solidFill>
                <a:latin typeface="Times New Roman" panose="02020603050405020304" pitchFamily="18" charset="0"/>
                <a:cs typeface="Times New Roman" panose="02020603050405020304" pitchFamily="18" charset="0"/>
              </a:rPr>
              <a:t>Vergi ödəyicilərinə xidmətlərin vahid </a:t>
            </a:r>
          </a:p>
          <a:p>
            <a:r>
              <a:rPr lang="az-Latn-AZ" dirty="0" smtClean="0">
                <a:solidFill>
                  <a:schemeClr val="tx1"/>
                </a:solidFill>
                <a:latin typeface="Times New Roman" panose="02020603050405020304" pitchFamily="18" charset="0"/>
                <a:cs typeface="Times New Roman" panose="02020603050405020304" pitchFamily="18" charset="0"/>
              </a:rPr>
              <a:t>            standartlarının tətbiqi</a:t>
            </a:r>
          </a:p>
          <a:p>
            <a:r>
              <a:rPr lang="az-Latn-AZ" dirty="0" smtClean="0">
                <a:solidFill>
                  <a:schemeClr val="tx1"/>
                </a:solidFill>
                <a:latin typeface="Times New Roman" panose="02020603050405020304" pitchFamily="18" charset="0"/>
                <a:cs typeface="Times New Roman" panose="02020603050405020304" pitchFamily="18" charset="0"/>
              </a:rPr>
              <a:t>            Hazırda 51 sayda e-vergi xidmət göstərilir.</a:t>
            </a:r>
            <a:endParaRPr lang="az-Latn-AZ" dirty="0">
              <a:solidFill>
                <a:schemeClr val="tx1"/>
              </a:solidFill>
              <a:latin typeface="Times New Roman" panose="02020603050405020304" pitchFamily="18" charset="0"/>
              <a:cs typeface="Times New Roman" panose="02020603050405020304" pitchFamily="18" charset="0"/>
            </a:endParaRPr>
          </a:p>
        </p:txBody>
      </p:sp>
      <p:sp>
        <p:nvSpPr>
          <p:cNvPr id="46" name="TextBox 45"/>
          <p:cNvSpPr txBox="1"/>
          <p:nvPr/>
        </p:nvSpPr>
        <p:spPr>
          <a:xfrm>
            <a:off x="3791024" y="4456678"/>
            <a:ext cx="5029448" cy="384721"/>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r>
              <a:rPr lang="az-Latn-AZ" dirty="0" smtClean="0">
                <a:latin typeface="Times New Roman" panose="02020603050405020304" pitchFamily="18" charset="0"/>
                <a:cs typeface="Times New Roman" panose="02020603050405020304" pitchFamily="18" charset="0"/>
              </a:rPr>
              <a:t>2012    </a:t>
            </a:r>
            <a:r>
              <a:rPr lang="az-Latn-AZ" dirty="0" smtClean="0">
                <a:solidFill>
                  <a:schemeClr val="tx1"/>
                </a:solidFill>
                <a:latin typeface="Times New Roman" panose="02020603050405020304" pitchFamily="18" charset="0"/>
                <a:cs typeface="Times New Roman" panose="02020603050405020304" pitchFamily="18" charset="0"/>
              </a:rPr>
              <a:t>«Vergi dostları» Layihəsinin tətbiqi</a:t>
            </a:r>
            <a:endParaRPr lang="az-Latn-AZ" dirty="0">
              <a:solidFill>
                <a:schemeClr val="tx1"/>
              </a:solidFill>
              <a:latin typeface="Times New Roman" panose="02020603050405020304" pitchFamily="18" charset="0"/>
              <a:cs typeface="Times New Roman" panose="02020603050405020304" pitchFamily="18" charset="0"/>
            </a:endParaRPr>
          </a:p>
        </p:txBody>
      </p:sp>
      <p:sp>
        <p:nvSpPr>
          <p:cNvPr id="49" name="Прямоугольник 48"/>
          <p:cNvSpPr/>
          <p:nvPr/>
        </p:nvSpPr>
        <p:spPr>
          <a:xfrm>
            <a:off x="683568" y="204262"/>
            <a:ext cx="7902325" cy="954107"/>
          </a:xfrm>
          <a:prstGeom prst="rect">
            <a:avLst/>
          </a:prstGeom>
          <a:noFill/>
        </p:spPr>
        <p:txBody>
          <a:bodyPr wrap="square">
            <a:spAutoFit/>
          </a:bodyPr>
          <a:lstStyle/>
          <a:p>
            <a:pPr algn="ctr">
              <a:defRPr/>
            </a:pPr>
            <a:r>
              <a:rPr lang="az-Latn-AZ" sz="2800" b="1" dirty="0" smtClean="0">
                <a:solidFill>
                  <a:srgbClr val="C00000"/>
                </a:solidFill>
                <a:latin typeface="Calibri" pitchFamily="34" charset="0"/>
                <a:cs typeface="Calibri" pitchFamily="34" charset="0"/>
              </a:rPr>
              <a:t>Vergi </a:t>
            </a:r>
            <a:r>
              <a:rPr lang="az-Latn-AZ" sz="2800" b="1" dirty="0" err="1" smtClean="0">
                <a:solidFill>
                  <a:srgbClr val="C00000"/>
                </a:solidFill>
                <a:latin typeface="Calibri" pitchFamily="34" charset="0"/>
                <a:cs typeface="Calibri" pitchFamily="34" charset="0"/>
              </a:rPr>
              <a:t>ödəyicilərinə</a:t>
            </a:r>
            <a:r>
              <a:rPr lang="az-Latn-AZ" sz="2800" b="1" dirty="0" smtClean="0">
                <a:solidFill>
                  <a:srgbClr val="C00000"/>
                </a:solidFill>
                <a:latin typeface="Calibri" pitchFamily="34" charset="0"/>
                <a:cs typeface="Calibri" pitchFamily="34" charset="0"/>
              </a:rPr>
              <a:t> xidmət, </a:t>
            </a:r>
            <a:r>
              <a:rPr lang="az-Latn-AZ" sz="2800" b="1" dirty="0" err="1" smtClean="0">
                <a:solidFill>
                  <a:srgbClr val="C00000"/>
                </a:solidFill>
                <a:latin typeface="Calibri" pitchFamily="34" charset="0"/>
                <a:cs typeface="Calibri" pitchFamily="34" charset="0"/>
              </a:rPr>
              <a:t>maarifləndirmə</a:t>
            </a:r>
            <a:r>
              <a:rPr lang="az-Latn-AZ" sz="2800" b="1" dirty="0" smtClean="0">
                <a:solidFill>
                  <a:srgbClr val="C00000"/>
                </a:solidFill>
                <a:latin typeface="Calibri" pitchFamily="34" charset="0"/>
                <a:cs typeface="Calibri" pitchFamily="34" charset="0"/>
              </a:rPr>
              <a:t> və </a:t>
            </a:r>
            <a:r>
              <a:rPr lang="az-Latn-AZ" sz="2800" b="1" dirty="0" err="1" smtClean="0">
                <a:solidFill>
                  <a:srgbClr val="C00000"/>
                </a:solidFill>
                <a:latin typeface="Calibri" pitchFamily="34" charset="0"/>
                <a:cs typeface="Calibri" pitchFamily="34" charset="0"/>
              </a:rPr>
              <a:t>məlumatlandırma</a:t>
            </a:r>
            <a:endParaRPr lang="ru-RU" sz="2800" b="1" dirty="0">
              <a:solidFill>
                <a:srgbClr val="C00000"/>
              </a:solidFill>
              <a:latin typeface="Calibri" pitchFamily="34" charset="0"/>
              <a:cs typeface="Calibri" pitchFamily="34" charset="0"/>
            </a:endParaRPr>
          </a:p>
        </p:txBody>
      </p:sp>
      <p:sp>
        <p:nvSpPr>
          <p:cNvPr id="50" name="TextBox 49"/>
          <p:cNvSpPr txBox="1"/>
          <p:nvPr/>
        </p:nvSpPr>
        <p:spPr>
          <a:xfrm>
            <a:off x="298128" y="3068960"/>
            <a:ext cx="1967956" cy="1384995"/>
          </a:xfrm>
          <a:prstGeom prst="rect">
            <a:avLst/>
          </a:prstGeom>
          <a:noFill/>
        </p:spPr>
        <p:txBody>
          <a:bodyPr wrap="square">
            <a:spAutoFit/>
          </a:bodyPr>
          <a:lstStyle>
            <a:defPPr>
              <a:defRPr lang="ru-RU"/>
            </a:defPPr>
            <a:lvl1pPr algn="ctr">
              <a:defRPr sz="2500" b="1">
                <a:latin typeface="Calibri" pitchFamily="34" charset="0"/>
                <a:cs typeface="Calibri" pitchFamily="34" charset="0"/>
              </a:defRPr>
            </a:lvl1pPr>
          </a:lstStyle>
          <a:p>
            <a:r>
              <a:rPr lang="az-Latn-AZ" sz="2800" dirty="0">
                <a:solidFill>
                  <a:schemeClr val="bg1"/>
                </a:solidFill>
              </a:rPr>
              <a:t>Vergi </a:t>
            </a:r>
          </a:p>
          <a:p>
            <a:r>
              <a:rPr lang="az-Latn-AZ" sz="2800" dirty="0" smtClean="0">
                <a:solidFill>
                  <a:schemeClr val="bg1"/>
                </a:solidFill>
              </a:rPr>
              <a:t>xidməti</a:t>
            </a:r>
            <a:endParaRPr lang="az-Latn-AZ" sz="2800" dirty="0">
              <a:solidFill>
                <a:schemeClr val="bg1"/>
              </a:solidFill>
            </a:endParaRPr>
          </a:p>
          <a:p>
            <a:r>
              <a:rPr lang="az-Latn-AZ" sz="2800" dirty="0">
                <a:solidFill>
                  <a:schemeClr val="bg1"/>
                </a:solidFill>
              </a:rPr>
              <a:t>sahəsində</a:t>
            </a:r>
            <a:endParaRPr lang="ru-RU" sz="2800" dirty="0">
              <a:solidFill>
                <a:schemeClr val="bg1"/>
              </a:solidFill>
            </a:endParaRPr>
          </a:p>
        </p:txBody>
      </p:sp>
    </p:spTree>
    <p:extLst>
      <p:ext uri="{BB962C8B-B14F-4D97-AF65-F5344CB8AC3E}">
        <p14:creationId xmlns:p14="http://schemas.microsoft.com/office/powerpoint/2010/main" val="1309444553"/>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wipe(left)">
                                      <p:cBhvr>
                                        <p:cTn id="7" dur="200"/>
                                        <p:tgtEl>
                                          <p:spTgt spid="50"/>
                                        </p:tgtEl>
                                      </p:cBhvr>
                                    </p:animEffect>
                                  </p:childTnLst>
                                </p:cTn>
                              </p:par>
                            </p:childTnLst>
                          </p:cTn>
                        </p:par>
                        <p:par>
                          <p:cTn id="8" fill="hold">
                            <p:stCondLst>
                              <p:cond delay="200"/>
                            </p:stCondLst>
                            <p:childTnLst>
                              <p:par>
                                <p:cTn id="9" presetID="22" presetClass="entr" presetSubtype="8"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100"/>
                                        <p:tgtEl>
                                          <p:spTgt spid="12"/>
                                        </p:tgtEl>
                                      </p:cBhvr>
                                    </p:animEffect>
                                  </p:childTnLst>
                                </p:cTn>
                              </p:par>
                            </p:childTnLst>
                          </p:cTn>
                        </p:par>
                        <p:par>
                          <p:cTn id="12" fill="hold">
                            <p:stCondLst>
                              <p:cond delay="300"/>
                            </p:stCondLst>
                            <p:childTnLst>
                              <p:par>
                                <p:cTn id="13" presetID="22" presetClass="entr" presetSubtype="8" fill="hold" grpId="0" nodeType="after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left)">
                                      <p:cBhvr>
                                        <p:cTn id="15" dur="100"/>
                                        <p:tgtEl>
                                          <p:spTgt spid="40"/>
                                        </p:tgtEl>
                                      </p:cBhvr>
                                    </p:animEffect>
                                  </p:childTnLst>
                                </p:cTn>
                              </p:par>
                            </p:childTnLst>
                          </p:cTn>
                        </p:par>
                        <p:par>
                          <p:cTn id="16" fill="hold">
                            <p:stCondLst>
                              <p:cond delay="400"/>
                            </p:stCondLst>
                            <p:childTnLst>
                              <p:par>
                                <p:cTn id="17" presetID="22" presetClass="entr" presetSubtype="8" fill="hold"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wipe(left)">
                                      <p:cBhvr>
                                        <p:cTn id="19" dur="100"/>
                                        <p:tgtEl>
                                          <p:spTgt spid="36"/>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wipe(left)">
                                      <p:cBhvr>
                                        <p:cTn id="23" dur="100"/>
                                        <p:tgtEl>
                                          <p:spTgt spid="42"/>
                                        </p:tgtEl>
                                      </p:cBhvr>
                                    </p:animEffect>
                                  </p:childTnLst>
                                </p:cTn>
                              </p:par>
                            </p:childTnLst>
                          </p:cTn>
                        </p:par>
                        <p:par>
                          <p:cTn id="24" fill="hold">
                            <p:stCondLst>
                              <p:cond delay="600"/>
                            </p:stCondLst>
                            <p:childTnLst>
                              <p:par>
                                <p:cTn id="25" presetID="22" presetClass="entr" presetSubtype="8" fill="hold"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left)">
                                      <p:cBhvr>
                                        <p:cTn id="27" dur="100"/>
                                        <p:tgtEl>
                                          <p:spTgt spid="30"/>
                                        </p:tgtEl>
                                      </p:cBhvr>
                                    </p:animEffect>
                                  </p:childTnLst>
                                </p:cTn>
                              </p:par>
                            </p:childTnLst>
                          </p:cTn>
                        </p:par>
                        <p:par>
                          <p:cTn id="28" fill="hold">
                            <p:stCondLst>
                              <p:cond delay="700"/>
                            </p:stCondLst>
                            <p:childTnLst>
                              <p:par>
                                <p:cTn id="29" presetID="22" presetClass="entr" presetSubtype="8" fill="hold" grpId="0" nodeType="after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wipe(left)">
                                      <p:cBhvr>
                                        <p:cTn id="31" dur="100"/>
                                        <p:tgtEl>
                                          <p:spTgt spid="41"/>
                                        </p:tgtEl>
                                      </p:cBhvr>
                                    </p:animEffect>
                                  </p:childTnLst>
                                </p:cTn>
                              </p:par>
                            </p:childTnLst>
                          </p:cTn>
                        </p:par>
                        <p:par>
                          <p:cTn id="32" fill="hold">
                            <p:stCondLst>
                              <p:cond delay="800"/>
                            </p:stCondLst>
                            <p:childTnLst>
                              <p:par>
                                <p:cTn id="33" presetID="22" presetClass="entr" presetSubtype="8" fill="hold" nodeType="after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left)">
                                      <p:cBhvr>
                                        <p:cTn id="35" dur="100"/>
                                        <p:tgtEl>
                                          <p:spTgt spid="33"/>
                                        </p:tgtEl>
                                      </p:cBhvr>
                                    </p:animEffect>
                                  </p:childTnLst>
                                </p:cTn>
                              </p:par>
                            </p:childTnLst>
                          </p:cTn>
                        </p:par>
                        <p:par>
                          <p:cTn id="36" fill="hold">
                            <p:stCondLst>
                              <p:cond delay="900"/>
                            </p:stCondLst>
                            <p:childTnLst>
                              <p:par>
                                <p:cTn id="37" presetID="22" presetClass="entr" presetSubtype="8" fill="hold" grpId="0" nodeType="after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wipe(left)">
                                      <p:cBhvr>
                                        <p:cTn id="39" dur="100"/>
                                        <p:tgtEl>
                                          <p:spTgt spid="44"/>
                                        </p:tgtEl>
                                      </p:cBhvr>
                                    </p:animEffect>
                                  </p:childTnLst>
                                </p:cTn>
                              </p:par>
                            </p:childTnLst>
                          </p:cTn>
                        </p:par>
                        <p:par>
                          <p:cTn id="40" fill="hold">
                            <p:stCondLst>
                              <p:cond delay="1000"/>
                            </p:stCondLst>
                            <p:childTnLst>
                              <p:par>
                                <p:cTn id="41" presetID="22" presetClass="entr" presetSubtype="8" fill="hold" nodeType="after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wipe(left)">
                                      <p:cBhvr>
                                        <p:cTn id="43" dur="100"/>
                                        <p:tgtEl>
                                          <p:spTgt spid="18"/>
                                        </p:tgtEl>
                                      </p:cBhvr>
                                    </p:animEffect>
                                  </p:childTnLst>
                                </p:cTn>
                              </p:par>
                            </p:childTnLst>
                          </p:cTn>
                        </p:par>
                        <p:par>
                          <p:cTn id="44" fill="hold">
                            <p:stCondLst>
                              <p:cond delay="1100"/>
                            </p:stCondLst>
                            <p:childTnLst>
                              <p:par>
                                <p:cTn id="45" presetID="22" presetClass="entr" presetSubtype="8" fill="hold" grpId="0" nodeType="afterEffect">
                                  <p:stCondLst>
                                    <p:cond delay="0"/>
                                  </p:stCondLst>
                                  <p:childTnLst>
                                    <p:set>
                                      <p:cBhvr>
                                        <p:cTn id="46" dur="1" fill="hold">
                                          <p:stCondLst>
                                            <p:cond delay="0"/>
                                          </p:stCondLst>
                                        </p:cTn>
                                        <p:tgtEl>
                                          <p:spTgt spid="46"/>
                                        </p:tgtEl>
                                        <p:attrNameLst>
                                          <p:attrName>style.visibility</p:attrName>
                                        </p:attrNameLst>
                                      </p:cBhvr>
                                      <p:to>
                                        <p:strVal val="visible"/>
                                      </p:to>
                                    </p:set>
                                    <p:animEffect transition="in" filter="wipe(left)">
                                      <p:cBhvr>
                                        <p:cTn id="47" dur="100"/>
                                        <p:tgtEl>
                                          <p:spTgt spid="46"/>
                                        </p:tgtEl>
                                      </p:cBhvr>
                                    </p:animEffect>
                                  </p:childTnLst>
                                </p:cTn>
                              </p:par>
                            </p:childTnLst>
                          </p:cTn>
                        </p:par>
                        <p:par>
                          <p:cTn id="48" fill="hold">
                            <p:stCondLst>
                              <p:cond delay="1200"/>
                            </p:stCondLst>
                            <p:childTnLst>
                              <p:par>
                                <p:cTn id="49" presetID="22" presetClass="entr" presetSubtype="8" fill="hold"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wipe(left)">
                                      <p:cBhvr>
                                        <p:cTn id="51" dur="100"/>
                                        <p:tgtEl>
                                          <p:spTgt spid="24"/>
                                        </p:tgtEl>
                                      </p:cBhvr>
                                    </p:animEffect>
                                  </p:childTnLst>
                                </p:cTn>
                              </p:par>
                            </p:childTnLst>
                          </p:cTn>
                        </p:par>
                        <p:par>
                          <p:cTn id="52" fill="hold">
                            <p:stCondLst>
                              <p:cond delay="1300"/>
                            </p:stCondLst>
                            <p:childTnLst>
                              <p:par>
                                <p:cTn id="53" presetID="22" presetClass="entr" presetSubtype="8" fill="hold" grpId="0" nodeType="after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wipe(left)">
                                      <p:cBhvr>
                                        <p:cTn id="55" dur="1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P spid="44" grpId="0"/>
      <p:bldP spid="45" grpId="0"/>
      <p:bldP spid="46" grpId="0"/>
      <p:bldP spid="5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40"/>
          <p:cNvSpPr txBox="1"/>
          <p:nvPr/>
        </p:nvSpPr>
        <p:spPr>
          <a:xfrm>
            <a:off x="444645" y="4437112"/>
            <a:ext cx="8594352" cy="969496"/>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pPr marL="342900" indent="-342900" algn="just">
              <a:lnSpc>
                <a:spcPct val="150000"/>
              </a:lnSpc>
              <a:buFont typeface="Wingdings" panose="05000000000000000000" pitchFamily="2" charset="2"/>
              <a:buChar char="v"/>
            </a:pPr>
            <a:r>
              <a:rPr lang="az-Latn-AZ" dirty="0" smtClean="0">
                <a:latin typeface="Times New Roman" panose="02020603050405020304" pitchFamily="18" charset="0"/>
                <a:cs typeface="Times New Roman" panose="02020603050405020304" pitchFamily="18" charset="0"/>
              </a:rPr>
              <a:t>İşə qəbulla bağlı keçirilən müsabiqələrin sayı </a:t>
            </a:r>
            <a:r>
              <a:rPr lang="az-Latn-AZ" dirty="0" smtClean="0">
                <a:solidFill>
                  <a:srgbClr val="FF0000"/>
                </a:solidFill>
                <a:latin typeface="Times New Roman" panose="02020603050405020304" pitchFamily="18" charset="0"/>
                <a:cs typeface="Times New Roman" panose="02020603050405020304" pitchFamily="18" charset="0"/>
              </a:rPr>
              <a:t>– 10</a:t>
            </a:r>
          </a:p>
          <a:p>
            <a:pPr marL="342900" indent="-342900" algn="just">
              <a:lnSpc>
                <a:spcPct val="150000"/>
              </a:lnSpc>
              <a:buFont typeface="Wingdings" panose="05000000000000000000" pitchFamily="2" charset="2"/>
              <a:buChar char="v"/>
            </a:pPr>
            <a:r>
              <a:rPr lang="az-Latn-AZ" dirty="0" smtClean="0">
                <a:latin typeface="Times New Roman" panose="02020603050405020304" pitchFamily="18" charset="0"/>
                <a:cs typeface="Times New Roman" panose="02020603050405020304" pitchFamily="18" charset="0"/>
              </a:rPr>
              <a:t>İşlə təmin </a:t>
            </a:r>
            <a:r>
              <a:rPr lang="az-Latn-AZ" dirty="0" err="1" smtClean="0">
                <a:latin typeface="Times New Roman" panose="02020603050405020304" pitchFamily="18" charset="0"/>
                <a:cs typeface="Times New Roman" panose="02020603050405020304" pitchFamily="18" charset="0"/>
              </a:rPr>
              <a:t>olunanların</a:t>
            </a:r>
            <a:r>
              <a:rPr lang="az-Latn-AZ" dirty="0" smtClean="0">
                <a:latin typeface="Times New Roman" panose="02020603050405020304" pitchFamily="18" charset="0"/>
                <a:cs typeface="Times New Roman" panose="02020603050405020304" pitchFamily="18" charset="0"/>
              </a:rPr>
              <a:t> sayı – </a:t>
            </a:r>
            <a:r>
              <a:rPr lang="az-Latn-AZ" dirty="0" smtClean="0">
                <a:solidFill>
                  <a:srgbClr val="FF0000"/>
                </a:solidFill>
                <a:latin typeface="Times New Roman" panose="02020603050405020304" pitchFamily="18" charset="0"/>
                <a:cs typeface="Times New Roman" panose="02020603050405020304" pitchFamily="18" charset="0"/>
              </a:rPr>
              <a:t>1075 </a:t>
            </a:r>
            <a:r>
              <a:rPr lang="az-Latn-AZ" dirty="0" err="1" smtClean="0">
                <a:solidFill>
                  <a:srgbClr val="FF0000"/>
                </a:solidFill>
                <a:latin typeface="Times New Roman" panose="02020603050405020304" pitchFamily="18" charset="0"/>
                <a:cs typeface="Times New Roman" panose="02020603050405020304" pitchFamily="18" charset="0"/>
              </a:rPr>
              <a:t>nənfər</a:t>
            </a:r>
            <a:r>
              <a:rPr lang="az-Latn-AZ" dirty="0" smtClean="0">
                <a:solidFill>
                  <a:srgbClr val="FF0000"/>
                </a:solidFill>
                <a:latin typeface="Times New Roman" panose="02020603050405020304" pitchFamily="18" charset="0"/>
                <a:cs typeface="Times New Roman" panose="02020603050405020304" pitchFamily="18" charset="0"/>
              </a:rPr>
              <a:t> </a:t>
            </a:r>
            <a:r>
              <a:rPr lang="az-Latn-AZ" dirty="0" smtClean="0">
                <a:latin typeface="Times New Roman" panose="02020603050405020304" pitchFamily="18" charset="0"/>
                <a:cs typeface="Times New Roman" panose="02020603050405020304" pitchFamily="18" charset="0"/>
              </a:rPr>
              <a:t>(</a:t>
            </a:r>
            <a:r>
              <a:rPr lang="az-Latn-AZ" dirty="0" smtClean="0">
                <a:solidFill>
                  <a:srgbClr val="FF0000"/>
                </a:solidFill>
                <a:latin typeface="Times New Roman" panose="02020603050405020304" pitchFamily="18" charset="0"/>
                <a:cs typeface="Times New Roman" panose="02020603050405020304" pitchFamily="18" charset="0"/>
              </a:rPr>
              <a:t>208 nəfəri </a:t>
            </a:r>
            <a:r>
              <a:rPr lang="az-Latn-AZ" dirty="0" smtClean="0">
                <a:latin typeface="Times New Roman" panose="02020603050405020304" pitchFamily="18" charset="0"/>
                <a:cs typeface="Times New Roman" panose="02020603050405020304" pitchFamily="18" charset="0"/>
              </a:rPr>
              <a:t>rəis </a:t>
            </a:r>
            <a:r>
              <a:rPr lang="az-Latn-AZ" dirty="0" err="1" smtClean="0">
                <a:latin typeface="Times New Roman" panose="02020603050405020304" pitchFamily="18" charset="0"/>
                <a:cs typeface="Times New Roman" panose="02020603050405020304" pitchFamily="18" charset="0"/>
              </a:rPr>
              <a:t>heyyətinə</a:t>
            </a:r>
            <a:r>
              <a:rPr lang="az-Latn-AZ" dirty="0" smtClean="0">
                <a:latin typeface="Times New Roman" panose="02020603050405020304" pitchFamily="18" charset="0"/>
                <a:cs typeface="Times New Roman" panose="02020603050405020304" pitchFamily="18" charset="0"/>
              </a:rPr>
              <a:t> daxildir)</a:t>
            </a:r>
            <a:endParaRPr lang="az-Latn-AZ" dirty="0">
              <a:latin typeface="Times New Roman" panose="02020603050405020304" pitchFamily="18" charset="0"/>
              <a:cs typeface="Times New Roman" panose="02020603050405020304" pitchFamily="18" charset="0"/>
            </a:endParaRPr>
          </a:p>
        </p:txBody>
      </p:sp>
      <p:sp>
        <p:nvSpPr>
          <p:cNvPr id="49" name="Прямоугольник 48"/>
          <p:cNvSpPr/>
          <p:nvPr/>
        </p:nvSpPr>
        <p:spPr>
          <a:xfrm>
            <a:off x="683568" y="204262"/>
            <a:ext cx="7902325" cy="954107"/>
          </a:xfrm>
          <a:prstGeom prst="rect">
            <a:avLst/>
          </a:prstGeom>
          <a:noFill/>
        </p:spPr>
        <p:txBody>
          <a:bodyPr wrap="square">
            <a:spAutoFit/>
          </a:bodyPr>
          <a:lstStyle/>
          <a:p>
            <a:pPr algn="ctr">
              <a:defRPr/>
            </a:pPr>
            <a:r>
              <a:rPr lang="az-Latn-AZ" sz="2800" b="1" dirty="0" smtClean="0">
                <a:solidFill>
                  <a:srgbClr val="C00000"/>
                </a:solidFill>
                <a:latin typeface="Calibri" pitchFamily="34" charset="0"/>
                <a:cs typeface="Calibri" pitchFamily="34" charset="0"/>
              </a:rPr>
              <a:t>Vergi orqanı əməkdaşlarının </a:t>
            </a:r>
            <a:r>
              <a:rPr lang="az-Latn-AZ" sz="2800" b="1" dirty="0" err="1" smtClean="0">
                <a:solidFill>
                  <a:srgbClr val="C00000"/>
                </a:solidFill>
                <a:latin typeface="Calibri" pitchFamily="34" charset="0"/>
                <a:cs typeface="Calibri" pitchFamily="34" charset="0"/>
              </a:rPr>
              <a:t>kvalifikasiyası</a:t>
            </a:r>
            <a:r>
              <a:rPr lang="az-Latn-AZ" sz="2800" b="1" dirty="0" smtClean="0">
                <a:solidFill>
                  <a:srgbClr val="C00000"/>
                </a:solidFill>
                <a:latin typeface="Calibri" pitchFamily="34" charset="0"/>
                <a:cs typeface="Calibri" pitchFamily="34" charset="0"/>
              </a:rPr>
              <a:t> və yenidən hazırlanması </a:t>
            </a:r>
            <a:endParaRPr lang="ru-RU" sz="2800" b="1" dirty="0">
              <a:solidFill>
                <a:srgbClr val="C00000"/>
              </a:solidFill>
              <a:latin typeface="Calibri" pitchFamily="34" charset="0"/>
              <a:cs typeface="Calibri" pitchFamily="34" charset="0"/>
            </a:endParaRPr>
          </a:p>
        </p:txBody>
      </p:sp>
      <p:sp>
        <p:nvSpPr>
          <p:cNvPr id="33" name="TextBox 32"/>
          <p:cNvSpPr txBox="1"/>
          <p:nvPr/>
        </p:nvSpPr>
        <p:spPr>
          <a:xfrm>
            <a:off x="336633" y="1447726"/>
            <a:ext cx="8810376" cy="1525418"/>
          </a:xfrm>
          <a:prstGeom prst="rect">
            <a:avLst/>
          </a:prstGeom>
          <a:noFill/>
        </p:spPr>
        <p:txBody>
          <a:bodyPr wrap="square">
            <a:spAutoFit/>
          </a:bodyPr>
          <a:lstStyle/>
          <a:p>
            <a:pPr marL="285750" indent="-285750" algn="just">
              <a:lnSpc>
                <a:spcPct val="150000"/>
              </a:lnSpc>
              <a:buFont typeface="Wingdings" panose="05000000000000000000" pitchFamily="2" charset="2"/>
              <a:buChar char="v"/>
            </a:pPr>
            <a:r>
              <a:rPr lang="az-Latn-AZ" sz="1600" b="1" dirty="0" smtClean="0">
                <a:latin typeface="Times New Roman" panose="02020603050405020304" pitchFamily="18" charset="0"/>
                <a:cs typeface="Times New Roman" panose="02020603050405020304" pitchFamily="18" charset="0"/>
              </a:rPr>
              <a:t>Vergi</a:t>
            </a:r>
            <a:r>
              <a:rPr lang="en-US" sz="1600" b="1" dirty="0" smtClean="0">
                <a:latin typeface="Times New Roman" panose="02020603050405020304" pitchFamily="18" charset="0"/>
                <a:cs typeface="Times New Roman" panose="02020603050405020304" pitchFamily="18" charset="0"/>
              </a:rPr>
              <a:t>l</a:t>
            </a:r>
            <a:r>
              <a:rPr lang="az-Latn-AZ" sz="1600" b="1" dirty="0" smtClean="0">
                <a:latin typeface="Times New Roman" panose="02020603050405020304" pitchFamily="18" charset="0"/>
                <a:cs typeface="Times New Roman" panose="02020603050405020304" pitchFamily="18" charset="0"/>
              </a:rPr>
              <a:t>ər Nazirliyi kadr potensialının </a:t>
            </a:r>
            <a:r>
              <a:rPr lang="az-Latn-AZ" sz="1600" b="1" dirty="0" err="1" smtClean="0">
                <a:latin typeface="Times New Roman" panose="02020603050405020304" pitchFamily="18" charset="0"/>
                <a:cs typeface="Times New Roman" panose="02020603050405020304" pitchFamily="18" charset="0"/>
              </a:rPr>
              <a:t>gücləndirilməsi</a:t>
            </a:r>
            <a:r>
              <a:rPr lang="az-Latn-AZ" sz="1600" b="1" dirty="0" smtClean="0">
                <a:latin typeface="Times New Roman" panose="02020603050405020304" pitchFamily="18" charset="0"/>
                <a:cs typeface="Times New Roman" panose="02020603050405020304" pitchFamily="18" charset="0"/>
              </a:rPr>
              <a:t> və insan </a:t>
            </a:r>
            <a:r>
              <a:rPr lang="az-Latn-AZ" sz="1600" b="1" dirty="0" err="1" smtClean="0">
                <a:latin typeface="Times New Roman" panose="02020603050405020304" pitchFamily="18" charset="0"/>
                <a:cs typeface="Times New Roman" panose="02020603050405020304" pitchFamily="18" charset="0"/>
              </a:rPr>
              <a:t>resurslarından</a:t>
            </a:r>
            <a:r>
              <a:rPr lang="az-Latn-AZ" sz="1600" b="1" dirty="0" smtClean="0">
                <a:latin typeface="Times New Roman" panose="02020603050405020304" pitchFamily="18" charset="0"/>
                <a:cs typeface="Times New Roman" panose="02020603050405020304" pitchFamily="18" charset="0"/>
              </a:rPr>
              <a:t> səmərəli istifadə etmək məqsədilə </a:t>
            </a:r>
            <a:r>
              <a:rPr lang="en-US" sz="1600" b="1" dirty="0" smtClean="0">
                <a:latin typeface="Times New Roman" panose="02020603050405020304" pitchFamily="18" charset="0"/>
                <a:cs typeface="Times New Roman" panose="02020603050405020304" pitchFamily="18" charset="0"/>
              </a:rPr>
              <a:t>“</a:t>
            </a:r>
            <a:r>
              <a:rPr lang="az-Latn-AZ" sz="1600" b="1" dirty="0" smtClean="0">
                <a:latin typeface="Times New Roman" panose="02020603050405020304" pitchFamily="18" charset="0"/>
                <a:cs typeface="Times New Roman" panose="02020603050405020304" pitchFamily="18" charset="0"/>
              </a:rPr>
              <a:t>Dövlət vergi orqanlarında insan resurslarının inkişafı strategiyasının Konsepsiyası</a:t>
            </a:r>
            <a:r>
              <a:rPr lang="en-US" sz="1600" b="1" dirty="0" smtClean="0">
                <a:latin typeface="Times New Roman" panose="02020603050405020304" pitchFamily="18" charset="0"/>
                <a:cs typeface="Times New Roman" panose="02020603050405020304" pitchFamily="18" charset="0"/>
              </a:rPr>
              <a:t>”</a:t>
            </a:r>
            <a:r>
              <a:rPr lang="az-Latn-AZ" sz="1600" b="1" dirty="0" smtClean="0">
                <a:latin typeface="Times New Roman" panose="02020603050405020304" pitchFamily="18" charset="0"/>
                <a:cs typeface="Times New Roman" panose="02020603050405020304" pitchFamily="18" charset="0"/>
              </a:rPr>
              <a:t> </a:t>
            </a:r>
            <a:r>
              <a:rPr lang="az-Latn-AZ" sz="1600" b="1" dirty="0" err="1" smtClean="0">
                <a:latin typeface="Times New Roman" panose="02020603050405020304" pitchFamily="18" charset="0"/>
                <a:cs typeface="Times New Roman" panose="02020603050405020304" pitchFamily="18" charset="0"/>
              </a:rPr>
              <a:t>nı</a:t>
            </a:r>
            <a:r>
              <a:rPr lang="az-Latn-AZ" sz="1600" b="1" dirty="0" smtClean="0">
                <a:latin typeface="Times New Roman" panose="02020603050405020304" pitchFamily="18" charset="0"/>
                <a:cs typeface="Times New Roman" panose="02020603050405020304" pitchFamily="18" charset="0"/>
              </a:rPr>
              <a:t> qəbul etmişdir və bu konsepsiya əsasında kadrların qəbulu, hazırlığı və inkişaf </a:t>
            </a:r>
            <a:r>
              <a:rPr lang="az-Latn-AZ" sz="1600" b="1" dirty="0" err="1" smtClean="0">
                <a:latin typeface="Times New Roman" panose="02020603050405020304" pitchFamily="18" charset="0"/>
                <a:cs typeface="Times New Roman" panose="02020603050405020304" pitchFamily="18" charset="0"/>
              </a:rPr>
              <a:t>etdirilməsi</a:t>
            </a:r>
            <a:r>
              <a:rPr lang="az-Latn-AZ" sz="1600" b="1" dirty="0" smtClean="0">
                <a:latin typeface="Times New Roman" panose="02020603050405020304" pitchFamily="18" charset="0"/>
                <a:cs typeface="Times New Roman" panose="02020603050405020304" pitchFamily="18" charset="0"/>
              </a:rPr>
              <a:t> prosesini uğurla həyata keçirir. </a:t>
            </a:r>
            <a:endParaRPr lang="az-Latn-AZ" sz="1600" b="1" dirty="0">
              <a:latin typeface="Times New Roman" panose="02020603050405020304" pitchFamily="18" charset="0"/>
              <a:cs typeface="Times New Roman" panose="02020603050405020304" pitchFamily="18" charset="0"/>
            </a:endParaRPr>
          </a:p>
        </p:txBody>
      </p:sp>
      <p:sp>
        <p:nvSpPr>
          <p:cNvPr id="2" name="Rectangle 1"/>
          <p:cNvSpPr/>
          <p:nvPr/>
        </p:nvSpPr>
        <p:spPr>
          <a:xfrm>
            <a:off x="444645" y="3140968"/>
            <a:ext cx="8375827" cy="1077218"/>
          </a:xfrm>
          <a:prstGeom prst="rect">
            <a:avLst/>
          </a:prstGeom>
        </p:spPr>
        <p:txBody>
          <a:bodyPr wrap="square">
            <a:spAutoFit/>
          </a:bodyPr>
          <a:lstStyle/>
          <a:p>
            <a:pPr marL="285750" indent="-285750" algn="just">
              <a:buFont typeface="Wingdings" panose="05000000000000000000" pitchFamily="2" charset="2"/>
              <a:buChar char="v"/>
            </a:pPr>
            <a:r>
              <a:rPr lang="en-US" sz="1600" dirty="0">
                <a:latin typeface="Times New Roman" panose="02020603050405020304" pitchFamily="18" charset="0"/>
                <a:cs typeface="Times New Roman" panose="02020603050405020304" pitchFamily="18" charset="0"/>
              </a:rPr>
              <a:t>“</a:t>
            </a:r>
            <a:r>
              <a:rPr lang="az-Latn-AZ" sz="1600" dirty="0">
                <a:latin typeface="Times New Roman" panose="02020603050405020304" pitchFamily="18" charset="0"/>
                <a:cs typeface="Times New Roman" panose="02020603050405020304" pitchFamily="18" charset="0"/>
              </a:rPr>
              <a:t>Dövlət vergi </a:t>
            </a:r>
            <a:r>
              <a:rPr lang="az-Latn-AZ" sz="1600" dirty="0" smtClean="0">
                <a:latin typeface="Times New Roman" panose="02020603050405020304" pitchFamily="18" charset="0"/>
                <a:cs typeface="Times New Roman" panose="02020603050405020304" pitchFamily="18" charset="0"/>
              </a:rPr>
              <a:t>orqanlarında işə qəbul olunmaq üçün namizədlərin müsabiqəsinin keçirilməsi haqqında Əsasnamə</a:t>
            </a:r>
            <a:r>
              <a:rPr lang="en-US" sz="1600" dirty="0" smtClean="0">
                <a:latin typeface="Times New Roman" panose="02020603050405020304" pitchFamily="18" charset="0"/>
                <a:cs typeface="Times New Roman" panose="02020603050405020304" pitchFamily="18" charset="0"/>
              </a:rPr>
              <a:t>”</a:t>
            </a:r>
            <a:r>
              <a:rPr lang="az-Latn-AZ" sz="1600" dirty="0" smtClean="0">
                <a:latin typeface="Times New Roman" panose="02020603050405020304" pitchFamily="18" charset="0"/>
                <a:cs typeface="Times New Roman" panose="02020603050405020304" pitchFamily="18" charset="0"/>
              </a:rPr>
              <a:t> </a:t>
            </a:r>
            <a:r>
              <a:rPr lang="az-Latn-AZ" sz="1600" dirty="0" err="1" smtClean="0">
                <a:latin typeface="Times New Roman" panose="02020603050405020304" pitchFamily="18" charset="0"/>
                <a:cs typeface="Times New Roman" panose="02020603050405020304" pitchFamily="18" charset="0"/>
              </a:rPr>
              <a:t>yə</a:t>
            </a:r>
            <a:r>
              <a:rPr lang="az-Latn-AZ" sz="1600" dirty="0" smtClean="0">
                <a:latin typeface="Times New Roman" panose="02020603050405020304" pitchFamily="18" charset="0"/>
                <a:cs typeface="Times New Roman" panose="02020603050405020304" pitchFamily="18" charset="0"/>
              </a:rPr>
              <a:t> müvafiq olaraq vergi orqanlarına işə qəbul Tələbə Qəbulu üzrə Dövlət Komissiyası ilə birlikdə aparılır. 2008-ci ildən etibarən sənədlərin qəbulu prosesi elektron formada internet vasitəsi ilə həyata keçirilir.</a:t>
            </a:r>
            <a:endParaRPr lang="az-Latn-AZ" sz="1600" dirty="0"/>
          </a:p>
        </p:txBody>
      </p:sp>
    </p:spTree>
    <p:extLst>
      <p:ext uri="{BB962C8B-B14F-4D97-AF65-F5344CB8AC3E}">
        <p14:creationId xmlns:p14="http://schemas.microsoft.com/office/powerpoint/2010/main" val="2009192931"/>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left)">
                                      <p:cBhvr>
                                        <p:cTn id="7" dur="100"/>
                                        <p:tgtEl>
                                          <p:spTgt spid="41"/>
                                        </p:tgtEl>
                                      </p:cBhvr>
                                    </p:animEffect>
                                  </p:childTnLst>
                                </p:cTn>
                              </p:par>
                            </p:childTnLst>
                          </p:cTn>
                        </p:par>
                        <p:par>
                          <p:cTn id="8" fill="hold">
                            <p:stCondLst>
                              <p:cond delay="100"/>
                            </p:stCondLst>
                            <p:childTnLst>
                              <p:par>
                                <p:cTn id="9" presetID="22" presetClass="entr" presetSubtype="8"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left)">
                                      <p:cBhvr>
                                        <p:cTn id="11" dur="1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3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40"/>
          <p:cNvSpPr txBox="1"/>
          <p:nvPr/>
        </p:nvSpPr>
        <p:spPr>
          <a:xfrm>
            <a:off x="186970" y="3824082"/>
            <a:ext cx="8594352" cy="969496"/>
          </a:xfrm>
          <a:prstGeom prst="rect">
            <a:avLst/>
          </a:prstGeom>
          <a:noFill/>
        </p:spPr>
        <p:txBody>
          <a:bodyPr wrap="square">
            <a:spAutoFit/>
          </a:bodyPr>
          <a:lstStyle>
            <a:defPPr>
              <a:defRPr lang="ru-RU"/>
            </a:defPPr>
            <a:lvl1pPr>
              <a:defRPr sz="1900" b="1">
                <a:solidFill>
                  <a:srgbClr val="0000FF"/>
                </a:solidFill>
                <a:latin typeface="Calibri" pitchFamily="34" charset="0"/>
                <a:cs typeface="Calibri" pitchFamily="34" charset="0"/>
              </a:defRPr>
            </a:lvl1pPr>
          </a:lstStyle>
          <a:p>
            <a:pPr marL="342900" indent="-342900" algn="just">
              <a:lnSpc>
                <a:spcPct val="150000"/>
              </a:lnSpc>
              <a:buFont typeface="Wingdings" panose="05000000000000000000" pitchFamily="2" charset="2"/>
              <a:buChar char="v"/>
            </a:pPr>
            <a:r>
              <a:rPr lang="az-Latn-AZ" dirty="0">
                <a:solidFill>
                  <a:schemeClr val="tx1"/>
                </a:solidFill>
                <a:latin typeface="Times New Roman" panose="02020603050405020304" pitchFamily="18" charset="0"/>
                <a:cs typeface="Times New Roman" panose="02020603050405020304" pitchFamily="18" charset="0"/>
              </a:rPr>
              <a:t>2004-cü ildə </a:t>
            </a:r>
            <a:r>
              <a:rPr lang="az-Latn-AZ" dirty="0">
                <a:solidFill>
                  <a:srgbClr val="FF0000"/>
                </a:solidFill>
                <a:latin typeface="Times New Roman" panose="02020603050405020304" pitchFamily="18" charset="0"/>
                <a:cs typeface="Times New Roman" panose="02020603050405020304" pitchFamily="18" charset="0"/>
              </a:rPr>
              <a:t>60</a:t>
            </a:r>
            <a:r>
              <a:rPr lang="az-Latn-AZ" dirty="0">
                <a:solidFill>
                  <a:schemeClr val="tx1"/>
                </a:solidFill>
                <a:latin typeface="Times New Roman" panose="02020603050405020304" pitchFamily="18" charset="0"/>
                <a:cs typeface="Times New Roman" panose="02020603050405020304" pitchFamily="18" charset="0"/>
              </a:rPr>
              <a:t>, 2007-ci ildə </a:t>
            </a:r>
            <a:r>
              <a:rPr lang="az-Latn-AZ" dirty="0">
                <a:solidFill>
                  <a:srgbClr val="FF0000"/>
                </a:solidFill>
                <a:latin typeface="Times New Roman" panose="02020603050405020304" pitchFamily="18" charset="0"/>
                <a:cs typeface="Times New Roman" panose="02020603050405020304" pitchFamily="18" charset="0"/>
              </a:rPr>
              <a:t>100</a:t>
            </a:r>
            <a:r>
              <a:rPr lang="az-Latn-AZ" dirty="0">
                <a:solidFill>
                  <a:schemeClr val="tx1"/>
                </a:solidFill>
                <a:latin typeface="Times New Roman" panose="02020603050405020304" pitchFamily="18" charset="0"/>
                <a:cs typeface="Times New Roman" panose="02020603050405020304" pitchFamily="18" charset="0"/>
              </a:rPr>
              <a:t>, 2011-ci ildə </a:t>
            </a:r>
            <a:r>
              <a:rPr lang="az-Latn-AZ" dirty="0">
                <a:solidFill>
                  <a:srgbClr val="FF0000"/>
                </a:solidFill>
                <a:latin typeface="Times New Roman" panose="02020603050405020304" pitchFamily="18" charset="0"/>
                <a:cs typeface="Times New Roman" panose="02020603050405020304" pitchFamily="18" charset="0"/>
              </a:rPr>
              <a:t>200</a:t>
            </a:r>
            <a:r>
              <a:rPr lang="az-Latn-AZ" dirty="0">
                <a:solidFill>
                  <a:schemeClr val="tx1"/>
                </a:solidFill>
                <a:latin typeface="Times New Roman" panose="02020603050405020304" pitchFamily="18" charset="0"/>
                <a:cs typeface="Times New Roman" panose="02020603050405020304" pitchFamily="18" charset="0"/>
              </a:rPr>
              <a:t>, 2014-cü ildə </a:t>
            </a:r>
            <a:r>
              <a:rPr lang="az-Latn-AZ" dirty="0">
                <a:solidFill>
                  <a:srgbClr val="FF0000"/>
                </a:solidFill>
                <a:latin typeface="Times New Roman" panose="02020603050405020304" pitchFamily="18" charset="0"/>
                <a:cs typeface="Times New Roman" panose="02020603050405020304" pitchFamily="18" charset="0"/>
              </a:rPr>
              <a:t>200</a:t>
            </a:r>
            <a:r>
              <a:rPr lang="az-Latn-AZ" dirty="0">
                <a:solidFill>
                  <a:schemeClr val="tx1"/>
                </a:solidFill>
                <a:latin typeface="Times New Roman" panose="02020603050405020304" pitchFamily="18" charset="0"/>
                <a:cs typeface="Times New Roman" panose="02020603050405020304" pitchFamily="18" charset="0"/>
              </a:rPr>
              <a:t> nəfər işə qəbul </a:t>
            </a:r>
            <a:r>
              <a:rPr lang="az-Latn-AZ" dirty="0" err="1">
                <a:solidFill>
                  <a:schemeClr val="tx1"/>
                </a:solidFill>
                <a:latin typeface="Times New Roman" panose="02020603050405020304" pitchFamily="18" charset="0"/>
                <a:cs typeface="Times New Roman" panose="02020603050405020304" pitchFamily="18" charset="0"/>
              </a:rPr>
              <a:t>olunmuşdur</a:t>
            </a:r>
            <a:r>
              <a:rPr lang="az-Latn-AZ" dirty="0">
                <a:solidFill>
                  <a:schemeClr val="tx1"/>
                </a:solidFill>
                <a:latin typeface="Times New Roman" panose="02020603050405020304" pitchFamily="18" charset="0"/>
                <a:cs typeface="Times New Roman" panose="02020603050405020304" pitchFamily="18" charset="0"/>
              </a:rPr>
              <a:t>. Hal-hazırda </a:t>
            </a:r>
            <a:r>
              <a:rPr lang="az-Latn-AZ" dirty="0" smtClean="0">
                <a:solidFill>
                  <a:srgbClr val="FF0000"/>
                </a:solidFill>
                <a:latin typeface="Times New Roman" panose="02020603050405020304" pitchFamily="18" charset="0"/>
                <a:cs typeface="Times New Roman" panose="02020603050405020304" pitchFamily="18" charset="0"/>
              </a:rPr>
              <a:t>2464 </a:t>
            </a:r>
            <a:r>
              <a:rPr lang="az-Latn-AZ" dirty="0" smtClean="0">
                <a:solidFill>
                  <a:schemeClr val="tx1"/>
                </a:solidFill>
                <a:latin typeface="Times New Roman" panose="02020603050405020304" pitchFamily="18" charset="0"/>
                <a:cs typeface="Times New Roman" panose="02020603050405020304" pitchFamily="18" charset="0"/>
              </a:rPr>
              <a:t> </a:t>
            </a:r>
            <a:r>
              <a:rPr lang="az-Latn-AZ" dirty="0">
                <a:solidFill>
                  <a:schemeClr val="tx1"/>
                </a:solidFill>
                <a:latin typeface="Times New Roman" panose="02020603050405020304" pitchFamily="18" charset="0"/>
                <a:cs typeface="Times New Roman" panose="02020603050405020304" pitchFamily="18" charset="0"/>
              </a:rPr>
              <a:t>işçisi vardır. </a:t>
            </a:r>
          </a:p>
        </p:txBody>
      </p:sp>
      <p:sp>
        <p:nvSpPr>
          <p:cNvPr id="49" name="Прямоугольник 48"/>
          <p:cNvSpPr/>
          <p:nvPr/>
        </p:nvSpPr>
        <p:spPr>
          <a:xfrm>
            <a:off x="683568" y="204262"/>
            <a:ext cx="7902325" cy="954107"/>
          </a:xfrm>
          <a:prstGeom prst="rect">
            <a:avLst/>
          </a:prstGeom>
          <a:noFill/>
        </p:spPr>
        <p:txBody>
          <a:bodyPr wrap="square">
            <a:spAutoFit/>
          </a:bodyPr>
          <a:lstStyle/>
          <a:p>
            <a:pPr algn="ctr">
              <a:defRPr/>
            </a:pPr>
            <a:r>
              <a:rPr lang="az-Latn-AZ" sz="2800" b="1" dirty="0" smtClean="0">
                <a:solidFill>
                  <a:srgbClr val="C00000"/>
                </a:solidFill>
                <a:latin typeface="Calibri" pitchFamily="34" charset="0"/>
                <a:cs typeface="Calibri" pitchFamily="34" charset="0"/>
              </a:rPr>
              <a:t>Vergi orqanı əməkdaşlarının </a:t>
            </a:r>
            <a:r>
              <a:rPr lang="az-Latn-AZ" sz="2800" b="1" dirty="0" err="1" smtClean="0">
                <a:solidFill>
                  <a:srgbClr val="C00000"/>
                </a:solidFill>
                <a:latin typeface="Calibri" pitchFamily="34" charset="0"/>
                <a:cs typeface="Calibri" pitchFamily="34" charset="0"/>
              </a:rPr>
              <a:t>kvalifikasiyası</a:t>
            </a:r>
            <a:r>
              <a:rPr lang="az-Latn-AZ" sz="2800" b="1" dirty="0" smtClean="0">
                <a:solidFill>
                  <a:srgbClr val="C00000"/>
                </a:solidFill>
                <a:latin typeface="Calibri" pitchFamily="34" charset="0"/>
                <a:cs typeface="Calibri" pitchFamily="34" charset="0"/>
              </a:rPr>
              <a:t> və yenidən hazırlanması </a:t>
            </a:r>
            <a:endParaRPr lang="ru-RU" sz="2800" b="1" dirty="0">
              <a:solidFill>
                <a:srgbClr val="C00000"/>
              </a:solidFill>
              <a:latin typeface="Calibri" pitchFamily="34" charset="0"/>
              <a:cs typeface="Calibri" pitchFamily="34" charset="0"/>
            </a:endParaRPr>
          </a:p>
        </p:txBody>
      </p:sp>
      <p:sp>
        <p:nvSpPr>
          <p:cNvPr id="2" name="Rectangle 1"/>
          <p:cNvSpPr/>
          <p:nvPr/>
        </p:nvSpPr>
        <p:spPr>
          <a:xfrm>
            <a:off x="186970" y="1412776"/>
            <a:ext cx="8375827" cy="1815882"/>
          </a:xfrm>
          <a:prstGeom prst="rect">
            <a:avLst/>
          </a:prstGeom>
        </p:spPr>
        <p:txBody>
          <a:bodyPr wrap="square">
            <a:spAutoFit/>
          </a:bodyPr>
          <a:lstStyle/>
          <a:p>
            <a:pPr marL="285750" indent="-285750" algn="just">
              <a:buFont typeface="Wingdings" panose="05000000000000000000" pitchFamily="2" charset="2"/>
              <a:buChar char="v"/>
            </a:pPr>
            <a:r>
              <a:rPr lang="az-Latn-AZ" sz="1600" dirty="0" smtClean="0"/>
              <a:t>Vergi əməkdaşlarının ixtisaslarının artırılması və yenidən hazırlığın həyata keçirilməsi məqsədilə 2001-cildə Vergilər Nazirliyinin tədris mərkəzi </a:t>
            </a:r>
            <a:r>
              <a:rPr lang="az-Latn-AZ" sz="1600" dirty="0" err="1" smtClean="0"/>
              <a:t>yaradılmışdır</a:t>
            </a:r>
            <a:r>
              <a:rPr lang="az-Latn-AZ" sz="1600" dirty="0" smtClean="0"/>
              <a:t>. </a:t>
            </a:r>
          </a:p>
          <a:p>
            <a:pPr algn="just"/>
            <a:r>
              <a:rPr lang="az-Latn-AZ" sz="1600" dirty="0" smtClean="0"/>
              <a:t>2003-2014 –</a:t>
            </a:r>
            <a:r>
              <a:rPr lang="az-Latn-AZ" sz="1600" dirty="0" err="1" smtClean="0"/>
              <a:t>cü</a:t>
            </a:r>
            <a:r>
              <a:rPr lang="az-Latn-AZ" sz="1600" dirty="0" smtClean="0"/>
              <a:t> illərdə Tədris Mərkəzində vergi orqanı əməkdaşları üçün </a:t>
            </a:r>
          </a:p>
          <a:p>
            <a:pPr marL="285750" indent="-285750" algn="just">
              <a:buFont typeface="Wingdings" panose="05000000000000000000" pitchFamily="2" charset="2"/>
              <a:buChar char="Ø"/>
            </a:pPr>
            <a:r>
              <a:rPr lang="az-Latn-AZ" sz="1600" dirty="0" smtClean="0"/>
              <a:t>139 ixtisas artırma kursu;</a:t>
            </a:r>
          </a:p>
          <a:p>
            <a:pPr marL="285750" indent="-285750" algn="just">
              <a:buFont typeface="Wingdings" panose="05000000000000000000" pitchFamily="2" charset="2"/>
              <a:buChar char="Ø"/>
            </a:pPr>
            <a:r>
              <a:rPr lang="az-Latn-AZ" sz="1600" dirty="0" smtClean="0"/>
              <a:t>53 ilkin hazırlıq kursu;</a:t>
            </a:r>
          </a:p>
          <a:p>
            <a:pPr marL="285750" indent="-285750" algn="just">
              <a:buFont typeface="Wingdings" panose="05000000000000000000" pitchFamily="2" charset="2"/>
              <a:buChar char="Ø"/>
            </a:pPr>
            <a:r>
              <a:rPr lang="az-Latn-AZ" sz="1600" dirty="0" smtClean="0"/>
              <a:t>163 qısamüddətli (1-5 günlük) treninq </a:t>
            </a:r>
            <a:r>
              <a:rPr lang="az-Latn-AZ" sz="1600" dirty="0" err="1" smtClean="0"/>
              <a:t>keçirilmişdir</a:t>
            </a:r>
            <a:r>
              <a:rPr lang="az-Latn-AZ" sz="1600" dirty="0" smtClean="0"/>
              <a:t>;</a:t>
            </a:r>
          </a:p>
          <a:p>
            <a:pPr marL="285750" indent="-285750" algn="just">
              <a:buFont typeface="Wingdings" panose="05000000000000000000" pitchFamily="2" charset="2"/>
              <a:buChar char="Ø"/>
            </a:pPr>
            <a:r>
              <a:rPr lang="az-Latn-AZ" sz="1600" dirty="0" smtClean="0"/>
              <a:t>Təlim kurslarında ümumilikdə 7396 nəfər dinləyici iştirak etmişdir. </a:t>
            </a:r>
            <a:endParaRPr lang="az-Latn-AZ" sz="1600" dirty="0"/>
          </a:p>
        </p:txBody>
      </p:sp>
      <p:sp>
        <p:nvSpPr>
          <p:cNvPr id="7" name="TextBox 6"/>
          <p:cNvSpPr txBox="1"/>
          <p:nvPr/>
        </p:nvSpPr>
        <p:spPr>
          <a:xfrm>
            <a:off x="186970" y="3356992"/>
            <a:ext cx="8810376" cy="458074"/>
          </a:xfrm>
          <a:prstGeom prst="rect">
            <a:avLst/>
          </a:prstGeom>
          <a:noFill/>
        </p:spPr>
        <p:txBody>
          <a:bodyPr wrap="square">
            <a:spAutoFit/>
          </a:bodyPr>
          <a:lstStyle/>
          <a:p>
            <a:pPr marL="285750" indent="-285750" algn="just">
              <a:lnSpc>
                <a:spcPct val="150000"/>
              </a:lnSpc>
              <a:buFont typeface="Wingdings" panose="05000000000000000000" pitchFamily="2" charset="2"/>
              <a:buChar char="v"/>
            </a:pPr>
            <a:r>
              <a:rPr lang="az-Latn-AZ" b="1" dirty="0" smtClean="0">
                <a:latin typeface="Times New Roman" panose="02020603050405020304" pitchFamily="18" charset="0"/>
                <a:cs typeface="Times New Roman" panose="02020603050405020304" pitchFamily="18" charset="0"/>
              </a:rPr>
              <a:t>2014-cü ildə attestasiya olunmuş şəxslərin sayı – 1300 nəfər. </a:t>
            </a:r>
            <a:endParaRPr lang="az-Latn-AZ" b="1" dirty="0">
              <a:latin typeface="Times New Roman" panose="02020603050405020304" pitchFamily="18" charset="0"/>
              <a:cs typeface="Times New Roman" panose="02020603050405020304" pitchFamily="18" charset="0"/>
            </a:endParaRPr>
          </a:p>
        </p:txBody>
      </p:sp>
      <p:sp>
        <p:nvSpPr>
          <p:cNvPr id="8" name="Rectangle 7"/>
          <p:cNvSpPr/>
          <p:nvPr/>
        </p:nvSpPr>
        <p:spPr>
          <a:xfrm>
            <a:off x="296232" y="4800054"/>
            <a:ext cx="8375827" cy="1077218"/>
          </a:xfrm>
          <a:prstGeom prst="rect">
            <a:avLst/>
          </a:prstGeom>
        </p:spPr>
        <p:txBody>
          <a:bodyPr wrap="square">
            <a:spAutoFit/>
          </a:bodyPr>
          <a:lstStyle/>
          <a:p>
            <a:pPr marL="285750" indent="-285750" algn="just">
              <a:buFont typeface="Wingdings" panose="05000000000000000000" pitchFamily="2" charset="2"/>
              <a:buChar char="v"/>
            </a:pPr>
            <a:r>
              <a:rPr lang="az-Latn-AZ" sz="1600" dirty="0" smtClean="0"/>
              <a:t>Avropa İttifaqının Qonşuluq Siyasəti çərçivəsində </a:t>
            </a:r>
            <a:r>
              <a:rPr lang="en-US" sz="1600" dirty="0" smtClean="0"/>
              <a:t>“</a:t>
            </a:r>
            <a:r>
              <a:rPr lang="az-Latn-AZ" sz="1600" dirty="0" smtClean="0"/>
              <a:t>İnsan resurslarının inkişafı sahəsində Azərbaycan Respublikasının Vergilər Nazirliyinə dəstək</a:t>
            </a:r>
            <a:r>
              <a:rPr lang="en-US" sz="1600" dirty="0" smtClean="0"/>
              <a:t>”</a:t>
            </a:r>
            <a:r>
              <a:rPr lang="az-Latn-AZ" sz="1600" dirty="0" smtClean="0"/>
              <a:t> </a:t>
            </a:r>
            <a:r>
              <a:rPr lang="az-Latn-AZ" sz="1600" dirty="0" err="1" smtClean="0"/>
              <a:t>Tvinninq</a:t>
            </a:r>
            <a:r>
              <a:rPr lang="az-Latn-AZ" sz="1600" dirty="0" smtClean="0"/>
              <a:t> layihəsi</a:t>
            </a:r>
            <a:r>
              <a:rPr lang="en-US" sz="1600" dirty="0" smtClean="0"/>
              <a:t> </a:t>
            </a:r>
            <a:r>
              <a:rPr lang="en-US" sz="1600" dirty="0" err="1" smtClean="0"/>
              <a:t>haz</a:t>
            </a:r>
            <a:r>
              <a:rPr lang="az-Latn-AZ" sz="1600" dirty="0" err="1" smtClean="0"/>
              <a:t>ırlanmışdır</a:t>
            </a:r>
            <a:r>
              <a:rPr lang="az-Latn-AZ" sz="1600" dirty="0" smtClean="0"/>
              <a:t>.</a:t>
            </a:r>
          </a:p>
          <a:p>
            <a:pPr algn="just"/>
            <a:r>
              <a:rPr lang="az-Latn-AZ" sz="1600" dirty="0" smtClean="0"/>
              <a:t>Layihə 2014-cü ilin sentyabr ayının 1-dən başlayaraq İspaniya və Fransanın vergi administrasiyaları ilə birgə 2 il müddətində həyata </a:t>
            </a:r>
            <a:r>
              <a:rPr lang="az-Latn-AZ" sz="1600" dirty="0" err="1" smtClean="0"/>
              <a:t>keçiriləcəkdir</a:t>
            </a:r>
            <a:r>
              <a:rPr lang="az-Latn-AZ" sz="1600" dirty="0" smtClean="0"/>
              <a:t>. </a:t>
            </a:r>
            <a:endParaRPr lang="az-Latn-AZ" sz="1600" dirty="0"/>
          </a:p>
        </p:txBody>
      </p:sp>
    </p:spTree>
    <p:extLst>
      <p:ext uri="{BB962C8B-B14F-4D97-AF65-F5344CB8AC3E}">
        <p14:creationId xmlns:p14="http://schemas.microsoft.com/office/powerpoint/2010/main" val="695935462"/>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left)">
                                      <p:cBhvr>
                                        <p:cTn id="7" dur="100"/>
                                        <p:tgtEl>
                                          <p:spTgt spid="41"/>
                                        </p:tgtEl>
                                      </p:cBhvr>
                                    </p:animEffect>
                                  </p:childTnLst>
                                </p:cTn>
                              </p:par>
                            </p:childTnLst>
                          </p:cTn>
                        </p:par>
                        <p:par>
                          <p:cTn id="8" fill="hold">
                            <p:stCondLst>
                              <p:cond delay="1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1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gray">
          <a:xfrm>
            <a:off x="322015" y="1081311"/>
            <a:ext cx="8714481"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r>
              <a:rPr lang="az-Latn-AZ" sz="2800" spc="300" dirty="0" smtClean="0">
                <a:solidFill>
                  <a:srgbClr val="0000CC"/>
                </a:solidFill>
              </a:rPr>
              <a:t>Real </a:t>
            </a:r>
            <a:r>
              <a:rPr lang="az-Latn-AZ" sz="2800" spc="300" dirty="0">
                <a:solidFill>
                  <a:srgbClr val="0000CC"/>
                </a:solidFill>
              </a:rPr>
              <a:t>rentabelliyin </a:t>
            </a:r>
            <a:r>
              <a:rPr lang="az-Latn-AZ" sz="2800" spc="300" dirty="0" err="1">
                <a:solidFill>
                  <a:srgbClr val="0000CC"/>
                </a:solidFill>
              </a:rPr>
              <a:t>qiymətləndirilməsi</a:t>
            </a:r>
            <a:r>
              <a:rPr lang="az-Latn-AZ" sz="2800" spc="300" dirty="0">
                <a:solidFill>
                  <a:srgbClr val="0000CC"/>
                </a:solidFill>
              </a:rPr>
              <a:t> vergi ödəməkdən yayınmanın qarşısının alınmasının effektiv üsuludur</a:t>
            </a:r>
            <a:endParaRPr lang="ru-RU" sz="2800" spc="300" dirty="0">
              <a:solidFill>
                <a:srgbClr val="0000CC"/>
              </a:solidFill>
              <a:ea typeface="Verdana" pitchFamily="34" charset="0"/>
              <a:cs typeface="Verdana" pitchFamily="34" charset="0"/>
            </a:endParaRPr>
          </a:p>
          <a:p>
            <a:endParaRPr lang="en-US" sz="2000" dirty="0" smtClean="0">
              <a:solidFill>
                <a:srgbClr val="0000CC"/>
              </a:solidFill>
            </a:endParaRPr>
          </a:p>
          <a:p>
            <a:r>
              <a:rPr lang="az-Latn-AZ" sz="2000" dirty="0" smtClean="0">
                <a:solidFill>
                  <a:srgbClr val="0000CC"/>
                </a:solidFill>
              </a:rPr>
              <a:t>Beynəlxalq təcrübə</a:t>
            </a:r>
          </a:p>
          <a:p>
            <a:pPr algn="just"/>
            <a:endParaRPr lang="az-Latn-AZ" sz="2000" dirty="0">
              <a:solidFill>
                <a:srgbClr val="0000CC"/>
              </a:solidFill>
            </a:endParaRPr>
          </a:p>
          <a:p>
            <a:pPr algn="just">
              <a:lnSpc>
                <a:spcPct val="150000"/>
              </a:lnSpc>
            </a:pPr>
            <a:r>
              <a:rPr lang="az-Latn-AZ" sz="2000" dirty="0" smtClean="0">
                <a:solidFill>
                  <a:schemeClr val="tx1"/>
                </a:solidFill>
              </a:rPr>
              <a:t>Beynəlxalq təcrübədən də məlum olduğu kimi vergi qanunvericiliyində də məhz vergidən yayınmanın miqyasını müəyyən etmək üçün ən son mərhələdə, yəni real gəliri müəyyən etmək üçün iqtisadi subyektin malik olduğu uçot sənədlərində mövcud olan iqtisadi göstəricilər kifayət etmədiyi halda şərti rentabellik amilindən istifadə olunur. </a:t>
            </a:r>
          </a:p>
        </p:txBody>
      </p:sp>
    </p:spTree>
    <p:extLst>
      <p:ext uri="{BB962C8B-B14F-4D97-AF65-F5344CB8AC3E}">
        <p14:creationId xmlns:p14="http://schemas.microsoft.com/office/powerpoint/2010/main" val="3791047932"/>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1874962" y="1356370"/>
            <a:ext cx="6729486" cy="1143070"/>
          </a:xfrm>
          <a:prstGeom prst="rect">
            <a:avLst/>
          </a:prstGeom>
          <a:noFill/>
        </p:spPr>
        <p:txBody>
          <a:bodyPr wrap="square" rtlCol="0">
            <a:spAutoFit/>
          </a:bodyPr>
          <a:lstStyle/>
          <a:p>
            <a:pPr algn="ctr">
              <a:lnSpc>
                <a:spcPct val="150000"/>
              </a:lnSpc>
            </a:pPr>
            <a:r>
              <a:rPr lang="az-Latn-AZ" sz="2400" b="1" i="1" dirty="0" smtClean="0">
                <a:solidFill>
                  <a:srgbClr val="0000CC"/>
                </a:solidFill>
              </a:rPr>
              <a:t>Azərbaycanın </a:t>
            </a:r>
            <a:r>
              <a:rPr lang="az-Latn-AZ" sz="2400" b="1" i="1" dirty="0">
                <a:solidFill>
                  <a:srgbClr val="0000CC"/>
                </a:solidFill>
              </a:rPr>
              <a:t>vergi </a:t>
            </a:r>
            <a:r>
              <a:rPr lang="az-Latn-AZ" sz="2400" b="1" i="1" dirty="0" smtClean="0">
                <a:solidFill>
                  <a:srgbClr val="0000CC"/>
                </a:solidFill>
              </a:rPr>
              <a:t>qanunvericiliyində şərti rentabellikdən istifadə </a:t>
            </a:r>
            <a:endParaRPr lang="az-Latn-AZ" sz="2400" b="1" dirty="0">
              <a:solidFill>
                <a:srgbClr val="0000CC"/>
              </a:solidFill>
            </a:endParaRPr>
          </a:p>
        </p:txBody>
      </p:sp>
      <p:sp>
        <p:nvSpPr>
          <p:cNvPr id="6" name="TextBox 5"/>
          <p:cNvSpPr txBox="1"/>
          <p:nvPr/>
        </p:nvSpPr>
        <p:spPr>
          <a:xfrm>
            <a:off x="871044" y="2996952"/>
            <a:ext cx="7661396" cy="3416320"/>
          </a:xfrm>
          <a:prstGeom prst="rect">
            <a:avLst/>
          </a:prstGeom>
          <a:noFill/>
        </p:spPr>
        <p:txBody>
          <a:bodyPr wrap="square" rtlCol="0">
            <a:spAutoFit/>
          </a:bodyPr>
          <a:lstStyle/>
          <a:p>
            <a:pPr algn="just">
              <a:lnSpc>
                <a:spcPct val="150000"/>
              </a:lnSpc>
            </a:pPr>
            <a:r>
              <a:rPr lang="az-Latn-AZ" b="1" dirty="0" smtClean="0"/>
              <a:t>	Vergi </a:t>
            </a:r>
            <a:r>
              <a:rPr lang="az-Latn-AZ" b="1" dirty="0"/>
              <a:t>Məcəlləsinin 83.9-cu maddəsinə əsasən vergi </a:t>
            </a:r>
            <a:r>
              <a:rPr lang="az-Latn-AZ" b="1" dirty="0" err="1"/>
              <a:t>ödəyicisinin</a:t>
            </a:r>
            <a:r>
              <a:rPr lang="az-Latn-AZ" b="1" dirty="0"/>
              <a:t> əldə etdiyi mənfəəti (gəliri) birbaşa müəyyən etmək mümkün olmadığı halda, həmin mənfəət (gəlir) </a:t>
            </a:r>
            <a:r>
              <a:rPr lang="az-Latn-AZ" b="1" u="sng" dirty="0">
                <a:hlinkClick r:id="rId3" tooltip="Azərbaycan Respublikasının Nazirlər Kabineti / Azərbaycan Respublikası Prezidentinin Fərmanı - 30.08.2000, № 393"/>
              </a:rPr>
              <a:t>müvafiq icra hakimiyyəti orqanı</a:t>
            </a:r>
            <a:r>
              <a:rPr lang="az-Latn-AZ" b="1" dirty="0"/>
              <a:t> tərəfindən müəyyən edilmiş qaydalar əsasında hesablanır. Bu maddəyə uyğun olaraq Azərbaycan Respublikasının Nazirlər Kabinetinin 1 mart 2001-ci il tarixli 55 nömrəli qərarı ilə “Vergi </a:t>
            </a:r>
            <a:r>
              <a:rPr lang="az-Latn-AZ" b="1" dirty="0" err="1"/>
              <a:t>ödəyicisinin</a:t>
            </a:r>
            <a:r>
              <a:rPr lang="az-Latn-AZ" b="1" dirty="0"/>
              <a:t> əldə etdiyi mənfəəti (gəliri) birbaşa müəyyən etmək mümkün olmadığı hallarda mənfəətin (gəlirin) hesablanması Qaydaları” təsdiq </a:t>
            </a:r>
            <a:r>
              <a:rPr lang="az-Latn-AZ" b="1" dirty="0" err="1"/>
              <a:t>olunmuşdur</a:t>
            </a:r>
            <a:r>
              <a:rPr lang="az-Latn-AZ" b="1" dirty="0"/>
              <a:t>. </a:t>
            </a:r>
          </a:p>
        </p:txBody>
      </p:sp>
    </p:spTree>
    <p:extLst>
      <p:ext uri="{BB962C8B-B14F-4D97-AF65-F5344CB8AC3E}">
        <p14:creationId xmlns:p14="http://schemas.microsoft.com/office/powerpoint/2010/main" val="4102842831"/>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1691680" y="1356370"/>
            <a:ext cx="7344816" cy="553998"/>
          </a:xfrm>
          <a:prstGeom prst="rect">
            <a:avLst/>
          </a:prstGeom>
          <a:noFill/>
        </p:spPr>
        <p:txBody>
          <a:bodyPr wrap="square" rtlCol="0">
            <a:spAutoFit/>
          </a:bodyPr>
          <a:lstStyle/>
          <a:p>
            <a:pPr>
              <a:lnSpc>
                <a:spcPct val="150000"/>
              </a:lnSpc>
            </a:pPr>
            <a:r>
              <a:rPr lang="az-Latn-AZ" sz="2000" b="1" dirty="0" smtClean="0">
                <a:solidFill>
                  <a:srgbClr val="0000CC"/>
                </a:solidFill>
              </a:rPr>
              <a:t>Şərti rentabelliyin  </a:t>
            </a:r>
            <a:r>
              <a:rPr lang="az-Latn-AZ" sz="2000" b="1" dirty="0" err="1" smtClean="0">
                <a:solidFill>
                  <a:srgbClr val="0000CC"/>
                </a:solidFill>
              </a:rPr>
              <a:t>hesablanmasının</a:t>
            </a:r>
            <a:r>
              <a:rPr lang="az-Latn-AZ" sz="2000" b="1" dirty="0" smtClean="0">
                <a:solidFill>
                  <a:srgbClr val="0000CC"/>
                </a:solidFill>
              </a:rPr>
              <a:t> </a:t>
            </a:r>
            <a:r>
              <a:rPr lang="az-Latn-AZ" sz="2000" b="1" dirty="0">
                <a:solidFill>
                  <a:srgbClr val="0000CC"/>
                </a:solidFill>
              </a:rPr>
              <a:t>iki halı nəzərdə </a:t>
            </a:r>
            <a:r>
              <a:rPr lang="az-Latn-AZ" sz="2000" b="1" dirty="0" err="1" smtClean="0">
                <a:solidFill>
                  <a:srgbClr val="0000CC"/>
                </a:solidFill>
              </a:rPr>
              <a:t>tutulmuşdur</a:t>
            </a:r>
            <a:endParaRPr lang="az-Latn-AZ" sz="2000" b="1" dirty="0">
              <a:solidFill>
                <a:srgbClr val="0000CC"/>
              </a:solidFill>
            </a:endParaRPr>
          </a:p>
        </p:txBody>
      </p:sp>
      <p:sp>
        <p:nvSpPr>
          <p:cNvPr id="6" name="TextBox 5"/>
          <p:cNvSpPr txBox="1"/>
          <p:nvPr/>
        </p:nvSpPr>
        <p:spPr>
          <a:xfrm>
            <a:off x="611560" y="3356992"/>
            <a:ext cx="7661396" cy="2169825"/>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az-Latn-AZ" b="1" dirty="0"/>
              <a:t>Birinci hal xarici hüquqi şəxslərin Azərbaycan Respublikasındakı daimi nümayəndəliyinin əldə etdiyi mənfəətinin (gəlirinin</a:t>
            </a:r>
            <a:r>
              <a:rPr lang="az-Latn-AZ" b="1" dirty="0" smtClean="0"/>
              <a:t>) hesablanması;</a:t>
            </a:r>
          </a:p>
          <a:p>
            <a:pPr algn="just">
              <a:lnSpc>
                <a:spcPct val="150000"/>
              </a:lnSpc>
            </a:pPr>
            <a:endParaRPr lang="az-Latn-AZ" b="1" dirty="0" smtClean="0"/>
          </a:p>
          <a:p>
            <a:pPr marL="285750" indent="-285750" algn="just">
              <a:lnSpc>
                <a:spcPct val="150000"/>
              </a:lnSpc>
              <a:buFont typeface="Wingdings" panose="05000000000000000000" pitchFamily="2" charset="2"/>
              <a:buChar char="Ø"/>
            </a:pPr>
            <a:r>
              <a:rPr lang="az-Latn-AZ" b="1" dirty="0"/>
              <a:t>ikinci hal xarici hüquqi şəxs olmayan digər vergi </a:t>
            </a:r>
            <a:r>
              <a:rPr lang="az-Latn-AZ" b="1" dirty="0" err="1"/>
              <a:t>ödəyicilərinin</a:t>
            </a:r>
            <a:r>
              <a:rPr lang="az-Latn-AZ" b="1" dirty="0"/>
              <a:t> mənfəətinin (gəlirinin) şərti rentabellik norması əsasında </a:t>
            </a:r>
            <a:r>
              <a:rPr lang="az-Latn-AZ" b="1" dirty="0" smtClean="0"/>
              <a:t>hesablanması.</a:t>
            </a:r>
            <a:endParaRPr lang="az-Latn-AZ" b="1" dirty="0"/>
          </a:p>
        </p:txBody>
      </p:sp>
    </p:spTree>
    <p:extLst>
      <p:ext uri="{BB962C8B-B14F-4D97-AF65-F5344CB8AC3E}">
        <p14:creationId xmlns:p14="http://schemas.microsoft.com/office/powerpoint/2010/main" val="862089187"/>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3563888" y="1196752"/>
            <a:ext cx="4824536" cy="671851"/>
          </a:xfrm>
          <a:prstGeom prst="rect">
            <a:avLst/>
          </a:prstGeom>
          <a:noFill/>
        </p:spPr>
        <p:txBody>
          <a:bodyPr wrap="square" rtlCol="0">
            <a:spAutoFit/>
          </a:bodyPr>
          <a:lstStyle/>
          <a:p>
            <a:pPr>
              <a:lnSpc>
                <a:spcPct val="150000"/>
              </a:lnSpc>
            </a:pPr>
            <a:r>
              <a:rPr lang="az-Latn-AZ" sz="2800" b="1" dirty="0" smtClean="0">
                <a:solidFill>
                  <a:srgbClr val="0000CC"/>
                </a:solidFill>
              </a:rPr>
              <a:t>Xarici hüquqi şəxs</a:t>
            </a:r>
            <a:endParaRPr lang="az-Latn-AZ" sz="2800" b="1" dirty="0">
              <a:solidFill>
                <a:srgbClr val="0000CC"/>
              </a:solidFill>
            </a:endParaRPr>
          </a:p>
        </p:txBody>
      </p:sp>
      <p:sp>
        <p:nvSpPr>
          <p:cNvPr id="6" name="TextBox 5"/>
          <p:cNvSpPr txBox="1"/>
          <p:nvPr/>
        </p:nvSpPr>
        <p:spPr>
          <a:xfrm>
            <a:off x="539552" y="2032645"/>
            <a:ext cx="8496944" cy="4524315"/>
          </a:xfrm>
          <a:prstGeom prst="rect">
            <a:avLst/>
          </a:prstGeom>
          <a:noFill/>
        </p:spPr>
        <p:txBody>
          <a:bodyPr wrap="square" rtlCol="0">
            <a:spAutoFit/>
          </a:bodyPr>
          <a:lstStyle/>
          <a:p>
            <a:pPr algn="just">
              <a:lnSpc>
                <a:spcPct val="150000"/>
              </a:lnSpc>
            </a:pPr>
            <a:r>
              <a:rPr lang="az-Latn-AZ" sz="2400" dirty="0" smtClean="0"/>
              <a:t>		Qaydalara </a:t>
            </a:r>
            <a:r>
              <a:rPr lang="az-Latn-AZ" sz="2400" dirty="0"/>
              <a:t>əsasən xarici hüquqi şəxsin daimi nümayəndəliyinin mənfəətini (gəlirini) birbaşa müəyyən etmək mümkün olmadığı halda, müəyyən olunmuş üç meyarın birindən </a:t>
            </a:r>
            <a:endParaRPr lang="az-Latn-AZ" sz="2400" dirty="0" smtClean="0"/>
          </a:p>
          <a:p>
            <a:pPr marL="342900" indent="-342900" algn="just">
              <a:lnSpc>
                <a:spcPct val="150000"/>
              </a:lnSpc>
              <a:buFont typeface="Wingdings" panose="05000000000000000000" pitchFamily="2" charset="2"/>
              <a:buChar char="v"/>
            </a:pPr>
            <a:r>
              <a:rPr lang="az-Latn-AZ" sz="2400" b="1" dirty="0" smtClean="0">
                <a:solidFill>
                  <a:srgbClr val="FF0000"/>
                </a:solidFill>
              </a:rPr>
              <a:t>satışdan gəlir; </a:t>
            </a:r>
          </a:p>
          <a:p>
            <a:pPr marL="342900" indent="-342900" algn="just">
              <a:lnSpc>
                <a:spcPct val="150000"/>
              </a:lnSpc>
              <a:buFont typeface="Wingdings" panose="05000000000000000000" pitchFamily="2" charset="2"/>
              <a:buChar char="v"/>
            </a:pPr>
            <a:r>
              <a:rPr lang="az-Latn-AZ" sz="2400" b="1" dirty="0" smtClean="0">
                <a:solidFill>
                  <a:srgbClr val="FF0000"/>
                </a:solidFill>
              </a:rPr>
              <a:t>fəaliyyətlə </a:t>
            </a:r>
            <a:r>
              <a:rPr lang="az-Latn-AZ" sz="2400" b="1" dirty="0">
                <a:solidFill>
                  <a:srgbClr val="FF0000"/>
                </a:solidFill>
              </a:rPr>
              <a:t>əlaqədar olan </a:t>
            </a:r>
            <a:r>
              <a:rPr lang="az-Latn-AZ" sz="2400" b="1" dirty="0" smtClean="0">
                <a:solidFill>
                  <a:srgbClr val="FF0000"/>
                </a:solidFill>
              </a:rPr>
              <a:t>xərc;   </a:t>
            </a:r>
          </a:p>
          <a:p>
            <a:pPr marL="342900" indent="-342900" algn="just">
              <a:lnSpc>
                <a:spcPct val="150000"/>
              </a:lnSpc>
              <a:buFont typeface="Wingdings" panose="05000000000000000000" pitchFamily="2" charset="2"/>
              <a:buChar char="v"/>
            </a:pPr>
            <a:r>
              <a:rPr lang="az-Latn-AZ" sz="2400" b="1" dirty="0" smtClean="0">
                <a:solidFill>
                  <a:srgbClr val="FF0000"/>
                </a:solidFill>
              </a:rPr>
              <a:t>işçilərin sayı.</a:t>
            </a:r>
          </a:p>
          <a:p>
            <a:pPr algn="just">
              <a:lnSpc>
                <a:spcPct val="150000"/>
              </a:lnSpc>
            </a:pPr>
            <a:r>
              <a:rPr lang="az-Latn-AZ" sz="2400" dirty="0" smtClean="0"/>
              <a:t> </a:t>
            </a:r>
            <a:r>
              <a:rPr lang="az-Latn-AZ" sz="2400" dirty="0"/>
              <a:t>istifadə olunur. İstifadə olunan meyar vergi orqanı ilə </a:t>
            </a:r>
            <a:r>
              <a:rPr lang="az-Latn-AZ" sz="2400" dirty="0" err="1"/>
              <a:t>razılaşdırılmaqla</a:t>
            </a:r>
            <a:r>
              <a:rPr lang="az-Latn-AZ" sz="2400" dirty="0"/>
              <a:t> vergi ödəyicisi tərəfindən seçilir. </a:t>
            </a:r>
          </a:p>
        </p:txBody>
      </p:sp>
    </p:spTree>
    <p:extLst>
      <p:ext uri="{BB962C8B-B14F-4D97-AF65-F5344CB8AC3E}">
        <p14:creationId xmlns:p14="http://schemas.microsoft.com/office/powerpoint/2010/main" val="2174596427"/>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36588" y="836613"/>
            <a:ext cx="8507412" cy="5545137"/>
          </a:xfrm>
          <a:prstGeom prst="rect">
            <a:avLst/>
          </a:prstGeom>
        </p:spPr>
        <p:txBody>
          <a:bodyPr>
            <a:normAutofit lnSpcReduction="10000"/>
          </a:bodyPr>
          <a:lstStyle/>
          <a:p>
            <a:pPr marL="0" indent="0" algn="ctr">
              <a:lnSpc>
                <a:spcPct val="150000"/>
              </a:lnSpc>
              <a:buNone/>
            </a:pPr>
            <a:r>
              <a:rPr lang="az-Latn-AZ" sz="2600" b="1" dirty="0" smtClean="0">
                <a:latin typeface="Times New Roman" panose="02020603050405020304" pitchFamily="18" charset="0"/>
                <a:cs typeface="Times New Roman" panose="02020603050405020304" pitchFamily="18" charset="0"/>
              </a:rPr>
              <a:t>Elmi-tədqiqat işləri</a:t>
            </a:r>
            <a:r>
              <a:rPr lang="en-US" sz="2600" b="1" dirty="0" smtClean="0">
                <a:latin typeface="Times New Roman" panose="02020603050405020304" pitchFamily="18" charset="0"/>
                <a:cs typeface="Times New Roman" panose="02020603050405020304" pitchFamily="18" charset="0"/>
              </a:rPr>
              <a:t>m</a:t>
            </a:r>
            <a:r>
              <a:rPr lang="az-Latn-AZ" sz="2600" b="1" dirty="0" smtClean="0">
                <a:latin typeface="Times New Roman" panose="02020603050405020304" pitchFamily="18" charset="0"/>
                <a:cs typeface="Times New Roman" panose="02020603050405020304" pitchFamily="18" charset="0"/>
              </a:rPr>
              <a:t> </a:t>
            </a:r>
            <a:r>
              <a:rPr lang="az-Latn-AZ" sz="2600" b="1" dirty="0">
                <a:latin typeface="Times New Roman" panose="02020603050405020304" pitchFamily="18" charset="0"/>
                <a:cs typeface="Times New Roman" panose="02020603050405020304" pitchFamily="18" charset="0"/>
              </a:rPr>
              <a:t>və əldə </a:t>
            </a:r>
            <a:r>
              <a:rPr lang="az-Latn-AZ" sz="2600" b="1" dirty="0" smtClean="0">
                <a:latin typeface="Times New Roman" panose="02020603050405020304" pitchFamily="18" charset="0"/>
                <a:cs typeface="Times New Roman" panose="02020603050405020304" pitchFamily="18" charset="0"/>
              </a:rPr>
              <a:t>edilən </a:t>
            </a:r>
            <a:r>
              <a:rPr lang="az-Latn-AZ" sz="2600" b="1" dirty="0">
                <a:latin typeface="Times New Roman" panose="02020603050405020304" pitchFamily="18" charset="0"/>
                <a:cs typeface="Times New Roman" panose="02020603050405020304" pitchFamily="18" charset="0"/>
              </a:rPr>
              <a:t>elmi nəticələr üç sahənin iqtisadi problemlərinin həllini əhatə </a:t>
            </a:r>
            <a:r>
              <a:rPr lang="az-Latn-AZ" sz="2600" b="1" dirty="0" smtClean="0">
                <a:latin typeface="Times New Roman" panose="02020603050405020304" pitchFamily="18" charset="0"/>
                <a:cs typeface="Times New Roman" panose="02020603050405020304" pitchFamily="18" charset="0"/>
              </a:rPr>
              <a:t>edir:</a:t>
            </a:r>
          </a:p>
          <a:p>
            <a:pPr marL="0" indent="0" algn="ctr">
              <a:lnSpc>
                <a:spcPct val="150000"/>
              </a:lnSpc>
              <a:buNone/>
            </a:pPr>
            <a:endParaRPr lang="az-Latn-AZ" sz="2600" b="1" dirty="0" smtClean="0">
              <a:latin typeface="Times New Roman" panose="02020603050405020304" pitchFamily="18" charset="0"/>
              <a:cs typeface="Times New Roman" panose="02020603050405020304" pitchFamily="18" charset="0"/>
            </a:endParaRPr>
          </a:p>
          <a:p>
            <a:pPr lvl="0">
              <a:lnSpc>
                <a:spcPct val="150000"/>
              </a:lnSpc>
              <a:buFont typeface="Wingdings" panose="05000000000000000000" pitchFamily="2" charset="2"/>
              <a:buChar char="ü"/>
            </a:pPr>
            <a:r>
              <a:rPr lang="az-Latn-AZ" sz="2600" dirty="0">
                <a:latin typeface="Times New Roman" panose="02020603050405020304" pitchFamily="18" charset="0"/>
                <a:cs typeface="Times New Roman" panose="02020603050405020304" pitchFamily="18" charset="0"/>
              </a:rPr>
              <a:t>1967-1984 – Nəqliyyat proseslərinin </a:t>
            </a:r>
            <a:r>
              <a:rPr lang="az-Latn-AZ" sz="2600" dirty="0" err="1">
                <a:latin typeface="Times New Roman" panose="02020603050405020304" pitchFamily="18" charset="0"/>
                <a:cs typeface="Times New Roman" panose="02020603050405020304" pitchFamily="18" charset="0"/>
              </a:rPr>
              <a:t>modelləşdirilməsi</a:t>
            </a:r>
            <a:r>
              <a:rPr lang="az-Latn-AZ" sz="2600" dirty="0">
                <a:latin typeface="Times New Roman" panose="02020603050405020304" pitchFamily="18" charset="0"/>
                <a:cs typeface="Times New Roman" panose="02020603050405020304" pitchFamily="18" charset="0"/>
              </a:rPr>
              <a:t>;</a:t>
            </a:r>
          </a:p>
          <a:p>
            <a:pPr lvl="0">
              <a:lnSpc>
                <a:spcPct val="150000"/>
              </a:lnSpc>
              <a:buFont typeface="Wingdings" panose="05000000000000000000" pitchFamily="2" charset="2"/>
              <a:buChar char="ü"/>
            </a:pPr>
            <a:r>
              <a:rPr lang="az-Latn-AZ" sz="2600" dirty="0">
                <a:latin typeface="Times New Roman" panose="02020603050405020304" pitchFamily="18" charset="0"/>
                <a:cs typeface="Times New Roman" panose="02020603050405020304" pitchFamily="18" charset="0"/>
              </a:rPr>
              <a:t>1984 – 1999 – Neft maşınqayırma və neft sənayesinin qarşılıqlı fəaliyyətinin </a:t>
            </a:r>
            <a:r>
              <a:rPr lang="az-Latn-AZ" sz="2600" dirty="0" err="1">
                <a:latin typeface="Times New Roman" panose="02020603050405020304" pitchFamily="18" charset="0"/>
                <a:cs typeface="Times New Roman" panose="02020603050405020304" pitchFamily="18" charset="0"/>
              </a:rPr>
              <a:t>modelləşdirilməsi</a:t>
            </a:r>
            <a:r>
              <a:rPr lang="az-Latn-AZ" sz="2600" dirty="0">
                <a:latin typeface="Times New Roman" panose="02020603050405020304" pitchFamily="18" charset="0"/>
                <a:cs typeface="Times New Roman" panose="02020603050405020304" pitchFamily="18" charset="0"/>
              </a:rPr>
              <a:t>;</a:t>
            </a:r>
          </a:p>
          <a:p>
            <a:pPr lvl="0">
              <a:lnSpc>
                <a:spcPct val="150000"/>
              </a:lnSpc>
              <a:buFont typeface="Wingdings" panose="05000000000000000000" pitchFamily="2" charset="2"/>
              <a:buChar char="ü"/>
            </a:pPr>
            <a:r>
              <a:rPr lang="az-Latn-AZ" sz="2600" dirty="0">
                <a:latin typeface="Times New Roman" panose="02020603050405020304" pitchFamily="18" charset="0"/>
                <a:cs typeface="Times New Roman" panose="02020603050405020304" pitchFamily="18" charset="0"/>
              </a:rPr>
              <a:t>1999 – bu günə qədər – </a:t>
            </a:r>
            <a:r>
              <a:rPr lang="en-US" sz="2800" dirty="0" smtClean="0">
                <a:latin typeface="Times New Roman" panose="02020603050405020304" pitchFamily="18" charset="0"/>
                <a:cs typeface="Times New Roman" panose="02020603050405020304" pitchFamily="18" charset="0"/>
              </a:rPr>
              <a:t>e</a:t>
            </a:r>
            <a:r>
              <a:rPr lang="az-Latn-AZ" sz="2800" dirty="0" err="1" smtClean="0">
                <a:latin typeface="Times New Roman" panose="02020603050405020304" pitchFamily="18" charset="0"/>
                <a:cs typeface="Times New Roman" panose="02020603050405020304" pitchFamily="18" charset="0"/>
              </a:rPr>
              <a:t>lmi</a:t>
            </a:r>
            <a:r>
              <a:rPr lang="az-Latn-AZ" sz="2800" dirty="0" smtClean="0">
                <a:latin typeface="Times New Roman" panose="02020603050405020304" pitchFamily="18" charset="0"/>
                <a:cs typeface="Times New Roman" panose="02020603050405020304" pitchFamily="18" charset="0"/>
              </a:rPr>
              <a:t> </a:t>
            </a:r>
            <a:r>
              <a:rPr lang="az-Latn-AZ" sz="2800" dirty="0">
                <a:latin typeface="Times New Roman" panose="02020603050405020304" pitchFamily="18" charset="0"/>
                <a:cs typeface="Times New Roman" panose="02020603050405020304" pitchFamily="18" charset="0"/>
              </a:rPr>
              <a:t>tədqiqat fəaliyyətimin üçüncü istiqaməti Azərbaycanda vergilərin iqtisadi problemlərinin elmi tədqiqi və təşkili olmuşdur. </a:t>
            </a:r>
            <a:endParaRPr lang="az-Latn-AZ" dirty="0"/>
          </a:p>
        </p:txBody>
      </p:sp>
    </p:spTree>
    <p:extLst>
      <p:ext uri="{BB962C8B-B14F-4D97-AF65-F5344CB8AC3E}">
        <p14:creationId xmlns:p14="http://schemas.microsoft.com/office/powerpoint/2010/main" val="13822819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847725" cy="67627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27237" y="714464"/>
            <a:ext cx="7649219" cy="738664"/>
          </a:xfrm>
          <a:prstGeom prst="rect">
            <a:avLst/>
          </a:prstGeom>
          <a:noFill/>
        </p:spPr>
        <p:txBody>
          <a:bodyPr wrap="square" rtlCol="0">
            <a:spAutoFit/>
          </a:bodyPr>
          <a:lstStyle/>
          <a:p>
            <a:pPr>
              <a:lnSpc>
                <a:spcPct val="150000"/>
              </a:lnSpc>
            </a:pPr>
            <a:r>
              <a:rPr lang="az-Latn-AZ" sz="2800" b="1" dirty="0" smtClean="0">
                <a:solidFill>
                  <a:srgbClr val="0000CC"/>
                </a:solidFill>
              </a:rPr>
              <a:t>Şərti rentabelliyin tətbiqi ilə gəlirin hesablanması</a:t>
            </a:r>
            <a:endParaRPr lang="az-Latn-AZ" sz="2800" b="1" dirty="0">
              <a:solidFill>
                <a:srgbClr val="0000CC"/>
              </a:solidFill>
            </a:endParaRPr>
          </a:p>
        </p:txBody>
      </p:sp>
      <p:sp>
        <p:nvSpPr>
          <p:cNvPr id="6" name="TextBox 5"/>
          <p:cNvSpPr txBox="1"/>
          <p:nvPr/>
        </p:nvSpPr>
        <p:spPr>
          <a:xfrm>
            <a:off x="1619672" y="1844824"/>
            <a:ext cx="7524328" cy="4583242"/>
          </a:xfrm>
          <a:prstGeom prst="rect">
            <a:avLst/>
          </a:prstGeom>
          <a:noFill/>
        </p:spPr>
        <p:txBody>
          <a:bodyPr wrap="square" rtlCol="0">
            <a:spAutoFit/>
          </a:bodyPr>
          <a:lstStyle/>
          <a:p>
            <a:pPr>
              <a:lnSpc>
                <a:spcPct val="150000"/>
              </a:lnSpc>
            </a:pPr>
            <a:r>
              <a:rPr lang="az-Latn-AZ" sz="1400" dirty="0"/>
              <a:t>Gəlir meyarından xərclərin uçotu </a:t>
            </a:r>
            <a:r>
              <a:rPr lang="az-Latn-AZ" sz="1400" dirty="0" err="1"/>
              <a:t>aparılmadıqda</a:t>
            </a:r>
            <a:r>
              <a:rPr lang="az-Latn-AZ" sz="1400" dirty="0"/>
              <a:t> və ödəyicinin gəliri barədə məlumat olduqda istifadə edilir. Bu zaman vergi </a:t>
            </a:r>
            <a:r>
              <a:rPr lang="az-Latn-AZ" sz="1400" dirty="0" err="1"/>
              <a:t>ödəyicisinin</a:t>
            </a:r>
            <a:r>
              <a:rPr lang="az-Latn-AZ" sz="1400" dirty="0"/>
              <a:t> mənfəəti (gəliri) şərti rentabellik norması 20 faiz qəbul edilməklə aşağıdakı qaydada hesablanır:</a:t>
            </a:r>
          </a:p>
          <a:p>
            <a:pPr>
              <a:lnSpc>
                <a:spcPct val="150000"/>
              </a:lnSpc>
            </a:pPr>
            <a:r>
              <a:rPr lang="az-Latn-AZ" sz="1400" dirty="0"/>
              <a:t>Mənfəət = (Gəlir / (100 + R)) * R </a:t>
            </a:r>
          </a:p>
          <a:p>
            <a:pPr>
              <a:lnSpc>
                <a:spcPct val="150000"/>
              </a:lnSpc>
            </a:pPr>
            <a:r>
              <a:rPr lang="az-Latn-AZ" sz="1400" dirty="0"/>
              <a:t>Burada, R - şərti rentabellik normasıdır.</a:t>
            </a:r>
          </a:p>
          <a:p>
            <a:pPr>
              <a:lnSpc>
                <a:spcPct val="150000"/>
              </a:lnSpc>
            </a:pPr>
            <a:r>
              <a:rPr lang="az-Latn-AZ" sz="1400" dirty="0"/>
              <a:t>Xərc meyarı gəliri müəyyən etmək mümkün olmadıqda və xərc barədə məlumat olduqda tətbiq olunur. Bu zaman mənfəət (gəlir) aşağıdakı düstur vasitəsilə müəyyən edilir:</a:t>
            </a:r>
          </a:p>
          <a:p>
            <a:pPr>
              <a:lnSpc>
                <a:spcPct val="150000"/>
              </a:lnSpc>
            </a:pPr>
            <a:r>
              <a:rPr lang="az-Latn-AZ" sz="1400" dirty="0"/>
              <a:t>Mənfəət = (Xərc / 100) * R </a:t>
            </a:r>
          </a:p>
          <a:p>
            <a:pPr>
              <a:lnSpc>
                <a:spcPct val="150000"/>
              </a:lnSpc>
            </a:pPr>
            <a:r>
              <a:rPr lang="az-Latn-AZ" sz="1400" dirty="0"/>
              <a:t>İşçilərin say meyarından vergi </a:t>
            </a:r>
            <a:r>
              <a:rPr lang="az-Latn-AZ" sz="1400" dirty="0" err="1"/>
              <a:t>ödəyicisinin</a:t>
            </a:r>
            <a:r>
              <a:rPr lang="az-Latn-AZ" sz="1400" dirty="0"/>
              <a:t> həm gəlirini, həm də xərcini müəyyən etmək qeyri-mümkün olduqda istifadə edilir:  </a:t>
            </a:r>
          </a:p>
          <a:p>
            <a:pPr>
              <a:lnSpc>
                <a:spcPct val="150000"/>
              </a:lnSpc>
            </a:pPr>
            <a:r>
              <a:rPr lang="az-Latn-AZ" sz="1400" dirty="0"/>
              <a:t>Mənfəət = M1 * N1 / N2</a:t>
            </a:r>
          </a:p>
          <a:p>
            <a:pPr>
              <a:lnSpc>
                <a:spcPct val="150000"/>
              </a:lnSpc>
            </a:pPr>
            <a:r>
              <a:rPr lang="az-Latn-AZ" sz="1400" dirty="0"/>
              <a:t>Burada, M1 - xarici hüquqi şəxsin məcmu mənfəəti,</a:t>
            </a:r>
          </a:p>
          <a:p>
            <a:pPr>
              <a:lnSpc>
                <a:spcPct val="150000"/>
              </a:lnSpc>
            </a:pPr>
            <a:r>
              <a:rPr lang="az-Latn-AZ" sz="1400" dirty="0"/>
              <a:t>N1 - xarici hüquqi şəxsin işçilərinin ümumi sayı,</a:t>
            </a:r>
          </a:p>
          <a:p>
            <a:pPr>
              <a:lnSpc>
                <a:spcPct val="150000"/>
              </a:lnSpc>
            </a:pPr>
            <a:r>
              <a:rPr lang="az-Latn-AZ" sz="1400" dirty="0"/>
              <a:t>N2 - xarici hüquqi şəxsin daimi nümayəndəliyinin işçilərinin sayıdır. </a:t>
            </a:r>
          </a:p>
        </p:txBody>
      </p:sp>
    </p:spTree>
    <p:extLst>
      <p:ext uri="{BB962C8B-B14F-4D97-AF65-F5344CB8AC3E}">
        <p14:creationId xmlns:p14="http://schemas.microsoft.com/office/powerpoint/2010/main" val="3281671326"/>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3491880" y="1081311"/>
            <a:ext cx="4824536" cy="738664"/>
          </a:xfrm>
          <a:prstGeom prst="rect">
            <a:avLst/>
          </a:prstGeom>
          <a:noFill/>
        </p:spPr>
        <p:txBody>
          <a:bodyPr wrap="square" rtlCol="0">
            <a:spAutoFit/>
          </a:bodyPr>
          <a:lstStyle/>
          <a:p>
            <a:pPr>
              <a:lnSpc>
                <a:spcPct val="150000"/>
              </a:lnSpc>
            </a:pPr>
            <a:r>
              <a:rPr lang="az-Latn-AZ" sz="2800" b="1" dirty="0" smtClean="0">
                <a:solidFill>
                  <a:srgbClr val="0000CC"/>
                </a:solidFill>
              </a:rPr>
              <a:t>Xarici hüquqi şəxs olmayan</a:t>
            </a:r>
            <a:endParaRPr lang="az-Latn-AZ" sz="2800" b="1" dirty="0">
              <a:solidFill>
                <a:srgbClr val="0000CC"/>
              </a:solidFill>
            </a:endParaRPr>
          </a:p>
        </p:txBody>
      </p:sp>
      <p:sp>
        <p:nvSpPr>
          <p:cNvPr id="6" name="TextBox 5"/>
          <p:cNvSpPr txBox="1"/>
          <p:nvPr/>
        </p:nvSpPr>
        <p:spPr>
          <a:xfrm>
            <a:off x="1010222" y="2492896"/>
            <a:ext cx="7992888" cy="3416320"/>
          </a:xfrm>
          <a:prstGeom prst="rect">
            <a:avLst/>
          </a:prstGeom>
          <a:noFill/>
        </p:spPr>
        <p:txBody>
          <a:bodyPr wrap="square" rtlCol="0">
            <a:spAutoFit/>
          </a:bodyPr>
          <a:lstStyle/>
          <a:p>
            <a:pPr algn="just">
              <a:lnSpc>
                <a:spcPct val="150000"/>
              </a:lnSpc>
            </a:pPr>
            <a:r>
              <a:rPr lang="az-Latn-AZ" sz="2400" dirty="0"/>
              <a:t>Qaydalara əsasən xarici hüquqi şəxs olmayan digər vergi </a:t>
            </a:r>
            <a:r>
              <a:rPr lang="az-Latn-AZ" sz="2400" dirty="0" err="1"/>
              <a:t>ödəyiciləri</a:t>
            </a:r>
            <a:r>
              <a:rPr lang="az-Latn-AZ" sz="2400" dirty="0"/>
              <a:t> tərəfindən gəlirin və yaxud xərclərin uçotu </a:t>
            </a:r>
            <a:r>
              <a:rPr lang="az-Latn-AZ" sz="2400" dirty="0" err="1"/>
              <a:t>aparılmadıqda</a:t>
            </a:r>
            <a:r>
              <a:rPr lang="az-Latn-AZ" sz="2400" dirty="0"/>
              <a:t>, onların mənfəətini (gəlirini) birbaşa müəyyən etmək mümkün olmadığı təqdirdə, vergi orqanları tərəfindən yuxarıda göstərilən gəlir (xərclərin uçotu </a:t>
            </a:r>
            <a:r>
              <a:rPr lang="az-Latn-AZ" sz="2400" dirty="0" err="1"/>
              <a:t>aparılmadıqda</a:t>
            </a:r>
            <a:r>
              <a:rPr lang="az-Latn-AZ" sz="2400" dirty="0"/>
              <a:t>) və ya xərc (gəlirin uçotu </a:t>
            </a:r>
            <a:r>
              <a:rPr lang="az-Latn-AZ" sz="2400" dirty="0" err="1"/>
              <a:t>aparılmadıqda</a:t>
            </a:r>
            <a:r>
              <a:rPr lang="az-Latn-AZ" sz="2400" dirty="0"/>
              <a:t>) meyarından istifadə </a:t>
            </a:r>
            <a:r>
              <a:rPr lang="az-Latn-AZ" sz="2400" dirty="0" smtClean="0"/>
              <a:t>olunur. </a:t>
            </a:r>
            <a:endParaRPr lang="az-Latn-AZ" sz="2400" dirty="0"/>
          </a:p>
        </p:txBody>
      </p:sp>
    </p:spTree>
    <p:extLst>
      <p:ext uri="{BB962C8B-B14F-4D97-AF65-F5344CB8AC3E}">
        <p14:creationId xmlns:p14="http://schemas.microsoft.com/office/powerpoint/2010/main" val="2648427090"/>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3319316" y="1020444"/>
            <a:ext cx="4824536" cy="671851"/>
          </a:xfrm>
          <a:prstGeom prst="rect">
            <a:avLst/>
          </a:prstGeom>
          <a:noFill/>
        </p:spPr>
        <p:txBody>
          <a:bodyPr wrap="square" rtlCol="0">
            <a:spAutoFit/>
          </a:bodyPr>
          <a:lstStyle/>
          <a:p>
            <a:pPr>
              <a:lnSpc>
                <a:spcPct val="150000"/>
              </a:lnSpc>
            </a:pPr>
            <a:r>
              <a:rPr lang="az-Latn-AZ" sz="2800" b="1" dirty="0" smtClean="0">
                <a:solidFill>
                  <a:srgbClr val="0000CC"/>
                </a:solidFill>
              </a:rPr>
              <a:t>Gəlirin hesablanması </a:t>
            </a:r>
            <a:r>
              <a:rPr lang="az-Latn-AZ" sz="2800" b="1" smtClean="0">
                <a:solidFill>
                  <a:srgbClr val="0000CC"/>
                </a:solidFill>
              </a:rPr>
              <a:t>(misal)</a:t>
            </a:r>
            <a:endParaRPr lang="az-Latn-AZ" sz="2800" b="1" dirty="0">
              <a:solidFill>
                <a:srgbClr val="0000CC"/>
              </a:solidFill>
            </a:endParaRPr>
          </a:p>
        </p:txBody>
      </p:sp>
      <p:sp>
        <p:nvSpPr>
          <p:cNvPr id="6" name="TextBox 5"/>
          <p:cNvSpPr txBox="1"/>
          <p:nvPr/>
        </p:nvSpPr>
        <p:spPr>
          <a:xfrm>
            <a:off x="1619672" y="1844824"/>
            <a:ext cx="7524328" cy="4847481"/>
          </a:xfrm>
          <a:prstGeom prst="rect">
            <a:avLst/>
          </a:prstGeom>
          <a:noFill/>
        </p:spPr>
        <p:txBody>
          <a:bodyPr wrap="square" rtlCol="0">
            <a:spAutoFit/>
          </a:bodyPr>
          <a:lstStyle/>
          <a:p>
            <a:pPr marL="285750" indent="-285750">
              <a:lnSpc>
                <a:spcPct val="150000"/>
              </a:lnSpc>
              <a:buFont typeface="Wingdings" panose="05000000000000000000" pitchFamily="2" charset="2"/>
              <a:buChar char="q"/>
            </a:pPr>
            <a:r>
              <a:rPr lang="az-Latn-AZ" sz="1600" dirty="0"/>
              <a:t>Məcəllənin 83.9-cu maddəsinə əsasən “Vergi </a:t>
            </a:r>
            <a:r>
              <a:rPr lang="az-Latn-AZ" sz="1600" dirty="0" err="1"/>
              <a:t>ödəyicisinin</a:t>
            </a:r>
            <a:r>
              <a:rPr lang="az-Latn-AZ" sz="1600" dirty="0"/>
              <a:t> əldə etdiyi mənfəəti (gəliri) birbaşa müəyyən etmək mümkün olmadığı hallarda mənfəətin (gəlirin) hesablanması </a:t>
            </a:r>
            <a:r>
              <a:rPr lang="az-Latn-AZ" sz="1600" dirty="0" err="1"/>
              <a:t>Qaydaları”na</a:t>
            </a:r>
            <a:r>
              <a:rPr lang="az-Latn-AZ" sz="1600" dirty="0"/>
              <a:t> uyğun olaraq vergi orqanı tərəfindən hesablana bilər. </a:t>
            </a:r>
            <a:endParaRPr lang="az-Latn-AZ" sz="1600" dirty="0" smtClean="0"/>
          </a:p>
          <a:p>
            <a:pPr>
              <a:lnSpc>
                <a:spcPct val="150000"/>
              </a:lnSpc>
            </a:pPr>
            <a:endParaRPr lang="az-Latn-AZ" sz="1600" dirty="0" smtClean="0"/>
          </a:p>
          <a:p>
            <a:pPr marL="285750" indent="-285750" algn="just">
              <a:lnSpc>
                <a:spcPct val="150000"/>
              </a:lnSpc>
              <a:buFont typeface="Wingdings" panose="05000000000000000000" pitchFamily="2" charset="2"/>
              <a:buChar char="q"/>
            </a:pPr>
            <a:r>
              <a:rPr lang="az-Latn-AZ" sz="1600" i="1" u="sng" dirty="0"/>
              <a:t>Misal:</a:t>
            </a:r>
            <a:r>
              <a:rPr lang="az-Latn-AZ" sz="1600" dirty="0"/>
              <a:t> Azərbaycan Respublikasının rezidenti olan MMC-də aparılan səyyar vergi yoxlaması zamanı müəyyən </a:t>
            </a:r>
            <a:r>
              <a:rPr lang="az-Latn-AZ" sz="1600" dirty="0" err="1"/>
              <a:t>edilmişdir</a:t>
            </a:r>
            <a:r>
              <a:rPr lang="az-Latn-AZ" sz="1600" dirty="0"/>
              <a:t> ki, hesabat ili ərzində xərclərin uçotu </a:t>
            </a:r>
            <a:r>
              <a:rPr lang="az-Latn-AZ" sz="1600" dirty="0" err="1"/>
              <a:t>aparılmamışdır</a:t>
            </a:r>
            <a:r>
              <a:rPr lang="az-Latn-AZ" sz="1600" dirty="0"/>
              <a:t>. Eyni zamanda mühasibat uçotu sənədləri əsasında müəyyən </a:t>
            </a:r>
            <a:r>
              <a:rPr lang="az-Latn-AZ" sz="1600" dirty="0" err="1"/>
              <a:t>edilmişdir</a:t>
            </a:r>
            <a:r>
              <a:rPr lang="az-Latn-AZ" sz="1600" dirty="0"/>
              <a:t> ki, MMC-</a:t>
            </a:r>
            <a:r>
              <a:rPr lang="az-Latn-AZ" sz="1600" dirty="0" err="1"/>
              <a:t>nin</a:t>
            </a:r>
            <a:r>
              <a:rPr lang="az-Latn-AZ" sz="1600" dirty="0"/>
              <a:t> həmin hesabat ili üzrə gəliri 50 000 manat olmuşdur. Bu zaman vergi orqanı gəlir meyarından istifadə etməklə, 20 faiz şərti rentabellik norması əsasında vergi </a:t>
            </a:r>
            <a:r>
              <a:rPr lang="az-Latn-AZ" sz="1600" dirty="0" err="1"/>
              <a:t>ödəyicisinin</a:t>
            </a:r>
            <a:r>
              <a:rPr lang="az-Latn-AZ" sz="1600" dirty="0"/>
              <a:t> vergi tutulan mənfəətini aşağıdakı kimi hesablayır:</a:t>
            </a:r>
          </a:p>
          <a:p>
            <a:pPr algn="just">
              <a:lnSpc>
                <a:spcPct val="150000"/>
              </a:lnSpc>
            </a:pPr>
            <a:r>
              <a:rPr lang="az-Latn-AZ" sz="1600" dirty="0"/>
              <a:t>  Mənfəət = (50 000 / 100 + 20)) * 20 = 8 333 manat</a:t>
            </a:r>
          </a:p>
          <a:p>
            <a:pPr marL="285750" indent="-285750">
              <a:lnSpc>
                <a:spcPct val="150000"/>
              </a:lnSpc>
              <a:buFont typeface="Wingdings" panose="05000000000000000000" pitchFamily="2" charset="2"/>
              <a:buChar char="q"/>
            </a:pPr>
            <a:endParaRPr lang="az-Latn-AZ" sz="1600" dirty="0" smtClean="0"/>
          </a:p>
          <a:p>
            <a:pPr>
              <a:lnSpc>
                <a:spcPct val="150000"/>
              </a:lnSpc>
            </a:pPr>
            <a:endParaRPr lang="az-Latn-AZ" sz="1400" dirty="0"/>
          </a:p>
        </p:txBody>
      </p:sp>
    </p:spTree>
    <p:extLst>
      <p:ext uri="{BB962C8B-B14F-4D97-AF65-F5344CB8AC3E}">
        <p14:creationId xmlns:p14="http://schemas.microsoft.com/office/powerpoint/2010/main" val="4022687868"/>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52446" y="1196752"/>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996440" y="891877"/>
            <a:ext cx="4824536" cy="1384995"/>
          </a:xfrm>
          <a:prstGeom prst="rect">
            <a:avLst/>
          </a:prstGeom>
          <a:noFill/>
        </p:spPr>
        <p:txBody>
          <a:bodyPr wrap="square" rtlCol="0">
            <a:spAutoFit/>
          </a:bodyPr>
          <a:lstStyle/>
          <a:p>
            <a:pPr>
              <a:lnSpc>
                <a:spcPct val="150000"/>
              </a:lnSpc>
            </a:pPr>
            <a:r>
              <a:rPr lang="az-Latn-AZ" sz="2800" b="1" dirty="0" smtClean="0">
                <a:solidFill>
                  <a:srgbClr val="0000CC"/>
                </a:solidFill>
              </a:rPr>
              <a:t>Vergidən yayınma risklərinin idarə edilməsi</a:t>
            </a:r>
            <a:endParaRPr lang="az-Latn-AZ" sz="2800" b="1" dirty="0">
              <a:solidFill>
                <a:srgbClr val="0000CC"/>
              </a:solidFill>
            </a:endParaRPr>
          </a:p>
        </p:txBody>
      </p:sp>
      <p:sp>
        <p:nvSpPr>
          <p:cNvPr id="6" name="TextBox 5"/>
          <p:cNvSpPr txBox="1"/>
          <p:nvPr/>
        </p:nvSpPr>
        <p:spPr>
          <a:xfrm>
            <a:off x="1849296" y="2276872"/>
            <a:ext cx="6264696" cy="4121578"/>
          </a:xfrm>
          <a:prstGeom prst="rect">
            <a:avLst/>
          </a:prstGeom>
          <a:noFill/>
        </p:spPr>
        <p:txBody>
          <a:bodyPr wrap="square" rtlCol="0">
            <a:spAutoFit/>
          </a:bodyPr>
          <a:lstStyle/>
          <a:p>
            <a:pPr marL="285750" indent="-285750">
              <a:lnSpc>
                <a:spcPct val="150000"/>
              </a:lnSpc>
              <a:buFont typeface="Wingdings" panose="05000000000000000000" pitchFamily="2" charset="2"/>
              <a:buChar char="q"/>
            </a:pPr>
            <a:r>
              <a:rPr lang="az-Latn-AZ" dirty="0" smtClean="0"/>
              <a:t>Vergilər Nazirliyi tərəfindən həyata keçirilən islahatların, mütərəqqi texnologiyaların tətbiqi nəticəsində səmərəli vergi nəzarətini həyata keçirməyə imkan verən vergi inzibatçılığının </a:t>
            </a:r>
            <a:r>
              <a:rPr lang="az-Latn-AZ" dirty="0" err="1" smtClean="0"/>
              <a:t>formalaşmasına</a:t>
            </a:r>
            <a:r>
              <a:rPr lang="az-Latn-AZ" dirty="0" smtClean="0"/>
              <a:t> nail </a:t>
            </a:r>
            <a:r>
              <a:rPr lang="az-Latn-AZ" dirty="0" err="1" smtClean="0"/>
              <a:t>olunmuşdur</a:t>
            </a:r>
            <a:r>
              <a:rPr lang="az-Latn-AZ" dirty="0"/>
              <a:t>.</a:t>
            </a:r>
            <a:r>
              <a:rPr lang="az-Latn-AZ" dirty="0" smtClean="0"/>
              <a:t> </a:t>
            </a:r>
          </a:p>
          <a:p>
            <a:pPr marL="285750" indent="-285750" algn="just">
              <a:lnSpc>
                <a:spcPct val="150000"/>
              </a:lnSpc>
              <a:buFont typeface="Wingdings" panose="05000000000000000000" pitchFamily="2" charset="2"/>
              <a:buChar char="q"/>
            </a:pPr>
            <a:r>
              <a:rPr lang="az-Latn-AZ" i="1" u="sng" dirty="0"/>
              <a:t>Misal</a:t>
            </a:r>
            <a:r>
              <a:rPr lang="az-Latn-AZ" i="1" u="sng" dirty="0" smtClean="0"/>
              <a:t>: </a:t>
            </a:r>
            <a:r>
              <a:rPr lang="az-Latn-AZ" dirty="0" smtClean="0"/>
              <a:t>Vergi orqanlarında qeydiyyatda olan bütün vergi </a:t>
            </a:r>
            <a:r>
              <a:rPr lang="az-Latn-AZ" dirty="0" err="1" smtClean="0"/>
              <a:t>ödəyicilərinin</a:t>
            </a:r>
            <a:r>
              <a:rPr lang="az-Latn-AZ" dirty="0" smtClean="0"/>
              <a:t> risk faktorları üzrə </a:t>
            </a:r>
            <a:r>
              <a:rPr lang="az-Latn-AZ" dirty="0" err="1" smtClean="0"/>
              <a:t>qiymətləndirilməsinin</a:t>
            </a:r>
            <a:r>
              <a:rPr lang="az-Latn-AZ" dirty="0" smtClean="0"/>
              <a:t> və yaranacaq risklərin idarə edilməsi baxımından AVİS-də </a:t>
            </a:r>
            <a:r>
              <a:rPr lang="en-US" dirty="0" smtClean="0"/>
              <a:t>“</a:t>
            </a:r>
            <a:r>
              <a:rPr lang="az-Latn-AZ" dirty="0" smtClean="0"/>
              <a:t> Vergidən yayınma risklərinin idarə edilməsi </a:t>
            </a:r>
            <a:r>
              <a:rPr lang="en-US" dirty="0" smtClean="0"/>
              <a:t>”</a:t>
            </a:r>
            <a:r>
              <a:rPr lang="az-Latn-AZ" dirty="0" smtClean="0"/>
              <a:t> aləti </a:t>
            </a:r>
            <a:r>
              <a:rPr lang="az-Latn-AZ" dirty="0" err="1" smtClean="0"/>
              <a:t>yaradılmışdır</a:t>
            </a:r>
            <a:endParaRPr lang="az-Latn-AZ" dirty="0" smtClean="0"/>
          </a:p>
          <a:p>
            <a:pPr>
              <a:lnSpc>
                <a:spcPct val="150000"/>
              </a:lnSpc>
            </a:pPr>
            <a:endParaRPr lang="az-Latn-AZ" sz="1400" dirty="0"/>
          </a:p>
        </p:txBody>
      </p:sp>
    </p:spTree>
    <p:extLst>
      <p:ext uri="{BB962C8B-B14F-4D97-AF65-F5344CB8AC3E}">
        <p14:creationId xmlns:p14="http://schemas.microsoft.com/office/powerpoint/2010/main" val="4242539093"/>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52446" y="1196752"/>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051720" y="891877"/>
            <a:ext cx="6696744" cy="1200329"/>
          </a:xfrm>
          <a:prstGeom prst="rect">
            <a:avLst/>
          </a:prstGeom>
          <a:noFill/>
        </p:spPr>
        <p:txBody>
          <a:bodyPr wrap="square" rtlCol="0">
            <a:spAutoFit/>
          </a:bodyPr>
          <a:lstStyle/>
          <a:p>
            <a:pPr>
              <a:lnSpc>
                <a:spcPct val="150000"/>
              </a:lnSpc>
            </a:pPr>
            <a:r>
              <a:rPr lang="az-Latn-AZ" sz="2400" b="1" dirty="0">
                <a:solidFill>
                  <a:srgbClr val="0000CC"/>
                </a:solidFill>
              </a:rPr>
              <a:t>Vergidən yayınma risklərinin idarə edilməsi üzrə </a:t>
            </a:r>
            <a:endParaRPr lang="az-Latn-AZ" sz="2400" dirty="0">
              <a:solidFill>
                <a:srgbClr val="0000CC"/>
              </a:solidFill>
            </a:endParaRPr>
          </a:p>
          <a:p>
            <a:pPr>
              <a:lnSpc>
                <a:spcPct val="150000"/>
              </a:lnSpc>
            </a:pPr>
            <a:r>
              <a:rPr lang="az-Latn-AZ" sz="2400" b="1" dirty="0">
                <a:solidFill>
                  <a:srgbClr val="0000CC"/>
                </a:solidFill>
              </a:rPr>
              <a:t>risk meyarları və onların hesablanması </a:t>
            </a:r>
            <a:r>
              <a:rPr lang="en-US" sz="2400" b="1" dirty="0" err="1" smtClean="0">
                <a:solidFill>
                  <a:srgbClr val="0000CC"/>
                </a:solidFill>
              </a:rPr>
              <a:t>metodikas</a:t>
            </a:r>
            <a:r>
              <a:rPr lang="az-Latn-AZ" sz="2400" b="1" dirty="0" smtClean="0">
                <a:solidFill>
                  <a:srgbClr val="0000CC"/>
                </a:solidFill>
              </a:rPr>
              <a:t>ı</a:t>
            </a:r>
            <a:endParaRPr lang="az-Latn-AZ" sz="2400" b="1" dirty="0">
              <a:solidFill>
                <a:srgbClr val="0000CC"/>
              </a:solidFill>
            </a:endParaRPr>
          </a:p>
        </p:txBody>
      </p:sp>
      <p:sp>
        <p:nvSpPr>
          <p:cNvPr id="6" name="TextBox 5"/>
          <p:cNvSpPr txBox="1"/>
          <p:nvPr/>
        </p:nvSpPr>
        <p:spPr>
          <a:xfrm>
            <a:off x="611560" y="2780928"/>
            <a:ext cx="7848872" cy="3185487"/>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az-Latn-AZ" sz="2000" dirty="0"/>
              <a:t>Bu metodika vergidən yayınma halları üzrə Risk meyarlarını və onların riyazi statistikaya əsasən </a:t>
            </a:r>
            <a:r>
              <a:rPr lang="az-Latn-AZ" sz="2000" dirty="0" err="1"/>
              <a:t>qiymətləndirilməsini</a:t>
            </a:r>
            <a:r>
              <a:rPr lang="az-Latn-AZ" sz="2000" dirty="0"/>
              <a:t> müəyyən edir. </a:t>
            </a:r>
            <a:endParaRPr lang="az-Latn-AZ" sz="2000" dirty="0" smtClean="0"/>
          </a:p>
          <a:p>
            <a:pPr algn="just"/>
            <a:r>
              <a:rPr lang="az-Latn-AZ" sz="2000" dirty="0"/>
              <a:t>“Vergidən yayınma risklərinin idarə edilməsi” (Tax Risk </a:t>
            </a:r>
            <a:r>
              <a:rPr lang="az-Latn-AZ" sz="2000" dirty="0" err="1"/>
              <a:t>Managment</a:t>
            </a:r>
            <a:r>
              <a:rPr lang="az-Latn-AZ" sz="2000" dirty="0"/>
              <a:t> - TRM)  menyusu vasitəsilə aparılır.</a:t>
            </a:r>
          </a:p>
          <a:p>
            <a:pPr algn="just"/>
            <a:r>
              <a:rPr lang="az-Latn-AZ" sz="2000" dirty="0"/>
              <a:t>        “TRM aləti” vergi orqanlarında qeydiyyatda olan bütün vergi </a:t>
            </a:r>
            <a:r>
              <a:rPr lang="az-Latn-AZ" sz="2000" dirty="0" err="1"/>
              <a:t>ödəyiciləri</a:t>
            </a:r>
            <a:r>
              <a:rPr lang="az-Latn-AZ" sz="2000" dirty="0"/>
              <a:t> üzrə risk faktorlarının avtomatik olaraq baza məlumatlarına əsasən </a:t>
            </a:r>
            <a:r>
              <a:rPr lang="az-Latn-AZ" sz="2000" dirty="0" err="1"/>
              <a:t>yoxlanılmaqla</a:t>
            </a:r>
            <a:r>
              <a:rPr lang="az-Latn-AZ" sz="2000" dirty="0"/>
              <a:t> müvafiq ballarla </a:t>
            </a:r>
            <a:r>
              <a:rPr lang="az-Latn-AZ" sz="2000" dirty="0" err="1"/>
              <a:t>qiymətləndirilməsini</a:t>
            </a:r>
            <a:r>
              <a:rPr lang="az-Latn-AZ" sz="2000" dirty="0"/>
              <a:t>, eyni zamanda alınan nəticələri risk səviyyələrinə görə </a:t>
            </a:r>
            <a:r>
              <a:rPr lang="az-Latn-AZ" sz="2000" dirty="0" err="1"/>
              <a:t>qruplaşdırılmasını</a:t>
            </a:r>
            <a:r>
              <a:rPr lang="az-Latn-AZ" sz="2000" dirty="0"/>
              <a:t> həyata keçirir.</a:t>
            </a:r>
          </a:p>
          <a:p>
            <a:pPr>
              <a:lnSpc>
                <a:spcPct val="150000"/>
              </a:lnSpc>
            </a:pPr>
            <a:endParaRPr lang="az-Latn-AZ" sz="1400" dirty="0"/>
          </a:p>
        </p:txBody>
      </p:sp>
    </p:spTree>
    <p:extLst>
      <p:ext uri="{BB962C8B-B14F-4D97-AF65-F5344CB8AC3E}">
        <p14:creationId xmlns:p14="http://schemas.microsoft.com/office/powerpoint/2010/main" val="3145947092"/>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52446" y="1196752"/>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051720" y="891877"/>
            <a:ext cx="6696744" cy="589072"/>
          </a:xfrm>
          <a:prstGeom prst="rect">
            <a:avLst/>
          </a:prstGeom>
          <a:noFill/>
        </p:spPr>
        <p:txBody>
          <a:bodyPr wrap="square" rtlCol="0">
            <a:spAutoFit/>
          </a:bodyPr>
          <a:lstStyle/>
          <a:p>
            <a:pPr>
              <a:lnSpc>
                <a:spcPct val="150000"/>
              </a:lnSpc>
            </a:pPr>
            <a:r>
              <a:rPr lang="az-Latn-AZ" sz="2400" b="1" dirty="0" smtClean="0">
                <a:solidFill>
                  <a:srgbClr val="0000CC"/>
                </a:solidFill>
              </a:rPr>
              <a:t>Risklərin təsnifatı</a:t>
            </a:r>
            <a:endParaRPr lang="az-Latn-AZ" sz="2400" b="1" dirty="0">
              <a:solidFill>
                <a:srgbClr val="0000CC"/>
              </a:solidFill>
            </a:endParaRPr>
          </a:p>
        </p:txBody>
      </p:sp>
      <p:sp>
        <p:nvSpPr>
          <p:cNvPr id="6" name="TextBox 5"/>
          <p:cNvSpPr txBox="1"/>
          <p:nvPr/>
        </p:nvSpPr>
        <p:spPr>
          <a:xfrm>
            <a:off x="352446" y="1628800"/>
            <a:ext cx="8684050" cy="4739759"/>
          </a:xfrm>
          <a:prstGeom prst="rect">
            <a:avLst/>
          </a:prstGeom>
          <a:noFill/>
        </p:spPr>
        <p:txBody>
          <a:bodyPr wrap="square" rtlCol="0">
            <a:spAutoFit/>
          </a:bodyPr>
          <a:lstStyle/>
          <a:p>
            <a:pPr marL="1657350" lvl="3" indent="-285750" algn="just">
              <a:buFont typeface="Wingdings" panose="05000000000000000000" pitchFamily="2" charset="2"/>
              <a:buChar char="Ø"/>
            </a:pPr>
            <a:r>
              <a:rPr lang="az-Latn-AZ" b="1" dirty="0"/>
              <a:t>RİSK 1 - </a:t>
            </a:r>
            <a:r>
              <a:rPr lang="az-Latn-AZ" dirty="0"/>
              <a:t>Vergi </a:t>
            </a:r>
            <a:r>
              <a:rPr lang="az-Latn-AZ" dirty="0" err="1"/>
              <a:t>ödəyicisinin</a:t>
            </a:r>
            <a:r>
              <a:rPr lang="az-Latn-AZ" dirty="0"/>
              <a:t> dövriyyəsinin eyni fəaliyyət sahəsi üzrə fəaliyyət göstərən sahibkarlıq subyektlərinin </a:t>
            </a:r>
            <a:r>
              <a:rPr lang="az-Latn-AZ" dirty="0" err="1"/>
              <a:t>göstəricisinin</a:t>
            </a:r>
            <a:r>
              <a:rPr lang="az-Latn-AZ" dirty="0"/>
              <a:t> orta səviyyəsindən kənarlaşması. </a:t>
            </a:r>
            <a:r>
              <a:rPr lang="az-Latn-AZ" dirty="0" smtClean="0"/>
              <a:t> </a:t>
            </a:r>
          </a:p>
          <a:p>
            <a:pPr marL="1200150" lvl="2" indent="-285750" algn="just">
              <a:buFont typeface="Wingdings" panose="05000000000000000000" pitchFamily="2" charset="2"/>
              <a:buChar char="Ø"/>
            </a:pPr>
            <a:r>
              <a:rPr lang="az-Latn-AZ" b="1" dirty="0"/>
              <a:t>RİSK 2 - </a:t>
            </a:r>
            <a:r>
              <a:rPr lang="az-Latn-AZ" dirty="0"/>
              <a:t>Vergi </a:t>
            </a:r>
            <a:r>
              <a:rPr lang="az-Latn-AZ" dirty="0" err="1"/>
              <a:t>ödəyicisinin</a:t>
            </a:r>
            <a:r>
              <a:rPr lang="az-Latn-AZ" dirty="0"/>
              <a:t> </a:t>
            </a:r>
            <a:r>
              <a:rPr lang="az-Latn-AZ" dirty="0" err="1"/>
              <a:t>hesablamasının</a:t>
            </a:r>
            <a:r>
              <a:rPr lang="az-Latn-AZ" dirty="0"/>
              <a:t> eyni fəaliyyət sahəsi üzrə fəaliyyət göstərən sahibkarlıq subyektlərinin </a:t>
            </a:r>
            <a:r>
              <a:rPr lang="az-Latn-AZ" dirty="0" err="1"/>
              <a:t>göstəricisinin</a:t>
            </a:r>
            <a:r>
              <a:rPr lang="az-Latn-AZ" dirty="0"/>
              <a:t> orta səviyyəsindən kənarlaşması</a:t>
            </a:r>
            <a:r>
              <a:rPr lang="az-Latn-AZ" dirty="0" smtClean="0"/>
              <a:t>.</a:t>
            </a:r>
          </a:p>
          <a:p>
            <a:pPr marL="1200150" lvl="2" indent="-285750" algn="just">
              <a:buFont typeface="Wingdings" panose="05000000000000000000" pitchFamily="2" charset="2"/>
              <a:buChar char="Ø"/>
            </a:pPr>
            <a:r>
              <a:rPr lang="az-Latn-AZ" b="1" dirty="0"/>
              <a:t>RİSK 3 - </a:t>
            </a:r>
            <a:r>
              <a:rPr lang="az-Latn-AZ" dirty="0"/>
              <a:t>Vergi </a:t>
            </a:r>
            <a:r>
              <a:rPr lang="az-Latn-AZ" dirty="0" err="1"/>
              <a:t>ödəyicisinin</a:t>
            </a:r>
            <a:r>
              <a:rPr lang="az-Latn-AZ" dirty="0"/>
              <a:t> ödəməsinin eyni fəaliyyət sahəsi üzrə fəaliyyət göstərən sahibkarlıq subyektlərinin </a:t>
            </a:r>
            <a:r>
              <a:rPr lang="az-Latn-AZ" dirty="0" err="1"/>
              <a:t>göstəricisinin</a:t>
            </a:r>
            <a:r>
              <a:rPr lang="az-Latn-AZ" dirty="0"/>
              <a:t> orta səviyyəsindən kənarlaşması</a:t>
            </a:r>
            <a:r>
              <a:rPr lang="az-Latn-AZ" dirty="0" smtClean="0"/>
              <a:t>.</a:t>
            </a:r>
          </a:p>
          <a:p>
            <a:pPr marL="1200150" lvl="2" indent="-285750" algn="just">
              <a:buFont typeface="Wingdings" panose="05000000000000000000" pitchFamily="2" charset="2"/>
              <a:buChar char="Ø"/>
            </a:pPr>
            <a:r>
              <a:rPr lang="az-Latn-AZ" b="1" dirty="0"/>
              <a:t>RİSK 4 - </a:t>
            </a:r>
            <a:r>
              <a:rPr lang="az-Latn-AZ" dirty="0"/>
              <a:t>Son 3 təqvim ilinin müqayisəsində vergi ödəyicisi tərəfindən  göstərilmiş zərərin səviyyəsinin artımı.</a:t>
            </a:r>
          </a:p>
          <a:p>
            <a:pPr marL="1200150" lvl="2" indent="-285750" algn="just">
              <a:buFont typeface="Wingdings" panose="05000000000000000000" pitchFamily="2" charset="2"/>
              <a:buChar char="Ø"/>
            </a:pPr>
            <a:r>
              <a:rPr lang="az-Latn-AZ" b="1" dirty="0"/>
              <a:t>RİSK 5 - </a:t>
            </a:r>
            <a:r>
              <a:rPr lang="az-Latn-AZ" dirty="0"/>
              <a:t>Malların təqdim edilməsi (işlərin görülməsi, xidmətlərin göstərilməsi) ilə əlaqədar xərclərin artım tempinin gəlirlərin artım tempi ilə nisbətdə üstünlük təşkil etməsi</a:t>
            </a:r>
            <a:r>
              <a:rPr lang="az-Latn-AZ" dirty="0" smtClean="0"/>
              <a:t>.</a:t>
            </a:r>
          </a:p>
          <a:p>
            <a:pPr marL="1200150" lvl="2" indent="-285750" algn="just">
              <a:buFont typeface="Wingdings" panose="05000000000000000000" pitchFamily="2" charset="2"/>
              <a:buChar char="Ø"/>
            </a:pPr>
            <a:r>
              <a:rPr lang="az-Latn-AZ" b="1" dirty="0"/>
              <a:t>RİSK 6 - </a:t>
            </a:r>
            <a:r>
              <a:rPr lang="az-Latn-AZ" dirty="0"/>
              <a:t>Bir işçi üzrə orta aylıq əmək haqqı məbləğinin bu iqtisadi fəaliyyət sahəsi üzrə ölkənin orta aylıq əmək haqqı </a:t>
            </a:r>
            <a:r>
              <a:rPr lang="az-Latn-AZ" dirty="0" err="1"/>
              <a:t>göstəricisindən</a:t>
            </a:r>
            <a:r>
              <a:rPr lang="az-Latn-AZ" dirty="0"/>
              <a:t> kənarlaşması</a:t>
            </a:r>
            <a:r>
              <a:rPr lang="az-Latn-AZ" dirty="0" smtClean="0"/>
              <a:t>.</a:t>
            </a:r>
          </a:p>
          <a:p>
            <a:pPr lvl="2" algn="just"/>
            <a:endParaRPr lang="az-Latn-AZ" sz="1400" dirty="0"/>
          </a:p>
        </p:txBody>
      </p:sp>
    </p:spTree>
    <p:extLst>
      <p:ext uri="{BB962C8B-B14F-4D97-AF65-F5344CB8AC3E}">
        <p14:creationId xmlns:p14="http://schemas.microsoft.com/office/powerpoint/2010/main" val="1592163797"/>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52446" y="1196752"/>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051720" y="891877"/>
            <a:ext cx="6696744" cy="589072"/>
          </a:xfrm>
          <a:prstGeom prst="rect">
            <a:avLst/>
          </a:prstGeom>
          <a:noFill/>
        </p:spPr>
        <p:txBody>
          <a:bodyPr wrap="square" rtlCol="0">
            <a:spAutoFit/>
          </a:bodyPr>
          <a:lstStyle/>
          <a:p>
            <a:pPr>
              <a:lnSpc>
                <a:spcPct val="150000"/>
              </a:lnSpc>
            </a:pPr>
            <a:r>
              <a:rPr lang="az-Latn-AZ" sz="2400" b="1" dirty="0" smtClean="0">
                <a:solidFill>
                  <a:srgbClr val="0000CC"/>
                </a:solidFill>
              </a:rPr>
              <a:t>Risklərin təsnifatı</a:t>
            </a:r>
            <a:endParaRPr lang="az-Latn-AZ" sz="2400" b="1" dirty="0">
              <a:solidFill>
                <a:srgbClr val="0000CC"/>
              </a:solidFill>
            </a:endParaRPr>
          </a:p>
        </p:txBody>
      </p:sp>
      <p:sp>
        <p:nvSpPr>
          <p:cNvPr id="6" name="TextBox 5"/>
          <p:cNvSpPr txBox="1"/>
          <p:nvPr/>
        </p:nvSpPr>
        <p:spPr>
          <a:xfrm>
            <a:off x="1691680" y="1628800"/>
            <a:ext cx="7344816" cy="4878259"/>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az-Latn-AZ" b="1" dirty="0"/>
              <a:t>RİSK 7 – </a:t>
            </a:r>
            <a:r>
              <a:rPr lang="az-Latn-AZ" dirty="0"/>
              <a:t>Vergi </a:t>
            </a:r>
            <a:r>
              <a:rPr lang="az-Latn-AZ" dirty="0" err="1"/>
              <a:t>ödəyiciləri</a:t>
            </a:r>
            <a:r>
              <a:rPr lang="az-Latn-AZ" dirty="0"/>
              <a:t> tərəfindən təqvim ili ərzində sahibkarlıq fəaliyyəti nəticəsində çəkilən xərclərin əldə etdiyi gəlirlərə maksimum olaraq </a:t>
            </a:r>
            <a:r>
              <a:rPr lang="az-Latn-AZ" dirty="0" err="1"/>
              <a:t>yaxınlaşdırılması</a:t>
            </a:r>
            <a:r>
              <a:rPr lang="az-Latn-AZ" dirty="0" smtClean="0"/>
              <a:t>.</a:t>
            </a:r>
          </a:p>
          <a:p>
            <a:pPr marL="285750" indent="-285750" algn="just">
              <a:lnSpc>
                <a:spcPct val="150000"/>
              </a:lnSpc>
              <a:buFont typeface="Wingdings" panose="05000000000000000000" pitchFamily="2" charset="2"/>
              <a:buChar char="Ø"/>
            </a:pPr>
            <a:r>
              <a:rPr lang="az-Latn-AZ" b="1" dirty="0"/>
              <a:t>RİSK 8</a:t>
            </a:r>
            <a:r>
              <a:rPr lang="az-Latn-AZ" b="1" i="1" dirty="0"/>
              <a:t> - </a:t>
            </a:r>
            <a:r>
              <a:rPr lang="az-Latn-AZ" dirty="0"/>
              <a:t>Əsaslı iqtisadi fəaliyyət olmadığı halda satıcılar və vasitəçilərlə müqavilələr bağlamaqla maliyyə-təsərrüfat fəaliyyətinin təşkili.</a:t>
            </a:r>
          </a:p>
          <a:p>
            <a:pPr marL="285750" indent="-285750" algn="just">
              <a:lnSpc>
                <a:spcPct val="150000"/>
              </a:lnSpc>
              <a:buFont typeface="Wingdings" panose="05000000000000000000" pitchFamily="2" charset="2"/>
              <a:buChar char="Ø"/>
            </a:pPr>
            <a:r>
              <a:rPr lang="az-Latn-AZ" b="1" dirty="0"/>
              <a:t>RİSK 9 - </a:t>
            </a:r>
            <a:r>
              <a:rPr lang="az-Latn-AZ" dirty="0"/>
              <a:t>Müqayisəli dövr üzrə rentabellik səviyyələrində azalma olan vergi </a:t>
            </a:r>
            <a:r>
              <a:rPr lang="az-Latn-AZ" dirty="0" err="1"/>
              <a:t>ödəyiciləri</a:t>
            </a:r>
            <a:r>
              <a:rPr lang="az-Latn-AZ" dirty="0"/>
              <a:t> üzrə büdcəyə </a:t>
            </a:r>
            <a:r>
              <a:rPr lang="az-Latn-AZ" dirty="0" err="1"/>
              <a:t>hesablamaları</a:t>
            </a:r>
            <a:r>
              <a:rPr lang="az-Latn-AZ" dirty="0"/>
              <a:t>.</a:t>
            </a:r>
          </a:p>
          <a:p>
            <a:pPr marL="285750" indent="-285750" algn="just">
              <a:lnSpc>
                <a:spcPct val="150000"/>
              </a:lnSpc>
              <a:buFont typeface="Wingdings" panose="05000000000000000000" pitchFamily="2" charset="2"/>
              <a:buChar char="Ø"/>
            </a:pPr>
            <a:r>
              <a:rPr lang="az-Latn-AZ" b="1" dirty="0"/>
              <a:t>RİSK 10 - </a:t>
            </a:r>
            <a:r>
              <a:rPr lang="az-Latn-AZ" dirty="0"/>
              <a:t>ƏDV-dən azad olunan dövriyyənin ümumi dövriyyədə xüsusi çəkisinin artımı.</a:t>
            </a:r>
          </a:p>
          <a:p>
            <a:pPr marL="285750" indent="-285750" algn="just">
              <a:lnSpc>
                <a:spcPct val="150000"/>
              </a:lnSpc>
              <a:buFont typeface="Wingdings" panose="05000000000000000000" pitchFamily="2" charset="2"/>
              <a:buChar char="Ø"/>
            </a:pPr>
            <a:r>
              <a:rPr lang="az-Latn-AZ" b="1" dirty="0"/>
              <a:t>RİSK 11 - </a:t>
            </a:r>
            <a:r>
              <a:rPr lang="az-Latn-AZ" dirty="0" err="1"/>
              <a:t>Əvəzləşdirilən</a:t>
            </a:r>
            <a:r>
              <a:rPr lang="az-Latn-AZ" dirty="0"/>
              <a:t> dövriyyənin ƏDV-</a:t>
            </a:r>
            <a:r>
              <a:rPr lang="az-Latn-AZ" dirty="0" err="1"/>
              <a:t>yə</a:t>
            </a:r>
            <a:r>
              <a:rPr lang="az-Latn-AZ" dirty="0"/>
              <a:t> cəlb olunan dövriyyədə xüsusi çəkisinin artımı.</a:t>
            </a:r>
          </a:p>
          <a:p>
            <a:pPr marL="285750" indent="-285750">
              <a:buFont typeface="Wingdings" panose="05000000000000000000" pitchFamily="2" charset="2"/>
              <a:buChar char="Ø"/>
            </a:pPr>
            <a:endParaRPr lang="az-Latn-AZ" sz="1400" dirty="0"/>
          </a:p>
        </p:txBody>
      </p:sp>
    </p:spTree>
    <p:extLst>
      <p:ext uri="{BB962C8B-B14F-4D97-AF65-F5344CB8AC3E}">
        <p14:creationId xmlns:p14="http://schemas.microsoft.com/office/powerpoint/2010/main" val="2523801176"/>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657337" y="1020444"/>
            <a:ext cx="5976664" cy="967957"/>
          </a:xfrm>
          <a:prstGeom prst="rect">
            <a:avLst/>
          </a:prstGeom>
          <a:noFill/>
        </p:spPr>
        <p:txBody>
          <a:bodyPr wrap="square" rtlCol="0">
            <a:spAutoFit/>
          </a:bodyPr>
          <a:lstStyle/>
          <a:p>
            <a:pPr algn="ctr">
              <a:lnSpc>
                <a:spcPct val="150000"/>
              </a:lnSpc>
            </a:pPr>
            <a:r>
              <a:rPr lang="en-US" sz="2000" b="1" dirty="0" smtClean="0">
                <a:solidFill>
                  <a:srgbClr val="0000CC"/>
                </a:solidFill>
              </a:rPr>
              <a:t>R</a:t>
            </a:r>
            <a:r>
              <a:rPr lang="az-Latn-AZ" sz="2000" b="1" dirty="0" err="1" smtClean="0">
                <a:solidFill>
                  <a:srgbClr val="0000CC"/>
                </a:solidFill>
              </a:rPr>
              <a:t>entabellik</a:t>
            </a:r>
            <a:r>
              <a:rPr lang="az-Latn-AZ" sz="2000" b="1" dirty="0" smtClean="0">
                <a:solidFill>
                  <a:srgbClr val="0000CC"/>
                </a:solidFill>
              </a:rPr>
              <a:t> nəzərə alınmaqla </a:t>
            </a:r>
            <a:r>
              <a:rPr lang="az-Latn-AZ" sz="2000" b="1" dirty="0">
                <a:solidFill>
                  <a:srgbClr val="0000CC"/>
                </a:solidFill>
              </a:rPr>
              <a:t>real </a:t>
            </a:r>
            <a:r>
              <a:rPr lang="az-Latn-AZ" sz="2000" b="1" dirty="0" smtClean="0">
                <a:solidFill>
                  <a:srgbClr val="0000CC"/>
                </a:solidFill>
              </a:rPr>
              <a:t>mənfəət </a:t>
            </a:r>
            <a:r>
              <a:rPr lang="az-Latn-AZ" sz="2000" b="1" dirty="0">
                <a:solidFill>
                  <a:srgbClr val="0000CC"/>
                </a:solidFill>
              </a:rPr>
              <a:t>aşağıdakı kimi müəyyən oluna bilər </a:t>
            </a:r>
          </a:p>
        </p:txBody>
      </p:sp>
      <mc:AlternateContent xmlns:mc="http://schemas.openxmlformats.org/markup-compatibility/2006" xmlns:a14="http://schemas.microsoft.com/office/drawing/2010/main">
        <mc:Choice Requires="a14">
          <p:sp>
            <p:nvSpPr>
              <p:cNvPr id="6" name="TextBox 5"/>
              <p:cNvSpPr txBox="1"/>
              <p:nvPr/>
            </p:nvSpPr>
            <p:spPr>
              <a:xfrm>
                <a:off x="611560" y="2852936"/>
                <a:ext cx="8424936" cy="3247043"/>
              </a:xfrm>
              <a:prstGeom prst="rect">
                <a:avLst/>
              </a:prstGeom>
              <a:noFill/>
            </p:spPr>
            <p:txBody>
              <a:bodyPr wrap="square" rtlCol="0">
                <a:spAutoFit/>
              </a:bodyPr>
              <a:lstStyle/>
              <a:p>
                <a:endParaRPr lang="az-Latn-AZ" sz="1600" b="1" i="1" dirty="0" smtClean="0"/>
              </a:p>
              <a:p>
                <a:pPr marL="285750" indent="-285750">
                  <a:lnSpc>
                    <a:spcPct val="150000"/>
                  </a:lnSpc>
                  <a:buFont typeface="Wingdings" panose="05000000000000000000" pitchFamily="2" charset="2"/>
                  <a:buChar char="ü"/>
                </a:pPr>
                <a14:m>
                  <m:oMath xmlns:m="http://schemas.openxmlformats.org/officeDocument/2006/math">
                    <m:r>
                      <a:rPr lang="az-Latn-AZ" sz="2800" b="1" i="1">
                        <a:latin typeface="Cambria Math"/>
                      </a:rPr>
                      <m:t>𝒚</m:t>
                    </m:r>
                    <m:r>
                      <a:rPr lang="az-Latn-AZ" sz="2800" b="1" i="1">
                        <a:latin typeface="Cambria Math"/>
                      </a:rPr>
                      <m:t>=</m:t>
                    </m:r>
                    <m:sSub>
                      <m:sSubPr>
                        <m:ctrlPr>
                          <a:rPr lang="az-Latn-AZ" sz="2800" b="1" i="1">
                            <a:latin typeface="Cambria Math"/>
                          </a:rPr>
                        </m:ctrlPr>
                      </m:sSubPr>
                      <m:e>
                        <m:r>
                          <a:rPr lang="az-Latn-AZ" sz="2800" b="1" i="1">
                            <a:latin typeface="Cambria Math"/>
                          </a:rPr>
                          <m:t>𝒚</m:t>
                        </m:r>
                      </m:e>
                      <m:sub>
                        <m:r>
                          <a:rPr lang="az-Latn-AZ" sz="2800" b="1" i="1">
                            <a:latin typeface="Cambria Math"/>
                          </a:rPr>
                          <m:t>𝟎</m:t>
                        </m:r>
                      </m:sub>
                    </m:sSub>
                    <m:r>
                      <a:rPr lang="az-Latn-AZ" sz="2800" b="1" i="1">
                        <a:latin typeface="Cambria Math"/>
                      </a:rPr>
                      <m:t>+</m:t>
                    </m:r>
                    <m:d>
                      <m:dPr>
                        <m:ctrlPr>
                          <a:rPr lang="az-Latn-AZ" sz="2800" b="1" i="1">
                            <a:latin typeface="Cambria Math"/>
                          </a:rPr>
                        </m:ctrlPr>
                      </m:dPr>
                      <m:e>
                        <m:r>
                          <a:rPr lang="az-Latn-AZ" sz="2800" b="1" i="1">
                            <a:latin typeface="Cambria Math"/>
                          </a:rPr>
                          <m:t>𝒓</m:t>
                        </m:r>
                        <m:r>
                          <a:rPr lang="az-Latn-AZ" sz="2800" b="1" i="1">
                            <a:latin typeface="Cambria Math"/>
                          </a:rPr>
                          <m:t>−</m:t>
                        </m:r>
                        <m:sSub>
                          <m:sSubPr>
                            <m:ctrlPr>
                              <a:rPr lang="az-Latn-AZ" sz="2800" b="1" i="1">
                                <a:latin typeface="Cambria Math"/>
                              </a:rPr>
                            </m:ctrlPr>
                          </m:sSubPr>
                          <m:e>
                            <m:r>
                              <a:rPr lang="az-Latn-AZ" sz="2800" b="1" i="1">
                                <a:latin typeface="Cambria Math"/>
                              </a:rPr>
                              <m:t>𝒓</m:t>
                            </m:r>
                          </m:e>
                          <m:sub>
                            <m:r>
                              <a:rPr lang="az-Latn-AZ" sz="2800" b="1" i="1">
                                <a:latin typeface="Cambria Math"/>
                              </a:rPr>
                              <m:t>𝟎</m:t>
                            </m:r>
                          </m:sub>
                        </m:sSub>
                      </m:e>
                    </m:d>
                    <m:sSub>
                      <m:sSubPr>
                        <m:ctrlPr>
                          <a:rPr lang="az-Latn-AZ" sz="2800" b="1" i="1">
                            <a:latin typeface="Cambria Math"/>
                          </a:rPr>
                        </m:ctrlPr>
                      </m:sSubPr>
                      <m:e>
                        <m:r>
                          <a:rPr lang="az-Latn-AZ" sz="2800" b="1" i="1">
                            <a:latin typeface="Cambria Math"/>
                          </a:rPr>
                          <m:t>𝒚</m:t>
                        </m:r>
                      </m:e>
                      <m:sub>
                        <m:r>
                          <a:rPr lang="az-Latn-AZ" sz="2800" b="1" i="1">
                            <a:latin typeface="Cambria Math"/>
                          </a:rPr>
                          <m:t>𝟎</m:t>
                        </m:r>
                      </m:sub>
                    </m:sSub>
                    <m:r>
                      <a:rPr lang="az-Latn-AZ" sz="2800" b="1" i="1">
                        <a:latin typeface="Cambria Math"/>
                      </a:rPr>
                      <m:t> </m:t>
                    </m:r>
                  </m:oMath>
                </a14:m>
                <a:r>
                  <a:rPr lang="az-Latn-AZ" sz="2800" b="1" dirty="0"/>
                  <a:t> </a:t>
                </a:r>
                <a:endParaRPr lang="az-Latn-AZ" sz="2800" b="1" dirty="0" smtClean="0"/>
              </a:p>
              <a:p>
                <a:pPr>
                  <a:lnSpc>
                    <a:spcPct val="150000"/>
                  </a:lnSpc>
                </a:pPr>
                <a:r>
                  <a:rPr lang="az-Latn-AZ" sz="2000" dirty="0" smtClean="0"/>
                  <a:t>		</a:t>
                </a:r>
              </a:p>
              <a:p>
                <a:pPr>
                  <a:lnSpc>
                    <a:spcPct val="150000"/>
                  </a:lnSpc>
                </a:pPr>
                <a:r>
                  <a:rPr lang="az-Latn-AZ" sz="2000" dirty="0"/>
                  <a:t>	</a:t>
                </a:r>
                <a:r>
                  <a:rPr lang="az-Latn-AZ" sz="2000" dirty="0" smtClean="0"/>
                  <a:t>	və ya vergidən yayındırılan mənfəət</a:t>
                </a:r>
              </a:p>
              <a:p>
                <a:pPr marL="3028950" lvl="6" indent="-285750">
                  <a:lnSpc>
                    <a:spcPct val="150000"/>
                  </a:lnSpc>
                  <a:buFont typeface="Wingdings" panose="05000000000000000000" pitchFamily="2" charset="2"/>
                  <a:buChar char="ü"/>
                </a:pPr>
                <a14:m>
                  <m:oMath xmlns:m="http://schemas.openxmlformats.org/officeDocument/2006/math">
                    <m:r>
                      <a:rPr lang="az-Latn-AZ" sz="2800" b="1" i="1" smtClean="0">
                        <a:latin typeface="Cambria Math"/>
                      </a:rPr>
                      <m:t>𝒚</m:t>
                    </m:r>
                    <m:r>
                      <a:rPr lang="az-Latn-AZ" sz="2800" b="1" i="1" smtClean="0">
                        <a:latin typeface="Cambria Math"/>
                      </a:rPr>
                      <m:t>−</m:t>
                    </m:r>
                    <m:sSub>
                      <m:sSubPr>
                        <m:ctrlPr>
                          <a:rPr lang="az-Latn-AZ" sz="2800" b="1" i="1">
                            <a:latin typeface="Cambria Math"/>
                          </a:rPr>
                        </m:ctrlPr>
                      </m:sSubPr>
                      <m:e>
                        <m:r>
                          <a:rPr lang="az-Latn-AZ" sz="2800" b="1" i="1">
                            <a:latin typeface="Cambria Math"/>
                          </a:rPr>
                          <m:t>𝒚</m:t>
                        </m:r>
                      </m:e>
                      <m:sub>
                        <m:r>
                          <a:rPr lang="az-Latn-AZ" sz="2800" b="1" i="1">
                            <a:latin typeface="Cambria Math"/>
                          </a:rPr>
                          <m:t>𝟎</m:t>
                        </m:r>
                      </m:sub>
                    </m:sSub>
                    <m:r>
                      <a:rPr lang="az-Latn-AZ" sz="2800" b="1" i="1">
                        <a:latin typeface="Cambria Math"/>
                      </a:rPr>
                      <m:t>=</m:t>
                    </m:r>
                  </m:oMath>
                </a14:m>
                <a:r>
                  <a:rPr lang="az-Latn-AZ" sz="2800" b="1" dirty="0"/>
                  <a:t> </a:t>
                </a:r>
                <a14:m>
                  <m:oMath xmlns:m="http://schemas.openxmlformats.org/officeDocument/2006/math">
                    <m:d>
                      <m:dPr>
                        <m:ctrlPr>
                          <a:rPr lang="az-Latn-AZ" sz="2800" b="1" i="1">
                            <a:latin typeface="Cambria Math"/>
                          </a:rPr>
                        </m:ctrlPr>
                      </m:dPr>
                      <m:e>
                        <m:r>
                          <a:rPr lang="az-Latn-AZ" sz="2800" b="1" i="1">
                            <a:latin typeface="Cambria Math"/>
                          </a:rPr>
                          <m:t>𝒓</m:t>
                        </m:r>
                        <m:r>
                          <a:rPr lang="az-Latn-AZ" sz="2800" b="1" i="1">
                            <a:latin typeface="Cambria Math"/>
                          </a:rPr>
                          <m:t>−</m:t>
                        </m:r>
                        <m:sSub>
                          <m:sSubPr>
                            <m:ctrlPr>
                              <a:rPr lang="az-Latn-AZ" sz="2800" b="1" i="1">
                                <a:latin typeface="Cambria Math"/>
                              </a:rPr>
                            </m:ctrlPr>
                          </m:sSubPr>
                          <m:e>
                            <m:r>
                              <a:rPr lang="az-Latn-AZ" sz="2800" b="1" i="1">
                                <a:latin typeface="Cambria Math"/>
                              </a:rPr>
                              <m:t>𝒓</m:t>
                            </m:r>
                          </m:e>
                          <m:sub>
                            <m:r>
                              <a:rPr lang="az-Latn-AZ" sz="2800" b="1" i="1">
                                <a:latin typeface="Cambria Math"/>
                              </a:rPr>
                              <m:t>𝟎</m:t>
                            </m:r>
                          </m:sub>
                        </m:sSub>
                      </m:e>
                    </m:d>
                    <m:sSub>
                      <m:sSubPr>
                        <m:ctrlPr>
                          <a:rPr lang="az-Latn-AZ" sz="2800" b="1" i="1">
                            <a:latin typeface="Cambria Math"/>
                          </a:rPr>
                        </m:ctrlPr>
                      </m:sSubPr>
                      <m:e>
                        <m:r>
                          <a:rPr lang="az-Latn-AZ" sz="2800" b="1" i="1">
                            <a:latin typeface="Cambria Math"/>
                          </a:rPr>
                          <m:t>𝒚</m:t>
                        </m:r>
                      </m:e>
                      <m:sub>
                        <m:r>
                          <a:rPr lang="az-Latn-AZ" sz="2800" b="1" i="1">
                            <a:latin typeface="Cambria Math"/>
                          </a:rPr>
                          <m:t>𝟎</m:t>
                        </m:r>
                      </m:sub>
                    </m:sSub>
                  </m:oMath>
                </a14:m>
                <a:r>
                  <a:rPr lang="az-Latn-AZ" sz="2800" b="1" dirty="0"/>
                  <a:t> </a:t>
                </a:r>
                <a:endParaRPr lang="az-Latn-AZ" sz="2800" dirty="0" smtClean="0"/>
              </a:p>
              <a:p>
                <a:pPr>
                  <a:lnSpc>
                    <a:spcPct val="150000"/>
                  </a:lnSpc>
                </a:pPr>
                <a:endParaRPr lang="az-Latn-AZ" sz="1600" dirty="0" smtClean="0"/>
              </a:p>
              <a:p>
                <a:pPr>
                  <a:lnSpc>
                    <a:spcPct val="150000"/>
                  </a:lnSpc>
                </a:pPr>
                <a:endParaRPr lang="az-Latn-AZ" sz="1400" dirty="0"/>
              </a:p>
            </p:txBody>
          </p:sp>
        </mc:Choice>
        <mc:Fallback xmlns="">
          <p:sp>
            <p:nvSpPr>
              <p:cNvPr id="6" name="TextBox 5"/>
              <p:cNvSpPr txBox="1">
                <a:spLocks noRot="1" noChangeAspect="1" noMove="1" noResize="1" noEditPoints="1" noAdjustHandles="1" noChangeArrowheads="1" noChangeShapeType="1" noTextEdit="1"/>
              </p:cNvSpPr>
              <p:nvPr/>
            </p:nvSpPr>
            <p:spPr>
              <a:xfrm>
                <a:off x="611560" y="2852936"/>
                <a:ext cx="8424936" cy="3247043"/>
              </a:xfrm>
              <a:prstGeom prst="rect">
                <a:avLst/>
              </a:prstGeom>
              <a:blipFill rotWithShape="1">
                <a:blip r:embed="rId3"/>
                <a:stretch>
                  <a:fillRect/>
                </a:stretch>
              </a:blipFill>
            </p:spPr>
            <p:txBody>
              <a:bodyPr/>
              <a:lstStyle/>
              <a:p>
                <a:r>
                  <a:rPr lang="az-Latn-AZ">
                    <a:noFill/>
                  </a:rPr>
                  <a:t> </a:t>
                </a:r>
              </a:p>
            </p:txBody>
          </p:sp>
        </mc:Fallback>
      </mc:AlternateContent>
    </p:spTree>
    <p:extLst>
      <p:ext uri="{BB962C8B-B14F-4D97-AF65-F5344CB8AC3E}">
        <p14:creationId xmlns:p14="http://schemas.microsoft.com/office/powerpoint/2010/main" val="385067557"/>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0" y="836712"/>
                <a:ext cx="8424936" cy="5334281"/>
              </a:xfrm>
              <a:prstGeom prst="rect">
                <a:avLst/>
              </a:prstGeom>
              <a:noFill/>
            </p:spPr>
            <p:txBody>
              <a:bodyPr wrap="square" rtlCol="0">
                <a:spAutoFit/>
              </a:bodyPr>
              <a:lstStyle/>
              <a:p>
                <a:pPr algn="ctr"/>
                <a:r>
                  <a:rPr lang="en-US" sz="2400" b="1" i="1" spc="300" dirty="0" err="1" smtClean="0">
                    <a:solidFill>
                      <a:srgbClr val="FF0000"/>
                    </a:solidFill>
                    <a:effectLst>
                      <a:outerShdw blurRad="38100" dist="38100" dir="2700000" algn="tl">
                        <a:srgbClr val="000000">
                          <a:alpha val="43137"/>
                        </a:srgbClr>
                      </a:outerShdw>
                    </a:effectLst>
                  </a:rPr>
                  <a:t>Vergid</a:t>
                </a:r>
                <a:r>
                  <a:rPr lang="az-Latn-AZ" sz="2400" b="1" i="1" spc="300" dirty="0" smtClean="0">
                    <a:solidFill>
                      <a:srgbClr val="FF0000"/>
                    </a:solidFill>
                    <a:effectLst>
                      <a:outerShdw blurRad="38100" dist="38100" dir="2700000" algn="tl">
                        <a:srgbClr val="000000">
                          <a:alpha val="43137"/>
                        </a:srgbClr>
                      </a:outerShdw>
                    </a:effectLst>
                  </a:rPr>
                  <a:t>ən yayınan vergi </a:t>
                </a:r>
                <a:r>
                  <a:rPr lang="az-Latn-AZ" sz="2400" b="1" i="1" spc="300" dirty="0" err="1" smtClean="0">
                    <a:solidFill>
                      <a:srgbClr val="FF0000"/>
                    </a:solidFill>
                    <a:effectLst>
                      <a:outerShdw blurRad="38100" dist="38100" dir="2700000" algn="tl">
                        <a:srgbClr val="000000">
                          <a:alpha val="43137"/>
                        </a:srgbClr>
                      </a:outerShdw>
                    </a:effectLst>
                  </a:rPr>
                  <a:t>ödəyicisinin</a:t>
                </a:r>
                <a:r>
                  <a:rPr lang="az-Latn-AZ" sz="2400" b="1" i="1" spc="300" dirty="0" smtClean="0">
                    <a:solidFill>
                      <a:srgbClr val="FF0000"/>
                    </a:solidFill>
                    <a:effectLst>
                      <a:outerShdw blurRad="38100" dist="38100" dir="2700000" algn="tl">
                        <a:srgbClr val="000000">
                          <a:alpha val="43137"/>
                        </a:srgbClr>
                      </a:outerShdw>
                    </a:effectLst>
                  </a:rPr>
                  <a:t> faydalılıq funksiyası</a:t>
                </a:r>
              </a:p>
              <a:p>
                <a:pPr>
                  <a:lnSpc>
                    <a:spcPct val="150000"/>
                  </a:lnSpc>
                </a:pPr>
                <a14:m>
                  <m:oMath xmlns:m="http://schemas.openxmlformats.org/officeDocument/2006/math">
                    <m:r>
                      <a:rPr lang="en-US" sz="2400" b="1" i="1" smtClean="0">
                        <a:latin typeface="Cambria Math"/>
                      </a:rPr>
                      <m:t>𝑬𝑼</m:t>
                    </m:r>
                    <m:r>
                      <a:rPr lang="az-Latn-AZ" sz="2400" b="1" i="1">
                        <a:latin typeface="Cambria Math"/>
                      </a:rPr>
                      <m:t>=</m:t>
                    </m:r>
                    <m:d>
                      <m:dPr>
                        <m:ctrlPr>
                          <a:rPr lang="en-US" sz="2400" b="1" i="1" smtClean="0">
                            <a:latin typeface="Cambria Math"/>
                          </a:rPr>
                        </m:ctrlPr>
                      </m:dPr>
                      <m:e>
                        <m:r>
                          <a:rPr lang="en-US" sz="2400" b="1" i="1" smtClean="0">
                            <a:latin typeface="Cambria Math"/>
                          </a:rPr>
                          <m:t>𝟏</m:t>
                        </m:r>
                        <m:r>
                          <a:rPr lang="en-US" sz="2400" b="1" i="1" smtClean="0">
                            <a:latin typeface="Cambria Math"/>
                          </a:rPr>
                          <m:t>−</m:t>
                        </m:r>
                        <m:r>
                          <a:rPr lang="en-US" sz="2400" b="1" i="1" smtClean="0">
                            <a:latin typeface="Cambria Math"/>
                          </a:rPr>
                          <m:t>𝒑</m:t>
                        </m:r>
                      </m:e>
                    </m:d>
                    <m:r>
                      <a:rPr lang="en-US" sz="2400" b="1" i="1" smtClean="0">
                        <a:latin typeface="Cambria Math"/>
                      </a:rPr>
                      <m:t>𝑼</m:t>
                    </m:r>
                    <m:d>
                      <m:dPr>
                        <m:ctrlPr>
                          <a:rPr lang="en-US" sz="2400" b="1" i="1" smtClean="0">
                            <a:latin typeface="Cambria Math"/>
                          </a:rPr>
                        </m:ctrlPr>
                      </m:dPr>
                      <m:e>
                        <m:r>
                          <a:rPr lang="en-US" sz="2400" b="1" i="1" smtClean="0">
                            <a:latin typeface="Cambria Math"/>
                          </a:rPr>
                          <m:t>𝒗</m:t>
                        </m:r>
                        <m:r>
                          <a:rPr lang="en-US" sz="2400" b="1" i="1" smtClean="0">
                            <a:latin typeface="Cambria Math"/>
                          </a:rPr>
                          <m:t>+</m:t>
                        </m:r>
                        <m:r>
                          <a:rPr lang="en-US" sz="2400" b="1" i="1" smtClean="0">
                            <a:latin typeface="Cambria Math"/>
                          </a:rPr>
                          <m:t>𝒕</m:t>
                        </m:r>
                        <m:d>
                          <m:dPr>
                            <m:ctrlPr>
                              <a:rPr lang="en-US" sz="2400" b="1" i="1" smtClean="0">
                                <a:latin typeface="Cambria Math"/>
                              </a:rPr>
                            </m:ctrlPr>
                          </m:dPr>
                          <m:e>
                            <m:r>
                              <a:rPr lang="en-US" sz="2400" b="1" i="1" smtClean="0">
                                <a:latin typeface="Cambria Math"/>
                              </a:rPr>
                              <m:t>𝒚</m:t>
                            </m:r>
                            <m:r>
                              <a:rPr lang="en-US" sz="2400" b="1" i="1" smtClean="0">
                                <a:latin typeface="Cambria Math"/>
                              </a:rPr>
                              <m:t>−</m:t>
                            </m:r>
                            <m:r>
                              <a:rPr lang="en-US" sz="2400" b="1" i="1" smtClean="0">
                                <a:latin typeface="Cambria Math"/>
                              </a:rPr>
                              <m:t>𝒙</m:t>
                            </m:r>
                          </m:e>
                        </m:d>
                      </m:e>
                    </m:d>
                    <m:r>
                      <a:rPr lang="en-US" sz="2400" b="1" i="1" smtClean="0">
                        <a:latin typeface="Cambria Math"/>
                      </a:rPr>
                      <m:t>+</m:t>
                    </m:r>
                    <m:r>
                      <a:rPr lang="en-US" sz="2400" b="1" i="1" smtClean="0">
                        <a:latin typeface="Cambria Math"/>
                      </a:rPr>
                      <m:t>𝒑𝑼</m:t>
                    </m:r>
                    <m:r>
                      <a:rPr lang="en-US" sz="2400" b="1" i="0" smtClean="0">
                        <a:latin typeface="Cambria Math"/>
                      </a:rPr>
                      <m:t> (</m:t>
                    </m:r>
                    <m:r>
                      <a:rPr lang="en-US" sz="2400" b="1" i="1">
                        <a:latin typeface="Cambria Math"/>
                      </a:rPr>
                      <m:t>𝒗</m:t>
                    </m:r>
                  </m:oMath>
                </a14:m>
                <a:r>
                  <a:rPr lang="en-US" sz="2400" b="1" dirty="0" smtClean="0"/>
                  <a:t>-</a:t>
                </a:r>
                <a14:m>
                  <m:oMath xmlns:m="http://schemas.openxmlformats.org/officeDocument/2006/math">
                    <m:r>
                      <a:rPr lang="en-US" sz="2400" b="1" i="1" dirty="0" smtClean="0">
                        <a:latin typeface="Cambria Math"/>
                        <a:ea typeface="Cambria Math"/>
                      </a:rPr>
                      <m:t>𝜽</m:t>
                    </m:r>
                    <m:r>
                      <a:rPr lang="en-US" sz="2400" b="1" i="1" dirty="0" smtClean="0">
                        <a:latin typeface="Cambria Math"/>
                        <a:ea typeface="Cambria Math"/>
                      </a:rPr>
                      <m:t> (</m:t>
                    </m:r>
                    <m:r>
                      <a:rPr lang="en-US" sz="2400" b="1" i="1" dirty="0" smtClean="0">
                        <a:latin typeface="Cambria Math"/>
                        <a:ea typeface="Cambria Math"/>
                      </a:rPr>
                      <m:t>𝒚</m:t>
                    </m:r>
                    <m:r>
                      <a:rPr lang="en-US" sz="2400" b="1" i="1" dirty="0" smtClean="0">
                        <a:latin typeface="Cambria Math"/>
                        <a:ea typeface="Cambria Math"/>
                      </a:rPr>
                      <m:t>−</m:t>
                    </m:r>
                    <m:r>
                      <a:rPr lang="en-US" sz="2400" b="1" i="1" dirty="0" smtClean="0">
                        <a:latin typeface="Cambria Math"/>
                        <a:ea typeface="Cambria Math"/>
                      </a:rPr>
                      <m:t>𝒙</m:t>
                    </m:r>
                    <m:r>
                      <a:rPr lang="en-US" sz="2400" b="1" i="1" dirty="0" smtClean="0">
                        <a:latin typeface="Cambria Math"/>
                        <a:ea typeface="Cambria Math"/>
                      </a:rPr>
                      <m:t>))</m:t>
                    </m:r>
                  </m:oMath>
                </a14:m>
                <a:endParaRPr lang="en-US" sz="2400" b="1" dirty="0" smtClean="0">
                  <a:ea typeface="Cambria Math"/>
                </a:endParaRPr>
              </a:p>
              <a:p>
                <a:pPr marL="457200" indent="-457200">
                  <a:lnSpc>
                    <a:spcPct val="150000"/>
                  </a:lnSpc>
                  <a:buFont typeface="Wingdings" panose="05000000000000000000" pitchFamily="2" charset="2"/>
                  <a:buChar char="§"/>
                </a:pPr>
                <a14:m>
                  <m:oMath xmlns:m="http://schemas.openxmlformats.org/officeDocument/2006/math">
                    <m:r>
                      <a:rPr lang="en-US" sz="2400" b="1" i="1">
                        <a:latin typeface="Cambria Math"/>
                      </a:rPr>
                      <m:t>𝑬𝑼</m:t>
                    </m:r>
                  </m:oMath>
                </a14:m>
                <a:r>
                  <a:rPr lang="en-US" sz="2400" b="1" dirty="0" smtClean="0"/>
                  <a:t> – </a:t>
                </a:r>
                <a:r>
                  <a:rPr lang="en-US" sz="2400" dirty="0" smtClean="0"/>
                  <a:t>g</a:t>
                </a:r>
                <a:r>
                  <a:rPr lang="az-Latn-AZ" sz="2400" dirty="0" smtClean="0"/>
                  <a:t>özlənilən faydalılıq</a:t>
                </a:r>
                <a:r>
                  <a:rPr lang="az-Latn-AZ" sz="2400" b="1" dirty="0" smtClean="0"/>
                  <a:t>;</a:t>
                </a:r>
              </a:p>
              <a:p>
                <a:pPr marL="457200" indent="-457200">
                  <a:lnSpc>
                    <a:spcPct val="150000"/>
                  </a:lnSpc>
                  <a:buFont typeface="Wingdings" panose="05000000000000000000" pitchFamily="2" charset="2"/>
                  <a:buChar char="§"/>
                </a:pPr>
                <a14:m>
                  <m:oMath xmlns:m="http://schemas.openxmlformats.org/officeDocument/2006/math">
                    <m:r>
                      <a:rPr lang="en-US" sz="2400" b="1" i="1">
                        <a:latin typeface="Cambria Math"/>
                      </a:rPr>
                      <m:t>𝑼</m:t>
                    </m:r>
                  </m:oMath>
                </a14:m>
                <a:r>
                  <a:rPr lang="az-Latn-AZ" sz="2400" b="1" dirty="0" smtClean="0"/>
                  <a:t>- </a:t>
                </a:r>
                <a:r>
                  <a:rPr lang="az-Latn-AZ" sz="2400" dirty="0" err="1" smtClean="0"/>
                  <a:t>Neyman</a:t>
                </a:r>
                <a:r>
                  <a:rPr lang="az-Latn-AZ" sz="2400" dirty="0" smtClean="0"/>
                  <a:t> - </a:t>
                </a:r>
                <a:r>
                  <a:rPr lang="az-Latn-AZ" sz="2400" dirty="0" err="1" smtClean="0"/>
                  <a:t>Morgenşteyn</a:t>
                </a:r>
                <a:r>
                  <a:rPr lang="az-Latn-AZ" sz="2400" dirty="0" smtClean="0"/>
                  <a:t> faydalılıq funksiyası</a:t>
                </a:r>
                <a:r>
                  <a:rPr lang="az-Latn-AZ" sz="2400" b="1" dirty="0" smtClean="0"/>
                  <a:t>;</a:t>
                </a:r>
              </a:p>
              <a:p>
                <a:pPr marL="457200" indent="-457200">
                  <a:lnSpc>
                    <a:spcPct val="150000"/>
                  </a:lnSpc>
                  <a:buFont typeface="Wingdings" panose="05000000000000000000" pitchFamily="2" charset="2"/>
                  <a:buChar char="§"/>
                </a:pPr>
                <a14:m>
                  <m:oMath xmlns:m="http://schemas.openxmlformats.org/officeDocument/2006/math">
                    <m:r>
                      <a:rPr lang="en-US" sz="2400" b="1" i="1">
                        <a:latin typeface="Cambria Math"/>
                      </a:rPr>
                      <m:t>𝒚</m:t>
                    </m:r>
                  </m:oMath>
                </a14:m>
                <a:r>
                  <a:rPr lang="az-Latn-AZ" sz="2400" b="1" dirty="0" smtClean="0"/>
                  <a:t>- </a:t>
                </a:r>
                <a:r>
                  <a:rPr lang="az-Latn-AZ" sz="2400" dirty="0" smtClean="0"/>
                  <a:t>ümumi gəlirlərin cəmi</a:t>
                </a:r>
                <a:r>
                  <a:rPr lang="az-Latn-AZ" sz="2400" b="1" dirty="0" smtClean="0"/>
                  <a:t>;</a:t>
                </a:r>
              </a:p>
              <a:p>
                <a:pPr marL="457200" indent="-457200">
                  <a:lnSpc>
                    <a:spcPct val="150000"/>
                  </a:lnSpc>
                  <a:buFont typeface="Wingdings" panose="05000000000000000000" pitchFamily="2" charset="2"/>
                  <a:buChar char="§"/>
                </a:pPr>
                <a14:m>
                  <m:oMath xmlns:m="http://schemas.openxmlformats.org/officeDocument/2006/math">
                    <m:r>
                      <a:rPr lang="en-US" sz="2400" b="1" i="1">
                        <a:latin typeface="Cambria Math"/>
                      </a:rPr>
                      <m:t>𝒙</m:t>
                    </m:r>
                  </m:oMath>
                </a14:m>
                <a:r>
                  <a:rPr lang="az-Latn-AZ" sz="2400" b="1" dirty="0" smtClean="0"/>
                  <a:t> – </a:t>
                </a:r>
                <a:r>
                  <a:rPr lang="az-Latn-AZ" sz="2400" dirty="0" smtClean="0"/>
                  <a:t>gizlədilən gəlir</a:t>
                </a:r>
                <a:r>
                  <a:rPr lang="az-Latn-AZ" sz="2400" b="1" dirty="0" smtClean="0"/>
                  <a:t>;</a:t>
                </a:r>
              </a:p>
              <a:p>
                <a:pPr marL="457200" indent="-457200">
                  <a:lnSpc>
                    <a:spcPct val="150000"/>
                  </a:lnSpc>
                  <a:buFont typeface="Wingdings" panose="05000000000000000000" pitchFamily="2" charset="2"/>
                  <a:buChar char="§"/>
                </a:pPr>
                <a14:m>
                  <m:oMath xmlns:m="http://schemas.openxmlformats.org/officeDocument/2006/math">
                    <m:r>
                      <a:rPr lang="en-US" sz="2400" b="1" i="1">
                        <a:latin typeface="Cambria Math"/>
                      </a:rPr>
                      <m:t>𝒑</m:t>
                    </m:r>
                  </m:oMath>
                </a14:m>
                <a:r>
                  <a:rPr lang="az-Latn-AZ" sz="2400" b="1" dirty="0" smtClean="0"/>
                  <a:t>- </a:t>
                </a:r>
                <a:r>
                  <a:rPr lang="az-Latn-AZ" sz="2400" dirty="0" smtClean="0"/>
                  <a:t>ehtimal</a:t>
                </a:r>
                <a:r>
                  <a:rPr lang="az-Latn-AZ" sz="2400" b="1" dirty="0" smtClean="0"/>
                  <a:t>; </a:t>
                </a:r>
              </a:p>
              <a:p>
                <a:pPr marL="457200" indent="-457200">
                  <a:lnSpc>
                    <a:spcPct val="150000"/>
                  </a:lnSpc>
                  <a:buFont typeface="Wingdings" panose="05000000000000000000" pitchFamily="2" charset="2"/>
                  <a:buChar char="§"/>
                </a:pPr>
                <a14:m>
                  <m:oMath xmlns:m="http://schemas.openxmlformats.org/officeDocument/2006/math">
                    <m:r>
                      <a:rPr lang="en-US" sz="2400" b="1" i="1" dirty="0">
                        <a:latin typeface="Cambria Math"/>
                        <a:ea typeface="Cambria Math"/>
                      </a:rPr>
                      <m:t>𝜽</m:t>
                    </m:r>
                  </m:oMath>
                </a14:m>
                <a:r>
                  <a:rPr lang="az-Latn-AZ" sz="2400" b="1" dirty="0" smtClean="0"/>
                  <a:t>- </a:t>
                </a:r>
                <a:r>
                  <a:rPr lang="az-Latn-AZ" sz="2400" dirty="0" smtClean="0"/>
                  <a:t>cərimə</a:t>
                </a:r>
                <a:r>
                  <a:rPr lang="az-Latn-AZ" sz="2400" b="1" dirty="0" smtClean="0"/>
                  <a:t>;</a:t>
                </a:r>
              </a:p>
              <a:p>
                <a:pPr marL="457200" indent="-457200">
                  <a:lnSpc>
                    <a:spcPct val="150000"/>
                  </a:lnSpc>
                  <a:buFont typeface="Wingdings" panose="05000000000000000000" pitchFamily="2" charset="2"/>
                  <a:buChar char="§"/>
                </a:pPr>
                <a14:m>
                  <m:oMath xmlns:m="http://schemas.openxmlformats.org/officeDocument/2006/math">
                    <m:r>
                      <a:rPr lang="en-US" sz="2400" b="1" i="1">
                        <a:latin typeface="Cambria Math"/>
                      </a:rPr>
                      <m:t>𝒕</m:t>
                    </m:r>
                  </m:oMath>
                </a14:m>
                <a:r>
                  <a:rPr lang="az-Latn-AZ" sz="2400" b="1" dirty="0" smtClean="0"/>
                  <a:t>- </a:t>
                </a:r>
                <a:r>
                  <a:rPr lang="az-Latn-AZ" sz="2400" dirty="0" smtClean="0"/>
                  <a:t>vergi dərəcəsidir</a:t>
                </a:r>
                <a:r>
                  <a:rPr lang="az-Latn-AZ" sz="2400" b="1" dirty="0" smtClean="0"/>
                  <a:t>. </a:t>
                </a:r>
                <a:endParaRPr lang="az-Latn-AZ" sz="1200" dirty="0"/>
              </a:p>
            </p:txBody>
          </p:sp>
        </mc:Choice>
        <mc:Fallback xmlns="">
          <p:sp>
            <p:nvSpPr>
              <p:cNvPr id="6" name="TextBox 5"/>
              <p:cNvSpPr txBox="1">
                <a:spLocks noRot="1" noChangeAspect="1" noMove="1" noResize="1" noEditPoints="1" noAdjustHandles="1" noChangeArrowheads="1" noChangeShapeType="1" noTextEdit="1"/>
              </p:cNvSpPr>
              <p:nvPr/>
            </p:nvSpPr>
            <p:spPr>
              <a:xfrm>
                <a:off x="0" y="836712"/>
                <a:ext cx="8424936" cy="5334281"/>
              </a:xfrm>
              <a:prstGeom prst="rect">
                <a:avLst/>
              </a:prstGeom>
              <a:blipFill rotWithShape="1">
                <a:blip r:embed="rId2"/>
                <a:stretch>
                  <a:fillRect l="-941" t="-1029" b="-571"/>
                </a:stretch>
              </a:blipFill>
            </p:spPr>
            <p:txBody>
              <a:bodyPr/>
              <a:lstStyle/>
              <a:p>
                <a:r>
                  <a:rPr lang="az-Latn-AZ">
                    <a:noFill/>
                  </a:rPr>
                  <a:t> </a:t>
                </a:r>
              </a:p>
            </p:txBody>
          </p:sp>
        </mc:Fallback>
      </mc:AlternateContent>
    </p:spTree>
    <p:extLst>
      <p:ext uri="{BB962C8B-B14F-4D97-AF65-F5344CB8AC3E}">
        <p14:creationId xmlns:p14="http://schemas.microsoft.com/office/powerpoint/2010/main" val="3132686785"/>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627784" y="1020444"/>
            <a:ext cx="5976664" cy="1338828"/>
          </a:xfrm>
          <a:prstGeom prst="rect">
            <a:avLst/>
          </a:prstGeom>
          <a:noFill/>
        </p:spPr>
        <p:txBody>
          <a:bodyPr wrap="square" rtlCol="0">
            <a:spAutoFit/>
          </a:bodyPr>
          <a:lstStyle/>
          <a:p>
            <a:pPr algn="ctr">
              <a:lnSpc>
                <a:spcPct val="150000"/>
              </a:lnSpc>
            </a:pPr>
            <a:r>
              <a:rPr lang="az-Latn-AZ" b="1" dirty="0">
                <a:solidFill>
                  <a:srgbClr val="0000CC"/>
                </a:solidFill>
              </a:rPr>
              <a:t>İ</a:t>
            </a:r>
            <a:r>
              <a:rPr lang="az-Latn-AZ" b="1" dirty="0" smtClean="0">
                <a:solidFill>
                  <a:srgbClr val="0000CC"/>
                </a:solidFill>
              </a:rPr>
              <a:t>qtisadi </a:t>
            </a:r>
            <a:r>
              <a:rPr lang="az-Latn-AZ" b="1" dirty="0">
                <a:solidFill>
                  <a:srgbClr val="0000CC"/>
                </a:solidFill>
              </a:rPr>
              <a:t>subyektin vergi ödəməkdən yayınmadan əldə etdiyi faydanı </a:t>
            </a:r>
            <a:r>
              <a:rPr lang="az-Latn-AZ" b="1" dirty="0" smtClean="0">
                <a:solidFill>
                  <a:srgbClr val="0000CC"/>
                </a:solidFill>
              </a:rPr>
              <a:t>rentabellik nəzərə alınmaqla aşağıdakı </a:t>
            </a:r>
            <a:r>
              <a:rPr lang="az-Latn-AZ" b="1" dirty="0">
                <a:solidFill>
                  <a:srgbClr val="0000CC"/>
                </a:solidFill>
              </a:rPr>
              <a:t>funksiya şəklində ifadə etmək olar</a:t>
            </a:r>
          </a:p>
        </p:txBody>
      </p:sp>
      <mc:AlternateContent xmlns:mc="http://schemas.openxmlformats.org/markup-compatibility/2006" xmlns:a14="http://schemas.microsoft.com/office/drawing/2010/main">
        <mc:Choice Requires="a14">
          <p:sp>
            <p:nvSpPr>
              <p:cNvPr id="6" name="TextBox 5"/>
              <p:cNvSpPr txBox="1"/>
              <p:nvPr/>
            </p:nvSpPr>
            <p:spPr>
              <a:xfrm>
                <a:off x="611560" y="2852936"/>
                <a:ext cx="8424936" cy="3817071"/>
              </a:xfrm>
              <a:prstGeom prst="rect">
                <a:avLst/>
              </a:prstGeom>
              <a:noFill/>
            </p:spPr>
            <p:txBody>
              <a:bodyPr wrap="square" rtlCol="0">
                <a:spAutoFit/>
              </a:bodyPr>
              <a:lstStyle/>
              <a:p>
                <a:endParaRPr lang="az-Latn-AZ" sz="1600" b="1" i="1" dirty="0" smtClean="0"/>
              </a:p>
              <a:p>
                <a:pPr marL="285750" indent="-285750">
                  <a:lnSpc>
                    <a:spcPct val="150000"/>
                  </a:lnSpc>
                  <a:buFont typeface="Wingdings" panose="05000000000000000000" pitchFamily="2" charset="2"/>
                  <a:buChar char="ü"/>
                </a:pPr>
                <a14:m>
                  <m:oMath xmlns:m="http://schemas.openxmlformats.org/officeDocument/2006/math">
                    <m:r>
                      <a:rPr lang="az-Latn-AZ" sz="2000" b="1" i="1">
                        <a:latin typeface="Cambria Math"/>
                      </a:rPr>
                      <m:t>∪</m:t>
                    </m:r>
                    <m:d>
                      <m:dPr>
                        <m:ctrlPr>
                          <a:rPr lang="az-Latn-AZ" sz="2000" b="1" i="1">
                            <a:latin typeface="Cambria Math"/>
                          </a:rPr>
                        </m:ctrlPr>
                      </m:dPr>
                      <m:e>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r>
                          <a:rPr lang="az-Latn-AZ" sz="2000" b="1" i="1">
                            <a:latin typeface="Cambria Math"/>
                          </a:rPr>
                          <m:t>, </m:t>
                        </m:r>
                        <m:r>
                          <a:rPr lang="az-Latn-AZ" sz="2000" b="1" i="1">
                            <a:latin typeface="Cambria Math"/>
                          </a:rPr>
                          <m:t>𝒕</m:t>
                        </m:r>
                        <m:r>
                          <a:rPr lang="az-Latn-AZ" sz="2000" b="1" i="1">
                            <a:latin typeface="Cambria Math"/>
                          </a:rPr>
                          <m:t>, </m:t>
                        </m:r>
                        <m:r>
                          <a:rPr lang="az-Latn-AZ" sz="2000" b="1" i="1">
                            <a:latin typeface="Cambria Math"/>
                          </a:rPr>
                          <m:t>𝒑</m:t>
                        </m:r>
                        <m:r>
                          <a:rPr lang="az-Latn-AZ" sz="2000" b="1" i="1">
                            <a:latin typeface="Cambria Math"/>
                          </a:rPr>
                          <m:t>, </m:t>
                        </m:r>
                        <m:r>
                          <a:rPr lang="az-Latn-AZ" sz="2000" b="1" i="1">
                            <a:latin typeface="Cambria Math"/>
                          </a:rPr>
                          <m:t>𝒌</m:t>
                        </m:r>
                        <m:r>
                          <a:rPr lang="az-Latn-AZ" sz="2000" b="1" i="1">
                            <a:latin typeface="Cambria Math"/>
                          </a:rPr>
                          <m:t>, </m:t>
                        </m:r>
                        <m:r>
                          <a:rPr lang="az-Latn-AZ" sz="2000" b="1" i="1">
                            <a:latin typeface="Cambria Math"/>
                          </a:rPr>
                          <m:t>𝒎</m:t>
                        </m:r>
                        <m:r>
                          <a:rPr lang="az-Latn-AZ" sz="2000" b="1" i="1">
                            <a:latin typeface="Cambria Math"/>
                          </a:rPr>
                          <m:t>, </m:t>
                        </m:r>
                        <m:r>
                          <a:rPr lang="az-Latn-AZ" sz="2000" b="1" i="1">
                            <a:latin typeface="Cambria Math"/>
                          </a:rPr>
                          <m:t>𝒇</m:t>
                        </m:r>
                      </m:e>
                    </m:d>
                    <m:r>
                      <a:rPr lang="az-Latn-AZ" sz="2000" b="1" i="1">
                        <a:latin typeface="Cambria Math"/>
                      </a:rPr>
                      <m:t>=</m:t>
                    </m:r>
                    <m:d>
                      <m:dPr>
                        <m:begChr m:val="["/>
                        <m:endChr m:val="]"/>
                        <m:ctrlPr>
                          <a:rPr lang="az-Latn-AZ" sz="2000" b="1" i="1">
                            <a:latin typeface="Cambria Math"/>
                          </a:rPr>
                        </m:ctrlPr>
                      </m:dPr>
                      <m:e>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r>
                          <a:rPr lang="az-Latn-AZ" sz="2000" b="1" i="1">
                            <a:latin typeface="Cambria Math"/>
                          </a:rPr>
                          <m:t>𝒕</m:t>
                        </m:r>
                        <m:r>
                          <a:rPr lang="az-Latn-AZ" sz="2000" b="1" i="1">
                            <a:latin typeface="Cambria Math"/>
                          </a:rPr>
                          <m:t>−(</m:t>
                        </m:r>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r>
                          <a:rPr lang="az-Latn-AZ" sz="2000" b="1" i="1">
                            <a:latin typeface="Cambria Math"/>
                          </a:rPr>
                          <m:t>)(</m:t>
                        </m:r>
                        <m:r>
                          <a:rPr lang="az-Latn-AZ" sz="2000" b="1" i="1">
                            <a:latin typeface="Cambria Math"/>
                          </a:rPr>
                          <m:t>𝒌</m:t>
                        </m:r>
                        <m:r>
                          <a:rPr lang="az-Latn-AZ" sz="2000" b="1" i="1">
                            <a:latin typeface="Cambria Math"/>
                          </a:rPr>
                          <m:t>+</m:t>
                        </m:r>
                        <m:r>
                          <a:rPr lang="az-Latn-AZ" sz="2000" b="1" i="1">
                            <a:latin typeface="Cambria Math"/>
                          </a:rPr>
                          <m:t>𝒎</m:t>
                        </m:r>
                        <m:r>
                          <a:rPr lang="az-Latn-AZ" sz="2000" b="1" i="1">
                            <a:latin typeface="Cambria Math"/>
                          </a:rPr>
                          <m:t>)</m:t>
                        </m:r>
                      </m:e>
                    </m:d>
                  </m:oMath>
                </a14:m>
                <a:r>
                  <a:rPr lang="az-Latn-AZ" sz="2000" b="1" dirty="0" smtClean="0"/>
                  <a:t> </a:t>
                </a:r>
                <a:r>
                  <a:rPr lang="az-Latn-AZ" sz="2000" b="1" dirty="0"/>
                  <a:t>(</a:t>
                </a:r>
                <a:r>
                  <a:rPr lang="az-Latn-AZ" sz="2000" b="1" dirty="0" smtClean="0"/>
                  <a:t>1-p</a:t>
                </a:r>
                <a:r>
                  <a:rPr lang="az-Latn-AZ" sz="2000" b="1" dirty="0"/>
                  <a:t>)+</a:t>
                </a:r>
                <a14:m>
                  <m:oMath xmlns:m="http://schemas.openxmlformats.org/officeDocument/2006/math">
                    <m:r>
                      <a:rPr lang="az-Latn-AZ" sz="2000" b="1" i="1">
                        <a:latin typeface="Cambria Math"/>
                      </a:rPr>
                      <m:t> </m:t>
                    </m:r>
                    <m:d>
                      <m:dPr>
                        <m:begChr m:val="["/>
                        <m:endChr m:val="]"/>
                        <m:ctrlPr>
                          <a:rPr lang="az-Latn-AZ" sz="2000" b="1" i="1">
                            <a:latin typeface="Cambria Math"/>
                          </a:rPr>
                        </m:ctrlPr>
                      </m:dPr>
                      <m:e>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r>
                          <a:rPr lang="az-Latn-AZ" sz="2000" b="1" i="1">
                            <a:latin typeface="Cambria Math"/>
                          </a:rPr>
                          <m:t>𝒕</m:t>
                        </m:r>
                        <m:r>
                          <a:rPr lang="az-Latn-AZ" sz="2000" b="1" i="1">
                            <a:latin typeface="Cambria Math"/>
                          </a:rPr>
                          <m:t>−</m:t>
                        </m:r>
                        <m:d>
                          <m:dPr>
                            <m:ctrlPr>
                              <a:rPr lang="az-Latn-AZ" sz="2000" b="1" i="1">
                                <a:latin typeface="Cambria Math"/>
                              </a:rPr>
                            </m:ctrlPr>
                          </m:dPr>
                          <m:e>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e>
                        </m:d>
                        <m:r>
                          <a:rPr lang="az-Latn-AZ" sz="2000" b="1" i="1">
                            <a:latin typeface="Cambria Math"/>
                          </a:rPr>
                          <m:t>𝒕</m:t>
                        </m:r>
                        <m:r>
                          <a:rPr lang="az-Latn-AZ" sz="2000" b="1" i="1">
                            <a:latin typeface="Cambria Math"/>
                          </a:rPr>
                          <m:t>++</m:t>
                        </m:r>
                        <m:d>
                          <m:dPr>
                            <m:ctrlPr>
                              <a:rPr lang="az-Latn-AZ" sz="2000" b="1" i="1">
                                <a:latin typeface="Cambria Math"/>
                              </a:rPr>
                            </m:ctrlPr>
                          </m:dPr>
                          <m:e>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e>
                        </m:d>
                        <m:d>
                          <m:dPr>
                            <m:ctrlPr>
                              <a:rPr lang="az-Latn-AZ" sz="2000" b="1" i="1">
                                <a:latin typeface="Cambria Math"/>
                              </a:rPr>
                            </m:ctrlPr>
                          </m:dPr>
                          <m:e>
                            <m:r>
                              <a:rPr lang="az-Latn-AZ" sz="2000" b="1" i="1">
                                <a:latin typeface="Cambria Math"/>
                              </a:rPr>
                              <m:t>𝒌</m:t>
                            </m:r>
                            <m:r>
                              <a:rPr lang="az-Latn-AZ" sz="2000" b="1" i="1">
                                <a:latin typeface="Cambria Math"/>
                              </a:rPr>
                              <m:t>+</m:t>
                            </m:r>
                            <m:r>
                              <a:rPr lang="az-Latn-AZ" sz="2000" b="1" i="1">
                                <a:latin typeface="Cambria Math"/>
                              </a:rPr>
                              <m:t>𝒎</m:t>
                            </m:r>
                          </m:e>
                        </m:d>
                        <m:r>
                          <a:rPr lang="az-Latn-AZ" sz="2000" b="1" i="1">
                            <a:latin typeface="Cambria Math"/>
                          </a:rPr>
                          <m:t>−</m:t>
                        </m:r>
                        <m:d>
                          <m:dPr>
                            <m:ctrlPr>
                              <a:rPr lang="az-Latn-AZ" sz="2000" b="1" i="1">
                                <a:latin typeface="Cambria Math"/>
                              </a:rPr>
                            </m:ctrlPr>
                          </m:dPr>
                          <m:e>
                            <m:r>
                              <a:rPr lang="az-Latn-AZ" sz="2000" b="1" i="1">
                                <a:latin typeface="Cambria Math"/>
                              </a:rPr>
                              <m:t>𝒚</m:t>
                            </m:r>
                            <m:r>
                              <a:rPr lang="az-Latn-AZ" sz="2000" b="1" i="1">
                                <a:latin typeface="Cambria Math"/>
                              </a:rPr>
                              <m:t>−</m:t>
                            </m:r>
                            <m:sSub>
                              <m:sSubPr>
                                <m:ctrlPr>
                                  <a:rPr lang="az-Latn-AZ" sz="2000" b="1" i="1">
                                    <a:latin typeface="Cambria Math"/>
                                  </a:rPr>
                                </m:ctrlPr>
                              </m:sSubPr>
                              <m:e>
                                <m:r>
                                  <a:rPr lang="az-Latn-AZ" sz="2000" b="1" i="1">
                                    <a:latin typeface="Cambria Math"/>
                                  </a:rPr>
                                  <m:t>𝒚</m:t>
                                </m:r>
                              </m:e>
                              <m:sub>
                                <m:r>
                                  <a:rPr lang="az-Latn-AZ" sz="2000" b="1" i="1">
                                    <a:latin typeface="Cambria Math"/>
                                  </a:rPr>
                                  <m:t>𝟎</m:t>
                                </m:r>
                              </m:sub>
                            </m:sSub>
                          </m:e>
                        </m:d>
                        <m:r>
                          <a:rPr lang="az-Latn-AZ" sz="2000" b="1" i="1">
                            <a:latin typeface="Cambria Math"/>
                          </a:rPr>
                          <m:t>𝒕𝒇</m:t>
                        </m:r>
                      </m:e>
                    </m:d>
                  </m:oMath>
                </a14:m>
                <a:r>
                  <a:rPr lang="az-Latn-AZ" sz="2000" b="1" dirty="0" smtClean="0"/>
                  <a:t>p</a:t>
                </a:r>
              </a:p>
              <a:p>
                <a:pPr>
                  <a:lnSpc>
                    <a:spcPct val="150000"/>
                  </a:lnSpc>
                </a:pPr>
                <a:r>
                  <a:rPr lang="az-Latn-AZ" sz="2000" dirty="0" smtClean="0"/>
                  <a:t>və ya</a:t>
                </a:r>
              </a:p>
              <a:p>
                <a:pPr marL="285750" indent="-285750" algn="ctr">
                  <a:lnSpc>
                    <a:spcPct val="150000"/>
                  </a:lnSpc>
                  <a:buFont typeface="Wingdings" panose="05000000000000000000" pitchFamily="2" charset="2"/>
                  <a:buChar char="ü"/>
                </a:pPr>
                <a14:m>
                  <m:oMath xmlns:m="http://schemas.openxmlformats.org/officeDocument/2006/math">
                    <m:r>
                      <a:rPr lang="az-Latn-AZ" sz="1600" b="1" i="1">
                        <a:latin typeface="Cambria Math"/>
                      </a:rPr>
                      <m:t>∪</m:t>
                    </m:r>
                    <m:d>
                      <m:dPr>
                        <m:ctrlPr>
                          <a:rPr lang="az-Latn-AZ" sz="1600" b="1" i="1">
                            <a:latin typeface="Cambria Math"/>
                          </a:rPr>
                        </m:ctrlPr>
                      </m:dPr>
                      <m:e>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 </m:t>
                        </m:r>
                        <m:r>
                          <a:rPr lang="az-Latn-AZ" sz="1600" b="1" i="1">
                            <a:latin typeface="Cambria Math"/>
                          </a:rPr>
                          <m:t>𝒕</m:t>
                        </m:r>
                        <m:r>
                          <a:rPr lang="az-Latn-AZ" sz="1600" b="1" i="1">
                            <a:latin typeface="Cambria Math"/>
                          </a:rPr>
                          <m:t>, </m:t>
                        </m:r>
                        <m:r>
                          <a:rPr lang="az-Latn-AZ" sz="1600" b="1" i="1">
                            <a:latin typeface="Cambria Math"/>
                          </a:rPr>
                          <m:t>𝒓</m:t>
                        </m:r>
                        <m:r>
                          <a:rPr lang="az-Latn-AZ" sz="1600" b="1" i="1">
                            <a:latin typeface="Cambria Math"/>
                          </a:rPr>
                          <m:t>, </m:t>
                        </m:r>
                        <m:sSub>
                          <m:sSubPr>
                            <m:ctrlPr>
                              <a:rPr lang="az-Latn-AZ" sz="1600" b="1" i="1">
                                <a:latin typeface="Cambria Math"/>
                              </a:rPr>
                            </m:ctrlPr>
                          </m:sSubPr>
                          <m:e>
                            <m:r>
                              <a:rPr lang="az-Latn-AZ" sz="1600" b="1" i="1">
                                <a:latin typeface="Cambria Math"/>
                              </a:rPr>
                              <m:t>𝒓</m:t>
                            </m:r>
                          </m:e>
                          <m:sub>
                            <m:r>
                              <a:rPr lang="az-Latn-AZ" sz="1600" b="1" i="1">
                                <a:latin typeface="Cambria Math"/>
                              </a:rPr>
                              <m:t>𝟎</m:t>
                            </m:r>
                          </m:sub>
                        </m:sSub>
                        <m:r>
                          <a:rPr lang="az-Latn-AZ" sz="1600" b="1" i="1">
                            <a:latin typeface="Cambria Math"/>
                          </a:rPr>
                          <m:t>,</m:t>
                        </m:r>
                        <m:r>
                          <a:rPr lang="az-Latn-AZ" sz="1600" b="1" i="1">
                            <a:latin typeface="Cambria Math"/>
                          </a:rPr>
                          <m:t>𝒑</m:t>
                        </m:r>
                        <m:r>
                          <a:rPr lang="az-Latn-AZ" sz="1600" b="1" i="1">
                            <a:latin typeface="Cambria Math"/>
                          </a:rPr>
                          <m:t>, </m:t>
                        </m:r>
                        <m:r>
                          <a:rPr lang="az-Latn-AZ" sz="1600" b="1" i="1">
                            <a:latin typeface="Cambria Math"/>
                          </a:rPr>
                          <m:t>𝒌</m:t>
                        </m:r>
                        <m:r>
                          <a:rPr lang="az-Latn-AZ" sz="1600" b="1" i="1">
                            <a:latin typeface="Cambria Math"/>
                          </a:rPr>
                          <m:t>, </m:t>
                        </m:r>
                        <m:r>
                          <a:rPr lang="az-Latn-AZ" sz="1600" b="1" i="1">
                            <a:latin typeface="Cambria Math"/>
                          </a:rPr>
                          <m:t>𝒎</m:t>
                        </m:r>
                        <m:r>
                          <a:rPr lang="az-Latn-AZ" sz="1600" b="1" i="1">
                            <a:latin typeface="Cambria Math"/>
                          </a:rPr>
                          <m:t>, </m:t>
                        </m:r>
                        <m:r>
                          <a:rPr lang="az-Latn-AZ" sz="1600" b="1" i="1">
                            <a:latin typeface="Cambria Math"/>
                          </a:rPr>
                          <m:t>𝒇</m:t>
                        </m:r>
                      </m:e>
                    </m:d>
                    <m:r>
                      <a:rPr lang="az-Latn-AZ" sz="1600" b="1" i="1">
                        <a:latin typeface="Cambria Math"/>
                      </a:rPr>
                      <m:t>=</m:t>
                    </m:r>
                    <m:d>
                      <m:dPr>
                        <m:begChr m:val="["/>
                        <m:endChr m:val="]"/>
                        <m:ctrlPr>
                          <a:rPr lang="az-Latn-AZ" sz="1600" b="1" i="1">
                            <a:latin typeface="Cambria Math"/>
                          </a:rPr>
                        </m:ctrlPr>
                      </m:dPr>
                      <m:e>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m:t>
                        </m:r>
                        <m:d>
                          <m:dPr>
                            <m:ctrlPr>
                              <a:rPr lang="az-Latn-AZ" sz="1600" b="1" i="1">
                                <a:latin typeface="Cambria Math"/>
                              </a:rPr>
                            </m:ctrlPr>
                          </m:dPr>
                          <m:e>
                            <m:r>
                              <a:rPr lang="az-Latn-AZ" sz="1600" b="1" i="1">
                                <a:latin typeface="Cambria Math"/>
                              </a:rPr>
                              <m:t>𝒓</m:t>
                            </m:r>
                            <m:r>
                              <a:rPr lang="az-Latn-AZ" sz="1600" b="1" i="1">
                                <a:latin typeface="Cambria Math"/>
                              </a:rPr>
                              <m:t>−</m:t>
                            </m:r>
                            <m:sSub>
                              <m:sSubPr>
                                <m:ctrlPr>
                                  <a:rPr lang="az-Latn-AZ" sz="1600" b="1" i="1">
                                    <a:latin typeface="Cambria Math"/>
                                  </a:rPr>
                                </m:ctrlPr>
                              </m:sSubPr>
                              <m:e>
                                <m:r>
                                  <a:rPr lang="az-Latn-AZ" sz="1600" b="1" i="1">
                                    <a:latin typeface="Cambria Math"/>
                                  </a:rPr>
                                  <m:t>𝒓</m:t>
                                </m:r>
                              </m:e>
                              <m:sub>
                                <m:r>
                                  <a:rPr lang="az-Latn-AZ" sz="1600" b="1" i="1">
                                    <a:latin typeface="Cambria Math"/>
                                  </a:rPr>
                                  <m:t>𝟎</m:t>
                                </m:r>
                              </m:sub>
                            </m:sSub>
                          </m:e>
                        </m:d>
                        <m:r>
                          <a:rPr lang="az-Latn-AZ" sz="1600" b="1" i="1">
                            <a:latin typeface="Cambria Math"/>
                          </a:rPr>
                          <m:t> </m:t>
                        </m:r>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m:t>
                        </m:r>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𝒕</m:t>
                        </m:r>
                        <m:r>
                          <a:rPr lang="az-Latn-AZ" sz="1600" b="1" i="1">
                            <a:latin typeface="Cambria Math"/>
                          </a:rPr>
                          <m:t>−</m:t>
                        </m:r>
                        <m:d>
                          <m:dPr>
                            <m:ctrlPr>
                              <a:rPr lang="az-Latn-AZ" sz="1600" b="1" i="1">
                                <a:latin typeface="Cambria Math"/>
                              </a:rPr>
                            </m:ctrlPr>
                          </m:dPr>
                          <m:e>
                            <m:r>
                              <a:rPr lang="az-Latn-AZ" sz="1600" b="1" i="1">
                                <a:latin typeface="Cambria Math"/>
                              </a:rPr>
                              <m:t>𝒓</m:t>
                            </m:r>
                            <m:r>
                              <a:rPr lang="az-Latn-AZ" sz="1600" b="1" i="1">
                                <a:latin typeface="Cambria Math"/>
                              </a:rPr>
                              <m:t>−</m:t>
                            </m:r>
                            <m:sSub>
                              <m:sSubPr>
                                <m:ctrlPr>
                                  <a:rPr lang="az-Latn-AZ" sz="1600" b="1" i="1">
                                    <a:latin typeface="Cambria Math"/>
                                  </a:rPr>
                                </m:ctrlPr>
                              </m:sSubPr>
                              <m:e>
                                <m:r>
                                  <a:rPr lang="az-Latn-AZ" sz="1600" b="1" i="1">
                                    <a:latin typeface="Cambria Math"/>
                                  </a:rPr>
                                  <m:t>𝒓</m:t>
                                </m:r>
                              </m:e>
                              <m:sub>
                                <m:r>
                                  <a:rPr lang="az-Latn-AZ" sz="1600" b="1" i="1">
                                    <a:latin typeface="Cambria Math"/>
                                  </a:rPr>
                                  <m:t>𝟎</m:t>
                                </m:r>
                              </m:sub>
                            </m:sSub>
                          </m:e>
                        </m:d>
                        <m:r>
                          <a:rPr lang="az-Latn-AZ" sz="1600" b="1" i="1">
                            <a:latin typeface="Cambria Math"/>
                          </a:rPr>
                          <m:t> </m:t>
                        </m:r>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 </m:t>
                        </m:r>
                        <m:d>
                          <m:dPr>
                            <m:ctrlPr>
                              <a:rPr lang="az-Latn-AZ" sz="1600" b="1" i="1">
                                <a:latin typeface="Cambria Math"/>
                              </a:rPr>
                            </m:ctrlPr>
                          </m:dPr>
                          <m:e>
                            <m:r>
                              <a:rPr lang="az-Latn-AZ" sz="1600" b="1" i="1">
                                <a:latin typeface="Cambria Math"/>
                              </a:rPr>
                              <m:t>𝒌</m:t>
                            </m:r>
                            <m:r>
                              <a:rPr lang="az-Latn-AZ" sz="1600" b="1" i="1">
                                <a:latin typeface="Cambria Math"/>
                              </a:rPr>
                              <m:t>+</m:t>
                            </m:r>
                            <m:r>
                              <a:rPr lang="az-Latn-AZ" sz="1600" b="1" i="1">
                                <a:latin typeface="Cambria Math"/>
                              </a:rPr>
                              <m:t>𝒎</m:t>
                            </m:r>
                          </m:e>
                        </m:d>
                      </m:e>
                    </m:d>
                  </m:oMath>
                </a14:m>
                <a:r>
                  <a:rPr lang="az-Latn-AZ" sz="1600" b="1" dirty="0"/>
                  <a:t>(1-p)</a:t>
                </a:r>
                <a:r>
                  <a:rPr lang="az-Latn-AZ" sz="1600" b="1" dirty="0" smtClean="0"/>
                  <a:t>+</a:t>
                </a:r>
                <a14:m>
                  <m:oMath xmlns:m="http://schemas.openxmlformats.org/officeDocument/2006/math">
                    <m:d>
                      <m:dPr>
                        <m:begChr m:val="["/>
                        <m:endChr m:val="]"/>
                        <m:ctrlPr>
                          <a:rPr lang="az-Latn-AZ" sz="1600" b="1" i="1">
                            <a:latin typeface="Cambria Math"/>
                          </a:rPr>
                        </m:ctrlPr>
                      </m:dPr>
                      <m:e>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m:t>
                        </m:r>
                        <m:d>
                          <m:dPr>
                            <m:ctrlPr>
                              <a:rPr lang="az-Latn-AZ" sz="1600" b="1" i="1">
                                <a:latin typeface="Cambria Math"/>
                              </a:rPr>
                            </m:ctrlPr>
                          </m:dPr>
                          <m:e>
                            <m:r>
                              <a:rPr lang="az-Latn-AZ" sz="1600" b="1" i="1">
                                <a:latin typeface="Cambria Math"/>
                              </a:rPr>
                              <m:t>𝒓</m:t>
                            </m:r>
                            <m:r>
                              <a:rPr lang="az-Latn-AZ" sz="1600" b="1" i="1">
                                <a:latin typeface="Cambria Math"/>
                              </a:rPr>
                              <m:t>−</m:t>
                            </m:r>
                            <m:sSub>
                              <m:sSubPr>
                                <m:ctrlPr>
                                  <a:rPr lang="az-Latn-AZ" sz="1600" b="1" i="1">
                                    <a:latin typeface="Cambria Math"/>
                                  </a:rPr>
                                </m:ctrlPr>
                              </m:sSubPr>
                              <m:e>
                                <m:r>
                                  <a:rPr lang="az-Latn-AZ" sz="1600" b="1" i="1">
                                    <a:latin typeface="Cambria Math"/>
                                  </a:rPr>
                                  <m:t>𝒓</m:t>
                                </m:r>
                              </m:e>
                              <m:sub>
                                <m:r>
                                  <a:rPr lang="az-Latn-AZ" sz="1600" b="1" i="1">
                                    <a:latin typeface="Cambria Math"/>
                                  </a:rPr>
                                  <m:t>𝟎</m:t>
                                </m:r>
                              </m:sub>
                            </m:sSub>
                          </m:e>
                        </m:d>
                        <m:r>
                          <a:rPr lang="az-Latn-AZ" sz="1600" b="1" i="1">
                            <a:latin typeface="Cambria Math"/>
                          </a:rPr>
                          <m:t> </m:t>
                        </m:r>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m:t>
                        </m:r>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𝒕</m:t>
                        </m:r>
                        <m:r>
                          <a:rPr lang="az-Latn-AZ" sz="1600" b="1" i="1">
                            <a:latin typeface="Cambria Math"/>
                          </a:rPr>
                          <m:t>−</m:t>
                        </m:r>
                        <m:d>
                          <m:dPr>
                            <m:ctrlPr>
                              <a:rPr lang="az-Latn-AZ" sz="1600" b="1" i="1">
                                <a:latin typeface="Cambria Math"/>
                              </a:rPr>
                            </m:ctrlPr>
                          </m:dPr>
                          <m:e>
                            <m:r>
                              <a:rPr lang="az-Latn-AZ" sz="1600" b="1" i="1">
                                <a:latin typeface="Cambria Math"/>
                              </a:rPr>
                              <m:t>𝒓</m:t>
                            </m:r>
                            <m:r>
                              <a:rPr lang="az-Latn-AZ" sz="1600" b="1" i="1">
                                <a:latin typeface="Cambria Math"/>
                              </a:rPr>
                              <m:t>−</m:t>
                            </m:r>
                            <m:sSub>
                              <m:sSubPr>
                                <m:ctrlPr>
                                  <a:rPr lang="az-Latn-AZ" sz="1600" b="1" i="1">
                                    <a:latin typeface="Cambria Math"/>
                                  </a:rPr>
                                </m:ctrlPr>
                              </m:sSubPr>
                              <m:e>
                                <m:r>
                                  <a:rPr lang="az-Latn-AZ" sz="1600" b="1" i="1">
                                    <a:latin typeface="Cambria Math"/>
                                  </a:rPr>
                                  <m:t>𝒓</m:t>
                                </m:r>
                              </m:e>
                              <m:sub>
                                <m:r>
                                  <a:rPr lang="az-Latn-AZ" sz="1600" b="1" i="1">
                                    <a:latin typeface="Cambria Math"/>
                                  </a:rPr>
                                  <m:t>𝟎</m:t>
                                </m:r>
                              </m:sub>
                            </m:sSub>
                          </m:e>
                        </m:d>
                        <m:sSub>
                          <m:sSubPr>
                            <m:ctrlPr>
                              <a:rPr lang="az-Latn-AZ" sz="1600" b="1" i="1">
                                <a:latin typeface="Cambria Math"/>
                              </a:rPr>
                            </m:ctrlPr>
                          </m:sSubPr>
                          <m:e>
                            <m:r>
                              <a:rPr lang="az-Latn-AZ" sz="1600" b="1" i="1">
                                <a:latin typeface="Cambria Math"/>
                              </a:rPr>
                              <m:t>𝒚</m:t>
                            </m:r>
                          </m:e>
                          <m:sub>
                            <m:r>
                              <a:rPr lang="az-Latn-AZ" sz="1600" b="1" i="1">
                                <a:latin typeface="Cambria Math"/>
                              </a:rPr>
                              <m:t>𝟎</m:t>
                            </m:r>
                          </m:sub>
                        </m:sSub>
                        <m:r>
                          <a:rPr lang="az-Latn-AZ" sz="1600" b="1" i="1">
                            <a:latin typeface="Cambria Math"/>
                          </a:rPr>
                          <m:t>𝒕</m:t>
                        </m:r>
                        <m:r>
                          <a:rPr lang="az-Latn-AZ" sz="1600" b="1" i="1">
                            <a:latin typeface="Cambria Math"/>
                          </a:rPr>
                          <m:t>−</m:t>
                        </m:r>
                        <m:d>
                          <m:dPr>
                            <m:ctrlPr>
                              <a:rPr lang="az-Latn-AZ" sz="1600" b="1" i="1">
                                <a:latin typeface="Cambria Math"/>
                              </a:rPr>
                            </m:ctrlPr>
                          </m:dPr>
                          <m:e>
                            <m:r>
                              <a:rPr lang="az-Latn-AZ" sz="1600" b="1" i="1">
                                <a:latin typeface="Cambria Math"/>
                              </a:rPr>
                              <m:t>𝒓</m:t>
                            </m:r>
                            <m:r>
                              <a:rPr lang="az-Latn-AZ" sz="1600" b="1" i="1">
                                <a:latin typeface="Cambria Math"/>
                              </a:rPr>
                              <m:t>−</m:t>
                            </m:r>
                            <m:sSub>
                              <m:sSubPr>
                                <m:ctrlPr>
                                  <a:rPr lang="az-Latn-AZ" sz="1600" b="1" i="1">
                                    <a:latin typeface="Cambria Math"/>
                                  </a:rPr>
                                </m:ctrlPr>
                              </m:sSubPr>
                              <m:e>
                                <m:r>
                                  <a:rPr lang="az-Latn-AZ" sz="1600" b="1" i="1">
                                    <a:latin typeface="Cambria Math"/>
                                  </a:rPr>
                                  <m:t>𝒓</m:t>
                                </m:r>
                              </m:e>
                              <m:sub>
                                <m:r>
                                  <a:rPr lang="az-Latn-AZ" sz="1600" b="1" i="1">
                                    <a:latin typeface="Cambria Math"/>
                                  </a:rPr>
                                  <m:t>𝟎</m:t>
                                </m:r>
                              </m:sub>
                            </m:sSub>
                          </m:e>
                        </m:d>
                        <m:sSub>
                          <m:sSubPr>
                            <m:ctrlPr>
                              <a:rPr lang="az-Latn-AZ" sz="1600" b="1" i="1">
                                <a:latin typeface="Cambria Math"/>
                              </a:rPr>
                            </m:ctrlPr>
                          </m:sSubPr>
                          <m:e>
                            <m:r>
                              <a:rPr lang="az-Latn-AZ" sz="1600" b="1" i="1">
                                <a:latin typeface="Cambria Math"/>
                              </a:rPr>
                              <m:t> </m:t>
                            </m:r>
                            <m:r>
                              <a:rPr lang="az-Latn-AZ" sz="1600" b="1" i="1">
                                <a:latin typeface="Cambria Math"/>
                              </a:rPr>
                              <m:t>𝒚</m:t>
                            </m:r>
                          </m:e>
                          <m:sub>
                            <m:r>
                              <a:rPr lang="az-Latn-AZ" sz="1600" b="1" i="1">
                                <a:latin typeface="Cambria Math"/>
                              </a:rPr>
                              <m:t>𝟎</m:t>
                            </m:r>
                          </m:sub>
                        </m:sSub>
                        <m:r>
                          <a:rPr lang="az-Latn-AZ" sz="1600" b="1" i="1">
                            <a:latin typeface="Cambria Math"/>
                          </a:rPr>
                          <m:t> </m:t>
                        </m:r>
                        <m:d>
                          <m:dPr>
                            <m:ctrlPr>
                              <a:rPr lang="az-Latn-AZ" sz="1600" b="1" i="1">
                                <a:latin typeface="Cambria Math"/>
                              </a:rPr>
                            </m:ctrlPr>
                          </m:dPr>
                          <m:e>
                            <m:r>
                              <a:rPr lang="az-Latn-AZ" sz="1600" b="1" i="1">
                                <a:latin typeface="Cambria Math"/>
                              </a:rPr>
                              <m:t>𝒌</m:t>
                            </m:r>
                            <m:r>
                              <a:rPr lang="az-Latn-AZ" sz="1600" b="1" i="1">
                                <a:latin typeface="Cambria Math"/>
                              </a:rPr>
                              <m:t>+</m:t>
                            </m:r>
                            <m:r>
                              <a:rPr lang="az-Latn-AZ" sz="1600" b="1" i="1">
                                <a:latin typeface="Cambria Math"/>
                              </a:rPr>
                              <m:t>𝒎</m:t>
                            </m:r>
                          </m:e>
                        </m:d>
                        <m:r>
                          <a:rPr lang="az-Latn-AZ" sz="1600" b="1" i="1">
                            <a:latin typeface="Cambria Math"/>
                          </a:rPr>
                          <m:t>−</m:t>
                        </m:r>
                        <m:d>
                          <m:dPr>
                            <m:ctrlPr>
                              <a:rPr lang="az-Latn-AZ" sz="1600" b="1" i="1">
                                <a:latin typeface="Cambria Math"/>
                              </a:rPr>
                            </m:ctrlPr>
                          </m:dPr>
                          <m:e>
                            <m:r>
                              <a:rPr lang="az-Latn-AZ" sz="1600" b="1" i="1">
                                <a:latin typeface="Cambria Math"/>
                              </a:rPr>
                              <m:t>𝒓</m:t>
                            </m:r>
                            <m:r>
                              <a:rPr lang="az-Latn-AZ" sz="1600" b="1" i="1">
                                <a:latin typeface="Cambria Math"/>
                              </a:rPr>
                              <m:t>−</m:t>
                            </m:r>
                            <m:sSub>
                              <m:sSubPr>
                                <m:ctrlPr>
                                  <a:rPr lang="az-Latn-AZ" sz="1600" b="1" i="1">
                                    <a:latin typeface="Cambria Math"/>
                                  </a:rPr>
                                </m:ctrlPr>
                              </m:sSubPr>
                              <m:e>
                                <m:r>
                                  <a:rPr lang="az-Latn-AZ" sz="1600" b="1" i="1">
                                    <a:latin typeface="Cambria Math"/>
                                  </a:rPr>
                                  <m:t>−</m:t>
                                </m:r>
                                <m:r>
                                  <a:rPr lang="az-Latn-AZ" sz="1600" b="1" i="1">
                                    <a:latin typeface="Cambria Math"/>
                                  </a:rPr>
                                  <m:t>𝒓</m:t>
                                </m:r>
                              </m:e>
                              <m:sub>
                                <m:r>
                                  <a:rPr lang="az-Latn-AZ" sz="1600" b="1" i="1">
                                    <a:latin typeface="Cambria Math"/>
                                  </a:rPr>
                                  <m:t>𝟎</m:t>
                                </m:r>
                              </m:sub>
                            </m:sSub>
                          </m:e>
                        </m:d>
                        <m:sSub>
                          <m:sSubPr>
                            <m:ctrlPr>
                              <a:rPr lang="az-Latn-AZ" sz="1600" b="1" i="1">
                                <a:latin typeface="Cambria Math"/>
                              </a:rPr>
                            </m:ctrlPr>
                          </m:sSubPr>
                          <m:e>
                            <m:r>
                              <a:rPr lang="az-Latn-AZ" sz="1600" b="1" i="1">
                                <a:latin typeface="Cambria Math"/>
                              </a:rPr>
                              <m:t> </m:t>
                            </m:r>
                            <m:r>
                              <a:rPr lang="az-Latn-AZ" sz="1600" b="1" i="1">
                                <a:latin typeface="Cambria Math"/>
                              </a:rPr>
                              <m:t>𝒚</m:t>
                            </m:r>
                          </m:e>
                          <m:sub>
                            <m:r>
                              <a:rPr lang="az-Latn-AZ" sz="1600" b="1" i="1">
                                <a:latin typeface="Cambria Math"/>
                              </a:rPr>
                              <m:t>𝟎</m:t>
                            </m:r>
                          </m:sub>
                        </m:sSub>
                        <m:r>
                          <a:rPr lang="az-Latn-AZ" sz="1600" b="1" i="1">
                            <a:latin typeface="Cambria Math"/>
                          </a:rPr>
                          <m:t>𝒕𝒇</m:t>
                        </m:r>
                      </m:e>
                    </m:d>
                  </m:oMath>
                </a14:m>
                <a:r>
                  <a:rPr lang="az-Latn-AZ" sz="1600" b="1" dirty="0"/>
                  <a:t>p</a:t>
                </a:r>
                <a:endParaRPr lang="az-Latn-AZ" sz="1600" dirty="0"/>
              </a:p>
              <a:p>
                <a:pPr>
                  <a:lnSpc>
                    <a:spcPct val="150000"/>
                  </a:lnSpc>
                </a:pPr>
                <a:endParaRPr lang="az-Latn-AZ" sz="1600" dirty="0" smtClean="0"/>
              </a:p>
              <a:p>
                <a:pPr>
                  <a:lnSpc>
                    <a:spcPct val="150000"/>
                  </a:lnSpc>
                </a:pPr>
                <a:endParaRPr lang="az-Latn-AZ" sz="1600" dirty="0" smtClean="0"/>
              </a:p>
              <a:p>
                <a:pPr>
                  <a:lnSpc>
                    <a:spcPct val="150000"/>
                  </a:lnSpc>
                </a:pPr>
                <a:endParaRPr lang="az-Latn-AZ" sz="1400" dirty="0"/>
              </a:p>
            </p:txBody>
          </p:sp>
        </mc:Choice>
        <mc:Fallback xmlns="">
          <p:sp>
            <p:nvSpPr>
              <p:cNvPr id="6" name="TextBox 5"/>
              <p:cNvSpPr txBox="1">
                <a:spLocks noRot="1" noChangeAspect="1" noMove="1" noResize="1" noEditPoints="1" noAdjustHandles="1" noChangeArrowheads="1" noChangeShapeType="1" noTextEdit="1"/>
              </p:cNvSpPr>
              <p:nvPr/>
            </p:nvSpPr>
            <p:spPr>
              <a:xfrm>
                <a:off x="611560" y="2852936"/>
                <a:ext cx="8424936" cy="3817071"/>
              </a:xfrm>
              <a:prstGeom prst="rect">
                <a:avLst/>
              </a:prstGeom>
              <a:blipFill rotWithShape="1">
                <a:blip r:embed="rId3"/>
                <a:stretch>
                  <a:fillRect l="-724"/>
                </a:stretch>
              </a:blipFill>
            </p:spPr>
            <p:txBody>
              <a:bodyPr/>
              <a:lstStyle/>
              <a:p>
                <a:r>
                  <a:rPr lang="az-Latn-AZ">
                    <a:noFill/>
                  </a:rPr>
                  <a:t> </a:t>
                </a:r>
              </a:p>
            </p:txBody>
          </p:sp>
        </mc:Fallback>
      </mc:AlternateContent>
    </p:spTree>
    <p:extLst>
      <p:ext uri="{BB962C8B-B14F-4D97-AF65-F5344CB8AC3E}">
        <p14:creationId xmlns:p14="http://schemas.microsoft.com/office/powerpoint/2010/main" val="2786577836"/>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244132" cy="99251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539552" y="2780928"/>
            <a:ext cx="8066409" cy="335577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just">
              <a:lnSpc>
                <a:spcPct val="150000"/>
              </a:lnSpc>
            </a:pPr>
            <a:r>
              <a:rPr lang="en-US" dirty="0" smtClean="0">
                <a:solidFill>
                  <a:schemeClr val="tx1"/>
                </a:solidFill>
              </a:rPr>
              <a:t>	</a:t>
            </a:r>
          </a:p>
          <a:p>
            <a:pPr algn="just">
              <a:lnSpc>
                <a:spcPct val="150000"/>
              </a:lnSpc>
            </a:pPr>
            <a:endParaRPr lang="en-US" dirty="0">
              <a:solidFill>
                <a:schemeClr val="tx1"/>
              </a:solidFill>
            </a:endParaRPr>
          </a:p>
          <a:p>
            <a:pPr algn="just">
              <a:lnSpc>
                <a:spcPct val="150000"/>
              </a:lnSpc>
            </a:pPr>
            <a:r>
              <a:rPr lang="en-US" dirty="0">
                <a:solidFill>
                  <a:schemeClr val="tx1"/>
                </a:solidFill>
              </a:rPr>
              <a:t>	</a:t>
            </a:r>
            <a:r>
              <a:rPr lang="az-Latn-AZ" sz="3200" dirty="0" smtClean="0">
                <a:solidFill>
                  <a:schemeClr val="tx1"/>
                </a:solidFill>
              </a:rPr>
              <a:t>Mal-pul-mal düsturunda</a:t>
            </a:r>
            <a:r>
              <a:rPr lang="en-US" sz="3200" dirty="0" smtClean="0">
                <a:solidFill>
                  <a:schemeClr val="tx1"/>
                </a:solidFill>
              </a:rPr>
              <a:t> </a:t>
            </a:r>
            <a:r>
              <a:rPr lang="az-Latn-AZ" sz="3200" dirty="0" smtClean="0">
                <a:solidFill>
                  <a:schemeClr val="tx1"/>
                </a:solidFill>
              </a:rPr>
              <a:t>müəllif vergidən yayınmanın necə baş verdiyini göstərməyib.  </a:t>
            </a:r>
            <a:endParaRPr lang="az-Latn-AZ" sz="2800" dirty="0" smtClean="0">
              <a:solidFill>
                <a:schemeClr val="tx1"/>
              </a:solidFill>
            </a:endParaRPr>
          </a:p>
          <a:p>
            <a:pPr algn="just">
              <a:lnSpc>
                <a:spcPct val="150000"/>
              </a:lnSpc>
            </a:pPr>
            <a:r>
              <a:rPr lang="az-Latn-AZ" sz="2400" b="0" dirty="0">
                <a:solidFill>
                  <a:schemeClr val="tx1"/>
                </a:solidFill>
              </a:rPr>
              <a:t>	</a:t>
            </a:r>
            <a:r>
              <a:rPr lang="az-Latn-AZ" sz="2400" b="0" dirty="0" smtClean="0">
                <a:solidFill>
                  <a:schemeClr val="tx1"/>
                </a:solidFill>
              </a:rPr>
              <a:t>				</a:t>
            </a:r>
            <a:r>
              <a:rPr lang="az-Latn-AZ" sz="3200" dirty="0" smtClean="0">
                <a:solidFill>
                  <a:schemeClr val="tx1"/>
                </a:solidFill>
              </a:rPr>
              <a:t> </a:t>
            </a:r>
            <a:r>
              <a:rPr lang="az-Latn-AZ" sz="3200" dirty="0">
                <a:solidFill>
                  <a:srgbClr val="FF0000"/>
                </a:solidFill>
              </a:rPr>
              <a:t>MİXAİL MAMÇUÇ </a:t>
            </a:r>
            <a:endParaRPr lang="ru-RU" sz="3200" b="0" dirty="0" smtClean="0">
              <a:solidFill>
                <a:srgbClr val="FF0000"/>
              </a:solidFill>
            </a:endParaRPr>
          </a:p>
        </p:txBody>
      </p:sp>
      <p:sp>
        <p:nvSpPr>
          <p:cNvPr id="7" name="Прямоугольник 13"/>
          <p:cNvSpPr/>
          <p:nvPr/>
        </p:nvSpPr>
        <p:spPr bwMode="auto">
          <a:xfrm>
            <a:off x="1907704" y="692696"/>
            <a:ext cx="6767239" cy="1508105"/>
          </a:xfrm>
          <a:prstGeom prst="rect">
            <a:avLst/>
          </a:prstGeom>
          <a:noFill/>
          <a:ln w="9525" cap="flat" cmpd="sng" algn="ctr">
            <a:noFill/>
            <a:prstDash val="solid"/>
            <a:round/>
            <a:headEnd type="none" w="med" len="med"/>
            <a:tailEnd type="none" w="med" len="med"/>
          </a:ln>
          <a:effectLst>
            <a:outerShdw dist="35921" dir="2700000" algn="ctr" rotWithShape="0">
              <a:schemeClr val="bg2"/>
            </a:outerShdw>
            <a:reflection blurRad="6350" stA="50000" endA="300" endPos="55000" dir="5400000" sy="-100000" algn="bl" rotWithShape="0"/>
          </a:effectLst>
          <a:scene3d>
            <a:camera prst="obliqueTopRight"/>
            <a:lightRig rig="threePt" dir="t"/>
          </a:scene3d>
        </p:spPr>
        <p:txBody>
          <a:bodyPr wrap="square" lIns="0" tIns="0" rIns="0" bIns="0">
            <a:spAutoFit/>
          </a:bodyPr>
          <a:lstStyle/>
          <a:p>
            <a:pPr>
              <a:defRPr/>
            </a:pPr>
            <a:endParaRPr lang="az-Latn-AZ" sz="1400" dirty="0">
              <a:solidFill>
                <a:srgbClr val="FF0000"/>
              </a:solidFill>
              <a:latin typeface="Verdana" pitchFamily="34" charset="0"/>
              <a:ea typeface="Verdana" pitchFamily="34" charset="0"/>
              <a:cs typeface="Verdana" pitchFamily="34" charset="0"/>
            </a:endParaRPr>
          </a:p>
          <a:p>
            <a:r>
              <a:rPr lang="az-Latn-AZ" sz="3200" b="1" dirty="0">
                <a:solidFill>
                  <a:srgbClr val="0000CC"/>
                </a:solidFill>
              </a:rPr>
              <a:t>Vergidən </a:t>
            </a:r>
            <a:r>
              <a:rPr lang="az-Latn-AZ" sz="3200" b="1" dirty="0" smtClean="0">
                <a:solidFill>
                  <a:srgbClr val="0000CC"/>
                </a:solidFill>
              </a:rPr>
              <a:t>yayınmaya </a:t>
            </a:r>
            <a:r>
              <a:rPr lang="az-Latn-AZ" sz="3200" b="1" dirty="0">
                <a:solidFill>
                  <a:srgbClr val="0000CC"/>
                </a:solidFill>
              </a:rPr>
              <a:t>meyllik </a:t>
            </a:r>
            <a:r>
              <a:rPr lang="az-Latn-AZ" sz="3200" b="1" dirty="0" smtClean="0">
                <a:solidFill>
                  <a:srgbClr val="0000CC"/>
                </a:solidFill>
              </a:rPr>
              <a:t>və </a:t>
            </a:r>
            <a:r>
              <a:rPr lang="az-Latn-AZ" sz="3200" b="1" dirty="0">
                <a:solidFill>
                  <a:srgbClr val="0000CC"/>
                </a:solidFill>
              </a:rPr>
              <a:t>real rentabelliyin </a:t>
            </a:r>
            <a:r>
              <a:rPr lang="az-Latn-AZ" sz="3200" b="1" dirty="0" err="1" smtClean="0">
                <a:solidFill>
                  <a:srgbClr val="0000CC"/>
                </a:solidFill>
              </a:rPr>
              <a:t>qiymətləndirilməsi</a:t>
            </a:r>
            <a:endParaRPr lang="az-Latn-AZ" sz="3200" dirty="0">
              <a:solidFill>
                <a:srgbClr val="0000CC"/>
              </a:solidFill>
            </a:endParaRPr>
          </a:p>
          <a:p>
            <a:pPr>
              <a:defRPr/>
            </a:pPr>
            <a:r>
              <a:rPr lang="az-Latn-AZ" sz="2000" dirty="0">
                <a:solidFill>
                  <a:schemeClr val="tx2"/>
                </a:solidFill>
                <a:latin typeface="Verdana" pitchFamily="34" charset="0"/>
                <a:ea typeface="Verdana" pitchFamily="34" charset="0"/>
                <a:cs typeface="Verdana" pitchFamily="34" charset="0"/>
              </a:rPr>
              <a:t>		</a:t>
            </a:r>
            <a:endParaRPr lang="az-Latn-AZ" sz="1600" dirty="0">
              <a:solidFill>
                <a:schemeClr val="accent1">
                  <a:lumMod val="75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3221506"/>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mc:AlternateContent xmlns:mc="http://schemas.openxmlformats.org/markup-compatibility/2006" xmlns:a14="http://schemas.microsoft.com/office/drawing/2010/main">
        <mc:Choice Requires="a14">
          <p:sp>
            <p:nvSpPr>
              <p:cNvPr id="5" name="TextBox 4"/>
              <p:cNvSpPr txBox="1"/>
              <p:nvPr/>
            </p:nvSpPr>
            <p:spPr>
              <a:xfrm>
                <a:off x="2657337" y="1020444"/>
                <a:ext cx="5976664" cy="1165127"/>
              </a:xfrm>
              <a:prstGeom prst="rect">
                <a:avLst/>
              </a:prstGeom>
              <a:noFill/>
            </p:spPr>
            <p:txBody>
              <a:bodyPr wrap="square" rtlCol="0">
                <a:spAutoFit/>
              </a:bodyPr>
              <a:lstStyle/>
              <a:p>
                <a:pPr algn="ctr">
                  <a:lnSpc>
                    <a:spcPct val="150000"/>
                  </a:lnSpc>
                </a:pPr>
                <a14:m>
                  <m:oMath xmlns:m="http://schemas.openxmlformats.org/officeDocument/2006/math">
                    <m:f>
                      <m:fPr>
                        <m:ctrlPr>
                          <a:rPr lang="az-Latn-AZ" sz="3200" b="1" i="1" smtClean="0">
                            <a:solidFill>
                              <a:srgbClr val="0000CC"/>
                            </a:solidFill>
                            <a:latin typeface="Cambria Math"/>
                          </a:rPr>
                        </m:ctrlPr>
                      </m:fPr>
                      <m:num>
                        <m:r>
                          <a:rPr lang="az-Latn-AZ" sz="3200" b="1" i="1" smtClean="0">
                            <a:solidFill>
                              <a:srgbClr val="0000CC"/>
                            </a:solidFill>
                            <a:latin typeface="Cambria Math"/>
                            <a:ea typeface="Cambria Math"/>
                          </a:rPr>
                          <m:t>𝝏</m:t>
                        </m:r>
                        <m:r>
                          <a:rPr lang="az-Latn-AZ" sz="3200" b="1" i="1" smtClean="0">
                            <a:solidFill>
                              <a:srgbClr val="0000CC"/>
                            </a:solidFill>
                            <a:latin typeface="Cambria Math"/>
                            <a:ea typeface="Cambria Math"/>
                          </a:rPr>
                          <m:t>𝑼</m:t>
                        </m:r>
                      </m:num>
                      <m:den>
                        <m:r>
                          <a:rPr lang="az-Latn-AZ" sz="3200" b="1" i="1" smtClean="0">
                            <a:solidFill>
                              <a:srgbClr val="0000CC"/>
                            </a:solidFill>
                            <a:latin typeface="Cambria Math"/>
                            <a:ea typeface="Cambria Math"/>
                          </a:rPr>
                          <m:t>𝝏</m:t>
                        </m:r>
                        <m:sSub>
                          <m:sSubPr>
                            <m:ctrlPr>
                              <a:rPr lang="az-Latn-AZ" sz="3200" b="1" i="1" smtClean="0">
                                <a:solidFill>
                                  <a:srgbClr val="0000CC"/>
                                </a:solidFill>
                                <a:latin typeface="Cambria Math"/>
                                <a:ea typeface="Cambria Math"/>
                              </a:rPr>
                            </m:ctrlPr>
                          </m:sSubPr>
                          <m:e>
                            <m:r>
                              <a:rPr lang="az-Latn-AZ" sz="3200" b="1" i="1" smtClean="0">
                                <a:solidFill>
                                  <a:srgbClr val="0000CC"/>
                                </a:solidFill>
                                <a:latin typeface="Cambria Math"/>
                                <a:ea typeface="Cambria Math"/>
                              </a:rPr>
                              <m:t>𝑫</m:t>
                            </m:r>
                          </m:e>
                          <m:sub>
                            <m:r>
                              <a:rPr lang="az-Latn-AZ" sz="3200" b="1" i="1" smtClean="0">
                                <a:solidFill>
                                  <a:srgbClr val="0000CC"/>
                                </a:solidFill>
                                <a:latin typeface="Cambria Math"/>
                                <a:ea typeface="Cambria Math"/>
                              </a:rPr>
                              <m:t>𝟎</m:t>
                            </m:r>
                          </m:sub>
                        </m:sSub>
                      </m:den>
                    </m:f>
                  </m:oMath>
                </a14:m>
                <a:r>
                  <a:rPr lang="az-Latn-AZ" sz="3200" b="1" dirty="0" smtClean="0">
                    <a:solidFill>
                      <a:srgbClr val="0000CC"/>
                    </a:solidFill>
                  </a:rPr>
                  <a:t> = 0 şərtində </a:t>
                </a:r>
                <a:endParaRPr lang="az-Latn-AZ" sz="3200" b="1" dirty="0">
                  <a:solidFill>
                    <a:srgbClr val="0000CC"/>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2657337" y="1020444"/>
                <a:ext cx="5976664" cy="1165127"/>
              </a:xfrm>
              <a:prstGeom prst="rect">
                <a:avLst/>
              </a:prstGeom>
              <a:blipFill rotWithShape="1">
                <a:blip r:embed="rId3"/>
                <a:stretch>
                  <a:fillRect b="-2604"/>
                </a:stretch>
              </a:blipFill>
            </p:spPr>
            <p:txBody>
              <a:bodyPr/>
              <a:lstStyle/>
              <a:p>
                <a:r>
                  <a:rPr lang="az-Latn-AZ">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611560" y="2185571"/>
                <a:ext cx="8022441" cy="3449342"/>
              </a:xfrm>
              <a:prstGeom prst="rect">
                <a:avLst/>
              </a:prstGeom>
              <a:noFill/>
            </p:spPr>
            <p:txBody>
              <a:bodyPr wrap="square" rtlCol="0">
                <a:spAutoFit/>
              </a:bodyPr>
              <a:lstStyle/>
              <a:p>
                <a:endParaRPr lang="az-Latn-AZ" sz="1600" b="1" i="1" dirty="0" smtClean="0"/>
              </a:p>
              <a:p>
                <a:pPr marL="285750" indent="-285750">
                  <a:lnSpc>
                    <a:spcPct val="150000"/>
                  </a:lnSpc>
                  <a:buFont typeface="Wingdings" panose="05000000000000000000" pitchFamily="2" charset="2"/>
                  <a:buChar char="ü"/>
                </a:pPr>
                <a14:m>
                  <m:oMath xmlns:m="http://schemas.openxmlformats.org/officeDocument/2006/math">
                    <m:r>
                      <a:rPr lang="az-Latn-AZ" sz="2800" b="1" i="1" smtClean="0">
                        <a:latin typeface="Cambria Math"/>
                      </a:rPr>
                      <m:t>𝒓</m:t>
                    </m:r>
                    <m:r>
                      <a:rPr lang="az-Latn-AZ" sz="2800" b="1" i="1">
                        <a:latin typeface="Cambria Math"/>
                      </a:rPr>
                      <m:t>=</m:t>
                    </m:r>
                    <m:sSub>
                      <m:sSubPr>
                        <m:ctrlPr>
                          <a:rPr lang="az-Latn-AZ" sz="2800" b="1" i="1">
                            <a:latin typeface="Cambria Math"/>
                          </a:rPr>
                        </m:ctrlPr>
                      </m:sSubPr>
                      <m:e>
                        <m:r>
                          <a:rPr lang="az-Latn-AZ" sz="2800" b="1" i="1" smtClean="0">
                            <a:latin typeface="Cambria Math"/>
                          </a:rPr>
                          <m:t>𝒓</m:t>
                        </m:r>
                      </m:e>
                      <m:sub>
                        <m:r>
                          <a:rPr lang="az-Latn-AZ" sz="2800" b="1" i="1">
                            <a:latin typeface="Cambria Math"/>
                          </a:rPr>
                          <m:t>𝟎</m:t>
                        </m:r>
                      </m:sub>
                    </m:sSub>
                    <m:r>
                      <a:rPr lang="az-Latn-AZ" sz="2800" b="1" i="1">
                        <a:latin typeface="Cambria Math"/>
                      </a:rPr>
                      <m:t>+</m:t>
                    </m:r>
                    <m:f>
                      <m:fPr>
                        <m:ctrlPr>
                          <a:rPr lang="az-Latn-AZ" sz="2800" b="1" i="1" smtClean="0">
                            <a:latin typeface="Cambria Math"/>
                          </a:rPr>
                        </m:ctrlPr>
                      </m:fPr>
                      <m:num>
                        <m:r>
                          <a:rPr lang="az-Latn-AZ" sz="2800" b="1" i="1" smtClean="0">
                            <a:latin typeface="Cambria Math"/>
                          </a:rPr>
                          <m:t>𝟏</m:t>
                        </m:r>
                        <m:r>
                          <a:rPr lang="az-Latn-AZ" sz="2800" b="1" i="1" smtClean="0">
                            <a:latin typeface="Cambria Math"/>
                          </a:rPr>
                          <m:t>−</m:t>
                        </m:r>
                        <m:r>
                          <a:rPr lang="az-Latn-AZ" sz="2800" b="1" i="1" smtClean="0">
                            <a:latin typeface="Cambria Math"/>
                          </a:rPr>
                          <m:t>𝒕</m:t>
                        </m:r>
                      </m:num>
                      <m:den>
                        <m:r>
                          <a:rPr lang="az-Latn-AZ" sz="2800" b="1" i="1" smtClean="0">
                            <a:latin typeface="Cambria Math"/>
                          </a:rPr>
                          <m:t>𝟏</m:t>
                        </m:r>
                        <m:r>
                          <a:rPr lang="az-Latn-AZ" sz="2800" b="1" i="1" smtClean="0">
                            <a:latin typeface="Cambria Math"/>
                          </a:rPr>
                          <m:t>−</m:t>
                        </m:r>
                        <m:d>
                          <m:dPr>
                            <m:ctrlPr>
                              <a:rPr lang="az-Latn-AZ" sz="2800" b="1" i="1" smtClean="0">
                                <a:latin typeface="Cambria Math"/>
                              </a:rPr>
                            </m:ctrlPr>
                          </m:dPr>
                          <m:e>
                            <m:r>
                              <a:rPr lang="az-Latn-AZ" sz="2800" b="1" i="1" smtClean="0">
                                <a:latin typeface="Cambria Math"/>
                              </a:rPr>
                              <m:t>𝒌</m:t>
                            </m:r>
                            <m:r>
                              <a:rPr lang="az-Latn-AZ" sz="2800" b="1" i="1" smtClean="0">
                                <a:latin typeface="Cambria Math"/>
                              </a:rPr>
                              <m:t>+</m:t>
                            </m:r>
                            <m:r>
                              <a:rPr lang="az-Latn-AZ" sz="2800" b="1" i="1" smtClean="0">
                                <a:latin typeface="Cambria Math"/>
                              </a:rPr>
                              <m:t>𝒎</m:t>
                            </m:r>
                          </m:e>
                        </m:d>
                        <m:r>
                          <a:rPr lang="az-Latn-AZ" sz="2800" b="1" i="1" smtClean="0">
                            <a:latin typeface="Cambria Math"/>
                          </a:rPr>
                          <m:t>−</m:t>
                        </m:r>
                        <m:d>
                          <m:dPr>
                            <m:ctrlPr>
                              <a:rPr lang="az-Latn-AZ" sz="2800" b="1" i="1" smtClean="0">
                                <a:latin typeface="Cambria Math"/>
                              </a:rPr>
                            </m:ctrlPr>
                          </m:dPr>
                          <m:e>
                            <m:r>
                              <a:rPr lang="az-Latn-AZ" sz="2800" b="1" i="1" smtClean="0">
                                <a:latin typeface="Cambria Math"/>
                              </a:rPr>
                              <m:t>𝟏</m:t>
                            </m:r>
                            <m:r>
                              <a:rPr lang="az-Latn-AZ" sz="2800" b="1" i="1" smtClean="0">
                                <a:latin typeface="Cambria Math"/>
                              </a:rPr>
                              <m:t>−</m:t>
                            </m:r>
                            <m:r>
                              <a:rPr lang="az-Latn-AZ" sz="2800" b="1" i="1" smtClean="0">
                                <a:latin typeface="Cambria Math"/>
                              </a:rPr>
                              <m:t>𝒇</m:t>
                            </m:r>
                          </m:e>
                        </m:d>
                        <m:r>
                          <a:rPr lang="az-Latn-AZ" sz="2800" b="1" i="1" smtClean="0">
                            <a:latin typeface="Cambria Math"/>
                          </a:rPr>
                          <m:t>𝒑𝒕</m:t>
                        </m:r>
                      </m:den>
                    </m:f>
                  </m:oMath>
                </a14:m>
                <a:endParaRPr lang="az-Latn-AZ" sz="2800" b="1" dirty="0" smtClean="0"/>
              </a:p>
              <a:p>
                <a:pPr marL="742950" lvl="8" indent="-285750">
                  <a:lnSpc>
                    <a:spcPct val="150000"/>
                  </a:lnSpc>
                  <a:buFont typeface="Wingdings" panose="05000000000000000000" pitchFamily="2" charset="2"/>
                  <a:buChar char="ü"/>
                </a:pPr>
                <a14:m>
                  <m:oMath xmlns:m="http://schemas.openxmlformats.org/officeDocument/2006/math">
                    <m:r>
                      <a:rPr lang="az-Latn-AZ" sz="2800" b="1" i="1" smtClean="0">
                        <a:latin typeface="Cambria Math"/>
                      </a:rPr>
                      <m:t>𝒕</m:t>
                    </m:r>
                    <m:r>
                      <a:rPr lang="az-Latn-AZ" sz="2800" b="1" i="1" smtClean="0">
                        <a:latin typeface="Cambria Math"/>
                      </a:rPr>
                      <m:t>=</m:t>
                    </m:r>
                    <m:f>
                      <m:fPr>
                        <m:ctrlPr>
                          <a:rPr lang="az-Latn-AZ" sz="2800" b="1" i="1" smtClean="0">
                            <a:latin typeface="Cambria Math"/>
                          </a:rPr>
                        </m:ctrlPr>
                      </m:fPr>
                      <m:num>
                        <m:r>
                          <a:rPr lang="az-Latn-AZ" sz="2800" b="1" i="1" smtClean="0">
                            <a:latin typeface="Cambria Math"/>
                          </a:rPr>
                          <m:t>𝟏</m:t>
                        </m:r>
                        <m:r>
                          <a:rPr lang="az-Latn-AZ" sz="2800" b="1" i="1" smtClean="0">
                            <a:latin typeface="Cambria Math"/>
                          </a:rPr>
                          <m:t>−</m:t>
                        </m:r>
                        <m:d>
                          <m:dPr>
                            <m:begChr m:val="["/>
                            <m:endChr m:val="]"/>
                            <m:ctrlPr>
                              <a:rPr lang="az-Latn-AZ" sz="2800" b="1" i="1" smtClean="0">
                                <a:latin typeface="Cambria Math"/>
                              </a:rPr>
                            </m:ctrlPr>
                          </m:dPr>
                          <m:e>
                            <m:r>
                              <a:rPr lang="az-Latn-AZ" sz="2800" b="1" i="1" smtClean="0">
                                <a:latin typeface="Cambria Math"/>
                              </a:rPr>
                              <m:t>𝟏</m:t>
                            </m:r>
                            <m:r>
                              <a:rPr lang="az-Latn-AZ" sz="2800" b="1" i="1" smtClean="0">
                                <a:latin typeface="Cambria Math"/>
                              </a:rPr>
                              <m:t>−</m:t>
                            </m:r>
                            <m:d>
                              <m:dPr>
                                <m:ctrlPr>
                                  <a:rPr lang="az-Latn-AZ" sz="2800" b="1" i="1" smtClean="0">
                                    <a:latin typeface="Cambria Math"/>
                                  </a:rPr>
                                </m:ctrlPr>
                              </m:dPr>
                              <m:e>
                                <m:r>
                                  <a:rPr lang="az-Latn-AZ" sz="2800" b="1" i="1" smtClean="0">
                                    <a:latin typeface="Cambria Math"/>
                                  </a:rPr>
                                  <m:t>𝒌</m:t>
                                </m:r>
                                <m:r>
                                  <a:rPr lang="az-Latn-AZ" sz="2800" b="1" i="1" smtClean="0">
                                    <a:latin typeface="Cambria Math"/>
                                  </a:rPr>
                                  <m:t>+</m:t>
                                </m:r>
                                <m:r>
                                  <a:rPr lang="az-Latn-AZ" sz="2800" b="1" i="1" smtClean="0">
                                    <a:latin typeface="Cambria Math"/>
                                  </a:rPr>
                                  <m:t>𝒎</m:t>
                                </m:r>
                              </m:e>
                            </m:d>
                          </m:e>
                        </m:d>
                        <m:r>
                          <a:rPr lang="az-Latn-AZ" sz="2800" b="1" i="1" smtClean="0">
                            <a:latin typeface="Cambria Math"/>
                          </a:rPr>
                          <m:t>(</m:t>
                        </m:r>
                        <m:r>
                          <a:rPr lang="az-Latn-AZ" sz="2800" b="1" i="1" smtClean="0">
                            <a:latin typeface="Cambria Math"/>
                          </a:rPr>
                          <m:t>𝒓</m:t>
                        </m:r>
                        <m:r>
                          <a:rPr lang="az-Latn-AZ" sz="2800" b="1" i="1" smtClean="0">
                            <a:latin typeface="Cambria Math"/>
                          </a:rPr>
                          <m:t>−</m:t>
                        </m:r>
                        <m:sSub>
                          <m:sSubPr>
                            <m:ctrlPr>
                              <a:rPr lang="az-Latn-AZ" sz="2800" b="1" i="1" smtClean="0">
                                <a:latin typeface="Cambria Math"/>
                              </a:rPr>
                            </m:ctrlPr>
                          </m:sSubPr>
                          <m:e>
                            <m:r>
                              <a:rPr lang="az-Latn-AZ" sz="2800" b="1" i="1" smtClean="0">
                                <a:latin typeface="Cambria Math"/>
                              </a:rPr>
                              <m:t>𝒓</m:t>
                            </m:r>
                          </m:e>
                          <m:sub>
                            <m:r>
                              <a:rPr lang="az-Latn-AZ" sz="2800" b="1" i="1" smtClean="0">
                                <a:latin typeface="Cambria Math"/>
                              </a:rPr>
                              <m:t>𝟎</m:t>
                            </m:r>
                          </m:sub>
                        </m:sSub>
                        <m:r>
                          <a:rPr lang="az-Latn-AZ" sz="2800" b="1" i="1" smtClean="0">
                            <a:latin typeface="Cambria Math"/>
                          </a:rPr>
                          <m:t>)</m:t>
                        </m:r>
                      </m:num>
                      <m:den>
                        <m:r>
                          <a:rPr lang="az-Latn-AZ" sz="2800" b="1" i="1" smtClean="0">
                            <a:latin typeface="Cambria Math"/>
                          </a:rPr>
                          <m:t>𝟏</m:t>
                        </m:r>
                        <m:r>
                          <a:rPr lang="az-Latn-AZ" sz="2800" b="1" i="1" smtClean="0">
                            <a:latin typeface="Cambria Math"/>
                          </a:rPr>
                          <m:t>−</m:t>
                        </m:r>
                        <m:d>
                          <m:dPr>
                            <m:ctrlPr>
                              <a:rPr lang="az-Latn-AZ" sz="2800" b="1" i="1" smtClean="0">
                                <a:latin typeface="Cambria Math"/>
                              </a:rPr>
                            </m:ctrlPr>
                          </m:dPr>
                          <m:e>
                            <m:r>
                              <a:rPr lang="az-Latn-AZ" sz="2800" b="1" i="1" smtClean="0">
                                <a:latin typeface="Cambria Math"/>
                              </a:rPr>
                              <m:t>𝟏</m:t>
                            </m:r>
                            <m:r>
                              <a:rPr lang="az-Latn-AZ" sz="2800" b="1" i="1" smtClean="0">
                                <a:latin typeface="Cambria Math"/>
                              </a:rPr>
                              <m:t>−</m:t>
                            </m:r>
                            <m:r>
                              <a:rPr lang="az-Latn-AZ" sz="2800" b="1" i="1" smtClean="0">
                                <a:latin typeface="Cambria Math"/>
                              </a:rPr>
                              <m:t>𝒇</m:t>
                            </m:r>
                          </m:e>
                        </m:d>
                        <m:r>
                          <a:rPr lang="az-Latn-AZ" sz="2800" b="1" i="1" smtClean="0">
                            <a:latin typeface="Cambria Math"/>
                          </a:rPr>
                          <m:t>𝒑</m:t>
                        </m:r>
                        <m:r>
                          <a:rPr lang="az-Latn-AZ" sz="2800" b="1" i="1" smtClean="0">
                            <a:latin typeface="Cambria Math"/>
                          </a:rPr>
                          <m:t>(</m:t>
                        </m:r>
                        <m:r>
                          <a:rPr lang="az-Latn-AZ" sz="2800" b="1" i="1">
                            <a:latin typeface="Cambria Math"/>
                          </a:rPr>
                          <m:t>𝒓</m:t>
                        </m:r>
                        <m:r>
                          <a:rPr lang="az-Latn-AZ" sz="2800" b="1" i="1">
                            <a:latin typeface="Cambria Math"/>
                          </a:rPr>
                          <m:t>−</m:t>
                        </m:r>
                        <m:sSub>
                          <m:sSubPr>
                            <m:ctrlPr>
                              <a:rPr lang="az-Latn-AZ" sz="2800" b="1" i="1">
                                <a:latin typeface="Cambria Math"/>
                              </a:rPr>
                            </m:ctrlPr>
                          </m:sSubPr>
                          <m:e>
                            <m:r>
                              <a:rPr lang="az-Latn-AZ" sz="2800" b="1" i="1">
                                <a:latin typeface="Cambria Math"/>
                              </a:rPr>
                              <m:t>𝒓</m:t>
                            </m:r>
                          </m:e>
                          <m:sub>
                            <m:r>
                              <a:rPr lang="az-Latn-AZ" sz="2800" b="1" i="1">
                                <a:latin typeface="Cambria Math"/>
                              </a:rPr>
                              <m:t>𝟎</m:t>
                            </m:r>
                          </m:sub>
                        </m:sSub>
                        <m:r>
                          <a:rPr lang="az-Latn-AZ" sz="2800" b="1" i="1" smtClean="0">
                            <a:latin typeface="Cambria Math"/>
                          </a:rPr>
                          <m:t>)</m:t>
                        </m:r>
                      </m:den>
                    </m:f>
                  </m:oMath>
                </a14:m>
                <a:r>
                  <a:rPr lang="az-Latn-AZ" sz="2800" b="1" dirty="0" smtClean="0"/>
                  <a:t>		</a:t>
                </a:r>
              </a:p>
              <a:p>
                <a:pPr marL="742950" lvl="8" indent="-285750">
                  <a:lnSpc>
                    <a:spcPct val="150000"/>
                  </a:lnSpc>
                  <a:buFont typeface="Wingdings" panose="05000000000000000000" pitchFamily="2" charset="2"/>
                  <a:buChar char="ü"/>
                </a:pPr>
                <a14:m>
                  <m:oMath xmlns:m="http://schemas.openxmlformats.org/officeDocument/2006/math">
                    <m:r>
                      <a:rPr lang="az-Latn-AZ" sz="2800" b="1" i="1" smtClean="0">
                        <a:latin typeface="Cambria Math"/>
                      </a:rPr>
                      <m:t>𝒑</m:t>
                    </m:r>
                    <m:r>
                      <a:rPr lang="az-Latn-AZ" sz="2800" b="1" i="1">
                        <a:latin typeface="Cambria Math"/>
                      </a:rPr>
                      <m:t>=</m:t>
                    </m:r>
                    <m:f>
                      <m:fPr>
                        <m:ctrlPr>
                          <a:rPr lang="az-Latn-AZ" sz="2800" b="1" i="1">
                            <a:latin typeface="Cambria Math"/>
                          </a:rPr>
                        </m:ctrlPr>
                      </m:fPr>
                      <m:num>
                        <m:r>
                          <a:rPr lang="az-Latn-AZ" sz="2800" b="1" i="1" smtClean="0">
                            <a:latin typeface="Cambria Math"/>
                          </a:rPr>
                          <m:t>𝒕</m:t>
                        </m:r>
                        <m:r>
                          <a:rPr lang="az-Latn-AZ" sz="2800" b="1" i="1" smtClean="0">
                            <a:latin typeface="Cambria Math"/>
                          </a:rPr>
                          <m:t>−</m:t>
                        </m:r>
                        <m:r>
                          <a:rPr lang="az-Latn-AZ" sz="2800" b="1" i="1">
                            <a:latin typeface="Cambria Math"/>
                          </a:rPr>
                          <m:t>𝟏</m:t>
                        </m:r>
                        <m:r>
                          <a:rPr lang="az-Latn-AZ" sz="2800" b="1" i="1" smtClean="0">
                            <a:latin typeface="Cambria Math"/>
                          </a:rPr>
                          <m:t>+</m:t>
                        </m:r>
                        <m:d>
                          <m:dPr>
                            <m:begChr m:val="["/>
                            <m:endChr m:val="]"/>
                            <m:ctrlPr>
                              <a:rPr lang="az-Latn-AZ" sz="2800" b="1" i="1">
                                <a:latin typeface="Cambria Math"/>
                              </a:rPr>
                            </m:ctrlPr>
                          </m:dPr>
                          <m:e>
                            <m:r>
                              <a:rPr lang="az-Latn-AZ" sz="2800" b="1" i="1">
                                <a:latin typeface="Cambria Math"/>
                              </a:rPr>
                              <m:t>𝟏</m:t>
                            </m:r>
                            <m:r>
                              <a:rPr lang="az-Latn-AZ" sz="2800" b="1" i="1">
                                <a:latin typeface="Cambria Math"/>
                              </a:rPr>
                              <m:t>−</m:t>
                            </m:r>
                            <m:d>
                              <m:dPr>
                                <m:ctrlPr>
                                  <a:rPr lang="az-Latn-AZ" sz="2800" b="1" i="1">
                                    <a:latin typeface="Cambria Math"/>
                                  </a:rPr>
                                </m:ctrlPr>
                              </m:dPr>
                              <m:e>
                                <m:r>
                                  <a:rPr lang="az-Latn-AZ" sz="2800" b="1" i="1">
                                    <a:latin typeface="Cambria Math"/>
                                  </a:rPr>
                                  <m:t>𝒌</m:t>
                                </m:r>
                                <m:r>
                                  <a:rPr lang="az-Latn-AZ" sz="2800" b="1" i="1">
                                    <a:latin typeface="Cambria Math"/>
                                  </a:rPr>
                                  <m:t>+</m:t>
                                </m:r>
                                <m:r>
                                  <a:rPr lang="az-Latn-AZ" sz="2800" b="1" i="1">
                                    <a:latin typeface="Cambria Math"/>
                                  </a:rPr>
                                  <m:t>𝒎</m:t>
                                </m:r>
                              </m:e>
                            </m:d>
                          </m:e>
                        </m:d>
                        <m:r>
                          <a:rPr lang="az-Latn-AZ" sz="2800" b="1" i="1">
                            <a:latin typeface="Cambria Math"/>
                          </a:rPr>
                          <m:t>(</m:t>
                        </m:r>
                        <m:r>
                          <a:rPr lang="az-Latn-AZ" sz="2800" b="1" i="1">
                            <a:latin typeface="Cambria Math"/>
                          </a:rPr>
                          <m:t>𝒓</m:t>
                        </m:r>
                        <m:r>
                          <a:rPr lang="az-Latn-AZ" sz="2800" b="1" i="1">
                            <a:latin typeface="Cambria Math"/>
                          </a:rPr>
                          <m:t>−</m:t>
                        </m:r>
                        <m:sSub>
                          <m:sSubPr>
                            <m:ctrlPr>
                              <a:rPr lang="az-Latn-AZ" sz="2800" b="1" i="1">
                                <a:latin typeface="Cambria Math"/>
                              </a:rPr>
                            </m:ctrlPr>
                          </m:sSubPr>
                          <m:e>
                            <m:r>
                              <a:rPr lang="az-Latn-AZ" sz="2800" b="1" i="1">
                                <a:latin typeface="Cambria Math"/>
                              </a:rPr>
                              <m:t>𝒓</m:t>
                            </m:r>
                          </m:e>
                          <m:sub>
                            <m:r>
                              <a:rPr lang="az-Latn-AZ" sz="2800" b="1" i="1">
                                <a:latin typeface="Cambria Math"/>
                              </a:rPr>
                              <m:t>𝟎</m:t>
                            </m:r>
                          </m:sub>
                        </m:sSub>
                        <m:r>
                          <a:rPr lang="az-Latn-AZ" sz="2800" b="1" i="1">
                            <a:latin typeface="Cambria Math"/>
                          </a:rPr>
                          <m:t>)</m:t>
                        </m:r>
                      </m:num>
                      <m:den>
                        <m:d>
                          <m:dPr>
                            <m:ctrlPr>
                              <a:rPr lang="az-Latn-AZ" sz="2800" b="1" i="1">
                                <a:latin typeface="Cambria Math"/>
                              </a:rPr>
                            </m:ctrlPr>
                          </m:dPr>
                          <m:e>
                            <m:r>
                              <a:rPr lang="az-Latn-AZ" sz="2800" b="1" i="1">
                                <a:latin typeface="Cambria Math"/>
                              </a:rPr>
                              <m:t>𝟏</m:t>
                            </m:r>
                            <m:r>
                              <a:rPr lang="az-Latn-AZ" sz="2800" b="1" i="1">
                                <a:latin typeface="Cambria Math"/>
                              </a:rPr>
                              <m:t>−</m:t>
                            </m:r>
                            <m:r>
                              <a:rPr lang="az-Latn-AZ" sz="2800" b="1" i="1">
                                <a:latin typeface="Cambria Math"/>
                              </a:rPr>
                              <m:t>𝒇</m:t>
                            </m:r>
                          </m:e>
                        </m:d>
                        <m:r>
                          <a:rPr lang="az-Latn-AZ" sz="2800" b="1" i="1" smtClean="0">
                            <a:latin typeface="Cambria Math"/>
                          </a:rPr>
                          <m:t>𝒕</m:t>
                        </m:r>
                        <m:r>
                          <a:rPr lang="az-Latn-AZ" sz="2800" b="1" i="1">
                            <a:latin typeface="Cambria Math"/>
                          </a:rPr>
                          <m:t>(</m:t>
                        </m:r>
                        <m:r>
                          <a:rPr lang="az-Latn-AZ" sz="2800" b="1" i="1">
                            <a:latin typeface="Cambria Math"/>
                          </a:rPr>
                          <m:t>𝒓</m:t>
                        </m:r>
                        <m:r>
                          <a:rPr lang="az-Latn-AZ" sz="2800" b="1" i="1">
                            <a:latin typeface="Cambria Math"/>
                          </a:rPr>
                          <m:t>−</m:t>
                        </m:r>
                        <m:sSub>
                          <m:sSubPr>
                            <m:ctrlPr>
                              <a:rPr lang="az-Latn-AZ" sz="2800" b="1" i="1">
                                <a:latin typeface="Cambria Math"/>
                              </a:rPr>
                            </m:ctrlPr>
                          </m:sSubPr>
                          <m:e>
                            <m:r>
                              <a:rPr lang="az-Latn-AZ" sz="2800" b="1" i="1">
                                <a:latin typeface="Cambria Math"/>
                              </a:rPr>
                              <m:t>𝒓</m:t>
                            </m:r>
                          </m:e>
                          <m:sub>
                            <m:r>
                              <a:rPr lang="az-Latn-AZ" sz="2800" b="1" i="1">
                                <a:latin typeface="Cambria Math"/>
                              </a:rPr>
                              <m:t>𝟎</m:t>
                            </m:r>
                          </m:sub>
                        </m:sSub>
                        <m:r>
                          <a:rPr lang="az-Latn-AZ" sz="2800" b="1" i="1">
                            <a:latin typeface="Cambria Math"/>
                          </a:rPr>
                          <m:t>)</m:t>
                        </m:r>
                      </m:den>
                    </m:f>
                  </m:oMath>
                </a14:m>
                <a:endParaRPr lang="az-Latn-AZ" sz="28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611560" y="2185571"/>
                <a:ext cx="8022441" cy="3449342"/>
              </a:xfrm>
              <a:prstGeom prst="rect">
                <a:avLst/>
              </a:prstGeom>
              <a:blipFill rotWithShape="1">
                <a:blip r:embed="rId4"/>
                <a:stretch>
                  <a:fillRect/>
                </a:stretch>
              </a:blipFill>
            </p:spPr>
            <p:txBody>
              <a:bodyPr/>
              <a:lstStyle/>
              <a:p>
                <a:r>
                  <a:rPr lang="az-Latn-AZ">
                    <a:noFill/>
                  </a:rPr>
                  <a:t> </a:t>
                </a:r>
              </a:p>
            </p:txBody>
          </p:sp>
        </mc:Fallback>
      </mc:AlternateContent>
    </p:spTree>
    <p:extLst>
      <p:ext uri="{BB962C8B-B14F-4D97-AF65-F5344CB8AC3E}">
        <p14:creationId xmlns:p14="http://schemas.microsoft.com/office/powerpoint/2010/main" val="926799982"/>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081311"/>
            <a:ext cx="8570465" cy="547260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l"/>
            <a:r>
              <a:rPr lang="az-Latn-AZ" sz="4000" dirty="0" smtClean="0">
                <a:solidFill>
                  <a:srgbClr val="0000CC"/>
                </a:solidFill>
              </a:rPr>
              <a:t>               </a:t>
            </a:r>
          </a:p>
          <a:p>
            <a:pPr algn="l"/>
            <a:r>
              <a:rPr lang="az-Latn-AZ" sz="3200" dirty="0" smtClean="0">
                <a:solidFill>
                  <a:srgbClr val="0000CC"/>
                </a:solidFill>
              </a:rPr>
              <a:t>                      </a:t>
            </a:r>
            <a:endParaRPr lang="az-Latn-AZ" sz="4000" dirty="0" smtClean="0">
              <a:solidFill>
                <a:srgbClr val="0000CC"/>
              </a:solidFill>
            </a:endParaRPr>
          </a:p>
          <a:p>
            <a:pPr algn="just"/>
            <a:endParaRPr lang="az-Latn-AZ" sz="1600" dirty="0" smtClean="0">
              <a:solidFill>
                <a:schemeClr val="tx1"/>
              </a:solidFill>
            </a:endParaRPr>
          </a:p>
          <a:p>
            <a:pPr algn="just"/>
            <a:endParaRPr lang="az-Latn-AZ" sz="1600" dirty="0">
              <a:solidFill>
                <a:schemeClr val="tx1"/>
              </a:solidFill>
            </a:endParaRPr>
          </a:p>
        </p:txBody>
      </p:sp>
      <p:sp>
        <p:nvSpPr>
          <p:cNvPr id="5" name="TextBox 4"/>
          <p:cNvSpPr txBox="1"/>
          <p:nvPr/>
        </p:nvSpPr>
        <p:spPr>
          <a:xfrm>
            <a:off x="2657337" y="1020444"/>
            <a:ext cx="5976664" cy="1569660"/>
          </a:xfrm>
          <a:prstGeom prst="rect">
            <a:avLst/>
          </a:prstGeom>
          <a:noFill/>
        </p:spPr>
        <p:txBody>
          <a:bodyPr wrap="square" rtlCol="0">
            <a:spAutoFit/>
          </a:bodyPr>
          <a:lstStyle/>
          <a:p>
            <a:pPr algn="ctr">
              <a:lnSpc>
                <a:spcPct val="150000"/>
              </a:lnSpc>
            </a:pPr>
            <a:r>
              <a:rPr lang="az-Latn-AZ" sz="3200" b="1" dirty="0" err="1" smtClean="0">
                <a:solidFill>
                  <a:srgbClr val="0000CC"/>
                </a:solidFill>
              </a:rPr>
              <a:t>Sadələşdirilmiş</a:t>
            </a:r>
            <a:r>
              <a:rPr lang="az-Latn-AZ" sz="3200" b="1" dirty="0" smtClean="0">
                <a:solidFill>
                  <a:srgbClr val="0000CC"/>
                </a:solidFill>
              </a:rPr>
              <a:t> vergi </a:t>
            </a:r>
            <a:r>
              <a:rPr lang="az-Latn-AZ" sz="3200" b="1" dirty="0" err="1" smtClean="0">
                <a:solidFill>
                  <a:srgbClr val="0000CC"/>
                </a:solidFill>
              </a:rPr>
              <a:t>ödəyiciləri</a:t>
            </a:r>
            <a:r>
              <a:rPr lang="az-Latn-AZ" sz="3200" b="1" dirty="0" smtClean="0">
                <a:solidFill>
                  <a:srgbClr val="0000CC"/>
                </a:solidFill>
              </a:rPr>
              <a:t> halında</a:t>
            </a:r>
            <a:endParaRPr lang="az-Latn-AZ" sz="3200" b="1" dirty="0">
              <a:solidFill>
                <a:srgbClr val="0000CC"/>
              </a:solidFill>
            </a:endParaRPr>
          </a:p>
        </p:txBody>
      </p:sp>
      <mc:AlternateContent xmlns:mc="http://schemas.openxmlformats.org/markup-compatibility/2006" xmlns:a14="http://schemas.microsoft.com/office/drawing/2010/main">
        <mc:Choice Requires="a14">
          <p:sp>
            <p:nvSpPr>
              <p:cNvPr id="6" name="TextBox 5"/>
              <p:cNvSpPr txBox="1"/>
              <p:nvPr/>
            </p:nvSpPr>
            <p:spPr>
              <a:xfrm>
                <a:off x="611560" y="2185571"/>
                <a:ext cx="8022441" cy="4518160"/>
              </a:xfrm>
              <a:prstGeom prst="rect">
                <a:avLst/>
              </a:prstGeom>
              <a:noFill/>
            </p:spPr>
            <p:txBody>
              <a:bodyPr wrap="square" rtlCol="0">
                <a:spAutoFit/>
              </a:bodyPr>
              <a:lstStyle/>
              <a:p>
                <a:endParaRPr lang="az-Latn-AZ" sz="1600" b="1" i="1" dirty="0" smtClean="0"/>
              </a:p>
              <a:p>
                <a:pPr marL="457200" indent="-457200">
                  <a:lnSpc>
                    <a:spcPct val="150000"/>
                  </a:lnSpc>
                  <a:buFont typeface="Wingdings" panose="05000000000000000000" pitchFamily="2" charset="2"/>
                  <a:buChar char="Ø"/>
                </a:pPr>
                <a14:m>
                  <m:oMath xmlns:m="http://schemas.openxmlformats.org/officeDocument/2006/math">
                    <m:r>
                      <a:rPr lang="az-Latn-AZ" sz="2800" b="1" i="1" smtClean="0">
                        <a:latin typeface="Cambria Math"/>
                      </a:rPr>
                      <m:t>𝒓</m:t>
                    </m:r>
                    <m:r>
                      <a:rPr lang="az-Latn-AZ" sz="2800" b="1" i="1">
                        <a:latin typeface="Cambria Math"/>
                      </a:rPr>
                      <m:t>=</m:t>
                    </m:r>
                    <m:sSub>
                      <m:sSubPr>
                        <m:ctrlPr>
                          <a:rPr lang="az-Latn-AZ" sz="2800" b="1" i="1">
                            <a:latin typeface="Cambria Math"/>
                          </a:rPr>
                        </m:ctrlPr>
                      </m:sSubPr>
                      <m:e>
                        <m:r>
                          <a:rPr lang="az-Latn-AZ" sz="2800" b="1" i="1" smtClean="0">
                            <a:latin typeface="Cambria Math"/>
                          </a:rPr>
                          <m:t>𝒓</m:t>
                        </m:r>
                      </m:e>
                      <m:sub>
                        <m:r>
                          <a:rPr lang="az-Latn-AZ" sz="2800" b="1" i="1">
                            <a:latin typeface="Cambria Math"/>
                          </a:rPr>
                          <m:t>𝟎</m:t>
                        </m:r>
                      </m:sub>
                    </m:sSub>
                    <m:r>
                      <a:rPr lang="az-Latn-AZ" sz="2800" b="1" i="1">
                        <a:latin typeface="Cambria Math"/>
                      </a:rPr>
                      <m:t>+</m:t>
                    </m:r>
                    <m:f>
                      <m:fPr>
                        <m:ctrlPr>
                          <a:rPr lang="az-Latn-AZ" sz="2800" b="1" i="1" smtClean="0">
                            <a:latin typeface="Cambria Math"/>
                          </a:rPr>
                        </m:ctrlPr>
                      </m:fPr>
                      <m:num>
                        <m:r>
                          <a:rPr lang="az-Latn-AZ" sz="2800" b="1" i="1" smtClean="0">
                            <a:latin typeface="Cambria Math"/>
                          </a:rPr>
                          <m:t>𝟏</m:t>
                        </m:r>
                        <m:r>
                          <a:rPr lang="az-Latn-AZ" sz="2800" b="1" i="1" smtClean="0">
                            <a:latin typeface="Cambria Math"/>
                          </a:rPr>
                          <m:t>−</m:t>
                        </m:r>
                        <m:r>
                          <a:rPr lang="az-Latn-AZ" sz="2800" b="1" i="1" smtClean="0">
                            <a:latin typeface="Cambria Math"/>
                          </a:rPr>
                          <m:t>𝒕</m:t>
                        </m:r>
                      </m:num>
                      <m:den>
                        <m:d>
                          <m:dPr>
                            <m:ctrlPr>
                              <a:rPr lang="az-Latn-AZ" sz="2800" b="1" i="1" smtClean="0">
                                <a:latin typeface="Cambria Math"/>
                              </a:rPr>
                            </m:ctrlPr>
                          </m:dPr>
                          <m:e>
                            <m:r>
                              <a:rPr lang="az-Latn-AZ" sz="2800" b="1" i="1" smtClean="0">
                                <a:latin typeface="Cambria Math"/>
                              </a:rPr>
                              <m:t>𝟏</m:t>
                            </m:r>
                            <m:r>
                              <a:rPr lang="az-Latn-AZ" sz="2800" b="1" i="1" smtClean="0">
                                <a:latin typeface="Cambria Math"/>
                              </a:rPr>
                              <m:t>+</m:t>
                            </m:r>
                            <m:r>
                              <a:rPr lang="az-Latn-AZ" sz="2800" b="1" i="1" smtClean="0">
                                <a:latin typeface="Cambria Math"/>
                              </a:rPr>
                              <m:t>𝒇</m:t>
                            </m:r>
                          </m:e>
                        </m:d>
                        <m:r>
                          <a:rPr lang="az-Latn-AZ" sz="2800" b="1" i="1" smtClean="0">
                            <a:latin typeface="Cambria Math"/>
                          </a:rPr>
                          <m:t>𝒑𝒕</m:t>
                        </m:r>
                        <m:r>
                          <a:rPr lang="az-Latn-AZ" sz="2800" b="1" i="1" smtClean="0">
                            <a:latin typeface="Cambria Math"/>
                          </a:rPr>
                          <m:t>−</m:t>
                        </m:r>
                        <m:r>
                          <a:rPr lang="az-Latn-AZ" sz="2800" b="1" i="1" smtClean="0">
                            <a:latin typeface="Cambria Math"/>
                          </a:rPr>
                          <m:t>𝟏</m:t>
                        </m:r>
                      </m:den>
                    </m:f>
                  </m:oMath>
                </a14:m>
                <a:endParaRPr lang="az-Latn-AZ" sz="2800" b="1" dirty="0" smtClean="0"/>
              </a:p>
              <a:p>
                <a:pPr marL="914400" lvl="8" indent="-457200">
                  <a:lnSpc>
                    <a:spcPct val="150000"/>
                  </a:lnSpc>
                  <a:buFont typeface="Wingdings" panose="05000000000000000000" pitchFamily="2" charset="2"/>
                  <a:buChar char="Ø"/>
                </a:pPr>
                <a14:m>
                  <m:oMath xmlns:m="http://schemas.openxmlformats.org/officeDocument/2006/math">
                    <m:r>
                      <a:rPr lang="az-Latn-AZ" sz="2800" b="1" i="1" smtClean="0">
                        <a:latin typeface="Cambria Math"/>
                      </a:rPr>
                      <m:t>𝒕</m:t>
                    </m:r>
                    <m:r>
                      <a:rPr lang="az-Latn-AZ" sz="2800" b="1" i="1" smtClean="0">
                        <a:latin typeface="Cambria Math"/>
                      </a:rPr>
                      <m:t>=</m:t>
                    </m:r>
                    <m:f>
                      <m:fPr>
                        <m:ctrlPr>
                          <a:rPr lang="az-Latn-AZ" sz="2800" b="1" i="1" smtClean="0">
                            <a:latin typeface="Cambria Math"/>
                          </a:rPr>
                        </m:ctrlPr>
                      </m:fPr>
                      <m:num>
                        <m:r>
                          <a:rPr lang="az-Latn-AZ" sz="2800" b="1" i="1" smtClean="0">
                            <a:latin typeface="Cambria Math"/>
                          </a:rPr>
                          <m:t>𝟏</m:t>
                        </m:r>
                        <m:r>
                          <a:rPr lang="az-Latn-AZ" sz="2800" b="1" i="1" smtClean="0">
                            <a:latin typeface="Cambria Math"/>
                          </a:rPr>
                          <m:t>+</m:t>
                        </m:r>
                        <m:r>
                          <a:rPr lang="az-Latn-AZ" sz="2800" b="1" i="1" smtClean="0">
                            <a:latin typeface="Cambria Math"/>
                          </a:rPr>
                          <m:t>𝒓</m:t>
                        </m:r>
                        <m:r>
                          <a:rPr lang="az-Latn-AZ" sz="2800" b="1" i="1" smtClean="0">
                            <a:latin typeface="Cambria Math"/>
                          </a:rPr>
                          <m:t>−</m:t>
                        </m:r>
                        <m:sSub>
                          <m:sSubPr>
                            <m:ctrlPr>
                              <a:rPr lang="az-Latn-AZ" sz="2800" b="1" i="1" smtClean="0">
                                <a:latin typeface="Cambria Math"/>
                              </a:rPr>
                            </m:ctrlPr>
                          </m:sSubPr>
                          <m:e>
                            <m:r>
                              <a:rPr lang="az-Latn-AZ" sz="2800" b="1" i="1" smtClean="0">
                                <a:latin typeface="Cambria Math"/>
                              </a:rPr>
                              <m:t>𝒓</m:t>
                            </m:r>
                          </m:e>
                          <m:sub>
                            <m:r>
                              <a:rPr lang="az-Latn-AZ" sz="2800" b="1" i="1" smtClean="0">
                                <a:latin typeface="Cambria Math"/>
                              </a:rPr>
                              <m:t>𝟎</m:t>
                            </m:r>
                          </m:sub>
                        </m:sSub>
                        <m:r>
                          <a:rPr lang="az-Latn-AZ" sz="2800" b="1" i="1" smtClean="0">
                            <a:latin typeface="Cambria Math"/>
                          </a:rPr>
                          <m:t>)</m:t>
                        </m:r>
                      </m:num>
                      <m:den>
                        <m:r>
                          <a:rPr lang="az-Latn-AZ" sz="2800" b="1" i="1" smtClean="0">
                            <a:latin typeface="Cambria Math"/>
                          </a:rPr>
                          <m:t>𝟏</m:t>
                        </m:r>
                        <m:r>
                          <a:rPr lang="az-Latn-AZ" sz="2800" b="1" i="1" smtClean="0">
                            <a:latin typeface="Cambria Math"/>
                          </a:rPr>
                          <m:t>+</m:t>
                        </m:r>
                        <m:d>
                          <m:dPr>
                            <m:ctrlPr>
                              <a:rPr lang="az-Latn-AZ" sz="2800" b="1" i="1" smtClean="0">
                                <a:latin typeface="Cambria Math"/>
                              </a:rPr>
                            </m:ctrlPr>
                          </m:dPr>
                          <m:e>
                            <m:r>
                              <a:rPr lang="az-Latn-AZ" sz="2800" b="1" i="1" smtClean="0">
                                <a:latin typeface="Cambria Math"/>
                              </a:rPr>
                              <m:t>𝟏</m:t>
                            </m:r>
                            <m:r>
                              <a:rPr lang="az-Latn-AZ" sz="2800" b="1" i="1" smtClean="0">
                                <a:latin typeface="Cambria Math"/>
                              </a:rPr>
                              <m:t>+</m:t>
                            </m:r>
                            <m:r>
                              <a:rPr lang="az-Latn-AZ" sz="2800" b="1" i="1" smtClean="0">
                                <a:latin typeface="Cambria Math"/>
                              </a:rPr>
                              <m:t>𝒇</m:t>
                            </m:r>
                          </m:e>
                        </m:d>
                        <m:r>
                          <a:rPr lang="az-Latn-AZ" sz="2800" b="1" i="1" smtClean="0">
                            <a:latin typeface="Cambria Math"/>
                          </a:rPr>
                          <m:t>𝒑</m:t>
                        </m:r>
                        <m:r>
                          <a:rPr lang="az-Latn-AZ" sz="2800" b="1" i="1" smtClean="0">
                            <a:latin typeface="Cambria Math"/>
                          </a:rPr>
                          <m:t>(</m:t>
                        </m:r>
                        <m:r>
                          <a:rPr lang="az-Latn-AZ" sz="2800" b="1" i="1">
                            <a:latin typeface="Cambria Math"/>
                          </a:rPr>
                          <m:t>𝒓</m:t>
                        </m:r>
                        <m:r>
                          <a:rPr lang="az-Latn-AZ" sz="2800" b="1" i="1">
                            <a:latin typeface="Cambria Math"/>
                          </a:rPr>
                          <m:t>−</m:t>
                        </m:r>
                        <m:sSub>
                          <m:sSubPr>
                            <m:ctrlPr>
                              <a:rPr lang="az-Latn-AZ" sz="2800" b="1" i="1">
                                <a:latin typeface="Cambria Math"/>
                              </a:rPr>
                            </m:ctrlPr>
                          </m:sSubPr>
                          <m:e>
                            <m:r>
                              <a:rPr lang="az-Latn-AZ" sz="2800" b="1" i="1">
                                <a:latin typeface="Cambria Math"/>
                              </a:rPr>
                              <m:t>𝒓</m:t>
                            </m:r>
                          </m:e>
                          <m:sub>
                            <m:r>
                              <a:rPr lang="az-Latn-AZ" sz="2800" b="1" i="1">
                                <a:latin typeface="Cambria Math"/>
                              </a:rPr>
                              <m:t>𝟎</m:t>
                            </m:r>
                          </m:sub>
                        </m:sSub>
                        <m:r>
                          <a:rPr lang="az-Latn-AZ" sz="2800" b="1" i="1" smtClean="0">
                            <a:latin typeface="Cambria Math"/>
                          </a:rPr>
                          <m:t>)</m:t>
                        </m:r>
                      </m:den>
                    </m:f>
                  </m:oMath>
                </a14:m>
                <a:r>
                  <a:rPr lang="az-Latn-AZ" sz="2800" b="1" dirty="0" smtClean="0"/>
                  <a:t>		</a:t>
                </a:r>
              </a:p>
              <a:p>
                <a:pPr marL="914400" lvl="8" indent="-457200">
                  <a:lnSpc>
                    <a:spcPct val="150000"/>
                  </a:lnSpc>
                  <a:buFont typeface="Wingdings" panose="05000000000000000000" pitchFamily="2" charset="2"/>
                  <a:buChar char="Ø"/>
                </a:pPr>
                <a14:m>
                  <m:oMath xmlns:m="http://schemas.openxmlformats.org/officeDocument/2006/math">
                    <m:r>
                      <a:rPr lang="az-Latn-AZ" sz="2800" b="1" i="1" smtClean="0">
                        <a:latin typeface="Cambria Math"/>
                      </a:rPr>
                      <m:t>𝟏</m:t>
                    </m:r>
                    <m:r>
                      <a:rPr lang="az-Latn-AZ" sz="2800" b="1" i="1" smtClean="0">
                        <a:latin typeface="Cambria Math"/>
                      </a:rPr>
                      <m:t>+</m:t>
                    </m:r>
                    <m:r>
                      <a:rPr lang="az-Latn-AZ" sz="2800" b="1" i="1" smtClean="0">
                        <a:latin typeface="Cambria Math"/>
                      </a:rPr>
                      <m:t>𝒇</m:t>
                    </m:r>
                    <m:r>
                      <a:rPr lang="az-Latn-AZ" sz="2800" b="1" i="1" dirty="0" smtClean="0">
                        <a:latin typeface="Cambria Math"/>
                        <a:ea typeface="Cambria Math"/>
                      </a:rPr>
                      <m:t>&gt;</m:t>
                    </m:r>
                    <m:f>
                      <m:fPr>
                        <m:ctrlPr>
                          <a:rPr lang="az-Latn-AZ" sz="2800" b="1" i="1">
                            <a:latin typeface="Cambria Math"/>
                          </a:rPr>
                        </m:ctrlPr>
                      </m:fPr>
                      <m:num>
                        <m:r>
                          <a:rPr lang="az-Latn-AZ" sz="2800" b="1" i="1" smtClean="0">
                            <a:latin typeface="Cambria Math"/>
                          </a:rPr>
                          <m:t>𝟏</m:t>
                        </m:r>
                      </m:num>
                      <m:den>
                        <m:r>
                          <a:rPr lang="az-Latn-AZ" sz="2800" b="1" i="1" smtClean="0">
                            <a:latin typeface="Cambria Math"/>
                          </a:rPr>
                          <m:t>𝒑</m:t>
                        </m:r>
                      </m:den>
                    </m:f>
                  </m:oMath>
                </a14:m>
                <a:endParaRPr lang="az-Latn-AZ" sz="2800" b="1" dirty="0" smtClean="0"/>
              </a:p>
              <a:p>
                <a:pPr>
                  <a:lnSpc>
                    <a:spcPct val="150000"/>
                  </a:lnSpc>
                </a:pPr>
                <a:endParaRPr lang="az-Latn-AZ" sz="2000" dirty="0" smtClean="0"/>
              </a:p>
              <a:p>
                <a:pPr>
                  <a:lnSpc>
                    <a:spcPct val="150000"/>
                  </a:lnSpc>
                </a:pPr>
                <a:endParaRPr lang="az-Latn-AZ" sz="1600" dirty="0" smtClean="0"/>
              </a:p>
              <a:p>
                <a:pPr>
                  <a:lnSpc>
                    <a:spcPct val="150000"/>
                  </a:lnSpc>
                </a:pPr>
                <a:endParaRPr lang="az-Latn-AZ" sz="1400" dirty="0"/>
              </a:p>
            </p:txBody>
          </p:sp>
        </mc:Choice>
        <mc:Fallback xmlns="">
          <p:sp>
            <p:nvSpPr>
              <p:cNvPr id="6" name="TextBox 5"/>
              <p:cNvSpPr txBox="1">
                <a:spLocks noRot="1" noChangeAspect="1" noMove="1" noResize="1" noEditPoints="1" noAdjustHandles="1" noChangeArrowheads="1" noChangeShapeType="1" noTextEdit="1"/>
              </p:cNvSpPr>
              <p:nvPr/>
            </p:nvSpPr>
            <p:spPr>
              <a:xfrm>
                <a:off x="611560" y="2185571"/>
                <a:ext cx="8022441" cy="4518160"/>
              </a:xfrm>
              <a:prstGeom prst="rect">
                <a:avLst/>
              </a:prstGeom>
              <a:blipFill rotWithShape="1">
                <a:blip r:embed="rId3"/>
                <a:stretch>
                  <a:fillRect/>
                </a:stretch>
              </a:blipFill>
            </p:spPr>
            <p:txBody>
              <a:bodyPr/>
              <a:lstStyle/>
              <a:p>
                <a:r>
                  <a:rPr lang="az-Latn-AZ">
                    <a:noFill/>
                  </a:rPr>
                  <a:t> </a:t>
                </a:r>
              </a:p>
            </p:txBody>
          </p:sp>
        </mc:Fallback>
      </mc:AlternateContent>
    </p:spTree>
    <p:extLst>
      <p:ext uri="{BB962C8B-B14F-4D97-AF65-F5344CB8AC3E}">
        <p14:creationId xmlns:p14="http://schemas.microsoft.com/office/powerpoint/2010/main" val="4208999085"/>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0074" y="2132856"/>
            <a:ext cx="8498480" cy="2246769"/>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az-Latn-AZ" sz="6500" b="1" cap="none" spc="0" dirty="0" smtClean="0">
                <a:ln w="11430"/>
                <a:solidFill>
                  <a:srgbClr val="000099"/>
                </a:solidFill>
                <a:effectLst>
                  <a:outerShdw blurRad="60007" dir="2000400" sy="-30000" kx="-800400" algn="bl" rotWithShape="0">
                    <a:prstClr val="black">
                      <a:alpha val="20000"/>
                    </a:prstClr>
                  </a:outerShdw>
                </a:effectLst>
              </a:rPr>
              <a:t>DİQQƏTİNİZƏ GÖRƏ</a:t>
            </a:r>
          </a:p>
          <a:p>
            <a:r>
              <a:rPr lang="az-Latn-AZ" sz="1000" b="1" cap="none" spc="0" dirty="0" smtClean="0">
                <a:ln w="11430"/>
                <a:solidFill>
                  <a:srgbClr val="000099"/>
                </a:solidFill>
                <a:effectLst>
                  <a:outerShdw blurRad="60007" dir="2000400" sy="-30000" kx="-800400" algn="bl" rotWithShape="0">
                    <a:prstClr val="black">
                      <a:alpha val="20000"/>
                    </a:prstClr>
                  </a:outerShdw>
                </a:effectLst>
              </a:rPr>
              <a:t> </a:t>
            </a:r>
            <a:r>
              <a:rPr lang="az-Latn-AZ" sz="7500" b="1" cap="none" spc="0" dirty="0" smtClean="0">
                <a:ln w="11430"/>
                <a:solidFill>
                  <a:srgbClr val="000099"/>
                </a:solidFill>
                <a:effectLst>
                  <a:outerShdw blurRad="60007" dir="2000400" sy="-30000" kx="-800400" algn="bl" rotWithShape="0">
                    <a:prstClr val="black">
                      <a:alpha val="20000"/>
                    </a:prstClr>
                  </a:outerShdw>
                </a:effectLst>
              </a:rPr>
              <a:t>TƏŞƏKKÜR EDİRƏM!</a:t>
            </a:r>
            <a:endParaRPr lang="ru-RU" sz="7500" b="1" cap="none" spc="0" dirty="0">
              <a:ln w="11430"/>
              <a:solidFill>
                <a:srgbClr val="000099"/>
              </a:solidFill>
              <a:effectLst>
                <a:outerShdw blurRad="60007" dir="2000400" sy="-30000" kx="-800400" algn="bl" rotWithShape="0">
                  <a:prstClr val="black">
                    <a:alpha val="20000"/>
                  </a:prstClr>
                </a:outerShdw>
              </a:effectLst>
            </a:endParaRPr>
          </a:p>
        </p:txBody>
      </p:sp>
    </p:spTree>
    <p:extLst>
      <p:ext uri="{BB962C8B-B14F-4D97-AF65-F5344CB8AC3E}">
        <p14:creationId xmlns:p14="http://schemas.microsoft.com/office/powerpoint/2010/main" val="35705643"/>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48"/>
          <p:cNvSpPr/>
          <p:nvPr/>
        </p:nvSpPr>
        <p:spPr>
          <a:xfrm>
            <a:off x="1403648" y="764704"/>
            <a:ext cx="6768752" cy="1015663"/>
          </a:xfrm>
          <a:prstGeom prst="rect">
            <a:avLst/>
          </a:prstGeom>
          <a:noFill/>
        </p:spPr>
        <p:txBody>
          <a:bodyPr wrap="square">
            <a:spAutoFit/>
          </a:bodyPr>
          <a:lstStyle/>
          <a:p>
            <a:pPr>
              <a:defRPr/>
            </a:pPr>
            <a:r>
              <a:rPr lang="az-Latn-AZ" sz="3000" b="1" dirty="0">
                <a:latin typeface="Calibri" pitchFamily="34" charset="0"/>
              </a:rPr>
              <a:t>Azərbaycanın əsas makroiqtisadi və </a:t>
            </a:r>
            <a:endParaRPr lang="en-US" sz="3000" b="1" dirty="0">
              <a:latin typeface="Calibri" pitchFamily="34" charset="0"/>
            </a:endParaRPr>
          </a:p>
          <a:p>
            <a:pPr algn="r">
              <a:defRPr/>
            </a:pPr>
            <a:r>
              <a:rPr lang="az-Latn-AZ" sz="3000" b="1" dirty="0" smtClean="0">
                <a:latin typeface="Calibri" pitchFamily="34" charset="0"/>
              </a:rPr>
              <a:t>vergi </a:t>
            </a:r>
            <a:r>
              <a:rPr lang="az-Latn-AZ" sz="3000" b="1" dirty="0">
                <a:latin typeface="Calibri" pitchFamily="34" charset="0"/>
              </a:rPr>
              <a:t>sisteminin göstəriciləri </a:t>
            </a:r>
            <a:r>
              <a:rPr lang="az-Latn-AZ" sz="3000" b="1" dirty="0">
                <a:solidFill>
                  <a:srgbClr val="000099"/>
                </a:solidFill>
                <a:latin typeface="Calibri" pitchFamily="34" charset="0"/>
              </a:rPr>
              <a:t>(2014-cü il)</a:t>
            </a:r>
            <a:endParaRPr lang="ru-RU" sz="3000" b="1" dirty="0">
              <a:solidFill>
                <a:srgbClr val="000099"/>
              </a:solidFill>
              <a:latin typeface="Calibri" pitchFamily="34" charset="0"/>
              <a:cs typeface="Calibri" pitchFamily="34" charset="0"/>
            </a:endParaRPr>
          </a:p>
        </p:txBody>
      </p:sp>
      <p:sp>
        <p:nvSpPr>
          <p:cNvPr id="3" name="Rectangle 2"/>
          <p:cNvSpPr txBox="1">
            <a:spLocks noChangeArrowheads="1"/>
          </p:cNvSpPr>
          <p:nvPr/>
        </p:nvSpPr>
        <p:spPr bwMode="auto">
          <a:xfrm>
            <a:off x="179512" y="1844824"/>
            <a:ext cx="8568951" cy="4536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ÜDM:</a:t>
            </a:r>
            <a:r>
              <a:rPr lang="en-US" sz="2000" b="1" dirty="0" smtClean="0">
                <a:latin typeface="Calibri" pitchFamily="34" charset="0"/>
              </a:rPr>
              <a:t>                                                                                    </a:t>
            </a:r>
            <a:r>
              <a:rPr lang="az-Latn-AZ" sz="2000" b="1" dirty="0" smtClean="0">
                <a:latin typeface="Calibri" pitchFamily="34" charset="0"/>
              </a:rPr>
              <a:t>     </a:t>
            </a:r>
            <a:r>
              <a:rPr lang="en-US" sz="2000" b="1" dirty="0" smtClean="0">
                <a:latin typeface="Calibri" pitchFamily="34" charset="0"/>
              </a:rPr>
              <a:t> </a:t>
            </a:r>
            <a:r>
              <a:rPr lang="en-US" sz="2000" b="1" dirty="0" smtClean="0">
                <a:solidFill>
                  <a:srgbClr val="000099"/>
                </a:solidFill>
                <a:latin typeface="Calibri" pitchFamily="34" charset="0"/>
              </a:rPr>
              <a:t>59,0 </a:t>
            </a:r>
            <a:r>
              <a:rPr lang="en-US" sz="2000" b="1" dirty="0" err="1" smtClean="0">
                <a:solidFill>
                  <a:srgbClr val="000099"/>
                </a:solidFill>
                <a:latin typeface="Calibri" pitchFamily="34" charset="0"/>
              </a:rPr>
              <a:t>milyard</a:t>
            </a:r>
            <a:r>
              <a:rPr lang="en-US" sz="2000" b="1" dirty="0" smtClean="0">
                <a:solidFill>
                  <a:srgbClr val="000099"/>
                </a:solidFill>
                <a:latin typeface="Calibri" pitchFamily="34" charset="0"/>
              </a:rPr>
              <a:t> AZN</a:t>
            </a:r>
            <a:endParaRPr lang="az-Latn-AZ" sz="2000" b="1" dirty="0" smtClean="0">
              <a:solidFill>
                <a:srgbClr val="000099"/>
              </a:solidFill>
              <a:latin typeface="Calibri" pitchFamily="34" charset="0"/>
            </a:endParaRPr>
          </a:p>
          <a:p>
            <a:pPr marL="468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Büdcə gəlirləri:</a:t>
            </a:r>
            <a:r>
              <a:rPr lang="en-US" sz="2000" b="1" dirty="0" smtClean="0">
                <a:latin typeface="Calibri" pitchFamily="34" charset="0"/>
              </a:rPr>
              <a:t>                                                               </a:t>
            </a:r>
            <a:r>
              <a:rPr lang="az-Latn-AZ" sz="2000" b="1" dirty="0" smtClean="0">
                <a:latin typeface="Calibri" pitchFamily="34" charset="0"/>
              </a:rPr>
              <a:t> </a:t>
            </a:r>
            <a:r>
              <a:rPr lang="en-US" sz="2000" b="1" dirty="0" smtClean="0">
                <a:latin typeface="Calibri" pitchFamily="34" charset="0"/>
              </a:rPr>
              <a:t>  </a:t>
            </a:r>
            <a:r>
              <a:rPr lang="az-Latn-AZ" sz="2000" b="1" dirty="0" smtClean="0">
                <a:latin typeface="Calibri" pitchFamily="34" charset="0"/>
              </a:rPr>
              <a:t>     </a:t>
            </a:r>
            <a:r>
              <a:rPr lang="en-US" sz="2000" b="1" dirty="0" smtClean="0">
                <a:solidFill>
                  <a:srgbClr val="000099"/>
                </a:solidFill>
                <a:latin typeface="Calibri" pitchFamily="34" charset="0"/>
              </a:rPr>
              <a:t>18,4 </a:t>
            </a:r>
            <a:r>
              <a:rPr lang="en-US" sz="2000" b="1" dirty="0" err="1" smtClean="0">
                <a:solidFill>
                  <a:srgbClr val="000099"/>
                </a:solidFill>
                <a:latin typeface="Calibri" pitchFamily="34" charset="0"/>
              </a:rPr>
              <a:t>milyard</a:t>
            </a:r>
            <a:r>
              <a:rPr lang="en-US" sz="2000" b="1" dirty="0" smtClean="0">
                <a:solidFill>
                  <a:srgbClr val="000099"/>
                </a:solidFill>
                <a:latin typeface="Calibri" pitchFamily="34" charset="0"/>
              </a:rPr>
              <a:t> AZN</a:t>
            </a:r>
            <a:endParaRPr lang="az-Latn-AZ" sz="2000" b="1" dirty="0" smtClean="0">
              <a:solidFill>
                <a:srgbClr val="000099"/>
              </a:solidFill>
              <a:latin typeface="Calibri" pitchFamily="34" charset="0"/>
            </a:endParaRPr>
          </a:p>
          <a:p>
            <a:pPr marL="576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Vergi daxilolmaları:</a:t>
            </a:r>
            <a:r>
              <a:rPr lang="en-US" sz="2000" b="1" dirty="0" smtClean="0">
                <a:latin typeface="Calibri" pitchFamily="34" charset="0"/>
              </a:rPr>
              <a:t>                                                       </a:t>
            </a:r>
            <a:r>
              <a:rPr lang="az-Latn-AZ" sz="2000" b="1" dirty="0" smtClean="0">
                <a:latin typeface="Calibri" pitchFamily="34" charset="0"/>
              </a:rPr>
              <a:t> </a:t>
            </a:r>
            <a:r>
              <a:rPr lang="en-US" sz="2000" b="1" dirty="0" smtClean="0">
                <a:latin typeface="Calibri" pitchFamily="34" charset="0"/>
              </a:rPr>
              <a:t>  </a:t>
            </a:r>
            <a:r>
              <a:rPr lang="az-Latn-AZ" sz="2000" b="1" dirty="0" smtClean="0">
                <a:latin typeface="Calibri" pitchFamily="34" charset="0"/>
              </a:rPr>
              <a:t>      </a:t>
            </a:r>
            <a:r>
              <a:rPr lang="en-US" sz="2000" b="1" dirty="0" smtClean="0">
                <a:solidFill>
                  <a:srgbClr val="000099"/>
                </a:solidFill>
                <a:latin typeface="Calibri" pitchFamily="34" charset="0"/>
              </a:rPr>
              <a:t>7,1 </a:t>
            </a:r>
            <a:r>
              <a:rPr lang="en-US" sz="2000" b="1" dirty="0" err="1" smtClean="0">
                <a:solidFill>
                  <a:srgbClr val="000099"/>
                </a:solidFill>
                <a:latin typeface="Calibri" pitchFamily="34" charset="0"/>
              </a:rPr>
              <a:t>milyard</a:t>
            </a:r>
            <a:r>
              <a:rPr lang="en-US" sz="2000" b="1" dirty="0" smtClean="0">
                <a:solidFill>
                  <a:srgbClr val="000099"/>
                </a:solidFill>
                <a:latin typeface="Calibri" pitchFamily="34" charset="0"/>
              </a:rPr>
              <a:t> AZN</a:t>
            </a:r>
            <a:endParaRPr lang="az-Latn-AZ" sz="2000" b="1" dirty="0" smtClean="0">
              <a:solidFill>
                <a:srgbClr val="000099"/>
              </a:solidFill>
              <a:latin typeface="Calibri" pitchFamily="34" charset="0"/>
            </a:endParaRPr>
          </a:p>
          <a:p>
            <a:pPr marL="684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Vergi ödəyicilərinin sayı:</a:t>
            </a:r>
            <a:r>
              <a:rPr lang="en-US" sz="2000" b="1" dirty="0" smtClean="0">
                <a:latin typeface="Calibri" pitchFamily="34" charset="0"/>
              </a:rPr>
              <a:t>                                            </a:t>
            </a:r>
            <a:r>
              <a:rPr lang="az-Latn-AZ" sz="2000" b="1" dirty="0" smtClean="0">
                <a:latin typeface="Calibri" pitchFamily="34" charset="0"/>
              </a:rPr>
              <a:t>          </a:t>
            </a:r>
            <a:r>
              <a:rPr lang="en-US" sz="2000" b="1" dirty="0" smtClean="0">
                <a:latin typeface="Calibri" pitchFamily="34" charset="0"/>
              </a:rPr>
              <a:t>  </a:t>
            </a:r>
            <a:r>
              <a:rPr lang="en-US" sz="2000" b="1" dirty="0" smtClean="0">
                <a:solidFill>
                  <a:srgbClr val="000099"/>
                </a:solidFill>
                <a:latin typeface="Calibri" pitchFamily="34" charset="0"/>
              </a:rPr>
              <a:t>609 700 </a:t>
            </a:r>
            <a:r>
              <a:rPr lang="en-US" sz="2000" b="1" dirty="0" err="1" smtClean="0">
                <a:solidFill>
                  <a:srgbClr val="000099"/>
                </a:solidFill>
                <a:latin typeface="Calibri" pitchFamily="34" charset="0"/>
              </a:rPr>
              <a:t>vahid</a:t>
            </a:r>
            <a:endParaRPr lang="az-Latn-AZ" sz="2000" b="1" dirty="0">
              <a:solidFill>
                <a:srgbClr val="000099"/>
              </a:solidFill>
              <a:latin typeface="Calibri" pitchFamily="34" charset="0"/>
            </a:endParaRPr>
          </a:p>
          <a:p>
            <a:pPr marL="792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Vergi əməkdaşlarının sayı:</a:t>
            </a:r>
            <a:r>
              <a:rPr lang="en-US" sz="2000" b="1" dirty="0" smtClean="0">
                <a:latin typeface="Calibri" pitchFamily="34" charset="0"/>
              </a:rPr>
              <a:t>                                      </a:t>
            </a:r>
            <a:r>
              <a:rPr lang="az-Latn-AZ" sz="2000" b="1" dirty="0" smtClean="0">
                <a:latin typeface="Calibri" pitchFamily="34" charset="0"/>
              </a:rPr>
              <a:t>               </a:t>
            </a:r>
            <a:r>
              <a:rPr lang="en-US" sz="2000" b="1" dirty="0" smtClean="0">
                <a:latin typeface="Calibri" pitchFamily="34" charset="0"/>
              </a:rPr>
              <a:t> </a:t>
            </a:r>
            <a:r>
              <a:rPr lang="az-Latn-AZ" sz="2000" b="1" dirty="0" smtClean="0">
                <a:latin typeface="Calibri" pitchFamily="34" charset="0"/>
              </a:rPr>
              <a:t> </a:t>
            </a:r>
            <a:r>
              <a:rPr lang="en-US" sz="2000" b="1" dirty="0" smtClean="0">
                <a:latin typeface="Calibri" pitchFamily="34" charset="0"/>
              </a:rPr>
              <a:t> </a:t>
            </a:r>
            <a:r>
              <a:rPr lang="en-US" sz="2000" b="1" dirty="0" smtClean="0">
                <a:solidFill>
                  <a:srgbClr val="000099"/>
                </a:solidFill>
                <a:latin typeface="Calibri" pitchFamily="34" charset="0"/>
              </a:rPr>
              <a:t>2 310 n</a:t>
            </a:r>
            <a:r>
              <a:rPr lang="az-Latn-AZ" sz="2000" b="1" dirty="0" err="1" smtClean="0">
                <a:solidFill>
                  <a:srgbClr val="000099"/>
                </a:solidFill>
                <a:latin typeface="Calibri" pitchFamily="34" charset="0"/>
              </a:rPr>
              <a:t>əfər</a:t>
            </a:r>
            <a:endParaRPr lang="az-Latn-AZ" sz="2000" b="1" dirty="0" smtClean="0">
              <a:solidFill>
                <a:srgbClr val="000099"/>
              </a:solidFill>
              <a:latin typeface="Calibri" pitchFamily="34" charset="0"/>
            </a:endParaRPr>
          </a:p>
          <a:p>
            <a:pPr marL="900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1 </a:t>
            </a:r>
            <a:r>
              <a:rPr lang="az-Latn-AZ" sz="2000" b="1" smtClean="0">
                <a:latin typeface="Calibri" pitchFamily="34" charset="0"/>
              </a:rPr>
              <a:t>vergi </a:t>
            </a:r>
            <a:r>
              <a:rPr lang="az-Latn-AZ" sz="2000" b="1" smtClean="0">
                <a:latin typeface="Calibri" pitchFamily="34" charset="0"/>
              </a:rPr>
              <a:t>əməkdaşına</a:t>
            </a:r>
            <a:r>
              <a:rPr lang="az-Latn-AZ" sz="2000" b="1" smtClean="0">
                <a:latin typeface="Calibri" pitchFamily="34" charset="0"/>
              </a:rPr>
              <a:t> </a:t>
            </a:r>
            <a:r>
              <a:rPr lang="az-Latn-AZ" sz="2000" b="1" dirty="0" smtClean="0">
                <a:latin typeface="Calibri" pitchFamily="34" charset="0"/>
              </a:rPr>
              <a:t>düşən:                                       </a:t>
            </a:r>
          </a:p>
          <a:p>
            <a:pPr marL="900000" indent="360000" eaLnBrk="1" hangingPunct="1">
              <a:spcBef>
                <a:spcPts val="800"/>
              </a:spcBef>
              <a:buClr>
                <a:schemeClr val="accent2">
                  <a:lumMod val="75000"/>
                </a:schemeClr>
              </a:buClr>
              <a:buSzPct val="120000"/>
            </a:pPr>
            <a:r>
              <a:rPr lang="az-Latn-AZ" sz="2000" b="1" i="1" dirty="0" smtClean="0">
                <a:latin typeface="Calibri" pitchFamily="34" charset="0"/>
              </a:rPr>
              <a:t>-  vergi </a:t>
            </a:r>
            <a:r>
              <a:rPr lang="az-Latn-AZ" sz="2000" b="1" i="1" dirty="0" err="1">
                <a:latin typeface="Calibri" pitchFamily="34" charset="0"/>
              </a:rPr>
              <a:t>ödəyicilərinin</a:t>
            </a:r>
            <a:r>
              <a:rPr lang="az-Latn-AZ" sz="2000" b="1" i="1" dirty="0">
                <a:latin typeface="Calibri" pitchFamily="34" charset="0"/>
              </a:rPr>
              <a:t> </a:t>
            </a:r>
            <a:r>
              <a:rPr lang="az-Latn-AZ" sz="2000" b="1" i="1" dirty="0" smtClean="0">
                <a:latin typeface="Calibri" pitchFamily="34" charset="0"/>
              </a:rPr>
              <a:t>sayı                                                          </a:t>
            </a:r>
            <a:r>
              <a:rPr lang="az-Latn-AZ" sz="2000" b="1" i="1" dirty="0" smtClean="0">
                <a:solidFill>
                  <a:srgbClr val="000099"/>
                </a:solidFill>
                <a:latin typeface="Calibri" pitchFamily="34" charset="0"/>
              </a:rPr>
              <a:t>264 vahid</a:t>
            </a:r>
            <a:endParaRPr lang="az-Latn-AZ" sz="2000" b="1" i="1" dirty="0">
              <a:solidFill>
                <a:srgbClr val="000099"/>
              </a:solidFill>
              <a:latin typeface="Calibri" pitchFamily="34" charset="0"/>
            </a:endParaRPr>
          </a:p>
          <a:p>
            <a:pPr marL="900000" indent="360000" eaLnBrk="1" hangingPunct="1">
              <a:spcBef>
                <a:spcPts val="800"/>
              </a:spcBef>
              <a:buClr>
                <a:schemeClr val="accent2">
                  <a:lumMod val="75000"/>
                </a:schemeClr>
              </a:buClr>
              <a:buSzPct val="120000"/>
            </a:pPr>
            <a:r>
              <a:rPr lang="az-Latn-AZ" sz="2000" b="1" i="1" dirty="0">
                <a:latin typeface="Calibri" pitchFamily="34" charset="0"/>
              </a:rPr>
              <a:t> </a:t>
            </a:r>
            <a:r>
              <a:rPr lang="az-Latn-AZ" sz="2000" b="1" i="1" dirty="0" smtClean="0">
                <a:latin typeface="Calibri" pitchFamily="34" charset="0"/>
              </a:rPr>
              <a:t>-  </a:t>
            </a:r>
            <a:r>
              <a:rPr lang="az-Latn-AZ" sz="2000" b="1" i="1" dirty="0">
                <a:latin typeface="Calibri" pitchFamily="34" charset="0"/>
              </a:rPr>
              <a:t>vergi daxilolmalarının </a:t>
            </a:r>
            <a:r>
              <a:rPr lang="az-Latn-AZ" sz="2000" b="1" i="1" dirty="0" smtClean="0">
                <a:latin typeface="Calibri" pitchFamily="34" charset="0"/>
              </a:rPr>
              <a:t>məbləği                                      </a:t>
            </a:r>
            <a:r>
              <a:rPr lang="az-Latn-AZ" sz="2000" b="1" i="1" dirty="0" smtClean="0">
                <a:solidFill>
                  <a:srgbClr val="000099"/>
                </a:solidFill>
                <a:latin typeface="Calibri" pitchFamily="34" charset="0"/>
              </a:rPr>
              <a:t>11,7 min AZN    </a:t>
            </a:r>
            <a:endParaRPr lang="az-Latn-AZ" sz="2000" b="1" i="1" dirty="0">
              <a:solidFill>
                <a:srgbClr val="000099"/>
              </a:solidFill>
              <a:latin typeface="Calibri" pitchFamily="34" charset="0"/>
            </a:endParaRPr>
          </a:p>
          <a:p>
            <a:pPr marL="1296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Vergi daxilolmalarının ÜDM-ə nisbəti                                 </a:t>
            </a:r>
            <a:r>
              <a:rPr lang="az-Latn-AZ" sz="2000" b="1" dirty="0" smtClean="0">
                <a:solidFill>
                  <a:srgbClr val="000099"/>
                </a:solidFill>
                <a:latin typeface="Calibri" pitchFamily="34" charset="0"/>
              </a:rPr>
              <a:t>12,1 faiz</a:t>
            </a:r>
          </a:p>
          <a:p>
            <a:pPr marL="1440000" indent="360000" eaLnBrk="1" hangingPunct="1">
              <a:spcBef>
                <a:spcPts val="800"/>
              </a:spcBef>
              <a:buClr>
                <a:schemeClr val="accent2">
                  <a:lumMod val="75000"/>
                </a:schemeClr>
              </a:buClr>
              <a:buSzPct val="120000"/>
              <a:buFont typeface="Wingdings" pitchFamily="2" charset="2"/>
              <a:buChar char="Ø"/>
            </a:pPr>
            <a:r>
              <a:rPr lang="az-Latn-AZ" sz="2000" b="1" dirty="0" smtClean="0">
                <a:latin typeface="Calibri" pitchFamily="34" charset="0"/>
              </a:rPr>
              <a:t>Daxilolmaların ÜDM-</a:t>
            </a:r>
            <a:r>
              <a:rPr lang="az-Latn-AZ" sz="2000" b="1" dirty="0">
                <a:latin typeface="Calibri" pitchFamily="34" charset="0"/>
              </a:rPr>
              <a:t>ə</a:t>
            </a:r>
            <a:r>
              <a:rPr lang="az-Latn-AZ" sz="2000" b="1" dirty="0" smtClean="0">
                <a:latin typeface="Calibri" pitchFamily="34" charset="0"/>
              </a:rPr>
              <a:t> nisbəti</a:t>
            </a:r>
            <a:r>
              <a:rPr lang="en-US" sz="2000" b="1" dirty="0" smtClean="0">
                <a:latin typeface="Calibri" pitchFamily="34" charset="0"/>
              </a:rPr>
              <a:t> </a:t>
            </a:r>
            <a:r>
              <a:rPr lang="en-US" sz="2000" b="1" dirty="0" smtClean="0">
                <a:solidFill>
                  <a:srgbClr val="FF0000"/>
                </a:solidFill>
                <a:latin typeface="Calibri" pitchFamily="34" charset="0"/>
              </a:rPr>
              <a:t>(</a:t>
            </a:r>
            <a:r>
              <a:rPr lang="az-Latn-AZ" sz="2000" b="1" dirty="0" smtClean="0">
                <a:solidFill>
                  <a:srgbClr val="FF0000"/>
                </a:solidFill>
                <a:latin typeface="Calibri" pitchFamily="34" charset="0"/>
              </a:rPr>
              <a:t>vergi yükü)</a:t>
            </a:r>
            <a:r>
              <a:rPr lang="az-Latn-AZ" sz="2000" b="1" dirty="0" smtClean="0">
                <a:latin typeface="Calibri" pitchFamily="34" charset="0"/>
              </a:rPr>
              <a:t>                    </a:t>
            </a:r>
            <a:r>
              <a:rPr lang="az-Latn-AZ" sz="2000" b="1" dirty="0" smtClean="0">
                <a:solidFill>
                  <a:srgbClr val="000099"/>
                </a:solidFill>
                <a:latin typeface="Calibri" pitchFamily="34" charset="0"/>
              </a:rPr>
              <a:t>17,6 faiz</a:t>
            </a:r>
          </a:p>
          <a:p>
            <a:pPr marL="1440000" indent="360000" eaLnBrk="1" hangingPunct="1">
              <a:spcBef>
                <a:spcPts val="800"/>
              </a:spcBef>
              <a:buClr>
                <a:schemeClr val="accent2">
                  <a:lumMod val="75000"/>
                </a:schemeClr>
              </a:buClr>
              <a:buSzPct val="120000"/>
            </a:pPr>
            <a:r>
              <a:rPr lang="en-US" sz="2000" b="1" i="1" dirty="0" smtClean="0">
                <a:latin typeface="Calibri" panose="020F0502020204030204" pitchFamily="34" charset="0"/>
              </a:rPr>
              <a:t>(</a:t>
            </a:r>
            <a:r>
              <a:rPr lang="en-US" sz="2000" b="1" i="1" dirty="0">
                <a:latin typeface="Calibri" panose="020F0502020204030204" pitchFamily="34" charset="0"/>
              </a:rPr>
              <a:t>VN, DGK, DSMF </a:t>
            </a:r>
            <a:r>
              <a:rPr lang="en-US" sz="2000" b="1" i="1" dirty="0" err="1">
                <a:latin typeface="Calibri" panose="020F0502020204030204" pitchFamily="34" charset="0"/>
              </a:rPr>
              <a:t>üzrə</a:t>
            </a:r>
            <a:r>
              <a:rPr lang="en-US" sz="2000" b="1" i="1" dirty="0">
                <a:latin typeface="Calibri" panose="020F0502020204030204" pitchFamily="34" charset="0"/>
              </a:rPr>
              <a:t> </a:t>
            </a:r>
            <a:r>
              <a:rPr lang="en-US" sz="2000" b="1" i="1" dirty="0" err="1">
                <a:latin typeface="Calibri" panose="020F0502020204030204" pitchFamily="34" charset="0"/>
              </a:rPr>
              <a:t>daxilolma</a:t>
            </a:r>
            <a:r>
              <a:rPr lang="en-US" sz="2000" b="1" i="1" dirty="0" smtClean="0">
                <a:latin typeface="Calibri" panose="020F0502020204030204" pitchFamily="34" charset="0"/>
              </a:rPr>
              <a:t>)</a:t>
            </a:r>
            <a:endParaRPr lang="en-US" sz="2000" b="1" i="1" dirty="0">
              <a:solidFill>
                <a:srgbClr val="1F497D"/>
              </a:solidFill>
              <a:latin typeface="Calibri" panose="020F0502020204030204" pitchFamily="34" charset="0"/>
            </a:endParaRPr>
          </a:p>
        </p:txBody>
      </p:sp>
    </p:spTree>
    <p:extLst>
      <p:ext uri="{BB962C8B-B14F-4D97-AF65-F5344CB8AC3E}">
        <p14:creationId xmlns:p14="http://schemas.microsoft.com/office/powerpoint/2010/main" val="157680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424659" cy="113652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184951792"/>
              </p:ext>
            </p:extLst>
          </p:nvPr>
        </p:nvGraphicFramePr>
        <p:xfrm>
          <a:off x="1907704" y="908720"/>
          <a:ext cx="6096000" cy="5755672"/>
        </p:xfrm>
        <a:graphic>
          <a:graphicData uri="http://schemas.openxmlformats.org/drawingml/2006/table">
            <a:tbl>
              <a:tblPr firstRow="1" bandRow="1">
                <a:tableStyleId>{5C22544A-7EE6-4342-B048-85BDC9FD1C3A}</a:tableStyleId>
              </a:tblPr>
              <a:tblGrid>
                <a:gridCol w="3048000"/>
                <a:gridCol w="3048000"/>
              </a:tblGrid>
              <a:tr h="297024">
                <a:tc>
                  <a:txBody>
                    <a:bodyPr/>
                    <a:lstStyle/>
                    <a:p>
                      <a:r>
                        <a:rPr lang="az-Latn-AZ" sz="1600" dirty="0" smtClean="0"/>
                        <a:t>Ölkə</a:t>
                      </a:r>
                      <a:endParaRPr lang="az-Latn-AZ" sz="1600" dirty="0"/>
                    </a:p>
                  </a:txBody>
                  <a:tcPr/>
                </a:tc>
                <a:tc>
                  <a:txBody>
                    <a:bodyPr/>
                    <a:lstStyle/>
                    <a:p>
                      <a:r>
                        <a:rPr lang="az-Latn-AZ" sz="1600" dirty="0" smtClean="0"/>
                        <a:t>Vergi yükü</a:t>
                      </a:r>
                      <a:endParaRPr lang="az-Latn-AZ" sz="1600" dirty="0"/>
                    </a:p>
                  </a:txBody>
                  <a:tcPr/>
                </a:tc>
              </a:tr>
              <a:tr h="249776">
                <a:tc>
                  <a:txBody>
                    <a:bodyPr/>
                    <a:lstStyle/>
                    <a:p>
                      <a:r>
                        <a:rPr lang="az-Latn-AZ" sz="1600" dirty="0" smtClean="0"/>
                        <a:t>İtaliya Respublikası</a:t>
                      </a:r>
                      <a:endParaRPr lang="az-Latn-AZ" sz="1600" dirty="0"/>
                    </a:p>
                  </a:txBody>
                  <a:tcPr/>
                </a:tc>
                <a:tc>
                  <a:txBody>
                    <a:bodyPr/>
                    <a:lstStyle/>
                    <a:p>
                      <a:r>
                        <a:rPr lang="az-Latn-AZ" sz="1600" dirty="0" smtClean="0"/>
                        <a:t>29,2%</a:t>
                      </a:r>
                      <a:endParaRPr lang="az-Latn-AZ" sz="1600" dirty="0"/>
                    </a:p>
                  </a:txBody>
                  <a:tcPr/>
                </a:tc>
              </a:tr>
              <a:tr h="274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Latviya Respublikası</a:t>
                      </a:r>
                    </a:p>
                  </a:txBody>
                  <a:tcPr/>
                </a:tc>
                <a:tc>
                  <a:txBody>
                    <a:bodyPr/>
                    <a:lstStyle/>
                    <a:p>
                      <a:r>
                        <a:rPr lang="az-Latn-AZ" sz="1600" dirty="0" smtClean="0"/>
                        <a:t>29,2%</a:t>
                      </a:r>
                      <a:endParaRPr lang="az-Latn-AZ" sz="1600" dirty="0"/>
                    </a:p>
                  </a:txBody>
                  <a:tcPr/>
                </a:tc>
              </a:tr>
              <a:tr h="22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Litva Respublikası</a:t>
                      </a:r>
                    </a:p>
                  </a:txBody>
                  <a:tcPr/>
                </a:tc>
                <a:tc>
                  <a:txBody>
                    <a:bodyPr/>
                    <a:lstStyle/>
                    <a:p>
                      <a:r>
                        <a:rPr lang="az-Latn-AZ" sz="1600" dirty="0" smtClean="0"/>
                        <a:t>15,8%</a:t>
                      </a:r>
                      <a:endParaRPr lang="az-Latn-AZ" sz="1600" dirty="0"/>
                    </a:p>
                  </a:txBody>
                  <a:tcPr/>
                </a:tc>
              </a:tr>
              <a:tr h="32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Norveç Krallığı</a:t>
                      </a:r>
                    </a:p>
                  </a:txBody>
                  <a:tcPr/>
                </a:tc>
                <a:tc>
                  <a:txBody>
                    <a:bodyPr/>
                    <a:lstStyle/>
                    <a:p>
                      <a:r>
                        <a:rPr lang="az-Latn-AZ" sz="1600" dirty="0" smtClean="0"/>
                        <a:t>33,1%</a:t>
                      </a:r>
                      <a:endParaRPr lang="az-Latn-AZ" sz="1600" dirty="0"/>
                    </a:p>
                  </a:txBody>
                  <a:tcPr/>
                </a:tc>
              </a:tr>
              <a:tr h="2768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Rusiya Federasiyası</a:t>
                      </a:r>
                    </a:p>
                  </a:txBody>
                  <a:tcPr/>
                </a:tc>
                <a:tc>
                  <a:txBody>
                    <a:bodyPr/>
                    <a:lstStyle/>
                    <a:p>
                      <a:r>
                        <a:rPr lang="az-Latn-AZ" sz="1600" dirty="0" smtClean="0"/>
                        <a:t>17,4%</a:t>
                      </a:r>
                      <a:endParaRPr lang="az-Latn-AZ" sz="1600" dirty="0"/>
                    </a:p>
                  </a:txBody>
                  <a:tcPr/>
                </a:tc>
              </a:tr>
              <a:tr h="301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Slovak Respublikası</a:t>
                      </a:r>
                    </a:p>
                  </a:txBody>
                  <a:tcPr/>
                </a:tc>
                <a:tc>
                  <a:txBody>
                    <a:bodyPr/>
                    <a:lstStyle/>
                    <a:p>
                      <a:r>
                        <a:rPr lang="az-Latn-AZ" sz="1600" dirty="0" smtClean="0"/>
                        <a:t>16,8%</a:t>
                      </a:r>
                      <a:endParaRPr lang="az-Latn-AZ" sz="1600" dirty="0"/>
                    </a:p>
                  </a:txBody>
                  <a:tcPr/>
                </a:tc>
              </a:tr>
              <a:tr h="3263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Avstriya Respublikası</a:t>
                      </a:r>
                    </a:p>
                  </a:txBody>
                  <a:tcPr/>
                </a:tc>
                <a:tc>
                  <a:txBody>
                    <a:bodyPr/>
                    <a:lstStyle/>
                    <a:p>
                      <a:r>
                        <a:rPr lang="az-Latn-AZ" sz="1600" dirty="0" smtClean="0"/>
                        <a:t>25,2%</a:t>
                      </a:r>
                      <a:endParaRPr lang="az-Latn-AZ" sz="1600" dirty="0"/>
                    </a:p>
                  </a:txBody>
                  <a:tcPr/>
                </a:tc>
              </a:tr>
              <a:tr h="279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Belçika Krallığı</a:t>
                      </a:r>
                    </a:p>
                  </a:txBody>
                  <a:tcPr/>
                </a:tc>
                <a:tc>
                  <a:txBody>
                    <a:bodyPr/>
                    <a:lstStyle/>
                    <a:p>
                      <a:r>
                        <a:rPr lang="az-Latn-AZ" sz="1600" dirty="0" smtClean="0"/>
                        <a:t>29,6%</a:t>
                      </a:r>
                      <a:endParaRPr lang="az-Latn-AZ" sz="1600" dirty="0"/>
                    </a:p>
                  </a:txBody>
                  <a:tcPr/>
                </a:tc>
              </a:tr>
              <a:tr h="303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Estoniya Respublikası</a:t>
                      </a:r>
                    </a:p>
                  </a:txBody>
                  <a:tcPr/>
                </a:tc>
                <a:tc>
                  <a:txBody>
                    <a:bodyPr/>
                    <a:lstStyle/>
                    <a:p>
                      <a:r>
                        <a:rPr lang="az-Latn-AZ" sz="1600" dirty="0" smtClean="0"/>
                        <a:t>27,9%</a:t>
                      </a:r>
                      <a:endParaRPr lang="az-Latn-AZ" sz="1600" dirty="0"/>
                    </a:p>
                  </a:txBody>
                  <a:tcPr/>
                </a:tc>
              </a:tr>
              <a:tr h="2565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Finlandiya Respublikası</a:t>
                      </a:r>
                    </a:p>
                  </a:txBody>
                  <a:tcPr/>
                </a:tc>
                <a:tc>
                  <a:txBody>
                    <a:bodyPr/>
                    <a:lstStyle/>
                    <a:p>
                      <a:r>
                        <a:rPr lang="az-Latn-AZ" sz="1600" dirty="0" smtClean="0"/>
                        <a:t>33,7%</a:t>
                      </a:r>
                      <a:endParaRPr lang="az-Latn-AZ" sz="1600" dirty="0"/>
                    </a:p>
                  </a:txBody>
                  <a:tcPr/>
                </a:tc>
              </a:tr>
              <a:tr h="3533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Fransa Respublikası</a:t>
                      </a:r>
                    </a:p>
                  </a:txBody>
                  <a:tcPr/>
                </a:tc>
                <a:tc>
                  <a:txBody>
                    <a:bodyPr/>
                    <a:lstStyle/>
                    <a:p>
                      <a:r>
                        <a:rPr lang="az-Latn-AZ" sz="1600" dirty="0" smtClean="0"/>
                        <a:t>21,8%</a:t>
                      </a:r>
                      <a:endParaRPr lang="az-Latn-AZ" sz="1600" dirty="0"/>
                    </a:p>
                  </a:txBody>
                  <a:tcPr/>
                </a:tc>
              </a:tr>
              <a:tr h="288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Gürcüstan Respublikası</a:t>
                      </a:r>
                    </a:p>
                  </a:txBody>
                  <a:tcPr/>
                </a:tc>
                <a:tc>
                  <a:txBody>
                    <a:bodyPr/>
                    <a:lstStyle/>
                    <a:p>
                      <a:r>
                        <a:rPr lang="az-Latn-AZ" sz="1600" dirty="0" smtClean="0"/>
                        <a:t>25,9%</a:t>
                      </a:r>
                      <a:endParaRPr lang="az-Latn-AZ" sz="1600" dirty="0"/>
                    </a:p>
                  </a:txBody>
                  <a:tcPr/>
                </a:tc>
              </a:tr>
              <a:tr h="3127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Niderland Krallığı</a:t>
                      </a:r>
                    </a:p>
                  </a:txBody>
                  <a:tcPr/>
                </a:tc>
                <a:tc>
                  <a:txBody>
                    <a:bodyPr/>
                    <a:lstStyle/>
                    <a:p>
                      <a:r>
                        <a:rPr lang="az-Latn-AZ" sz="1600" dirty="0" smtClean="0"/>
                        <a:t>35,2%</a:t>
                      </a:r>
                      <a:endParaRPr lang="az-Latn-AZ" sz="1600" dirty="0"/>
                    </a:p>
                  </a:txBody>
                  <a:tcPr/>
                </a:tc>
              </a:tr>
              <a:tr h="3375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Sloveniya Respublikası</a:t>
                      </a:r>
                    </a:p>
                  </a:txBody>
                  <a:tcPr/>
                </a:tc>
                <a:tc>
                  <a:txBody>
                    <a:bodyPr/>
                    <a:lstStyle/>
                    <a:p>
                      <a:r>
                        <a:rPr lang="az-Latn-AZ" sz="1600" dirty="0" smtClean="0"/>
                        <a:t>31,1%</a:t>
                      </a:r>
                      <a:endParaRPr lang="az-Latn-AZ" sz="1600" dirty="0"/>
                    </a:p>
                  </a:txBody>
                  <a:tcPr/>
                </a:tc>
              </a:tr>
              <a:tr h="288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İsveç Krallığı</a:t>
                      </a:r>
                    </a:p>
                  </a:txBody>
                  <a:tcPr/>
                </a:tc>
                <a:tc>
                  <a:txBody>
                    <a:bodyPr/>
                    <a:lstStyle/>
                    <a:p>
                      <a:r>
                        <a:rPr lang="az-Latn-AZ" sz="1600" dirty="0" smtClean="0"/>
                        <a:t>55,0%</a:t>
                      </a:r>
                      <a:endParaRPr lang="az-Latn-AZ"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z-Latn-AZ" sz="1600" dirty="0" smtClean="0"/>
                        <a:t>Türkiyə</a:t>
                      </a:r>
                      <a:r>
                        <a:rPr lang="az-Latn-AZ" sz="1600" baseline="0" dirty="0" smtClean="0"/>
                        <a:t> Respublikası</a:t>
                      </a:r>
                      <a:endParaRPr lang="az-Latn-AZ" sz="1600" dirty="0" smtClean="0"/>
                    </a:p>
                  </a:txBody>
                  <a:tcPr/>
                </a:tc>
                <a:tc>
                  <a:txBody>
                    <a:bodyPr/>
                    <a:lstStyle/>
                    <a:p>
                      <a:r>
                        <a:rPr lang="az-Latn-AZ" sz="1600" dirty="0" smtClean="0"/>
                        <a:t>19,7%</a:t>
                      </a:r>
                      <a:endParaRPr lang="az-Latn-AZ" sz="1600" dirty="0"/>
                    </a:p>
                  </a:txBody>
                  <a:tcPr/>
                </a:tc>
              </a:tr>
            </a:tbl>
          </a:graphicData>
        </a:graphic>
      </p:graphicFrame>
      <p:sp>
        <p:nvSpPr>
          <p:cNvPr id="5" name="Rectangle 4"/>
          <p:cNvSpPr/>
          <p:nvPr/>
        </p:nvSpPr>
        <p:spPr>
          <a:xfrm>
            <a:off x="1734684" y="98110"/>
            <a:ext cx="5501612" cy="461665"/>
          </a:xfrm>
          <a:prstGeom prst="rect">
            <a:avLst/>
          </a:prstGeom>
        </p:spPr>
        <p:txBody>
          <a:bodyPr wrap="square">
            <a:spAutoFit/>
          </a:bodyPr>
          <a:lstStyle/>
          <a:p>
            <a:r>
              <a:rPr lang="az-Latn-AZ" sz="2400" b="1" dirty="0">
                <a:solidFill>
                  <a:srgbClr val="0000CC"/>
                </a:solidFill>
                <a:effectLst>
                  <a:outerShdw blurRad="38100" dist="38100" dir="2700000" algn="tl">
                    <a:srgbClr val="000000">
                      <a:alpha val="43137"/>
                    </a:srgbClr>
                  </a:outerShdw>
                </a:effectLst>
              </a:rPr>
              <a:t>Dünya ölkələrinin vergi yükü</a:t>
            </a:r>
          </a:p>
        </p:txBody>
      </p:sp>
    </p:spTree>
    <p:extLst>
      <p:ext uri="{BB962C8B-B14F-4D97-AF65-F5344CB8AC3E}">
        <p14:creationId xmlns:p14="http://schemas.microsoft.com/office/powerpoint/2010/main" val="2531773948"/>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700808"/>
            <a:ext cx="8496944" cy="486794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just">
              <a:lnSpc>
                <a:spcPct val="150000"/>
              </a:lnSpc>
            </a:pPr>
            <a:r>
              <a:rPr lang="en-US" dirty="0" smtClean="0">
                <a:solidFill>
                  <a:schemeClr val="tx1"/>
                </a:solidFill>
              </a:rPr>
              <a:t>	</a:t>
            </a:r>
          </a:p>
          <a:p>
            <a:pPr algn="just">
              <a:lnSpc>
                <a:spcPct val="150000"/>
              </a:lnSpc>
            </a:pPr>
            <a:endParaRPr lang="en-US" dirty="0">
              <a:solidFill>
                <a:schemeClr val="tx1"/>
              </a:solidFill>
            </a:endParaRPr>
          </a:p>
          <a:p>
            <a:pPr algn="just">
              <a:lnSpc>
                <a:spcPct val="150000"/>
              </a:lnSpc>
            </a:pPr>
            <a:r>
              <a:rPr lang="en-US" dirty="0">
                <a:solidFill>
                  <a:schemeClr val="tx1"/>
                </a:solidFill>
              </a:rPr>
              <a:t>	</a:t>
            </a:r>
            <a:endParaRPr lang="ru-RU" sz="2400" b="0" dirty="0" smtClean="0">
              <a:solidFill>
                <a:schemeClr val="tx1"/>
              </a:solidFill>
            </a:endParaRPr>
          </a:p>
        </p:txBody>
      </p:sp>
      <p:sp>
        <p:nvSpPr>
          <p:cNvPr id="7" name="Прямоугольник 13"/>
          <p:cNvSpPr/>
          <p:nvPr/>
        </p:nvSpPr>
        <p:spPr bwMode="auto">
          <a:xfrm>
            <a:off x="2051718" y="332656"/>
            <a:ext cx="6767239" cy="1384995"/>
          </a:xfrm>
          <a:prstGeom prst="rect">
            <a:avLst/>
          </a:prstGeom>
          <a:noFill/>
          <a:ln w="9525" cap="flat" cmpd="sng" algn="ctr">
            <a:noFill/>
            <a:prstDash val="solid"/>
            <a:round/>
            <a:headEnd type="none" w="med" len="med"/>
            <a:tailEnd type="none" w="med" len="med"/>
          </a:ln>
          <a:effectLst>
            <a:outerShdw dist="35921" dir="2700000" algn="ctr" rotWithShape="0">
              <a:schemeClr val="bg2"/>
            </a:outerShdw>
            <a:reflection blurRad="6350" stA="50000" endA="300" endPos="55000" dir="5400000" sy="-100000" algn="bl" rotWithShape="0"/>
          </a:effectLst>
          <a:scene3d>
            <a:camera prst="obliqueTopRight"/>
            <a:lightRig rig="threePt" dir="t"/>
          </a:scene3d>
        </p:spPr>
        <p:txBody>
          <a:bodyPr wrap="square" lIns="0" tIns="0" rIns="0" bIns="0">
            <a:spAutoFit/>
          </a:bodyPr>
          <a:lstStyle/>
          <a:p>
            <a:pPr>
              <a:defRPr/>
            </a:pPr>
            <a:endParaRPr lang="az-Latn-AZ" sz="1400" dirty="0">
              <a:solidFill>
                <a:srgbClr val="FF0000"/>
              </a:solidFill>
              <a:latin typeface="Verdana" pitchFamily="34" charset="0"/>
              <a:ea typeface="Verdana" pitchFamily="34" charset="0"/>
              <a:cs typeface="Verdana" pitchFamily="34" charset="0"/>
            </a:endParaRPr>
          </a:p>
          <a:p>
            <a:pPr>
              <a:defRPr/>
            </a:pPr>
            <a:r>
              <a:rPr lang="az-Latn-AZ" sz="2800" b="1" dirty="0" smtClean="0">
                <a:solidFill>
                  <a:srgbClr val="0000CC"/>
                </a:solidFill>
                <a:latin typeface="Verdana" pitchFamily="34" charset="0"/>
                <a:ea typeface="Verdana" pitchFamily="34" charset="0"/>
                <a:cs typeface="Verdana" pitchFamily="34" charset="0"/>
              </a:rPr>
              <a:t>Ölkələrin vergidən yayınma səviyyəsi</a:t>
            </a:r>
            <a:endParaRPr lang="az-Latn-AZ" sz="2800" b="1" dirty="0">
              <a:solidFill>
                <a:srgbClr val="0000CC"/>
              </a:solidFill>
              <a:latin typeface="Verdana" pitchFamily="34" charset="0"/>
              <a:ea typeface="Verdana" pitchFamily="34" charset="0"/>
              <a:cs typeface="Verdana" pitchFamily="34" charset="0"/>
            </a:endParaRPr>
          </a:p>
          <a:p>
            <a:pPr>
              <a:defRPr/>
            </a:pPr>
            <a:r>
              <a:rPr lang="az-Latn-AZ" sz="2000" dirty="0">
                <a:solidFill>
                  <a:schemeClr val="tx2"/>
                </a:solidFill>
                <a:latin typeface="Verdana" pitchFamily="34" charset="0"/>
                <a:ea typeface="Verdana" pitchFamily="34" charset="0"/>
                <a:cs typeface="Verdana" pitchFamily="34" charset="0"/>
              </a:rPr>
              <a:t>		</a:t>
            </a:r>
            <a:endParaRPr lang="az-Latn-AZ" sz="1600" dirty="0">
              <a:solidFill>
                <a:schemeClr val="accent1">
                  <a:lumMod val="75000"/>
                </a:schemeClr>
              </a:solidFill>
              <a:latin typeface="Verdana" pitchFamily="34" charset="0"/>
              <a:ea typeface="Verdana" pitchFamily="34" charset="0"/>
              <a:cs typeface="Verdana"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510260173"/>
              </p:ext>
            </p:extLst>
          </p:nvPr>
        </p:nvGraphicFramePr>
        <p:xfrm>
          <a:off x="2051718" y="1548573"/>
          <a:ext cx="5832648" cy="5172413"/>
        </p:xfrm>
        <a:graphic>
          <a:graphicData uri="http://schemas.openxmlformats.org/drawingml/2006/table">
            <a:tbl>
              <a:tblPr firstRow="1" firstCol="1" bandRow="1">
                <a:tableStyleId>{5C22544A-7EE6-4342-B048-85BDC9FD1C3A}</a:tableStyleId>
              </a:tblPr>
              <a:tblGrid>
                <a:gridCol w="3240360"/>
                <a:gridCol w="2592288"/>
              </a:tblGrid>
              <a:tr h="966173">
                <a:tc>
                  <a:txBody>
                    <a:bodyPr/>
                    <a:lstStyle/>
                    <a:p>
                      <a:pPr algn="ctr">
                        <a:lnSpc>
                          <a:spcPct val="115000"/>
                        </a:lnSpc>
                        <a:spcAft>
                          <a:spcPts val="0"/>
                        </a:spcAft>
                      </a:pPr>
                      <a:r>
                        <a:rPr lang="az-Latn-AZ" sz="2000" dirty="0">
                          <a:effectLst/>
                        </a:rPr>
                        <a:t>Ölkə</a:t>
                      </a:r>
                      <a:endParaRPr lang="az-Latn-AZ"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az-Latn-AZ" sz="1800" dirty="0">
                          <a:effectLst/>
                        </a:rPr>
                        <a:t>Kölgə iqtisadiyyatın ÜDM-ə nisbətində həcmi</a:t>
                      </a:r>
                      <a:endParaRPr lang="az-Latn-AZ" sz="1400" dirty="0">
                        <a:effectLst/>
                      </a:endParaRPr>
                    </a:p>
                    <a:p>
                      <a:pPr algn="ctr">
                        <a:lnSpc>
                          <a:spcPct val="115000"/>
                        </a:lnSpc>
                        <a:spcAft>
                          <a:spcPts val="0"/>
                        </a:spcAft>
                      </a:pPr>
                      <a:r>
                        <a:rPr lang="az-Latn-AZ" sz="1800" dirty="0">
                          <a:effectLst/>
                        </a:rPr>
                        <a:t>(2012-ci il  </a:t>
                      </a:r>
                      <a:r>
                        <a:rPr lang="az-Latn-AZ" sz="1800" dirty="0" err="1">
                          <a:effectLst/>
                        </a:rPr>
                        <a:t>F.Şnayder</a:t>
                      </a:r>
                      <a:r>
                        <a:rPr lang="az-Latn-AZ" sz="1800" dirty="0">
                          <a:effectLst/>
                        </a:rPr>
                        <a:t> )</a:t>
                      </a:r>
                      <a:endParaRPr lang="az-Latn-AZ" sz="1400" dirty="0">
                        <a:effectLst/>
                        <a:latin typeface="Calibri"/>
                        <a:ea typeface="Calibri"/>
                        <a:cs typeface="Times New Roman"/>
                      </a:endParaRPr>
                    </a:p>
                  </a:txBody>
                  <a:tcPr marL="68580" marR="68580" marT="0" marB="0" anchor="ctr"/>
                </a:tc>
              </a:tr>
              <a:tr h="313043">
                <a:tc>
                  <a:txBody>
                    <a:bodyPr/>
                    <a:lstStyle/>
                    <a:p>
                      <a:pPr algn="just">
                        <a:lnSpc>
                          <a:spcPct val="115000"/>
                        </a:lnSpc>
                        <a:spcAft>
                          <a:spcPts val="0"/>
                        </a:spcAft>
                      </a:pPr>
                      <a:r>
                        <a:rPr lang="az-Latn-AZ" sz="2000" dirty="0">
                          <a:effectLst/>
                        </a:rPr>
                        <a:t>Bolqarıstan</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31.9%</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Rumıniya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29.1%</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Litva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28.5%</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Estoniya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28.2%</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Latviya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26.1%</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a:effectLst/>
                        </a:rPr>
                        <a:t>Polşa</a:t>
                      </a:r>
                      <a:endParaRPr lang="az-Latn-AZ" sz="160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24.4%</a:t>
                      </a:r>
                      <a:endParaRPr lang="az-Latn-AZ" sz="1100">
                        <a:effectLst/>
                        <a:latin typeface="Calibri"/>
                        <a:ea typeface="Calibri"/>
                        <a:cs typeface="Times New Roman"/>
                      </a:endParaRPr>
                    </a:p>
                  </a:txBody>
                  <a:tcPr marL="68580" marR="68580" marT="0" marB="0"/>
                </a:tc>
              </a:tr>
              <a:tr h="327005">
                <a:tc>
                  <a:txBody>
                    <a:bodyPr/>
                    <a:lstStyle/>
                    <a:p>
                      <a:pPr algn="just">
                        <a:lnSpc>
                          <a:spcPct val="115000"/>
                        </a:lnSpc>
                        <a:spcAft>
                          <a:spcPts val="0"/>
                        </a:spcAft>
                      </a:pPr>
                      <a:r>
                        <a:rPr lang="az-Latn-AZ" sz="2000" dirty="0">
                          <a:effectLst/>
                        </a:rPr>
                        <a:t>Yunanıstan</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24.0%</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Sloveniya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23.6%</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Macarıstan</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22.5%</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Almaniya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a:effectLst/>
                        </a:rPr>
                        <a:t>13.3%</a:t>
                      </a:r>
                      <a:endParaRPr lang="az-Latn-AZ" sz="110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Fransa</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dirty="0">
                          <a:effectLst/>
                        </a:rPr>
                        <a:t>10.8%</a:t>
                      </a:r>
                      <a:endParaRPr lang="az-Latn-AZ" sz="1100" dirty="0">
                        <a:effectLst/>
                        <a:latin typeface="Calibri"/>
                        <a:ea typeface="Calibri"/>
                        <a:cs typeface="Times New Roman"/>
                      </a:endParaRPr>
                    </a:p>
                  </a:txBody>
                  <a:tcPr marL="68580" marR="68580" marT="0" marB="0"/>
                </a:tc>
              </a:tr>
              <a:tr h="313043">
                <a:tc>
                  <a:txBody>
                    <a:bodyPr/>
                    <a:lstStyle/>
                    <a:p>
                      <a:pPr algn="just">
                        <a:lnSpc>
                          <a:spcPct val="115000"/>
                        </a:lnSpc>
                        <a:spcAft>
                          <a:spcPts val="0"/>
                        </a:spcAft>
                      </a:pPr>
                      <a:r>
                        <a:rPr lang="az-Latn-AZ" sz="2000" dirty="0">
                          <a:effectLst/>
                        </a:rPr>
                        <a:t>Birləşmiş Krallıq</a:t>
                      </a:r>
                      <a:endParaRPr lang="az-Latn-AZ"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az-Latn-AZ" sz="1400" dirty="0">
                          <a:effectLst/>
                        </a:rPr>
                        <a:t>10.1%</a:t>
                      </a:r>
                      <a:endParaRPr lang="az-Latn-AZ"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279695748"/>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322015" y="1700808"/>
            <a:ext cx="8496944" cy="486794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algn="just">
              <a:lnSpc>
                <a:spcPct val="150000"/>
              </a:lnSpc>
            </a:pPr>
            <a:r>
              <a:rPr lang="en-US" dirty="0" smtClean="0">
                <a:solidFill>
                  <a:schemeClr val="tx1"/>
                </a:solidFill>
              </a:rPr>
              <a:t>	</a:t>
            </a:r>
          </a:p>
          <a:p>
            <a:pPr algn="just">
              <a:lnSpc>
                <a:spcPct val="150000"/>
              </a:lnSpc>
            </a:pPr>
            <a:endParaRPr lang="en-US" dirty="0">
              <a:solidFill>
                <a:schemeClr val="tx1"/>
              </a:solidFill>
            </a:endParaRPr>
          </a:p>
          <a:p>
            <a:pPr algn="just">
              <a:lnSpc>
                <a:spcPct val="150000"/>
              </a:lnSpc>
            </a:pPr>
            <a:r>
              <a:rPr lang="en-US" dirty="0">
                <a:solidFill>
                  <a:schemeClr val="tx1"/>
                </a:solidFill>
              </a:rPr>
              <a:t>	</a:t>
            </a:r>
            <a:r>
              <a:rPr lang="az-Latn-AZ" sz="2400" b="0" dirty="0" smtClean="0">
                <a:solidFill>
                  <a:schemeClr val="tx1"/>
                </a:solidFill>
              </a:rPr>
              <a:t>Bəzi </a:t>
            </a:r>
            <a:r>
              <a:rPr lang="az-Latn-AZ" sz="2400" b="0" dirty="0">
                <a:solidFill>
                  <a:schemeClr val="tx1"/>
                </a:solidFill>
              </a:rPr>
              <a:t>statistik rəqəmlərə nəzər salarsaq, Qlobal Maliyyə Birliyinin (</a:t>
            </a:r>
            <a:r>
              <a:rPr lang="az-Latn-AZ" sz="2400" b="0" dirty="0" err="1">
                <a:solidFill>
                  <a:schemeClr val="tx1"/>
                </a:solidFill>
              </a:rPr>
              <a:t>Global</a:t>
            </a:r>
            <a:r>
              <a:rPr lang="az-Latn-AZ" sz="2400" b="0" dirty="0">
                <a:solidFill>
                  <a:schemeClr val="tx1"/>
                </a:solidFill>
              </a:rPr>
              <a:t> </a:t>
            </a:r>
            <a:r>
              <a:rPr lang="az-Latn-AZ" sz="2400" b="0" dirty="0" err="1">
                <a:solidFill>
                  <a:schemeClr val="tx1"/>
                </a:solidFill>
              </a:rPr>
              <a:t>Financial</a:t>
            </a:r>
            <a:r>
              <a:rPr lang="az-Latn-AZ" sz="2400" b="0" dirty="0">
                <a:solidFill>
                  <a:schemeClr val="tx1"/>
                </a:solidFill>
              </a:rPr>
              <a:t> </a:t>
            </a:r>
            <a:r>
              <a:rPr lang="az-Latn-AZ" sz="2400" b="0" dirty="0" err="1">
                <a:solidFill>
                  <a:schemeClr val="tx1"/>
                </a:solidFill>
              </a:rPr>
              <a:t>Integrity</a:t>
            </a:r>
            <a:r>
              <a:rPr lang="az-Latn-AZ" sz="2400" b="0" dirty="0">
                <a:solidFill>
                  <a:schemeClr val="tx1"/>
                </a:solidFill>
              </a:rPr>
              <a:t>) </a:t>
            </a:r>
            <a:r>
              <a:rPr lang="az-Latn-AZ" sz="2400" b="0" dirty="0" err="1">
                <a:solidFill>
                  <a:schemeClr val="tx1"/>
                </a:solidFill>
              </a:rPr>
              <a:t>hesablamalarına</a:t>
            </a:r>
            <a:r>
              <a:rPr lang="az-Latn-AZ" sz="2400" b="0" dirty="0">
                <a:solidFill>
                  <a:schemeClr val="tx1"/>
                </a:solidFill>
              </a:rPr>
              <a:t> görə, inkişaf etməkdə olan ölkələrin qeyri-qanuni maliyyə vəsaitləri axınları nəticəsində ildə 859 milyard ABŞ dollardan 1.06 trilyon ABŞ dollarına qədər vəsaiti vergidən yayınır.</a:t>
            </a:r>
            <a:endParaRPr lang="ru-RU" sz="2400" b="0" dirty="0" smtClean="0">
              <a:solidFill>
                <a:schemeClr val="tx1"/>
              </a:solidFill>
            </a:endParaRPr>
          </a:p>
        </p:txBody>
      </p:sp>
      <p:sp>
        <p:nvSpPr>
          <p:cNvPr id="7" name="Прямоугольник 13"/>
          <p:cNvSpPr/>
          <p:nvPr/>
        </p:nvSpPr>
        <p:spPr bwMode="auto">
          <a:xfrm>
            <a:off x="2051720" y="887078"/>
            <a:ext cx="6767239" cy="1015663"/>
          </a:xfrm>
          <a:prstGeom prst="rect">
            <a:avLst/>
          </a:prstGeom>
          <a:noFill/>
          <a:ln w="9525" cap="flat" cmpd="sng" algn="ctr">
            <a:noFill/>
            <a:prstDash val="solid"/>
            <a:round/>
            <a:headEnd type="none" w="med" len="med"/>
            <a:tailEnd type="none" w="med" len="med"/>
          </a:ln>
          <a:effectLst>
            <a:outerShdw dist="35921" dir="2700000" algn="ctr" rotWithShape="0">
              <a:schemeClr val="bg2"/>
            </a:outerShdw>
            <a:reflection blurRad="6350" stA="50000" endA="300" endPos="55000" dir="5400000" sy="-100000" algn="bl" rotWithShape="0"/>
          </a:effectLst>
          <a:scene3d>
            <a:camera prst="obliqueTopRight"/>
            <a:lightRig rig="threePt" dir="t"/>
          </a:scene3d>
        </p:spPr>
        <p:txBody>
          <a:bodyPr wrap="square" lIns="0" tIns="0" rIns="0" bIns="0">
            <a:spAutoFit/>
          </a:bodyPr>
          <a:lstStyle/>
          <a:p>
            <a:pPr>
              <a:defRPr/>
            </a:pPr>
            <a:endParaRPr lang="az-Latn-AZ" sz="1400" dirty="0">
              <a:solidFill>
                <a:srgbClr val="FF0000"/>
              </a:solidFill>
              <a:latin typeface="Verdana" pitchFamily="34" charset="0"/>
              <a:ea typeface="Verdana" pitchFamily="34" charset="0"/>
              <a:cs typeface="Verdana" pitchFamily="34" charset="0"/>
            </a:endParaRPr>
          </a:p>
          <a:p>
            <a:pPr>
              <a:defRPr/>
            </a:pPr>
            <a:r>
              <a:rPr lang="az-Latn-AZ" sz="3200" b="1" dirty="0" smtClean="0">
                <a:solidFill>
                  <a:srgbClr val="0000CC"/>
                </a:solidFill>
                <a:latin typeface="Times New Roman" panose="02020603050405020304" pitchFamily="18" charset="0"/>
                <a:ea typeface="Verdana" pitchFamily="34" charset="0"/>
                <a:cs typeface="Times New Roman" panose="02020603050405020304" pitchFamily="18" charset="0"/>
              </a:rPr>
              <a:t>Ölkələrin vergidən yayınma səviyyəsi</a:t>
            </a:r>
            <a:endParaRPr lang="az-Latn-AZ" sz="3200" b="1" dirty="0">
              <a:solidFill>
                <a:srgbClr val="0000CC"/>
              </a:solidFill>
              <a:latin typeface="Times New Roman" panose="02020603050405020304" pitchFamily="18" charset="0"/>
              <a:ea typeface="Verdana" pitchFamily="34" charset="0"/>
              <a:cs typeface="Times New Roman" panose="02020603050405020304" pitchFamily="18" charset="0"/>
            </a:endParaRPr>
          </a:p>
          <a:p>
            <a:pPr>
              <a:defRPr/>
            </a:pPr>
            <a:r>
              <a:rPr lang="az-Latn-AZ" sz="2000" dirty="0">
                <a:solidFill>
                  <a:schemeClr val="tx2"/>
                </a:solidFill>
                <a:latin typeface="Verdana" pitchFamily="34" charset="0"/>
                <a:ea typeface="Verdana" pitchFamily="34" charset="0"/>
                <a:cs typeface="Verdana" pitchFamily="34" charset="0"/>
              </a:rPr>
              <a:t>		</a:t>
            </a:r>
            <a:endParaRPr lang="az-Latn-AZ" sz="1600" dirty="0">
              <a:solidFill>
                <a:schemeClr val="accent1">
                  <a:lumMod val="75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232950280"/>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bwMode="auto">
          <a:xfrm>
            <a:off x="132234" y="604805"/>
            <a:ext cx="8820472" cy="984885"/>
          </a:xfrm>
          <a:prstGeom prst="rect">
            <a:avLst/>
          </a:prstGeom>
          <a:noFill/>
          <a:ln w="9525" cap="flat" cmpd="sng" algn="ctr">
            <a:noFill/>
            <a:prstDash val="solid"/>
            <a:round/>
            <a:headEnd type="none" w="med" len="med"/>
            <a:tailEnd type="none" w="med" len="med"/>
          </a:ln>
          <a:effectLst>
            <a:outerShdw dist="35921" dir="2700000" algn="ctr" rotWithShape="0">
              <a:schemeClr val="bg2"/>
            </a:outerShdw>
            <a:reflection blurRad="6350" stA="50000" endA="300" endPos="55000" dir="5400000" sy="-100000" algn="bl" rotWithShape="0"/>
          </a:effectLst>
          <a:scene3d>
            <a:camera prst="obliqueTopRight"/>
            <a:lightRig rig="threePt" dir="t"/>
          </a:scene3d>
        </p:spPr>
        <p:txBody>
          <a:bodyPr lIns="0" tIns="0" rIns="0" bIns="0">
            <a:spAutoFit/>
          </a:bodyPr>
          <a:lstStyle/>
          <a:p>
            <a:pPr algn="ctr">
              <a:defRPr/>
            </a:pPr>
            <a:r>
              <a:rPr lang="en-US" sz="3200" b="1" spc="300" dirty="0" smtClean="0">
                <a:solidFill>
                  <a:srgbClr val="0000CC"/>
                </a:solidFill>
              </a:rPr>
              <a:t>	</a:t>
            </a:r>
            <a:r>
              <a:rPr lang="az-Latn-AZ" sz="3200" b="1" spc="300" dirty="0" smtClean="0">
                <a:solidFill>
                  <a:srgbClr val="0000CC"/>
                </a:solidFill>
              </a:rPr>
              <a:t>Vergi </a:t>
            </a:r>
            <a:r>
              <a:rPr lang="az-Latn-AZ" sz="3200" b="1" spc="300" dirty="0">
                <a:solidFill>
                  <a:srgbClr val="0000CC"/>
                </a:solidFill>
              </a:rPr>
              <a:t>ödəməkdən </a:t>
            </a:r>
            <a:r>
              <a:rPr lang="az-Latn-AZ" sz="3200" b="1" spc="300" dirty="0" smtClean="0">
                <a:solidFill>
                  <a:srgbClr val="0000CC"/>
                </a:solidFill>
              </a:rPr>
              <a:t>yayınmanı doğuran səbəblər</a:t>
            </a:r>
            <a:endParaRPr lang="ru-RU" sz="2400" spc="300" dirty="0">
              <a:solidFill>
                <a:srgbClr val="0000CC"/>
              </a:solidFill>
              <a:ea typeface="Verdana" pitchFamily="34" charset="0"/>
              <a:cs typeface="Verdana" pitchFamily="34" charset="0"/>
            </a:endParaRPr>
          </a:p>
        </p:txBody>
      </p:sp>
      <p:graphicFrame>
        <p:nvGraphicFramePr>
          <p:cNvPr id="40" name="Схема 39"/>
          <p:cNvGraphicFramePr/>
          <p:nvPr>
            <p:extLst>
              <p:ext uri="{D42A27DB-BD31-4B8C-83A1-F6EECF244321}">
                <p14:modId xmlns:p14="http://schemas.microsoft.com/office/powerpoint/2010/main" val="3905038481"/>
              </p:ext>
            </p:extLst>
          </p:nvPr>
        </p:nvGraphicFramePr>
        <p:xfrm>
          <a:off x="132234" y="2564904"/>
          <a:ext cx="8858918" cy="3528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5562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wipe(left)">
                                      <p:cBhvr>
                                        <p:cTn id="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0"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Shahin\Desktop\tedbiler plani hemid\foto\ok 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56370"/>
            <a:ext cx="1695450" cy="135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bwMode="gray">
          <a:xfrm>
            <a:off x="485875" y="2708921"/>
            <a:ext cx="8570465" cy="266429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ctr" rtl="0" eaLnBrk="1" fontAlgn="base" hangingPunct="1">
              <a:spcBef>
                <a:spcPct val="20000"/>
              </a:spcBef>
              <a:spcAft>
                <a:spcPct val="0"/>
              </a:spcAft>
              <a:buClr>
                <a:schemeClr val="hlink"/>
              </a:buClr>
              <a:buFont typeface="Wingdings" pitchFamily="2" charset="2"/>
              <a:buNone/>
              <a:defRPr sz="1800" b="1">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a:lstStyle>
          <a:p>
            <a:pPr marL="285750" indent="-285750" algn="just">
              <a:buFont typeface="Wingdings" panose="05000000000000000000" pitchFamily="2" charset="2"/>
              <a:buChar char="v"/>
            </a:pPr>
            <a:r>
              <a:rPr lang="az-Latn-AZ" dirty="0" smtClean="0">
                <a:solidFill>
                  <a:schemeClr val="tx1"/>
                </a:solidFill>
              </a:rPr>
              <a:t>Formasından </a:t>
            </a:r>
            <a:r>
              <a:rPr lang="az-Latn-AZ" dirty="0">
                <a:solidFill>
                  <a:schemeClr val="tx1"/>
                </a:solidFill>
              </a:rPr>
              <a:t>və tipindən asılı olmayaraq bütün yayınmalar iqtisadi inkişafa və mövcud iqtisadi sistemin effektiv fəaliyyətinə neqativ təsir göstərir və </a:t>
            </a:r>
            <a:endParaRPr lang="en-US" dirty="0" smtClean="0">
              <a:solidFill>
                <a:schemeClr val="tx1"/>
              </a:solidFill>
            </a:endParaRPr>
          </a:p>
          <a:p>
            <a:pPr marL="285750" indent="-285750" algn="just">
              <a:buFont typeface="Wingdings" panose="05000000000000000000" pitchFamily="2" charset="2"/>
              <a:buChar char="§"/>
            </a:pPr>
            <a:r>
              <a:rPr lang="az-Latn-AZ" dirty="0" smtClean="0">
                <a:solidFill>
                  <a:srgbClr val="FF0000"/>
                </a:solidFill>
              </a:rPr>
              <a:t>rəqabətin </a:t>
            </a:r>
            <a:r>
              <a:rPr lang="az-Latn-AZ" dirty="0" err="1" smtClean="0">
                <a:solidFill>
                  <a:srgbClr val="FF0000"/>
                </a:solidFill>
              </a:rPr>
              <a:t>pozulmasına</a:t>
            </a:r>
            <a:r>
              <a:rPr lang="az-Latn-AZ" dirty="0">
                <a:solidFill>
                  <a:srgbClr val="FF0000"/>
                </a:solidFill>
              </a:rPr>
              <a:t>;</a:t>
            </a:r>
            <a:endParaRPr lang="en-US" dirty="0" smtClean="0">
              <a:solidFill>
                <a:srgbClr val="FF0000"/>
              </a:solidFill>
            </a:endParaRPr>
          </a:p>
          <a:p>
            <a:pPr marL="285750" indent="-285750" algn="just">
              <a:buFont typeface="Wingdings" panose="05000000000000000000" pitchFamily="2" charset="2"/>
              <a:buChar char="§"/>
            </a:pPr>
            <a:r>
              <a:rPr lang="az-Latn-AZ" dirty="0" smtClean="0">
                <a:solidFill>
                  <a:srgbClr val="FF0000"/>
                </a:solidFill>
              </a:rPr>
              <a:t>korrupsiyanın artmasına</a:t>
            </a:r>
            <a:r>
              <a:rPr lang="az-Latn-AZ" dirty="0">
                <a:solidFill>
                  <a:srgbClr val="FF0000"/>
                </a:solidFill>
              </a:rPr>
              <a:t>;</a:t>
            </a:r>
            <a:endParaRPr lang="en-US" dirty="0" smtClean="0">
              <a:solidFill>
                <a:srgbClr val="FF0000"/>
              </a:solidFill>
            </a:endParaRPr>
          </a:p>
          <a:p>
            <a:pPr marL="285750" indent="-285750" algn="just">
              <a:buFont typeface="Wingdings" panose="05000000000000000000" pitchFamily="2" charset="2"/>
              <a:buChar char="§"/>
            </a:pPr>
            <a:r>
              <a:rPr lang="az-Latn-AZ" dirty="0" smtClean="0">
                <a:solidFill>
                  <a:srgbClr val="FF0000"/>
                </a:solidFill>
              </a:rPr>
              <a:t>biznes </a:t>
            </a:r>
            <a:r>
              <a:rPr lang="az-Latn-AZ" dirty="0">
                <a:solidFill>
                  <a:srgbClr val="FF0000"/>
                </a:solidFill>
              </a:rPr>
              <a:t>mühitinin </a:t>
            </a:r>
            <a:r>
              <a:rPr lang="az-Latn-AZ" dirty="0" err="1">
                <a:solidFill>
                  <a:srgbClr val="FF0000"/>
                </a:solidFill>
              </a:rPr>
              <a:t>pisləşməsinə</a:t>
            </a:r>
            <a:r>
              <a:rPr lang="az-Latn-AZ" dirty="0">
                <a:solidFill>
                  <a:srgbClr val="FF0000"/>
                </a:solidFill>
              </a:rPr>
              <a:t> və s. gətirib çıxarır. </a:t>
            </a:r>
          </a:p>
          <a:p>
            <a:pPr algn="just"/>
            <a:endParaRPr lang="az-Latn-AZ" dirty="0">
              <a:solidFill>
                <a:schemeClr val="tx1"/>
              </a:solidFill>
            </a:endParaRPr>
          </a:p>
          <a:p>
            <a:pPr marL="285750" indent="-285750" algn="just">
              <a:buFont typeface="Wingdings" panose="05000000000000000000" pitchFamily="2" charset="2"/>
              <a:buChar char="v"/>
            </a:pPr>
            <a:r>
              <a:rPr lang="az-Latn-AZ" dirty="0">
                <a:solidFill>
                  <a:schemeClr val="tx1"/>
                </a:solidFill>
              </a:rPr>
              <a:t>Bəzi hallarda qanunvericiliyin mövcud boşluqları və vergi inzibatçılığının qeyri-mükəmməlliyi də iqtisadi subyektləri vergidən yayınmaya </a:t>
            </a:r>
            <a:r>
              <a:rPr lang="az-Latn-AZ" dirty="0" err="1">
                <a:solidFill>
                  <a:schemeClr val="tx1"/>
                </a:solidFill>
              </a:rPr>
              <a:t>meylləndirir</a:t>
            </a:r>
            <a:r>
              <a:rPr lang="az-Latn-AZ" dirty="0">
                <a:solidFill>
                  <a:schemeClr val="tx1"/>
                </a:solidFill>
              </a:rPr>
              <a:t>. </a:t>
            </a:r>
          </a:p>
        </p:txBody>
      </p:sp>
      <p:sp>
        <p:nvSpPr>
          <p:cNvPr id="4" name="Rectangle 3"/>
          <p:cNvSpPr/>
          <p:nvPr/>
        </p:nvSpPr>
        <p:spPr>
          <a:xfrm>
            <a:off x="1878260" y="908720"/>
            <a:ext cx="6248827" cy="584775"/>
          </a:xfrm>
          <a:prstGeom prst="rect">
            <a:avLst/>
          </a:prstGeom>
        </p:spPr>
        <p:txBody>
          <a:bodyPr wrap="none">
            <a:spAutoFit/>
          </a:bodyPr>
          <a:lstStyle/>
          <a:p>
            <a:r>
              <a:rPr lang="az-Latn-AZ" sz="3200" b="1" dirty="0">
                <a:solidFill>
                  <a:srgbClr val="0000CC"/>
                </a:solidFill>
              </a:rPr>
              <a:t>Vergidən yayınmanın mənfi təsirləri</a:t>
            </a:r>
          </a:p>
        </p:txBody>
      </p:sp>
    </p:spTree>
    <p:extLst>
      <p:ext uri="{BB962C8B-B14F-4D97-AF65-F5344CB8AC3E}">
        <p14:creationId xmlns:p14="http://schemas.microsoft.com/office/powerpoint/2010/main" val="881442170"/>
      </p:ext>
    </p:extLst>
  </p:cSld>
  <p:clrMapOvr>
    <a:masterClrMapping/>
  </p:clrMapOvr>
  <mc:AlternateContent xmlns:mc="http://schemas.openxmlformats.org/markup-compatibility/2006" xmlns:p14="http://schemas.microsoft.com/office/powerpoint/2010/main">
    <mc:Choice Requires="p14">
      <p:transition p14:dur="250">
        <p:strips dir="ru"/>
      </p:transition>
    </mc:Choice>
    <mc:Fallback xmlns="">
      <p:transition>
        <p:strips dir="ru"/>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1187</TotalTime>
  <Words>2203</Words>
  <Application>Microsoft Office PowerPoint</Application>
  <PresentationFormat>On-screen Show (4:3)</PresentationFormat>
  <Paragraphs>313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Shahin</dc:creator>
  <cp:lastModifiedBy>Taleh Agayev</cp:lastModifiedBy>
  <cp:revision>135</cp:revision>
  <cp:lastPrinted>2015-04-03T15:09:43Z</cp:lastPrinted>
  <dcterms:created xsi:type="dcterms:W3CDTF">2014-10-21T14:22:37Z</dcterms:created>
  <dcterms:modified xsi:type="dcterms:W3CDTF">2015-04-10T04:54:19Z</dcterms:modified>
</cp:coreProperties>
</file>