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8" r:id="rId2"/>
    <p:sldId id="259" r:id="rId3"/>
    <p:sldId id="358" r:id="rId4"/>
    <p:sldId id="267" r:id="rId5"/>
    <p:sldId id="260" r:id="rId6"/>
    <p:sldId id="359" r:id="rId7"/>
    <p:sldId id="351" r:id="rId8"/>
    <p:sldId id="261" r:id="rId9"/>
    <p:sldId id="353" r:id="rId10"/>
    <p:sldId id="354" r:id="rId11"/>
    <p:sldId id="346" r:id="rId12"/>
    <p:sldId id="262" r:id="rId13"/>
    <p:sldId id="356" r:id="rId14"/>
    <p:sldId id="264" r:id="rId15"/>
    <p:sldId id="265" r:id="rId16"/>
    <p:sldId id="348" r:id="rId17"/>
    <p:sldId id="349" r:id="rId18"/>
    <p:sldId id="266" r:id="rId19"/>
    <p:sldId id="342" r:id="rId20"/>
    <p:sldId id="269" r:id="rId21"/>
    <p:sldId id="271" r:id="rId22"/>
    <p:sldId id="357" r:id="rId23"/>
    <p:sldId id="275" r:id="rId24"/>
    <p:sldId id="347" r:id="rId25"/>
    <p:sldId id="276" r:id="rId26"/>
    <p:sldId id="279"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1053;&#1086;&#1074;&#1072;&#1103;%20&#1087;&#1072;&#1087;&#1082;&#1072;%20(4)\DIKKIKKBK%20-%202011-2015.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Bank\AppData\Local\Microsoft\Windows\Temporary%20Internet%20Files\Content.Outlook\IVCB2FLV\ou%20(1)%20(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F:\&#1053;&#1086;&#1074;&#1072;&#1103;%20&#1087;&#1072;&#1087;&#1082;&#1072;%20(4)\ou%20(1)%20(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F:\&#1053;&#1086;&#1074;&#1072;&#1103;%20&#1087;&#1072;&#1087;&#1082;&#1072;%20(4)\ou%20(1)%20(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F:\&#1053;&#1086;&#1074;&#1072;&#1103;%20&#1087;&#1072;&#1087;&#1082;&#1072;%20(4)\ou%20(1)%20(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F:\&#1053;&#1086;&#1074;&#1072;&#1103;%20&#1087;&#1072;&#1087;&#1082;&#1072;%20(4)\DIKKIKKBK%20-%202011-201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F:\&#1053;&#1086;&#1074;&#1072;&#1103;%20&#1087;&#1072;&#1087;&#1082;&#1072;%20(4)\DIKKIKKBK%20-%202011-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1053;&#1086;&#1074;&#1072;&#1103;%20&#1087;&#1072;&#1087;&#1082;&#1072;%20(4)\DIKKIKKBK%20-%202011-20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1053;&#1086;&#1074;&#1072;&#1103;%20&#1087;&#1072;&#1087;&#1082;&#1072;%20(4)\DIKKIKKBK%20-%202011-201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1053;&#1086;&#1074;&#1072;&#1103;%20&#1087;&#1072;&#1087;&#1082;&#1072;%20(4)\DIKKIKKBK%20-%202011-201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1053;&#1086;&#1074;&#1072;&#1103;%20&#1087;&#1072;&#1087;&#1082;&#1072;%20(4)\DIKKIKKBK%20-%202011-20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1053;&#1086;&#1074;&#1072;&#1103;%20&#1087;&#1072;&#1087;&#1082;&#1072;%20(4)\DIKKIKKBK%20-%202011-20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1053;&#1086;&#1074;&#1072;&#1103;%20&#1087;&#1072;&#1087;&#1082;&#1072;%20(4)\DIKKIKKBK%20-%202011-20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1053;&#1086;&#1074;&#1072;&#1103;%20&#1087;&#1072;&#1087;&#1082;&#1072;%20(4)\ou%20(1)%20(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1053;&#1086;&#1074;&#1072;&#1103;%20&#1087;&#1072;&#1087;&#1082;&#1072;%20(4)\ou%20(1)%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ru-RU" sz="1400" baseline="0"/>
            </a:pPr>
            <a:r>
              <a:rPr lang="az-Latn-AZ" sz="1400" baseline="0" dirty="0"/>
              <a:t>PUL KÜTLƏSİ VƏ ÜDM-in ARTIM TEMPİ, </a:t>
            </a:r>
            <a:r>
              <a:rPr lang="az-Latn-AZ" sz="1400" baseline="0" dirty="0" smtClean="0"/>
              <a:t>İNFLYASİYA</a:t>
            </a:r>
            <a:r>
              <a:rPr lang="en-US" sz="1400" baseline="0" dirty="0" smtClean="0"/>
              <a:t>,</a:t>
            </a:r>
            <a:r>
              <a:rPr lang="az-Latn-AZ" sz="1400" baseline="0" dirty="0" smtClean="0"/>
              <a:t>%-</a:t>
            </a:r>
            <a:r>
              <a:rPr lang="az-Latn-AZ" sz="1400" baseline="0" dirty="0"/>
              <a:t>lə</a:t>
            </a:r>
            <a:endParaRPr lang="ru-RU" sz="1400" baseline="0" dirty="0"/>
          </a:p>
        </c:rich>
      </c:tx>
      <c:layout/>
    </c:title>
    <c:plotArea>
      <c:layout/>
      <c:barChart>
        <c:barDir val="col"/>
        <c:grouping val="clustered"/>
        <c:ser>
          <c:idx val="0"/>
          <c:order val="0"/>
          <c:tx>
            <c:strRef>
              <c:f>Лист3!$B$8</c:f>
              <c:strCache>
                <c:ptCount val="1"/>
                <c:pt idx="0">
                  <c:v>M2</c:v>
                </c:pt>
              </c:strCache>
            </c:strRef>
          </c:tx>
          <c:dLbls>
            <c:txPr>
              <a:bodyPr/>
              <a:lstStyle/>
              <a:p>
                <a:pPr>
                  <a:defRPr lang="ru-RU" sz="800" baseline="0"/>
                </a:pPr>
                <a:endParaRPr lang="ru-RU"/>
              </a:p>
            </c:txPr>
            <c:showVal val="1"/>
          </c:dLbls>
          <c:cat>
            <c:numRef>
              <c:f>Лист3!$C$7:$J$7</c:f>
              <c:numCache>
                <c:formatCode>General</c:formatCode>
                <c:ptCount val="8"/>
                <c:pt idx="0">
                  <c:v>2007</c:v>
                </c:pt>
                <c:pt idx="1">
                  <c:v>2008</c:v>
                </c:pt>
                <c:pt idx="2">
                  <c:v>2009</c:v>
                </c:pt>
                <c:pt idx="3">
                  <c:v>2010</c:v>
                </c:pt>
                <c:pt idx="4">
                  <c:v>2011</c:v>
                </c:pt>
                <c:pt idx="5">
                  <c:v>2012</c:v>
                </c:pt>
                <c:pt idx="6">
                  <c:v>2013</c:v>
                </c:pt>
                <c:pt idx="7">
                  <c:v>2014</c:v>
                </c:pt>
              </c:numCache>
            </c:numRef>
          </c:cat>
          <c:val>
            <c:numRef>
              <c:f>Лист3!$C$8:$J$8</c:f>
              <c:numCache>
                <c:formatCode>General</c:formatCode>
                <c:ptCount val="8"/>
                <c:pt idx="0">
                  <c:v>105.9</c:v>
                </c:pt>
                <c:pt idx="1">
                  <c:v>38.200000000000003</c:v>
                </c:pt>
                <c:pt idx="2">
                  <c:v>1.5</c:v>
                </c:pt>
                <c:pt idx="3">
                  <c:v>34.5</c:v>
                </c:pt>
                <c:pt idx="4">
                  <c:v>32.5</c:v>
                </c:pt>
                <c:pt idx="5">
                  <c:v>25.5</c:v>
                </c:pt>
                <c:pt idx="6">
                  <c:v>19</c:v>
                </c:pt>
                <c:pt idx="7">
                  <c:v>6.1</c:v>
                </c:pt>
              </c:numCache>
            </c:numRef>
          </c:val>
        </c:ser>
        <c:ser>
          <c:idx val="1"/>
          <c:order val="1"/>
          <c:tx>
            <c:strRef>
              <c:f>Лист3!$B$9</c:f>
              <c:strCache>
                <c:ptCount val="1"/>
                <c:pt idx="0">
                  <c:v>M3</c:v>
                </c:pt>
              </c:strCache>
            </c:strRef>
          </c:tx>
          <c:dLbls>
            <c:dLbl>
              <c:idx val="2"/>
              <c:layout>
                <c:manualLayout>
                  <c:x val="-4.3806733806929127E-17"/>
                  <c:y val="2.4539877300613563E-2"/>
                </c:manualLayout>
              </c:layout>
              <c:showVal val="1"/>
            </c:dLbl>
            <c:dLbl>
              <c:idx val="4"/>
              <c:layout>
                <c:manualLayout>
                  <c:x val="9.5579432435031145E-3"/>
                  <c:y val="1.6359918200409083E-2"/>
                </c:manualLayout>
              </c:layout>
              <c:showVal val="1"/>
            </c:dLbl>
            <c:dLbl>
              <c:idx val="5"/>
              <c:layout>
                <c:manualLayout>
                  <c:x val="1.4336914865254707E-2"/>
                  <c:y val="2.0449897750511297E-2"/>
                </c:manualLayout>
              </c:layout>
              <c:showVal val="1"/>
            </c:dLbl>
            <c:txPr>
              <a:bodyPr/>
              <a:lstStyle/>
              <a:p>
                <a:pPr>
                  <a:defRPr lang="ru-RU" sz="800" baseline="0"/>
                </a:pPr>
                <a:endParaRPr lang="ru-RU"/>
              </a:p>
            </c:txPr>
            <c:showVal val="1"/>
          </c:dLbls>
          <c:cat>
            <c:numRef>
              <c:f>Лист3!$C$7:$J$7</c:f>
              <c:numCache>
                <c:formatCode>General</c:formatCode>
                <c:ptCount val="8"/>
                <c:pt idx="0">
                  <c:v>2007</c:v>
                </c:pt>
                <c:pt idx="1">
                  <c:v>2008</c:v>
                </c:pt>
                <c:pt idx="2">
                  <c:v>2009</c:v>
                </c:pt>
                <c:pt idx="3">
                  <c:v>2010</c:v>
                </c:pt>
                <c:pt idx="4">
                  <c:v>2011</c:v>
                </c:pt>
                <c:pt idx="5">
                  <c:v>2012</c:v>
                </c:pt>
                <c:pt idx="6">
                  <c:v>2013</c:v>
                </c:pt>
                <c:pt idx="7">
                  <c:v>2014</c:v>
                </c:pt>
              </c:numCache>
            </c:numRef>
          </c:cat>
          <c:val>
            <c:numRef>
              <c:f>Лист3!$C$9:$J$9</c:f>
              <c:numCache>
                <c:formatCode>General</c:formatCode>
                <c:ptCount val="8"/>
                <c:pt idx="0">
                  <c:v>71.400000000000006</c:v>
                </c:pt>
                <c:pt idx="1">
                  <c:v>44</c:v>
                </c:pt>
                <c:pt idx="2">
                  <c:v>-0.30000000000000016</c:v>
                </c:pt>
                <c:pt idx="3">
                  <c:v>24.3</c:v>
                </c:pt>
                <c:pt idx="4">
                  <c:v>32.1</c:v>
                </c:pt>
                <c:pt idx="5">
                  <c:v>20.7</c:v>
                </c:pt>
                <c:pt idx="6">
                  <c:v>15.4</c:v>
                </c:pt>
                <c:pt idx="7">
                  <c:v>11.4</c:v>
                </c:pt>
              </c:numCache>
            </c:numRef>
          </c:val>
        </c:ser>
        <c:ser>
          <c:idx val="2"/>
          <c:order val="2"/>
          <c:tx>
            <c:strRef>
              <c:f>Лист3!$B$10</c:f>
              <c:strCache>
                <c:ptCount val="1"/>
                <c:pt idx="0">
                  <c:v>ÜDM-in artım tempi</c:v>
                </c:pt>
              </c:strCache>
            </c:strRef>
          </c:tx>
          <c:dLbls>
            <c:txPr>
              <a:bodyPr/>
              <a:lstStyle/>
              <a:p>
                <a:pPr>
                  <a:defRPr lang="ru-RU" sz="800" baseline="0"/>
                </a:pPr>
                <a:endParaRPr lang="ru-RU"/>
              </a:p>
            </c:txPr>
            <c:showVal val="1"/>
          </c:dLbls>
          <c:cat>
            <c:numRef>
              <c:f>Лист3!$C$7:$J$7</c:f>
              <c:numCache>
                <c:formatCode>General</c:formatCode>
                <c:ptCount val="8"/>
                <c:pt idx="0">
                  <c:v>2007</c:v>
                </c:pt>
                <c:pt idx="1">
                  <c:v>2008</c:v>
                </c:pt>
                <c:pt idx="2">
                  <c:v>2009</c:v>
                </c:pt>
                <c:pt idx="3">
                  <c:v>2010</c:v>
                </c:pt>
                <c:pt idx="4">
                  <c:v>2011</c:v>
                </c:pt>
                <c:pt idx="5">
                  <c:v>2012</c:v>
                </c:pt>
                <c:pt idx="6">
                  <c:v>2013</c:v>
                </c:pt>
                <c:pt idx="7">
                  <c:v>2014</c:v>
                </c:pt>
              </c:numCache>
            </c:numRef>
          </c:cat>
          <c:val>
            <c:numRef>
              <c:f>Лист3!$C$10:$J$10</c:f>
              <c:numCache>
                <c:formatCode>General</c:formatCode>
                <c:ptCount val="8"/>
                <c:pt idx="0">
                  <c:v>25</c:v>
                </c:pt>
                <c:pt idx="1">
                  <c:v>10.8</c:v>
                </c:pt>
                <c:pt idx="2">
                  <c:v>9.3000000000000007</c:v>
                </c:pt>
                <c:pt idx="3">
                  <c:v>5</c:v>
                </c:pt>
                <c:pt idx="4">
                  <c:v>0.1</c:v>
                </c:pt>
                <c:pt idx="5">
                  <c:v>2.2000000000000002</c:v>
                </c:pt>
                <c:pt idx="6">
                  <c:v>5.8</c:v>
                </c:pt>
                <c:pt idx="7">
                  <c:v>2.8</c:v>
                </c:pt>
              </c:numCache>
            </c:numRef>
          </c:val>
        </c:ser>
        <c:axId val="76029312"/>
        <c:axId val="95007872"/>
      </c:barChart>
      <c:lineChart>
        <c:grouping val="standard"/>
        <c:ser>
          <c:idx val="3"/>
          <c:order val="3"/>
          <c:tx>
            <c:strRef>
              <c:f>Лист3!$B$11</c:f>
              <c:strCache>
                <c:ptCount val="1"/>
                <c:pt idx="0">
                  <c:v>inflyasiya</c:v>
                </c:pt>
              </c:strCache>
            </c:strRef>
          </c:tx>
          <c:marker>
            <c:symbol val="none"/>
          </c:marker>
          <c:cat>
            <c:numRef>
              <c:f>Лист3!$C$7:$J$7</c:f>
              <c:numCache>
                <c:formatCode>General</c:formatCode>
                <c:ptCount val="8"/>
                <c:pt idx="0">
                  <c:v>2007</c:v>
                </c:pt>
                <c:pt idx="1">
                  <c:v>2008</c:v>
                </c:pt>
                <c:pt idx="2">
                  <c:v>2009</c:v>
                </c:pt>
                <c:pt idx="3">
                  <c:v>2010</c:v>
                </c:pt>
                <c:pt idx="4">
                  <c:v>2011</c:v>
                </c:pt>
                <c:pt idx="5">
                  <c:v>2012</c:v>
                </c:pt>
                <c:pt idx="6">
                  <c:v>2013</c:v>
                </c:pt>
                <c:pt idx="7">
                  <c:v>2014</c:v>
                </c:pt>
              </c:numCache>
            </c:numRef>
          </c:cat>
          <c:val>
            <c:numRef>
              <c:f>Лист3!$C$11:$J$11</c:f>
              <c:numCache>
                <c:formatCode>General</c:formatCode>
                <c:ptCount val="8"/>
                <c:pt idx="0">
                  <c:v>16.7</c:v>
                </c:pt>
                <c:pt idx="1">
                  <c:v>20.8</c:v>
                </c:pt>
                <c:pt idx="2">
                  <c:v>1.5</c:v>
                </c:pt>
                <c:pt idx="3">
                  <c:v>5.7</c:v>
                </c:pt>
                <c:pt idx="4">
                  <c:v>7.9</c:v>
                </c:pt>
                <c:pt idx="5">
                  <c:v>1.1000000000000001</c:v>
                </c:pt>
                <c:pt idx="6">
                  <c:v>2.4</c:v>
                </c:pt>
                <c:pt idx="7">
                  <c:v>1.4</c:v>
                </c:pt>
              </c:numCache>
            </c:numRef>
          </c:val>
        </c:ser>
        <c:marker val="1"/>
        <c:axId val="67048576"/>
        <c:axId val="95009792"/>
      </c:lineChart>
      <c:catAx>
        <c:axId val="76029312"/>
        <c:scaling>
          <c:orientation val="minMax"/>
        </c:scaling>
        <c:axPos val="b"/>
        <c:numFmt formatCode="General" sourceLinked="1"/>
        <c:majorTickMark val="none"/>
        <c:tickLblPos val="nextTo"/>
        <c:txPr>
          <a:bodyPr/>
          <a:lstStyle/>
          <a:p>
            <a:pPr>
              <a:defRPr lang="ru-RU"/>
            </a:pPr>
            <a:endParaRPr lang="ru-RU"/>
          </a:p>
        </c:txPr>
        <c:crossAx val="95007872"/>
        <c:crossesAt val="0"/>
        <c:auto val="1"/>
        <c:lblAlgn val="ctr"/>
        <c:lblOffset val="100"/>
      </c:catAx>
      <c:valAx>
        <c:axId val="95007872"/>
        <c:scaling>
          <c:orientation val="minMax"/>
        </c:scaling>
        <c:axPos val="l"/>
        <c:majorGridlines/>
        <c:title>
          <c:tx>
            <c:rich>
              <a:bodyPr rot="-5400000" vert="horz"/>
              <a:lstStyle/>
              <a:p>
                <a:pPr>
                  <a:defRPr lang="en-US" sz="1200"/>
                </a:pPr>
                <a:r>
                  <a:rPr lang="az-Latn-AZ" sz="1200" dirty="0"/>
                  <a:t>Pül kütləsi və ÜDM-in artım tempi %-</a:t>
                </a:r>
                <a:r>
                  <a:rPr lang="az-Latn-AZ" sz="1200" dirty="0" smtClean="0"/>
                  <a:t>lə</a:t>
                </a:r>
                <a:r>
                  <a:rPr lang="en-US" sz="1200" dirty="0" smtClean="0"/>
                  <a:t>      </a:t>
                </a:r>
                <a:endParaRPr lang="ru-RU" sz="1200" dirty="0"/>
              </a:p>
            </c:rich>
          </c:tx>
          <c:layout>
            <c:manualLayout>
              <c:xMode val="edge"/>
              <c:yMode val="edge"/>
              <c:x val="1.3530869827172446E-2"/>
              <c:y val="0.26320570129187398"/>
            </c:manualLayout>
          </c:layout>
        </c:title>
        <c:numFmt formatCode="General" sourceLinked="0"/>
        <c:majorTickMark val="none"/>
        <c:tickLblPos val="nextTo"/>
        <c:txPr>
          <a:bodyPr/>
          <a:lstStyle/>
          <a:p>
            <a:pPr>
              <a:defRPr lang="ru-RU"/>
            </a:pPr>
            <a:endParaRPr lang="ru-RU"/>
          </a:p>
        </c:txPr>
        <c:crossAx val="76029312"/>
        <c:crosses val="autoZero"/>
        <c:crossBetween val="between"/>
      </c:valAx>
      <c:valAx>
        <c:axId val="95009792"/>
        <c:scaling>
          <c:orientation val="minMax"/>
          <c:max val="21"/>
          <c:min val="-2"/>
        </c:scaling>
        <c:axPos val="r"/>
        <c:title>
          <c:tx>
            <c:rich>
              <a:bodyPr rot="-5400000" vert="horz"/>
              <a:lstStyle/>
              <a:p>
                <a:pPr>
                  <a:defRPr lang="en-US" sz="1200"/>
                </a:pPr>
                <a:r>
                  <a:rPr lang="az-Latn-AZ" sz="1200"/>
                  <a:t>İnflyasiya</a:t>
                </a:r>
                <a:r>
                  <a:rPr lang="az-Latn-AZ" sz="1200" baseline="0"/>
                  <a:t> səviyyəsi %-lə</a:t>
                </a:r>
                <a:endParaRPr lang="ru-RU" sz="1200"/>
              </a:p>
            </c:rich>
          </c:tx>
          <c:layout/>
        </c:title>
        <c:numFmt formatCode="General" sourceLinked="1"/>
        <c:tickLblPos val="nextTo"/>
        <c:txPr>
          <a:bodyPr/>
          <a:lstStyle/>
          <a:p>
            <a:pPr>
              <a:defRPr lang="ru-RU"/>
            </a:pPr>
            <a:endParaRPr lang="ru-RU"/>
          </a:p>
        </c:txPr>
        <c:crossAx val="67048576"/>
        <c:crosses val="max"/>
        <c:crossBetween val="between"/>
        <c:majorUnit val="2"/>
      </c:valAx>
      <c:catAx>
        <c:axId val="67048576"/>
        <c:scaling>
          <c:orientation val="minMax"/>
        </c:scaling>
        <c:delete val="1"/>
        <c:axPos val="b"/>
        <c:numFmt formatCode="General" sourceLinked="1"/>
        <c:tickLblPos val="nextTo"/>
        <c:crossAx val="95009792"/>
        <c:crossesAt val="0"/>
        <c:auto val="1"/>
        <c:lblAlgn val="ctr"/>
        <c:lblOffset val="100"/>
      </c:catAx>
    </c:plotArea>
    <c:legend>
      <c:legendPos val="b"/>
      <c:layout/>
      <c:txPr>
        <a:bodyPr/>
        <a:lstStyle/>
        <a:p>
          <a:pPr>
            <a:defRPr lang="ru-RU"/>
          </a:pPr>
          <a:endParaRPr lang="ru-RU"/>
        </a:p>
      </c:txPr>
    </c:legend>
    <c:plotVisOnly val="1"/>
    <c:dispBlanksAs val="gap"/>
  </c:chart>
  <c:txPr>
    <a:bodyPr/>
    <a:lstStyle/>
    <a:p>
      <a:pPr>
        <a:defRPr baseline="0">
          <a:latin typeface="Times New Roman" pitchFamily="18" charset="0"/>
        </a:defRPr>
      </a:pPr>
      <a:endParaRPr lang="ru-RU"/>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a:pPr>
            <a:r>
              <a:rPr lang="az-Latn-AZ"/>
              <a:t>AMB-nin valyuta müdaxiləsinin həcmi mln.dollar</a:t>
            </a:r>
            <a:endParaRPr lang="ru-RU"/>
          </a:p>
        </c:rich>
      </c:tx>
      <c:layout/>
    </c:title>
    <c:plotArea>
      <c:layout/>
      <c:barChart>
        <c:barDir val="col"/>
        <c:grouping val="stacked"/>
        <c:ser>
          <c:idx val="0"/>
          <c:order val="0"/>
          <c:tx>
            <c:strRef>
              <c:f>Лист3!$B$1</c:f>
              <c:strCache>
                <c:ptCount val="1"/>
                <c:pt idx="0">
                  <c:v>VALYUTA MÜDAXİLƏSİNİN HƏCMİ</c:v>
                </c:pt>
              </c:strCache>
            </c:strRef>
          </c:tx>
          <c:dLbls>
            <c:dLbl>
              <c:idx val="1"/>
              <c:layout>
                <c:manualLayout>
                  <c:x val="-1.387031322662148E-3"/>
                  <c:y val="-4.9504950495049507E-2"/>
                </c:manualLayout>
              </c:layout>
              <c:showVal val="1"/>
            </c:dLbl>
            <c:showVal val="1"/>
          </c:dLbls>
          <c:cat>
            <c:numRef>
              <c:f>Лист3!$A$4:$A$10</c:f>
              <c:numCache>
                <c:formatCode>General</c:formatCode>
                <c:ptCount val="7"/>
                <c:pt idx="0">
                  <c:v>2008</c:v>
                </c:pt>
                <c:pt idx="1">
                  <c:v>2009</c:v>
                </c:pt>
                <c:pt idx="2">
                  <c:v>2010</c:v>
                </c:pt>
                <c:pt idx="3">
                  <c:v>2011</c:v>
                </c:pt>
                <c:pt idx="4">
                  <c:v>2012</c:v>
                </c:pt>
                <c:pt idx="5">
                  <c:v>2013</c:v>
                </c:pt>
                <c:pt idx="6">
                  <c:v>2014</c:v>
                </c:pt>
              </c:numCache>
            </c:numRef>
          </c:cat>
          <c:val>
            <c:numRef>
              <c:f>Лист3!$B$4:$B$10</c:f>
              <c:numCache>
                <c:formatCode>General</c:formatCode>
                <c:ptCount val="7"/>
                <c:pt idx="0">
                  <c:v>2243.5</c:v>
                </c:pt>
                <c:pt idx="1">
                  <c:v>-1260</c:v>
                </c:pt>
                <c:pt idx="2">
                  <c:v>1385.3</c:v>
                </c:pt>
                <c:pt idx="3">
                  <c:v>4153.2</c:v>
                </c:pt>
                <c:pt idx="4">
                  <c:v>1584</c:v>
                </c:pt>
                <c:pt idx="5">
                  <c:v>2457</c:v>
                </c:pt>
                <c:pt idx="6">
                  <c:v>143</c:v>
                </c:pt>
              </c:numCache>
            </c:numRef>
          </c:val>
        </c:ser>
        <c:overlap val="100"/>
        <c:axId val="71451008"/>
        <c:axId val="71452544"/>
      </c:barChart>
      <c:lineChart>
        <c:grouping val="standard"/>
        <c:ser>
          <c:idx val="2"/>
          <c:order val="1"/>
          <c:tx>
            <c:strRef>
              <c:f>Лист3!$C$1</c:f>
              <c:strCache>
                <c:ptCount val="1"/>
                <c:pt idx="0">
                  <c:v>ABŞ DOLLARI/MANAT MƏZƏNNƏSİ</c:v>
                </c:pt>
              </c:strCache>
            </c:strRef>
          </c:tx>
          <c:marker>
            <c:symbol val="none"/>
          </c:marker>
          <c:dLbls>
            <c:showVal val="1"/>
          </c:dLbls>
          <c:cat>
            <c:numRef>
              <c:f>Лист3!$A$4:$A$10</c:f>
              <c:numCache>
                <c:formatCode>General</c:formatCode>
                <c:ptCount val="7"/>
                <c:pt idx="0">
                  <c:v>2008</c:v>
                </c:pt>
                <c:pt idx="1">
                  <c:v>2009</c:v>
                </c:pt>
                <c:pt idx="2">
                  <c:v>2010</c:v>
                </c:pt>
                <c:pt idx="3">
                  <c:v>2011</c:v>
                </c:pt>
                <c:pt idx="4">
                  <c:v>2012</c:v>
                </c:pt>
                <c:pt idx="5">
                  <c:v>2013</c:v>
                </c:pt>
                <c:pt idx="6">
                  <c:v>2014</c:v>
                </c:pt>
              </c:numCache>
            </c:numRef>
          </c:cat>
          <c:val>
            <c:numRef>
              <c:f>Лист3!$C$4:$C$10</c:f>
              <c:numCache>
                <c:formatCode>General</c:formatCode>
                <c:ptCount val="7"/>
                <c:pt idx="0">
                  <c:v>0.80100000000000005</c:v>
                </c:pt>
                <c:pt idx="1">
                  <c:v>0.80310000000000004</c:v>
                </c:pt>
                <c:pt idx="2">
                  <c:v>0.80259999999999998</c:v>
                </c:pt>
                <c:pt idx="3">
                  <c:v>0.78949999999999998</c:v>
                </c:pt>
                <c:pt idx="4">
                  <c:v>0.78580000000000005</c:v>
                </c:pt>
                <c:pt idx="5">
                  <c:v>0.78449999999999998</c:v>
                </c:pt>
                <c:pt idx="6">
                  <c:v>0.78439999999999999</c:v>
                </c:pt>
              </c:numCache>
            </c:numRef>
          </c:val>
        </c:ser>
        <c:marker val="1"/>
        <c:axId val="71454720"/>
        <c:axId val="71456256"/>
      </c:lineChart>
      <c:catAx>
        <c:axId val="71451008"/>
        <c:scaling>
          <c:orientation val="minMax"/>
        </c:scaling>
        <c:axPos val="b"/>
        <c:numFmt formatCode="General" sourceLinked="1"/>
        <c:tickLblPos val="nextTo"/>
        <c:crossAx val="71452544"/>
        <c:crosses val="autoZero"/>
        <c:auto val="1"/>
        <c:lblAlgn val="ctr"/>
        <c:lblOffset val="100"/>
      </c:catAx>
      <c:valAx>
        <c:axId val="71452544"/>
        <c:scaling>
          <c:orientation val="minMax"/>
        </c:scaling>
        <c:axPos val="l"/>
        <c:majorGridlines/>
        <c:title>
          <c:tx>
            <c:rich>
              <a:bodyPr rot="-5400000" vert="horz"/>
              <a:lstStyle/>
              <a:p>
                <a:pPr>
                  <a:defRPr/>
                </a:pPr>
                <a:r>
                  <a:rPr lang="az-Latn-AZ"/>
                  <a:t>ABŞ dolları/manat məzənnəsi</a:t>
                </a:r>
                <a:endParaRPr lang="ru-RU"/>
              </a:p>
            </c:rich>
          </c:tx>
          <c:layout/>
        </c:title>
        <c:numFmt formatCode="General" sourceLinked="1"/>
        <c:majorTickMark val="none"/>
        <c:tickLblPos val="high"/>
        <c:crossAx val="71451008"/>
        <c:crosses val="autoZero"/>
        <c:crossBetween val="between"/>
      </c:valAx>
      <c:catAx>
        <c:axId val="71454720"/>
        <c:scaling>
          <c:orientation val="minMax"/>
        </c:scaling>
        <c:delete val="1"/>
        <c:axPos val="t"/>
        <c:numFmt formatCode="General" sourceLinked="1"/>
        <c:tickLblPos val="nextTo"/>
        <c:crossAx val="71456256"/>
        <c:crosses val="max"/>
        <c:auto val="1"/>
        <c:lblAlgn val="ctr"/>
        <c:lblOffset val="100"/>
      </c:catAx>
      <c:valAx>
        <c:axId val="71456256"/>
        <c:scaling>
          <c:orientation val="minMax"/>
          <c:max val="0.80500000000000005"/>
          <c:min val="0.75000000000000078"/>
        </c:scaling>
        <c:axPos val="r"/>
        <c:title>
          <c:tx>
            <c:rich>
              <a:bodyPr rot="-5400000" vert="horz"/>
              <a:lstStyle/>
              <a:p>
                <a:pPr>
                  <a:defRPr/>
                </a:pPr>
                <a:r>
                  <a:rPr lang="az-Latn-AZ"/>
                  <a:t>Valyuta müdaxiləsinin həcmi </a:t>
                </a:r>
                <a:endParaRPr lang="en-US"/>
              </a:p>
            </c:rich>
          </c:tx>
          <c:layout/>
        </c:title>
        <c:numFmt formatCode="General" sourceLinked="1"/>
        <c:majorTickMark val="none"/>
        <c:tickLblPos val="low"/>
        <c:crossAx val="71454720"/>
        <c:crosses val="max"/>
        <c:crossBetween val="between"/>
        <c:majorUnit val="1.0000000000000005E-2"/>
        <c:minorUnit val="1.0000000000000013E-3"/>
      </c:valAx>
    </c:plotArea>
    <c:legend>
      <c:legendPos val="b"/>
      <c:layout/>
    </c:legend>
    <c:plotVisOnly val="1"/>
    <c:dispBlanksAs val="zero"/>
  </c:chart>
  <c:txPr>
    <a:bodyPr/>
    <a:lstStyle/>
    <a:p>
      <a:pPr>
        <a:defRPr sz="1200" baseline="0">
          <a:latin typeface="Times New Roman" pitchFamily="18" charset="0"/>
        </a:defRPr>
      </a:pPr>
      <a:endParaRPr lang="ru-RU"/>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lang="en-US"/>
            </a:pPr>
            <a:r>
              <a:rPr lang="az-Latn-AZ"/>
              <a:t>Qeyri neft sektoru üzrə idxal-ixracın həcmi və manatın real məzənnəsi arasında əlaqə </a:t>
            </a:r>
            <a:endParaRPr lang="ru-RU"/>
          </a:p>
        </c:rich>
      </c:tx>
      <c:layout/>
    </c:title>
    <c:plotArea>
      <c:layout/>
      <c:barChart>
        <c:barDir val="col"/>
        <c:grouping val="stacked"/>
        <c:ser>
          <c:idx val="0"/>
          <c:order val="0"/>
          <c:tx>
            <c:strRef>
              <c:f>Лист7!$B$7</c:f>
              <c:strCache>
                <c:ptCount val="1"/>
                <c:pt idx="0">
                  <c:v>Qeyr neft sektoru ixrac</c:v>
                </c:pt>
              </c:strCache>
            </c:strRef>
          </c:tx>
          <c:cat>
            <c:numRef>
              <c:f>Лист7!$C$6:$Q$6</c:f>
              <c:numCache>
                <c:formatCode>_(* #,##0_);_(* \(#,##0\);_(* "-"??_);_(@_)</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Лист7!$C$7:$Q$7</c:f>
              <c:numCache>
                <c:formatCode>_(* #,##0_);_(* \(#,##0\);_(* "-"??_);_(@_)</c:formatCode>
                <c:ptCount val="15"/>
                <c:pt idx="0">
                  <c:v>260.31609999999961</c:v>
                </c:pt>
                <c:pt idx="1">
                  <c:v>200.61149999999998</c:v>
                </c:pt>
                <c:pt idx="2">
                  <c:v>240.04069999999973</c:v>
                </c:pt>
                <c:pt idx="3">
                  <c:v>362.66670000000016</c:v>
                </c:pt>
                <c:pt idx="4">
                  <c:v>643.01049999999998</c:v>
                </c:pt>
                <c:pt idx="5">
                  <c:v>1010.116</c:v>
                </c:pt>
                <c:pt idx="6">
                  <c:v>981.87900000000002</c:v>
                </c:pt>
                <c:pt idx="7">
                  <c:v>1127.009</c:v>
                </c:pt>
                <c:pt idx="8">
                  <c:v>1393.1719999999998</c:v>
                </c:pt>
                <c:pt idx="9">
                  <c:v>1061.8898000000008</c:v>
                </c:pt>
                <c:pt idx="10">
                  <c:v>1250.0119999999999</c:v>
                </c:pt>
                <c:pt idx="11">
                  <c:v>1481.6096999999993</c:v>
                </c:pt>
                <c:pt idx="12">
                  <c:v>1648.785800000001</c:v>
                </c:pt>
                <c:pt idx="13">
                  <c:v>1745.5981000000008</c:v>
                </c:pt>
                <c:pt idx="14">
                  <c:v>1651.4155000000007</c:v>
                </c:pt>
              </c:numCache>
            </c:numRef>
          </c:val>
        </c:ser>
        <c:ser>
          <c:idx val="1"/>
          <c:order val="1"/>
          <c:tx>
            <c:strRef>
              <c:f>Лист7!$B$8</c:f>
              <c:strCache>
                <c:ptCount val="1"/>
                <c:pt idx="0">
                  <c:v>Qeyr neft sektoru idxal</c:v>
                </c:pt>
              </c:strCache>
            </c:strRef>
          </c:tx>
          <c:cat>
            <c:numRef>
              <c:f>Лист7!$C$6:$Q$6</c:f>
              <c:numCache>
                <c:formatCode>_(* #,##0_);_(* \(#,##0\);_(* "-"??_);_(@_)</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Лист7!$C$8:$Q$8</c:f>
              <c:numCache>
                <c:formatCode>_(* #,##0_);_(* \(#,##0\);_(* "-"??_);_(@_)</c:formatCode>
                <c:ptCount val="15"/>
                <c:pt idx="0">
                  <c:v>1114.5550000000001</c:v>
                </c:pt>
                <c:pt idx="1">
                  <c:v>1214.7654</c:v>
                </c:pt>
                <c:pt idx="2">
                  <c:v>1372.8695</c:v>
                </c:pt>
                <c:pt idx="3">
                  <c:v>2330.0738000000001</c:v>
                </c:pt>
                <c:pt idx="4">
                  <c:v>3114.2231000000002</c:v>
                </c:pt>
                <c:pt idx="5">
                  <c:v>3711.5492999999997</c:v>
                </c:pt>
                <c:pt idx="6">
                  <c:v>4653.8861000000024</c:v>
                </c:pt>
                <c:pt idx="7">
                  <c:v>5569.9790999999996</c:v>
                </c:pt>
                <c:pt idx="8">
                  <c:v>7055.2946000000002</c:v>
                </c:pt>
                <c:pt idx="9">
                  <c:v>6058.4788999999973</c:v>
                </c:pt>
                <c:pt idx="10">
                  <c:v>6525.5147999999999</c:v>
                </c:pt>
                <c:pt idx="11">
                  <c:v>9671.1767</c:v>
                </c:pt>
                <c:pt idx="12">
                  <c:v>9566.831900000001</c:v>
                </c:pt>
                <c:pt idx="13">
                  <c:v>10569.272700000005</c:v>
                </c:pt>
                <c:pt idx="14">
                  <c:v>8889.709699999994</c:v>
                </c:pt>
              </c:numCache>
            </c:numRef>
          </c:val>
        </c:ser>
        <c:gapWidth val="55"/>
        <c:overlap val="100"/>
        <c:axId val="71831936"/>
        <c:axId val="71833472"/>
      </c:barChart>
      <c:lineChart>
        <c:grouping val="stacked"/>
        <c:ser>
          <c:idx val="2"/>
          <c:order val="2"/>
          <c:tx>
            <c:strRef>
              <c:f>Лист7!$B$9</c:f>
              <c:strCache>
                <c:ptCount val="1"/>
                <c:pt idx="0">
                  <c:v>Qeyri neft sektoru üzrə real valyuta məzənnə</c:v>
                </c:pt>
              </c:strCache>
            </c:strRef>
          </c:tx>
          <c:marker>
            <c:symbol val="none"/>
          </c:marker>
          <c:cat>
            <c:numRef>
              <c:f>Лист7!$C$6:$Q$6</c:f>
              <c:numCache>
                <c:formatCode>_(* #,##0_);_(* \(#,##0\);_(* "-"??_);_(@_)</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Лист7!$C$9:$Q$9</c:f>
              <c:numCache>
                <c:formatCode>_(* #,##0.0_);_(* \(#,##0.0\);_(* "-"??_);_(@_)</c:formatCode>
                <c:ptCount val="15"/>
                <c:pt idx="0">
                  <c:v>100</c:v>
                </c:pt>
                <c:pt idx="1">
                  <c:v>96.4</c:v>
                </c:pt>
                <c:pt idx="2">
                  <c:v>87.1</c:v>
                </c:pt>
                <c:pt idx="3">
                  <c:v>75.400000000000006</c:v>
                </c:pt>
                <c:pt idx="4">
                  <c:v>73.8</c:v>
                </c:pt>
                <c:pt idx="5">
                  <c:v>81.400000000000006</c:v>
                </c:pt>
                <c:pt idx="6">
                  <c:v>84.5</c:v>
                </c:pt>
                <c:pt idx="7">
                  <c:v>89.1</c:v>
                </c:pt>
                <c:pt idx="8">
                  <c:v>114.1</c:v>
                </c:pt>
                <c:pt idx="9">
                  <c:v>110</c:v>
                </c:pt>
                <c:pt idx="10">
                  <c:v>115.3</c:v>
                </c:pt>
                <c:pt idx="11">
                  <c:v>121.6</c:v>
                </c:pt>
                <c:pt idx="12">
                  <c:v>115</c:v>
                </c:pt>
                <c:pt idx="13">
                  <c:v>120.3</c:v>
                </c:pt>
                <c:pt idx="14">
                  <c:v>140.69999999999999</c:v>
                </c:pt>
              </c:numCache>
            </c:numRef>
          </c:val>
        </c:ser>
        <c:marker val="1"/>
        <c:axId val="71845760"/>
        <c:axId val="71843840"/>
      </c:lineChart>
      <c:catAx>
        <c:axId val="71831936"/>
        <c:scaling>
          <c:orientation val="minMax"/>
        </c:scaling>
        <c:axPos val="b"/>
        <c:numFmt formatCode="_(* #,##0_);_(* \(#,##0\);_(* &quot;-&quot;??_);_(@_)" sourceLinked="1"/>
        <c:majorTickMark val="none"/>
        <c:tickLblPos val="nextTo"/>
        <c:txPr>
          <a:bodyPr rot="-5400000" vert="horz"/>
          <a:lstStyle/>
          <a:p>
            <a:pPr>
              <a:defRPr lang="en-US"/>
            </a:pPr>
            <a:endParaRPr lang="ru-RU"/>
          </a:p>
        </c:txPr>
        <c:crossAx val="71833472"/>
        <c:crosses val="autoZero"/>
        <c:auto val="1"/>
        <c:lblAlgn val="ctr"/>
        <c:lblOffset val="100"/>
      </c:catAx>
      <c:valAx>
        <c:axId val="71833472"/>
        <c:scaling>
          <c:orientation val="minMax"/>
        </c:scaling>
        <c:axPos val="l"/>
        <c:majorGridlines/>
        <c:title>
          <c:tx>
            <c:rich>
              <a:bodyPr rot="-5400000" vert="horz"/>
              <a:lstStyle/>
              <a:p>
                <a:pPr>
                  <a:defRPr lang="en-US" sz="1200"/>
                </a:pPr>
                <a:r>
                  <a:rPr lang="az-Latn-AZ" sz="1200"/>
                  <a:t>İdxal-ixracın həcmi mln. dollar  </a:t>
                </a:r>
                <a:endParaRPr lang="ru-RU" sz="1200"/>
              </a:p>
            </c:rich>
          </c:tx>
          <c:layout/>
        </c:title>
        <c:numFmt formatCode="_(* #,##0_);_(* \(#,##0\);_(* &quot;-&quot;??_);_(@_)" sourceLinked="1"/>
        <c:majorTickMark val="none"/>
        <c:tickLblPos val="nextTo"/>
        <c:txPr>
          <a:bodyPr/>
          <a:lstStyle/>
          <a:p>
            <a:pPr>
              <a:defRPr lang="en-US" sz="1200"/>
            </a:pPr>
            <a:endParaRPr lang="ru-RU"/>
          </a:p>
        </c:txPr>
        <c:crossAx val="71831936"/>
        <c:crosses val="autoZero"/>
        <c:crossBetween val="between"/>
      </c:valAx>
      <c:valAx>
        <c:axId val="71843840"/>
        <c:scaling>
          <c:orientation val="minMax"/>
          <c:max val="160"/>
          <c:min val="50"/>
        </c:scaling>
        <c:axPos val="r"/>
        <c:title>
          <c:tx>
            <c:rich>
              <a:bodyPr rot="-5400000" vert="horz"/>
              <a:lstStyle/>
              <a:p>
                <a:pPr>
                  <a:defRPr lang="en-US" sz="1200"/>
                </a:pPr>
                <a:r>
                  <a:rPr lang="az-Latn-AZ" sz="1200"/>
                  <a:t>REal valyuta məzənnəsinin dəyişməsi 2000=100</a:t>
                </a:r>
                <a:endParaRPr lang="ru-RU" sz="1200"/>
              </a:p>
            </c:rich>
          </c:tx>
          <c:layout>
            <c:manualLayout>
              <c:xMode val="edge"/>
              <c:yMode val="edge"/>
              <c:x val="0.95491839311882221"/>
              <c:y val="0.12986302455762383"/>
            </c:manualLayout>
          </c:layout>
        </c:title>
        <c:numFmt formatCode="_(* #,##0.0_);_(* \(#,##0.0\);_(* &quot;-&quot;??_);_(@_)" sourceLinked="1"/>
        <c:tickLblPos val="nextTo"/>
        <c:txPr>
          <a:bodyPr/>
          <a:lstStyle/>
          <a:p>
            <a:pPr>
              <a:defRPr lang="en-US" sz="1200"/>
            </a:pPr>
            <a:endParaRPr lang="ru-RU"/>
          </a:p>
        </c:txPr>
        <c:crossAx val="71845760"/>
        <c:crosses val="max"/>
        <c:crossBetween val="between"/>
        <c:majorUnit val="10"/>
        <c:minorUnit val="4"/>
      </c:valAx>
      <c:catAx>
        <c:axId val="71845760"/>
        <c:scaling>
          <c:orientation val="minMax"/>
        </c:scaling>
        <c:delete val="1"/>
        <c:axPos val="b"/>
        <c:numFmt formatCode="_(* #,##0_);_(* \(#,##0\);_(* &quot;-&quot;??_);_(@_)" sourceLinked="1"/>
        <c:tickLblPos val="nextTo"/>
        <c:crossAx val="71843840"/>
        <c:crossesAt val="0"/>
        <c:auto val="1"/>
        <c:lblAlgn val="ctr"/>
        <c:lblOffset val="100"/>
      </c:catAx>
    </c:plotArea>
    <c:legend>
      <c:legendPos val="b"/>
      <c:layout/>
      <c:txPr>
        <a:bodyPr/>
        <a:lstStyle/>
        <a:p>
          <a:pPr>
            <a:defRPr lang="en-US" sz="1200"/>
          </a:pPr>
          <a:endParaRPr lang="ru-RU"/>
        </a:p>
      </c:txPr>
    </c:legend>
    <c:plotVisOnly val="1"/>
    <c:dispBlanksAs val="zero"/>
  </c:chart>
  <c:txPr>
    <a:bodyPr/>
    <a:lstStyle/>
    <a:p>
      <a:pPr>
        <a:defRPr>
          <a:latin typeface="Times New Roman" pitchFamily="18" charset="0"/>
          <a:cs typeface="Times New Roman" pitchFamily="18" charset="0"/>
        </a:defRPr>
      </a:pPr>
      <a:endParaRPr lang="ru-RU"/>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ru-RU" sz="1600" b="1" i="0" baseline="0"/>
            </a:pPr>
            <a:r>
              <a:rPr lang="az-Latn-AZ" sz="1600" b="1" i="0" baseline="0"/>
              <a:t>RUSİYA İLƏ İDXAL İXRAC ƏMƏLİYYATLARI və REAL İKİTƏRƏFLİ VALYUTA MƏZƏNNƏSİ ARASINDA ƏLAQƏ</a:t>
            </a:r>
            <a:endParaRPr lang="ru-RU" sz="1600" b="1" i="0" baseline="0"/>
          </a:p>
        </c:rich>
      </c:tx>
      <c:layout/>
    </c:title>
    <c:plotArea>
      <c:layout/>
      <c:barChart>
        <c:barDir val="col"/>
        <c:grouping val="clustered"/>
        <c:ser>
          <c:idx val="0"/>
          <c:order val="0"/>
          <c:tx>
            <c:strRef>
              <c:f>'Лист3 (3)'!$C$1</c:f>
              <c:strCache>
                <c:ptCount val="1"/>
                <c:pt idx="0">
                  <c:v>İDXAL min dollar</c:v>
                </c:pt>
              </c:strCache>
            </c:strRef>
          </c:tx>
          <c:cat>
            <c:strRef>
              <c:f>'Лист3 (3)'!$A$4:$A$19</c:f>
              <c:strCache>
                <c:ptCount val="16"/>
                <c:pt idx="0">
                  <c:v>oktyabr 13</c:v>
                </c:pt>
                <c:pt idx="1">
                  <c:v>noyabr 13</c:v>
                </c:pt>
                <c:pt idx="2">
                  <c:v>dekabr 13</c:v>
                </c:pt>
                <c:pt idx="3">
                  <c:v>yanvar 14</c:v>
                </c:pt>
                <c:pt idx="4">
                  <c:v>fevral 14</c:v>
                </c:pt>
                <c:pt idx="5">
                  <c:v>mart 14</c:v>
                </c:pt>
                <c:pt idx="6">
                  <c:v>aprel 14</c:v>
                </c:pt>
                <c:pt idx="7">
                  <c:v>may 14</c:v>
                </c:pt>
                <c:pt idx="8">
                  <c:v>iyun 14</c:v>
                </c:pt>
                <c:pt idx="9">
                  <c:v>iyul 14</c:v>
                </c:pt>
                <c:pt idx="10">
                  <c:v>avqust 14</c:v>
                </c:pt>
                <c:pt idx="11">
                  <c:v>sentyabr 14</c:v>
                </c:pt>
                <c:pt idx="12">
                  <c:v>oktyabr 14</c:v>
                </c:pt>
                <c:pt idx="13">
                  <c:v>noyabr 14</c:v>
                </c:pt>
                <c:pt idx="14">
                  <c:v>dekabr 14</c:v>
                </c:pt>
                <c:pt idx="15">
                  <c:v>yanvar 15</c:v>
                </c:pt>
              </c:strCache>
            </c:strRef>
          </c:cat>
          <c:val>
            <c:numRef>
              <c:f>'Лист3 (3)'!$C$4:$C$19</c:f>
              <c:numCache>
                <c:formatCode>_(* #,##0_);_(* \(#,##0\);_(* "-"??_);_(@_)</c:formatCode>
                <c:ptCount val="16"/>
                <c:pt idx="0">
                  <c:v>116673</c:v>
                </c:pt>
                <c:pt idx="1">
                  <c:v>105196</c:v>
                </c:pt>
                <c:pt idx="2">
                  <c:v>121181</c:v>
                </c:pt>
                <c:pt idx="3">
                  <c:v>79867</c:v>
                </c:pt>
                <c:pt idx="4">
                  <c:v>88356</c:v>
                </c:pt>
                <c:pt idx="5">
                  <c:v>110211</c:v>
                </c:pt>
                <c:pt idx="6">
                  <c:v>134423</c:v>
                </c:pt>
                <c:pt idx="7">
                  <c:v>99971</c:v>
                </c:pt>
                <c:pt idx="8">
                  <c:v>75837</c:v>
                </c:pt>
                <c:pt idx="9">
                  <c:v>109373</c:v>
                </c:pt>
                <c:pt idx="10">
                  <c:v>93130</c:v>
                </c:pt>
                <c:pt idx="11">
                  <c:v>106626</c:v>
                </c:pt>
                <c:pt idx="12">
                  <c:v>140020</c:v>
                </c:pt>
                <c:pt idx="13">
                  <c:v>129154</c:v>
                </c:pt>
                <c:pt idx="14">
                  <c:v>147512</c:v>
                </c:pt>
                <c:pt idx="15">
                  <c:v>97187</c:v>
                </c:pt>
              </c:numCache>
            </c:numRef>
          </c:val>
        </c:ser>
        <c:ser>
          <c:idx val="1"/>
          <c:order val="1"/>
          <c:tx>
            <c:strRef>
              <c:f>'Лист3 (3)'!$B$1</c:f>
              <c:strCache>
                <c:ptCount val="1"/>
                <c:pt idx="0">
                  <c:v>İXRAC min dollar</c:v>
                </c:pt>
              </c:strCache>
            </c:strRef>
          </c:tx>
          <c:cat>
            <c:strRef>
              <c:f>'Лист3 (3)'!$A$4:$A$19</c:f>
              <c:strCache>
                <c:ptCount val="16"/>
                <c:pt idx="0">
                  <c:v>oktyabr 13</c:v>
                </c:pt>
                <c:pt idx="1">
                  <c:v>noyabr 13</c:v>
                </c:pt>
                <c:pt idx="2">
                  <c:v>dekabr 13</c:v>
                </c:pt>
                <c:pt idx="3">
                  <c:v>yanvar 14</c:v>
                </c:pt>
                <c:pt idx="4">
                  <c:v>fevral 14</c:v>
                </c:pt>
                <c:pt idx="5">
                  <c:v>mart 14</c:v>
                </c:pt>
                <c:pt idx="6">
                  <c:v>aprel 14</c:v>
                </c:pt>
                <c:pt idx="7">
                  <c:v>may 14</c:v>
                </c:pt>
                <c:pt idx="8">
                  <c:v>iyun 14</c:v>
                </c:pt>
                <c:pt idx="9">
                  <c:v>iyul 14</c:v>
                </c:pt>
                <c:pt idx="10">
                  <c:v>avqust 14</c:v>
                </c:pt>
                <c:pt idx="11">
                  <c:v>sentyabr 14</c:v>
                </c:pt>
                <c:pt idx="12">
                  <c:v>oktyabr 14</c:v>
                </c:pt>
                <c:pt idx="13">
                  <c:v>noyabr 14</c:v>
                </c:pt>
                <c:pt idx="14">
                  <c:v>dekabr 14</c:v>
                </c:pt>
                <c:pt idx="15">
                  <c:v>yanvar 15</c:v>
                </c:pt>
              </c:strCache>
            </c:strRef>
          </c:cat>
          <c:val>
            <c:numRef>
              <c:f>'Лист3 (3)'!$B$4:$B$19</c:f>
              <c:numCache>
                <c:formatCode>_(* #,##0_);_(* \(#,##0\);_(* "-"??_);_(@_)</c:formatCode>
                <c:ptCount val="16"/>
                <c:pt idx="0">
                  <c:v>95387</c:v>
                </c:pt>
                <c:pt idx="1">
                  <c:v>114497</c:v>
                </c:pt>
                <c:pt idx="2">
                  <c:v>65773</c:v>
                </c:pt>
                <c:pt idx="3">
                  <c:v>65699</c:v>
                </c:pt>
                <c:pt idx="4">
                  <c:v>23877</c:v>
                </c:pt>
                <c:pt idx="5">
                  <c:v>48989</c:v>
                </c:pt>
                <c:pt idx="6">
                  <c:v>32652</c:v>
                </c:pt>
                <c:pt idx="7">
                  <c:v>71398</c:v>
                </c:pt>
                <c:pt idx="8">
                  <c:v>91460</c:v>
                </c:pt>
                <c:pt idx="9">
                  <c:v>49695</c:v>
                </c:pt>
                <c:pt idx="10">
                  <c:v>44789</c:v>
                </c:pt>
                <c:pt idx="11">
                  <c:v>41703</c:v>
                </c:pt>
                <c:pt idx="12">
                  <c:v>73304</c:v>
                </c:pt>
                <c:pt idx="13">
                  <c:v>57131</c:v>
                </c:pt>
                <c:pt idx="14">
                  <c:v>39574</c:v>
                </c:pt>
                <c:pt idx="15">
                  <c:v>27176</c:v>
                </c:pt>
              </c:numCache>
            </c:numRef>
          </c:val>
        </c:ser>
        <c:axId val="71889664"/>
        <c:axId val="71891200"/>
      </c:barChart>
      <c:lineChart>
        <c:grouping val="standard"/>
        <c:ser>
          <c:idx val="2"/>
          <c:order val="2"/>
          <c:tx>
            <c:strRef>
              <c:f>'Лист3 (3)'!$D$1</c:f>
              <c:strCache>
                <c:ptCount val="1"/>
                <c:pt idx="0">
                  <c:v>RUBL/MANAT İKİTƏRƏFLİ REAL VALYUTA MƏZƏNNƏSİ 2000=100</c:v>
                </c:pt>
              </c:strCache>
            </c:strRef>
          </c:tx>
          <c:cat>
            <c:strRef>
              <c:f>'Лист3 (3)'!$A$7:$A$19</c:f>
              <c:strCache>
                <c:ptCount val="13"/>
                <c:pt idx="0">
                  <c:v>yanvar 14</c:v>
                </c:pt>
                <c:pt idx="1">
                  <c:v>fevral 14</c:v>
                </c:pt>
                <c:pt idx="2">
                  <c:v>mart 14</c:v>
                </c:pt>
                <c:pt idx="3">
                  <c:v>aprel 14</c:v>
                </c:pt>
                <c:pt idx="4">
                  <c:v>may 14</c:v>
                </c:pt>
                <c:pt idx="5">
                  <c:v>iyun 14</c:v>
                </c:pt>
                <c:pt idx="6">
                  <c:v>iyul 14</c:v>
                </c:pt>
                <c:pt idx="7">
                  <c:v>avqust 14</c:v>
                </c:pt>
                <c:pt idx="8">
                  <c:v>sentyabr 14</c:v>
                </c:pt>
                <c:pt idx="9">
                  <c:v>oktyabr 14</c:v>
                </c:pt>
                <c:pt idx="10">
                  <c:v>noyabr 14</c:v>
                </c:pt>
                <c:pt idx="11">
                  <c:v>dekabr 14</c:v>
                </c:pt>
                <c:pt idx="12">
                  <c:v>yanvar 15</c:v>
                </c:pt>
              </c:strCache>
            </c:strRef>
          </c:cat>
          <c:val>
            <c:numRef>
              <c:f>'Лист3 (3)'!$D$4:$D$19</c:f>
              <c:numCache>
                <c:formatCode>General</c:formatCode>
                <c:ptCount val="16"/>
                <c:pt idx="0">
                  <c:v>83.5</c:v>
                </c:pt>
                <c:pt idx="1">
                  <c:v>81.900000000000006</c:v>
                </c:pt>
                <c:pt idx="2">
                  <c:v>80.3</c:v>
                </c:pt>
                <c:pt idx="3">
                  <c:v>84.5</c:v>
                </c:pt>
                <c:pt idx="4">
                  <c:v>88.5</c:v>
                </c:pt>
                <c:pt idx="5">
                  <c:v>87.9</c:v>
                </c:pt>
                <c:pt idx="6">
                  <c:v>88.3</c:v>
                </c:pt>
                <c:pt idx="7">
                  <c:v>84.9</c:v>
                </c:pt>
                <c:pt idx="8">
                  <c:v>82.3</c:v>
                </c:pt>
                <c:pt idx="9">
                  <c:v>81.8</c:v>
                </c:pt>
                <c:pt idx="10">
                  <c:v>85</c:v>
                </c:pt>
                <c:pt idx="11">
                  <c:v>89.6</c:v>
                </c:pt>
                <c:pt idx="12">
                  <c:v>95.8</c:v>
                </c:pt>
                <c:pt idx="13">
                  <c:v>106.8</c:v>
                </c:pt>
                <c:pt idx="14">
                  <c:v>127.7</c:v>
                </c:pt>
                <c:pt idx="15">
                  <c:v>139.19999999999999</c:v>
                </c:pt>
              </c:numCache>
            </c:numRef>
          </c:val>
        </c:ser>
        <c:marker val="1"/>
        <c:axId val="72094080"/>
        <c:axId val="72095616"/>
      </c:lineChart>
      <c:catAx>
        <c:axId val="71889664"/>
        <c:scaling>
          <c:orientation val="minMax"/>
        </c:scaling>
        <c:axPos val="b"/>
        <c:numFmt formatCode="General" sourceLinked="1"/>
        <c:majorTickMark val="none"/>
        <c:tickLblPos val="nextTo"/>
        <c:txPr>
          <a:bodyPr rot="-5400000" vert="horz"/>
          <a:lstStyle/>
          <a:p>
            <a:pPr>
              <a:defRPr lang="ru-RU"/>
            </a:pPr>
            <a:endParaRPr lang="ru-RU"/>
          </a:p>
        </c:txPr>
        <c:crossAx val="71891200"/>
        <c:crosses val="autoZero"/>
        <c:auto val="1"/>
        <c:lblAlgn val="ctr"/>
        <c:lblOffset val="100"/>
      </c:catAx>
      <c:valAx>
        <c:axId val="71891200"/>
        <c:scaling>
          <c:orientation val="minMax"/>
        </c:scaling>
        <c:axPos val="l"/>
        <c:majorGridlines/>
        <c:title>
          <c:tx>
            <c:rich>
              <a:bodyPr rot="-5400000" vert="horz"/>
              <a:lstStyle/>
              <a:p>
                <a:pPr>
                  <a:defRPr lang="en-US"/>
                </a:pPr>
                <a:r>
                  <a:rPr lang="az-Latn-AZ"/>
                  <a:t>Mantın rubla nisbətən ikitərəfli real valyuta məzənnəsi 2000=100</a:t>
                </a:r>
                <a:endParaRPr lang="ru-RU"/>
              </a:p>
            </c:rich>
          </c:tx>
          <c:layout/>
        </c:title>
        <c:numFmt formatCode="_(* #,##0_);_(* \(#,##0\);_(* &quot;-&quot;??_);_(@_)" sourceLinked="1"/>
        <c:majorTickMark val="none"/>
        <c:tickLblPos val="high"/>
        <c:txPr>
          <a:bodyPr rot="0" vert="horz"/>
          <a:lstStyle/>
          <a:p>
            <a:pPr>
              <a:defRPr lang="ru-RU"/>
            </a:pPr>
            <a:endParaRPr lang="ru-RU"/>
          </a:p>
        </c:txPr>
        <c:crossAx val="71889664"/>
        <c:crosses val="autoZero"/>
        <c:crossBetween val="between"/>
      </c:valAx>
      <c:catAx>
        <c:axId val="72094080"/>
        <c:scaling>
          <c:orientation val="minMax"/>
        </c:scaling>
        <c:delete val="1"/>
        <c:axPos val="b"/>
        <c:numFmt formatCode="General" sourceLinked="1"/>
        <c:tickLblPos val="nextTo"/>
        <c:crossAx val="72095616"/>
        <c:crosses val="autoZero"/>
        <c:auto val="1"/>
        <c:lblAlgn val="ctr"/>
        <c:lblOffset val="100"/>
      </c:catAx>
      <c:valAx>
        <c:axId val="72095616"/>
        <c:scaling>
          <c:orientation val="minMax"/>
          <c:max val="160"/>
          <c:min val="70"/>
        </c:scaling>
        <c:axPos val="r"/>
        <c:title>
          <c:tx>
            <c:rich>
              <a:bodyPr rot="-5400000" vert="horz"/>
              <a:lstStyle/>
              <a:p>
                <a:pPr>
                  <a:defRPr lang="en-US"/>
                </a:pPr>
                <a:r>
                  <a:rPr lang="az-Latn-AZ"/>
                  <a:t>İxrac-idxal əməliyyatlarının həcmi min ABŞ dolları</a:t>
                </a:r>
                <a:endParaRPr lang="ru-RU"/>
              </a:p>
            </c:rich>
          </c:tx>
          <c:layout/>
        </c:title>
        <c:numFmt formatCode="General" sourceLinked="1"/>
        <c:tickLblPos val="low"/>
        <c:txPr>
          <a:bodyPr rot="0" vert="horz"/>
          <a:lstStyle/>
          <a:p>
            <a:pPr>
              <a:defRPr lang="ru-RU"/>
            </a:pPr>
            <a:endParaRPr lang="ru-RU"/>
          </a:p>
        </c:txPr>
        <c:crossAx val="72094080"/>
        <c:crosses val="max"/>
        <c:crossBetween val="between"/>
      </c:valAx>
    </c:plotArea>
    <c:legend>
      <c:legendPos val="b"/>
      <c:layout/>
      <c:txPr>
        <a:bodyPr/>
        <a:lstStyle/>
        <a:p>
          <a:pPr>
            <a:defRPr lang="ru-RU"/>
          </a:pPr>
          <a:endParaRPr lang="ru-RU"/>
        </a:p>
      </c:txPr>
    </c:legend>
    <c:plotVisOnly val="1"/>
    <c:dispBlanksAs val="zero"/>
  </c:chart>
  <c:txPr>
    <a:bodyPr/>
    <a:lstStyle/>
    <a:p>
      <a:pPr>
        <a:defRPr sz="1200" b="0" i="0" u="none" strike="noStrike" baseline="0">
          <a:solidFill>
            <a:srgbClr val="000000"/>
          </a:solidFill>
          <a:latin typeface="Times New Roman" pitchFamily="18" charset="0"/>
          <a:ea typeface="Calibri"/>
          <a:cs typeface="Calibri"/>
        </a:defRPr>
      </a:pPr>
      <a:endParaRPr lang="ru-RU"/>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ru-RU" sz="1600" b="1" i="0" baseline="0"/>
            </a:pPr>
            <a:r>
              <a:rPr lang="az-Latn-AZ" sz="1600" b="1" i="0" baseline="0"/>
              <a:t>TÜRKİYƏ İLƏ İDXAL İXRAC ƏMƏLİYYATLARI və REAL İKİTƏRƏFLİ VALYUTA MƏZƏNNƏSİ ARASINDA ƏLAQƏ</a:t>
            </a:r>
            <a:endParaRPr lang="ru-RU" sz="1600" b="1" i="0" baseline="0"/>
          </a:p>
        </c:rich>
      </c:tx>
      <c:layout/>
    </c:title>
    <c:plotArea>
      <c:layout/>
      <c:barChart>
        <c:barDir val="col"/>
        <c:grouping val="clustered"/>
        <c:ser>
          <c:idx val="0"/>
          <c:order val="0"/>
          <c:tx>
            <c:strRef>
              <c:f>'Лист3 (2)'!$C$1</c:f>
              <c:strCache>
                <c:ptCount val="1"/>
                <c:pt idx="0">
                  <c:v>İDXAL min dollar</c:v>
                </c:pt>
              </c:strCache>
            </c:strRef>
          </c:tx>
          <c:cat>
            <c:strRef>
              <c:f>'Лист3 (2)'!$A$4:$A$23</c:f>
              <c:strCache>
                <c:ptCount val="20"/>
                <c:pt idx="0">
                  <c:v>dekabr 07</c:v>
                </c:pt>
                <c:pt idx="1">
                  <c:v>dekabr 08</c:v>
                </c:pt>
                <c:pt idx="2">
                  <c:v>dekabr 09</c:v>
                </c:pt>
                <c:pt idx="3">
                  <c:v>dekabr 10</c:v>
                </c:pt>
                <c:pt idx="4">
                  <c:v>dekabr 11</c:v>
                </c:pt>
                <c:pt idx="5">
                  <c:v>dekabr 12</c:v>
                </c:pt>
                <c:pt idx="6">
                  <c:v>dekabr 13</c:v>
                </c:pt>
                <c:pt idx="7">
                  <c:v>yanvar 14</c:v>
                </c:pt>
                <c:pt idx="8">
                  <c:v>fevral 14</c:v>
                </c:pt>
                <c:pt idx="9">
                  <c:v>mart 14</c:v>
                </c:pt>
                <c:pt idx="10">
                  <c:v>aprel 14</c:v>
                </c:pt>
                <c:pt idx="11">
                  <c:v>may 14</c:v>
                </c:pt>
                <c:pt idx="12">
                  <c:v>iyun 14</c:v>
                </c:pt>
                <c:pt idx="13">
                  <c:v>iyul 14</c:v>
                </c:pt>
                <c:pt idx="14">
                  <c:v>avqust 14</c:v>
                </c:pt>
                <c:pt idx="15">
                  <c:v>sentyabr 14</c:v>
                </c:pt>
                <c:pt idx="16">
                  <c:v>oktyabr 14</c:v>
                </c:pt>
                <c:pt idx="17">
                  <c:v>noyabr 14</c:v>
                </c:pt>
                <c:pt idx="18">
                  <c:v>dekabr 14</c:v>
                </c:pt>
                <c:pt idx="19">
                  <c:v>yanvar 15</c:v>
                </c:pt>
              </c:strCache>
            </c:strRef>
          </c:cat>
          <c:val>
            <c:numRef>
              <c:f>'Лист3 (2)'!$C$4:$C$23</c:f>
              <c:numCache>
                <c:formatCode>_(* #,##0_);_(* \(#,##0\);_(* "-"??_);_(@_)</c:formatCode>
                <c:ptCount val="20"/>
                <c:pt idx="0">
                  <c:v>52057.666666666642</c:v>
                </c:pt>
                <c:pt idx="1">
                  <c:v>67253.583333333328</c:v>
                </c:pt>
                <c:pt idx="2">
                  <c:v>75578.416666666613</c:v>
                </c:pt>
                <c:pt idx="3">
                  <c:v>64286.833333333336</c:v>
                </c:pt>
                <c:pt idx="4">
                  <c:v>108536.91666666663</c:v>
                </c:pt>
                <c:pt idx="5">
                  <c:v>126700.41666666663</c:v>
                </c:pt>
                <c:pt idx="6">
                  <c:v>121983.66666666667</c:v>
                </c:pt>
                <c:pt idx="7">
                  <c:v>96148</c:v>
                </c:pt>
                <c:pt idx="8">
                  <c:v>102737</c:v>
                </c:pt>
                <c:pt idx="9">
                  <c:v>68347</c:v>
                </c:pt>
                <c:pt idx="10">
                  <c:v>115960</c:v>
                </c:pt>
                <c:pt idx="11">
                  <c:v>104750</c:v>
                </c:pt>
                <c:pt idx="12">
                  <c:v>98638</c:v>
                </c:pt>
                <c:pt idx="13">
                  <c:v>104013</c:v>
                </c:pt>
                <c:pt idx="14">
                  <c:v>108867</c:v>
                </c:pt>
                <c:pt idx="15">
                  <c:v>115996</c:v>
                </c:pt>
                <c:pt idx="16">
                  <c:v>121196</c:v>
                </c:pt>
                <c:pt idx="17">
                  <c:v>94220</c:v>
                </c:pt>
                <c:pt idx="18">
                  <c:v>155769</c:v>
                </c:pt>
                <c:pt idx="19">
                  <c:v>86771</c:v>
                </c:pt>
              </c:numCache>
            </c:numRef>
          </c:val>
        </c:ser>
        <c:ser>
          <c:idx val="1"/>
          <c:order val="1"/>
          <c:tx>
            <c:strRef>
              <c:f>'Лист3 (2)'!$B$1</c:f>
              <c:strCache>
                <c:ptCount val="1"/>
                <c:pt idx="0">
                  <c:v>İXRAC min dollar</c:v>
                </c:pt>
              </c:strCache>
            </c:strRef>
          </c:tx>
          <c:cat>
            <c:strRef>
              <c:f>'Лист3 (2)'!$A$4:$A$23</c:f>
              <c:strCache>
                <c:ptCount val="20"/>
                <c:pt idx="0">
                  <c:v>dekabr 07</c:v>
                </c:pt>
                <c:pt idx="1">
                  <c:v>dekabr 08</c:v>
                </c:pt>
                <c:pt idx="2">
                  <c:v>dekabr 09</c:v>
                </c:pt>
                <c:pt idx="3">
                  <c:v>dekabr 10</c:v>
                </c:pt>
                <c:pt idx="4">
                  <c:v>dekabr 11</c:v>
                </c:pt>
                <c:pt idx="5">
                  <c:v>dekabr 12</c:v>
                </c:pt>
                <c:pt idx="6">
                  <c:v>dekabr 13</c:v>
                </c:pt>
                <c:pt idx="7">
                  <c:v>yanvar 14</c:v>
                </c:pt>
                <c:pt idx="8">
                  <c:v>fevral 14</c:v>
                </c:pt>
                <c:pt idx="9">
                  <c:v>mart 14</c:v>
                </c:pt>
                <c:pt idx="10">
                  <c:v>aprel 14</c:v>
                </c:pt>
                <c:pt idx="11">
                  <c:v>may 14</c:v>
                </c:pt>
                <c:pt idx="12">
                  <c:v>iyun 14</c:v>
                </c:pt>
                <c:pt idx="13">
                  <c:v>iyul 14</c:v>
                </c:pt>
                <c:pt idx="14">
                  <c:v>avqust 14</c:v>
                </c:pt>
                <c:pt idx="15">
                  <c:v>sentyabr 14</c:v>
                </c:pt>
                <c:pt idx="16">
                  <c:v>oktyabr 14</c:v>
                </c:pt>
                <c:pt idx="17">
                  <c:v>noyabr 14</c:v>
                </c:pt>
                <c:pt idx="18">
                  <c:v>dekabr 14</c:v>
                </c:pt>
                <c:pt idx="19">
                  <c:v>yanvar 15</c:v>
                </c:pt>
              </c:strCache>
            </c:strRef>
          </c:cat>
          <c:val>
            <c:numRef>
              <c:f>'Лист3 (2)'!$B$4:$B$23</c:f>
              <c:numCache>
                <c:formatCode>_(* #,##0_);_(* \(#,##0\);_(* "-"??_);_(@_)</c:formatCode>
                <c:ptCount val="20"/>
                <c:pt idx="0">
                  <c:v>88026.916666666613</c:v>
                </c:pt>
                <c:pt idx="1">
                  <c:v>52179.75</c:v>
                </c:pt>
                <c:pt idx="2">
                  <c:v>8965.5833333333285</c:v>
                </c:pt>
                <c:pt idx="3">
                  <c:v>14241.083333333328</c:v>
                </c:pt>
                <c:pt idx="4">
                  <c:v>37980.083333333336</c:v>
                </c:pt>
                <c:pt idx="5">
                  <c:v>50002.083333333336</c:v>
                </c:pt>
                <c:pt idx="6">
                  <c:v>43832.083333333336</c:v>
                </c:pt>
                <c:pt idx="7">
                  <c:v>39046</c:v>
                </c:pt>
                <c:pt idx="8">
                  <c:v>28801</c:v>
                </c:pt>
                <c:pt idx="9">
                  <c:v>45292</c:v>
                </c:pt>
                <c:pt idx="10">
                  <c:v>36868</c:v>
                </c:pt>
                <c:pt idx="11">
                  <c:v>34153</c:v>
                </c:pt>
                <c:pt idx="12">
                  <c:v>41829</c:v>
                </c:pt>
                <c:pt idx="13">
                  <c:v>53732</c:v>
                </c:pt>
                <c:pt idx="14">
                  <c:v>54432</c:v>
                </c:pt>
                <c:pt idx="15">
                  <c:v>43503</c:v>
                </c:pt>
                <c:pt idx="16">
                  <c:v>47475</c:v>
                </c:pt>
                <c:pt idx="17">
                  <c:v>36458</c:v>
                </c:pt>
                <c:pt idx="18">
                  <c:v>40904</c:v>
                </c:pt>
                <c:pt idx="19">
                  <c:v>25975</c:v>
                </c:pt>
              </c:numCache>
            </c:numRef>
          </c:val>
        </c:ser>
        <c:axId val="72139904"/>
        <c:axId val="72141440"/>
      </c:barChart>
      <c:lineChart>
        <c:grouping val="standard"/>
        <c:ser>
          <c:idx val="2"/>
          <c:order val="2"/>
          <c:tx>
            <c:strRef>
              <c:f>'Лист3 (2)'!$D$1</c:f>
              <c:strCache>
                <c:ptCount val="1"/>
                <c:pt idx="0">
                  <c:v>LİRƏ/MANAT İKİTƏRƏFLİ REAL VALYUTA MƏZƏNNƏSİ 2000=100</c:v>
                </c:pt>
              </c:strCache>
            </c:strRef>
          </c:tx>
          <c:cat>
            <c:strRef>
              <c:f>'Лист3 (2)'!$A$11:$A$23</c:f>
              <c:strCache>
                <c:ptCount val="13"/>
                <c:pt idx="0">
                  <c:v>yanvar 14</c:v>
                </c:pt>
                <c:pt idx="1">
                  <c:v>fevral 14</c:v>
                </c:pt>
                <c:pt idx="2">
                  <c:v>mart 14</c:v>
                </c:pt>
                <c:pt idx="3">
                  <c:v>aprel 14</c:v>
                </c:pt>
                <c:pt idx="4">
                  <c:v>may 14</c:v>
                </c:pt>
                <c:pt idx="5">
                  <c:v>iyun 14</c:v>
                </c:pt>
                <c:pt idx="6">
                  <c:v>iyul 14</c:v>
                </c:pt>
                <c:pt idx="7">
                  <c:v>avqust 14</c:v>
                </c:pt>
                <c:pt idx="8">
                  <c:v>sentyabr 14</c:v>
                </c:pt>
                <c:pt idx="9">
                  <c:v>oktyabr 14</c:v>
                </c:pt>
                <c:pt idx="10">
                  <c:v>noyabr 14</c:v>
                </c:pt>
                <c:pt idx="11">
                  <c:v>dekabr 14</c:v>
                </c:pt>
                <c:pt idx="12">
                  <c:v>yanvar 15</c:v>
                </c:pt>
              </c:strCache>
            </c:strRef>
          </c:cat>
          <c:val>
            <c:numRef>
              <c:f>'Лист3 (2)'!$D$4:$D$23</c:f>
              <c:numCache>
                <c:formatCode>General</c:formatCode>
                <c:ptCount val="20"/>
                <c:pt idx="0">
                  <c:v>89.6</c:v>
                </c:pt>
                <c:pt idx="1">
                  <c:v>129</c:v>
                </c:pt>
                <c:pt idx="2">
                  <c:v>119.6</c:v>
                </c:pt>
                <c:pt idx="3">
                  <c:v>122.6</c:v>
                </c:pt>
                <c:pt idx="4">
                  <c:v>146.6</c:v>
                </c:pt>
                <c:pt idx="5">
                  <c:v>132.1</c:v>
                </c:pt>
                <c:pt idx="6">
                  <c:v>147.1</c:v>
                </c:pt>
                <c:pt idx="7" formatCode="_(* #,##0.0_);_(* \(#,##0.0\);_(* &quot;-&quot;??_);_(@_)">
                  <c:v>153.89896625672552</c:v>
                </c:pt>
                <c:pt idx="8" formatCode="_(* #,##0.0_);_(* \(#,##0.0\);_(* &quot;-&quot;??_);_(@_)">
                  <c:v>154.26592135909237</c:v>
                </c:pt>
                <c:pt idx="9" formatCode="_(* #,##0.0_);_(* \(#,##0.0\);_(* &quot;-&quot;??_);_(@_)">
                  <c:v>152.9881475418963</c:v>
                </c:pt>
                <c:pt idx="10" formatCode="_(* #,##0.0_);_(* \(#,##0.0\);_(* &quot;-&quot;??_);_(@_)">
                  <c:v>145.5028921633687</c:v>
                </c:pt>
                <c:pt idx="11" formatCode="_(* #,##0.0_);_(* \(#,##0.0\);_(* &quot;-&quot;??_);_(@_)">
                  <c:v>141.27395007742788</c:v>
                </c:pt>
                <c:pt idx="12" formatCode="_(* #,##0.0_);_(* \(#,##0.0\);_(* &quot;-&quot;??_);_(@_)">
                  <c:v>140.96065283101382</c:v>
                </c:pt>
                <c:pt idx="13" formatCode="_(* #,##0.0_);_(* \(#,##0.0\);_(* &quot;-&quot;??_);_(@_)">
                  <c:v>139.24976021767515</c:v>
                </c:pt>
                <c:pt idx="14" formatCode="_(* #,##0.0_);_(* \(#,##0.0\);_(* &quot;-&quot;??_);_(@_)">
                  <c:v>141.83437904273444</c:v>
                </c:pt>
                <c:pt idx="15" formatCode="_(* #,##0.0_);_(* \(#,##0.0\);_(* &quot;-&quot;??_);_(@_)">
                  <c:v>146.48287513222229</c:v>
                </c:pt>
                <c:pt idx="16" formatCode="_(* #,##0.0_);_(* \(#,##0.0\);_(* &quot;-&quot;??_);_(@_)">
                  <c:v>147.04868415782371</c:v>
                </c:pt>
                <c:pt idx="17" formatCode="_(* #,##0.0_);_(* \(#,##0.0\);_(* &quot;-&quot;??_);_(@_)">
                  <c:v>145.461366081308</c:v>
                </c:pt>
                <c:pt idx="18" formatCode="_(* #,##0.0_);_(* \(#,##0.0\);_(* &quot;-&quot;??_);_(@_)">
                  <c:v>150.70244679587208</c:v>
                </c:pt>
                <c:pt idx="19" formatCode="_(* #,##0.0_);_(* \(#,##0.0\);_(* &quot;-&quot;??_);_(@_)">
                  <c:v>151.86435625676074</c:v>
                </c:pt>
              </c:numCache>
            </c:numRef>
          </c:val>
        </c:ser>
        <c:marker val="1"/>
        <c:axId val="72147328"/>
        <c:axId val="72148864"/>
      </c:lineChart>
      <c:catAx>
        <c:axId val="72139904"/>
        <c:scaling>
          <c:orientation val="minMax"/>
        </c:scaling>
        <c:axPos val="b"/>
        <c:numFmt formatCode="General" sourceLinked="1"/>
        <c:majorTickMark val="none"/>
        <c:tickLblPos val="nextTo"/>
        <c:txPr>
          <a:bodyPr rot="-5400000" vert="horz"/>
          <a:lstStyle/>
          <a:p>
            <a:pPr>
              <a:defRPr lang="ru-RU"/>
            </a:pPr>
            <a:endParaRPr lang="ru-RU"/>
          </a:p>
        </c:txPr>
        <c:crossAx val="72141440"/>
        <c:crosses val="autoZero"/>
        <c:auto val="1"/>
        <c:lblAlgn val="ctr"/>
        <c:lblOffset val="100"/>
      </c:catAx>
      <c:valAx>
        <c:axId val="72141440"/>
        <c:scaling>
          <c:orientation val="minMax"/>
        </c:scaling>
        <c:axPos val="l"/>
        <c:majorGridlines/>
        <c:numFmt formatCode="_(* #,##0_);_(* \(#,##0\);_(* &quot;-&quot;??_);_(@_)" sourceLinked="1"/>
        <c:majorTickMark val="none"/>
        <c:tickLblPos val="high"/>
        <c:txPr>
          <a:bodyPr rot="0" vert="horz"/>
          <a:lstStyle/>
          <a:p>
            <a:pPr>
              <a:defRPr lang="ru-RU"/>
            </a:pPr>
            <a:endParaRPr lang="ru-RU"/>
          </a:p>
        </c:txPr>
        <c:crossAx val="72139904"/>
        <c:crosses val="autoZero"/>
        <c:crossBetween val="between"/>
      </c:valAx>
      <c:catAx>
        <c:axId val="72147328"/>
        <c:scaling>
          <c:orientation val="minMax"/>
        </c:scaling>
        <c:delete val="1"/>
        <c:axPos val="b"/>
        <c:numFmt formatCode="General" sourceLinked="1"/>
        <c:tickLblPos val="nextTo"/>
        <c:crossAx val="72148864"/>
        <c:crosses val="autoZero"/>
        <c:auto val="1"/>
        <c:lblAlgn val="ctr"/>
        <c:lblOffset val="100"/>
      </c:catAx>
      <c:valAx>
        <c:axId val="72148864"/>
        <c:scaling>
          <c:orientation val="minMax"/>
          <c:max val="160"/>
          <c:min val="70"/>
        </c:scaling>
        <c:axPos val="r"/>
        <c:numFmt formatCode="General" sourceLinked="1"/>
        <c:tickLblPos val="low"/>
        <c:txPr>
          <a:bodyPr rot="0" vert="horz"/>
          <a:lstStyle/>
          <a:p>
            <a:pPr>
              <a:defRPr lang="ru-RU"/>
            </a:pPr>
            <a:endParaRPr lang="ru-RU"/>
          </a:p>
        </c:txPr>
        <c:crossAx val="72147328"/>
        <c:crosses val="max"/>
        <c:crossBetween val="between"/>
      </c:valAx>
    </c:plotArea>
    <c:legend>
      <c:legendPos val="b"/>
      <c:layout/>
      <c:txPr>
        <a:bodyPr/>
        <a:lstStyle/>
        <a:p>
          <a:pPr>
            <a:defRPr lang="ru-RU"/>
          </a:pPr>
          <a:endParaRPr lang="ru-RU"/>
        </a:p>
      </c:txPr>
    </c:legend>
    <c:plotVisOnly val="1"/>
    <c:dispBlanksAs val="zero"/>
  </c:chart>
  <c:txPr>
    <a:bodyPr/>
    <a:lstStyle/>
    <a:p>
      <a:pPr>
        <a:defRPr sz="1200" b="0" i="0" u="none" strike="noStrike" baseline="0">
          <a:solidFill>
            <a:srgbClr val="000000"/>
          </a:solidFill>
          <a:latin typeface="Times New Roman" pitchFamily="18" charset="0"/>
          <a:ea typeface="Calibri"/>
          <a:cs typeface="Calibri"/>
        </a:defRPr>
      </a:pPr>
      <a:endParaRPr lang="ru-RU"/>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a:pPr>
            <a:r>
              <a:rPr lang="en-US"/>
              <a:t>Faiz dəhlizinin parametrləri</a:t>
            </a:r>
            <a:endParaRPr lang="ru-RU"/>
          </a:p>
        </c:rich>
      </c:tx>
      <c:layout>
        <c:manualLayout>
          <c:xMode val="edge"/>
          <c:yMode val="edge"/>
          <c:x val="0.30371928341172116"/>
          <c:y val="0"/>
        </c:manualLayout>
      </c:layout>
    </c:title>
    <c:plotArea>
      <c:layout>
        <c:manualLayout>
          <c:layoutTarget val="inner"/>
          <c:xMode val="edge"/>
          <c:yMode val="edge"/>
          <c:x val="7.2518628124504644E-2"/>
          <c:y val="0.11066014454433279"/>
          <c:w val="0.9274813718754954"/>
          <c:h val="0.60985524828651771"/>
        </c:manualLayout>
      </c:layout>
      <c:lineChart>
        <c:grouping val="standard"/>
        <c:ser>
          <c:idx val="0"/>
          <c:order val="0"/>
          <c:tx>
            <c:strRef>
              <c:f>Лист2!$B$7</c:f>
              <c:strCache>
                <c:ptCount val="1"/>
                <c:pt idx="0">
                  <c:v>Dəhıizin aşağı həddi</c:v>
                </c:pt>
              </c:strCache>
            </c:strRef>
          </c:tx>
          <c:marker>
            <c:symbol val="none"/>
          </c:marker>
          <c:dLbls>
            <c:dLbl>
              <c:idx val="14"/>
              <c:layout>
                <c:manualLayout>
                  <c:x val="-1.1185682326621919E-2"/>
                  <c:y val="-9.2592592592592865E-3"/>
                </c:manualLayout>
              </c:layout>
              <c:dLblPos val="ctr"/>
              <c:showVal val="1"/>
            </c:dLbl>
            <c:txPr>
              <a:bodyPr/>
              <a:lstStyle/>
              <a:p>
                <a:pPr>
                  <a:defRPr lang="en-US"/>
                </a:pPr>
                <a:endParaRPr lang="ru-RU"/>
              </a:p>
            </c:txPr>
            <c:dLblPos val="ctr"/>
            <c:showVal val="1"/>
          </c:dLbls>
          <c:cat>
            <c:numRef>
              <c:f>Лист2!$C$6:$R$6</c:f>
              <c:numCache>
                <c:formatCode>dd/mm/yyyy</c:formatCode>
                <c:ptCount val="16"/>
                <c:pt idx="0">
                  <c:v>39173</c:v>
                </c:pt>
                <c:pt idx="1">
                  <c:v>39547</c:v>
                </c:pt>
                <c:pt idx="2">
                  <c:v>39607</c:v>
                </c:pt>
                <c:pt idx="3">
                  <c:v>39734</c:v>
                </c:pt>
                <c:pt idx="4">
                  <c:v>39751</c:v>
                </c:pt>
                <c:pt idx="5">
                  <c:v>39782</c:v>
                </c:pt>
                <c:pt idx="6">
                  <c:v>39845</c:v>
                </c:pt>
                <c:pt idx="7">
                  <c:v>39873</c:v>
                </c:pt>
                <c:pt idx="8">
                  <c:v>39957</c:v>
                </c:pt>
                <c:pt idx="9">
                  <c:v>40482</c:v>
                </c:pt>
                <c:pt idx="10">
                  <c:v>40601</c:v>
                </c:pt>
                <c:pt idx="11">
                  <c:v>40668</c:v>
                </c:pt>
                <c:pt idx="12">
                  <c:v>41253</c:v>
                </c:pt>
                <c:pt idx="13">
                  <c:v>41316</c:v>
                </c:pt>
                <c:pt idx="14">
                  <c:v>41760</c:v>
                </c:pt>
                <c:pt idx="15">
                  <c:v>41850</c:v>
                </c:pt>
              </c:numCache>
            </c:numRef>
          </c:cat>
          <c:val>
            <c:numRef>
              <c:f>Лист2!$C$7:$R$7</c:f>
              <c:numCache>
                <c:formatCode>General</c:formatCode>
                <c:ptCount val="16"/>
                <c:pt idx="0">
                  <c:v>5</c:v>
                </c:pt>
                <c:pt idx="1">
                  <c:v>3</c:v>
                </c:pt>
                <c:pt idx="2">
                  <c:v>3</c:v>
                </c:pt>
                <c:pt idx="3">
                  <c:v>3</c:v>
                </c:pt>
                <c:pt idx="4">
                  <c:v>1</c:v>
                </c:pt>
                <c:pt idx="5">
                  <c:v>1</c:v>
                </c:pt>
                <c:pt idx="6">
                  <c:v>1</c:v>
                </c:pt>
                <c:pt idx="7">
                  <c:v>1</c:v>
                </c:pt>
                <c:pt idx="8">
                  <c:v>1</c:v>
                </c:pt>
                <c:pt idx="9">
                  <c:v>1</c:v>
                </c:pt>
                <c:pt idx="10">
                  <c:v>1</c:v>
                </c:pt>
                <c:pt idx="11">
                  <c:v>1</c:v>
                </c:pt>
                <c:pt idx="12">
                  <c:v>1</c:v>
                </c:pt>
                <c:pt idx="13">
                  <c:v>1</c:v>
                </c:pt>
                <c:pt idx="14">
                  <c:v>0.5</c:v>
                </c:pt>
                <c:pt idx="15">
                  <c:v>0.1</c:v>
                </c:pt>
              </c:numCache>
            </c:numRef>
          </c:val>
        </c:ser>
        <c:ser>
          <c:idx val="1"/>
          <c:order val="1"/>
          <c:tx>
            <c:strRef>
              <c:f>Лист2!$B$8</c:f>
              <c:strCache>
                <c:ptCount val="1"/>
                <c:pt idx="0">
                  <c:v>Uçot dərəcəsi</c:v>
                </c:pt>
              </c:strCache>
            </c:strRef>
          </c:tx>
          <c:marker>
            <c:symbol val="none"/>
          </c:marker>
          <c:dLbls>
            <c:dLbl>
              <c:idx val="6"/>
              <c:layout>
                <c:manualLayout>
                  <c:x val="0"/>
                  <c:y val="-4.1666666666666664E-2"/>
                </c:manualLayout>
              </c:layout>
              <c:dLblPos val="ctr"/>
              <c:showVal val="1"/>
            </c:dLbl>
            <c:dLbl>
              <c:idx val="7"/>
              <c:layout>
                <c:manualLayout>
                  <c:x val="2.2371364653243895E-3"/>
                  <c:y val="-4.1666666666666664E-2"/>
                </c:manualLayout>
              </c:layout>
              <c:dLblPos val="ctr"/>
              <c:showVal val="1"/>
            </c:dLbl>
            <c:dLbl>
              <c:idx val="8"/>
              <c:layout>
                <c:manualLayout>
                  <c:x val="4.4742729306487773E-3"/>
                  <c:y val="-2.7777777777777853E-2"/>
                </c:manualLayout>
              </c:layout>
              <c:dLblPos val="ctr"/>
              <c:showVal val="1"/>
            </c:dLbl>
            <c:dLbl>
              <c:idx val="9"/>
              <c:layout>
                <c:manualLayout>
                  <c:x val="-2.2371364653243895E-3"/>
                  <c:y val="-3.2407407407407461E-2"/>
                </c:manualLayout>
              </c:layout>
              <c:dLblPos val="ctr"/>
              <c:showVal val="1"/>
            </c:dLbl>
            <c:dLbl>
              <c:idx val="11"/>
              <c:layout>
                <c:manualLayout>
                  <c:x val="1.5659955257270701E-2"/>
                  <c:y val="2.7777777777777853E-2"/>
                </c:manualLayout>
              </c:layout>
              <c:dLblPos val="ctr"/>
              <c:showVal val="1"/>
            </c:dLbl>
            <c:dLbl>
              <c:idx val="13"/>
              <c:layout>
                <c:manualLayout>
                  <c:x val="1.1185682326621919E-2"/>
                  <c:y val="1.8518518518518542E-2"/>
                </c:manualLayout>
              </c:layout>
              <c:dLblPos val="ctr"/>
              <c:showVal val="1"/>
            </c:dLbl>
            <c:dLbl>
              <c:idx val="15"/>
              <c:layout>
                <c:manualLayout>
                  <c:x val="0"/>
                  <c:y val="1.3888888888888914E-2"/>
                </c:manualLayout>
              </c:layout>
              <c:dLblPos val="ctr"/>
              <c:showVal val="1"/>
            </c:dLbl>
            <c:txPr>
              <a:bodyPr/>
              <a:lstStyle/>
              <a:p>
                <a:pPr>
                  <a:defRPr lang="en-US"/>
                </a:pPr>
                <a:endParaRPr lang="ru-RU"/>
              </a:p>
            </c:txPr>
            <c:dLblPos val="ctr"/>
            <c:showVal val="1"/>
          </c:dLbls>
          <c:cat>
            <c:numRef>
              <c:f>Лист2!$C$6:$R$6</c:f>
              <c:numCache>
                <c:formatCode>dd/mm/yyyy</c:formatCode>
                <c:ptCount val="16"/>
                <c:pt idx="0">
                  <c:v>39173</c:v>
                </c:pt>
                <c:pt idx="1">
                  <c:v>39547</c:v>
                </c:pt>
                <c:pt idx="2">
                  <c:v>39607</c:v>
                </c:pt>
                <c:pt idx="3">
                  <c:v>39734</c:v>
                </c:pt>
                <c:pt idx="4">
                  <c:v>39751</c:v>
                </c:pt>
                <c:pt idx="5">
                  <c:v>39782</c:v>
                </c:pt>
                <c:pt idx="6">
                  <c:v>39845</c:v>
                </c:pt>
                <c:pt idx="7">
                  <c:v>39873</c:v>
                </c:pt>
                <c:pt idx="8">
                  <c:v>39957</c:v>
                </c:pt>
                <c:pt idx="9">
                  <c:v>40482</c:v>
                </c:pt>
                <c:pt idx="10">
                  <c:v>40601</c:v>
                </c:pt>
                <c:pt idx="11">
                  <c:v>40668</c:v>
                </c:pt>
                <c:pt idx="12">
                  <c:v>41253</c:v>
                </c:pt>
                <c:pt idx="13">
                  <c:v>41316</c:v>
                </c:pt>
                <c:pt idx="14">
                  <c:v>41760</c:v>
                </c:pt>
                <c:pt idx="15">
                  <c:v>41850</c:v>
                </c:pt>
              </c:numCache>
            </c:numRef>
          </c:cat>
          <c:val>
            <c:numRef>
              <c:f>Лист2!$C$8:$R$8</c:f>
              <c:numCache>
                <c:formatCode>General</c:formatCode>
                <c:ptCount val="16"/>
                <c:pt idx="0">
                  <c:v>12</c:v>
                </c:pt>
                <c:pt idx="1">
                  <c:v>14</c:v>
                </c:pt>
                <c:pt idx="2">
                  <c:v>15</c:v>
                </c:pt>
                <c:pt idx="3">
                  <c:v>12</c:v>
                </c:pt>
                <c:pt idx="4">
                  <c:v>10</c:v>
                </c:pt>
                <c:pt idx="5">
                  <c:v>8</c:v>
                </c:pt>
                <c:pt idx="6">
                  <c:v>5</c:v>
                </c:pt>
                <c:pt idx="7">
                  <c:v>3</c:v>
                </c:pt>
                <c:pt idx="8">
                  <c:v>2</c:v>
                </c:pt>
                <c:pt idx="9">
                  <c:v>3</c:v>
                </c:pt>
                <c:pt idx="10">
                  <c:v>5</c:v>
                </c:pt>
                <c:pt idx="11">
                  <c:v>5.25</c:v>
                </c:pt>
                <c:pt idx="12">
                  <c:v>5</c:v>
                </c:pt>
                <c:pt idx="13">
                  <c:v>4.75</c:v>
                </c:pt>
                <c:pt idx="14">
                  <c:v>4.25</c:v>
                </c:pt>
                <c:pt idx="15">
                  <c:v>3.5</c:v>
                </c:pt>
              </c:numCache>
            </c:numRef>
          </c:val>
        </c:ser>
        <c:ser>
          <c:idx val="2"/>
          <c:order val="2"/>
          <c:tx>
            <c:strRef>
              <c:f>Лист2!$B$9</c:f>
              <c:strCache>
                <c:ptCount val="1"/>
                <c:pt idx="0">
                  <c:v>Dəhlizin yuxarı həddi</c:v>
                </c:pt>
              </c:strCache>
            </c:strRef>
          </c:tx>
          <c:marker>
            <c:symbol val="none"/>
          </c:marker>
          <c:dLbls>
            <c:dLbl>
              <c:idx val="2"/>
              <c:layout>
                <c:manualLayout>
                  <c:x val="0"/>
                  <c:y val="1.8518518518518542E-2"/>
                </c:manualLayout>
              </c:layout>
              <c:dLblPos val="t"/>
              <c:showVal val="1"/>
            </c:dLbl>
            <c:txPr>
              <a:bodyPr/>
              <a:lstStyle/>
              <a:p>
                <a:pPr>
                  <a:defRPr lang="en-US"/>
                </a:pPr>
                <a:endParaRPr lang="ru-RU"/>
              </a:p>
            </c:txPr>
            <c:dLblPos val="t"/>
            <c:showVal val="1"/>
          </c:dLbls>
          <c:cat>
            <c:numRef>
              <c:f>Лист2!$C$6:$R$6</c:f>
              <c:numCache>
                <c:formatCode>dd/mm/yyyy</c:formatCode>
                <c:ptCount val="16"/>
                <c:pt idx="0">
                  <c:v>39173</c:v>
                </c:pt>
                <c:pt idx="1">
                  <c:v>39547</c:v>
                </c:pt>
                <c:pt idx="2">
                  <c:v>39607</c:v>
                </c:pt>
                <c:pt idx="3">
                  <c:v>39734</c:v>
                </c:pt>
                <c:pt idx="4">
                  <c:v>39751</c:v>
                </c:pt>
                <c:pt idx="5">
                  <c:v>39782</c:v>
                </c:pt>
                <c:pt idx="6">
                  <c:v>39845</c:v>
                </c:pt>
                <c:pt idx="7">
                  <c:v>39873</c:v>
                </c:pt>
                <c:pt idx="8">
                  <c:v>39957</c:v>
                </c:pt>
                <c:pt idx="9">
                  <c:v>40482</c:v>
                </c:pt>
                <c:pt idx="10">
                  <c:v>40601</c:v>
                </c:pt>
                <c:pt idx="11">
                  <c:v>40668</c:v>
                </c:pt>
                <c:pt idx="12">
                  <c:v>41253</c:v>
                </c:pt>
                <c:pt idx="13">
                  <c:v>41316</c:v>
                </c:pt>
                <c:pt idx="14">
                  <c:v>41760</c:v>
                </c:pt>
                <c:pt idx="15">
                  <c:v>41850</c:v>
                </c:pt>
              </c:numCache>
            </c:numRef>
          </c:cat>
          <c:val>
            <c:numRef>
              <c:f>Лист2!$C$9:$R$9</c:f>
              <c:numCache>
                <c:formatCode>General</c:formatCode>
                <c:ptCount val="16"/>
                <c:pt idx="0">
                  <c:v>19</c:v>
                </c:pt>
                <c:pt idx="1">
                  <c:v>20</c:v>
                </c:pt>
                <c:pt idx="2">
                  <c:v>20</c:v>
                </c:pt>
                <c:pt idx="3">
                  <c:v>20</c:v>
                </c:pt>
                <c:pt idx="4">
                  <c:v>15</c:v>
                </c:pt>
                <c:pt idx="5">
                  <c:v>13</c:v>
                </c:pt>
                <c:pt idx="6">
                  <c:v>10</c:v>
                </c:pt>
                <c:pt idx="7">
                  <c:v>8</c:v>
                </c:pt>
                <c:pt idx="8">
                  <c:v>7</c:v>
                </c:pt>
                <c:pt idx="9">
                  <c:v>7</c:v>
                </c:pt>
                <c:pt idx="10">
                  <c:v>7</c:v>
                </c:pt>
                <c:pt idx="11">
                  <c:v>7</c:v>
                </c:pt>
                <c:pt idx="12">
                  <c:v>7</c:v>
                </c:pt>
                <c:pt idx="13">
                  <c:v>6</c:v>
                </c:pt>
                <c:pt idx="14">
                  <c:v>6</c:v>
                </c:pt>
                <c:pt idx="15">
                  <c:v>5</c:v>
                </c:pt>
              </c:numCache>
            </c:numRef>
          </c:val>
        </c:ser>
        <c:marker val="1"/>
        <c:axId val="72188672"/>
        <c:axId val="72190208"/>
      </c:lineChart>
      <c:dateAx>
        <c:axId val="72188672"/>
        <c:scaling>
          <c:orientation val="minMax"/>
        </c:scaling>
        <c:axPos val="b"/>
        <c:numFmt formatCode="dd/mm/yyyy" sourceLinked="1"/>
        <c:tickLblPos val="nextTo"/>
        <c:txPr>
          <a:bodyPr rot="-5400000" vert="horz"/>
          <a:lstStyle/>
          <a:p>
            <a:pPr>
              <a:defRPr lang="en-US"/>
            </a:pPr>
            <a:endParaRPr lang="ru-RU"/>
          </a:p>
        </c:txPr>
        <c:crossAx val="72190208"/>
        <c:crosses val="autoZero"/>
        <c:auto val="1"/>
        <c:lblOffset val="100"/>
      </c:dateAx>
      <c:valAx>
        <c:axId val="72190208"/>
        <c:scaling>
          <c:orientation val="minMax"/>
        </c:scaling>
        <c:axPos val="l"/>
        <c:majorGridlines/>
        <c:numFmt formatCode="General" sourceLinked="1"/>
        <c:tickLblPos val="nextTo"/>
        <c:txPr>
          <a:bodyPr/>
          <a:lstStyle/>
          <a:p>
            <a:pPr>
              <a:defRPr lang="en-US"/>
            </a:pPr>
            <a:endParaRPr lang="ru-RU"/>
          </a:p>
        </c:txPr>
        <c:crossAx val="72188672"/>
        <c:crosses val="autoZero"/>
        <c:crossBetween val="between"/>
      </c:valAx>
    </c:plotArea>
    <c:legend>
      <c:legendPos val="b"/>
      <c:layout/>
      <c:txPr>
        <a:bodyPr/>
        <a:lstStyle/>
        <a:p>
          <a:pPr>
            <a:defRPr lang="en-US"/>
          </a:pPr>
          <a:endParaRPr lang="ru-RU"/>
        </a:p>
      </c:txPr>
    </c:legend>
    <c:plotVisOnly val="1"/>
  </c:chart>
  <c:txPr>
    <a:bodyPr/>
    <a:lstStyle/>
    <a:p>
      <a:pPr>
        <a:defRPr sz="1200"/>
      </a:pPr>
      <a:endParaRPr lang="ru-RU"/>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lang="en-US"/>
            </a:pPr>
            <a:r>
              <a:rPr lang="az-Latn-AZ"/>
              <a:t>Depozit və kreditlər üzrə orta faiz dərəcələri %</a:t>
            </a:r>
            <a:endParaRPr lang="ru-RU"/>
          </a:p>
        </c:rich>
      </c:tx>
      <c:layout/>
    </c:title>
    <c:plotArea>
      <c:layout/>
      <c:lineChart>
        <c:grouping val="standard"/>
        <c:ser>
          <c:idx val="0"/>
          <c:order val="0"/>
          <c:tx>
            <c:strRef>
              <c:f>Лист8!$B$6</c:f>
              <c:strCache>
                <c:ptCount val="1"/>
                <c:pt idx="0">
                  <c:v>Kreditlər üzrə</c:v>
                </c:pt>
              </c:strCache>
            </c:strRef>
          </c:tx>
          <c:marker>
            <c:symbol val="none"/>
          </c:marker>
          <c:cat>
            <c:numRef>
              <c:f>Лист8!$C$5:$M$5</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Лист8!$C$6:$M$6</c:f>
              <c:numCache>
                <c:formatCode>General</c:formatCode>
                <c:ptCount val="11"/>
                <c:pt idx="0">
                  <c:v>15.55</c:v>
                </c:pt>
                <c:pt idx="1">
                  <c:v>17.11000000000001</c:v>
                </c:pt>
                <c:pt idx="2">
                  <c:v>15.46</c:v>
                </c:pt>
                <c:pt idx="3">
                  <c:v>16.97</c:v>
                </c:pt>
                <c:pt idx="4">
                  <c:v>17.45</c:v>
                </c:pt>
                <c:pt idx="5">
                  <c:v>15.92</c:v>
                </c:pt>
                <c:pt idx="6">
                  <c:v>16.37</c:v>
                </c:pt>
                <c:pt idx="7">
                  <c:v>14.53</c:v>
                </c:pt>
                <c:pt idx="8">
                  <c:v>14.67</c:v>
                </c:pt>
                <c:pt idx="9">
                  <c:v>14.129999999999999</c:v>
                </c:pt>
                <c:pt idx="10">
                  <c:v>13.81</c:v>
                </c:pt>
              </c:numCache>
            </c:numRef>
          </c:val>
        </c:ser>
        <c:ser>
          <c:idx val="1"/>
          <c:order val="1"/>
          <c:tx>
            <c:strRef>
              <c:f>Лист8!$B$7</c:f>
              <c:strCache>
                <c:ptCount val="1"/>
                <c:pt idx="0">
                  <c:v>Əmanətlər üzrə</c:v>
                </c:pt>
              </c:strCache>
            </c:strRef>
          </c:tx>
          <c:marker>
            <c:symbol val="none"/>
          </c:marker>
          <c:cat>
            <c:numRef>
              <c:f>Лист8!$C$5:$M$5</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Лист8!$C$7:$M$7</c:f>
              <c:numCache>
                <c:formatCode>General</c:formatCode>
                <c:ptCount val="11"/>
                <c:pt idx="0">
                  <c:v>6.9300000000000024</c:v>
                </c:pt>
                <c:pt idx="1">
                  <c:v>10.19</c:v>
                </c:pt>
                <c:pt idx="2">
                  <c:v>10.850000000000005</c:v>
                </c:pt>
                <c:pt idx="3">
                  <c:v>11.360000000000005</c:v>
                </c:pt>
                <c:pt idx="4">
                  <c:v>11.61</c:v>
                </c:pt>
                <c:pt idx="5">
                  <c:v>11.209999999999999</c:v>
                </c:pt>
                <c:pt idx="6">
                  <c:v>11.11</c:v>
                </c:pt>
                <c:pt idx="7">
                  <c:v>10.16</c:v>
                </c:pt>
                <c:pt idx="8">
                  <c:v>9.99</c:v>
                </c:pt>
                <c:pt idx="9">
                  <c:v>9.42</c:v>
                </c:pt>
                <c:pt idx="10">
                  <c:v>8.8600000000000048</c:v>
                </c:pt>
              </c:numCache>
            </c:numRef>
          </c:val>
        </c:ser>
        <c:ser>
          <c:idx val="2"/>
          <c:order val="2"/>
          <c:tx>
            <c:strRef>
              <c:f>Лист8!$B$8</c:f>
              <c:strCache>
                <c:ptCount val="1"/>
                <c:pt idx="0">
                  <c:v>Spred</c:v>
                </c:pt>
              </c:strCache>
            </c:strRef>
          </c:tx>
          <c:marker>
            <c:symbol val="none"/>
          </c:marker>
          <c:cat>
            <c:numRef>
              <c:f>Лист8!$C$5:$M$5</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Лист8!$C$8:$M$8</c:f>
              <c:numCache>
                <c:formatCode>General</c:formatCode>
                <c:ptCount val="11"/>
                <c:pt idx="0">
                  <c:v>8.620000000000001</c:v>
                </c:pt>
                <c:pt idx="1">
                  <c:v>6.92</c:v>
                </c:pt>
                <c:pt idx="2">
                  <c:v>4.6099999999999985</c:v>
                </c:pt>
                <c:pt idx="3">
                  <c:v>5.6099999999999985</c:v>
                </c:pt>
                <c:pt idx="4">
                  <c:v>5.84</c:v>
                </c:pt>
                <c:pt idx="5">
                  <c:v>4.7099999999999991</c:v>
                </c:pt>
                <c:pt idx="6">
                  <c:v>5.2600000000000016</c:v>
                </c:pt>
                <c:pt idx="7">
                  <c:v>4.3699999999999966</c:v>
                </c:pt>
                <c:pt idx="8">
                  <c:v>4.68</c:v>
                </c:pt>
                <c:pt idx="9">
                  <c:v>4.7100000000000009</c:v>
                </c:pt>
                <c:pt idx="10">
                  <c:v>4.9500000000000011</c:v>
                </c:pt>
              </c:numCache>
            </c:numRef>
          </c:val>
        </c:ser>
        <c:marker val="1"/>
        <c:axId val="72253440"/>
        <c:axId val="72254976"/>
      </c:lineChart>
      <c:catAx>
        <c:axId val="72253440"/>
        <c:scaling>
          <c:orientation val="minMax"/>
        </c:scaling>
        <c:axPos val="b"/>
        <c:numFmt formatCode="General" sourceLinked="1"/>
        <c:majorTickMark val="none"/>
        <c:tickLblPos val="nextTo"/>
        <c:txPr>
          <a:bodyPr rot="-5400000" vert="horz"/>
          <a:lstStyle/>
          <a:p>
            <a:pPr>
              <a:defRPr lang="en-US"/>
            </a:pPr>
            <a:endParaRPr lang="ru-RU"/>
          </a:p>
        </c:txPr>
        <c:crossAx val="72254976"/>
        <c:crosses val="autoZero"/>
        <c:auto val="1"/>
        <c:lblAlgn val="ctr"/>
        <c:lblOffset val="100"/>
      </c:catAx>
      <c:valAx>
        <c:axId val="72254976"/>
        <c:scaling>
          <c:orientation val="minMax"/>
        </c:scaling>
        <c:axPos val="l"/>
        <c:majorGridlines/>
        <c:numFmt formatCode="General" sourceLinked="1"/>
        <c:majorTickMark val="none"/>
        <c:tickLblPos val="nextTo"/>
        <c:txPr>
          <a:bodyPr/>
          <a:lstStyle/>
          <a:p>
            <a:pPr>
              <a:defRPr lang="en-US"/>
            </a:pPr>
            <a:endParaRPr lang="ru-RU"/>
          </a:p>
        </c:txPr>
        <c:crossAx val="72253440"/>
        <c:crosses val="autoZero"/>
        <c:crossBetween val="between"/>
      </c:valAx>
    </c:plotArea>
    <c:legend>
      <c:legendPos val="b"/>
      <c:layout/>
      <c:txPr>
        <a:bodyPr/>
        <a:lstStyle/>
        <a:p>
          <a:pPr>
            <a:defRPr lang="en-US"/>
          </a:pPr>
          <a:endParaRPr lang="ru-RU"/>
        </a:p>
      </c:txPr>
    </c:legend>
    <c:plotVisOnly val="1"/>
  </c:chart>
  <c:txPr>
    <a:bodyPr/>
    <a:lstStyle/>
    <a:p>
      <a:pPr>
        <a:defRPr sz="12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ru-RU" sz="1400" baseline="0"/>
            </a:pPr>
            <a:r>
              <a:rPr lang="az-Latn-AZ" sz="1400" baseline="0"/>
              <a:t>PUL KÜTLƏSİNİN DƏYİŞMƏSİ  %-lə və VALYUTA MÜDAXİLƏSİNİN HƏCMİ (mln manat)</a:t>
            </a:r>
            <a:endParaRPr lang="ru-RU" sz="1400" baseline="0"/>
          </a:p>
        </c:rich>
      </c:tx>
      <c:layout/>
    </c:title>
    <c:plotArea>
      <c:layout/>
      <c:barChart>
        <c:barDir val="col"/>
        <c:grouping val="clustered"/>
        <c:ser>
          <c:idx val="2"/>
          <c:order val="2"/>
          <c:tx>
            <c:strRef>
              <c:f>'Лист3 (2)'!$B$10</c:f>
              <c:strCache>
                <c:ptCount val="1"/>
                <c:pt idx="0">
                  <c:v>Valyuta müdaxiləsinin həcmi</c:v>
                </c:pt>
              </c:strCache>
            </c:strRef>
          </c:tx>
          <c:dLbls>
            <c:dLbl>
              <c:idx val="2"/>
              <c:layout>
                <c:manualLayout>
                  <c:x val="0"/>
                  <c:y val="8.211143695014661E-2"/>
                </c:manualLayout>
              </c:layout>
              <c:showVal val="1"/>
            </c:dLbl>
            <c:dLbl>
              <c:idx val="4"/>
              <c:layout>
                <c:manualLayout>
                  <c:x val="-5.3981095140405114E-3"/>
                  <c:y val="8.211143695014661E-2"/>
                </c:manualLayout>
              </c:layout>
              <c:showVal val="1"/>
            </c:dLbl>
            <c:dLbl>
              <c:idx val="6"/>
              <c:layout>
                <c:manualLayout>
                  <c:x val="0"/>
                  <c:y val="2.3417390085777739E-2"/>
                </c:manualLayout>
              </c:layout>
              <c:showVal val="1"/>
            </c:dLbl>
            <c:txPr>
              <a:bodyPr/>
              <a:lstStyle/>
              <a:p>
                <a:pPr>
                  <a:defRPr lang="ru-RU" sz="1200" baseline="0"/>
                </a:pPr>
                <a:endParaRPr lang="ru-RU"/>
              </a:p>
            </c:txPr>
            <c:showVal val="1"/>
          </c:dLbls>
          <c:cat>
            <c:numRef>
              <c:f>'Лист3 (2)'!$C$7:$I$7</c:f>
              <c:numCache>
                <c:formatCode>General</c:formatCode>
                <c:ptCount val="7"/>
                <c:pt idx="0">
                  <c:v>2008</c:v>
                </c:pt>
                <c:pt idx="1">
                  <c:v>2009</c:v>
                </c:pt>
                <c:pt idx="2">
                  <c:v>2010</c:v>
                </c:pt>
                <c:pt idx="3">
                  <c:v>2011</c:v>
                </c:pt>
                <c:pt idx="4">
                  <c:v>2012</c:v>
                </c:pt>
                <c:pt idx="5">
                  <c:v>2013</c:v>
                </c:pt>
                <c:pt idx="6">
                  <c:v>2014</c:v>
                </c:pt>
              </c:numCache>
            </c:numRef>
          </c:cat>
          <c:val>
            <c:numRef>
              <c:f>'Лист3 (2)'!$C$10:$I$10</c:f>
              <c:numCache>
                <c:formatCode>General</c:formatCode>
                <c:ptCount val="7"/>
                <c:pt idx="0">
                  <c:v>2243.5</c:v>
                </c:pt>
                <c:pt idx="1">
                  <c:v>-1260</c:v>
                </c:pt>
                <c:pt idx="2">
                  <c:v>1385.3</c:v>
                </c:pt>
                <c:pt idx="3">
                  <c:v>4153.2</c:v>
                </c:pt>
                <c:pt idx="4">
                  <c:v>1584</c:v>
                </c:pt>
                <c:pt idx="5">
                  <c:v>2457</c:v>
                </c:pt>
                <c:pt idx="6">
                  <c:v>143</c:v>
                </c:pt>
              </c:numCache>
            </c:numRef>
          </c:val>
        </c:ser>
        <c:axId val="67095168"/>
        <c:axId val="67109248"/>
      </c:barChart>
      <c:lineChart>
        <c:grouping val="standard"/>
        <c:ser>
          <c:idx val="3"/>
          <c:order val="3"/>
          <c:tx>
            <c:strRef>
              <c:f>'Лист3 (2)'!#REF!</c:f>
              <c:strCache>
                <c:ptCount val="1"/>
                <c:pt idx="0">
                  <c:v>#REF!</c:v>
                </c:pt>
              </c:strCache>
            </c:strRef>
          </c:tx>
          <c:marker>
            <c:symbol val="none"/>
          </c:marker>
          <c:cat>
            <c:numRef>
              <c:f>'Лист3 (2)'!$C$7:$I$7</c:f>
              <c:numCache>
                <c:formatCode>General</c:formatCode>
                <c:ptCount val="7"/>
                <c:pt idx="0">
                  <c:v>2008</c:v>
                </c:pt>
                <c:pt idx="1">
                  <c:v>2009</c:v>
                </c:pt>
                <c:pt idx="2">
                  <c:v>2010</c:v>
                </c:pt>
                <c:pt idx="3">
                  <c:v>2011</c:v>
                </c:pt>
                <c:pt idx="4">
                  <c:v>2012</c:v>
                </c:pt>
                <c:pt idx="5">
                  <c:v>2013</c:v>
                </c:pt>
                <c:pt idx="6">
                  <c:v>2014</c:v>
                </c:pt>
              </c:numCache>
            </c:numRef>
          </c:cat>
          <c:val>
            <c:numRef>
              <c:f>'Лист3 (2)'!#REF!</c:f>
              <c:numCache>
                <c:formatCode>General</c:formatCode>
                <c:ptCount val="1"/>
                <c:pt idx="0">
                  <c:v>1</c:v>
                </c:pt>
              </c:numCache>
            </c:numRef>
          </c:val>
        </c:ser>
        <c:marker val="1"/>
        <c:axId val="67095168"/>
        <c:axId val="67109248"/>
      </c:lineChart>
      <c:lineChart>
        <c:grouping val="standard"/>
        <c:ser>
          <c:idx val="0"/>
          <c:order val="0"/>
          <c:tx>
            <c:strRef>
              <c:f>'Лист3 (2)'!$B$8</c:f>
              <c:strCache>
                <c:ptCount val="1"/>
                <c:pt idx="0">
                  <c:v>M2</c:v>
                </c:pt>
              </c:strCache>
            </c:strRef>
          </c:tx>
          <c:marker>
            <c:symbol val="none"/>
          </c:marker>
          <c:dLbls>
            <c:dLbl>
              <c:idx val="3"/>
              <c:layout>
                <c:manualLayout>
                  <c:x val="-3.2388657084243051E-2"/>
                  <c:y val="-7.8201368523949169E-3"/>
                </c:manualLayout>
              </c:layout>
              <c:showVal val="1"/>
            </c:dLbl>
            <c:dLbl>
              <c:idx val="6"/>
              <c:layout>
                <c:manualLayout>
                  <c:x val="-9.0702325964733578E-3"/>
                  <c:y val="1.1708695042888864E-2"/>
                </c:manualLayout>
              </c:layout>
              <c:showVal val="1"/>
            </c:dLbl>
            <c:txPr>
              <a:bodyPr/>
              <a:lstStyle/>
              <a:p>
                <a:pPr>
                  <a:defRPr lang="ru-RU" sz="1200" baseline="0"/>
                </a:pPr>
                <a:endParaRPr lang="ru-RU"/>
              </a:p>
            </c:txPr>
            <c:showVal val="1"/>
          </c:dLbls>
          <c:cat>
            <c:numRef>
              <c:f>'Лист3 (2)'!$C$7:$I$7</c:f>
              <c:numCache>
                <c:formatCode>General</c:formatCode>
                <c:ptCount val="7"/>
                <c:pt idx="0">
                  <c:v>2008</c:v>
                </c:pt>
                <c:pt idx="1">
                  <c:v>2009</c:v>
                </c:pt>
                <c:pt idx="2">
                  <c:v>2010</c:v>
                </c:pt>
                <c:pt idx="3">
                  <c:v>2011</c:v>
                </c:pt>
                <c:pt idx="4">
                  <c:v>2012</c:v>
                </c:pt>
                <c:pt idx="5">
                  <c:v>2013</c:v>
                </c:pt>
                <c:pt idx="6">
                  <c:v>2014</c:v>
                </c:pt>
              </c:numCache>
            </c:numRef>
          </c:cat>
          <c:val>
            <c:numRef>
              <c:f>'Лист3 (2)'!$C$8:$I$8</c:f>
              <c:numCache>
                <c:formatCode>General</c:formatCode>
                <c:ptCount val="7"/>
                <c:pt idx="0">
                  <c:v>38.200000000000003</c:v>
                </c:pt>
                <c:pt idx="1">
                  <c:v>1.5</c:v>
                </c:pt>
                <c:pt idx="2">
                  <c:v>34.5</c:v>
                </c:pt>
                <c:pt idx="3">
                  <c:v>32.5</c:v>
                </c:pt>
                <c:pt idx="4">
                  <c:v>25.5</c:v>
                </c:pt>
                <c:pt idx="5">
                  <c:v>19</c:v>
                </c:pt>
                <c:pt idx="6">
                  <c:v>6.1</c:v>
                </c:pt>
              </c:numCache>
            </c:numRef>
          </c:val>
        </c:ser>
        <c:ser>
          <c:idx val="1"/>
          <c:order val="1"/>
          <c:tx>
            <c:strRef>
              <c:f>'Лист3 (2)'!$B$9</c:f>
              <c:strCache>
                <c:ptCount val="1"/>
                <c:pt idx="0">
                  <c:v>M3</c:v>
                </c:pt>
              </c:strCache>
            </c:strRef>
          </c:tx>
          <c:marker>
            <c:symbol val="none"/>
          </c:marker>
          <c:dLbls>
            <c:dLbl>
              <c:idx val="2"/>
              <c:layout>
                <c:manualLayout>
                  <c:x val="-4.3806733806929219E-17"/>
                  <c:y val="2.4539877300613577E-2"/>
                </c:manualLayout>
              </c:layout>
              <c:showVal val="1"/>
            </c:dLbl>
            <c:dLbl>
              <c:idx val="3"/>
              <c:layout>
                <c:manualLayout>
                  <c:x val="-3.2388657084243051E-2"/>
                  <c:y val="3.5190615835777136E-2"/>
                </c:manualLayout>
              </c:layout>
              <c:showVal val="1"/>
            </c:dLbl>
            <c:dLbl>
              <c:idx val="4"/>
              <c:layout>
                <c:manualLayout>
                  <c:x val="9.557943243503118E-3"/>
                  <c:y val="1.6359918200409072E-2"/>
                </c:manualLayout>
              </c:layout>
              <c:showVal val="1"/>
            </c:dLbl>
            <c:dLbl>
              <c:idx val="5"/>
              <c:layout>
                <c:manualLayout>
                  <c:x val="1.4336914865254697E-2"/>
                  <c:y val="2.0449897750511301E-2"/>
                </c:manualLayout>
              </c:layout>
              <c:showVal val="1"/>
            </c:dLbl>
            <c:dLbl>
              <c:idx val="6"/>
              <c:layout>
                <c:manualLayout>
                  <c:x val="-9.0702325964733578E-3"/>
                  <c:y val="-2.3417390085777739E-2"/>
                </c:manualLayout>
              </c:layout>
              <c:showVal val="1"/>
            </c:dLbl>
            <c:txPr>
              <a:bodyPr/>
              <a:lstStyle/>
              <a:p>
                <a:pPr>
                  <a:defRPr lang="ru-RU" sz="1200" baseline="0"/>
                </a:pPr>
                <a:endParaRPr lang="ru-RU"/>
              </a:p>
            </c:txPr>
            <c:showVal val="1"/>
          </c:dLbls>
          <c:cat>
            <c:numRef>
              <c:f>'Лист3 (2)'!$C$7:$I$7</c:f>
              <c:numCache>
                <c:formatCode>General</c:formatCode>
                <c:ptCount val="7"/>
                <c:pt idx="0">
                  <c:v>2008</c:v>
                </c:pt>
                <c:pt idx="1">
                  <c:v>2009</c:v>
                </c:pt>
                <c:pt idx="2">
                  <c:v>2010</c:v>
                </c:pt>
                <c:pt idx="3">
                  <c:v>2011</c:v>
                </c:pt>
                <c:pt idx="4">
                  <c:v>2012</c:v>
                </c:pt>
                <c:pt idx="5">
                  <c:v>2013</c:v>
                </c:pt>
                <c:pt idx="6">
                  <c:v>2014</c:v>
                </c:pt>
              </c:numCache>
            </c:numRef>
          </c:cat>
          <c:val>
            <c:numRef>
              <c:f>'Лист3 (2)'!$C$9:$I$9</c:f>
              <c:numCache>
                <c:formatCode>General</c:formatCode>
                <c:ptCount val="7"/>
                <c:pt idx="0">
                  <c:v>44</c:v>
                </c:pt>
                <c:pt idx="1">
                  <c:v>-0.30000000000000016</c:v>
                </c:pt>
                <c:pt idx="2">
                  <c:v>24.3</c:v>
                </c:pt>
                <c:pt idx="3">
                  <c:v>32.1</c:v>
                </c:pt>
                <c:pt idx="4">
                  <c:v>20.7</c:v>
                </c:pt>
                <c:pt idx="5">
                  <c:v>15.4</c:v>
                </c:pt>
                <c:pt idx="6">
                  <c:v>11.4</c:v>
                </c:pt>
              </c:numCache>
            </c:numRef>
          </c:val>
        </c:ser>
        <c:marker val="1"/>
        <c:axId val="67129728"/>
        <c:axId val="67111168"/>
      </c:lineChart>
      <c:catAx>
        <c:axId val="67095168"/>
        <c:scaling>
          <c:orientation val="minMax"/>
        </c:scaling>
        <c:axPos val="b"/>
        <c:numFmt formatCode="General" sourceLinked="1"/>
        <c:majorTickMark val="none"/>
        <c:tickLblPos val="nextTo"/>
        <c:txPr>
          <a:bodyPr/>
          <a:lstStyle/>
          <a:p>
            <a:pPr>
              <a:defRPr lang="ru-RU" sz="1200"/>
            </a:pPr>
            <a:endParaRPr lang="ru-RU"/>
          </a:p>
        </c:txPr>
        <c:crossAx val="67109248"/>
        <c:crosses val="autoZero"/>
        <c:auto val="1"/>
        <c:lblAlgn val="ctr"/>
        <c:lblOffset val="100"/>
      </c:catAx>
      <c:valAx>
        <c:axId val="67109248"/>
        <c:scaling>
          <c:orientation val="minMax"/>
        </c:scaling>
        <c:axPos val="l"/>
        <c:majorGridlines/>
        <c:title>
          <c:tx>
            <c:rich>
              <a:bodyPr rot="-5400000" vert="horz"/>
              <a:lstStyle/>
              <a:p>
                <a:pPr>
                  <a:defRPr lang="en-US" sz="1200"/>
                </a:pPr>
                <a:r>
                  <a:rPr lang="en-US" sz="1200"/>
                  <a:t>Valyuta </a:t>
                </a:r>
                <a:r>
                  <a:rPr lang="az-Latn-AZ" sz="1200"/>
                  <a:t>müdaxilsəinin həcmi (mln. manat)</a:t>
                </a:r>
                <a:endParaRPr lang="ru-RU" sz="1200"/>
              </a:p>
            </c:rich>
          </c:tx>
          <c:layout>
            <c:manualLayout>
              <c:xMode val="edge"/>
              <c:yMode val="edge"/>
              <c:x val="2.8043345336233112E-2"/>
              <c:y val="0.1653958944281525"/>
            </c:manualLayout>
          </c:layout>
        </c:title>
        <c:numFmt formatCode="General" sourceLinked="0"/>
        <c:majorTickMark val="none"/>
        <c:minorTickMark val="out"/>
        <c:tickLblPos val="nextTo"/>
        <c:txPr>
          <a:bodyPr/>
          <a:lstStyle/>
          <a:p>
            <a:pPr>
              <a:defRPr lang="ru-RU" sz="1200"/>
            </a:pPr>
            <a:endParaRPr lang="ru-RU"/>
          </a:p>
        </c:txPr>
        <c:crossAx val="67095168"/>
        <c:crosses val="autoZero"/>
        <c:crossBetween val="between"/>
      </c:valAx>
      <c:valAx>
        <c:axId val="67111168"/>
        <c:scaling>
          <c:orientation val="minMax"/>
          <c:min val="-10"/>
        </c:scaling>
        <c:axPos val="r"/>
        <c:title>
          <c:tx>
            <c:rich>
              <a:bodyPr rot="-5400000" vert="horz"/>
              <a:lstStyle/>
              <a:p>
                <a:pPr>
                  <a:defRPr lang="en-US" sz="1200"/>
                </a:pPr>
                <a:r>
                  <a:rPr lang="az-Latn-AZ" sz="1200"/>
                  <a:t>M2</a:t>
                </a:r>
                <a:r>
                  <a:rPr lang="az-Latn-AZ" sz="1200" baseline="0"/>
                  <a:t> və M3-ün dəyişməsi %-lə</a:t>
                </a:r>
                <a:endParaRPr lang="ru-RU" sz="1200"/>
              </a:p>
            </c:rich>
          </c:tx>
          <c:layout/>
        </c:title>
        <c:numFmt formatCode="General" sourceLinked="1"/>
        <c:majorTickMark val="none"/>
        <c:tickLblPos val="nextTo"/>
        <c:txPr>
          <a:bodyPr/>
          <a:lstStyle/>
          <a:p>
            <a:pPr>
              <a:defRPr lang="ru-RU" sz="1200"/>
            </a:pPr>
            <a:endParaRPr lang="ru-RU"/>
          </a:p>
        </c:txPr>
        <c:crossAx val="67129728"/>
        <c:crosses val="max"/>
        <c:crossBetween val="between"/>
        <c:majorUnit val="5"/>
      </c:valAx>
      <c:catAx>
        <c:axId val="67129728"/>
        <c:scaling>
          <c:orientation val="minMax"/>
        </c:scaling>
        <c:delete val="1"/>
        <c:axPos val="b"/>
        <c:numFmt formatCode="General" sourceLinked="1"/>
        <c:tickLblPos val="nextTo"/>
        <c:crossAx val="67111168"/>
        <c:crossesAt val="0"/>
        <c:auto val="1"/>
        <c:lblAlgn val="ctr"/>
        <c:lblOffset val="100"/>
      </c:catAx>
    </c:plotArea>
    <c:legend>
      <c:legendPos val="b"/>
      <c:legendEntry>
        <c:idx val="1"/>
        <c:delete val="1"/>
      </c:legendEntry>
      <c:layout/>
      <c:txPr>
        <a:bodyPr/>
        <a:lstStyle/>
        <a:p>
          <a:pPr>
            <a:defRPr lang="ru-RU" sz="1400"/>
          </a:pPr>
          <a:endParaRPr lang="ru-RU"/>
        </a:p>
      </c:txPr>
    </c:legend>
    <c:plotVisOnly val="1"/>
    <c:dispBlanksAs val="gap"/>
  </c:chart>
  <c:txPr>
    <a:bodyPr/>
    <a:lstStyle/>
    <a:p>
      <a:pPr>
        <a:defRPr baseline="0">
          <a:latin typeface="Times New Roman" pitchFamily="18" charset="0"/>
        </a:defRPr>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sz="1600"/>
            </a:pPr>
            <a:r>
              <a:rPr lang="az-Latn-AZ" sz="1600"/>
              <a:t>İnflyasiya, ÜDM və qeyri neft ÜDM-nin artım tempi </a:t>
            </a:r>
            <a:endParaRPr lang="ru-RU" sz="1600"/>
          </a:p>
        </c:rich>
      </c:tx>
      <c:layout/>
    </c:title>
    <c:plotArea>
      <c:layout/>
      <c:lineChart>
        <c:grouping val="standard"/>
        <c:ser>
          <c:idx val="0"/>
          <c:order val="0"/>
          <c:tx>
            <c:strRef>
              <c:f>'Лист3 (4)'!$B$8</c:f>
              <c:strCache>
                <c:ptCount val="1"/>
                <c:pt idx="0">
                  <c:v>inflyasiya</c:v>
                </c:pt>
              </c:strCache>
            </c:strRef>
          </c:tx>
          <c:spPr>
            <a:ln w="41275">
              <a:prstDash val="sysDash"/>
            </a:ln>
          </c:spPr>
          <c:marker>
            <c:symbol val="none"/>
          </c:marker>
          <c:cat>
            <c:numRef>
              <c:f>'Лист3 (4)'!$C$7:$Q$7</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'Лист3 (4)'!$C$8:$Q$8</c:f>
              <c:numCache>
                <c:formatCode>General</c:formatCode>
                <c:ptCount val="15"/>
                <c:pt idx="0">
                  <c:v>1.8</c:v>
                </c:pt>
                <c:pt idx="1">
                  <c:v>1.5</c:v>
                </c:pt>
                <c:pt idx="2">
                  <c:v>2.5</c:v>
                </c:pt>
                <c:pt idx="3">
                  <c:v>2.2000000000000002</c:v>
                </c:pt>
                <c:pt idx="4">
                  <c:v>6.7</c:v>
                </c:pt>
                <c:pt idx="5">
                  <c:v>9.6</c:v>
                </c:pt>
                <c:pt idx="6">
                  <c:v>8.3000000000000007</c:v>
                </c:pt>
                <c:pt idx="7">
                  <c:v>16.7</c:v>
                </c:pt>
                <c:pt idx="8">
                  <c:v>20.8</c:v>
                </c:pt>
                <c:pt idx="9">
                  <c:v>1.5</c:v>
                </c:pt>
                <c:pt idx="10">
                  <c:v>5.7</c:v>
                </c:pt>
                <c:pt idx="11">
                  <c:v>7.9</c:v>
                </c:pt>
                <c:pt idx="12">
                  <c:v>1.1000000000000001</c:v>
                </c:pt>
                <c:pt idx="13">
                  <c:v>2.4</c:v>
                </c:pt>
                <c:pt idx="14">
                  <c:v>1.4</c:v>
                </c:pt>
              </c:numCache>
            </c:numRef>
          </c:val>
        </c:ser>
        <c:ser>
          <c:idx val="1"/>
          <c:order val="1"/>
          <c:tx>
            <c:strRef>
              <c:f>'Лист3 (4)'!$B$9</c:f>
              <c:strCache>
                <c:ptCount val="1"/>
                <c:pt idx="0">
                  <c:v>ÜDM-in artım tempi</c:v>
                </c:pt>
              </c:strCache>
            </c:strRef>
          </c:tx>
          <c:marker>
            <c:symbol val="none"/>
          </c:marker>
          <c:cat>
            <c:numRef>
              <c:f>'Лист3 (4)'!$C$7:$Q$7</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'Лист3 (4)'!$C$9:$Q$9</c:f>
              <c:numCache>
                <c:formatCode>General</c:formatCode>
                <c:ptCount val="15"/>
                <c:pt idx="0">
                  <c:v>11.1</c:v>
                </c:pt>
                <c:pt idx="1">
                  <c:v>9.9</c:v>
                </c:pt>
                <c:pt idx="2">
                  <c:v>10.6</c:v>
                </c:pt>
                <c:pt idx="3">
                  <c:v>11.2</c:v>
                </c:pt>
                <c:pt idx="4">
                  <c:v>7</c:v>
                </c:pt>
                <c:pt idx="5">
                  <c:v>26.4</c:v>
                </c:pt>
                <c:pt idx="6">
                  <c:v>34.5</c:v>
                </c:pt>
                <c:pt idx="7">
                  <c:v>25</c:v>
                </c:pt>
                <c:pt idx="8">
                  <c:v>10.8</c:v>
                </c:pt>
                <c:pt idx="9">
                  <c:v>9.3000000000000007</c:v>
                </c:pt>
                <c:pt idx="10">
                  <c:v>5</c:v>
                </c:pt>
                <c:pt idx="11">
                  <c:v>0.1</c:v>
                </c:pt>
                <c:pt idx="12">
                  <c:v>2.2000000000000002</c:v>
                </c:pt>
                <c:pt idx="13">
                  <c:v>5.8</c:v>
                </c:pt>
                <c:pt idx="14">
                  <c:v>2.8</c:v>
                </c:pt>
              </c:numCache>
            </c:numRef>
          </c:val>
        </c:ser>
        <c:ser>
          <c:idx val="2"/>
          <c:order val="2"/>
          <c:tx>
            <c:strRef>
              <c:f>'Лист3 (4)'!$B$10</c:f>
              <c:strCache>
                <c:ptCount val="1"/>
                <c:pt idx="0">
                  <c:v>Qeyri neft ÜDM-nin artım tempi</c:v>
                </c:pt>
              </c:strCache>
            </c:strRef>
          </c:tx>
          <c:marker>
            <c:symbol val="none"/>
          </c:marker>
          <c:cat>
            <c:numRef>
              <c:f>'Лист3 (4)'!$C$7:$Q$7</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'Лист3 (4)'!$C$10:$Q$10</c:f>
              <c:numCache>
                <c:formatCode>General</c:formatCode>
                <c:ptCount val="15"/>
                <c:pt idx="0">
                  <c:v>9.9</c:v>
                </c:pt>
                <c:pt idx="1">
                  <c:v>8.7000000000000011</c:v>
                </c:pt>
                <c:pt idx="2">
                  <c:v>13.8</c:v>
                </c:pt>
                <c:pt idx="3">
                  <c:v>14.9</c:v>
                </c:pt>
                <c:pt idx="4">
                  <c:v>13.6</c:v>
                </c:pt>
                <c:pt idx="5">
                  <c:v>8.3000000000000007</c:v>
                </c:pt>
                <c:pt idx="6">
                  <c:v>11.8</c:v>
                </c:pt>
                <c:pt idx="7">
                  <c:v>11.3</c:v>
                </c:pt>
                <c:pt idx="8">
                  <c:v>15.7</c:v>
                </c:pt>
                <c:pt idx="9">
                  <c:v>3.2</c:v>
                </c:pt>
                <c:pt idx="10">
                  <c:v>7.9</c:v>
                </c:pt>
                <c:pt idx="11">
                  <c:v>9.4</c:v>
                </c:pt>
                <c:pt idx="12">
                  <c:v>9.6</c:v>
                </c:pt>
                <c:pt idx="13">
                  <c:v>9.9</c:v>
                </c:pt>
                <c:pt idx="14">
                  <c:v>6.9</c:v>
                </c:pt>
              </c:numCache>
            </c:numRef>
          </c:val>
        </c:ser>
        <c:marker val="1"/>
        <c:axId val="67172992"/>
        <c:axId val="69861760"/>
      </c:lineChart>
      <c:catAx>
        <c:axId val="67172992"/>
        <c:scaling>
          <c:orientation val="minMax"/>
        </c:scaling>
        <c:axPos val="b"/>
        <c:numFmt formatCode="General" sourceLinked="1"/>
        <c:tickLblPos val="nextTo"/>
        <c:txPr>
          <a:bodyPr rot="-5400000" vert="horz"/>
          <a:lstStyle/>
          <a:p>
            <a:pPr>
              <a:defRPr/>
            </a:pPr>
            <a:endParaRPr lang="ru-RU"/>
          </a:p>
        </c:txPr>
        <c:crossAx val="69861760"/>
        <c:crosses val="autoZero"/>
        <c:auto val="1"/>
        <c:lblAlgn val="ctr"/>
        <c:lblOffset val="100"/>
      </c:catAx>
      <c:valAx>
        <c:axId val="69861760"/>
        <c:scaling>
          <c:orientation val="minMax"/>
        </c:scaling>
        <c:axPos val="l"/>
        <c:majorGridlines/>
        <c:numFmt formatCode="General" sourceLinked="1"/>
        <c:tickLblPos val="nextTo"/>
        <c:crossAx val="67172992"/>
        <c:crosses val="autoZero"/>
        <c:crossBetween val="between"/>
      </c:valAx>
    </c:plotArea>
    <c:legend>
      <c:legendPos val="b"/>
      <c:layout/>
    </c:legend>
    <c:plotVisOnly val="1"/>
  </c:chart>
  <c:txPr>
    <a:bodyPr/>
    <a:lstStyle/>
    <a:p>
      <a:pPr>
        <a:defRPr sz="12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a:pPr>
            <a:r>
              <a:rPr lang="az-Latn-AZ"/>
              <a:t>Bank sektorunun göstəricilərinin artım tempi və ÜDM-artım templərinin müqayisəsi (%-lə)</a:t>
            </a:r>
            <a:endParaRPr lang="ru-RU"/>
          </a:p>
        </c:rich>
      </c:tx>
      <c:layout/>
    </c:title>
    <c:plotArea>
      <c:layout/>
      <c:barChart>
        <c:barDir val="col"/>
        <c:grouping val="clustered"/>
        <c:ser>
          <c:idx val="0"/>
          <c:order val="0"/>
          <c:tx>
            <c:strRef>
              <c:f>Лист7!$B$11</c:f>
              <c:strCache>
                <c:ptCount val="1"/>
                <c:pt idx="0">
                  <c:v>Aktivlər</c:v>
                </c:pt>
              </c:strCache>
            </c:strRef>
          </c:tx>
          <c:cat>
            <c:numRef>
              <c:f>Лист7!$C$10:$J$10</c:f>
              <c:numCache>
                <c:formatCode>General</c:formatCode>
                <c:ptCount val="8"/>
                <c:pt idx="0">
                  <c:v>2007</c:v>
                </c:pt>
                <c:pt idx="1">
                  <c:v>2008</c:v>
                </c:pt>
                <c:pt idx="2">
                  <c:v>2009</c:v>
                </c:pt>
                <c:pt idx="3">
                  <c:v>2010</c:v>
                </c:pt>
                <c:pt idx="4">
                  <c:v>2011</c:v>
                </c:pt>
                <c:pt idx="5">
                  <c:v>2012</c:v>
                </c:pt>
                <c:pt idx="6">
                  <c:v>2013</c:v>
                </c:pt>
                <c:pt idx="7">
                  <c:v>2014</c:v>
                </c:pt>
              </c:numCache>
            </c:numRef>
          </c:cat>
          <c:val>
            <c:numRef>
              <c:f>Лист7!$C$11:$J$11</c:f>
              <c:numCache>
                <c:formatCode>_-* #,##0.0_р_._-;\-* #,##0.0_р_._-;_-* "-"??_р_._-;_-@_-</c:formatCode>
                <c:ptCount val="8"/>
                <c:pt idx="0">
                  <c:v>78.004235044997415</c:v>
                </c:pt>
                <c:pt idx="1">
                  <c:v>52.758364312267645</c:v>
                </c:pt>
                <c:pt idx="2">
                  <c:v>13.550082741166166</c:v>
                </c:pt>
                <c:pt idx="3">
                  <c:v>13.930561508786985</c:v>
                </c:pt>
                <c:pt idx="4">
                  <c:v>7.2911963882618522</c:v>
                </c:pt>
                <c:pt idx="5">
                  <c:v>15.92678308436777</c:v>
                </c:pt>
                <c:pt idx="6">
                  <c:v>23.321234119782218</c:v>
                </c:pt>
                <c:pt idx="7">
                  <c:v>23.532008830022054</c:v>
                </c:pt>
              </c:numCache>
            </c:numRef>
          </c:val>
        </c:ser>
        <c:ser>
          <c:idx val="1"/>
          <c:order val="1"/>
          <c:tx>
            <c:strRef>
              <c:f>Лист7!$B$12</c:f>
              <c:strCache>
                <c:ptCount val="1"/>
                <c:pt idx="0">
                  <c:v>Kredit portfeli</c:v>
                </c:pt>
              </c:strCache>
            </c:strRef>
          </c:tx>
          <c:cat>
            <c:numRef>
              <c:f>Лист7!$C$10:$J$10</c:f>
              <c:numCache>
                <c:formatCode>General</c:formatCode>
                <c:ptCount val="8"/>
                <c:pt idx="0">
                  <c:v>2007</c:v>
                </c:pt>
                <c:pt idx="1">
                  <c:v>2008</c:v>
                </c:pt>
                <c:pt idx="2">
                  <c:v>2009</c:v>
                </c:pt>
                <c:pt idx="3">
                  <c:v>2010</c:v>
                </c:pt>
                <c:pt idx="4">
                  <c:v>2011</c:v>
                </c:pt>
                <c:pt idx="5">
                  <c:v>2012</c:v>
                </c:pt>
                <c:pt idx="6">
                  <c:v>2013</c:v>
                </c:pt>
                <c:pt idx="7">
                  <c:v>2014</c:v>
                </c:pt>
              </c:numCache>
            </c:numRef>
          </c:cat>
          <c:val>
            <c:numRef>
              <c:f>Лист7!$C$12:$J$12</c:f>
              <c:numCache>
                <c:formatCode>_-* #,##0.0_р_._-;\-* #,##0.0_р_._-;_-* "-"??_р_._-;_-@_-</c:formatCode>
                <c:ptCount val="8"/>
                <c:pt idx="0">
                  <c:v>92.070856178827469</c:v>
                </c:pt>
                <c:pt idx="1">
                  <c:v>54.084321475625821</c:v>
                </c:pt>
                <c:pt idx="2">
                  <c:v>17.286589710702586</c:v>
                </c:pt>
                <c:pt idx="3">
                  <c:v>9.0036452004860248</c:v>
                </c:pt>
                <c:pt idx="4">
                  <c:v>6.9891873815628331</c:v>
                </c:pt>
                <c:pt idx="5">
                  <c:v>24.64055011460723</c:v>
                </c:pt>
                <c:pt idx="6">
                  <c:v>25.29465853046894</c:v>
                </c:pt>
                <c:pt idx="7">
                  <c:v>20.201481086129821</c:v>
                </c:pt>
              </c:numCache>
            </c:numRef>
          </c:val>
        </c:ser>
        <c:ser>
          <c:idx val="2"/>
          <c:order val="2"/>
          <c:tx>
            <c:strRef>
              <c:f>Лист7!$B$13</c:f>
              <c:strCache>
                <c:ptCount val="1"/>
                <c:pt idx="0">
                  <c:v>Əmanətlər</c:v>
                </c:pt>
              </c:strCache>
            </c:strRef>
          </c:tx>
          <c:cat>
            <c:numRef>
              <c:f>Лист7!$C$10:$J$10</c:f>
              <c:numCache>
                <c:formatCode>General</c:formatCode>
                <c:ptCount val="8"/>
                <c:pt idx="0">
                  <c:v>2007</c:v>
                </c:pt>
                <c:pt idx="1">
                  <c:v>2008</c:v>
                </c:pt>
                <c:pt idx="2">
                  <c:v>2009</c:v>
                </c:pt>
                <c:pt idx="3">
                  <c:v>2010</c:v>
                </c:pt>
                <c:pt idx="4">
                  <c:v>2011</c:v>
                </c:pt>
                <c:pt idx="5">
                  <c:v>2012</c:v>
                </c:pt>
                <c:pt idx="6">
                  <c:v>2013</c:v>
                </c:pt>
                <c:pt idx="7">
                  <c:v>2014</c:v>
                </c:pt>
              </c:numCache>
            </c:numRef>
          </c:cat>
          <c:val>
            <c:numRef>
              <c:f>Лист7!$C$13:$J$13</c:f>
              <c:numCache>
                <c:formatCode>_-* #,##0.0_р_._-;\-* #,##0.0_р_._-;_-* "-"??_р_._-;_-@_-</c:formatCode>
                <c:ptCount val="8"/>
                <c:pt idx="0">
                  <c:v>77.686350435624334</c:v>
                </c:pt>
                <c:pt idx="1">
                  <c:v>29.644511032416233</c:v>
                </c:pt>
                <c:pt idx="2">
                  <c:v>22.650627724956689</c:v>
                </c:pt>
                <c:pt idx="3">
                  <c:v>29.761445886333444</c:v>
                </c:pt>
                <c:pt idx="4">
                  <c:v>35.975972011353861</c:v>
                </c:pt>
                <c:pt idx="5">
                  <c:v>24.117675615321129</c:v>
                </c:pt>
                <c:pt idx="6">
                  <c:v>25.079203660969217</c:v>
                </c:pt>
                <c:pt idx="7">
                  <c:v>12.390944057037423</c:v>
                </c:pt>
              </c:numCache>
            </c:numRef>
          </c:val>
        </c:ser>
        <c:ser>
          <c:idx val="3"/>
          <c:order val="3"/>
          <c:tx>
            <c:strRef>
              <c:f>Лист7!$B$14</c:f>
              <c:strCache>
                <c:ptCount val="1"/>
                <c:pt idx="0">
                  <c:v>ÜDM</c:v>
                </c:pt>
              </c:strCache>
            </c:strRef>
          </c:tx>
          <c:cat>
            <c:numRef>
              <c:f>Лист7!$C$10:$J$10</c:f>
              <c:numCache>
                <c:formatCode>General</c:formatCode>
                <c:ptCount val="8"/>
                <c:pt idx="0">
                  <c:v>2007</c:v>
                </c:pt>
                <c:pt idx="1">
                  <c:v>2008</c:v>
                </c:pt>
                <c:pt idx="2">
                  <c:v>2009</c:v>
                </c:pt>
                <c:pt idx="3">
                  <c:v>2010</c:v>
                </c:pt>
                <c:pt idx="4">
                  <c:v>2011</c:v>
                </c:pt>
                <c:pt idx="5">
                  <c:v>2012</c:v>
                </c:pt>
                <c:pt idx="6">
                  <c:v>2013</c:v>
                </c:pt>
                <c:pt idx="7">
                  <c:v>2014</c:v>
                </c:pt>
              </c:numCache>
            </c:numRef>
          </c:cat>
          <c:val>
            <c:numRef>
              <c:f>Лист7!$C$14:$J$14</c:f>
              <c:numCache>
                <c:formatCode>General</c:formatCode>
                <c:ptCount val="8"/>
                <c:pt idx="0">
                  <c:v>25</c:v>
                </c:pt>
                <c:pt idx="1">
                  <c:v>10.8</c:v>
                </c:pt>
                <c:pt idx="2">
                  <c:v>9.3000000000000007</c:v>
                </c:pt>
                <c:pt idx="3">
                  <c:v>5</c:v>
                </c:pt>
                <c:pt idx="4">
                  <c:v>0.1</c:v>
                </c:pt>
                <c:pt idx="5">
                  <c:v>2.2000000000000002</c:v>
                </c:pt>
                <c:pt idx="6">
                  <c:v>5.8</c:v>
                </c:pt>
                <c:pt idx="7">
                  <c:v>2.8</c:v>
                </c:pt>
              </c:numCache>
            </c:numRef>
          </c:val>
        </c:ser>
        <c:ser>
          <c:idx val="4"/>
          <c:order val="4"/>
          <c:tx>
            <c:strRef>
              <c:f>Лист7!$B$15</c:f>
              <c:strCache>
                <c:ptCount val="1"/>
                <c:pt idx="0">
                  <c:v>Qeyri neft ÜDM</c:v>
                </c:pt>
              </c:strCache>
            </c:strRef>
          </c:tx>
          <c:cat>
            <c:numRef>
              <c:f>Лист7!$C$10:$J$10</c:f>
              <c:numCache>
                <c:formatCode>General</c:formatCode>
                <c:ptCount val="8"/>
                <c:pt idx="0">
                  <c:v>2007</c:v>
                </c:pt>
                <c:pt idx="1">
                  <c:v>2008</c:v>
                </c:pt>
                <c:pt idx="2">
                  <c:v>2009</c:v>
                </c:pt>
                <c:pt idx="3">
                  <c:v>2010</c:v>
                </c:pt>
                <c:pt idx="4">
                  <c:v>2011</c:v>
                </c:pt>
                <c:pt idx="5">
                  <c:v>2012</c:v>
                </c:pt>
                <c:pt idx="6">
                  <c:v>2013</c:v>
                </c:pt>
                <c:pt idx="7">
                  <c:v>2014</c:v>
                </c:pt>
              </c:numCache>
            </c:numRef>
          </c:cat>
          <c:val>
            <c:numRef>
              <c:f>Лист7!$C$15:$J$15</c:f>
              <c:numCache>
                <c:formatCode>General</c:formatCode>
                <c:ptCount val="8"/>
                <c:pt idx="0">
                  <c:v>11.3</c:v>
                </c:pt>
                <c:pt idx="1">
                  <c:v>15.7</c:v>
                </c:pt>
                <c:pt idx="2">
                  <c:v>3.2</c:v>
                </c:pt>
                <c:pt idx="3">
                  <c:v>7.9</c:v>
                </c:pt>
                <c:pt idx="4">
                  <c:v>9.4</c:v>
                </c:pt>
                <c:pt idx="5">
                  <c:v>9.6</c:v>
                </c:pt>
                <c:pt idx="6">
                  <c:v>9.9</c:v>
                </c:pt>
                <c:pt idx="7">
                  <c:v>6.9</c:v>
                </c:pt>
              </c:numCache>
            </c:numRef>
          </c:val>
        </c:ser>
        <c:axId val="69910528"/>
        <c:axId val="69912064"/>
      </c:barChart>
      <c:catAx>
        <c:axId val="69910528"/>
        <c:scaling>
          <c:orientation val="minMax"/>
        </c:scaling>
        <c:axPos val="b"/>
        <c:numFmt formatCode="General" sourceLinked="1"/>
        <c:majorTickMark val="none"/>
        <c:tickLblPos val="nextTo"/>
        <c:txPr>
          <a:bodyPr/>
          <a:lstStyle/>
          <a:p>
            <a:pPr>
              <a:defRPr lang="en-US"/>
            </a:pPr>
            <a:endParaRPr lang="ru-RU"/>
          </a:p>
        </c:txPr>
        <c:crossAx val="69912064"/>
        <c:crosses val="autoZero"/>
        <c:auto val="1"/>
        <c:lblAlgn val="ctr"/>
        <c:lblOffset val="100"/>
      </c:catAx>
      <c:valAx>
        <c:axId val="69912064"/>
        <c:scaling>
          <c:orientation val="minMax"/>
          <c:max val="100"/>
          <c:min val="0"/>
        </c:scaling>
        <c:axPos val="l"/>
        <c:majorGridlines/>
        <c:numFmt formatCode="_-* #,##0.0_р_._-;\-* #,##0.0_р_._-;_-* &quot;-&quot;??_р_._-;_-@_-" sourceLinked="1"/>
        <c:majorTickMark val="none"/>
        <c:tickLblPos val="nextTo"/>
        <c:txPr>
          <a:bodyPr/>
          <a:lstStyle/>
          <a:p>
            <a:pPr>
              <a:defRPr lang="en-US"/>
            </a:pPr>
            <a:endParaRPr lang="ru-RU"/>
          </a:p>
        </c:txPr>
        <c:crossAx val="69910528"/>
        <c:crosses val="autoZero"/>
        <c:crossBetween val="between"/>
      </c:valAx>
    </c:plotArea>
    <c:legend>
      <c:legendPos val="b"/>
      <c:layout/>
      <c:txPr>
        <a:bodyPr/>
        <a:lstStyle/>
        <a:p>
          <a:pPr>
            <a:defRPr lang="en-US"/>
          </a:pPr>
          <a:endParaRPr lang="ru-RU"/>
        </a:p>
      </c:txPr>
    </c:legend>
    <c:plotVisOnly val="1"/>
  </c:chart>
  <c:txPr>
    <a:bodyPr/>
    <a:lstStyle/>
    <a:p>
      <a:pPr>
        <a:defRPr sz="1400">
          <a:latin typeface="Times New Roman" pitchFamily="18" charset="0"/>
          <a:cs typeface="Times New Roman" pitchFamily="18" charset="0"/>
        </a:defRPr>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lang="en-US" sz="1600"/>
            </a:pPr>
            <a:r>
              <a:rPr lang="az-Latn-AZ" sz="1600"/>
              <a:t>DAXİLİ TƏLƏB VƏ İSTEHLAK KREDİTLƏRİNİN HƏCMİ (mln. manat)</a:t>
            </a:r>
            <a:endParaRPr lang="ru-RU" sz="1600"/>
          </a:p>
        </c:rich>
      </c:tx>
      <c:layout/>
    </c:title>
    <c:plotArea>
      <c:layout/>
      <c:barChart>
        <c:barDir val="col"/>
        <c:grouping val="clustered"/>
        <c:ser>
          <c:idx val="0"/>
          <c:order val="0"/>
          <c:tx>
            <c:strRef>
              <c:f>Лист6!$B$5</c:f>
              <c:strCache>
                <c:ptCount val="1"/>
                <c:pt idx="0">
                  <c:v>İstehlak kreditləri</c:v>
                </c:pt>
              </c:strCache>
            </c:strRef>
          </c:tx>
          <c:dLbls>
            <c:txPr>
              <a:bodyPr/>
              <a:lstStyle/>
              <a:p>
                <a:pPr>
                  <a:defRPr lang="en-US"/>
                </a:pPr>
                <a:endParaRPr lang="ru-RU"/>
              </a:p>
            </c:txPr>
            <c:showVal val="1"/>
          </c:dLbls>
          <c:cat>
            <c:numRef>
              <c:f>Лист6!$C$4:$L$4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Лист6!$C$5:$L$5</c:f>
              <c:numCache>
                <c:formatCode>0</c:formatCode>
                <c:ptCount val="10"/>
                <c:pt idx="0">
                  <c:v>389.2</c:v>
                </c:pt>
                <c:pt idx="1">
                  <c:v>778</c:v>
                </c:pt>
                <c:pt idx="2">
                  <c:v>1657.2</c:v>
                </c:pt>
                <c:pt idx="3">
                  <c:v>2334.9</c:v>
                </c:pt>
                <c:pt idx="4">
                  <c:v>2328</c:v>
                </c:pt>
                <c:pt idx="5">
                  <c:v>2700.8</c:v>
                </c:pt>
                <c:pt idx="6">
                  <c:v>3315</c:v>
                </c:pt>
                <c:pt idx="7">
                  <c:v>4316.7</c:v>
                </c:pt>
                <c:pt idx="8">
                  <c:v>6214.7</c:v>
                </c:pt>
                <c:pt idx="9">
                  <c:v>7731.8</c:v>
                </c:pt>
              </c:numCache>
            </c:numRef>
          </c:val>
        </c:ser>
        <c:ser>
          <c:idx val="1"/>
          <c:order val="1"/>
          <c:tx>
            <c:strRef>
              <c:f>Лист6!$B$6</c:f>
              <c:strCache>
                <c:ptCount val="1"/>
                <c:pt idx="0">
                  <c:v>Ev təsərrüfatlarının istehlak xərci</c:v>
                </c:pt>
              </c:strCache>
            </c:strRef>
          </c:tx>
          <c:dLbls>
            <c:txPr>
              <a:bodyPr/>
              <a:lstStyle/>
              <a:p>
                <a:pPr>
                  <a:defRPr lang="en-US"/>
                </a:pPr>
                <a:endParaRPr lang="ru-RU"/>
              </a:p>
            </c:txPr>
            <c:showVal val="1"/>
          </c:dLbls>
          <c:cat>
            <c:numRef>
              <c:f>Лист6!$C$4:$L$4</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Лист6!$C$6:$L$6</c:f>
              <c:numCache>
                <c:formatCode>0</c:formatCode>
                <c:ptCount val="10"/>
                <c:pt idx="0">
                  <c:v>5210.5</c:v>
                </c:pt>
                <c:pt idx="1">
                  <c:v>6873</c:v>
                </c:pt>
                <c:pt idx="2">
                  <c:v>9374.6</c:v>
                </c:pt>
                <c:pt idx="3">
                  <c:v>13286.2</c:v>
                </c:pt>
                <c:pt idx="4">
                  <c:v>15048.9</c:v>
                </c:pt>
                <c:pt idx="5">
                  <c:v>16528.3</c:v>
                </c:pt>
                <c:pt idx="6">
                  <c:v>19216</c:v>
                </c:pt>
                <c:pt idx="7">
                  <c:v>21389.9</c:v>
                </c:pt>
                <c:pt idx="8">
                  <c:v>24150</c:v>
                </c:pt>
                <c:pt idx="9">
                  <c:v>26323.500000000004</c:v>
                </c:pt>
              </c:numCache>
            </c:numRef>
          </c:val>
        </c:ser>
        <c:axId val="70004096"/>
        <c:axId val="70014080"/>
      </c:barChart>
      <c:catAx>
        <c:axId val="70004096"/>
        <c:scaling>
          <c:orientation val="minMax"/>
        </c:scaling>
        <c:axPos val="b"/>
        <c:numFmt formatCode="General" sourceLinked="1"/>
        <c:majorTickMark val="none"/>
        <c:tickLblPos val="nextTo"/>
        <c:txPr>
          <a:bodyPr/>
          <a:lstStyle/>
          <a:p>
            <a:pPr>
              <a:defRPr lang="en-US"/>
            </a:pPr>
            <a:endParaRPr lang="ru-RU"/>
          </a:p>
        </c:txPr>
        <c:crossAx val="70014080"/>
        <c:crosses val="autoZero"/>
        <c:auto val="1"/>
        <c:lblAlgn val="ctr"/>
        <c:lblOffset val="100"/>
      </c:catAx>
      <c:valAx>
        <c:axId val="70014080"/>
        <c:scaling>
          <c:orientation val="minMax"/>
        </c:scaling>
        <c:axPos val="l"/>
        <c:majorGridlines/>
        <c:numFmt formatCode="0" sourceLinked="1"/>
        <c:majorTickMark val="none"/>
        <c:tickLblPos val="nextTo"/>
        <c:txPr>
          <a:bodyPr/>
          <a:lstStyle/>
          <a:p>
            <a:pPr>
              <a:defRPr lang="en-US"/>
            </a:pPr>
            <a:endParaRPr lang="ru-RU"/>
          </a:p>
        </c:txPr>
        <c:crossAx val="70004096"/>
        <c:crosses val="autoZero"/>
        <c:crossBetween val="between"/>
      </c:valAx>
    </c:plotArea>
    <c:legend>
      <c:legendPos val="b"/>
      <c:layout/>
      <c:txPr>
        <a:bodyPr/>
        <a:lstStyle/>
        <a:p>
          <a:pPr>
            <a:defRPr lang="en-US" sz="1400"/>
          </a:pPr>
          <a:endParaRPr lang="ru-RU"/>
        </a:p>
      </c:txPr>
    </c:legend>
    <c:plotVisOnly val="1"/>
  </c:chart>
  <c:txPr>
    <a:bodyPr/>
    <a:lstStyle/>
    <a:p>
      <a:pPr>
        <a:defRPr sz="1200">
          <a:latin typeface="Times New Roman" pitchFamily="18" charset="0"/>
          <a:cs typeface="Times New Roman" pitchFamily="18" charset="0"/>
        </a:defRPr>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ru-RU"/>
  <c:style val="18"/>
  <c:chart>
    <c:title>
      <c:tx>
        <c:rich>
          <a:bodyPr/>
          <a:lstStyle/>
          <a:p>
            <a:pPr>
              <a:defRPr lang="en-US"/>
            </a:pPr>
            <a:r>
              <a:rPr lang="az-Latn-AZ"/>
              <a:t>Kredit qoyuluşlarının sahələr üzrə strukturu  2014</a:t>
            </a:r>
            <a:endParaRPr lang="ru-RU"/>
          </a:p>
        </c:rich>
      </c:tx>
      <c:layout/>
    </c:title>
    <c:plotArea>
      <c:layout/>
      <c:pieChart>
        <c:varyColors val="1"/>
        <c:ser>
          <c:idx val="0"/>
          <c:order val="0"/>
          <c:dLbls>
            <c:dLbl>
              <c:idx val="1"/>
              <c:layout>
                <c:manualLayout>
                  <c:x val="0"/>
                  <c:y val="-1.8115942028985508E-2"/>
                </c:manualLayout>
              </c:layout>
              <c:dLblPos val="outEnd"/>
              <c:showLegendKey val="1"/>
              <c:showCatName val="1"/>
              <c:showPercent val="1"/>
            </c:dLbl>
            <c:dLbl>
              <c:idx val="2"/>
              <c:layout>
                <c:manualLayout>
                  <c:x val="1.5325670498084306E-2"/>
                  <c:y val="6.8840579710144928E-2"/>
                </c:manualLayout>
              </c:layout>
              <c:dLblPos val="outEnd"/>
              <c:showLegendKey val="1"/>
              <c:showCatName val="1"/>
              <c:showPercent val="1"/>
            </c:dLbl>
            <c:dLbl>
              <c:idx val="6"/>
              <c:layout>
                <c:manualLayout>
                  <c:x val="0.10460016817359716"/>
                  <c:y val="-0.13086331257560146"/>
                </c:manualLayout>
              </c:layout>
              <c:dLblPos val="outEnd"/>
              <c:showLegendKey val="1"/>
              <c:showCatName val="1"/>
              <c:showPercent val="1"/>
            </c:dLbl>
            <c:txPr>
              <a:bodyPr/>
              <a:lstStyle/>
              <a:p>
                <a:pPr>
                  <a:defRPr lang="en-US" sz="1200"/>
                </a:pPr>
                <a:endParaRPr lang="ru-RU"/>
              </a:p>
            </c:txPr>
            <c:dLblPos val="outEnd"/>
            <c:showLegendKey val="1"/>
            <c:showCatName val="1"/>
            <c:showPercent val="1"/>
            <c:showLeaderLines val="1"/>
          </c:dLbls>
          <c:cat>
            <c:strRef>
              <c:f>Лист4!$A$8:$A$15</c:f>
              <c:strCache>
                <c:ptCount val="8"/>
                <c:pt idx="0">
                  <c:v>Ticarət və xidmət</c:v>
                </c:pt>
                <c:pt idx="1">
                  <c:v>Energetika</c:v>
                </c:pt>
                <c:pt idx="2">
                  <c:v>Kənd təsərrüfatı və emal</c:v>
                </c:pt>
                <c:pt idx="3">
                  <c:v>İnşaat və əmlak</c:v>
                </c:pt>
                <c:pt idx="4">
                  <c:v>Sənaye</c:v>
                </c:pt>
                <c:pt idx="5">
                  <c:v>Nəqliyyat və rabitə</c:v>
                </c:pt>
                <c:pt idx="6">
                  <c:v>Ev təsərrüfatları</c:v>
                </c:pt>
                <c:pt idx="7">
                  <c:v>Digər</c:v>
                </c:pt>
              </c:strCache>
            </c:strRef>
          </c:cat>
          <c:val>
            <c:numRef>
              <c:f>Лист4!$G$8:$G$15</c:f>
              <c:numCache>
                <c:formatCode>_-* #,##0.0_р_._-;\-* #,##0.0_р_._-;_-* "-"??_р_._-;_-@_-</c:formatCode>
                <c:ptCount val="8"/>
                <c:pt idx="0">
                  <c:v>2680.7</c:v>
                </c:pt>
                <c:pt idx="1">
                  <c:v>195.8</c:v>
                </c:pt>
                <c:pt idx="2">
                  <c:v>847.3</c:v>
                </c:pt>
                <c:pt idx="3">
                  <c:v>2551.1</c:v>
                </c:pt>
                <c:pt idx="4">
                  <c:v>2027.8</c:v>
                </c:pt>
                <c:pt idx="5">
                  <c:v>736</c:v>
                </c:pt>
                <c:pt idx="6">
                  <c:v>7731.8</c:v>
                </c:pt>
                <c:pt idx="7">
                  <c:v>1771.5</c:v>
                </c:pt>
              </c:numCache>
            </c:numRef>
          </c:val>
        </c:ser>
        <c:dLbls>
          <c:showCatName val="1"/>
          <c:showPercent val="1"/>
        </c:dLbls>
        <c:firstSliceAng val="0"/>
      </c:pieChart>
    </c:plotArea>
    <c:plotVisOnly val="1"/>
  </c:chart>
  <c:txPr>
    <a:bodyPr/>
    <a:lstStyle/>
    <a:p>
      <a:pPr>
        <a:defRPr sz="1100"/>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style val="18"/>
  <c:chart>
    <c:title>
      <c:tx>
        <c:rich>
          <a:bodyPr/>
          <a:lstStyle/>
          <a:p>
            <a:pPr>
              <a:defRPr lang="en-US"/>
            </a:pPr>
            <a:r>
              <a:rPr lang="az-Latn-AZ"/>
              <a:t>Kredit qoyuluşlarının sahələr üzrə strukturu  2005</a:t>
            </a:r>
            <a:endParaRPr lang="ru-RU"/>
          </a:p>
        </c:rich>
      </c:tx>
      <c:layout/>
    </c:title>
    <c:plotArea>
      <c:layout/>
      <c:pieChart>
        <c:varyColors val="1"/>
        <c:ser>
          <c:idx val="0"/>
          <c:order val="0"/>
          <c:dLbls>
            <c:dLbl>
              <c:idx val="0"/>
              <c:layout>
                <c:manualLayout>
                  <c:x val="-0.11240310077519396"/>
                  <c:y val="4.7101449275362285E-2"/>
                </c:manualLayout>
              </c:layout>
              <c:dLblPos val="outEnd"/>
              <c:showLegendKey val="1"/>
              <c:showCatName val="1"/>
              <c:showPercent val="1"/>
            </c:dLbl>
            <c:dLbl>
              <c:idx val="1"/>
              <c:layout>
                <c:manualLayout>
                  <c:x val="-8.7211129640321419E-2"/>
                  <c:y val="-5.9892826200315621E-2"/>
                </c:manualLayout>
              </c:layout>
              <c:dLblPos val="outEnd"/>
              <c:showLegendKey val="1"/>
              <c:showCatName val="1"/>
              <c:showPercent val="1"/>
            </c:dLbl>
            <c:dLbl>
              <c:idx val="3"/>
              <c:layout>
                <c:manualLayout>
                  <c:x val="-4.7554892565502084E-2"/>
                  <c:y val="0"/>
                </c:manualLayout>
              </c:layout>
              <c:dLblPos val="outEnd"/>
              <c:showLegendKey val="1"/>
              <c:showCatName val="1"/>
              <c:showPercent val="1"/>
            </c:dLbl>
            <c:txPr>
              <a:bodyPr/>
              <a:lstStyle/>
              <a:p>
                <a:pPr>
                  <a:defRPr lang="en-US"/>
                </a:pPr>
                <a:endParaRPr lang="ru-RU"/>
              </a:p>
            </c:txPr>
            <c:dLblPos val="outEnd"/>
            <c:showLegendKey val="1"/>
            <c:showCatName val="1"/>
            <c:showPercent val="1"/>
          </c:dLbls>
          <c:cat>
            <c:strRef>
              <c:f>Лист4!$A$8:$A$15</c:f>
              <c:strCache>
                <c:ptCount val="8"/>
                <c:pt idx="0">
                  <c:v>Ticarət və xidmət</c:v>
                </c:pt>
                <c:pt idx="1">
                  <c:v>Energetika</c:v>
                </c:pt>
                <c:pt idx="2">
                  <c:v>Kənd təsərrüfatı və emal</c:v>
                </c:pt>
                <c:pt idx="3">
                  <c:v>İnşaat və əmlak</c:v>
                </c:pt>
                <c:pt idx="4">
                  <c:v>Sənaye</c:v>
                </c:pt>
                <c:pt idx="5">
                  <c:v>Nəqliyyat və rabitə</c:v>
                </c:pt>
                <c:pt idx="6">
                  <c:v>Ev təsərrüfatları</c:v>
                </c:pt>
                <c:pt idx="7">
                  <c:v>Digər</c:v>
                </c:pt>
              </c:strCache>
            </c:strRef>
          </c:cat>
          <c:val>
            <c:numRef>
              <c:f>Лист4!$B$8:$B$15</c:f>
              <c:numCache>
                <c:formatCode>_-* #,##0.0_р_._-;\-* #,##0.0_р_._-;_-* "-"??_р_._-;_-@_-</c:formatCode>
                <c:ptCount val="8"/>
                <c:pt idx="0">
                  <c:v>361</c:v>
                </c:pt>
                <c:pt idx="1">
                  <c:v>181.4</c:v>
                </c:pt>
                <c:pt idx="2">
                  <c:v>97.6</c:v>
                </c:pt>
                <c:pt idx="3">
                  <c:v>82.2</c:v>
                </c:pt>
                <c:pt idx="4">
                  <c:v>83.3</c:v>
                </c:pt>
                <c:pt idx="5">
                  <c:v>128.19999999999999</c:v>
                </c:pt>
                <c:pt idx="6">
                  <c:v>389.2</c:v>
                </c:pt>
                <c:pt idx="7">
                  <c:v>118.09999999999992</c:v>
                </c:pt>
              </c:numCache>
            </c:numRef>
          </c:val>
        </c:ser>
        <c:dLbls>
          <c:showCatName val="1"/>
          <c:showPercent val="1"/>
        </c:dLbls>
        <c:firstSliceAng val="0"/>
      </c:pieChart>
    </c:plotArea>
    <c:plotVisOnly val="1"/>
  </c:chart>
  <c:txPr>
    <a:bodyPr/>
    <a:lstStyle/>
    <a:p>
      <a:pPr>
        <a:defRPr sz="1200"/>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a:pPr>
            <a:r>
              <a:rPr lang="az-Latn-AZ"/>
              <a:t>Manatın partnyor ölkələrin valyutalarına nisbətən real məzənnəsi 2000=100</a:t>
            </a:r>
            <a:endParaRPr lang="ru-RU"/>
          </a:p>
        </c:rich>
      </c:tx>
      <c:layout/>
    </c:title>
    <c:plotArea>
      <c:layout>
        <c:manualLayout>
          <c:layoutTarget val="inner"/>
          <c:xMode val="edge"/>
          <c:yMode val="edge"/>
          <c:x val="8.395510030228219E-2"/>
          <c:y val="0.10454898350963671"/>
          <c:w val="0.89561786799399967"/>
          <c:h val="0.63362516399515778"/>
        </c:manualLayout>
      </c:layout>
      <c:lineChart>
        <c:grouping val="standard"/>
        <c:ser>
          <c:idx val="0"/>
          <c:order val="0"/>
          <c:tx>
            <c:strRef>
              <c:f>Лист6!$A$6</c:f>
              <c:strCache>
                <c:ptCount val="1"/>
                <c:pt idx="0">
                  <c:v>ABŞ </c:v>
                </c:pt>
              </c:strCache>
            </c:strRef>
          </c:tx>
          <c:spPr>
            <a:ln>
              <a:solidFill>
                <a:srgbClr val="C00000"/>
              </a:solidFill>
              <a:prstDash val="sysDash"/>
            </a:ln>
          </c:spPr>
          <c:marker>
            <c:symbol val="none"/>
          </c:marker>
          <c:cat>
            <c:strRef>
              <c:f>Лист6!$B$5:$AB$5</c:f>
              <c:strCache>
                <c:ptCount val="27"/>
                <c:pt idx="0">
                  <c:v>2000M12</c:v>
                </c:pt>
                <c:pt idx="1">
                  <c:v>2001M12</c:v>
                </c:pt>
                <c:pt idx="2">
                  <c:v>2002M12</c:v>
                </c:pt>
                <c:pt idx="3">
                  <c:v>2003M12</c:v>
                </c:pt>
                <c:pt idx="4">
                  <c:v>2004M12</c:v>
                </c:pt>
                <c:pt idx="5">
                  <c:v>2005M12</c:v>
                </c:pt>
                <c:pt idx="6">
                  <c:v>2006M12</c:v>
                </c:pt>
                <c:pt idx="7">
                  <c:v>2007M12</c:v>
                </c:pt>
                <c:pt idx="8">
                  <c:v>2008M12</c:v>
                </c:pt>
                <c:pt idx="9">
                  <c:v>2009M12</c:v>
                </c:pt>
                <c:pt idx="10">
                  <c:v>2010M12</c:v>
                </c:pt>
                <c:pt idx="11">
                  <c:v>2011M12</c:v>
                </c:pt>
                <c:pt idx="12">
                  <c:v>2012M12</c:v>
                </c:pt>
                <c:pt idx="13">
                  <c:v>2013M12</c:v>
                </c:pt>
                <c:pt idx="14">
                  <c:v>2014M1</c:v>
                </c:pt>
                <c:pt idx="15">
                  <c:v>2014M2</c:v>
                </c:pt>
                <c:pt idx="16">
                  <c:v>2014M3</c:v>
                </c:pt>
                <c:pt idx="17">
                  <c:v>2014M4</c:v>
                </c:pt>
                <c:pt idx="18">
                  <c:v>2014M5</c:v>
                </c:pt>
                <c:pt idx="19">
                  <c:v>2014M6</c:v>
                </c:pt>
                <c:pt idx="20">
                  <c:v>2014M7</c:v>
                </c:pt>
                <c:pt idx="21">
                  <c:v>2014M8</c:v>
                </c:pt>
                <c:pt idx="22">
                  <c:v>2014M9</c:v>
                </c:pt>
                <c:pt idx="23">
                  <c:v>2014M10</c:v>
                </c:pt>
                <c:pt idx="24">
                  <c:v>2014M11</c:v>
                </c:pt>
                <c:pt idx="25">
                  <c:v>2014M12</c:v>
                </c:pt>
                <c:pt idx="26">
                  <c:v>2015M1</c:v>
                </c:pt>
              </c:strCache>
            </c:strRef>
          </c:cat>
          <c:val>
            <c:numRef>
              <c:f>Лист6!$B$6:$AB$6</c:f>
              <c:numCache>
                <c:formatCode>_(* #,##0_);_(* \(#,##0\);_(* "-"??_);_(@_)</c:formatCode>
                <c:ptCount val="27"/>
                <c:pt idx="0">
                  <c:v>100</c:v>
                </c:pt>
                <c:pt idx="1">
                  <c:v>94.780453433493278</c:v>
                </c:pt>
                <c:pt idx="2">
                  <c:v>92.872205237548201</c:v>
                </c:pt>
                <c:pt idx="3">
                  <c:v>93.656521045355191</c:v>
                </c:pt>
                <c:pt idx="4">
                  <c:v>99.852851956944605</c:v>
                </c:pt>
                <c:pt idx="5">
                  <c:v>108.45401750882667</c:v>
                </c:pt>
                <c:pt idx="6">
                  <c:v>123.98324131708092</c:v>
                </c:pt>
                <c:pt idx="7">
                  <c:v>146.58504696708229</c:v>
                </c:pt>
                <c:pt idx="8">
                  <c:v>177.08227735166651</c:v>
                </c:pt>
                <c:pt idx="9">
                  <c:v>173.29021031697877</c:v>
                </c:pt>
                <c:pt idx="10">
                  <c:v>185.37306737362061</c:v>
                </c:pt>
                <c:pt idx="11">
                  <c:v>193.18780683323789</c:v>
                </c:pt>
                <c:pt idx="12">
                  <c:v>190.01123503721982</c:v>
                </c:pt>
                <c:pt idx="13">
                  <c:v>194.05443575032223</c:v>
                </c:pt>
                <c:pt idx="14">
                  <c:v>193.47524096760949</c:v>
                </c:pt>
                <c:pt idx="15">
                  <c:v>194.06038826851523</c:v>
                </c:pt>
                <c:pt idx="16">
                  <c:v>194.26313475268424</c:v>
                </c:pt>
                <c:pt idx="17">
                  <c:v>194.07075633456515</c:v>
                </c:pt>
                <c:pt idx="18">
                  <c:v>191.74280013211512</c:v>
                </c:pt>
                <c:pt idx="19">
                  <c:v>188.85243256357799</c:v>
                </c:pt>
                <c:pt idx="20">
                  <c:v>187.15805814993581</c:v>
                </c:pt>
                <c:pt idx="21">
                  <c:v>187.52130313238442</c:v>
                </c:pt>
                <c:pt idx="22">
                  <c:v>189.38329656779237</c:v>
                </c:pt>
                <c:pt idx="23">
                  <c:v>189.86421905081841</c:v>
                </c:pt>
                <c:pt idx="24">
                  <c:v>190.59980742174977</c:v>
                </c:pt>
                <c:pt idx="25">
                  <c:v>192.3703506221824</c:v>
                </c:pt>
                <c:pt idx="26">
                  <c:v>194.08603724186278</c:v>
                </c:pt>
              </c:numCache>
            </c:numRef>
          </c:val>
        </c:ser>
        <c:ser>
          <c:idx val="1"/>
          <c:order val="1"/>
          <c:tx>
            <c:strRef>
              <c:f>Лист6!$A$7</c:f>
              <c:strCache>
                <c:ptCount val="1"/>
                <c:pt idx="0">
                  <c:v>Avropa Birliyi</c:v>
                </c:pt>
              </c:strCache>
            </c:strRef>
          </c:tx>
          <c:spPr>
            <a:ln cmpd="dbl">
              <a:solidFill>
                <a:srgbClr val="7030A0"/>
              </a:solidFill>
              <a:prstDash val="sysDot"/>
            </a:ln>
          </c:spPr>
          <c:marker>
            <c:symbol val="none"/>
          </c:marker>
          <c:cat>
            <c:strRef>
              <c:f>Лист6!$B$5:$AB$5</c:f>
              <c:strCache>
                <c:ptCount val="27"/>
                <c:pt idx="0">
                  <c:v>2000M12</c:v>
                </c:pt>
                <c:pt idx="1">
                  <c:v>2001M12</c:v>
                </c:pt>
                <c:pt idx="2">
                  <c:v>2002M12</c:v>
                </c:pt>
                <c:pt idx="3">
                  <c:v>2003M12</c:v>
                </c:pt>
                <c:pt idx="4">
                  <c:v>2004M12</c:v>
                </c:pt>
                <c:pt idx="5">
                  <c:v>2005M12</c:v>
                </c:pt>
                <c:pt idx="6">
                  <c:v>2006M12</c:v>
                </c:pt>
                <c:pt idx="7">
                  <c:v>2007M12</c:v>
                </c:pt>
                <c:pt idx="8">
                  <c:v>2008M12</c:v>
                </c:pt>
                <c:pt idx="9">
                  <c:v>2009M12</c:v>
                </c:pt>
                <c:pt idx="10">
                  <c:v>2010M12</c:v>
                </c:pt>
                <c:pt idx="11">
                  <c:v>2011M12</c:v>
                </c:pt>
                <c:pt idx="12">
                  <c:v>2012M12</c:v>
                </c:pt>
                <c:pt idx="13">
                  <c:v>2013M12</c:v>
                </c:pt>
                <c:pt idx="14">
                  <c:v>2014M1</c:v>
                </c:pt>
                <c:pt idx="15">
                  <c:v>2014M2</c:v>
                </c:pt>
                <c:pt idx="16">
                  <c:v>2014M3</c:v>
                </c:pt>
                <c:pt idx="17">
                  <c:v>2014M4</c:v>
                </c:pt>
                <c:pt idx="18">
                  <c:v>2014M5</c:v>
                </c:pt>
                <c:pt idx="19">
                  <c:v>2014M6</c:v>
                </c:pt>
                <c:pt idx="20">
                  <c:v>2014M7</c:v>
                </c:pt>
                <c:pt idx="21">
                  <c:v>2014M8</c:v>
                </c:pt>
                <c:pt idx="22">
                  <c:v>2014M9</c:v>
                </c:pt>
                <c:pt idx="23">
                  <c:v>2014M10</c:v>
                </c:pt>
                <c:pt idx="24">
                  <c:v>2014M11</c:v>
                </c:pt>
                <c:pt idx="25">
                  <c:v>2014M12</c:v>
                </c:pt>
                <c:pt idx="26">
                  <c:v>2015M1</c:v>
                </c:pt>
              </c:strCache>
            </c:strRef>
          </c:cat>
          <c:val>
            <c:numRef>
              <c:f>Лист6!$B$7:$AB$7</c:f>
              <c:numCache>
                <c:formatCode>_(* #,##0_);_(* \(#,##0\);_(* "-"??_);_(@_)</c:formatCode>
                <c:ptCount val="27"/>
                <c:pt idx="0">
                  <c:v>100</c:v>
                </c:pt>
                <c:pt idx="1">
                  <c:v>96.432871235617938</c:v>
                </c:pt>
                <c:pt idx="2">
                  <c:v>83.221240009715558</c:v>
                </c:pt>
                <c:pt idx="3">
                  <c:v>70.206581911165244</c:v>
                </c:pt>
                <c:pt idx="4">
                  <c:v>69.904995198889239</c:v>
                </c:pt>
                <c:pt idx="5">
                  <c:v>86.909508083679469</c:v>
                </c:pt>
                <c:pt idx="6">
                  <c:v>89.615566075798313</c:v>
                </c:pt>
                <c:pt idx="7">
                  <c:v>97.02714514829762</c:v>
                </c:pt>
                <c:pt idx="8">
                  <c:v>124.77237093825271</c:v>
                </c:pt>
                <c:pt idx="9">
                  <c:v>115.4967624737302</c:v>
                </c:pt>
                <c:pt idx="10">
                  <c:v>135.65302410506416</c:v>
                </c:pt>
                <c:pt idx="11">
                  <c:v>141.93454109497668</c:v>
                </c:pt>
                <c:pt idx="12">
                  <c:v>139.36091098291467</c:v>
                </c:pt>
                <c:pt idx="13">
                  <c:v>136.9632716371826</c:v>
                </c:pt>
                <c:pt idx="14">
                  <c:v>138.72558688061861</c:v>
                </c:pt>
                <c:pt idx="15">
                  <c:v>138.71749326735562</c:v>
                </c:pt>
                <c:pt idx="16">
                  <c:v>135.86320756331321</c:v>
                </c:pt>
                <c:pt idx="17">
                  <c:v>136.17502137324337</c:v>
                </c:pt>
                <c:pt idx="18">
                  <c:v>135.73702376929535</c:v>
                </c:pt>
                <c:pt idx="19">
                  <c:v>135.45635050089379</c:v>
                </c:pt>
                <c:pt idx="20">
                  <c:v>135.73625303624075</c:v>
                </c:pt>
                <c:pt idx="21">
                  <c:v>137.97216431050489</c:v>
                </c:pt>
                <c:pt idx="22">
                  <c:v>143.38857586363608</c:v>
                </c:pt>
                <c:pt idx="23">
                  <c:v>146.29126138498225</c:v>
                </c:pt>
                <c:pt idx="24">
                  <c:v>149.25833085417801</c:v>
                </c:pt>
                <c:pt idx="25">
                  <c:v>152.1010662842358</c:v>
                </c:pt>
                <c:pt idx="26">
                  <c:v>163.44321140994262</c:v>
                </c:pt>
              </c:numCache>
            </c:numRef>
          </c:val>
        </c:ser>
        <c:ser>
          <c:idx val="2"/>
          <c:order val="2"/>
          <c:tx>
            <c:strRef>
              <c:f>Лист6!$A$8</c:f>
              <c:strCache>
                <c:ptCount val="1"/>
                <c:pt idx="0">
                  <c:v>Böyük Britaniya</c:v>
                </c:pt>
              </c:strCache>
            </c:strRef>
          </c:tx>
          <c:marker>
            <c:symbol val="none"/>
          </c:marker>
          <c:cat>
            <c:strRef>
              <c:f>Лист6!$B$5:$AB$5</c:f>
              <c:strCache>
                <c:ptCount val="27"/>
                <c:pt idx="0">
                  <c:v>2000M12</c:v>
                </c:pt>
                <c:pt idx="1">
                  <c:v>2001M12</c:v>
                </c:pt>
                <c:pt idx="2">
                  <c:v>2002M12</c:v>
                </c:pt>
                <c:pt idx="3">
                  <c:v>2003M12</c:v>
                </c:pt>
                <c:pt idx="4">
                  <c:v>2004M12</c:v>
                </c:pt>
                <c:pt idx="5">
                  <c:v>2005M12</c:v>
                </c:pt>
                <c:pt idx="6">
                  <c:v>2006M12</c:v>
                </c:pt>
                <c:pt idx="7">
                  <c:v>2007M12</c:v>
                </c:pt>
                <c:pt idx="8">
                  <c:v>2008M12</c:v>
                </c:pt>
                <c:pt idx="9">
                  <c:v>2009M12</c:v>
                </c:pt>
                <c:pt idx="10">
                  <c:v>2010M12</c:v>
                </c:pt>
                <c:pt idx="11">
                  <c:v>2011M12</c:v>
                </c:pt>
                <c:pt idx="12">
                  <c:v>2012M12</c:v>
                </c:pt>
                <c:pt idx="13">
                  <c:v>2013M12</c:v>
                </c:pt>
                <c:pt idx="14">
                  <c:v>2014M1</c:v>
                </c:pt>
                <c:pt idx="15">
                  <c:v>2014M2</c:v>
                </c:pt>
                <c:pt idx="16">
                  <c:v>2014M3</c:v>
                </c:pt>
                <c:pt idx="17">
                  <c:v>2014M4</c:v>
                </c:pt>
                <c:pt idx="18">
                  <c:v>2014M5</c:v>
                </c:pt>
                <c:pt idx="19">
                  <c:v>2014M6</c:v>
                </c:pt>
                <c:pt idx="20">
                  <c:v>2014M7</c:v>
                </c:pt>
                <c:pt idx="21">
                  <c:v>2014M8</c:v>
                </c:pt>
                <c:pt idx="22">
                  <c:v>2014M9</c:v>
                </c:pt>
                <c:pt idx="23">
                  <c:v>2014M10</c:v>
                </c:pt>
                <c:pt idx="24">
                  <c:v>2014M11</c:v>
                </c:pt>
                <c:pt idx="25">
                  <c:v>2014M12</c:v>
                </c:pt>
                <c:pt idx="26">
                  <c:v>2015M1</c:v>
                </c:pt>
              </c:strCache>
            </c:strRef>
          </c:cat>
          <c:val>
            <c:numRef>
              <c:f>Лист6!$B$8:$AB$8</c:f>
              <c:numCache>
                <c:formatCode>_(* #,##0_);_(* \(#,##0\);_(* "-"??_);_(@_)</c:formatCode>
                <c:ptCount val="27"/>
                <c:pt idx="0">
                  <c:v>100</c:v>
                </c:pt>
                <c:pt idx="1">
                  <c:v>97.576584616903858</c:v>
                </c:pt>
                <c:pt idx="2">
                  <c:v>87.475562693959503</c:v>
                </c:pt>
                <c:pt idx="3">
                  <c:v>81.271619391867688</c:v>
                </c:pt>
                <c:pt idx="4">
                  <c:v>79.936531407498549</c:v>
                </c:pt>
                <c:pt idx="5">
                  <c:v>97.144181973305791</c:v>
                </c:pt>
                <c:pt idx="6">
                  <c:v>98.497547199665533</c:v>
                </c:pt>
                <c:pt idx="7">
                  <c:v>115.4547802379861</c:v>
                </c:pt>
                <c:pt idx="8">
                  <c:v>184.55408945642839</c:v>
                </c:pt>
                <c:pt idx="9">
                  <c:v>166.02372816853909</c:v>
                </c:pt>
                <c:pt idx="10">
                  <c:v>180.59274523848569</c:v>
                </c:pt>
                <c:pt idx="11">
                  <c:v>187.9171351549964</c:v>
                </c:pt>
                <c:pt idx="12">
                  <c:v>176.64061964570334</c:v>
                </c:pt>
                <c:pt idx="13">
                  <c:v>176.48870151350241</c:v>
                </c:pt>
                <c:pt idx="14">
                  <c:v>176.16363287002474</c:v>
                </c:pt>
                <c:pt idx="15">
                  <c:v>175.19510701290139</c:v>
                </c:pt>
                <c:pt idx="16">
                  <c:v>174.35741996199536</c:v>
                </c:pt>
                <c:pt idx="17">
                  <c:v>173.19517014055162</c:v>
                </c:pt>
                <c:pt idx="18">
                  <c:v>170.74516001169778</c:v>
                </c:pt>
                <c:pt idx="19">
                  <c:v>167.71707409376134</c:v>
                </c:pt>
                <c:pt idx="20">
                  <c:v>165.17894641159654</c:v>
                </c:pt>
                <c:pt idx="21">
                  <c:v>168.22824897226454</c:v>
                </c:pt>
                <c:pt idx="22">
                  <c:v>172.85254096304163</c:v>
                </c:pt>
                <c:pt idx="23">
                  <c:v>175.66145786259284</c:v>
                </c:pt>
                <c:pt idx="24">
                  <c:v>179.81059900070093</c:v>
                </c:pt>
                <c:pt idx="25">
                  <c:v>182.48137440199042</c:v>
                </c:pt>
                <c:pt idx="26">
                  <c:v>190.02832309753504</c:v>
                </c:pt>
              </c:numCache>
            </c:numRef>
          </c:val>
        </c:ser>
        <c:ser>
          <c:idx val="3"/>
          <c:order val="3"/>
          <c:tx>
            <c:strRef>
              <c:f>Лист6!$A$9</c:f>
              <c:strCache>
                <c:ptCount val="1"/>
                <c:pt idx="0">
                  <c:v>Türkiyə</c:v>
                </c:pt>
              </c:strCache>
            </c:strRef>
          </c:tx>
          <c:spPr>
            <a:ln cmpd="thinThick">
              <a:solidFill>
                <a:srgbClr val="002060"/>
              </a:solidFill>
            </a:ln>
          </c:spPr>
          <c:marker>
            <c:symbol val="none"/>
          </c:marker>
          <c:cat>
            <c:strRef>
              <c:f>Лист6!$B$5:$AB$5</c:f>
              <c:strCache>
                <c:ptCount val="27"/>
                <c:pt idx="0">
                  <c:v>2000M12</c:v>
                </c:pt>
                <c:pt idx="1">
                  <c:v>2001M12</c:v>
                </c:pt>
                <c:pt idx="2">
                  <c:v>2002M12</c:v>
                </c:pt>
                <c:pt idx="3">
                  <c:v>2003M12</c:v>
                </c:pt>
                <c:pt idx="4">
                  <c:v>2004M12</c:v>
                </c:pt>
                <c:pt idx="5">
                  <c:v>2005M12</c:v>
                </c:pt>
                <c:pt idx="6">
                  <c:v>2006M12</c:v>
                </c:pt>
                <c:pt idx="7">
                  <c:v>2007M12</c:v>
                </c:pt>
                <c:pt idx="8">
                  <c:v>2008M12</c:v>
                </c:pt>
                <c:pt idx="9">
                  <c:v>2009M12</c:v>
                </c:pt>
                <c:pt idx="10">
                  <c:v>2010M12</c:v>
                </c:pt>
                <c:pt idx="11">
                  <c:v>2011M12</c:v>
                </c:pt>
                <c:pt idx="12">
                  <c:v>2012M12</c:v>
                </c:pt>
                <c:pt idx="13">
                  <c:v>2013M12</c:v>
                </c:pt>
                <c:pt idx="14">
                  <c:v>2014M1</c:v>
                </c:pt>
                <c:pt idx="15">
                  <c:v>2014M2</c:v>
                </c:pt>
                <c:pt idx="16">
                  <c:v>2014M3</c:v>
                </c:pt>
                <c:pt idx="17">
                  <c:v>2014M4</c:v>
                </c:pt>
                <c:pt idx="18">
                  <c:v>2014M5</c:v>
                </c:pt>
                <c:pt idx="19">
                  <c:v>2014M6</c:v>
                </c:pt>
                <c:pt idx="20">
                  <c:v>2014M7</c:v>
                </c:pt>
                <c:pt idx="21">
                  <c:v>2014M8</c:v>
                </c:pt>
                <c:pt idx="22">
                  <c:v>2014M9</c:v>
                </c:pt>
                <c:pt idx="23">
                  <c:v>2014M10</c:v>
                </c:pt>
                <c:pt idx="24">
                  <c:v>2014M11</c:v>
                </c:pt>
                <c:pt idx="25">
                  <c:v>2014M12</c:v>
                </c:pt>
                <c:pt idx="26">
                  <c:v>2015M1</c:v>
                </c:pt>
              </c:strCache>
            </c:strRef>
          </c:cat>
          <c:val>
            <c:numRef>
              <c:f>Лист6!$B$9:$AB$9</c:f>
              <c:numCache>
                <c:formatCode>_(* #,##0_);_(* \(#,##0\);_(* "-"??_);_(@_)</c:formatCode>
                <c:ptCount val="27"/>
                <c:pt idx="0">
                  <c:v>100</c:v>
                </c:pt>
                <c:pt idx="1">
                  <c:v>128.97132354765336</c:v>
                </c:pt>
                <c:pt idx="2">
                  <c:v>109.07368815301157</c:v>
                </c:pt>
                <c:pt idx="3">
                  <c:v>84.969473406168632</c:v>
                </c:pt>
                <c:pt idx="4">
                  <c:v>84.49197078347666</c:v>
                </c:pt>
                <c:pt idx="5">
                  <c:v>85.063131760102067</c:v>
                </c:pt>
                <c:pt idx="6">
                  <c:v>95.475923333427318</c:v>
                </c:pt>
                <c:pt idx="7">
                  <c:v>89.566541602004648</c:v>
                </c:pt>
                <c:pt idx="8">
                  <c:v>128.968741687734</c:v>
                </c:pt>
                <c:pt idx="9">
                  <c:v>119.60823634854005</c:v>
                </c:pt>
                <c:pt idx="10">
                  <c:v>122.9193787348182</c:v>
                </c:pt>
                <c:pt idx="11">
                  <c:v>146.64244591124421</c:v>
                </c:pt>
                <c:pt idx="12">
                  <c:v>132.07724124236859</c:v>
                </c:pt>
                <c:pt idx="13">
                  <c:v>147.05687672394259</c:v>
                </c:pt>
                <c:pt idx="14">
                  <c:v>153.89896625672552</c:v>
                </c:pt>
                <c:pt idx="15">
                  <c:v>154.26592135909237</c:v>
                </c:pt>
                <c:pt idx="16">
                  <c:v>152.9881475418963</c:v>
                </c:pt>
                <c:pt idx="17">
                  <c:v>145.5028921633687</c:v>
                </c:pt>
                <c:pt idx="18">
                  <c:v>141.27395007742788</c:v>
                </c:pt>
                <c:pt idx="19">
                  <c:v>140.96065283101382</c:v>
                </c:pt>
                <c:pt idx="20">
                  <c:v>139.24976021767515</c:v>
                </c:pt>
                <c:pt idx="21">
                  <c:v>141.83437904273444</c:v>
                </c:pt>
                <c:pt idx="22">
                  <c:v>146.48287513222229</c:v>
                </c:pt>
                <c:pt idx="23">
                  <c:v>147.04868415782371</c:v>
                </c:pt>
                <c:pt idx="24">
                  <c:v>145.461366081308</c:v>
                </c:pt>
                <c:pt idx="25">
                  <c:v>150.70244679587208</c:v>
                </c:pt>
                <c:pt idx="26">
                  <c:v>151.86435625676074</c:v>
                </c:pt>
              </c:numCache>
            </c:numRef>
          </c:val>
        </c:ser>
        <c:ser>
          <c:idx val="4"/>
          <c:order val="4"/>
          <c:tx>
            <c:strRef>
              <c:f>Лист6!$A$10</c:f>
              <c:strCache>
                <c:ptCount val="1"/>
                <c:pt idx="0">
                  <c:v>Rusiya</c:v>
                </c:pt>
              </c:strCache>
            </c:strRef>
          </c:tx>
          <c:spPr>
            <a:ln>
              <a:solidFill>
                <a:schemeClr val="accent6">
                  <a:lumMod val="75000"/>
                </a:schemeClr>
              </a:solidFill>
              <a:prstDash val="dash"/>
            </a:ln>
          </c:spPr>
          <c:marker>
            <c:symbol val="none"/>
          </c:marker>
          <c:cat>
            <c:strRef>
              <c:f>Лист6!$B$5:$AB$5</c:f>
              <c:strCache>
                <c:ptCount val="27"/>
                <c:pt idx="0">
                  <c:v>2000M12</c:v>
                </c:pt>
                <c:pt idx="1">
                  <c:v>2001M12</c:v>
                </c:pt>
                <c:pt idx="2">
                  <c:v>2002M12</c:v>
                </c:pt>
                <c:pt idx="3">
                  <c:v>2003M12</c:v>
                </c:pt>
                <c:pt idx="4">
                  <c:v>2004M12</c:v>
                </c:pt>
                <c:pt idx="5">
                  <c:v>2005M12</c:v>
                </c:pt>
                <c:pt idx="6">
                  <c:v>2006M12</c:v>
                </c:pt>
                <c:pt idx="7">
                  <c:v>2007M12</c:v>
                </c:pt>
                <c:pt idx="8">
                  <c:v>2008M12</c:v>
                </c:pt>
                <c:pt idx="9">
                  <c:v>2009M12</c:v>
                </c:pt>
                <c:pt idx="10">
                  <c:v>2010M12</c:v>
                </c:pt>
                <c:pt idx="11">
                  <c:v>2011M12</c:v>
                </c:pt>
                <c:pt idx="12">
                  <c:v>2012M12</c:v>
                </c:pt>
                <c:pt idx="13">
                  <c:v>2013M12</c:v>
                </c:pt>
                <c:pt idx="14">
                  <c:v>2014M1</c:v>
                </c:pt>
                <c:pt idx="15">
                  <c:v>2014M2</c:v>
                </c:pt>
                <c:pt idx="16">
                  <c:v>2014M3</c:v>
                </c:pt>
                <c:pt idx="17">
                  <c:v>2014M4</c:v>
                </c:pt>
                <c:pt idx="18">
                  <c:v>2014M5</c:v>
                </c:pt>
                <c:pt idx="19">
                  <c:v>2014M6</c:v>
                </c:pt>
                <c:pt idx="20">
                  <c:v>2014M7</c:v>
                </c:pt>
                <c:pt idx="21">
                  <c:v>2014M8</c:v>
                </c:pt>
                <c:pt idx="22">
                  <c:v>2014M9</c:v>
                </c:pt>
                <c:pt idx="23">
                  <c:v>2014M10</c:v>
                </c:pt>
                <c:pt idx="24">
                  <c:v>2014M11</c:v>
                </c:pt>
                <c:pt idx="25">
                  <c:v>2014M12</c:v>
                </c:pt>
                <c:pt idx="26">
                  <c:v>2015M1</c:v>
                </c:pt>
              </c:strCache>
            </c:strRef>
          </c:cat>
          <c:val>
            <c:numRef>
              <c:f>Лист6!$B$10:$AB$10</c:f>
              <c:numCache>
                <c:formatCode>_(* #,##0_);_(* \(#,##0\);_(* "-"??_);_(@_)</c:formatCode>
                <c:ptCount val="27"/>
                <c:pt idx="0">
                  <c:v>100</c:v>
                </c:pt>
                <c:pt idx="1">
                  <c:v>88.059642710855954</c:v>
                </c:pt>
                <c:pt idx="2">
                  <c:v>80.583745402633795</c:v>
                </c:pt>
                <c:pt idx="3">
                  <c:v>68.433788337494221</c:v>
                </c:pt>
                <c:pt idx="4">
                  <c:v>64.486833070475612</c:v>
                </c:pt>
                <c:pt idx="5">
                  <c:v>67.477001957003168</c:v>
                </c:pt>
                <c:pt idx="6">
                  <c:v>66.196217291424418</c:v>
                </c:pt>
                <c:pt idx="7">
                  <c:v>68.127091621857247</c:v>
                </c:pt>
                <c:pt idx="8">
                  <c:v>83.311589857208162</c:v>
                </c:pt>
                <c:pt idx="9">
                  <c:v>82.754883896832382</c:v>
                </c:pt>
                <c:pt idx="10">
                  <c:v>84.759354636939349</c:v>
                </c:pt>
                <c:pt idx="11">
                  <c:v>87.419474738018323</c:v>
                </c:pt>
                <c:pt idx="12">
                  <c:v>80.063825462914622</c:v>
                </c:pt>
                <c:pt idx="13">
                  <c:v>83.488794640841135</c:v>
                </c:pt>
                <c:pt idx="14">
                  <c:v>84.507910425998261</c:v>
                </c:pt>
                <c:pt idx="15">
                  <c:v>88.529854595129919</c:v>
                </c:pt>
                <c:pt idx="16">
                  <c:v>87.898875627514641</c:v>
                </c:pt>
                <c:pt idx="17">
                  <c:v>88.32694814574414</c:v>
                </c:pt>
                <c:pt idx="18">
                  <c:v>84.931310438593968</c:v>
                </c:pt>
                <c:pt idx="19">
                  <c:v>82.273723581206113</c:v>
                </c:pt>
                <c:pt idx="20">
                  <c:v>81.8076393208421</c:v>
                </c:pt>
                <c:pt idx="21">
                  <c:v>85.045161868614542</c:v>
                </c:pt>
                <c:pt idx="22">
                  <c:v>89.622195711730058</c:v>
                </c:pt>
                <c:pt idx="23">
                  <c:v>95.761792711338728</c:v>
                </c:pt>
                <c:pt idx="24">
                  <c:v>106.83663462868863</c:v>
                </c:pt>
                <c:pt idx="25">
                  <c:v>127.67254975406186</c:v>
                </c:pt>
                <c:pt idx="26">
                  <c:v>139.20330521608201</c:v>
                </c:pt>
              </c:numCache>
            </c:numRef>
          </c:val>
        </c:ser>
        <c:ser>
          <c:idx val="5"/>
          <c:order val="5"/>
          <c:tx>
            <c:strRef>
              <c:f>Лист6!$A$11</c:f>
              <c:strCache>
                <c:ptCount val="1"/>
                <c:pt idx="0">
                  <c:v>Gürcüstan</c:v>
                </c:pt>
              </c:strCache>
            </c:strRef>
          </c:tx>
          <c:marker>
            <c:symbol val="none"/>
          </c:marker>
          <c:cat>
            <c:strRef>
              <c:f>Лист6!$B$5:$AB$5</c:f>
              <c:strCache>
                <c:ptCount val="27"/>
                <c:pt idx="0">
                  <c:v>2000M12</c:v>
                </c:pt>
                <c:pt idx="1">
                  <c:v>2001M12</c:v>
                </c:pt>
                <c:pt idx="2">
                  <c:v>2002M12</c:v>
                </c:pt>
                <c:pt idx="3">
                  <c:v>2003M12</c:v>
                </c:pt>
                <c:pt idx="4">
                  <c:v>2004M12</c:v>
                </c:pt>
                <c:pt idx="5">
                  <c:v>2005M12</c:v>
                </c:pt>
                <c:pt idx="6">
                  <c:v>2006M12</c:v>
                </c:pt>
                <c:pt idx="7">
                  <c:v>2007M12</c:v>
                </c:pt>
                <c:pt idx="8">
                  <c:v>2008M12</c:v>
                </c:pt>
                <c:pt idx="9">
                  <c:v>2009M12</c:v>
                </c:pt>
                <c:pt idx="10">
                  <c:v>2010M12</c:v>
                </c:pt>
                <c:pt idx="11">
                  <c:v>2011M12</c:v>
                </c:pt>
                <c:pt idx="12">
                  <c:v>2012M12</c:v>
                </c:pt>
                <c:pt idx="13">
                  <c:v>2013M12</c:v>
                </c:pt>
                <c:pt idx="14">
                  <c:v>2014M1</c:v>
                </c:pt>
                <c:pt idx="15">
                  <c:v>2014M2</c:v>
                </c:pt>
                <c:pt idx="16">
                  <c:v>2014M3</c:v>
                </c:pt>
                <c:pt idx="17">
                  <c:v>2014M4</c:v>
                </c:pt>
                <c:pt idx="18">
                  <c:v>2014M5</c:v>
                </c:pt>
                <c:pt idx="19">
                  <c:v>2014M6</c:v>
                </c:pt>
                <c:pt idx="20">
                  <c:v>2014M7</c:v>
                </c:pt>
                <c:pt idx="21">
                  <c:v>2014M8</c:v>
                </c:pt>
                <c:pt idx="22">
                  <c:v>2014M9</c:v>
                </c:pt>
                <c:pt idx="23">
                  <c:v>2014M10</c:v>
                </c:pt>
                <c:pt idx="24">
                  <c:v>2014M11</c:v>
                </c:pt>
                <c:pt idx="25">
                  <c:v>2014M12</c:v>
                </c:pt>
                <c:pt idx="26">
                  <c:v>2015M1</c:v>
                </c:pt>
              </c:strCache>
            </c:strRef>
          </c:cat>
          <c:val>
            <c:numRef>
              <c:f>Лист6!$B$11:$AB$11</c:f>
              <c:numCache>
                <c:formatCode>_(* #,##0_);_(* \(#,##0\);_(* "-"??_);_(@_)</c:formatCode>
                <c:ptCount val="27"/>
                <c:pt idx="0">
                  <c:v>100</c:v>
                </c:pt>
                <c:pt idx="1">
                  <c:v>101.42164283948024</c:v>
                </c:pt>
                <c:pt idx="2">
                  <c:v>97.246666408738974</c:v>
                </c:pt>
                <c:pt idx="3">
                  <c:v>92.280691485282759</c:v>
                </c:pt>
                <c:pt idx="4">
                  <c:v>81.008304605309576</c:v>
                </c:pt>
                <c:pt idx="5">
                  <c:v>86.492495451447397</c:v>
                </c:pt>
                <c:pt idx="6">
                  <c:v>90.041558117435969</c:v>
                </c:pt>
                <c:pt idx="7">
                  <c:v>94.31475107864685</c:v>
                </c:pt>
                <c:pt idx="8">
                  <c:v>111.97084357254992</c:v>
                </c:pt>
                <c:pt idx="9">
                  <c:v>111.34547081955787</c:v>
                </c:pt>
                <c:pt idx="10">
                  <c:v>113.91190675741429</c:v>
                </c:pt>
                <c:pt idx="11">
                  <c:v>112.86195295751348</c:v>
                </c:pt>
                <c:pt idx="12">
                  <c:v>114.48293017876404</c:v>
                </c:pt>
                <c:pt idx="13">
                  <c:v>119.42881526096699</c:v>
                </c:pt>
                <c:pt idx="14">
                  <c:v>121.53455156035157</c:v>
                </c:pt>
                <c:pt idx="15">
                  <c:v>120.84751037529834</c:v>
                </c:pt>
                <c:pt idx="16">
                  <c:v>120.55244798987809</c:v>
                </c:pt>
                <c:pt idx="17">
                  <c:v>121.59579642261255</c:v>
                </c:pt>
                <c:pt idx="18">
                  <c:v>121.53495212912651</c:v>
                </c:pt>
                <c:pt idx="19">
                  <c:v>121.65468647274267</c:v>
                </c:pt>
                <c:pt idx="20">
                  <c:v>120.71018808217279</c:v>
                </c:pt>
                <c:pt idx="21">
                  <c:v>117.93972077320508</c:v>
                </c:pt>
                <c:pt idx="22">
                  <c:v>118.98111285880195</c:v>
                </c:pt>
                <c:pt idx="23">
                  <c:v>119.51353817519055</c:v>
                </c:pt>
                <c:pt idx="24">
                  <c:v>121.30078919418244</c:v>
                </c:pt>
                <c:pt idx="25">
                  <c:v>127.91198711173978</c:v>
                </c:pt>
                <c:pt idx="26">
                  <c:v>132.21038857068584</c:v>
                </c:pt>
              </c:numCache>
            </c:numRef>
          </c:val>
        </c:ser>
        <c:ser>
          <c:idx val="6"/>
          <c:order val="6"/>
          <c:tx>
            <c:strRef>
              <c:f>Лист6!$A$12</c:f>
              <c:strCache>
                <c:ptCount val="1"/>
                <c:pt idx="0">
                  <c:v>Yaponiya</c:v>
                </c:pt>
              </c:strCache>
            </c:strRef>
          </c:tx>
          <c:marker>
            <c:symbol val="none"/>
          </c:marker>
          <c:cat>
            <c:strRef>
              <c:f>Лист6!$B$5:$AB$5</c:f>
              <c:strCache>
                <c:ptCount val="27"/>
                <c:pt idx="0">
                  <c:v>2000M12</c:v>
                </c:pt>
                <c:pt idx="1">
                  <c:v>2001M12</c:v>
                </c:pt>
                <c:pt idx="2">
                  <c:v>2002M12</c:v>
                </c:pt>
                <c:pt idx="3">
                  <c:v>2003M12</c:v>
                </c:pt>
                <c:pt idx="4">
                  <c:v>2004M12</c:v>
                </c:pt>
                <c:pt idx="5">
                  <c:v>2005M12</c:v>
                </c:pt>
                <c:pt idx="6">
                  <c:v>2006M12</c:v>
                </c:pt>
                <c:pt idx="7">
                  <c:v>2007M12</c:v>
                </c:pt>
                <c:pt idx="8">
                  <c:v>2008M12</c:v>
                </c:pt>
                <c:pt idx="9">
                  <c:v>2009M12</c:v>
                </c:pt>
                <c:pt idx="10">
                  <c:v>2010M12</c:v>
                </c:pt>
                <c:pt idx="11">
                  <c:v>2011M12</c:v>
                </c:pt>
                <c:pt idx="12">
                  <c:v>2012M12</c:v>
                </c:pt>
                <c:pt idx="13">
                  <c:v>2013M12</c:v>
                </c:pt>
                <c:pt idx="14">
                  <c:v>2014M1</c:v>
                </c:pt>
                <c:pt idx="15">
                  <c:v>2014M2</c:v>
                </c:pt>
                <c:pt idx="16">
                  <c:v>2014M3</c:v>
                </c:pt>
                <c:pt idx="17">
                  <c:v>2014M4</c:v>
                </c:pt>
                <c:pt idx="18">
                  <c:v>2014M5</c:v>
                </c:pt>
                <c:pt idx="19">
                  <c:v>2014M6</c:v>
                </c:pt>
                <c:pt idx="20">
                  <c:v>2014M7</c:v>
                </c:pt>
                <c:pt idx="21">
                  <c:v>2014M8</c:v>
                </c:pt>
                <c:pt idx="22">
                  <c:v>2014M9</c:v>
                </c:pt>
                <c:pt idx="23">
                  <c:v>2014M10</c:v>
                </c:pt>
                <c:pt idx="24">
                  <c:v>2014M11</c:v>
                </c:pt>
                <c:pt idx="25">
                  <c:v>2014M12</c:v>
                </c:pt>
                <c:pt idx="26">
                  <c:v>2015M1</c:v>
                </c:pt>
              </c:strCache>
            </c:strRef>
          </c:cat>
          <c:val>
            <c:numRef>
              <c:f>Лист6!$B$12:$AB$12</c:f>
              <c:numCache>
                <c:formatCode>_(* #,##0_);_(* \(#,##0\);_(* "-"??_);_(@_)</c:formatCode>
                <c:ptCount val="27"/>
                <c:pt idx="0">
                  <c:v>100</c:v>
                </c:pt>
                <c:pt idx="1">
                  <c:v>111.57152935166198</c:v>
                </c:pt>
                <c:pt idx="2">
                  <c:v>107.97899088577014</c:v>
                </c:pt>
                <c:pt idx="3">
                  <c:v>98.524445031955608</c:v>
                </c:pt>
                <c:pt idx="4">
                  <c:v>105.17801765729247</c:v>
                </c:pt>
                <c:pt idx="5">
                  <c:v>135.18133057241616</c:v>
                </c:pt>
                <c:pt idx="6">
                  <c:v>154.99620703073489</c:v>
                </c:pt>
                <c:pt idx="7">
                  <c:v>181.48369414650045</c:v>
                </c:pt>
                <c:pt idx="8">
                  <c:v>172.71334855104968</c:v>
                </c:pt>
                <c:pt idx="9">
                  <c:v>173.47903488537341</c:v>
                </c:pt>
                <c:pt idx="10">
                  <c:v>176.03544095042162</c:v>
                </c:pt>
                <c:pt idx="11">
                  <c:v>176.51882306085125</c:v>
                </c:pt>
                <c:pt idx="12">
                  <c:v>190.40155570655219</c:v>
                </c:pt>
                <c:pt idx="13">
                  <c:v>240.47087461063001</c:v>
                </c:pt>
                <c:pt idx="14">
                  <c:v>241.91079025514298</c:v>
                </c:pt>
                <c:pt idx="15">
                  <c:v>238.00687626790165</c:v>
                </c:pt>
                <c:pt idx="16">
                  <c:v>237.91501624431356</c:v>
                </c:pt>
                <c:pt idx="17">
                  <c:v>234.62462848110235</c:v>
                </c:pt>
                <c:pt idx="18">
                  <c:v>230.16417480518078</c:v>
                </c:pt>
                <c:pt idx="19">
                  <c:v>227.9779557561551</c:v>
                </c:pt>
                <c:pt idx="20">
                  <c:v>225.44302298921798</c:v>
                </c:pt>
                <c:pt idx="21">
                  <c:v>227.79245263989242</c:v>
                </c:pt>
                <c:pt idx="22">
                  <c:v>239.58411174715292</c:v>
                </c:pt>
                <c:pt idx="23">
                  <c:v>242.13443926853461</c:v>
                </c:pt>
                <c:pt idx="24">
                  <c:v>261.50799712807657</c:v>
                </c:pt>
                <c:pt idx="25">
                  <c:v>270.5092062300597</c:v>
                </c:pt>
                <c:pt idx="26">
                  <c:v>268.60999707507671</c:v>
                </c:pt>
              </c:numCache>
            </c:numRef>
          </c:val>
        </c:ser>
        <c:ser>
          <c:idx val="7"/>
          <c:order val="7"/>
          <c:tx>
            <c:strRef>
              <c:f>Лист6!$A$13</c:f>
              <c:strCache>
                <c:ptCount val="1"/>
                <c:pt idx="0">
                  <c:v>Çin</c:v>
                </c:pt>
              </c:strCache>
            </c:strRef>
          </c:tx>
          <c:marker>
            <c:symbol val="none"/>
          </c:marker>
          <c:cat>
            <c:strRef>
              <c:f>Лист6!$B$5:$AB$5</c:f>
              <c:strCache>
                <c:ptCount val="27"/>
                <c:pt idx="0">
                  <c:v>2000M12</c:v>
                </c:pt>
                <c:pt idx="1">
                  <c:v>2001M12</c:v>
                </c:pt>
                <c:pt idx="2">
                  <c:v>2002M12</c:v>
                </c:pt>
                <c:pt idx="3">
                  <c:v>2003M12</c:v>
                </c:pt>
                <c:pt idx="4">
                  <c:v>2004M12</c:v>
                </c:pt>
                <c:pt idx="5">
                  <c:v>2005M12</c:v>
                </c:pt>
                <c:pt idx="6">
                  <c:v>2006M12</c:v>
                </c:pt>
                <c:pt idx="7">
                  <c:v>2007M12</c:v>
                </c:pt>
                <c:pt idx="8">
                  <c:v>2008M12</c:v>
                </c:pt>
                <c:pt idx="9">
                  <c:v>2009M12</c:v>
                </c:pt>
                <c:pt idx="10">
                  <c:v>2010M12</c:v>
                </c:pt>
                <c:pt idx="11">
                  <c:v>2011M12</c:v>
                </c:pt>
                <c:pt idx="12">
                  <c:v>2012M12</c:v>
                </c:pt>
                <c:pt idx="13">
                  <c:v>2013M12</c:v>
                </c:pt>
                <c:pt idx="14">
                  <c:v>2014M1</c:v>
                </c:pt>
                <c:pt idx="15">
                  <c:v>2014M2</c:v>
                </c:pt>
                <c:pt idx="16">
                  <c:v>2014M3</c:v>
                </c:pt>
                <c:pt idx="17">
                  <c:v>2014M4</c:v>
                </c:pt>
                <c:pt idx="18">
                  <c:v>2014M5</c:v>
                </c:pt>
                <c:pt idx="19">
                  <c:v>2014M6</c:v>
                </c:pt>
                <c:pt idx="20">
                  <c:v>2014M7</c:v>
                </c:pt>
                <c:pt idx="21">
                  <c:v>2014M8</c:v>
                </c:pt>
                <c:pt idx="22">
                  <c:v>2014M9</c:v>
                </c:pt>
                <c:pt idx="23">
                  <c:v>2014M10</c:v>
                </c:pt>
                <c:pt idx="24">
                  <c:v>2014M11</c:v>
                </c:pt>
                <c:pt idx="25">
                  <c:v>2014M12</c:v>
                </c:pt>
                <c:pt idx="26">
                  <c:v>2015M1</c:v>
                </c:pt>
              </c:strCache>
            </c:strRef>
          </c:cat>
          <c:val>
            <c:numRef>
              <c:f>Лист6!$B$13:$AB$13</c:f>
              <c:numCache>
                <c:formatCode>_(* #,##0_);_(* \(#,##0\);_(* "-"??_);_(@_)</c:formatCode>
                <c:ptCount val="27"/>
                <c:pt idx="0">
                  <c:v>100</c:v>
                </c:pt>
                <c:pt idx="1">
                  <c:v>97.84315239557111</c:v>
                </c:pt>
                <c:pt idx="2">
                  <c:v>98.694753215761253</c:v>
                </c:pt>
                <c:pt idx="3">
                  <c:v>98.487136539882783</c:v>
                </c:pt>
                <c:pt idx="4">
                  <c:v>106.60653188750381</c:v>
                </c:pt>
                <c:pt idx="5">
                  <c:v>115.10763215887731</c:v>
                </c:pt>
                <c:pt idx="6">
                  <c:v>127.23702977236313</c:v>
                </c:pt>
                <c:pt idx="7">
                  <c:v>138.76837844934417</c:v>
                </c:pt>
                <c:pt idx="8">
                  <c:v>154.81722792096738</c:v>
                </c:pt>
                <c:pt idx="9">
                  <c:v>152.83092816070942</c:v>
                </c:pt>
                <c:pt idx="10">
                  <c:v>154.33612305717864</c:v>
                </c:pt>
                <c:pt idx="11">
                  <c:v>151.75720007675113</c:v>
                </c:pt>
                <c:pt idx="12">
                  <c:v>145.24609456899</c:v>
                </c:pt>
                <c:pt idx="13">
                  <c:v>143.28381048812238</c:v>
                </c:pt>
                <c:pt idx="14">
                  <c:v>141.06875095114648</c:v>
                </c:pt>
                <c:pt idx="15">
                  <c:v>141.47729858070926</c:v>
                </c:pt>
                <c:pt idx="16">
                  <c:v>144.76209251232424</c:v>
                </c:pt>
                <c:pt idx="17">
                  <c:v>146.80168401155262</c:v>
                </c:pt>
                <c:pt idx="18">
                  <c:v>145.82086673142231</c:v>
                </c:pt>
                <c:pt idx="19">
                  <c:v>144.00810521118876</c:v>
                </c:pt>
                <c:pt idx="20">
                  <c:v>142.05262173227283</c:v>
                </c:pt>
                <c:pt idx="21">
                  <c:v>140.71168882722364</c:v>
                </c:pt>
                <c:pt idx="22">
                  <c:v>141.1433414224532</c:v>
                </c:pt>
                <c:pt idx="23">
                  <c:v>141.22571685393254</c:v>
                </c:pt>
                <c:pt idx="24">
                  <c:v>141.60019773305754</c:v>
                </c:pt>
                <c:pt idx="25">
                  <c:v>143.49299447173524</c:v>
                </c:pt>
                <c:pt idx="26">
                  <c:v>143.9573165202647</c:v>
                </c:pt>
              </c:numCache>
            </c:numRef>
          </c:val>
        </c:ser>
        <c:marker val="1"/>
        <c:axId val="71102848"/>
        <c:axId val="71104384"/>
      </c:lineChart>
      <c:catAx>
        <c:axId val="71102848"/>
        <c:scaling>
          <c:orientation val="minMax"/>
        </c:scaling>
        <c:axPos val="b"/>
        <c:majorTickMark val="none"/>
        <c:tickLblPos val="nextTo"/>
        <c:txPr>
          <a:bodyPr rot="-5400000" vert="horz"/>
          <a:lstStyle/>
          <a:p>
            <a:pPr>
              <a:defRPr lang="en-US"/>
            </a:pPr>
            <a:endParaRPr lang="ru-RU"/>
          </a:p>
        </c:txPr>
        <c:crossAx val="71104384"/>
        <c:crosses val="autoZero"/>
        <c:auto val="1"/>
        <c:lblAlgn val="ctr"/>
        <c:lblOffset val="100"/>
      </c:catAx>
      <c:valAx>
        <c:axId val="71104384"/>
        <c:scaling>
          <c:orientation val="minMax"/>
          <c:min val="60"/>
        </c:scaling>
        <c:axPos val="l"/>
        <c:majorGridlines/>
        <c:numFmt formatCode="_(* #,##0_);_(* \(#,##0\);_(* &quot;-&quot;??_);_(@_)" sourceLinked="1"/>
        <c:majorTickMark val="none"/>
        <c:tickLblPos val="nextTo"/>
        <c:txPr>
          <a:bodyPr/>
          <a:lstStyle/>
          <a:p>
            <a:pPr>
              <a:defRPr lang="en-US"/>
            </a:pPr>
            <a:endParaRPr lang="ru-RU"/>
          </a:p>
        </c:txPr>
        <c:crossAx val="71102848"/>
        <c:crosses val="autoZero"/>
        <c:crossBetween val="between"/>
        <c:majorUnit val="10"/>
      </c:valAx>
    </c:plotArea>
    <c:legend>
      <c:legendPos val="b"/>
      <c:layout/>
      <c:txPr>
        <a:bodyPr/>
        <a:lstStyle/>
        <a:p>
          <a:pPr>
            <a:defRPr lang="en-US" sz="1200"/>
          </a:pPr>
          <a:endParaRPr lang="ru-RU"/>
        </a:p>
      </c:txPr>
    </c:legend>
    <c:plotVisOnly val="1"/>
  </c:chart>
  <c:txPr>
    <a:bodyPr/>
    <a:lstStyle/>
    <a:p>
      <a:pPr>
        <a:defRPr sz="1200">
          <a:latin typeface="Times New Roman" pitchFamily="18" charset="0"/>
          <a:cs typeface="Times New Roman" pitchFamily="18" charset="0"/>
        </a:defRPr>
      </a:pPr>
      <a:endParaRPr lang="ru-RU"/>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en-US"/>
            </a:pPr>
            <a:r>
              <a:rPr lang="az-Latn-AZ"/>
              <a:t>QEYRİ NEFT SEKTORU ÜZRƏ MANATIN XARİCİ VALYUTALARA NİSBƏTƏN MƏZƏNNƏSİ 2000=100</a:t>
            </a:r>
            <a:endParaRPr lang="ru-RU"/>
          </a:p>
        </c:rich>
      </c:tx>
      <c:layout/>
    </c:title>
    <c:plotArea>
      <c:layout/>
      <c:lineChart>
        <c:grouping val="standard"/>
        <c:ser>
          <c:idx val="0"/>
          <c:order val="0"/>
          <c:tx>
            <c:strRef>
              <c:f>Лист5!$B$6</c:f>
              <c:strCache>
                <c:ptCount val="1"/>
                <c:pt idx="0">
                  <c:v>Qeyr neft sektoru üzrə nominal məzənnə</c:v>
                </c:pt>
              </c:strCache>
            </c:strRef>
          </c:tx>
          <c:marker>
            <c:symbol val="none"/>
          </c:marker>
          <c:cat>
            <c:numRef>
              <c:f>Лист5!$C$5:$Q$5</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Лист5!$C$6:$Q$6</c:f>
              <c:numCache>
                <c:formatCode>_-* #,##0.00_р_._-;\-* #,##0.00_р_._-;_-* "-"??_р_._-;_-@_-</c:formatCode>
                <c:ptCount val="15"/>
                <c:pt idx="0">
                  <c:v>100</c:v>
                </c:pt>
                <c:pt idx="1">
                  <c:v>97.2</c:v>
                </c:pt>
                <c:pt idx="2">
                  <c:v>86.9</c:v>
                </c:pt>
                <c:pt idx="3">
                  <c:v>75.2</c:v>
                </c:pt>
                <c:pt idx="4">
                  <c:v>74.2</c:v>
                </c:pt>
                <c:pt idx="5">
                  <c:v>85.8</c:v>
                </c:pt>
                <c:pt idx="6">
                  <c:v>89</c:v>
                </c:pt>
                <c:pt idx="7">
                  <c:v>95.1</c:v>
                </c:pt>
                <c:pt idx="8">
                  <c:v>121.8</c:v>
                </c:pt>
                <c:pt idx="9">
                  <c:v>115.5</c:v>
                </c:pt>
                <c:pt idx="10">
                  <c:v>127.7</c:v>
                </c:pt>
                <c:pt idx="11">
                  <c:v>134.19999999999999</c:v>
                </c:pt>
                <c:pt idx="12">
                  <c:v>130.30000000000001</c:v>
                </c:pt>
                <c:pt idx="13">
                  <c:v>131.5</c:v>
                </c:pt>
                <c:pt idx="14">
                  <c:v>146.6</c:v>
                </c:pt>
              </c:numCache>
            </c:numRef>
          </c:val>
        </c:ser>
        <c:ser>
          <c:idx val="1"/>
          <c:order val="1"/>
          <c:tx>
            <c:strRef>
              <c:f>Лист5!$B$7</c:f>
              <c:strCache>
                <c:ptCount val="1"/>
                <c:pt idx="0">
                  <c:v>Qeyri neft sektoru üzrə real məzənnə</c:v>
                </c:pt>
              </c:strCache>
            </c:strRef>
          </c:tx>
          <c:marker>
            <c:symbol val="none"/>
          </c:marker>
          <c:cat>
            <c:numRef>
              <c:f>Лист5!$C$5:$Q$5</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Лист5!$C$7:$Q$7</c:f>
              <c:numCache>
                <c:formatCode>_-* #,##0.0_р_._-;\-* #,##0.0_р_._-;_-* "-"??_р_._-;_-@_-</c:formatCode>
                <c:ptCount val="15"/>
                <c:pt idx="0">
                  <c:v>100</c:v>
                </c:pt>
                <c:pt idx="1">
                  <c:v>96.4</c:v>
                </c:pt>
                <c:pt idx="2">
                  <c:v>87.1</c:v>
                </c:pt>
                <c:pt idx="3">
                  <c:v>75.400000000000006</c:v>
                </c:pt>
                <c:pt idx="4">
                  <c:v>73.8</c:v>
                </c:pt>
                <c:pt idx="5">
                  <c:v>81.400000000000006</c:v>
                </c:pt>
                <c:pt idx="6">
                  <c:v>84.5</c:v>
                </c:pt>
                <c:pt idx="7">
                  <c:v>89.1</c:v>
                </c:pt>
                <c:pt idx="8">
                  <c:v>114.1</c:v>
                </c:pt>
                <c:pt idx="9">
                  <c:v>110</c:v>
                </c:pt>
                <c:pt idx="10">
                  <c:v>115.3</c:v>
                </c:pt>
                <c:pt idx="11">
                  <c:v>121.6</c:v>
                </c:pt>
                <c:pt idx="12">
                  <c:v>115</c:v>
                </c:pt>
                <c:pt idx="13">
                  <c:v>120.3</c:v>
                </c:pt>
                <c:pt idx="14">
                  <c:v>140.69999999999999</c:v>
                </c:pt>
              </c:numCache>
            </c:numRef>
          </c:val>
        </c:ser>
        <c:marker val="1"/>
        <c:axId val="71109632"/>
        <c:axId val="71131904"/>
      </c:lineChart>
      <c:catAx>
        <c:axId val="71109632"/>
        <c:scaling>
          <c:orientation val="minMax"/>
        </c:scaling>
        <c:axPos val="b"/>
        <c:numFmt formatCode="General" sourceLinked="1"/>
        <c:majorTickMark val="none"/>
        <c:tickLblPos val="nextTo"/>
        <c:txPr>
          <a:bodyPr rot="-5400000" vert="horz"/>
          <a:lstStyle/>
          <a:p>
            <a:pPr>
              <a:defRPr lang="en-US"/>
            </a:pPr>
            <a:endParaRPr lang="ru-RU"/>
          </a:p>
        </c:txPr>
        <c:crossAx val="71131904"/>
        <c:crosses val="autoZero"/>
        <c:auto val="1"/>
        <c:lblAlgn val="ctr"/>
        <c:lblOffset val="100"/>
      </c:catAx>
      <c:valAx>
        <c:axId val="71131904"/>
        <c:scaling>
          <c:orientation val="minMax"/>
          <c:min val="70"/>
        </c:scaling>
        <c:axPos val="l"/>
        <c:majorGridlines/>
        <c:numFmt formatCode="_-* #,##0.00_р_._-;\-* #,##0.00_р_._-;_-* &quot;-&quot;??_р_._-;_-@_-" sourceLinked="1"/>
        <c:majorTickMark val="none"/>
        <c:tickLblPos val="nextTo"/>
        <c:spPr>
          <a:ln w="9525">
            <a:noFill/>
          </a:ln>
        </c:spPr>
        <c:txPr>
          <a:bodyPr/>
          <a:lstStyle/>
          <a:p>
            <a:pPr>
              <a:defRPr lang="en-US"/>
            </a:pPr>
            <a:endParaRPr lang="ru-RU"/>
          </a:p>
        </c:txPr>
        <c:crossAx val="71109632"/>
        <c:crosses val="autoZero"/>
        <c:crossBetween val="between"/>
      </c:valAx>
    </c:plotArea>
    <c:legend>
      <c:legendPos val="b"/>
      <c:layout/>
      <c:txPr>
        <a:bodyPr/>
        <a:lstStyle/>
        <a:p>
          <a:pPr>
            <a:defRPr lang="en-US"/>
          </a:pPr>
          <a:endParaRPr lang="ru-RU"/>
        </a:p>
      </c:txPr>
    </c:legend>
    <c:plotVisOnly val="1"/>
  </c:chart>
  <c:txPr>
    <a:bodyPr/>
    <a:lstStyle/>
    <a:p>
      <a:pPr>
        <a:defRPr sz="1200">
          <a:latin typeface="Times New Roman" pitchFamily="18" charset="0"/>
          <a:cs typeface="Times New Roman" pitchFamily="18" charset="0"/>
        </a:defRPr>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21EA914-5D40-41CD-8151-C0C5F33262E2}" type="datetimeFigureOut">
              <a:rPr lang="ru-RU" smtClean="0"/>
              <a:pPr/>
              <a:t>17.03.2015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0CECF2B-4BCF-464A-B842-574D3A9B311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1EA914-5D40-41CD-8151-C0C5F33262E2}" type="datetimeFigureOut">
              <a:rPr lang="ru-RU" smtClean="0"/>
              <a:pPr/>
              <a:t>17.03.2015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ECF2B-4BCF-464A-B842-574D3A9B311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28604"/>
            <a:ext cx="7772400" cy="6072230"/>
          </a:xfrm>
        </p:spPr>
        <p:txBody>
          <a:bodyPr>
            <a:noAutofit/>
          </a:bodyPr>
          <a:lstStyle/>
          <a:p>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400" b="1" dirty="0">
                <a:latin typeface="Times New Roman" pitchFamily="18" charset="0"/>
                <a:cs typeface="Times New Roman" pitchFamily="18" charset="0"/>
              </a:rPr>
              <a:t>FUAD ƏLİNAĞI OĞLU QƏNBƏROV</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400" b="1"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400" b="1"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en-US" sz="2400" b="1" cap="all" dirty="0" smtClean="0">
                <a:latin typeface="Times New Roman" pitchFamily="18" charset="0"/>
                <a:cs typeface="Times New Roman" pitchFamily="18" charset="0"/>
              </a:rPr>
              <a:t>MONETAR S</a:t>
            </a:r>
            <a:r>
              <a:rPr lang="az-Latn-AZ" sz="2400" b="1" cap="all" dirty="0" smtClean="0">
                <a:latin typeface="Times New Roman" pitchFamily="18" charset="0"/>
                <a:cs typeface="Times New Roman" pitchFamily="18" charset="0"/>
              </a:rPr>
              <a:t>İYASƏT VƏ İQTİSADİ ARTIM</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400"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az-Latn-AZ" sz="1600" b="1" dirty="0">
                <a:latin typeface="Times New Roman" pitchFamily="18" charset="0"/>
                <a:cs typeface="Times New Roman" pitchFamily="18" charset="0"/>
              </a:rPr>
              <a:t>Bakı </a:t>
            </a:r>
            <a:r>
              <a:rPr lang="az-Latn-AZ" sz="1600" b="1" dirty="0" smtClean="0">
                <a:latin typeface="Times New Roman" pitchFamily="18" charset="0"/>
                <a:cs typeface="Times New Roman" pitchFamily="18" charset="0"/>
              </a:rPr>
              <a:t>2015</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1142976" y="785795"/>
          <a:ext cx="6477023" cy="4634410"/>
        </p:xfrm>
        <a:graphic>
          <a:graphicData uri="http://schemas.openxmlformats.org/drawingml/2006/table">
            <a:tbl>
              <a:tblPr/>
              <a:tblGrid>
                <a:gridCol w="1159015"/>
                <a:gridCol w="1802913"/>
                <a:gridCol w="1697548"/>
                <a:gridCol w="1817547"/>
              </a:tblGrid>
              <a:tr h="788317">
                <a:tc gridSpan="4">
                  <a:txBody>
                    <a:bodyPr/>
                    <a:lstStyle/>
                    <a:p>
                      <a:pPr algn="ctr" fontAlgn="b"/>
                      <a:r>
                        <a:rPr lang="en-US" sz="1400" b="1" i="0" u="none" strike="noStrike" dirty="0">
                          <a:solidFill>
                            <a:srgbClr val="000000"/>
                          </a:solidFill>
                          <a:latin typeface="Times New Roman"/>
                        </a:rPr>
                        <a:t>BANK SEKTORUNUN GÖSTƏRİCİLƏRİ (</a:t>
                      </a:r>
                      <a:r>
                        <a:rPr lang="en-US" sz="1400" b="1" i="0" u="none" strike="noStrike" dirty="0" err="1">
                          <a:solidFill>
                            <a:srgbClr val="000000"/>
                          </a:solidFill>
                          <a:latin typeface="Times New Roman"/>
                        </a:rPr>
                        <a:t>Əhalinin</a:t>
                      </a:r>
                      <a:r>
                        <a:rPr lang="en-US" sz="1400" b="1" i="0" u="none" strike="noStrike" dirty="0">
                          <a:solidFill>
                            <a:srgbClr val="000000"/>
                          </a:solidFill>
                          <a:latin typeface="Times New Roman"/>
                        </a:rPr>
                        <a:t> </a:t>
                      </a:r>
                      <a:r>
                        <a:rPr lang="en-US" sz="1400" b="1" i="0" u="none" strike="noStrike" dirty="0" err="1">
                          <a:solidFill>
                            <a:srgbClr val="000000"/>
                          </a:solidFill>
                          <a:latin typeface="Times New Roman"/>
                        </a:rPr>
                        <a:t>hər</a:t>
                      </a:r>
                      <a:r>
                        <a:rPr lang="en-US" sz="1400" b="1" i="0" u="none" strike="noStrike" dirty="0">
                          <a:solidFill>
                            <a:srgbClr val="000000"/>
                          </a:solidFill>
                          <a:latin typeface="Times New Roman"/>
                        </a:rPr>
                        <a:t> </a:t>
                      </a:r>
                      <a:r>
                        <a:rPr lang="en-US" sz="1400" b="1" i="0" u="none" strike="noStrike" dirty="0" err="1">
                          <a:solidFill>
                            <a:srgbClr val="000000"/>
                          </a:solidFill>
                          <a:latin typeface="Times New Roman"/>
                        </a:rPr>
                        <a:t>nəfərinə</a:t>
                      </a:r>
                      <a:r>
                        <a:rPr lang="en-US" sz="1400" b="1" i="0" u="none" strike="noStrike" dirty="0">
                          <a:solidFill>
                            <a:srgbClr val="000000"/>
                          </a:solidFill>
                          <a:latin typeface="Times New Roman"/>
                        </a:rPr>
                        <a:t> </a:t>
                      </a:r>
                      <a:r>
                        <a:rPr lang="en-US" sz="1400" b="1" i="0" u="none" strike="noStrike" dirty="0" err="1">
                          <a:solidFill>
                            <a:srgbClr val="000000"/>
                          </a:solidFill>
                          <a:latin typeface="Times New Roman"/>
                        </a:rPr>
                        <a:t>düşən</a:t>
                      </a:r>
                      <a:r>
                        <a:rPr lang="en-US" sz="1400" b="1" i="0" u="none" strike="noStrike" dirty="0">
                          <a:solidFill>
                            <a:srgbClr val="000000"/>
                          </a:solidFill>
                          <a:latin typeface="Times New Roman"/>
                        </a:rPr>
                        <a:t> </a:t>
                      </a:r>
                      <a:r>
                        <a:rPr lang="en-US" sz="1400" b="1" i="0" u="none" strike="noStrike" dirty="0" err="1">
                          <a:solidFill>
                            <a:srgbClr val="000000"/>
                          </a:solidFill>
                          <a:latin typeface="Times New Roman"/>
                        </a:rPr>
                        <a:t>məbləğ</a:t>
                      </a:r>
                      <a:r>
                        <a:rPr lang="en-US" sz="1400" b="1" i="0" u="none" strike="noStrike" dirty="0">
                          <a:solidFill>
                            <a:srgbClr val="000000"/>
                          </a:solidFill>
                          <a:latin typeface="Times New Roman"/>
                        </a:rPr>
                        <a:t> ABŞ </a:t>
                      </a:r>
                      <a:r>
                        <a:rPr lang="en-US" sz="1400" b="1" i="0" u="none" strike="noStrike" dirty="0" err="1">
                          <a:solidFill>
                            <a:srgbClr val="000000"/>
                          </a:solidFill>
                          <a:latin typeface="Times New Roman"/>
                        </a:rPr>
                        <a:t>dolları</a:t>
                      </a:r>
                      <a:r>
                        <a:rPr lang="en-US" sz="1400" b="1" i="0" u="none" strike="noStrike" dirty="0">
                          <a:solidFill>
                            <a:srgbClr val="000000"/>
                          </a:solidFill>
                          <a:latin typeface="Times New Roman"/>
                        </a:rPr>
                        <a:t>)</a:t>
                      </a:r>
                    </a:p>
                  </a:txBody>
                  <a:tcPr marL="8268" marR="8268" marT="8268"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903281">
                <a:tc>
                  <a:txBody>
                    <a:bodyPr/>
                    <a:lstStyle/>
                    <a:p>
                      <a:pPr algn="ctr" fontAlgn="ctr"/>
                      <a:r>
                        <a:rPr lang="en-US" sz="1400" b="0" i="0" u="none" strike="noStrike" dirty="0">
                          <a:solidFill>
                            <a:srgbClr val="000000"/>
                          </a:solidFill>
                          <a:latin typeface="Times New Roman"/>
                        </a:rPr>
                        <a:t>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1 nəfərə düşən bank aktivləri</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1 nəfərə düşən kredit məbləği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1 nəfərə düşən depozit məbləği</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0582">
                <a:tc>
                  <a:txBody>
                    <a:bodyPr/>
                    <a:lstStyle/>
                    <a:p>
                      <a:pPr algn="ctr" fontAlgn="ctr"/>
                      <a:r>
                        <a:rPr lang="en-US" sz="1400" b="0" i="0" u="none" strike="noStrike">
                          <a:solidFill>
                            <a:srgbClr val="000000"/>
                          </a:solidFill>
                          <a:latin typeface="Times New Roman"/>
                        </a:rPr>
                        <a:t>Azərbaycan</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2,853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2,098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1,084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0582">
                <a:tc>
                  <a:txBody>
                    <a:bodyPr/>
                    <a:lstStyle/>
                    <a:p>
                      <a:pPr algn="ctr" fontAlgn="ctr"/>
                      <a:r>
                        <a:rPr lang="en-US" sz="1400" b="0" i="0" u="none" strike="noStrike">
                          <a:solidFill>
                            <a:srgbClr val="000000"/>
                          </a:solidFill>
                          <a:latin typeface="Times New Roman"/>
                        </a:rPr>
                        <a:t>Rusiya</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11,365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6,361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5,480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0582">
                <a:tc>
                  <a:txBody>
                    <a:bodyPr/>
                    <a:lstStyle/>
                    <a:p>
                      <a:pPr algn="ctr" fontAlgn="ctr"/>
                      <a:r>
                        <a:rPr lang="en-US" sz="1400" b="0" i="0" u="none" strike="noStrike">
                          <a:solidFill>
                            <a:srgbClr val="000000"/>
                          </a:solidFill>
                          <a:latin typeface="Times New Roman"/>
                        </a:rPr>
                        <a:t>Qazaxıstan</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5,551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4,657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3,112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0582">
                <a:tc>
                  <a:txBody>
                    <a:bodyPr/>
                    <a:lstStyle/>
                    <a:p>
                      <a:pPr algn="ctr" fontAlgn="ctr"/>
                      <a:r>
                        <a:rPr lang="en-US" sz="1400" b="0" i="0" u="none" strike="noStrike">
                          <a:solidFill>
                            <a:srgbClr val="000000"/>
                          </a:solidFill>
                          <a:latin typeface="Times New Roman"/>
                        </a:rPr>
                        <a:t>Türkiyə</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9,851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5,835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5,843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0582">
                <a:tc>
                  <a:txBody>
                    <a:bodyPr/>
                    <a:lstStyle/>
                    <a:p>
                      <a:pPr algn="ctr" fontAlgn="ctr"/>
                      <a:r>
                        <a:rPr lang="en-US" sz="1400" b="0" i="0" u="none" strike="noStrike">
                          <a:solidFill>
                            <a:srgbClr val="000000"/>
                          </a:solidFill>
                          <a:latin typeface="Times New Roman"/>
                        </a:rPr>
                        <a:t>Norveç</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Times New Roman"/>
                        </a:rPr>
                        <a:t>                        146,864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98,475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97,777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9320">
                <a:tc>
                  <a:txBody>
                    <a:bodyPr/>
                    <a:lstStyle/>
                    <a:p>
                      <a:pPr algn="ctr" fontAlgn="ctr"/>
                      <a:r>
                        <a:rPr lang="en-US" sz="1400" b="0" i="0" u="none" strike="noStrike">
                          <a:solidFill>
                            <a:srgbClr val="000000"/>
                          </a:solidFill>
                          <a:latin typeface="Times New Roman"/>
                        </a:rPr>
                        <a:t>Böyük Britaniya</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179,626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63,360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65,870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0582">
                <a:tc>
                  <a:txBody>
                    <a:bodyPr/>
                    <a:lstStyle/>
                    <a:p>
                      <a:pPr algn="ctr" fontAlgn="ctr"/>
                      <a:r>
                        <a:rPr lang="en-US" sz="1400" b="0" i="0" u="none" strike="noStrike">
                          <a:solidFill>
                            <a:srgbClr val="000000"/>
                          </a:solidFill>
                          <a:latin typeface="Times New Roman"/>
                        </a:rPr>
                        <a:t>Avropa Birliyi</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119,289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Times New Roman"/>
                        </a:rPr>
                        <a:t>                        63,054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Times New Roman"/>
                        </a:rPr>
                        <a:t>                           57,207   </a:t>
                      </a:r>
                    </a:p>
                  </a:txBody>
                  <a:tcPr marL="8268" marR="8268" marT="82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graphicFrame>
        <p:nvGraphicFramePr>
          <p:cNvPr id="5" name="Диаграмма 4"/>
          <p:cNvGraphicFramePr/>
          <p:nvPr/>
        </p:nvGraphicFramePr>
        <p:xfrm>
          <a:off x="1142977" y="1000108"/>
          <a:ext cx="6929486" cy="392909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graphicFrame>
        <p:nvGraphicFramePr>
          <p:cNvPr id="5" name="Диаграмма 4"/>
          <p:cNvGraphicFramePr/>
          <p:nvPr/>
        </p:nvGraphicFramePr>
        <p:xfrm>
          <a:off x="3899671" y="855513"/>
          <a:ext cx="3885271" cy="446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Диаграмма 5"/>
          <p:cNvGraphicFramePr/>
          <p:nvPr/>
        </p:nvGraphicFramePr>
        <p:xfrm>
          <a:off x="714348" y="857233"/>
          <a:ext cx="3786214" cy="445295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r>
              <a:rPr lang="az-Latn-AZ" sz="1600" b="1" dirty="0" smtClean="0">
                <a:latin typeface="Times New Roman" pitchFamily="18" charset="0"/>
                <a:cs typeface="Times New Roman" pitchFamily="18" charset="0"/>
              </a:rPr>
              <a:t/>
            </a:r>
            <a:br>
              <a:rPr lang="az-Latn-AZ" sz="1600" b="1" dirty="0" smtClean="0">
                <a:latin typeface="Times New Roman" pitchFamily="18" charset="0"/>
                <a:cs typeface="Times New Roman" pitchFamily="18" charset="0"/>
              </a:rPr>
            </a:br>
            <a:r>
              <a:rPr lang="az-Latn-AZ" sz="1600" b="1" dirty="0" smtClean="0">
                <a:latin typeface="Times New Roman" pitchFamily="18" charset="0"/>
                <a:cs typeface="Times New Roman" pitchFamily="18" charset="0"/>
              </a:rPr>
              <a:t>	REAL VALYUTA MƏZƏNNƏSİ VƏ İQTİSADİ ARTIM</a:t>
            </a:r>
            <a:br>
              <a:rPr lang="az-Latn-AZ" sz="1600" b="1" dirty="0" smtClean="0">
                <a:latin typeface="Times New Roman" pitchFamily="18" charset="0"/>
                <a:cs typeface="Times New Roman" pitchFamily="18" charset="0"/>
              </a:rPr>
            </a:br>
            <a:r>
              <a:rPr lang="az-Latn-AZ" sz="1600" b="1" dirty="0" smtClean="0">
                <a:latin typeface="Times New Roman" pitchFamily="18" charset="0"/>
                <a:cs typeface="Times New Roman" pitchFamily="18" charset="0"/>
              </a:rPr>
              <a:t/>
            </a:r>
            <a:br>
              <a:rPr lang="az-Latn-AZ" sz="1600" b="1"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Nəzəri olaraq milli valyutanın ucuzlaşması ixracı ucuzlaşdırır., idxalı bahalaşdırır. Qısa müddətdə bahalaşan idxal “qiymət effekti” nəticəsində tədiyyə balansına mənfi təsir edir. Uzunmüddətli dövrdə isə ixracın artması “kəmiyyət effekti” ilə tədiyyə balansına müsbət təsi edir.    </a:t>
            </a:r>
            <a:br>
              <a:rPr lang="az-Latn-AZ" sz="1600" dirty="0" smtClean="0">
                <a:latin typeface="Times New Roman" pitchFamily="18" charset="0"/>
                <a:cs typeface="Times New Roman" pitchFamily="18" charset="0"/>
              </a:rPr>
            </a:br>
            <a:r>
              <a:rPr lang="az-Latn-AZ" sz="2000" dirty="0" smtClean="0">
                <a:latin typeface="Times New Roman" pitchFamily="18" charset="0"/>
                <a:cs typeface="Times New Roman" pitchFamily="18" charset="0"/>
              </a:rPr>
              <a:t/>
            </a:r>
            <a:br>
              <a:rPr lang="az-Latn-AZ" sz="2000" dirty="0" smtClean="0">
                <a:latin typeface="Times New Roman" pitchFamily="18" charset="0"/>
                <a:cs typeface="Times New Roman" pitchFamily="18" charset="0"/>
              </a:rPr>
            </a:br>
            <a:r>
              <a:rPr lang="az-Latn-AZ" sz="2000" dirty="0" smtClean="0">
                <a:latin typeface="Times New Roman" pitchFamily="18" charset="0"/>
                <a:cs typeface="Times New Roman" pitchFamily="18" charset="0"/>
              </a:rPr>
              <a:t>J əyrisi (Marşal-Lerner şərti)</a:t>
            </a: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az-Latn-AZ" sz="1600" b="1" dirty="0" smtClean="0">
                <a:latin typeface="Times New Roman" pitchFamily="18" charset="0"/>
                <a:cs typeface="Times New Roman" pitchFamily="18" charset="0"/>
              </a:rPr>
              <a:t/>
            </a:r>
            <a:br>
              <a:rPr lang="az-Latn-AZ" sz="1600" b="1" dirty="0" smtClean="0">
                <a:latin typeface="Times New Roman" pitchFamily="18" charset="0"/>
                <a:cs typeface="Times New Roman" pitchFamily="18" charset="0"/>
              </a:rPr>
            </a:br>
            <a:r>
              <a:rPr lang="en-US" sz="1600" dirty="0" err="1" smtClean="0">
                <a:latin typeface="Times New Roman" pitchFamily="18" charset="0"/>
                <a:cs typeface="Times New Roman" pitchFamily="18" charset="0"/>
              </a:rPr>
              <a:t>Milli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valyutanın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ucuzlaşması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əgər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iqtisadiyyatda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dollarlaşma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səviyyəsi</a:t>
            </a:r>
            <a:r>
              <a:rPr lang="en-US" sz="1600" dirty="0" smtClean="0">
                <a:latin typeface="Times New Roman" pitchFamily="18" charset="0"/>
                <a:cs typeface="Times New Roman" pitchFamily="18" charset="0"/>
              </a:rPr>
              <a:t> 84%-</a:t>
            </a:r>
            <a:r>
              <a:rPr lang="en-US" sz="1600" dirty="0" err="1" smtClean="0">
                <a:latin typeface="Times New Roman" pitchFamily="18" charset="0"/>
                <a:cs typeface="Times New Roman" pitchFamily="18" charset="0"/>
              </a:rPr>
              <a:t>dən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yuxarıdırsa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iqtisadi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artıma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mənfi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təsir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göstərir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Dollarlaşmanın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kritik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həddi</a:t>
            </a:r>
            <a:r>
              <a:rPr lang="en-US" sz="1600" dirty="0" smtClean="0">
                <a:latin typeface="Times New Roman" pitchFamily="18" charset="0"/>
                <a:cs typeface="Times New Roman" pitchFamily="18" charset="0"/>
              </a:rPr>
              <a:t> 50 %-dir. </a:t>
            </a: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en-US" sz="1600" dirty="0" err="1" smtClean="0">
                <a:latin typeface="Times New Roman" pitchFamily="18" charset="0"/>
                <a:cs typeface="Times New Roman" pitchFamily="18" charset="0"/>
              </a:rPr>
              <a:t>Əgər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ölkənin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xarici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borc</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öhdəlikləri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azdırsa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milli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valyutanın</a:t>
            </a:r>
            <a:r>
              <a:rPr lang="en-US" sz="1600" dirty="0" smtClean="0">
                <a:latin typeface="Times New Roman" pitchFamily="18" charset="0"/>
                <a:cs typeface="Times New Roman" pitchFamily="18" charset="0"/>
              </a:rPr>
              <a:t> 10% </a:t>
            </a:r>
            <a:r>
              <a:rPr lang="en-US" sz="1600" dirty="0" err="1" smtClean="0">
                <a:latin typeface="Times New Roman" pitchFamily="18" charset="0"/>
                <a:cs typeface="Times New Roman" pitchFamily="18" charset="0"/>
              </a:rPr>
              <a:t>ucuzlaşması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iqtisadi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artımı</a:t>
            </a:r>
            <a:r>
              <a:rPr lang="en-US" sz="1600" dirty="0" smtClean="0">
                <a:latin typeface="Times New Roman" pitchFamily="18" charset="0"/>
                <a:cs typeface="Times New Roman" pitchFamily="18" charset="0"/>
              </a:rPr>
              <a:t> 0.7% </a:t>
            </a:r>
            <a:r>
              <a:rPr lang="en-US" sz="1600" dirty="0" err="1" smtClean="0">
                <a:latin typeface="Times New Roman" pitchFamily="18" charset="0"/>
                <a:cs typeface="Times New Roman" pitchFamily="18" charset="0"/>
              </a:rPr>
              <a:t>artırır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Əgər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xarici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borcların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həcmi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yüksəkdirsə</a:t>
            </a:r>
            <a:r>
              <a:rPr lang="en-US" sz="1600" dirty="0" smtClean="0">
                <a:latin typeface="Times New Roman" pitchFamily="18" charset="0"/>
                <a:cs typeface="Times New Roman" pitchFamily="18" charset="0"/>
              </a:rPr>
              <a:t> ÜDM-in </a:t>
            </a:r>
            <a:r>
              <a:rPr lang="en-US" sz="1600" dirty="0" err="1" smtClean="0">
                <a:latin typeface="Times New Roman" pitchFamily="18" charset="0"/>
                <a:cs typeface="Times New Roman" pitchFamily="18" charset="0"/>
              </a:rPr>
              <a:t>artım</a:t>
            </a:r>
            <a:r>
              <a:rPr lang="en-US" sz="1600" dirty="0" smtClean="0">
                <a:latin typeface="Times New Roman" pitchFamily="18" charset="0"/>
                <a:cs typeface="Times New Roman" pitchFamily="18" charset="0"/>
              </a:rPr>
              <a:t> tempi 1.6% </a:t>
            </a:r>
            <a:r>
              <a:rPr lang="en-US" sz="1600" dirty="0" err="1" smtClean="0">
                <a:latin typeface="Times New Roman" pitchFamily="18" charset="0"/>
                <a:cs typeface="Times New Roman" pitchFamily="18" charset="0"/>
              </a:rPr>
              <a:t>azalır</a:t>
            </a:r>
            <a:r>
              <a:rPr lang="en-US" sz="1600" dirty="0" smtClean="0">
                <a:latin typeface="Times New Roman" pitchFamily="18" charset="0"/>
                <a:cs typeface="Times New Roman" pitchFamily="18" charset="0"/>
              </a:rPr>
              <a:t>.</a:t>
            </a: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en-US" sz="1600" dirty="0" err="1" smtClean="0">
                <a:latin typeface="Times New Roman" pitchFamily="18" charset="0"/>
                <a:cs typeface="Times New Roman" pitchFamily="18" charset="0"/>
              </a:rPr>
              <a:t>Valyuta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böhranları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və</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iqtisadi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artım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arasındakı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əlaqəni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araşdırmaq</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üçün</a:t>
            </a:r>
            <a:r>
              <a:rPr lang="en-US" sz="1600" dirty="0" smtClean="0">
                <a:latin typeface="Times New Roman" pitchFamily="18" charset="0"/>
                <a:cs typeface="Times New Roman" pitchFamily="18" charset="0"/>
              </a:rPr>
              <a:t> BVF 95 </a:t>
            </a:r>
            <a:r>
              <a:rPr lang="en-US" sz="1600" dirty="0" err="1" smtClean="0">
                <a:latin typeface="Times New Roman" pitchFamily="18" charset="0"/>
                <a:cs typeface="Times New Roman" pitchFamily="18" charset="0"/>
              </a:rPr>
              <a:t>ölkədə</a:t>
            </a:r>
            <a:r>
              <a:rPr lang="en-US" sz="1600" dirty="0" smtClean="0">
                <a:latin typeface="Times New Roman" pitchFamily="18" charset="0"/>
                <a:cs typeface="Times New Roman" pitchFamily="18" charset="0"/>
              </a:rPr>
              <a:t> 1970-1998-ci </a:t>
            </a:r>
            <a:r>
              <a:rPr lang="en-US" sz="1600" dirty="0" err="1" smtClean="0">
                <a:latin typeface="Times New Roman" pitchFamily="18" charset="0"/>
                <a:cs typeface="Times New Roman" pitchFamily="18" charset="0"/>
              </a:rPr>
              <a:t>ili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əhatə</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edən</a:t>
            </a:r>
            <a:r>
              <a:rPr lang="en-US" sz="1600" dirty="0" smtClean="0">
                <a:latin typeface="Times New Roman" pitchFamily="18" charset="0"/>
                <a:cs typeface="Times New Roman" pitchFamily="18" charset="0"/>
              </a:rPr>
              <a:t> 191 </a:t>
            </a:r>
            <a:r>
              <a:rPr lang="en-US" sz="1600" dirty="0" err="1" smtClean="0">
                <a:latin typeface="Times New Roman" pitchFamily="18" charset="0"/>
                <a:cs typeface="Times New Roman" pitchFamily="18" charset="0"/>
              </a:rPr>
              <a:t>valyuta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böhranı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zamanı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milli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valyutanın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ucuzlaşmasının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iqtisadi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artıma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təsirinin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ekonometrik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asılılığını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müəyyən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edib</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Alınan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nəticəyə</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görə</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cəmi</a:t>
            </a:r>
            <a:r>
              <a:rPr lang="en-US" sz="1600" dirty="0" smtClean="0">
                <a:latin typeface="Times New Roman" pitchFamily="18" charset="0"/>
                <a:cs typeface="Times New Roman" pitchFamily="18" charset="0"/>
              </a:rPr>
              <a:t> 40% </a:t>
            </a:r>
            <a:r>
              <a:rPr lang="en-US" sz="1600" dirty="0" err="1" smtClean="0">
                <a:latin typeface="Times New Roman" pitchFamily="18" charset="0"/>
                <a:cs typeface="Times New Roman" pitchFamily="18" charset="0"/>
              </a:rPr>
              <a:t>hallarda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milli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valyutanın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ucuzlaşması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məhsul</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buraxılışına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müsbət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təsir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göstərib</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Əkəsi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hallarda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təsir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mənfi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olub</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Müsbət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təsirdə</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iqtisadi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artım</a:t>
            </a:r>
            <a:r>
              <a:rPr lang="en-US" sz="1600" dirty="0" smtClean="0">
                <a:latin typeface="Times New Roman" pitchFamily="18" charset="0"/>
                <a:cs typeface="Times New Roman" pitchFamily="18" charset="0"/>
              </a:rPr>
              <a:t> 3.5%, </a:t>
            </a:r>
            <a:r>
              <a:rPr lang="en-US" sz="1600" dirty="0" err="1" smtClean="0">
                <a:latin typeface="Times New Roman" pitchFamily="18" charset="0"/>
                <a:cs typeface="Times New Roman" pitchFamily="18" charset="0"/>
              </a:rPr>
              <a:t>neqativ</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halda</a:t>
            </a:r>
            <a:r>
              <a:rPr lang="en-US" sz="1600" dirty="0" smtClean="0">
                <a:latin typeface="Times New Roman" pitchFamily="18" charset="0"/>
                <a:cs typeface="Times New Roman" pitchFamily="18" charset="0"/>
              </a:rPr>
              <a:t> -4.8% </a:t>
            </a:r>
            <a:r>
              <a:rPr lang="en-US" sz="1600" dirty="0" err="1" smtClean="0">
                <a:latin typeface="Times New Roman" pitchFamily="18" charset="0"/>
                <a:cs typeface="Times New Roman" pitchFamily="18" charset="0"/>
              </a:rPr>
              <a:t>olub</a:t>
            </a:r>
            <a:r>
              <a:rPr lang="en-US" sz="16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72000" y="216000"/>
            <a:ext cx="8640000" cy="6480000"/>
          </a:xfrm>
        </p:spPr>
        <p:txBody>
          <a:bodyPr>
            <a:noAutofit/>
          </a:bodyPr>
          <a:lstStyle/>
          <a:p>
            <a:pPr algn="just"/>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
        <p:nvSpPr>
          <p:cNvPr id="5122"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graphicFrame>
        <p:nvGraphicFramePr>
          <p:cNvPr id="4" name="Диаграмма 3"/>
          <p:cNvGraphicFramePr/>
          <p:nvPr/>
        </p:nvGraphicFramePr>
        <p:xfrm>
          <a:off x="785786" y="642918"/>
          <a:ext cx="6838977" cy="50006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graphicFrame>
        <p:nvGraphicFramePr>
          <p:cNvPr id="3" name="Диаграмма 2"/>
          <p:cNvGraphicFramePr/>
          <p:nvPr/>
        </p:nvGraphicFramePr>
        <p:xfrm>
          <a:off x="1285852" y="857233"/>
          <a:ext cx="6143668" cy="42148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pPr algn="l"/>
            <a:r>
              <a:rPr lang="az-Latn-AZ" sz="1600" b="1" dirty="0" smtClean="0">
                <a:latin typeface="Times New Roman" pitchFamily="18" charset="0"/>
                <a:cs typeface="Times New Roman" pitchFamily="18" charset="0"/>
              </a:rPr>
              <a:t/>
            </a:r>
            <a:br>
              <a:rPr lang="az-Latn-AZ" sz="1600" b="1" dirty="0" smtClean="0">
                <a:latin typeface="Times New Roman" pitchFamily="18" charset="0"/>
                <a:cs typeface="Times New Roman" pitchFamily="18" charset="0"/>
              </a:rPr>
            </a:br>
            <a:r>
              <a:rPr lang="az-Latn-AZ" sz="1600" b="1" dirty="0" smtClean="0">
                <a:latin typeface="Times New Roman" pitchFamily="18" charset="0"/>
                <a:cs typeface="Times New Roman" pitchFamily="18" charset="0"/>
              </a:rPr>
              <a:t>	Azərbaycanda milli valyutanın real məzənnəsinin bahalaşmasının səbəbləri</a:t>
            </a:r>
            <a:br>
              <a:rPr lang="az-Latn-AZ" sz="1600" b="1"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1)  Mərkəzi Bank aktiv şəkildə ölkəyə daxil olan valyutanı alıb əvəzində dövriyyəyə manat kütləsi buraxır. Nəticədə, inflyasiya artır və manatın nisbi sabit məzənnəsi saxlanılmaqla onun real məzənnəsi güclənir.</a:t>
            </a:r>
            <a:br>
              <a:rPr lang="az-Latn-AZ"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2)  Yaxud da valyuta satışı əvəzində Mərkəzi Bank ölkədə dollar kütləsinin artımına üstünlük verir ki, bu da sabit qiymət fonunda yenə də milli valyutanın real məzənnəsinin güclənməsinə gətirib çıxarır.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Azərbaycanda real valyuta məzənnəsinin bahalaşması əsas səbəblərini isə belə qruplaşdırmaq olar: (a) </a:t>
            </a:r>
            <a:br>
              <a:rPr lang="az-Latn-AZ"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Neft Fondunun dövlət büdcəsinə transferləri; (b) Azərbaycan Beynəlxalq Əməliyyat Şirkətinin mənfəət vergisinin ABŞ doları ilə ödənilməsi; (c) Azərbaycan Respublikası Dövlət Neft Şirkətinin xarici valyutada gəlirləri; (d) Birbaşa və yaxud dolayı dövlət zəmanəti altında dövlət müəssisələrinin xarici borcları; (e) Azərbaycanın kommersiya banklarının xarici kreditorlardan aldıqları borclar; (f) Dövlətin xarici kreditorlardan aldığı borclar. Bütün bunlar ölkədə dollar təklifini artırır və nəticədə manatın bahalaşması prosesi baş verir.</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 Azərbaycanda rəqabətqabiliyyətliliyin valyuta-məzənnə tərəflərinin təmin edilməsində əsas məsələlərdən biri - ölkəyə daxil olacaq neft gəlirlərinin biznesin və ölkənin rəqabət qabiliyyətliliyinin artırılmasına yönəldilməsidir. </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56"/>
          <p:cNvGrpSpPr/>
          <p:nvPr/>
        </p:nvGrpSpPr>
        <p:grpSpPr>
          <a:xfrm>
            <a:off x="1000100" y="714356"/>
            <a:ext cx="7056000" cy="5407032"/>
            <a:chOff x="1000100" y="714356"/>
            <a:chExt cx="7143800" cy="5407032"/>
          </a:xfrm>
        </p:grpSpPr>
        <p:sp>
          <p:nvSpPr>
            <p:cNvPr id="71731" name="Rectangle 1"/>
            <p:cNvSpPr>
              <a:spLocks noChangeArrowheads="1"/>
            </p:cNvSpPr>
            <p:nvPr/>
          </p:nvSpPr>
          <p:spPr bwMode="auto">
            <a:xfrm>
              <a:off x="1363520" y="756727"/>
              <a:ext cx="1391380" cy="397818"/>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Neft</a:t>
              </a:r>
              <a:r>
                <a:rPr kumimoji="0" lang="ru-RU"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a:t>
              </a:r>
              <a:r>
                <a:rPr kumimoji="0" lang="az-Latn-AZ" sz="11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gəlirləri</a:t>
              </a:r>
              <a:endParaRPr kumimoji="0" lang="az-Latn-AZ"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p:txBody>
        </p:sp>
        <p:sp>
          <p:nvSpPr>
            <p:cNvPr id="71730" name="Rectangle 2"/>
            <p:cNvSpPr>
              <a:spLocks noChangeArrowheads="1"/>
            </p:cNvSpPr>
            <p:nvPr/>
          </p:nvSpPr>
          <p:spPr bwMode="auto">
            <a:xfrm>
              <a:off x="5267690" y="5782419"/>
              <a:ext cx="1515981" cy="338969"/>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İnflyasiya</a:t>
              </a:r>
              <a:endParaRPr kumimoji="0" lang="az-Latn-AZ" sz="1200" b="0" i="0" u="none" strike="noStrike" cap="none" normalizeH="0" baseline="0" smtClean="0">
                <a:ln>
                  <a:noFill/>
                </a:ln>
                <a:solidFill>
                  <a:schemeClr val="tx1"/>
                </a:solidFill>
                <a:effectLst/>
                <a:latin typeface="Arial" pitchFamily="34" charset="0"/>
              </a:endParaRPr>
            </a:p>
          </p:txBody>
        </p:sp>
        <p:sp>
          <p:nvSpPr>
            <p:cNvPr id="71729" name="Rectangle 3"/>
            <p:cNvSpPr>
              <a:spLocks noChangeArrowheads="1"/>
            </p:cNvSpPr>
            <p:nvPr/>
          </p:nvSpPr>
          <p:spPr bwMode="auto">
            <a:xfrm>
              <a:off x="4073595" y="1739503"/>
              <a:ext cx="1391380" cy="336615"/>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Dövlət Büdcəsi</a:t>
              </a:r>
              <a:endParaRPr kumimoji="0" lang="az-Latn-AZ" sz="1200" b="0" i="0" u="none" strike="noStrike" cap="none" normalizeH="0" baseline="0" dirty="0" smtClean="0">
                <a:ln>
                  <a:noFill/>
                </a:ln>
                <a:solidFill>
                  <a:schemeClr val="tx1"/>
                </a:solidFill>
                <a:effectLst/>
                <a:latin typeface="Arial" pitchFamily="34" charset="0"/>
              </a:endParaRPr>
            </a:p>
          </p:txBody>
        </p:sp>
        <p:sp>
          <p:nvSpPr>
            <p:cNvPr id="71728" name="Rectangle 4"/>
            <p:cNvSpPr>
              <a:spLocks noChangeArrowheads="1"/>
            </p:cNvSpPr>
            <p:nvPr/>
          </p:nvSpPr>
          <p:spPr bwMode="auto">
            <a:xfrm>
              <a:off x="1332370" y="2244426"/>
              <a:ext cx="1827484" cy="600258"/>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1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Valyuta Ehtiyatları  ( Neft Fondundaki xarici aktivlər)</a:t>
              </a:r>
              <a:endParaRPr kumimoji="0" lang="az-Latn-AZ" sz="1100" b="0" i="0" u="none" strike="noStrike" cap="none" normalizeH="0" baseline="0" dirty="0" smtClean="0">
                <a:ln>
                  <a:noFill/>
                </a:ln>
                <a:solidFill>
                  <a:schemeClr val="tx1"/>
                </a:solidFill>
                <a:effectLst/>
                <a:latin typeface="Arial" pitchFamily="34" charset="0"/>
              </a:endParaRPr>
            </a:p>
          </p:txBody>
        </p:sp>
        <p:sp>
          <p:nvSpPr>
            <p:cNvPr id="71727" name="Rectangle 5"/>
            <p:cNvSpPr>
              <a:spLocks noChangeArrowheads="1"/>
            </p:cNvSpPr>
            <p:nvPr/>
          </p:nvSpPr>
          <p:spPr bwMode="auto">
            <a:xfrm>
              <a:off x="2941801" y="4739617"/>
              <a:ext cx="2325888" cy="557887"/>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Daxili Tələbat</a:t>
              </a:r>
              <a:br>
                <a:rPr kumimoji="0" lang="az-Latn-AZ"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br>
              <a:r>
                <a:rPr kumimoji="0" lang="az-Latn-AZ"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 (Ümumi və Şəxsi istehlak və investisiya</a:t>
              </a:r>
              <a:endParaRPr kumimoji="0" lang="az-Latn-AZ" sz="1100" b="0" i="0" u="none" strike="noStrike" cap="none" normalizeH="0" baseline="0" smtClean="0">
                <a:ln>
                  <a:noFill/>
                </a:ln>
                <a:solidFill>
                  <a:schemeClr val="tx1"/>
                </a:solidFill>
                <a:effectLst/>
                <a:latin typeface="Arial" pitchFamily="34" charset="0"/>
              </a:endParaRPr>
            </a:p>
          </p:txBody>
        </p:sp>
        <p:sp>
          <p:nvSpPr>
            <p:cNvPr id="71726" name="Rectangle 6"/>
            <p:cNvSpPr>
              <a:spLocks noChangeArrowheads="1"/>
            </p:cNvSpPr>
            <p:nvPr/>
          </p:nvSpPr>
          <p:spPr bwMode="auto">
            <a:xfrm>
              <a:off x="1747707" y="5782419"/>
              <a:ext cx="1547131" cy="338969"/>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İdxalat</a:t>
              </a:r>
              <a:endParaRPr kumimoji="0" lang="az-Latn-AZ" sz="1200" b="0" i="0" u="none" strike="noStrike" cap="none" normalizeH="0" baseline="0" smtClean="0">
                <a:ln>
                  <a:noFill/>
                </a:ln>
                <a:solidFill>
                  <a:schemeClr val="tx1"/>
                </a:solidFill>
                <a:effectLst/>
                <a:latin typeface="Arial" pitchFamily="34" charset="0"/>
              </a:endParaRPr>
            </a:p>
          </p:txBody>
        </p:sp>
        <p:sp>
          <p:nvSpPr>
            <p:cNvPr id="71725" name="Rectangle 7"/>
            <p:cNvSpPr>
              <a:spLocks noChangeArrowheads="1"/>
            </p:cNvSpPr>
            <p:nvPr/>
          </p:nvSpPr>
          <p:spPr bwMode="auto">
            <a:xfrm>
              <a:off x="6316416" y="4718432"/>
              <a:ext cx="1785950" cy="509631"/>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Bank sistemində</a:t>
              </a:r>
              <a:b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b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 likvidlik</a:t>
              </a:r>
              <a:endParaRPr kumimoji="0" lang="az-Latn-AZ" sz="1200" b="0" i="0" u="none" strike="noStrike" cap="none" normalizeH="0" baseline="0" smtClean="0">
                <a:ln>
                  <a:noFill/>
                </a:ln>
                <a:solidFill>
                  <a:schemeClr val="tx1"/>
                </a:solidFill>
                <a:effectLst/>
                <a:latin typeface="Arial" pitchFamily="34" charset="0"/>
              </a:endParaRPr>
            </a:p>
          </p:txBody>
        </p:sp>
        <p:sp>
          <p:nvSpPr>
            <p:cNvPr id="71724" name="Rectangle 8"/>
            <p:cNvSpPr>
              <a:spLocks noChangeArrowheads="1"/>
            </p:cNvSpPr>
            <p:nvPr/>
          </p:nvSpPr>
          <p:spPr bwMode="auto">
            <a:xfrm>
              <a:off x="6191815" y="3623843"/>
              <a:ext cx="1952085" cy="479030"/>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Ev təsərrüfatlarının gəlirləri</a:t>
              </a:r>
              <a:b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b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Korporativ mənfəət</a:t>
              </a:r>
              <a:endParaRPr kumimoji="0" lang="az-Latn-AZ" sz="1200" b="0" i="0" u="none" strike="noStrike" cap="none" normalizeH="0" baseline="0" smtClean="0">
                <a:ln>
                  <a:noFill/>
                </a:ln>
                <a:solidFill>
                  <a:schemeClr val="tx1"/>
                </a:solidFill>
                <a:effectLst/>
                <a:latin typeface="Arial" pitchFamily="34" charset="0"/>
              </a:endParaRPr>
            </a:p>
          </p:txBody>
        </p:sp>
        <p:sp>
          <p:nvSpPr>
            <p:cNvPr id="71723" name="Rectangle 9"/>
            <p:cNvSpPr>
              <a:spLocks noChangeArrowheads="1"/>
            </p:cNvSpPr>
            <p:nvPr/>
          </p:nvSpPr>
          <p:spPr bwMode="auto">
            <a:xfrm>
              <a:off x="6503318" y="2834092"/>
              <a:ext cx="1391380" cy="527286"/>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Xərclər </a:t>
              </a:r>
              <a:b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b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(kapital və cari)</a:t>
              </a:r>
              <a:endParaRPr kumimoji="0" lang="az-Latn-AZ" sz="1200" b="0" i="0" u="none" strike="noStrike" cap="none" normalizeH="0" baseline="0" smtClean="0">
                <a:ln>
                  <a:noFill/>
                </a:ln>
                <a:solidFill>
                  <a:schemeClr val="tx1"/>
                </a:solidFill>
                <a:effectLst/>
                <a:latin typeface="Arial" pitchFamily="34" charset="0"/>
              </a:endParaRPr>
            </a:p>
          </p:txBody>
        </p:sp>
        <p:sp>
          <p:nvSpPr>
            <p:cNvPr id="71722" name="Rectangle 10"/>
            <p:cNvSpPr>
              <a:spLocks noChangeArrowheads="1"/>
            </p:cNvSpPr>
            <p:nvPr/>
          </p:nvSpPr>
          <p:spPr bwMode="auto">
            <a:xfrm>
              <a:off x="6420251" y="714356"/>
              <a:ext cx="1391380" cy="387226"/>
            </a:xfrm>
            <a:prstGeom prst="rect">
              <a:avLst/>
            </a:prstGeom>
            <a:solidFill>
              <a:srgbClr val="4F81BD"/>
            </a:solidFill>
            <a:ln w="25400">
              <a:solidFill>
                <a:srgbClr val="385D8A"/>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Dövlət Neft Şirkəti</a:t>
              </a:r>
              <a:endParaRPr kumimoji="0" lang="az-Latn-AZ" sz="1200" b="0" i="0" u="none" strike="noStrike" cap="none" normalizeH="0" baseline="0" dirty="0" smtClean="0">
                <a:ln>
                  <a:noFill/>
                </a:ln>
                <a:solidFill>
                  <a:schemeClr val="tx1"/>
                </a:solidFill>
                <a:effectLst/>
                <a:latin typeface="Arial" pitchFamily="34" charset="0"/>
              </a:endParaRPr>
            </a:p>
          </p:txBody>
        </p:sp>
        <p:sp>
          <p:nvSpPr>
            <p:cNvPr id="71721" name="Straight Arrow Connector 11"/>
            <p:cNvSpPr>
              <a:spLocks noChangeShapeType="1"/>
            </p:cNvSpPr>
            <p:nvPr/>
          </p:nvSpPr>
          <p:spPr bwMode="auto">
            <a:xfrm>
              <a:off x="2806817" y="883841"/>
              <a:ext cx="3530366"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20" name="Straight Connector 14"/>
            <p:cNvSpPr>
              <a:spLocks noChangeShapeType="1"/>
            </p:cNvSpPr>
            <p:nvPr/>
          </p:nvSpPr>
          <p:spPr bwMode="auto">
            <a:xfrm>
              <a:off x="7178241" y="1018016"/>
              <a:ext cx="0" cy="176547"/>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19" name="Straight Connector 15"/>
            <p:cNvSpPr>
              <a:spLocks noChangeShapeType="1"/>
            </p:cNvSpPr>
            <p:nvPr/>
          </p:nvSpPr>
          <p:spPr bwMode="auto">
            <a:xfrm flipH="1">
              <a:off x="4717368" y="1201624"/>
              <a:ext cx="2450490" cy="0"/>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18" name="Straight Arrow Connector 16"/>
            <p:cNvSpPr>
              <a:spLocks noChangeShapeType="1"/>
            </p:cNvSpPr>
            <p:nvPr/>
          </p:nvSpPr>
          <p:spPr bwMode="auto">
            <a:xfrm rot="5400000">
              <a:off x="4452548" y="1473506"/>
              <a:ext cx="529640"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17" name="Straight Connector 17"/>
            <p:cNvSpPr>
              <a:spLocks noChangeShapeType="1"/>
            </p:cNvSpPr>
            <p:nvPr/>
          </p:nvSpPr>
          <p:spPr bwMode="auto">
            <a:xfrm>
              <a:off x="5464975" y="1851316"/>
              <a:ext cx="1723649" cy="0"/>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16" name="Straight Arrow Connector 19"/>
            <p:cNvSpPr>
              <a:spLocks noChangeShapeType="1"/>
            </p:cNvSpPr>
            <p:nvPr/>
          </p:nvSpPr>
          <p:spPr bwMode="auto">
            <a:xfrm rot="5400000">
              <a:off x="6690554" y="2359770"/>
              <a:ext cx="1016908"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15" name="Straight Arrow Connector 20"/>
            <p:cNvSpPr>
              <a:spLocks noChangeShapeType="1"/>
            </p:cNvSpPr>
            <p:nvPr/>
          </p:nvSpPr>
          <p:spPr bwMode="auto">
            <a:xfrm rot="5400000">
              <a:off x="7008338" y="3567348"/>
              <a:ext cx="381341"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14" name="Straight Arrow Connector 21"/>
            <p:cNvSpPr>
              <a:spLocks noChangeShapeType="1"/>
            </p:cNvSpPr>
            <p:nvPr/>
          </p:nvSpPr>
          <p:spPr bwMode="auto">
            <a:xfrm rot="5400000">
              <a:off x="6849445" y="4495982"/>
              <a:ext cx="699124" cy="0"/>
            </a:xfrm>
            <a:prstGeom prst="bentConnector3">
              <a:avLst>
                <a:gd name="adj1" fmla="val 50000"/>
              </a:avLst>
            </a:prstGeom>
            <a:noFill/>
            <a:ln w="9525">
              <a:solidFill>
                <a:srgbClr val="4A7EBB"/>
              </a:solidFill>
              <a:miter lim="800000"/>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13" name="Straight Arrow Connector 22"/>
            <p:cNvSpPr>
              <a:spLocks noChangeShapeType="1"/>
            </p:cNvSpPr>
            <p:nvPr/>
          </p:nvSpPr>
          <p:spPr bwMode="auto">
            <a:xfrm rot="10800000">
              <a:off x="5329990" y="5036215"/>
              <a:ext cx="1173328"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12" name="Straight Arrow Connector 50"/>
            <p:cNvSpPr>
              <a:spLocks noChangeShapeType="1"/>
            </p:cNvSpPr>
            <p:nvPr/>
          </p:nvSpPr>
          <p:spPr bwMode="auto">
            <a:xfrm rot="5400000">
              <a:off x="7843590" y="3894548"/>
              <a:ext cx="268351" cy="0"/>
            </a:xfrm>
            <a:prstGeom prst="straightConnector1">
              <a:avLst/>
            </a:prstGeom>
            <a:noFill/>
            <a:ln w="22225">
              <a:solidFill>
                <a:srgbClr val="000000"/>
              </a:solidFill>
              <a:round/>
              <a:headEnd type="triangle" w="lg" len="lg"/>
              <a:tailEnd type="none" w="lg" len="lg"/>
            </a:ln>
          </p:spPr>
          <p:txBody>
            <a:bodyPr vert="horz" wrap="square" lIns="91440" tIns="45720" rIns="91440" bIns="45720" numCol="1" anchor="ctr" anchorCtr="0" compatLnSpc="1">
              <a:prstTxWarp prst="textNoShape">
                <a:avLst/>
              </a:prstTxWarp>
            </a:bodyPr>
            <a:lstStyle/>
            <a:p>
              <a:pPr algn="ctr"/>
              <a:endParaRPr lang="ru-RU" sz="1200"/>
            </a:p>
          </p:txBody>
        </p:sp>
        <p:sp>
          <p:nvSpPr>
            <p:cNvPr id="71711" name="Straight Connector 23"/>
            <p:cNvSpPr>
              <a:spLocks noChangeShapeType="1"/>
            </p:cNvSpPr>
            <p:nvPr/>
          </p:nvSpPr>
          <p:spPr bwMode="auto">
            <a:xfrm flipH="1">
              <a:off x="4561617" y="3920441"/>
              <a:ext cx="2004002" cy="0"/>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10" name="Straight Arrow Connector 24"/>
            <p:cNvSpPr>
              <a:spLocks noChangeShapeType="1"/>
            </p:cNvSpPr>
            <p:nvPr/>
          </p:nvSpPr>
          <p:spPr bwMode="auto">
            <a:xfrm rot="5400000">
              <a:off x="3427616" y="3927503"/>
              <a:ext cx="1624228"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09" name="Straight Connector 25"/>
            <p:cNvSpPr>
              <a:spLocks noChangeShapeType="1"/>
            </p:cNvSpPr>
            <p:nvPr/>
          </p:nvSpPr>
          <p:spPr bwMode="auto">
            <a:xfrm flipH="1">
              <a:off x="4239730" y="3115389"/>
              <a:ext cx="2263588" cy="0"/>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07" name="Straight Connector 27"/>
            <p:cNvSpPr>
              <a:spLocks noChangeShapeType="1"/>
            </p:cNvSpPr>
            <p:nvPr/>
          </p:nvSpPr>
          <p:spPr bwMode="auto">
            <a:xfrm flipH="1">
              <a:off x="2786050" y="1500174"/>
              <a:ext cx="1941701" cy="0"/>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06" name="Straight Arrow Connector 28"/>
            <p:cNvSpPr>
              <a:spLocks noChangeShapeType="1"/>
            </p:cNvSpPr>
            <p:nvPr/>
          </p:nvSpPr>
          <p:spPr bwMode="auto">
            <a:xfrm rot="5400000">
              <a:off x="2066670" y="1478480"/>
              <a:ext cx="792000" cy="692511"/>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05" name="Straight Connector 29"/>
            <p:cNvSpPr>
              <a:spLocks noChangeShapeType="1"/>
            </p:cNvSpPr>
            <p:nvPr/>
          </p:nvSpPr>
          <p:spPr bwMode="auto">
            <a:xfrm>
              <a:off x="4239730" y="5318690"/>
              <a:ext cx="0" cy="254227"/>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04" name="Straight Connector 30"/>
            <p:cNvSpPr>
              <a:spLocks noChangeShapeType="1"/>
            </p:cNvSpPr>
            <p:nvPr/>
          </p:nvSpPr>
          <p:spPr bwMode="auto">
            <a:xfrm flipH="1">
              <a:off x="2536848" y="5565855"/>
              <a:ext cx="1702883" cy="0"/>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03" name="Straight Arrow Connector 31"/>
            <p:cNvSpPr>
              <a:spLocks noChangeShapeType="1"/>
            </p:cNvSpPr>
            <p:nvPr/>
          </p:nvSpPr>
          <p:spPr bwMode="auto">
            <a:xfrm rot="5400000">
              <a:off x="2342646" y="5767118"/>
              <a:ext cx="388402"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702" name="Straight Connector 32"/>
            <p:cNvSpPr>
              <a:spLocks noChangeShapeType="1"/>
            </p:cNvSpPr>
            <p:nvPr/>
          </p:nvSpPr>
          <p:spPr bwMode="auto">
            <a:xfrm>
              <a:off x="4561617" y="5318690"/>
              <a:ext cx="0" cy="254227"/>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01" name="Straight Connector 33"/>
            <p:cNvSpPr>
              <a:spLocks noChangeShapeType="1"/>
            </p:cNvSpPr>
            <p:nvPr/>
          </p:nvSpPr>
          <p:spPr bwMode="auto">
            <a:xfrm>
              <a:off x="4572000" y="5572917"/>
              <a:ext cx="1225245" cy="0"/>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700" name="Straight Arrow Connector 34"/>
            <p:cNvSpPr>
              <a:spLocks noChangeShapeType="1"/>
            </p:cNvSpPr>
            <p:nvPr/>
          </p:nvSpPr>
          <p:spPr bwMode="auto">
            <a:xfrm rot="5400000">
              <a:off x="5627760" y="5742401"/>
              <a:ext cx="338969"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699" name="Straight Connector 35"/>
            <p:cNvSpPr>
              <a:spLocks noChangeShapeType="1"/>
            </p:cNvSpPr>
            <p:nvPr/>
          </p:nvSpPr>
          <p:spPr bwMode="auto">
            <a:xfrm>
              <a:off x="7167858" y="5297504"/>
              <a:ext cx="0" cy="254227"/>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698" name="Straight Connector 36"/>
            <p:cNvSpPr>
              <a:spLocks noChangeShapeType="1"/>
            </p:cNvSpPr>
            <p:nvPr/>
          </p:nvSpPr>
          <p:spPr bwMode="auto">
            <a:xfrm flipH="1">
              <a:off x="6067214" y="5558793"/>
              <a:ext cx="1100644" cy="0"/>
            </a:xfrm>
            <a:prstGeom prst="line">
              <a:avLst/>
            </a:prstGeom>
            <a:noFill/>
            <a:ln w="9525">
              <a:solidFill>
                <a:srgbClr val="4A7EBB"/>
              </a:solidFill>
              <a:round/>
              <a:headEnd/>
              <a:tailEnd/>
            </a:ln>
          </p:spPr>
          <p:txBody>
            <a:bodyPr vert="horz" wrap="square" lIns="91440" tIns="45720" rIns="91440" bIns="45720" numCol="1" anchor="ctr" anchorCtr="0" compatLnSpc="1">
              <a:prstTxWarp prst="textNoShape">
                <a:avLst/>
              </a:prstTxWarp>
            </a:bodyPr>
            <a:lstStyle/>
            <a:p>
              <a:pPr algn="ctr"/>
              <a:endParaRPr lang="ru-RU" sz="1200"/>
            </a:p>
          </p:txBody>
        </p:sp>
        <p:sp>
          <p:nvSpPr>
            <p:cNvPr id="71697" name="Straight Arrow Connector 37"/>
            <p:cNvSpPr>
              <a:spLocks noChangeShapeType="1"/>
            </p:cNvSpPr>
            <p:nvPr/>
          </p:nvSpPr>
          <p:spPr bwMode="auto">
            <a:xfrm rot="5400000">
              <a:off x="5897729" y="5735340"/>
              <a:ext cx="338969"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696" name="Straight Arrow Connector 40"/>
            <p:cNvSpPr>
              <a:spLocks noChangeShapeType="1"/>
            </p:cNvSpPr>
            <p:nvPr/>
          </p:nvSpPr>
          <p:spPr bwMode="auto">
            <a:xfrm rot="16200000" flipH="1">
              <a:off x="1723339" y="3273797"/>
              <a:ext cx="889795" cy="10383"/>
            </a:xfrm>
            <a:prstGeom prst="bentConnector3">
              <a:avLst>
                <a:gd name="adj1" fmla="val 50000"/>
              </a:avLst>
            </a:prstGeom>
            <a:noFill/>
            <a:ln w="9525">
              <a:solidFill>
                <a:srgbClr val="4A7EBB"/>
              </a:solidFill>
              <a:prstDash val="dash"/>
              <a:miter lim="800000"/>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695" name="Oval 41"/>
            <p:cNvSpPr>
              <a:spLocks noChangeArrowheads="1"/>
            </p:cNvSpPr>
            <p:nvPr/>
          </p:nvSpPr>
          <p:spPr bwMode="auto">
            <a:xfrm>
              <a:off x="1363520" y="3760372"/>
              <a:ext cx="1526364" cy="932166"/>
            </a:xfrm>
            <a:prstGeom prst="ellipse">
              <a:avLst/>
            </a:prstGeom>
            <a:solidFill>
              <a:srgbClr val="FFFFFF"/>
            </a:solidFill>
            <a:ln w="25400">
              <a:solidFill>
                <a:srgbClr val="385D8A"/>
              </a:solidFill>
              <a:prstDash val="dash"/>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Neft Gəlirlərinin təkrar dövriyyəsi</a:t>
              </a:r>
              <a:endParaRPr kumimoji="0" lang="az-Latn-AZ" sz="1200" b="0" i="0" u="none" strike="noStrike" cap="none" normalizeH="0" baseline="0" smtClean="0">
                <a:ln>
                  <a:noFill/>
                </a:ln>
                <a:solidFill>
                  <a:schemeClr val="tx1"/>
                </a:solidFill>
                <a:effectLst/>
                <a:latin typeface="Arial" pitchFamily="34" charset="0"/>
              </a:endParaRPr>
            </a:p>
          </p:txBody>
        </p:sp>
        <p:sp>
          <p:nvSpPr>
            <p:cNvPr id="71694" name="Straight Arrow Connector 42"/>
            <p:cNvSpPr>
              <a:spLocks noChangeShapeType="1"/>
            </p:cNvSpPr>
            <p:nvPr/>
          </p:nvSpPr>
          <p:spPr bwMode="auto">
            <a:xfrm rot="16200000">
              <a:off x="1702223" y="5149206"/>
              <a:ext cx="925104" cy="0"/>
            </a:xfrm>
            <a:prstGeom prst="straightConnector1">
              <a:avLst/>
            </a:prstGeom>
            <a:noFill/>
            <a:ln w="9525">
              <a:solidFill>
                <a:srgbClr val="4A7EBB"/>
              </a:solidFill>
              <a:prstDash val="dash"/>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693" name="Rectangle 43"/>
            <p:cNvSpPr>
              <a:spLocks noChangeArrowheads="1"/>
            </p:cNvSpPr>
            <p:nvPr/>
          </p:nvSpPr>
          <p:spPr bwMode="auto">
            <a:xfrm>
              <a:off x="3751709" y="714356"/>
              <a:ext cx="1111027" cy="204794"/>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rgbClr val="4F81BD"/>
                  </a:solidFill>
                  <a:effectLst/>
                  <a:latin typeface="Times New Roman" pitchFamily="18" charset="0"/>
                  <a:ea typeface="MS Mincho" pitchFamily="49" charset="-128"/>
                  <a:cs typeface="Times New Roman" pitchFamily="18" charset="0"/>
                </a:rPr>
                <a:t>USD</a:t>
              </a:r>
              <a:endParaRPr kumimoji="0" lang="az-Latn-AZ" sz="1200" b="0" i="0" u="none" strike="noStrike" cap="none" normalizeH="0" baseline="0" smtClean="0">
                <a:ln>
                  <a:noFill/>
                </a:ln>
                <a:solidFill>
                  <a:schemeClr val="tx1"/>
                </a:solidFill>
                <a:effectLst/>
                <a:latin typeface="Arial" pitchFamily="34" charset="0"/>
              </a:endParaRPr>
            </a:p>
          </p:txBody>
        </p:sp>
        <p:sp>
          <p:nvSpPr>
            <p:cNvPr id="71692" name="Rectangle 44"/>
            <p:cNvSpPr>
              <a:spLocks noChangeArrowheads="1"/>
            </p:cNvSpPr>
            <p:nvPr/>
          </p:nvSpPr>
          <p:spPr bwMode="auto">
            <a:xfrm>
              <a:off x="5163856" y="1018016"/>
              <a:ext cx="1111027" cy="204794"/>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rgbClr val="4F81BD"/>
                  </a:solidFill>
                  <a:effectLst/>
                  <a:latin typeface="Times New Roman" pitchFamily="18" charset="0"/>
                  <a:ea typeface="MS Mincho" pitchFamily="49" charset="-128"/>
                  <a:cs typeface="Times New Roman" pitchFamily="18" charset="0"/>
                </a:rPr>
                <a:t>USD</a:t>
              </a:r>
              <a:endParaRPr kumimoji="0" lang="az-Latn-AZ" sz="1200" b="0" i="0" u="none" strike="noStrike" cap="none" normalizeH="0" baseline="0" smtClean="0">
                <a:ln>
                  <a:noFill/>
                </a:ln>
                <a:solidFill>
                  <a:schemeClr val="tx1"/>
                </a:solidFill>
                <a:effectLst/>
                <a:latin typeface="Arial" pitchFamily="34" charset="0"/>
              </a:endParaRPr>
            </a:p>
          </p:txBody>
        </p:sp>
        <p:sp>
          <p:nvSpPr>
            <p:cNvPr id="71691" name="Rectangle 45"/>
            <p:cNvSpPr>
              <a:spLocks noChangeArrowheads="1"/>
            </p:cNvSpPr>
            <p:nvPr/>
          </p:nvSpPr>
          <p:spPr bwMode="auto">
            <a:xfrm>
              <a:off x="2571736" y="1500174"/>
              <a:ext cx="1111027" cy="204794"/>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rgbClr val="4F81BD"/>
                  </a:solidFill>
                  <a:effectLst/>
                  <a:latin typeface="Times New Roman" pitchFamily="18" charset="0"/>
                  <a:ea typeface="MS Mincho" pitchFamily="49" charset="-128"/>
                  <a:cs typeface="Times New Roman" pitchFamily="18" charset="0"/>
                </a:rPr>
                <a:t>USD</a:t>
              </a:r>
              <a:endParaRPr kumimoji="0" lang="az-Latn-AZ" sz="1200" b="0" i="0" u="none" strike="noStrike" cap="none" normalizeH="0" baseline="0" smtClean="0">
                <a:ln>
                  <a:noFill/>
                </a:ln>
                <a:solidFill>
                  <a:schemeClr val="tx1"/>
                </a:solidFill>
                <a:effectLst/>
                <a:latin typeface="Arial" pitchFamily="34" charset="0"/>
              </a:endParaRPr>
            </a:p>
          </p:txBody>
        </p:sp>
        <p:sp>
          <p:nvSpPr>
            <p:cNvPr id="71690" name="Rectangle 46"/>
            <p:cNvSpPr>
              <a:spLocks noChangeArrowheads="1"/>
            </p:cNvSpPr>
            <p:nvPr/>
          </p:nvSpPr>
          <p:spPr bwMode="auto">
            <a:xfrm>
              <a:off x="5672644" y="1643050"/>
              <a:ext cx="1515981" cy="268351"/>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Milli Valyuta</a:t>
              </a:r>
              <a:endParaRPr kumimoji="0" lang="az-Latn-AZ" sz="1200" b="0" i="0" u="none" strike="noStrike" cap="none" normalizeH="0" baseline="0" dirty="0" smtClean="0">
                <a:ln>
                  <a:noFill/>
                </a:ln>
                <a:solidFill>
                  <a:schemeClr val="tx1"/>
                </a:solidFill>
                <a:effectLst/>
                <a:latin typeface="Arial" pitchFamily="34" charset="0"/>
              </a:endParaRPr>
            </a:p>
          </p:txBody>
        </p:sp>
        <p:sp>
          <p:nvSpPr>
            <p:cNvPr id="71689" name="Straight Arrow Connector 47"/>
            <p:cNvSpPr>
              <a:spLocks noChangeShapeType="1"/>
            </p:cNvSpPr>
            <p:nvPr/>
          </p:nvSpPr>
          <p:spPr bwMode="auto">
            <a:xfrm>
              <a:off x="3377906" y="6116680"/>
              <a:ext cx="1734033" cy="0"/>
            </a:xfrm>
            <a:prstGeom prst="straightConnector1">
              <a:avLst/>
            </a:prstGeom>
            <a:noFill/>
            <a:ln w="9525">
              <a:solidFill>
                <a:srgbClr val="4A7EBB"/>
              </a:solidFill>
              <a:prstDash val="dash"/>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sp>
          <p:nvSpPr>
            <p:cNvPr id="71688" name="Rectangle 48"/>
            <p:cNvSpPr>
              <a:spLocks noChangeArrowheads="1"/>
            </p:cNvSpPr>
            <p:nvPr/>
          </p:nvSpPr>
          <p:spPr bwMode="auto">
            <a:xfrm>
              <a:off x="1000100" y="3087141"/>
              <a:ext cx="1079877" cy="395464"/>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Maliyyə Mənbələri</a:t>
              </a:r>
              <a:endParaRPr kumimoji="0" lang="az-Latn-AZ" sz="1200" b="0" i="0" u="none" strike="noStrike" cap="none" normalizeH="0" baseline="0" smtClean="0">
                <a:ln>
                  <a:noFill/>
                </a:ln>
                <a:solidFill>
                  <a:schemeClr val="tx1"/>
                </a:solidFill>
                <a:effectLst/>
                <a:latin typeface="Arial" pitchFamily="34" charset="0"/>
              </a:endParaRPr>
            </a:p>
          </p:txBody>
        </p:sp>
        <p:sp>
          <p:nvSpPr>
            <p:cNvPr id="71687" name="Rectangle 49"/>
            <p:cNvSpPr>
              <a:spLocks noChangeArrowheads="1"/>
            </p:cNvSpPr>
            <p:nvPr/>
          </p:nvSpPr>
          <p:spPr bwMode="auto">
            <a:xfrm>
              <a:off x="1155851" y="5255133"/>
              <a:ext cx="1121410" cy="360155"/>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z-Latn-AZ"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Ticarət Mənbələri</a:t>
              </a:r>
              <a:endParaRPr kumimoji="0" lang="az-Latn-AZ" sz="1200" b="0" i="0" u="none" strike="noStrike" cap="none" normalizeH="0" baseline="0" smtClean="0">
                <a:ln>
                  <a:noFill/>
                </a:ln>
                <a:solidFill>
                  <a:schemeClr val="tx1"/>
                </a:solidFill>
                <a:effectLst/>
                <a:latin typeface="Arial" pitchFamily="34" charset="0"/>
              </a:endParaRPr>
            </a:p>
          </p:txBody>
        </p:sp>
        <p:sp>
          <p:nvSpPr>
            <p:cNvPr id="71686" name="Straight Arrow Connector 51"/>
            <p:cNvSpPr>
              <a:spLocks noChangeShapeType="1"/>
            </p:cNvSpPr>
            <p:nvPr/>
          </p:nvSpPr>
          <p:spPr bwMode="auto">
            <a:xfrm rot="5400000">
              <a:off x="7843590" y="4991490"/>
              <a:ext cx="268351" cy="0"/>
            </a:xfrm>
            <a:prstGeom prst="straightConnector1">
              <a:avLst/>
            </a:prstGeom>
            <a:noFill/>
            <a:ln w="22225">
              <a:solidFill>
                <a:srgbClr val="000000"/>
              </a:solidFill>
              <a:round/>
              <a:headEnd type="triangle" w="lg" len="lg"/>
              <a:tailEnd type="none" w="lg" len="lg"/>
            </a:ln>
          </p:spPr>
          <p:txBody>
            <a:bodyPr vert="horz" wrap="square" lIns="91440" tIns="45720" rIns="91440" bIns="45720" numCol="1" anchor="ctr" anchorCtr="0" compatLnSpc="1">
              <a:prstTxWarp prst="textNoShape">
                <a:avLst/>
              </a:prstTxWarp>
            </a:bodyPr>
            <a:lstStyle/>
            <a:p>
              <a:pPr algn="ctr"/>
              <a:endParaRPr lang="ru-RU" sz="1200"/>
            </a:p>
          </p:txBody>
        </p:sp>
        <p:sp>
          <p:nvSpPr>
            <p:cNvPr id="71685" name="Straight Arrow Connector 52"/>
            <p:cNvSpPr>
              <a:spLocks noChangeShapeType="1"/>
            </p:cNvSpPr>
            <p:nvPr/>
          </p:nvSpPr>
          <p:spPr bwMode="auto">
            <a:xfrm rot="5400000">
              <a:off x="2942611" y="5916594"/>
              <a:ext cx="268351" cy="0"/>
            </a:xfrm>
            <a:prstGeom prst="straightConnector1">
              <a:avLst/>
            </a:prstGeom>
            <a:noFill/>
            <a:ln w="22225">
              <a:solidFill>
                <a:srgbClr val="000000"/>
              </a:solidFill>
              <a:round/>
              <a:headEnd type="triangle" w="lg" len="lg"/>
              <a:tailEnd type="none" w="lg" len="lg"/>
            </a:ln>
          </p:spPr>
          <p:txBody>
            <a:bodyPr vert="horz" wrap="square" lIns="91440" tIns="45720" rIns="91440" bIns="45720" numCol="1" anchor="ctr" anchorCtr="0" compatLnSpc="1">
              <a:prstTxWarp prst="textNoShape">
                <a:avLst/>
              </a:prstTxWarp>
            </a:bodyPr>
            <a:lstStyle/>
            <a:p>
              <a:pPr algn="ctr"/>
              <a:endParaRPr lang="ru-RU" sz="1200"/>
            </a:p>
          </p:txBody>
        </p:sp>
        <p:sp>
          <p:nvSpPr>
            <p:cNvPr id="71684" name="Straight Arrow Connector 53"/>
            <p:cNvSpPr>
              <a:spLocks noChangeShapeType="1"/>
            </p:cNvSpPr>
            <p:nvPr/>
          </p:nvSpPr>
          <p:spPr bwMode="auto">
            <a:xfrm rot="5400000">
              <a:off x="4938922" y="5018561"/>
              <a:ext cx="346031" cy="0"/>
            </a:xfrm>
            <a:prstGeom prst="straightConnector1">
              <a:avLst/>
            </a:prstGeom>
            <a:noFill/>
            <a:ln w="22225">
              <a:solidFill>
                <a:srgbClr val="000000"/>
              </a:solidFill>
              <a:round/>
              <a:headEnd type="triangle" w="lg" len="lg"/>
              <a:tailEnd type="none" w="lg" len="lg"/>
            </a:ln>
          </p:spPr>
          <p:txBody>
            <a:bodyPr vert="horz" wrap="square" lIns="91440" tIns="45720" rIns="91440" bIns="45720" numCol="1" anchor="ctr" anchorCtr="0" compatLnSpc="1">
              <a:prstTxWarp prst="textNoShape">
                <a:avLst/>
              </a:prstTxWarp>
            </a:bodyPr>
            <a:lstStyle/>
            <a:p>
              <a:pPr algn="ctr"/>
              <a:endParaRPr lang="ru-RU" sz="1200"/>
            </a:p>
          </p:txBody>
        </p:sp>
        <p:sp>
          <p:nvSpPr>
            <p:cNvPr id="71683" name="Straight Arrow Connector 54"/>
            <p:cNvSpPr>
              <a:spLocks noChangeShapeType="1"/>
            </p:cNvSpPr>
            <p:nvPr/>
          </p:nvSpPr>
          <p:spPr bwMode="auto">
            <a:xfrm rot="5400000">
              <a:off x="6431443" y="5916594"/>
              <a:ext cx="268351" cy="0"/>
            </a:xfrm>
            <a:prstGeom prst="straightConnector1">
              <a:avLst/>
            </a:prstGeom>
            <a:noFill/>
            <a:ln w="22225">
              <a:solidFill>
                <a:srgbClr val="000000"/>
              </a:solidFill>
              <a:round/>
              <a:headEnd type="triangle" w="lg" len="lg"/>
              <a:tailEnd type="none" w="lg" len="lg"/>
            </a:ln>
          </p:spPr>
          <p:txBody>
            <a:bodyPr vert="horz" wrap="square" lIns="91440" tIns="45720" rIns="91440" bIns="45720" numCol="1" anchor="ctr" anchorCtr="0" compatLnSpc="1">
              <a:prstTxWarp prst="textNoShape">
                <a:avLst/>
              </a:prstTxWarp>
            </a:bodyPr>
            <a:lstStyle/>
            <a:p>
              <a:pPr algn="ctr"/>
              <a:endParaRPr lang="ru-RU" sz="1200"/>
            </a:p>
          </p:txBody>
        </p:sp>
        <p:sp>
          <p:nvSpPr>
            <p:cNvPr id="54" name="Straight Arrow Connector 16"/>
            <p:cNvSpPr>
              <a:spLocks noChangeShapeType="1"/>
            </p:cNvSpPr>
            <p:nvPr/>
          </p:nvSpPr>
          <p:spPr bwMode="auto">
            <a:xfrm rot="5400000">
              <a:off x="4143371" y="4357694"/>
              <a:ext cx="857258" cy="0"/>
            </a:xfrm>
            <a:prstGeom prst="straightConnector1">
              <a:avLst/>
            </a:prstGeom>
            <a:noFill/>
            <a:ln w="9525">
              <a:solidFill>
                <a:srgbClr val="4A7EBB"/>
              </a:solidFill>
              <a:round/>
              <a:headEnd/>
              <a:tailEnd type="arrow" w="med" len="med"/>
            </a:ln>
          </p:spPr>
          <p:txBody>
            <a:bodyPr vert="horz" wrap="square" lIns="91440" tIns="45720" rIns="91440" bIns="45720" numCol="1" anchor="ctr" anchorCtr="0" compatLnSpc="1">
              <a:prstTxWarp prst="textNoShape">
                <a:avLst/>
              </a:prstTxWarp>
            </a:bodyPr>
            <a:lstStyle/>
            <a:p>
              <a:pPr algn="ctr"/>
              <a:endParaRPr lang="ru-RU" sz="1200"/>
            </a:p>
          </p:txBody>
        </p:sp>
      </p:grpSp>
      <p:sp>
        <p:nvSpPr>
          <p:cNvPr id="71732" name="Rectangle 5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71750" name="Rectangle 70"/>
          <p:cNvSpPr>
            <a:spLocks noChangeArrowheads="1"/>
          </p:cNvSpPr>
          <p:nvPr/>
        </p:nvSpPr>
        <p:spPr bwMode="auto">
          <a:xfrm>
            <a:off x="1500166" y="1"/>
            <a:ext cx="5608587" cy="9079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rPr>
              <a:t/>
            </a:r>
            <a:br>
              <a:rPr kumimoji="0" lang="ru-RU" sz="900" b="0" i="0" u="none" strike="noStrike" cap="none" normalizeH="0" baseline="0" dirty="0" smtClean="0">
                <a:ln>
                  <a:noFill/>
                </a:ln>
                <a:solidFill>
                  <a:schemeClr val="tx1"/>
                </a:solidFill>
                <a:effectLst/>
                <a:latin typeface="Arial" pitchFamily="34" charset="0"/>
              </a:rPr>
            </a:br>
            <a:endParaRPr kumimoji="0" lang="ru-RU"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az-Latn-AZ" sz="1400"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Valyuta daxilolmalarının iqtisadiyyata təsiri istiqamətləri</a:t>
            </a:r>
            <a:endParaRPr kumimoji="0" lang="ru-RU" sz="900" b="0" i="0" u="none" strike="noStrike" cap="none" normalizeH="0" baseline="0" dirty="0" smtClean="0">
              <a:ln>
                <a:noFill/>
              </a:ln>
              <a:solidFill>
                <a:schemeClr val="tx1"/>
              </a:solidFill>
              <a:effectLst/>
              <a:latin typeface="Arial" pitchFamily="34"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cxnSp>
        <p:nvCxnSpPr>
          <p:cNvPr id="56" name="Прямая со стрелкой 55"/>
          <p:cNvCxnSpPr>
            <a:stCxn id="71728" idx="3"/>
          </p:cNvCxnSpPr>
          <p:nvPr/>
        </p:nvCxnSpPr>
        <p:spPr>
          <a:xfrm flipV="1">
            <a:off x="3133310" y="2071678"/>
            <a:ext cx="867186" cy="4728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57166"/>
            <a:ext cx="7772400" cy="5857915"/>
          </a:xfrm>
        </p:spPr>
        <p:txBody>
          <a:bodyPr>
            <a:noAutofit/>
          </a:bodyPr>
          <a:lstStyle/>
          <a:p>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az-Latn-AZ"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endParaRPr lang="ru-RU" sz="1400" dirty="0">
              <a:latin typeface="Times New Roman" pitchFamily="18" charset="0"/>
              <a:cs typeface="Times New Roman" pitchFamily="18" charset="0"/>
            </a:endParaRPr>
          </a:p>
        </p:txBody>
      </p:sp>
      <p:graphicFrame>
        <p:nvGraphicFramePr>
          <p:cNvPr id="5" name="Диаграмма 4"/>
          <p:cNvGraphicFramePr>
            <a:graphicFrameLocks/>
          </p:cNvGraphicFramePr>
          <p:nvPr/>
        </p:nvGraphicFramePr>
        <p:xfrm>
          <a:off x="500033" y="484414"/>
          <a:ext cx="8215371" cy="58891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pPr algn="l"/>
            <a:r>
              <a:rPr lang="en-US" sz="1400" b="1"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graphicFrame>
        <p:nvGraphicFramePr>
          <p:cNvPr id="4" name="Диаграмма 3"/>
          <p:cNvGraphicFramePr/>
          <p:nvPr/>
        </p:nvGraphicFramePr>
        <p:xfrm>
          <a:off x="1357290" y="857232"/>
          <a:ext cx="6929486" cy="423864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57166"/>
            <a:ext cx="7772400" cy="5857915"/>
          </a:xfrm>
        </p:spPr>
        <p:txBody>
          <a:bodyPr>
            <a:noAutofit/>
          </a:bodyPr>
          <a:lstStyle/>
          <a:p>
            <a:pPr algn="l"/>
            <a:r>
              <a:rPr lang="en-US" sz="1400" b="1" dirty="0" smtClean="0"/>
              <a:t/>
            </a:r>
            <a:br>
              <a:rPr lang="en-US" sz="1400" b="1" dirty="0" smtClean="0"/>
            </a:br>
            <a:r>
              <a:rPr lang="en-US" sz="1400" b="1" dirty="0" smtClean="0"/>
              <a:t/>
            </a:r>
            <a:br>
              <a:rPr lang="en-US" sz="1400" b="1" dirty="0" smtClean="0"/>
            </a:br>
            <a:endParaRPr lang="ru-RU" sz="1400" dirty="0">
              <a:latin typeface="Times New Roman" pitchFamily="18" charset="0"/>
              <a:cs typeface="Times New Roman" pitchFamily="18" charset="0"/>
            </a:endParaRPr>
          </a:p>
        </p:txBody>
      </p:sp>
      <p:sp>
        <p:nvSpPr>
          <p:cNvPr id="89094" name="Text Box 6"/>
          <p:cNvSpPr txBox="1">
            <a:spLocks noChangeArrowheads="1"/>
          </p:cNvSpPr>
          <p:nvPr/>
        </p:nvSpPr>
        <p:spPr bwMode="auto">
          <a:xfrm>
            <a:off x="71406"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z-Latn-AZ" b="1" i="0" u="none" strike="noStrike" cap="none" normalizeH="0" baseline="0" dirty="0" smtClean="0">
                <a:ln>
                  <a:noFill/>
                </a:ln>
                <a:solidFill>
                  <a:schemeClr val="tx1"/>
                </a:solidFill>
                <a:effectLst/>
                <a:latin typeface="Times New Roman" pitchFamily="18" charset="0"/>
                <a:cs typeface="Times New Roman" pitchFamily="18" charset="0"/>
              </a:rPr>
              <a:t>ƏSAS İSTİQAMƏTLƏR</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az-Latn-AZ" sz="1600" b="1" i="0" u="none" strike="noStrike" cap="none" normalizeH="0" baseline="0" dirty="0" smtClean="0">
              <a:ln>
                <a:noFill/>
              </a:ln>
              <a:solidFill>
                <a:schemeClr val="tx1"/>
              </a:solidFill>
              <a:effectLst/>
              <a:latin typeface="Times New Roman" pitchFamily="18" charset="0"/>
            </a:endParaRP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r>
              <a:rPr kumimoji="0" lang="az-Latn-AZ" sz="1600" b="0" i="0" u="none" strike="noStrike" cap="none" normalizeH="0" baseline="0" dirty="0" smtClean="0">
                <a:ln>
                  <a:noFill/>
                </a:ln>
                <a:solidFill>
                  <a:schemeClr val="tx1"/>
                </a:solidFill>
                <a:effectLst/>
                <a:latin typeface="Times New Roman" pitchFamily="18" charset="0"/>
              </a:rPr>
              <a:t>PUL KÜTLƏSİNDƏ DƏYİŞİKLİK</a:t>
            </a: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endParaRPr lang="az-Latn-AZ" sz="1600" dirty="0" smtClean="0">
              <a:latin typeface="Times New Roman" pitchFamily="18" charset="0"/>
            </a:endParaRP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r>
              <a:rPr lang="az-Latn-AZ" sz="1600" dirty="0" smtClean="0">
                <a:latin typeface="Times New Roman" pitchFamily="18" charset="0"/>
              </a:rPr>
              <a:t>VALYUTA </a:t>
            </a:r>
            <a:r>
              <a:rPr lang="az-Latn-AZ" sz="1600" dirty="0" smtClean="0">
                <a:latin typeface="Times New Roman" pitchFamily="18" charset="0"/>
              </a:rPr>
              <a:t>MƏZƏNNƏSİNİN </a:t>
            </a:r>
            <a:r>
              <a:rPr lang="az-Latn-AZ" sz="1600" dirty="0" smtClean="0">
                <a:latin typeface="Times New Roman" pitchFamily="18" charset="0"/>
              </a:rPr>
              <a:t>İQTİSADİ ARTIMA TƏSİRİ</a:t>
            </a:r>
            <a:r>
              <a:rPr lang="ru-RU" sz="1600" dirty="0" smtClean="0">
                <a:latin typeface="Times New Roman" pitchFamily="18" charset="0"/>
              </a:rPr>
              <a:t> </a:t>
            </a:r>
            <a:endParaRPr lang="az-Latn-AZ" sz="1600" dirty="0" smtClean="0">
              <a:latin typeface="Times New Roman" pitchFamily="18" charset="0"/>
            </a:endParaRP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endParaRPr kumimoji="0" lang="az-Latn-AZ" sz="1600" b="0" i="0" u="none" strike="noStrike" cap="none" normalizeH="0" baseline="0" dirty="0" smtClean="0">
              <a:ln>
                <a:noFill/>
              </a:ln>
              <a:solidFill>
                <a:schemeClr val="tx1"/>
              </a:solidFill>
              <a:effectLst/>
              <a:latin typeface="Times New Roman" pitchFamily="18" charset="0"/>
            </a:endParaRP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r>
              <a:rPr kumimoji="0" lang="az-Latn-AZ" sz="1600" b="0" i="0" u="none" strike="noStrike" cap="none" normalizeH="0" baseline="0" dirty="0" smtClean="0">
                <a:ln>
                  <a:noFill/>
                </a:ln>
                <a:solidFill>
                  <a:schemeClr val="tx1"/>
                </a:solidFill>
                <a:effectLst/>
                <a:latin typeface="Times New Roman" pitchFamily="18" charset="0"/>
              </a:rPr>
              <a:t>FAİZ</a:t>
            </a:r>
            <a:r>
              <a:rPr kumimoji="0" lang="az-Latn-AZ" sz="1600" b="0" i="0" u="none" strike="noStrike" cap="none" normalizeH="0" dirty="0" smtClean="0">
                <a:ln>
                  <a:noFill/>
                </a:ln>
                <a:solidFill>
                  <a:schemeClr val="tx1"/>
                </a:solidFill>
                <a:effectLst/>
                <a:latin typeface="Times New Roman" pitchFamily="18" charset="0"/>
              </a:rPr>
              <a:t> DƏRƏCƏLƏRİNİN DƏYİŞMƏSİ</a:t>
            </a: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endParaRPr lang="az-Latn-AZ" sz="1600" dirty="0" smtClean="0">
              <a:latin typeface="Times New Roman" pitchFamily="18" charset="0"/>
            </a:endParaRP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r>
              <a:rPr kumimoji="0" lang="az-Latn-AZ" sz="1600" b="0" i="0" u="none" strike="noStrike" cap="none" normalizeH="0" baseline="0" dirty="0" smtClean="0">
                <a:ln>
                  <a:noFill/>
                </a:ln>
                <a:solidFill>
                  <a:schemeClr val="tx1"/>
                </a:solidFill>
                <a:effectLst/>
                <a:latin typeface="Times New Roman" pitchFamily="18" charset="0"/>
              </a:rPr>
              <a:t>İNFLYASİYANIN  İQTİSADİ</a:t>
            </a:r>
            <a:r>
              <a:rPr kumimoji="0" lang="az-Latn-AZ" sz="1600" b="0" i="0" u="none" strike="noStrike" cap="none" normalizeH="0" dirty="0" smtClean="0">
                <a:ln>
                  <a:noFill/>
                </a:ln>
                <a:solidFill>
                  <a:schemeClr val="tx1"/>
                </a:solidFill>
                <a:effectLst/>
                <a:latin typeface="Times New Roman" pitchFamily="18" charset="0"/>
              </a:rPr>
              <a:t> ARTIMA TƏSİRİ</a:t>
            </a: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endParaRPr lang="az-Latn-AZ" sz="1600" dirty="0" smtClean="0">
              <a:latin typeface="Times New Roman" pitchFamily="18" charset="0"/>
            </a:endParaRP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r>
              <a:rPr lang="az-Latn-AZ" sz="1600" baseline="0" dirty="0" smtClean="0">
                <a:latin typeface="Times New Roman" pitchFamily="18" charset="0"/>
              </a:rPr>
              <a:t>MƏCBURİ</a:t>
            </a:r>
            <a:r>
              <a:rPr lang="az-Latn-AZ" sz="1600" dirty="0" smtClean="0">
                <a:latin typeface="Times New Roman" pitchFamily="18" charset="0"/>
              </a:rPr>
              <a:t> EHTİYATLAR</a:t>
            </a: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endParaRPr lang="az-Latn-AZ" sz="1600" dirty="0" smtClean="0">
              <a:latin typeface="Times New Roman" pitchFamily="18" charset="0"/>
            </a:endParaRPr>
          </a:p>
          <a:p>
            <a:pPr marL="265113" marR="0" lvl="1" indent="265113" algn="just" defTabSz="914400" rtl="0" eaLnBrk="1" fontAlgn="base" latinLnBrk="0" hangingPunct="1">
              <a:spcBef>
                <a:spcPct val="0"/>
              </a:spcBef>
              <a:spcAft>
                <a:spcPts val="1000"/>
              </a:spcAft>
              <a:buClrTx/>
              <a:buSzTx/>
              <a:buFont typeface="Wingdings" pitchFamily="2" charset="2"/>
              <a:buChar char="Ø"/>
              <a:tabLst/>
            </a:pPr>
            <a:r>
              <a:rPr kumimoji="0" lang="az-Latn-AZ" sz="1600" b="0" i="0" u="none" strike="noStrike" cap="none" normalizeH="0" baseline="0" dirty="0" smtClean="0">
                <a:ln>
                  <a:noFill/>
                </a:ln>
                <a:solidFill>
                  <a:schemeClr val="tx1"/>
                </a:solidFill>
                <a:effectLst/>
                <a:latin typeface="Times New Roman" pitchFamily="18" charset="0"/>
              </a:rPr>
              <a:t>AÇIQ</a:t>
            </a:r>
            <a:r>
              <a:rPr kumimoji="0" lang="az-Latn-AZ" sz="1600" b="0" i="0" u="none" strike="noStrike" cap="none" normalizeH="0" dirty="0" smtClean="0">
                <a:ln>
                  <a:noFill/>
                </a:ln>
                <a:solidFill>
                  <a:schemeClr val="tx1"/>
                </a:solidFill>
                <a:effectLst/>
                <a:latin typeface="Times New Roman" pitchFamily="18" charset="0"/>
              </a:rPr>
              <a:t> BAZAR ƏMƏLİYYATLARI</a:t>
            </a:r>
            <a:endParaRPr kumimoji="0" lang="ru-RU"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pPr algn="l"/>
            <a:r>
              <a:rPr lang="en-US" sz="1400" b="1"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graphicFrame>
        <p:nvGraphicFramePr>
          <p:cNvPr id="3" name="Диаграмма 2"/>
          <p:cNvGraphicFramePr>
            <a:graphicFrameLocks/>
          </p:cNvGraphicFramePr>
          <p:nvPr/>
        </p:nvGraphicFramePr>
        <p:xfrm>
          <a:off x="1061357" y="714356"/>
          <a:ext cx="7021286" cy="515032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pPr algn="l"/>
            <a:r>
              <a:rPr lang="az-Latn-AZ" sz="16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graphicFrame>
        <p:nvGraphicFramePr>
          <p:cNvPr id="4" name="Диаграмма 3"/>
          <p:cNvGraphicFramePr>
            <a:graphicFrameLocks/>
          </p:cNvGraphicFramePr>
          <p:nvPr/>
        </p:nvGraphicFramePr>
        <p:xfrm>
          <a:off x="578303" y="714356"/>
          <a:ext cx="7987393" cy="515032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r>
              <a:rPr lang="az-Latn-AZ" sz="1600" b="1" dirty="0" smtClean="0">
                <a:latin typeface="Times New Roman" pitchFamily="18" charset="0"/>
                <a:cs typeface="Times New Roman" pitchFamily="18" charset="0"/>
              </a:rPr>
              <a:t>   </a:t>
            </a: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ru-RU" sz="1600" dirty="0" smtClean="0"/>
              <a:t/>
            </a:r>
            <a:br>
              <a:rPr lang="ru-RU" sz="1600" dirty="0" smtClean="0"/>
            </a:br>
            <a:r>
              <a:rPr lang="en-US" sz="1600" b="1" dirty="0" smtClean="0"/>
              <a:t> </a:t>
            </a:r>
            <a:r>
              <a:rPr lang="az-Latn-AZ" sz="1600" b="1" dirty="0" smtClean="0"/>
              <a:t> Hesablamalara əsasən,  manatın bahalaşmasının qeyri-neft ÜDM-nə təsiri aşağıdakı kimi olur:</a:t>
            </a:r>
            <a:r>
              <a:rPr lang="az-Latn-AZ" sz="1600" dirty="0" smtClean="0"/>
              <a:t/>
            </a:r>
            <a:br>
              <a:rPr lang="az-Latn-AZ" sz="1600" dirty="0" smtClean="0"/>
            </a:br>
            <a:r>
              <a:rPr lang="az-Latn-AZ" sz="1600" dirty="0" smtClean="0"/>
              <a:t/>
            </a:r>
            <a:br>
              <a:rPr lang="az-Latn-AZ" sz="1600" dirty="0" smtClean="0"/>
            </a:br>
            <a:r>
              <a:rPr lang="az-Latn-AZ" sz="1600" dirty="0" smtClean="0"/>
              <a:t/>
            </a:r>
            <a:br>
              <a:rPr lang="az-Latn-AZ" sz="1600" dirty="0" smtClean="0"/>
            </a:br>
            <a:r>
              <a:rPr lang="az-Latn-AZ" sz="1600" dirty="0" smtClean="0"/>
              <a:t>-Real effektiv məzənnənin 10% bahalaşması ixracı 1.5% azaldır ve real idxalı 2.6% artırır.</a:t>
            </a:r>
            <a:br>
              <a:rPr lang="az-Latn-AZ" sz="1600" dirty="0" smtClean="0"/>
            </a:br>
            <a:r>
              <a:rPr lang="az-Latn-AZ" sz="1600" dirty="0" smtClean="0"/>
              <a:t/>
            </a:r>
            <a:br>
              <a:rPr lang="az-Latn-AZ" sz="1600" dirty="0" smtClean="0"/>
            </a:br>
            <a:r>
              <a:rPr lang="ru-RU" sz="1600" dirty="0" smtClean="0"/>
              <a:t/>
            </a:r>
            <a:br>
              <a:rPr lang="ru-RU" sz="1600" dirty="0" smtClean="0"/>
            </a:br>
            <a:r>
              <a:rPr lang="az-Latn-AZ" sz="1600" dirty="0" smtClean="0"/>
              <a:t>- manatın qeyri-neft sektoru üzrə ümumi ticarət dövriyyəsi çəkili real effektiv məzənnəsinin möhkəmlənməsi bir rübdən sonra qeyri-neft sektoruna öz mənfi təsirini göstərməyə başlayır. Bu təsir qeyri-neft ÜDM artımının 1.48% zəifləməsi kimi nəzərə çarpır. Bir ilə qədər bu təsir daha da yüksələrək  qeyri-neft ÜDM-i artımının 1.85% zəifləməsi ilə nəticələnir; </a:t>
            </a:r>
            <a:br>
              <a:rPr lang="az-Latn-AZ" sz="1600" dirty="0" smtClean="0"/>
            </a:br>
            <a:r>
              <a:rPr lang="az-Latn-AZ" sz="1600" dirty="0" smtClean="0"/>
              <a:t/>
            </a:r>
            <a:br>
              <a:rPr lang="az-Latn-AZ" sz="1600" dirty="0" smtClean="0"/>
            </a:br>
            <a:r>
              <a:rPr lang="az-Latn-AZ" sz="1600" dirty="0" smtClean="0"/>
              <a:t/>
            </a:r>
            <a:br>
              <a:rPr lang="az-Latn-AZ" sz="1600" dirty="0" smtClean="0"/>
            </a:br>
            <a:r>
              <a:rPr lang="ru-RU" sz="1600" dirty="0" smtClean="0"/>
              <a:t/>
            </a:r>
            <a:br>
              <a:rPr lang="ru-RU" sz="1600" dirty="0" smtClean="0"/>
            </a:br>
            <a:r>
              <a:rPr lang="az-Latn-AZ" sz="1600" dirty="0" smtClean="0"/>
              <a:t>- qeyri-neft ÜDM-nin dəyişkənliyində qeyri-neft sektoru üzrə ümumi ticarət dövriyyəsi çəkili real effektiv məzənnənin payı birinci ilin sonunda 43.5%-ə, ikinci ilin sonunda isə 60%-ə bərabərdir.</a:t>
            </a:r>
            <a:endParaRPr lang="ru-RU" sz="1600" dirty="0">
              <a:latin typeface="Times New Roman" pitchFamily="18" charset="0"/>
              <a:cs typeface="Times New Roman" pitchFamily="18" charset="0"/>
            </a:endParaRPr>
          </a:p>
        </p:txBody>
      </p:sp>
      <p:sp>
        <p:nvSpPr>
          <p:cNvPr id="3" name="TextBox 2"/>
          <p:cNvSpPr txBox="1"/>
          <p:nvPr/>
        </p:nvSpPr>
        <p:spPr>
          <a:xfrm>
            <a:off x="1714480" y="285728"/>
            <a:ext cx="6143668" cy="646331"/>
          </a:xfrm>
          <a:prstGeom prst="rect">
            <a:avLst/>
          </a:prstGeom>
          <a:noFill/>
        </p:spPr>
        <p:txBody>
          <a:bodyPr wrap="square" rtlCol="0">
            <a:spAutoFit/>
          </a:bodyPr>
          <a:lstStyle/>
          <a:p>
            <a:pPr algn="ctr"/>
            <a:r>
              <a:rPr lang="az-Latn-AZ" b="1" dirty="0" smtClean="0"/>
              <a:t>MANATIN MƏZƏNNƏSİNİN DƏYİŞMƏSİNİN İQTİSADİ ARTIMA TƏSİRİ</a:t>
            </a:r>
            <a:endParaRPr lang="ru-RU"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pPr algn="l">
              <a:lnSpc>
                <a:spcPct val="150000"/>
              </a:lnSpc>
            </a:pPr>
            <a:r>
              <a:rPr lang="az-Latn-AZ" sz="1600" b="1"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643042" y="1000104"/>
          <a:ext cx="5715040" cy="4371996"/>
        </p:xfrm>
        <a:graphic>
          <a:graphicData uri="http://schemas.openxmlformats.org/drawingml/2006/table">
            <a:tbl>
              <a:tblPr/>
              <a:tblGrid>
                <a:gridCol w="4931822"/>
                <a:gridCol w="783218"/>
              </a:tblGrid>
              <a:tr h="1157292">
                <a:tc gridSpan="2">
                  <a:txBody>
                    <a:bodyPr/>
                    <a:lstStyle/>
                    <a:p>
                      <a:pPr algn="ctr" fontAlgn="b"/>
                      <a:r>
                        <a:rPr lang="en-US" sz="1400" b="1" i="0" u="none" strike="noStrike" dirty="0">
                          <a:solidFill>
                            <a:srgbClr val="000000"/>
                          </a:solidFill>
                          <a:latin typeface="Times New Roman"/>
                        </a:rPr>
                        <a:t>DEVALVASİYA NƏTİCƏSİNDƏ BANK SEKTORUNUN ZƏRƏRİ (</a:t>
                      </a:r>
                      <a:r>
                        <a:rPr lang="en-US" sz="1400" b="1" i="0" u="none" strike="noStrike" dirty="0" err="1">
                          <a:solidFill>
                            <a:srgbClr val="000000"/>
                          </a:solidFill>
                          <a:latin typeface="Times New Roman"/>
                        </a:rPr>
                        <a:t>mln</a:t>
                      </a:r>
                      <a:r>
                        <a:rPr lang="en-US" sz="1400" b="1" i="0" u="none" strike="noStrike" dirty="0">
                          <a:solidFill>
                            <a:srgbClr val="000000"/>
                          </a:solidFill>
                          <a:latin typeface="Times New Roman"/>
                        </a:rPr>
                        <a:t> </a:t>
                      </a:r>
                      <a:r>
                        <a:rPr lang="en-US" sz="1400" b="1" i="0" u="none" strike="noStrike" dirty="0" err="1">
                          <a:solidFill>
                            <a:srgbClr val="000000"/>
                          </a:solidFill>
                          <a:latin typeface="Times New Roman"/>
                        </a:rPr>
                        <a:t>manat</a:t>
                      </a:r>
                      <a:r>
                        <a:rPr lang="en-US" sz="1400" b="1" i="0" u="none" strike="noStrike" dirty="0">
                          <a:solidFill>
                            <a:srgbClr val="000000"/>
                          </a:solidFill>
                          <a:latin typeface="Times New Roman"/>
                        </a:rPr>
                        <a:t>)</a:t>
                      </a:r>
                    </a:p>
                  </a:txBody>
                  <a:tcPr marL="9525" marR="9525" marT="9525" marB="0" anchor="b">
                    <a:lnL>
                      <a:noFill/>
                    </a:lnL>
                    <a:lnR>
                      <a:noFill/>
                    </a:lnR>
                    <a:lnT>
                      <a:noFill/>
                    </a:lnT>
                    <a:lnB>
                      <a:noFill/>
                    </a:lnB>
                  </a:tcPr>
                </a:tc>
                <a:tc hMerge="1">
                  <a:txBody>
                    <a:bodyPr/>
                    <a:lstStyle/>
                    <a:p>
                      <a:endParaRPr lang="en-US"/>
                    </a:p>
                  </a:txBody>
                  <a:tcPr/>
                </a:tc>
              </a:tr>
              <a:tr h="267892">
                <a:tc>
                  <a:txBody>
                    <a:bodyPr/>
                    <a:lstStyle/>
                    <a:p>
                      <a:pPr algn="l" fontAlgn="b"/>
                      <a:endParaRPr lang="en-US" sz="1400" b="0" i="0" u="none" strike="noStrike">
                        <a:solidFill>
                          <a:srgbClr val="000000"/>
                        </a:solidFill>
                        <a:latin typeface="Times New Roman"/>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Times New Roman"/>
                      </a:endParaRPr>
                    </a:p>
                  </a:txBody>
                  <a:tcPr marL="9525" marR="9525" marT="9525" marB="0" anchor="b">
                    <a:lnL>
                      <a:noFill/>
                    </a:lnL>
                    <a:lnR>
                      <a:noFill/>
                    </a:lnR>
                    <a:lnT>
                      <a:noFill/>
                    </a:lnT>
                    <a:lnB>
                      <a:noFill/>
                    </a:lnB>
                  </a:tcPr>
                </a:tc>
              </a:tr>
              <a:tr h="267892">
                <a:tc>
                  <a:txBody>
                    <a:bodyPr/>
                    <a:lstStyle/>
                    <a:p>
                      <a:pPr algn="l" fontAlgn="b"/>
                      <a:r>
                        <a:rPr lang="en-US" sz="1400" b="0" i="0" u="none" strike="noStrike">
                          <a:solidFill>
                            <a:srgbClr val="000000"/>
                          </a:solidFill>
                          <a:latin typeface="Times New Roman"/>
                        </a:rPr>
                        <a:t>Xarici valyutada kreditlər</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latin typeface="Times New Roman"/>
                        </a:rPr>
                        <a:t>5037</a:t>
                      </a:r>
                    </a:p>
                  </a:txBody>
                  <a:tcPr marL="9525" marR="9525" marT="9525" marB="0" anchor="b">
                    <a:lnL>
                      <a:noFill/>
                    </a:lnL>
                    <a:lnR>
                      <a:noFill/>
                    </a:lnR>
                    <a:lnT>
                      <a:noFill/>
                    </a:lnT>
                    <a:lnB>
                      <a:noFill/>
                    </a:lnB>
                  </a:tcPr>
                </a:tc>
              </a:tr>
              <a:tr h="267892">
                <a:tc>
                  <a:txBody>
                    <a:bodyPr/>
                    <a:lstStyle/>
                    <a:p>
                      <a:pPr algn="l" fontAlgn="b"/>
                      <a:r>
                        <a:rPr lang="en-US" sz="1400" b="0" i="0" u="none" strike="noStrike">
                          <a:solidFill>
                            <a:srgbClr val="000000"/>
                          </a:solidFill>
                          <a:latin typeface="Times New Roman"/>
                        </a:rPr>
                        <a:t>Məcmu xarici aktivlər</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latin typeface="Times New Roman"/>
                        </a:rPr>
                        <a:t>3155</a:t>
                      </a:r>
                    </a:p>
                  </a:txBody>
                  <a:tcPr marL="9525" marR="9525" marT="9525" marB="0" anchor="b">
                    <a:lnL>
                      <a:noFill/>
                    </a:lnL>
                    <a:lnR>
                      <a:noFill/>
                    </a:lnR>
                    <a:lnT>
                      <a:noFill/>
                    </a:lnT>
                    <a:lnB>
                      <a:noFill/>
                    </a:lnB>
                  </a:tcPr>
                </a:tc>
              </a:tr>
              <a:tr h="267892">
                <a:tc>
                  <a:txBody>
                    <a:bodyPr/>
                    <a:lstStyle/>
                    <a:p>
                      <a:pPr algn="l" fontAlgn="b"/>
                      <a:r>
                        <a:rPr lang="en-US" sz="1400" b="1" i="0" u="none" strike="noStrike">
                          <a:solidFill>
                            <a:srgbClr val="000000"/>
                          </a:solidFill>
                          <a:latin typeface="Times New Roman"/>
                        </a:rPr>
                        <a:t>CƏMİ XARİCİ VALYUTADA AKTİVLƏR</a:t>
                      </a:r>
                    </a:p>
                  </a:txBody>
                  <a:tcPr marL="9525" marR="9525" marT="9525" marB="0" anchor="b">
                    <a:lnL>
                      <a:noFill/>
                    </a:lnL>
                    <a:lnR>
                      <a:noFill/>
                    </a:lnR>
                    <a:lnT>
                      <a:noFill/>
                    </a:lnT>
                    <a:lnB>
                      <a:noFill/>
                    </a:lnB>
                  </a:tcPr>
                </a:tc>
                <a:tc>
                  <a:txBody>
                    <a:bodyPr/>
                    <a:lstStyle/>
                    <a:p>
                      <a:pPr algn="r" fontAlgn="b"/>
                      <a:r>
                        <a:rPr lang="en-US" sz="1400" b="1" i="0" u="none" strike="noStrike">
                          <a:solidFill>
                            <a:srgbClr val="000000"/>
                          </a:solidFill>
                          <a:latin typeface="Times New Roman"/>
                        </a:rPr>
                        <a:t>8192</a:t>
                      </a:r>
                    </a:p>
                  </a:txBody>
                  <a:tcPr marL="9525" marR="9525" marT="9525" marB="0" anchor="b">
                    <a:lnL>
                      <a:noFill/>
                    </a:lnL>
                    <a:lnR>
                      <a:noFill/>
                    </a:lnR>
                    <a:lnT>
                      <a:noFill/>
                    </a:lnT>
                    <a:lnB>
                      <a:noFill/>
                    </a:lnB>
                  </a:tcPr>
                </a:tc>
              </a:tr>
              <a:tr h="267892">
                <a:tc>
                  <a:txBody>
                    <a:bodyPr/>
                    <a:lstStyle/>
                    <a:p>
                      <a:pPr algn="l" fontAlgn="b"/>
                      <a:endParaRPr lang="en-US" sz="1400" b="0" i="0" u="none" strike="noStrike">
                        <a:solidFill>
                          <a:srgbClr val="000000"/>
                        </a:solidFill>
                        <a:latin typeface="Times New Roman"/>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Times New Roman"/>
                      </a:endParaRPr>
                    </a:p>
                  </a:txBody>
                  <a:tcPr marL="9525" marR="9525" marT="9525" marB="0" anchor="b">
                    <a:lnL>
                      <a:noFill/>
                    </a:lnL>
                    <a:lnR>
                      <a:noFill/>
                    </a:lnR>
                    <a:lnT>
                      <a:noFill/>
                    </a:lnT>
                    <a:lnB>
                      <a:noFill/>
                    </a:lnB>
                  </a:tcPr>
                </a:tc>
              </a:tr>
              <a:tr h="267892">
                <a:tc>
                  <a:txBody>
                    <a:bodyPr/>
                    <a:lstStyle/>
                    <a:p>
                      <a:pPr algn="l" fontAlgn="b"/>
                      <a:r>
                        <a:rPr lang="en-US" sz="1400" b="0" i="0" u="none" strike="noStrike">
                          <a:solidFill>
                            <a:srgbClr val="000000"/>
                          </a:solidFill>
                          <a:latin typeface="Times New Roman"/>
                        </a:rPr>
                        <a:t>Xarici valyutada depozitlər</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latin typeface="Times New Roman"/>
                        </a:rPr>
                        <a:t>4130</a:t>
                      </a:r>
                    </a:p>
                  </a:txBody>
                  <a:tcPr marL="9525" marR="9525" marT="9525" marB="0" anchor="b">
                    <a:lnL>
                      <a:noFill/>
                    </a:lnL>
                    <a:lnR>
                      <a:noFill/>
                    </a:lnR>
                    <a:lnT>
                      <a:noFill/>
                    </a:lnT>
                    <a:lnB>
                      <a:noFill/>
                    </a:lnB>
                  </a:tcPr>
                </a:tc>
              </a:tr>
              <a:tr h="267892">
                <a:tc>
                  <a:txBody>
                    <a:bodyPr/>
                    <a:lstStyle/>
                    <a:p>
                      <a:pPr algn="l" fontAlgn="b"/>
                      <a:r>
                        <a:rPr lang="en-US" sz="1400" b="0" i="0" u="none" strike="noStrike">
                          <a:solidFill>
                            <a:srgbClr val="000000"/>
                          </a:solidFill>
                          <a:latin typeface="Times New Roman"/>
                        </a:rPr>
                        <a:t>Xarici öhdəliklər</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latin typeface="Times New Roman"/>
                        </a:rPr>
                        <a:t>4985</a:t>
                      </a:r>
                    </a:p>
                  </a:txBody>
                  <a:tcPr marL="9525" marR="9525" marT="9525" marB="0" anchor="b">
                    <a:lnL>
                      <a:noFill/>
                    </a:lnL>
                    <a:lnR>
                      <a:noFill/>
                    </a:lnR>
                    <a:lnT>
                      <a:noFill/>
                    </a:lnT>
                    <a:lnB>
                      <a:noFill/>
                    </a:lnB>
                  </a:tcPr>
                </a:tc>
              </a:tr>
              <a:tr h="267892">
                <a:tc>
                  <a:txBody>
                    <a:bodyPr/>
                    <a:lstStyle/>
                    <a:p>
                      <a:pPr algn="l" fontAlgn="b"/>
                      <a:r>
                        <a:rPr lang="en-US" sz="1400" b="1" i="0" u="none" strike="noStrike">
                          <a:solidFill>
                            <a:srgbClr val="000000"/>
                          </a:solidFill>
                          <a:latin typeface="Times New Roman"/>
                        </a:rPr>
                        <a:t>CƏMİ XARİCİ VALYUTADA ÖHDƏLİKLƏR</a:t>
                      </a:r>
                    </a:p>
                  </a:txBody>
                  <a:tcPr marL="9525" marR="9525" marT="9525" marB="0" anchor="b">
                    <a:lnL>
                      <a:noFill/>
                    </a:lnL>
                    <a:lnR>
                      <a:noFill/>
                    </a:lnR>
                    <a:lnT>
                      <a:noFill/>
                    </a:lnT>
                    <a:lnB>
                      <a:noFill/>
                    </a:lnB>
                  </a:tcPr>
                </a:tc>
                <a:tc>
                  <a:txBody>
                    <a:bodyPr/>
                    <a:lstStyle/>
                    <a:p>
                      <a:pPr algn="r" fontAlgn="b"/>
                      <a:r>
                        <a:rPr lang="en-US" sz="1400" b="1" i="0" u="none" strike="noStrike">
                          <a:solidFill>
                            <a:srgbClr val="000000"/>
                          </a:solidFill>
                          <a:latin typeface="Times New Roman"/>
                        </a:rPr>
                        <a:t>9115</a:t>
                      </a:r>
                    </a:p>
                  </a:txBody>
                  <a:tcPr marL="9525" marR="9525" marT="9525" marB="0" anchor="b">
                    <a:lnL>
                      <a:noFill/>
                    </a:lnL>
                    <a:lnR>
                      <a:noFill/>
                    </a:lnR>
                    <a:lnT>
                      <a:noFill/>
                    </a:lnT>
                    <a:lnB>
                      <a:noFill/>
                    </a:lnB>
                  </a:tcPr>
                </a:tc>
              </a:tr>
              <a:tr h="267892">
                <a:tc>
                  <a:txBody>
                    <a:bodyPr/>
                    <a:lstStyle/>
                    <a:p>
                      <a:pPr algn="l" fontAlgn="b"/>
                      <a:endParaRPr lang="en-US" sz="1400" b="0" i="0" u="none" strike="noStrike">
                        <a:solidFill>
                          <a:srgbClr val="000000"/>
                        </a:solidFill>
                        <a:latin typeface="Times New Roman"/>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Times New Roman"/>
                      </a:endParaRPr>
                    </a:p>
                  </a:txBody>
                  <a:tcPr marL="9525" marR="9525" marT="9525" marB="0" anchor="b">
                    <a:lnL>
                      <a:noFill/>
                    </a:lnL>
                    <a:lnR>
                      <a:noFill/>
                    </a:lnR>
                    <a:lnT>
                      <a:noFill/>
                    </a:lnT>
                    <a:lnB>
                      <a:noFill/>
                    </a:lnB>
                  </a:tcPr>
                </a:tc>
              </a:tr>
              <a:tr h="267892">
                <a:tc>
                  <a:txBody>
                    <a:bodyPr/>
                    <a:lstStyle/>
                    <a:p>
                      <a:pPr algn="l" fontAlgn="b"/>
                      <a:r>
                        <a:rPr lang="en-US" sz="1400" b="1" i="0" u="none" strike="noStrike">
                          <a:solidFill>
                            <a:srgbClr val="000000"/>
                          </a:solidFill>
                          <a:latin typeface="Times New Roman"/>
                        </a:rPr>
                        <a:t>AKTİVLƏRLƏ ÖHDƏLİKLƏRİN FƏRQİ</a:t>
                      </a:r>
                    </a:p>
                  </a:txBody>
                  <a:tcPr marL="9525" marR="9525" marT="9525" marB="0" anchor="b">
                    <a:lnL>
                      <a:noFill/>
                    </a:lnL>
                    <a:lnR>
                      <a:noFill/>
                    </a:lnR>
                    <a:lnT>
                      <a:noFill/>
                    </a:lnT>
                    <a:lnB>
                      <a:noFill/>
                    </a:lnB>
                  </a:tcPr>
                </a:tc>
                <a:tc>
                  <a:txBody>
                    <a:bodyPr/>
                    <a:lstStyle/>
                    <a:p>
                      <a:pPr algn="r" fontAlgn="b"/>
                      <a:r>
                        <a:rPr lang="en-US" sz="1400" b="1" i="0" u="none" strike="noStrike">
                          <a:solidFill>
                            <a:srgbClr val="000000"/>
                          </a:solidFill>
                          <a:latin typeface="Times New Roman"/>
                        </a:rPr>
                        <a:t>-923</a:t>
                      </a:r>
                    </a:p>
                  </a:txBody>
                  <a:tcPr marL="9525" marR="9525" marT="9525" marB="0" anchor="b">
                    <a:lnL>
                      <a:noFill/>
                    </a:lnL>
                    <a:lnR>
                      <a:noFill/>
                    </a:lnR>
                    <a:lnT>
                      <a:noFill/>
                    </a:lnT>
                    <a:lnB>
                      <a:noFill/>
                    </a:lnB>
                  </a:tcPr>
                </a:tc>
              </a:tr>
              <a:tr h="267892">
                <a:tc>
                  <a:txBody>
                    <a:bodyPr/>
                    <a:lstStyle/>
                    <a:p>
                      <a:pPr algn="l" fontAlgn="b"/>
                      <a:endParaRPr lang="en-US" sz="1400" b="0" i="0" u="none" strike="noStrike">
                        <a:solidFill>
                          <a:srgbClr val="000000"/>
                        </a:solidFill>
                        <a:latin typeface="Times New Roman"/>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Times New Roman"/>
                      </a:endParaRPr>
                    </a:p>
                  </a:txBody>
                  <a:tcPr marL="9525" marR="9525" marT="9525" marB="0" anchor="b">
                    <a:lnL>
                      <a:noFill/>
                    </a:lnL>
                    <a:lnR>
                      <a:noFill/>
                    </a:lnR>
                    <a:lnT>
                      <a:noFill/>
                    </a:lnT>
                    <a:lnB>
                      <a:noFill/>
                    </a:lnB>
                  </a:tcPr>
                </a:tc>
              </a:tr>
              <a:tr h="267892">
                <a:tc>
                  <a:txBody>
                    <a:bodyPr/>
                    <a:lstStyle/>
                    <a:p>
                      <a:pPr algn="l" fontAlgn="b"/>
                      <a:r>
                        <a:rPr lang="en-US" sz="1400" b="1" i="0" u="none" strike="noStrike">
                          <a:solidFill>
                            <a:srgbClr val="000000"/>
                          </a:solidFill>
                          <a:latin typeface="Times New Roman"/>
                        </a:rPr>
                        <a:t>DEVALVASİYADAN İLKİN ZƏRƏR</a:t>
                      </a:r>
                    </a:p>
                  </a:txBody>
                  <a:tcPr marL="9525" marR="9525" marT="9525" marB="0" anchor="b">
                    <a:lnL>
                      <a:noFill/>
                    </a:lnL>
                    <a:lnR>
                      <a:noFill/>
                    </a:lnR>
                    <a:lnT>
                      <a:noFill/>
                    </a:lnT>
                    <a:lnB>
                      <a:noFill/>
                    </a:lnB>
                  </a:tcPr>
                </a:tc>
                <a:tc>
                  <a:txBody>
                    <a:bodyPr/>
                    <a:lstStyle/>
                    <a:p>
                      <a:pPr algn="r" fontAlgn="b"/>
                      <a:r>
                        <a:rPr lang="en-US" sz="1400" b="1" i="0" u="none" strike="noStrike" dirty="0">
                          <a:solidFill>
                            <a:srgbClr val="000000"/>
                          </a:solidFill>
                          <a:latin typeface="Times New Roman"/>
                        </a:rPr>
                        <a:t>304</a:t>
                      </a: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pPr algn="l"/>
            <a:r>
              <a:rPr lang="az-Latn-AZ" sz="1600" b="1" dirty="0" smtClean="0">
                <a:latin typeface="Times New Roman" pitchFamily="18" charset="0"/>
                <a:cs typeface="Times New Roman" pitchFamily="18" charset="0"/>
              </a:rPr>
              <a:t>   </a:t>
            </a:r>
            <a:r>
              <a:rPr lang="az-Latn-AZ" sz="1400" dirty="0" smtClean="0">
                <a:latin typeface="Times New Roman" pitchFamily="18" charset="0"/>
                <a:cs typeface="Times New Roman" pitchFamily="18" charset="0"/>
              </a:rPr>
              <a:t/>
            </a:r>
            <a:br>
              <a:rPr lang="az-Latn-AZ" sz="1400" dirty="0" smtClean="0">
                <a:latin typeface="Times New Roman" pitchFamily="18" charset="0"/>
                <a:cs typeface="Times New Roman" pitchFamily="18" charset="0"/>
              </a:rPr>
            </a:br>
            <a:r>
              <a:rPr lang="az-Latn-AZ" sz="1400" dirty="0" smtClean="0">
                <a:latin typeface="Times New Roman" pitchFamily="18" charset="0"/>
                <a:cs typeface="Times New Roman" pitchFamily="18" charset="0"/>
              </a:rPr>
              <a:t/>
            </a:r>
            <a:br>
              <a:rPr lang="az-Latn-AZ" sz="1400" dirty="0" smtClean="0">
                <a:latin typeface="Times New Roman" pitchFamily="18" charset="0"/>
                <a:cs typeface="Times New Roman" pitchFamily="18" charset="0"/>
              </a:rPr>
            </a:br>
            <a:r>
              <a:rPr lang="ru-RU" sz="1400" dirty="0" smtClean="0"/>
              <a:t/>
            </a:r>
            <a:br>
              <a:rPr lang="ru-RU" sz="1400" dirty="0" smtClean="0"/>
            </a:br>
            <a:r>
              <a:rPr lang="en-US" sz="1400" dirty="0" smtClean="0"/>
              <a:t> </a:t>
            </a:r>
            <a:r>
              <a:rPr lang="ru-RU" sz="1400" dirty="0" smtClean="0"/>
              <a:t/>
            </a:r>
            <a:br>
              <a:rPr lang="ru-RU" sz="1400" dirty="0" smtClean="0"/>
            </a:br>
            <a:r>
              <a:rPr lang="en-US" sz="1600" dirty="0" smtClean="0"/>
              <a:t>1) </a:t>
            </a:r>
            <a:r>
              <a:rPr lang="en-US" sz="1600" dirty="0" err="1" smtClean="0"/>
              <a:t>Iqtisadiyyat</a:t>
            </a:r>
            <a:r>
              <a:rPr lang="az-Latn-AZ" sz="1600" dirty="0" smtClean="0"/>
              <a:t>ın açıqlıq səviyyəsi (xarici ticarət dövriyyəsinin ÜDM-də xüsusi çəkisi)</a:t>
            </a:r>
            <a:r>
              <a:rPr lang="ru-RU" sz="1600" dirty="0" smtClean="0"/>
              <a:t/>
            </a:r>
            <a:br>
              <a:rPr lang="ru-RU" sz="1600" dirty="0" smtClean="0"/>
            </a:br>
            <a:r>
              <a:rPr lang="az-Latn-AZ" sz="1600" dirty="0" smtClean="0"/>
              <a:t/>
            </a:r>
            <a:br>
              <a:rPr lang="az-Latn-AZ" sz="1600" dirty="0" smtClean="0"/>
            </a:br>
            <a:r>
              <a:rPr lang="az-Latn-AZ" sz="1600" dirty="0" smtClean="0"/>
              <a:t/>
            </a:r>
            <a:br>
              <a:rPr lang="az-Latn-AZ" sz="1600" dirty="0" smtClean="0"/>
            </a:br>
            <a:r>
              <a:rPr lang="az-Latn-AZ" sz="1600" dirty="0" smtClean="0"/>
              <a:t/>
            </a:r>
            <a:br>
              <a:rPr lang="az-Latn-AZ" sz="1600" dirty="0" smtClean="0"/>
            </a:br>
            <a:r>
              <a:rPr lang="az-Latn-AZ" sz="1600" dirty="0" smtClean="0"/>
              <a:t>2) İqtisadiyyatda və xarici iqtisadi əlaqələrdə diversifikasiya</a:t>
            </a:r>
            <a:r>
              <a:rPr lang="ru-RU" sz="1600" dirty="0" smtClean="0"/>
              <a:t/>
            </a:r>
            <a:br>
              <a:rPr lang="ru-RU" sz="1600" dirty="0" smtClean="0"/>
            </a:br>
            <a:r>
              <a:rPr lang="az-Latn-AZ" sz="1600" dirty="0" smtClean="0"/>
              <a:t/>
            </a:r>
            <a:br>
              <a:rPr lang="az-Latn-AZ" sz="1600" dirty="0" smtClean="0"/>
            </a:br>
            <a:r>
              <a:rPr lang="az-Latn-AZ" sz="1600" dirty="0" smtClean="0"/>
              <a:t/>
            </a:r>
            <a:br>
              <a:rPr lang="az-Latn-AZ" sz="1600" dirty="0" smtClean="0"/>
            </a:br>
            <a:r>
              <a:rPr lang="az-Latn-AZ" sz="1600" dirty="0" smtClean="0"/>
              <a:t>3) Dollarlaşma səviyyəsi</a:t>
            </a:r>
            <a:r>
              <a:rPr lang="ru-RU" sz="1600" dirty="0" smtClean="0"/>
              <a:t/>
            </a:r>
            <a:br>
              <a:rPr lang="ru-RU" sz="1600" dirty="0" smtClean="0"/>
            </a:br>
            <a:r>
              <a:rPr lang="az-Latn-AZ" sz="1600" dirty="0" smtClean="0"/>
              <a:t/>
            </a:r>
            <a:br>
              <a:rPr lang="az-Latn-AZ" sz="1600" dirty="0" smtClean="0"/>
            </a:br>
            <a:r>
              <a:rPr lang="az-Latn-AZ" sz="1600" dirty="0" smtClean="0"/>
              <a:t/>
            </a:r>
            <a:br>
              <a:rPr lang="az-Latn-AZ" sz="1600" dirty="0" smtClean="0"/>
            </a:br>
            <a:r>
              <a:rPr lang="az-Latn-AZ" sz="1600" dirty="0" smtClean="0"/>
              <a:t>4) Maliyyə və qiymətli kağızlar bazarının inkişaf səviyyəsi</a:t>
            </a:r>
            <a:r>
              <a:rPr lang="ru-RU" sz="1600" dirty="0" smtClean="0"/>
              <a:t/>
            </a:r>
            <a:br>
              <a:rPr lang="ru-RU" sz="1600" dirty="0" smtClean="0"/>
            </a:br>
            <a:r>
              <a:rPr lang="az-Latn-AZ" sz="1600" dirty="0" smtClean="0"/>
              <a:t/>
            </a:r>
            <a:br>
              <a:rPr lang="az-Latn-AZ" sz="1600" dirty="0" smtClean="0"/>
            </a:br>
            <a:r>
              <a:rPr lang="az-Latn-AZ" sz="1600" dirty="0" smtClean="0"/>
              <a:t/>
            </a:r>
            <a:br>
              <a:rPr lang="az-Latn-AZ" sz="1600" dirty="0" smtClean="0"/>
            </a:br>
            <a:r>
              <a:rPr lang="az-Latn-AZ" sz="1600" dirty="0" smtClean="0"/>
              <a:t/>
            </a:r>
            <a:br>
              <a:rPr lang="az-Latn-AZ" sz="1600" dirty="0" smtClean="0"/>
            </a:br>
            <a:r>
              <a:rPr lang="az-Latn-AZ" sz="1600" dirty="0" smtClean="0"/>
              <a:t>5) Ölkədəki inflyasiya səviyyəsinin partnyor ölkələrlə müqayisəsi</a:t>
            </a:r>
            <a:r>
              <a:rPr lang="ru-RU" sz="1600" dirty="0" smtClean="0"/>
              <a:t/>
            </a:r>
            <a:br>
              <a:rPr lang="ru-RU" sz="1600" dirty="0" smtClean="0"/>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
        <p:nvSpPr>
          <p:cNvPr id="3" name="TextBox 2"/>
          <p:cNvSpPr txBox="1"/>
          <p:nvPr/>
        </p:nvSpPr>
        <p:spPr>
          <a:xfrm>
            <a:off x="1714480" y="285728"/>
            <a:ext cx="6143668" cy="646331"/>
          </a:xfrm>
          <a:prstGeom prst="rect">
            <a:avLst/>
          </a:prstGeom>
          <a:noFill/>
        </p:spPr>
        <p:txBody>
          <a:bodyPr wrap="square" rtlCol="0">
            <a:spAutoFit/>
          </a:bodyPr>
          <a:lstStyle/>
          <a:p>
            <a:pPr algn="ctr"/>
            <a:r>
              <a:rPr lang="en-US" b="1" dirty="0" smtClean="0"/>
              <a:t>VALYUTA MƏZƏNNƏ SİSTEMİNİN SEÇİLMƏSİNİN ƏSAS PRİNSİPLƏRİ</a:t>
            </a:r>
            <a:endParaRPr lang="ru-RU"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pPr algn="l"/>
            <a:r>
              <a:rPr lang="az-Latn-AZ" sz="1600" b="1"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graphicFrame>
        <p:nvGraphicFramePr>
          <p:cNvPr id="3" name="Диаграмма 2"/>
          <p:cNvGraphicFramePr/>
          <p:nvPr/>
        </p:nvGraphicFramePr>
        <p:xfrm>
          <a:off x="1142976" y="1285860"/>
          <a:ext cx="6786610" cy="38576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57166"/>
            <a:ext cx="7772400" cy="5857915"/>
          </a:xfrm>
        </p:spPr>
        <p:txBody>
          <a:bodyPr>
            <a:noAutofit/>
          </a:bodyPr>
          <a:lstStyle/>
          <a:p>
            <a:pPr algn="l"/>
            <a:r>
              <a:rPr lang="az-Latn-AZ" sz="1400" b="1"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graphicFrame>
        <p:nvGraphicFramePr>
          <p:cNvPr id="3" name="Диаграмма 2"/>
          <p:cNvGraphicFramePr/>
          <p:nvPr/>
        </p:nvGraphicFramePr>
        <p:xfrm>
          <a:off x="1357290" y="1071546"/>
          <a:ext cx="6429420" cy="394812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r>
              <a:rPr lang="en-US" sz="1600" dirty="0" err="1" smtClean="0"/>
              <a:t>Böyük</a:t>
            </a:r>
            <a:r>
              <a:rPr lang="en-US" sz="1600" dirty="0" smtClean="0"/>
              <a:t> </a:t>
            </a:r>
            <a:r>
              <a:rPr lang="en-US" sz="1600" dirty="0" err="1" smtClean="0"/>
              <a:t>Depressiyadan</a:t>
            </a:r>
            <a:r>
              <a:rPr lang="en-US" sz="1600" dirty="0" smtClean="0"/>
              <a:t> </a:t>
            </a:r>
            <a:r>
              <a:rPr lang="en-US" sz="1600" dirty="0" err="1" smtClean="0"/>
              <a:t>öncə</a:t>
            </a:r>
            <a:r>
              <a:rPr lang="en-US" sz="1600" dirty="0" smtClean="0"/>
              <a:t> ABŞ-</a:t>
            </a:r>
            <a:r>
              <a:rPr lang="en-US" sz="1600" dirty="0" err="1" smtClean="0"/>
              <a:t>da</a:t>
            </a:r>
            <a:r>
              <a:rPr lang="en-US" sz="1600" dirty="0" smtClean="0"/>
              <a:t> </a:t>
            </a:r>
            <a:r>
              <a:rPr lang="en-US" sz="1600" dirty="0" err="1" smtClean="0"/>
              <a:t>pül</a:t>
            </a:r>
            <a:r>
              <a:rPr lang="en-US" sz="1600" dirty="0" smtClean="0"/>
              <a:t> </a:t>
            </a:r>
            <a:r>
              <a:rPr lang="en-US" sz="1600" dirty="0" err="1" smtClean="0"/>
              <a:t>kütləsinin</a:t>
            </a:r>
            <a:r>
              <a:rPr lang="en-US" sz="1600" dirty="0" smtClean="0"/>
              <a:t> </a:t>
            </a:r>
            <a:r>
              <a:rPr lang="en-US" sz="1600" dirty="0" err="1" smtClean="0"/>
              <a:t>həcmi</a:t>
            </a:r>
            <a:r>
              <a:rPr lang="en-US" sz="1600" dirty="0" smtClean="0"/>
              <a:t> 1929-ci </a:t>
            </a:r>
            <a:r>
              <a:rPr lang="en-US" sz="1600" dirty="0" err="1" smtClean="0"/>
              <a:t>il</a:t>
            </a:r>
            <a:r>
              <a:rPr lang="en-US" sz="1600" dirty="0" smtClean="0"/>
              <a:t> 1 </a:t>
            </a:r>
            <a:r>
              <a:rPr lang="en-US" sz="1600" dirty="0" err="1" smtClean="0"/>
              <a:t>oktyabr</a:t>
            </a:r>
            <a:r>
              <a:rPr lang="en-US" sz="1600" dirty="0" smtClean="0"/>
              <a:t> </a:t>
            </a:r>
            <a:r>
              <a:rPr lang="en-US" sz="1600" dirty="0" err="1" smtClean="0"/>
              <a:t>tarixinə</a:t>
            </a:r>
            <a:r>
              <a:rPr lang="en-US" sz="1600" dirty="0" smtClean="0"/>
              <a:t> 48.16 </a:t>
            </a:r>
            <a:r>
              <a:rPr lang="en-US" sz="1600" dirty="0" err="1" smtClean="0"/>
              <a:t>mlrd</a:t>
            </a:r>
            <a:r>
              <a:rPr lang="en-US" sz="1600" dirty="0" smtClean="0"/>
              <a:t> </a:t>
            </a:r>
            <a:r>
              <a:rPr lang="en-US" sz="1600" dirty="0" err="1" smtClean="0"/>
              <a:t>dollardan</a:t>
            </a:r>
            <a:r>
              <a:rPr lang="en-US" sz="1600" dirty="0" smtClean="0"/>
              <a:t> 1933 1 </a:t>
            </a:r>
            <a:r>
              <a:rPr lang="en-US" sz="1600" dirty="0" err="1" smtClean="0"/>
              <a:t>aprel</a:t>
            </a:r>
            <a:r>
              <a:rPr lang="en-US" sz="1600" dirty="0" smtClean="0"/>
              <a:t> </a:t>
            </a:r>
            <a:r>
              <a:rPr lang="en-US" sz="1600" dirty="0" err="1" smtClean="0"/>
              <a:t>tarixinə</a:t>
            </a:r>
            <a:r>
              <a:rPr lang="en-US" sz="1600" dirty="0" smtClean="0"/>
              <a:t> 29.75 </a:t>
            </a:r>
            <a:r>
              <a:rPr lang="en-US" sz="1600" dirty="0" err="1" smtClean="0"/>
              <a:t>mlrd</a:t>
            </a:r>
            <a:r>
              <a:rPr lang="en-US" sz="1600" dirty="0" smtClean="0"/>
              <a:t> </a:t>
            </a:r>
            <a:r>
              <a:rPr lang="en-US" sz="1600" dirty="0" err="1" smtClean="0"/>
              <a:t>dollara</a:t>
            </a:r>
            <a:r>
              <a:rPr lang="en-US" sz="1600" dirty="0" smtClean="0"/>
              <a:t> </a:t>
            </a:r>
            <a:r>
              <a:rPr lang="en-US" sz="1600" dirty="0" err="1" smtClean="0"/>
              <a:t>düşüb</a:t>
            </a:r>
            <a:r>
              <a:rPr lang="en-US" sz="1600" dirty="0" smtClean="0"/>
              <a:t>. Bu </a:t>
            </a:r>
            <a:r>
              <a:rPr lang="en-US" sz="1600" dirty="0" err="1" smtClean="0"/>
              <a:t>dövrdə</a:t>
            </a:r>
            <a:r>
              <a:rPr lang="en-US" sz="1600" dirty="0" smtClean="0"/>
              <a:t> </a:t>
            </a:r>
            <a:r>
              <a:rPr lang="en-US" sz="1600" dirty="0" err="1" smtClean="0"/>
              <a:t>pul</a:t>
            </a:r>
            <a:r>
              <a:rPr lang="en-US" sz="1600" dirty="0" smtClean="0"/>
              <a:t> </a:t>
            </a:r>
            <a:r>
              <a:rPr lang="en-US" sz="1600" dirty="0" err="1" smtClean="0"/>
              <a:t>kütləsinin</a:t>
            </a:r>
            <a:r>
              <a:rPr lang="en-US" sz="1600" dirty="0" smtClean="0"/>
              <a:t> </a:t>
            </a:r>
            <a:r>
              <a:rPr lang="en-US" sz="1600" dirty="0" err="1" smtClean="0"/>
              <a:t>həcmi</a:t>
            </a:r>
            <a:r>
              <a:rPr lang="en-US" sz="1600" dirty="0" smtClean="0"/>
              <a:t> 38% </a:t>
            </a:r>
            <a:r>
              <a:rPr lang="en-US" sz="1600" dirty="0" err="1" smtClean="0"/>
              <a:t>azalıb</a:t>
            </a:r>
            <a:r>
              <a:rPr lang="en-US" sz="1600" dirty="0" smtClean="0"/>
              <a:t>, </a:t>
            </a:r>
            <a:r>
              <a:rPr lang="en-US" sz="1600" dirty="0" err="1" smtClean="0"/>
              <a:t>işsizlik</a:t>
            </a:r>
            <a:r>
              <a:rPr lang="en-US" sz="1600" dirty="0" smtClean="0"/>
              <a:t> 25%-ə </a:t>
            </a:r>
            <a:r>
              <a:rPr lang="en-US" sz="1600" dirty="0" err="1" smtClean="0"/>
              <a:t>qalxıb</a:t>
            </a:r>
            <a:r>
              <a:rPr lang="en-US" sz="1600" dirty="0" smtClean="0"/>
              <a:t>, </a:t>
            </a:r>
            <a:r>
              <a:rPr lang="en-US" sz="1600" dirty="0" err="1" smtClean="0"/>
              <a:t>məhsul</a:t>
            </a:r>
            <a:r>
              <a:rPr lang="en-US" sz="1600" dirty="0" smtClean="0"/>
              <a:t> </a:t>
            </a:r>
            <a:r>
              <a:rPr lang="en-US" sz="1600" dirty="0" err="1" smtClean="0"/>
              <a:t>istehsalı</a:t>
            </a:r>
            <a:r>
              <a:rPr lang="en-US" sz="1600" dirty="0" smtClean="0"/>
              <a:t> 30% </a:t>
            </a:r>
            <a:r>
              <a:rPr lang="en-US" sz="1600" dirty="0" err="1" smtClean="0"/>
              <a:t>azalıb</a:t>
            </a:r>
            <a:r>
              <a:rPr lang="en-US" sz="1600" dirty="0" smtClean="0"/>
              <a:t>.</a:t>
            </a:r>
            <a:r>
              <a:rPr lang="ru-RU" sz="1600" dirty="0" smtClean="0"/>
              <a:t/>
            </a:r>
            <a:br>
              <a:rPr lang="ru-RU" sz="1600" dirty="0" smtClean="0"/>
            </a:br>
            <a:r>
              <a:rPr lang="az-Latn-AZ" sz="1600" dirty="0" smtClean="0"/>
              <a:t/>
            </a:r>
            <a:br>
              <a:rPr lang="az-Latn-AZ" sz="1600" dirty="0" smtClean="0"/>
            </a:br>
            <a:r>
              <a:rPr lang="az-Latn-AZ" sz="1600" dirty="0" smtClean="0"/>
              <a:t/>
            </a:r>
            <a:br>
              <a:rPr lang="az-Latn-AZ" sz="1600" dirty="0" smtClean="0"/>
            </a:br>
            <a:r>
              <a:rPr lang="en-US" sz="1600" dirty="0" smtClean="0"/>
              <a:t> 2000-2007-ci </a:t>
            </a:r>
            <a:r>
              <a:rPr lang="en-US" sz="1600" dirty="0" err="1" smtClean="0"/>
              <a:t>illərdə</a:t>
            </a:r>
            <a:r>
              <a:rPr lang="en-US" sz="1600" dirty="0" smtClean="0"/>
              <a:t> </a:t>
            </a:r>
            <a:r>
              <a:rPr lang="en-US" sz="1600" dirty="0" err="1" smtClean="0"/>
              <a:t>Çində</a:t>
            </a:r>
            <a:r>
              <a:rPr lang="en-US" sz="1600" dirty="0" smtClean="0"/>
              <a:t> ÜDM 8-14%, </a:t>
            </a:r>
            <a:r>
              <a:rPr lang="en-US" sz="1600" dirty="0" err="1" smtClean="0"/>
              <a:t>pul</a:t>
            </a:r>
            <a:r>
              <a:rPr lang="en-US" sz="1600" dirty="0" smtClean="0"/>
              <a:t> </a:t>
            </a:r>
            <a:r>
              <a:rPr lang="en-US" sz="1600" dirty="0" err="1" smtClean="0"/>
              <a:t>kütləsi</a:t>
            </a:r>
            <a:r>
              <a:rPr lang="en-US" sz="1600" dirty="0" smtClean="0"/>
              <a:t> 20%-ə </a:t>
            </a:r>
            <a:r>
              <a:rPr lang="en-US" sz="1600" dirty="0" err="1" smtClean="0"/>
              <a:t>qədər</a:t>
            </a:r>
            <a:r>
              <a:rPr lang="en-US" sz="1600" dirty="0" smtClean="0"/>
              <a:t> </a:t>
            </a:r>
            <a:r>
              <a:rPr lang="en-US" sz="1600" dirty="0" err="1" smtClean="0"/>
              <a:t>artıb</a:t>
            </a:r>
            <a:r>
              <a:rPr lang="en-US" sz="1600" dirty="0" smtClean="0"/>
              <a:t> </a:t>
            </a:r>
            <a:r>
              <a:rPr lang="en-US" sz="1600" dirty="0" err="1" smtClean="0"/>
              <a:t>və</a:t>
            </a:r>
            <a:r>
              <a:rPr lang="en-US" sz="1600" dirty="0" smtClean="0"/>
              <a:t> </a:t>
            </a:r>
            <a:r>
              <a:rPr lang="en-US" sz="1600" dirty="0" err="1" smtClean="0"/>
              <a:t>inflyasiya</a:t>
            </a:r>
            <a:r>
              <a:rPr lang="en-US" sz="1600" dirty="0" smtClean="0"/>
              <a:t> 2% </a:t>
            </a:r>
            <a:r>
              <a:rPr lang="en-US" sz="1600" dirty="0" err="1" smtClean="0"/>
              <a:t>olub</a:t>
            </a:r>
            <a:r>
              <a:rPr lang="en-US" sz="1600" dirty="0" smtClean="0"/>
              <a:t>. </a:t>
            </a:r>
            <a:r>
              <a:rPr lang="ru-RU" sz="1600" dirty="0" smtClean="0"/>
              <a:t/>
            </a:r>
            <a:br>
              <a:rPr lang="ru-RU" sz="1600" dirty="0" smtClean="0"/>
            </a:br>
            <a:r>
              <a:rPr lang="az-Latn-AZ" sz="1600" dirty="0" smtClean="0"/>
              <a:t/>
            </a:r>
            <a:br>
              <a:rPr lang="az-Latn-AZ" sz="1600" dirty="0" smtClean="0"/>
            </a:br>
            <a:r>
              <a:rPr lang="az-Latn-AZ" sz="1600" dirty="0" smtClean="0"/>
              <a:t/>
            </a:r>
            <a:br>
              <a:rPr lang="az-Latn-AZ" sz="1600" dirty="0" smtClean="0"/>
            </a:br>
            <a:r>
              <a:rPr lang="az-Latn-AZ" sz="1600" dirty="0" smtClean="0"/>
              <a:t/>
            </a:r>
            <a:br>
              <a:rPr lang="az-Latn-AZ" sz="1600" dirty="0" smtClean="0"/>
            </a:br>
            <a:r>
              <a:rPr lang="en-US" sz="1600" dirty="0" err="1" smtClean="0"/>
              <a:t>Hindistanda</a:t>
            </a:r>
            <a:r>
              <a:rPr lang="en-US" sz="1600" dirty="0" smtClean="0"/>
              <a:t> ÜDM 7%, </a:t>
            </a:r>
            <a:r>
              <a:rPr lang="en-US" sz="1600" dirty="0" err="1" smtClean="0"/>
              <a:t>pul</a:t>
            </a:r>
            <a:r>
              <a:rPr lang="en-US" sz="1600" dirty="0" smtClean="0"/>
              <a:t> </a:t>
            </a:r>
            <a:r>
              <a:rPr lang="en-US" sz="1600" dirty="0" err="1" smtClean="0"/>
              <a:t>kütləsi</a:t>
            </a:r>
            <a:r>
              <a:rPr lang="en-US" sz="1600" dirty="0" smtClean="0"/>
              <a:t> 16% </a:t>
            </a:r>
            <a:r>
              <a:rPr lang="en-US" sz="1600" dirty="0" err="1" smtClean="0"/>
              <a:t>artıb</a:t>
            </a:r>
            <a:r>
              <a:rPr lang="en-US" sz="1600" dirty="0" smtClean="0"/>
              <a:t> </a:t>
            </a:r>
            <a:r>
              <a:rPr lang="en-US" sz="1600" dirty="0" err="1" smtClean="0"/>
              <a:t>və</a:t>
            </a:r>
            <a:r>
              <a:rPr lang="en-US" sz="1600" dirty="0" smtClean="0"/>
              <a:t> </a:t>
            </a:r>
            <a:r>
              <a:rPr lang="en-US" sz="1600" dirty="0" err="1" smtClean="0"/>
              <a:t>inflyasiya</a:t>
            </a:r>
            <a:r>
              <a:rPr lang="en-US" sz="1600" dirty="0" smtClean="0"/>
              <a:t> 4.7% </a:t>
            </a:r>
            <a:r>
              <a:rPr lang="en-US" sz="1600" dirty="0" err="1" smtClean="0"/>
              <a:t>olub</a:t>
            </a:r>
            <a:r>
              <a:rPr lang="en-US" sz="1600" dirty="0" smtClean="0"/>
              <a:t>.</a:t>
            </a:r>
            <a:r>
              <a:rPr lang="ru-RU" sz="1600" dirty="0" smtClean="0"/>
              <a:t/>
            </a:r>
            <a:br>
              <a:rPr lang="ru-RU" sz="1600" dirty="0" smtClean="0"/>
            </a:br>
            <a:r>
              <a:rPr lang="az-Latn-AZ" sz="1600" dirty="0" smtClean="0"/>
              <a:t/>
            </a:r>
            <a:br>
              <a:rPr lang="az-Latn-AZ" sz="1600" dirty="0" smtClean="0"/>
            </a:br>
            <a:r>
              <a:rPr lang="az-Latn-AZ" sz="1600" dirty="0" smtClean="0"/>
              <a:t/>
            </a:r>
            <a:br>
              <a:rPr lang="az-Latn-AZ" sz="1600" dirty="0" smtClean="0"/>
            </a:br>
            <a:r>
              <a:rPr lang="az-Latn-AZ" sz="1600" dirty="0" smtClean="0"/>
              <a:t/>
            </a:r>
            <a:br>
              <a:rPr lang="az-Latn-AZ" sz="1600" dirty="0" smtClean="0"/>
            </a:br>
            <a:r>
              <a:rPr lang="en-US" sz="1600" dirty="0" smtClean="0"/>
              <a:t>Brazil</a:t>
            </a:r>
            <a:r>
              <a:rPr lang="az-Latn-AZ" sz="1600" dirty="0" smtClean="0"/>
              <a:t>y</a:t>
            </a:r>
            <a:r>
              <a:rPr lang="en-US" sz="1600" dirty="0" err="1" smtClean="0"/>
              <a:t>ada</a:t>
            </a:r>
            <a:r>
              <a:rPr lang="en-US" sz="1600" dirty="0" smtClean="0"/>
              <a:t> 2000-2012-ci </a:t>
            </a:r>
            <a:r>
              <a:rPr lang="en-US" sz="1600" dirty="0" err="1" smtClean="0"/>
              <a:t>illərdə</a:t>
            </a:r>
            <a:r>
              <a:rPr lang="en-US" sz="1600" dirty="0" smtClean="0"/>
              <a:t> ÜDM 3.5%, </a:t>
            </a:r>
            <a:r>
              <a:rPr lang="en-US" sz="1600" dirty="0" err="1" smtClean="0"/>
              <a:t>pul</a:t>
            </a:r>
            <a:r>
              <a:rPr lang="en-US" sz="1600" dirty="0" smtClean="0"/>
              <a:t> </a:t>
            </a:r>
            <a:r>
              <a:rPr lang="en-US" sz="1600" dirty="0" err="1" smtClean="0"/>
              <a:t>kütləsi</a:t>
            </a:r>
            <a:r>
              <a:rPr lang="en-US" sz="1600" dirty="0" smtClean="0"/>
              <a:t> 14% </a:t>
            </a:r>
            <a:r>
              <a:rPr lang="en-US" sz="1600" dirty="0" err="1" smtClean="0"/>
              <a:t>artıb</a:t>
            </a:r>
            <a:r>
              <a:rPr lang="en-US" sz="1600" dirty="0" smtClean="0"/>
              <a:t> </a:t>
            </a:r>
            <a:r>
              <a:rPr lang="en-US" sz="1600" dirty="0" err="1" smtClean="0"/>
              <a:t>və</a:t>
            </a:r>
            <a:r>
              <a:rPr lang="en-US" sz="1600" dirty="0" smtClean="0"/>
              <a:t> </a:t>
            </a:r>
            <a:r>
              <a:rPr lang="en-US" sz="1600" dirty="0" err="1" smtClean="0"/>
              <a:t>inflyasiya</a:t>
            </a:r>
            <a:r>
              <a:rPr lang="en-US" sz="1600" dirty="0" smtClean="0"/>
              <a:t> 7% </a:t>
            </a:r>
            <a:r>
              <a:rPr lang="en-US" sz="1600" dirty="0" err="1" smtClean="0"/>
              <a:t>olub</a:t>
            </a:r>
            <a:r>
              <a:rPr lang="en-US" sz="1600" dirty="0" smtClean="0"/>
              <a:t>.</a:t>
            </a:r>
            <a:r>
              <a:rPr lang="az-Latn-AZ" sz="1600" dirty="0" smtClean="0"/>
              <a:t/>
            </a:r>
            <a:br>
              <a:rPr lang="az-Latn-AZ" sz="1600" dirty="0" smtClean="0"/>
            </a:br>
            <a:r>
              <a:rPr lang="az-Latn-AZ" sz="1600" dirty="0" smtClean="0"/>
              <a:t/>
            </a:r>
            <a:br>
              <a:rPr lang="az-Latn-AZ" sz="1600" dirty="0" smtClean="0"/>
            </a:br>
            <a:r>
              <a:rPr lang="az-Latn-AZ" sz="1600" dirty="0" smtClean="0"/>
              <a:t>Orta illik 5-6% iqtisadi artımı təmin etmək üçün pul kütləsi 15-20% artmalıdır.</a:t>
            </a:r>
            <a:r>
              <a:rPr lang="ru-RU" sz="1600" dirty="0" smtClean="0"/>
              <a:t/>
            </a:r>
            <a:br>
              <a:rPr lang="ru-RU" sz="1600" dirty="0" smtClean="0"/>
            </a:br>
            <a:r>
              <a:rPr lang="az-Latn-AZ" sz="1600" b="1" dirty="0" smtClean="0">
                <a:latin typeface="Times New Roman" pitchFamily="18" charset="0"/>
                <a:cs typeface="Times New Roman" pitchFamily="18" charset="0"/>
              </a:rPr>
              <a:t>   </a:t>
            </a:r>
            <a:r>
              <a:rPr lang="az-Latn-AZ" sz="1400" dirty="0" smtClean="0">
                <a:latin typeface="Times New Roman" pitchFamily="18" charset="0"/>
                <a:cs typeface="Times New Roman" pitchFamily="18" charset="0"/>
              </a:rPr>
              <a:t/>
            </a:r>
            <a:br>
              <a:rPr lang="az-Latn-AZ" sz="1400" dirty="0" smtClean="0">
                <a:latin typeface="Times New Roman" pitchFamily="18" charset="0"/>
                <a:cs typeface="Times New Roman" pitchFamily="18" charset="0"/>
              </a:rPr>
            </a:br>
            <a:r>
              <a:rPr lang="az-Latn-AZ" sz="1400" dirty="0" smtClean="0">
                <a:latin typeface="Times New Roman" pitchFamily="18" charset="0"/>
                <a:cs typeface="Times New Roman" pitchFamily="18" charset="0"/>
              </a:rPr>
              <a:t/>
            </a:r>
            <a:br>
              <a:rPr lang="az-Latn-AZ" sz="1400" dirty="0" smtClean="0">
                <a:latin typeface="Times New Roman" pitchFamily="18" charset="0"/>
                <a:cs typeface="Times New Roman" pitchFamily="18" charset="0"/>
              </a:rPr>
            </a:br>
            <a:r>
              <a:rPr lang="ru-RU" sz="1400" dirty="0" smtClean="0"/>
              <a:t/>
            </a:r>
            <a:br>
              <a:rPr lang="ru-RU" sz="1400" dirty="0" smtClean="0"/>
            </a:br>
            <a:r>
              <a:rPr lang="en-US" sz="1400" dirty="0" smtClean="0"/>
              <a:t> </a:t>
            </a:r>
            <a:r>
              <a:rPr lang="ru-RU" sz="1400" dirty="0" smtClean="0"/>
              <a:t/>
            </a:r>
            <a:br>
              <a:rPr lang="ru-RU" sz="1400" dirty="0" smtClean="0"/>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
        <p:nvSpPr>
          <p:cNvPr id="3" name="TextBox 2"/>
          <p:cNvSpPr txBox="1"/>
          <p:nvPr/>
        </p:nvSpPr>
        <p:spPr>
          <a:xfrm>
            <a:off x="1714480" y="285728"/>
            <a:ext cx="6143668" cy="369332"/>
          </a:xfrm>
          <a:prstGeom prst="rect">
            <a:avLst/>
          </a:prstGeom>
          <a:noFill/>
        </p:spPr>
        <p:txBody>
          <a:bodyPr wrap="square" rtlCol="0">
            <a:spAutoFit/>
          </a:bodyPr>
          <a:lstStyle/>
          <a:p>
            <a:pPr algn="ctr"/>
            <a:r>
              <a:rPr lang="az-Latn-AZ" b="1" dirty="0" smtClean="0"/>
              <a:t>PUL KÜTLƏSİ VƏ İQTİSADİ ARTIM</a:t>
            </a:r>
            <a:endParaRPr lang="ru-RU"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az-Latn-AZ" sz="16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az-Latn-AZ" sz="1400" b="1"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endParaRPr>
          </a:p>
        </p:txBody>
      </p:sp>
      <p:graphicFrame>
        <p:nvGraphicFramePr>
          <p:cNvPr id="4" name="Диаграмма 3"/>
          <p:cNvGraphicFramePr/>
          <p:nvPr/>
        </p:nvGraphicFramePr>
        <p:xfrm>
          <a:off x="928663" y="428605"/>
          <a:ext cx="7680960" cy="45005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graphicFrame>
        <p:nvGraphicFramePr>
          <p:cNvPr id="4" name="Диаграмма 3"/>
          <p:cNvGraphicFramePr/>
          <p:nvPr/>
        </p:nvGraphicFramePr>
        <p:xfrm>
          <a:off x="1071538" y="714357"/>
          <a:ext cx="7000923" cy="43386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000" y="216000"/>
            <a:ext cx="8640000" cy="6480000"/>
          </a:xfrm>
        </p:spPr>
        <p:txBody>
          <a:bodyPr>
            <a:noAutofit/>
          </a:bodyPr>
          <a:lstStyle/>
          <a:p>
            <a:r>
              <a:rPr lang="az-Latn-AZ" sz="1600" b="1" dirty="0" smtClean="0">
                <a:latin typeface="Times New Roman" pitchFamily="18" charset="0"/>
                <a:cs typeface="Times New Roman" pitchFamily="18" charset="0"/>
              </a:rPr>
              <a:t>   </a:t>
            </a:r>
            <a:r>
              <a:rPr lang="az-Latn-AZ" sz="1400" dirty="0" smtClean="0">
                <a:latin typeface="Times New Roman" pitchFamily="18" charset="0"/>
                <a:cs typeface="Times New Roman" pitchFamily="18" charset="0"/>
              </a:rPr>
              <a:t/>
            </a:r>
            <a:br>
              <a:rPr lang="az-Latn-AZ" sz="1400" dirty="0" smtClean="0">
                <a:latin typeface="Times New Roman" pitchFamily="18" charset="0"/>
                <a:cs typeface="Times New Roman" pitchFamily="18" charset="0"/>
              </a:rPr>
            </a:br>
            <a:r>
              <a:rPr lang="az-Latn-AZ" sz="1400" dirty="0" smtClean="0">
                <a:latin typeface="Times New Roman" pitchFamily="18" charset="0"/>
                <a:cs typeface="Times New Roman" pitchFamily="18" charset="0"/>
              </a:rPr>
              <a:t/>
            </a:r>
            <a:br>
              <a:rPr lang="az-Latn-AZ" sz="1400" dirty="0" smtClean="0">
                <a:latin typeface="Times New Roman" pitchFamily="18" charset="0"/>
                <a:cs typeface="Times New Roman" pitchFamily="18" charset="0"/>
              </a:rPr>
            </a:br>
            <a:r>
              <a:rPr lang="ru-RU" sz="1400" dirty="0" smtClean="0"/>
              <a:t/>
            </a:r>
            <a:br>
              <a:rPr lang="ru-RU" sz="1400" dirty="0" smtClean="0"/>
            </a:br>
            <a:r>
              <a:rPr lang="en-US" sz="1400" dirty="0" smtClean="0"/>
              <a:t> </a:t>
            </a:r>
            <a:r>
              <a:rPr lang="ru-RU" sz="1400" dirty="0" smtClean="0"/>
              <a:t/>
            </a:r>
            <a:br>
              <a:rPr lang="ru-RU" sz="1400" dirty="0" smtClean="0"/>
            </a:br>
            <a:r>
              <a:rPr lang="en-US" sz="1600" b="1" dirty="0" smtClean="0"/>
              <a:t>MV=PY</a:t>
            </a:r>
            <a:r>
              <a:rPr lang="ru-RU" sz="1600" dirty="0" smtClean="0"/>
              <a:t/>
            </a:r>
            <a:br>
              <a:rPr lang="ru-RU" sz="1600" dirty="0" smtClean="0"/>
            </a:br>
            <a:r>
              <a:rPr lang="en-US" sz="1600" b="1" dirty="0" smtClean="0"/>
              <a:t>Bu </a:t>
            </a:r>
            <a:r>
              <a:rPr lang="en-US" sz="1600" b="1" dirty="0" err="1" smtClean="0"/>
              <a:t>bərabərliyə</a:t>
            </a:r>
            <a:r>
              <a:rPr lang="en-US" sz="1600" b="1" dirty="0" smtClean="0"/>
              <a:t> </a:t>
            </a:r>
            <a:r>
              <a:rPr lang="en-US" sz="1600" b="1" dirty="0" err="1" smtClean="0"/>
              <a:t>görə</a:t>
            </a:r>
            <a:r>
              <a:rPr lang="en-US" sz="1600" b="1" dirty="0" smtClean="0"/>
              <a:t> M, V </a:t>
            </a:r>
            <a:r>
              <a:rPr lang="en-US" sz="1600" b="1" dirty="0" err="1" smtClean="0"/>
              <a:t>dəfə</a:t>
            </a:r>
            <a:r>
              <a:rPr lang="en-US" sz="1600" b="1" dirty="0" smtClean="0"/>
              <a:t> </a:t>
            </a:r>
            <a:r>
              <a:rPr lang="en-US" sz="1600" b="1" dirty="0" err="1" smtClean="0"/>
              <a:t>dəyişərək</a:t>
            </a:r>
            <a:r>
              <a:rPr lang="en-US" sz="1600" b="1" dirty="0" smtClean="0"/>
              <a:t> P </a:t>
            </a:r>
            <a:r>
              <a:rPr lang="en-US" sz="1600" b="1" dirty="0" err="1" smtClean="0"/>
              <a:t>dəyərində</a:t>
            </a:r>
            <a:r>
              <a:rPr lang="en-US" sz="1600" b="1" dirty="0" smtClean="0"/>
              <a:t> </a:t>
            </a:r>
            <a:r>
              <a:rPr lang="en-US" sz="1600" b="1" dirty="0" err="1" smtClean="0"/>
              <a:t>olan</a:t>
            </a:r>
            <a:r>
              <a:rPr lang="en-US" sz="1600" b="1" dirty="0" smtClean="0"/>
              <a:t> Y </a:t>
            </a:r>
            <a:r>
              <a:rPr lang="en-US" sz="1600" b="1" dirty="0" err="1" smtClean="0"/>
              <a:t>məhsulların</a:t>
            </a:r>
            <a:r>
              <a:rPr lang="en-US" sz="1600" b="1" dirty="0" smtClean="0"/>
              <a:t> </a:t>
            </a:r>
            <a:r>
              <a:rPr lang="en-US" sz="1600" b="1" dirty="0" err="1" smtClean="0"/>
              <a:t>alqı</a:t>
            </a:r>
            <a:r>
              <a:rPr lang="en-US" sz="1600" b="1" dirty="0" smtClean="0"/>
              <a:t> </a:t>
            </a:r>
            <a:r>
              <a:rPr lang="en-US" sz="1600" b="1" dirty="0" err="1" smtClean="0"/>
              <a:t>satqısında</a:t>
            </a:r>
            <a:r>
              <a:rPr lang="en-US" sz="1600" b="1" dirty="0" smtClean="0"/>
              <a:t> </a:t>
            </a:r>
            <a:r>
              <a:rPr lang="en-US" sz="1600" b="1" dirty="0" err="1" smtClean="0"/>
              <a:t>istifadə</a:t>
            </a:r>
            <a:r>
              <a:rPr lang="en-US" sz="1600" b="1" dirty="0" smtClean="0"/>
              <a:t> </a:t>
            </a:r>
            <a:r>
              <a:rPr lang="en-US" sz="1600" b="1" dirty="0" err="1" smtClean="0"/>
              <a:t>edilir</a:t>
            </a:r>
            <a:r>
              <a:rPr lang="en-US" sz="1600" b="1" dirty="0" smtClean="0"/>
              <a:t>.</a:t>
            </a:r>
            <a:r>
              <a:rPr lang="ru-RU" sz="1600" dirty="0" smtClean="0"/>
              <a:t/>
            </a:r>
            <a:br>
              <a:rPr lang="ru-RU" sz="1600" dirty="0" smtClean="0"/>
            </a:br>
            <a:r>
              <a:rPr lang="en-US" sz="1600" b="1" dirty="0" smtClean="0"/>
              <a:t> </a:t>
            </a:r>
            <a:r>
              <a:rPr lang="ru-RU" sz="1600" dirty="0" smtClean="0"/>
              <a:t/>
            </a:r>
            <a:br>
              <a:rPr lang="ru-RU" sz="1600" dirty="0" smtClean="0"/>
            </a:br>
            <a:r>
              <a:rPr lang="en-US" sz="1600" b="1" dirty="0" err="1" smtClean="0"/>
              <a:t>Pul</a:t>
            </a:r>
            <a:r>
              <a:rPr lang="en-US" sz="1600" b="1" dirty="0" smtClean="0"/>
              <a:t> </a:t>
            </a:r>
            <a:r>
              <a:rPr lang="en-US" sz="1600" b="1" dirty="0" err="1" smtClean="0"/>
              <a:t>təklifi</a:t>
            </a:r>
            <a:r>
              <a:rPr lang="en-US" sz="1600" b="1" dirty="0" smtClean="0"/>
              <a:t> </a:t>
            </a:r>
            <a:r>
              <a:rPr lang="en-US" sz="1600" b="1" dirty="0" err="1" smtClean="0"/>
              <a:t>artımı</a:t>
            </a:r>
            <a:r>
              <a:rPr lang="en-US" sz="1600" b="1" dirty="0" smtClean="0"/>
              <a:t>+ </a:t>
            </a:r>
            <a:r>
              <a:rPr lang="en-US" sz="1600" b="1" dirty="0" err="1" smtClean="0"/>
              <a:t>dövretmə</a:t>
            </a:r>
            <a:r>
              <a:rPr lang="en-US" sz="1600" b="1" dirty="0" smtClean="0"/>
              <a:t> </a:t>
            </a:r>
            <a:r>
              <a:rPr lang="en-US" sz="1600" b="1" dirty="0" err="1" smtClean="0"/>
              <a:t>sürətinin</a:t>
            </a:r>
            <a:r>
              <a:rPr lang="en-US" sz="1600" b="1" dirty="0" smtClean="0"/>
              <a:t> </a:t>
            </a:r>
            <a:r>
              <a:rPr lang="en-US" sz="1600" b="1" dirty="0" err="1" smtClean="0"/>
              <a:t>artımı</a:t>
            </a:r>
            <a:r>
              <a:rPr lang="en-US" sz="1600" b="1" dirty="0" smtClean="0"/>
              <a:t>=</a:t>
            </a:r>
            <a:r>
              <a:rPr lang="en-US" sz="1600" b="1" dirty="0" err="1" smtClean="0"/>
              <a:t>inflyasiya</a:t>
            </a:r>
            <a:r>
              <a:rPr lang="en-US" sz="1600" b="1" dirty="0" smtClean="0"/>
              <a:t> +real </a:t>
            </a:r>
            <a:r>
              <a:rPr lang="en-US" sz="1600" b="1" dirty="0" err="1" smtClean="0"/>
              <a:t>iqtisadi</a:t>
            </a:r>
            <a:r>
              <a:rPr lang="en-US" sz="1600" b="1" dirty="0" smtClean="0"/>
              <a:t> </a:t>
            </a:r>
            <a:r>
              <a:rPr lang="en-US" sz="1600" b="1" dirty="0" err="1" smtClean="0"/>
              <a:t>artım</a:t>
            </a:r>
            <a:r>
              <a:rPr lang="ru-RU" sz="1600" dirty="0" smtClean="0"/>
              <a:t/>
            </a:r>
            <a:br>
              <a:rPr lang="ru-RU" sz="1600" dirty="0" smtClean="0"/>
            </a:br>
            <a:r>
              <a:rPr lang="en-US" sz="1600" dirty="0" smtClean="0"/>
              <a:t> </a:t>
            </a:r>
            <a:r>
              <a:rPr lang="ru-RU" sz="1600" dirty="0" smtClean="0"/>
              <a:t/>
            </a:r>
            <a:br>
              <a:rPr lang="ru-RU" sz="1600" dirty="0" smtClean="0"/>
            </a:br>
            <a:r>
              <a:rPr lang="az-Latn-AZ" sz="1600" dirty="0" smtClean="0"/>
              <a:t>Qısa müddətli dövrdə inflyasiya iqtisadi artma dəstək versə də, uzun müddətli dövrdə neqativ təsir edir. 1</a:t>
            </a:r>
            <a:r>
              <a:rPr lang="en-US" sz="1600" dirty="0" smtClean="0"/>
              <a:t>40 </a:t>
            </a:r>
            <a:r>
              <a:rPr lang="en-US" sz="1600" dirty="0" err="1" smtClean="0"/>
              <a:t>ölkə</a:t>
            </a:r>
            <a:r>
              <a:rPr lang="en-US" sz="1600" dirty="0" smtClean="0"/>
              <a:t> </a:t>
            </a:r>
            <a:r>
              <a:rPr lang="en-US" sz="1600" dirty="0" err="1" smtClean="0"/>
              <a:t>arasında</a:t>
            </a:r>
            <a:r>
              <a:rPr lang="en-US" sz="1600" dirty="0" smtClean="0"/>
              <a:t> 1960-1998-ci </a:t>
            </a:r>
            <a:r>
              <a:rPr lang="en-US" sz="1600" dirty="0" err="1" smtClean="0"/>
              <a:t>illəri</a:t>
            </a:r>
            <a:r>
              <a:rPr lang="en-US" sz="1600" dirty="0" smtClean="0"/>
              <a:t> </a:t>
            </a:r>
            <a:r>
              <a:rPr lang="en-US" sz="1600" dirty="0" err="1" smtClean="0"/>
              <a:t>əhatə</a:t>
            </a:r>
            <a:r>
              <a:rPr lang="en-US" sz="1600" dirty="0" smtClean="0"/>
              <a:t> </a:t>
            </a:r>
            <a:r>
              <a:rPr lang="en-US" sz="1600" dirty="0" err="1" smtClean="0"/>
              <a:t>edən</a:t>
            </a:r>
            <a:r>
              <a:rPr lang="en-US" sz="1600" dirty="0" smtClean="0"/>
              <a:t> </a:t>
            </a:r>
            <a:r>
              <a:rPr lang="en-US" sz="1600" dirty="0" err="1" smtClean="0"/>
              <a:t>aparılmış</a:t>
            </a:r>
            <a:r>
              <a:rPr lang="en-US" sz="1600" dirty="0" smtClean="0"/>
              <a:t> </a:t>
            </a:r>
            <a:r>
              <a:rPr lang="en-US" sz="1600" dirty="0" err="1" smtClean="0"/>
              <a:t>empirik</a:t>
            </a:r>
            <a:r>
              <a:rPr lang="en-US" sz="1600" dirty="0" smtClean="0"/>
              <a:t> </a:t>
            </a:r>
            <a:r>
              <a:rPr lang="en-US" sz="1600" dirty="0" err="1" smtClean="0"/>
              <a:t>araşdırmalar</a:t>
            </a:r>
            <a:r>
              <a:rPr lang="en-US" sz="1600" dirty="0" smtClean="0"/>
              <a:t> </a:t>
            </a:r>
            <a:r>
              <a:rPr lang="en-US" sz="1600" dirty="0" err="1" smtClean="0"/>
              <a:t>göstərir</a:t>
            </a:r>
            <a:r>
              <a:rPr lang="en-US" sz="1600" dirty="0" smtClean="0"/>
              <a:t> </a:t>
            </a:r>
            <a:r>
              <a:rPr lang="en-US" sz="1600" dirty="0" err="1" smtClean="0"/>
              <a:t>ki</a:t>
            </a:r>
            <a:r>
              <a:rPr lang="en-US" sz="1600" dirty="0" smtClean="0"/>
              <a:t>, </a:t>
            </a:r>
            <a:r>
              <a:rPr lang="en-US" sz="1600" dirty="0" err="1" smtClean="0"/>
              <a:t>zərərli</a:t>
            </a:r>
            <a:r>
              <a:rPr lang="en-US" sz="1600" dirty="0" smtClean="0"/>
              <a:t> </a:t>
            </a:r>
            <a:r>
              <a:rPr lang="en-US" sz="1600" dirty="0" err="1" smtClean="0"/>
              <a:t>həddən</a:t>
            </a:r>
            <a:r>
              <a:rPr lang="en-US" sz="1600" dirty="0" smtClean="0"/>
              <a:t> </a:t>
            </a:r>
            <a:r>
              <a:rPr lang="en-US" sz="1600" dirty="0" err="1" smtClean="0"/>
              <a:t>aşağıda</a:t>
            </a:r>
            <a:r>
              <a:rPr lang="en-US" sz="1600" dirty="0" smtClean="0"/>
              <a:t> </a:t>
            </a:r>
            <a:r>
              <a:rPr lang="en-US" sz="1600" dirty="0" err="1" smtClean="0"/>
              <a:t>inflyasiya</a:t>
            </a:r>
            <a:r>
              <a:rPr lang="en-US" sz="1600" dirty="0" smtClean="0"/>
              <a:t> </a:t>
            </a:r>
            <a:r>
              <a:rPr lang="en-US" sz="1600" dirty="0" err="1" smtClean="0"/>
              <a:t>iqtisadi</a:t>
            </a:r>
            <a:r>
              <a:rPr lang="en-US" sz="1600" dirty="0" smtClean="0"/>
              <a:t> </a:t>
            </a:r>
            <a:r>
              <a:rPr lang="en-US" sz="1600" dirty="0" err="1" smtClean="0"/>
              <a:t>artıma</a:t>
            </a:r>
            <a:r>
              <a:rPr lang="en-US" sz="1600" dirty="0" smtClean="0"/>
              <a:t> </a:t>
            </a:r>
            <a:r>
              <a:rPr lang="en-US" sz="1600" dirty="0" err="1" smtClean="0"/>
              <a:t>təsir</a:t>
            </a:r>
            <a:r>
              <a:rPr lang="en-US" sz="1600" dirty="0" smtClean="0"/>
              <a:t> </a:t>
            </a:r>
            <a:r>
              <a:rPr lang="en-US" sz="1600" dirty="0" err="1" smtClean="0"/>
              <a:t>etmir</a:t>
            </a:r>
            <a:r>
              <a:rPr lang="en-US" sz="1600" dirty="0" smtClean="0"/>
              <a:t>, </a:t>
            </a:r>
            <a:r>
              <a:rPr lang="en-US" sz="1600" dirty="0" err="1" smtClean="0"/>
              <a:t>zərəli</a:t>
            </a:r>
            <a:r>
              <a:rPr lang="en-US" sz="1600" dirty="0" smtClean="0"/>
              <a:t> </a:t>
            </a:r>
            <a:r>
              <a:rPr lang="en-US" sz="1600" dirty="0" err="1" smtClean="0"/>
              <a:t>həddən</a:t>
            </a:r>
            <a:r>
              <a:rPr lang="en-US" sz="1600" dirty="0" smtClean="0"/>
              <a:t> </a:t>
            </a:r>
            <a:r>
              <a:rPr lang="en-US" sz="1600" dirty="0" err="1" smtClean="0"/>
              <a:t>yuxarıda</a:t>
            </a:r>
            <a:r>
              <a:rPr lang="en-US" sz="1600" dirty="0" smtClean="0"/>
              <a:t> </a:t>
            </a:r>
            <a:r>
              <a:rPr lang="en-US" sz="1600" dirty="0" err="1" smtClean="0"/>
              <a:t>isə</a:t>
            </a:r>
            <a:r>
              <a:rPr lang="en-US" sz="1600" dirty="0" smtClean="0"/>
              <a:t> </a:t>
            </a:r>
            <a:r>
              <a:rPr lang="en-US" sz="1600" dirty="0" err="1" smtClean="0"/>
              <a:t>iqtisadi</a:t>
            </a:r>
            <a:r>
              <a:rPr lang="en-US" sz="1600" dirty="0" smtClean="0"/>
              <a:t> </a:t>
            </a:r>
            <a:r>
              <a:rPr lang="en-US" sz="1600" dirty="0" err="1" smtClean="0"/>
              <a:t>artıma</a:t>
            </a:r>
            <a:r>
              <a:rPr lang="en-US" sz="1600" dirty="0" smtClean="0"/>
              <a:t> </a:t>
            </a:r>
            <a:r>
              <a:rPr lang="en-US" sz="1600" dirty="0" err="1" smtClean="0"/>
              <a:t>neqativ</a:t>
            </a:r>
            <a:r>
              <a:rPr lang="en-US" sz="1600" dirty="0" smtClean="0"/>
              <a:t> </a:t>
            </a:r>
            <a:r>
              <a:rPr lang="en-US" sz="1600" dirty="0" err="1" smtClean="0"/>
              <a:t>təsir</a:t>
            </a:r>
            <a:r>
              <a:rPr lang="en-US" sz="1600" dirty="0" smtClean="0"/>
              <a:t> </a:t>
            </a:r>
            <a:r>
              <a:rPr lang="en-US" sz="1600" dirty="0" err="1" smtClean="0"/>
              <a:t>göstərir</a:t>
            </a:r>
            <a:r>
              <a:rPr lang="en-US" sz="1600" dirty="0" smtClean="0"/>
              <a:t>. </a:t>
            </a:r>
            <a:r>
              <a:rPr lang="en-US" sz="1600" dirty="0" err="1" smtClean="0"/>
              <a:t>İnkişaf</a:t>
            </a:r>
            <a:r>
              <a:rPr lang="en-US" sz="1600" dirty="0" smtClean="0"/>
              <a:t> </a:t>
            </a:r>
            <a:r>
              <a:rPr lang="en-US" sz="1600" dirty="0" err="1" smtClean="0"/>
              <a:t>etmiş</a:t>
            </a:r>
            <a:r>
              <a:rPr lang="en-US" sz="1600" dirty="0" smtClean="0"/>
              <a:t> </a:t>
            </a:r>
            <a:r>
              <a:rPr lang="en-US" sz="1600" dirty="0" err="1" smtClean="0"/>
              <a:t>ölkələr</a:t>
            </a:r>
            <a:r>
              <a:rPr lang="en-US" sz="1600" dirty="0" smtClean="0"/>
              <a:t> </a:t>
            </a:r>
            <a:r>
              <a:rPr lang="en-US" sz="1600" dirty="0" err="1" smtClean="0"/>
              <a:t>üçün</a:t>
            </a:r>
            <a:r>
              <a:rPr lang="en-US" sz="1600" dirty="0" smtClean="0"/>
              <a:t> </a:t>
            </a:r>
            <a:r>
              <a:rPr lang="en-US" sz="1600" dirty="0" err="1" smtClean="0"/>
              <a:t>zərərli</a:t>
            </a:r>
            <a:r>
              <a:rPr lang="en-US" sz="1600" dirty="0" smtClean="0"/>
              <a:t> </a:t>
            </a:r>
            <a:r>
              <a:rPr lang="en-US" sz="1600" dirty="0" err="1" smtClean="0"/>
              <a:t>hədd</a:t>
            </a:r>
            <a:r>
              <a:rPr lang="en-US" sz="1600" dirty="0" smtClean="0"/>
              <a:t> 1-3%, İEOÖ-</a:t>
            </a:r>
            <a:r>
              <a:rPr lang="en-US" sz="1600" dirty="0" err="1" smtClean="0"/>
              <a:t>lər</a:t>
            </a:r>
            <a:r>
              <a:rPr lang="en-US" sz="1600" dirty="0" smtClean="0"/>
              <a:t> </a:t>
            </a:r>
            <a:r>
              <a:rPr lang="en-US" sz="1600" dirty="0" err="1" smtClean="0"/>
              <a:t>üçün</a:t>
            </a:r>
            <a:r>
              <a:rPr lang="en-US" sz="1600" dirty="0" smtClean="0"/>
              <a:t> </a:t>
            </a:r>
            <a:r>
              <a:rPr lang="en-US" sz="1600" dirty="0" err="1" smtClean="0"/>
              <a:t>isə</a:t>
            </a:r>
            <a:r>
              <a:rPr lang="en-US" sz="1600" dirty="0" smtClean="0"/>
              <a:t> 7-11% </a:t>
            </a:r>
            <a:r>
              <a:rPr lang="en-US" sz="1600" dirty="0" err="1" smtClean="0"/>
              <a:t>təşkil</a:t>
            </a:r>
            <a:r>
              <a:rPr lang="en-US" sz="1600" dirty="0" smtClean="0"/>
              <a:t> </a:t>
            </a:r>
            <a:r>
              <a:rPr lang="en-US" sz="1600" dirty="0" err="1" smtClean="0"/>
              <a:t>edir</a:t>
            </a:r>
            <a:r>
              <a:rPr lang="en-US" sz="1600" dirty="0" smtClean="0"/>
              <a:t>. (Khan, Hansen)</a:t>
            </a:r>
            <a:r>
              <a:rPr lang="ru-RU" sz="1600" dirty="0" smtClean="0"/>
              <a:t/>
            </a:r>
            <a:br>
              <a:rPr lang="ru-RU" sz="1600" dirty="0" smtClean="0"/>
            </a:br>
            <a:r>
              <a:rPr lang="en-US" sz="1600" dirty="0" smtClean="0"/>
              <a:t> </a:t>
            </a:r>
            <a:r>
              <a:rPr lang="ru-RU" sz="1600" dirty="0" smtClean="0"/>
              <a:t/>
            </a:r>
            <a:br>
              <a:rPr lang="ru-RU" sz="1600" dirty="0" smtClean="0"/>
            </a:br>
            <a:r>
              <a:rPr lang="en-US" sz="1600" dirty="0" smtClean="0"/>
              <a:t> 63 </a:t>
            </a:r>
            <a:r>
              <a:rPr lang="en-US" sz="1600" dirty="0" err="1" smtClean="0"/>
              <a:t>ölkə</a:t>
            </a:r>
            <a:r>
              <a:rPr lang="en-US" sz="1600" dirty="0" smtClean="0"/>
              <a:t> </a:t>
            </a:r>
            <a:r>
              <a:rPr lang="en-US" sz="1600" dirty="0" err="1" smtClean="0"/>
              <a:t>arasında</a:t>
            </a:r>
            <a:r>
              <a:rPr lang="en-US" sz="1600" dirty="0" smtClean="0"/>
              <a:t> </a:t>
            </a:r>
            <a:r>
              <a:rPr lang="en-US" sz="1600" dirty="0" err="1" smtClean="0"/>
              <a:t>aparılmış</a:t>
            </a:r>
            <a:r>
              <a:rPr lang="en-US" sz="1600" dirty="0" smtClean="0"/>
              <a:t>. </a:t>
            </a:r>
            <a:r>
              <a:rPr lang="en-US" sz="1600" dirty="0" err="1" smtClean="0"/>
              <a:t>tədqiqat</a:t>
            </a:r>
            <a:r>
              <a:rPr lang="en-US" sz="1600" dirty="0" smtClean="0"/>
              <a:t> </a:t>
            </a:r>
            <a:r>
              <a:rPr lang="en-US" sz="1600" dirty="0" err="1" smtClean="0"/>
              <a:t>göstərir</a:t>
            </a:r>
            <a:r>
              <a:rPr lang="en-US" sz="1600" dirty="0" smtClean="0"/>
              <a:t> </a:t>
            </a:r>
            <a:r>
              <a:rPr lang="en-US" sz="1600" dirty="0" err="1" smtClean="0"/>
              <a:t>ki</a:t>
            </a:r>
            <a:r>
              <a:rPr lang="en-US" sz="1600" dirty="0" smtClean="0"/>
              <a:t>, İEÖ-</a:t>
            </a:r>
            <a:r>
              <a:rPr lang="en-US" sz="1600" dirty="0" err="1" smtClean="0"/>
              <a:t>də</a:t>
            </a:r>
            <a:r>
              <a:rPr lang="en-US" sz="1600" dirty="0" smtClean="0"/>
              <a:t> </a:t>
            </a:r>
            <a:r>
              <a:rPr lang="en-US" sz="1600" dirty="0" err="1" smtClean="0"/>
              <a:t>inflyasiya</a:t>
            </a:r>
            <a:r>
              <a:rPr lang="en-US" sz="1600" dirty="0" smtClean="0"/>
              <a:t> 2%-</a:t>
            </a:r>
            <a:r>
              <a:rPr lang="en-US" sz="1600" dirty="0" err="1" smtClean="0"/>
              <a:t>dən</a:t>
            </a:r>
            <a:r>
              <a:rPr lang="en-US" sz="1600" dirty="0" smtClean="0"/>
              <a:t>, İEOÖ-</a:t>
            </a:r>
            <a:r>
              <a:rPr lang="en-US" sz="1600" dirty="0" err="1" smtClean="0"/>
              <a:t>də</a:t>
            </a:r>
            <a:r>
              <a:rPr lang="en-US" sz="1600" dirty="0" smtClean="0"/>
              <a:t> </a:t>
            </a:r>
            <a:r>
              <a:rPr lang="en-US" sz="1600" dirty="0" err="1" smtClean="0"/>
              <a:t>isə</a:t>
            </a:r>
            <a:r>
              <a:rPr lang="en-US" sz="1600" dirty="0" smtClean="0"/>
              <a:t> 12%-</a:t>
            </a:r>
            <a:r>
              <a:rPr lang="en-US" sz="1600" dirty="0" err="1" smtClean="0"/>
              <a:t>dən</a:t>
            </a:r>
            <a:r>
              <a:rPr lang="en-US" sz="1600" dirty="0" smtClean="0"/>
              <a:t> </a:t>
            </a:r>
            <a:r>
              <a:rPr lang="en-US" sz="1600" dirty="0" err="1" smtClean="0"/>
              <a:t>çox</a:t>
            </a:r>
            <a:r>
              <a:rPr lang="en-US" sz="1600" dirty="0" smtClean="0"/>
              <a:t> </a:t>
            </a:r>
            <a:r>
              <a:rPr lang="en-US" sz="1600" dirty="0" err="1" smtClean="0"/>
              <a:t>olarsa</a:t>
            </a:r>
            <a:r>
              <a:rPr lang="en-US" sz="1600" dirty="0" smtClean="0"/>
              <a:t> </a:t>
            </a:r>
            <a:r>
              <a:rPr lang="en-US" sz="1600" dirty="0" err="1" smtClean="0"/>
              <a:t>iqtisadi</a:t>
            </a:r>
            <a:r>
              <a:rPr lang="en-US" sz="1600" dirty="0" smtClean="0"/>
              <a:t> </a:t>
            </a:r>
            <a:r>
              <a:rPr lang="en-US" sz="1600" dirty="0" err="1" smtClean="0"/>
              <a:t>artım</a:t>
            </a:r>
            <a:r>
              <a:rPr lang="en-US" sz="1600" dirty="0" smtClean="0"/>
              <a:t> </a:t>
            </a:r>
            <a:r>
              <a:rPr lang="en-US" sz="1600" dirty="0" err="1" smtClean="0"/>
              <a:t>məhdudlaşır</a:t>
            </a:r>
            <a:r>
              <a:rPr lang="en-US" sz="1600" dirty="0" smtClean="0"/>
              <a:t>.</a:t>
            </a:r>
            <a:r>
              <a:rPr lang="az-Latn-AZ" sz="1600" dirty="0" smtClean="0"/>
              <a:t> (Kremer)</a:t>
            </a:r>
            <a:r>
              <a:rPr lang="ru-RU" sz="1600" dirty="0" smtClean="0"/>
              <a:t/>
            </a:r>
            <a:br>
              <a:rPr lang="ru-RU" sz="1600" dirty="0" smtClean="0"/>
            </a:br>
            <a:r>
              <a:rPr lang="ru-RU" sz="1600" dirty="0" smtClean="0"/>
              <a:t/>
            </a:r>
            <a:br>
              <a:rPr lang="ru-RU" sz="1600" dirty="0" smtClean="0"/>
            </a:br>
            <a:r>
              <a:rPr lang="en-US" sz="1600" dirty="0" err="1" smtClean="0"/>
              <a:t>Əgər</a:t>
            </a:r>
            <a:r>
              <a:rPr lang="en-US" sz="1600" dirty="0" smtClean="0"/>
              <a:t> </a:t>
            </a:r>
            <a:r>
              <a:rPr lang="en-US" sz="1600" dirty="0" err="1" smtClean="0"/>
              <a:t>iqtisadiyyatda</a:t>
            </a:r>
            <a:r>
              <a:rPr lang="en-US" sz="1600" dirty="0" smtClean="0"/>
              <a:t> </a:t>
            </a:r>
            <a:r>
              <a:rPr lang="en-US" sz="1600" dirty="0" err="1" smtClean="0"/>
              <a:t>aktivlərin</a:t>
            </a:r>
            <a:r>
              <a:rPr lang="en-US" sz="1600" dirty="0" smtClean="0"/>
              <a:t> </a:t>
            </a:r>
            <a:r>
              <a:rPr lang="en-US" sz="1600" dirty="0" err="1" smtClean="0"/>
              <a:t>qiymətində</a:t>
            </a:r>
            <a:r>
              <a:rPr lang="en-US" sz="1600" dirty="0" smtClean="0"/>
              <a:t> </a:t>
            </a:r>
            <a:r>
              <a:rPr lang="en-US" sz="1600" dirty="0" err="1" smtClean="0"/>
              <a:t>fundamentalla</a:t>
            </a:r>
            <a:r>
              <a:rPr lang="en-US" sz="1600" dirty="0" smtClean="0"/>
              <a:t> </a:t>
            </a:r>
            <a:r>
              <a:rPr lang="en-US" sz="1600" dirty="0" err="1" smtClean="0"/>
              <a:t>söykənməyən</a:t>
            </a:r>
            <a:r>
              <a:rPr lang="en-US" sz="1600" dirty="0" smtClean="0"/>
              <a:t> </a:t>
            </a:r>
            <a:r>
              <a:rPr lang="en-US" sz="1600" dirty="0" err="1" smtClean="0"/>
              <a:t>artım</a:t>
            </a:r>
            <a:r>
              <a:rPr lang="en-US" sz="1600" dirty="0" smtClean="0"/>
              <a:t> </a:t>
            </a:r>
            <a:r>
              <a:rPr lang="en-US" sz="1600" dirty="0" err="1" smtClean="0"/>
              <a:t>və</a:t>
            </a:r>
            <a:r>
              <a:rPr lang="en-US" sz="1600" dirty="0" smtClean="0"/>
              <a:t> </a:t>
            </a:r>
            <a:r>
              <a:rPr lang="en-US" sz="1600" dirty="0" err="1" smtClean="0"/>
              <a:t>ya</a:t>
            </a:r>
            <a:r>
              <a:rPr lang="en-US" sz="1600" dirty="0" smtClean="0"/>
              <a:t> </a:t>
            </a:r>
            <a:r>
              <a:rPr lang="en-US" sz="1600" dirty="0" err="1" smtClean="0"/>
              <a:t>kredit</a:t>
            </a:r>
            <a:r>
              <a:rPr lang="en-US" sz="1600" dirty="0" smtClean="0"/>
              <a:t> </a:t>
            </a:r>
            <a:r>
              <a:rPr lang="en-US" sz="1600" dirty="0" err="1" smtClean="0"/>
              <a:t>bumu</a:t>
            </a:r>
            <a:r>
              <a:rPr lang="en-US" sz="1600" dirty="0" smtClean="0"/>
              <a:t> </a:t>
            </a:r>
            <a:r>
              <a:rPr lang="en-US" sz="1600" dirty="0" err="1" smtClean="0"/>
              <a:t>müşahidə</a:t>
            </a:r>
            <a:r>
              <a:rPr lang="en-US" sz="1600" dirty="0" smtClean="0"/>
              <a:t> </a:t>
            </a:r>
            <a:r>
              <a:rPr lang="en-US" sz="1600" dirty="0" err="1" smtClean="0"/>
              <a:t>olunarsa</a:t>
            </a:r>
            <a:r>
              <a:rPr lang="en-US" sz="1600" dirty="0" smtClean="0"/>
              <a:t> o </a:t>
            </a:r>
            <a:r>
              <a:rPr lang="en-US" sz="1600" dirty="0" err="1" smtClean="0"/>
              <a:t>zaman</a:t>
            </a:r>
            <a:r>
              <a:rPr lang="en-US" sz="1600" dirty="0" smtClean="0"/>
              <a:t> </a:t>
            </a:r>
            <a:r>
              <a:rPr lang="en-US" sz="1600" dirty="0" err="1" smtClean="0"/>
              <a:t>inflyasiya</a:t>
            </a:r>
            <a:r>
              <a:rPr lang="en-US" sz="1600" dirty="0" smtClean="0"/>
              <a:t> </a:t>
            </a:r>
            <a:r>
              <a:rPr lang="en-US" sz="1600" dirty="0" err="1" smtClean="0"/>
              <a:t>sabit</a:t>
            </a:r>
            <a:r>
              <a:rPr lang="en-US" sz="1600" dirty="0" smtClean="0"/>
              <a:t> </a:t>
            </a:r>
            <a:r>
              <a:rPr lang="en-US" sz="1600" dirty="0" err="1" smtClean="0"/>
              <a:t>olsa</a:t>
            </a:r>
            <a:r>
              <a:rPr lang="en-US" sz="1600" dirty="0" smtClean="0"/>
              <a:t> </a:t>
            </a:r>
            <a:r>
              <a:rPr lang="en-US" sz="1600" dirty="0" err="1" smtClean="0"/>
              <a:t>bele</a:t>
            </a:r>
            <a:r>
              <a:rPr lang="en-US" sz="1600" dirty="0" smtClean="0"/>
              <a:t> "</a:t>
            </a:r>
            <a:r>
              <a:rPr lang="en-US" sz="1600" dirty="0" err="1" smtClean="0"/>
              <a:t>köpüklərin</a:t>
            </a:r>
            <a:r>
              <a:rPr lang="en-US" sz="1600" dirty="0" smtClean="0"/>
              <a:t>" </a:t>
            </a:r>
            <a:r>
              <a:rPr lang="en-US" sz="1600" dirty="0" err="1" smtClean="0"/>
              <a:t>partlaması</a:t>
            </a:r>
            <a:r>
              <a:rPr lang="en-US" sz="1600" dirty="0" smtClean="0"/>
              <a:t> </a:t>
            </a:r>
            <a:r>
              <a:rPr lang="en-US" sz="1600" dirty="0" err="1" smtClean="0"/>
              <a:t>əhəmiyyətli</a:t>
            </a:r>
            <a:r>
              <a:rPr lang="en-US" sz="1600" dirty="0" smtClean="0"/>
              <a:t> </a:t>
            </a:r>
            <a:r>
              <a:rPr lang="en-US" sz="1600" dirty="0" err="1" smtClean="0"/>
              <a:t>iqtisadi</a:t>
            </a:r>
            <a:r>
              <a:rPr lang="en-US" sz="1600" dirty="0" smtClean="0"/>
              <a:t> </a:t>
            </a:r>
            <a:r>
              <a:rPr lang="en-US" sz="1600" dirty="0" err="1" smtClean="0"/>
              <a:t>ressesiyaya</a:t>
            </a:r>
            <a:r>
              <a:rPr lang="en-US" sz="1600" dirty="0" smtClean="0"/>
              <a:t> </a:t>
            </a:r>
            <a:r>
              <a:rPr lang="en-US" sz="1600" dirty="0" err="1" smtClean="0"/>
              <a:t>gətirib</a:t>
            </a:r>
            <a:r>
              <a:rPr lang="en-US" sz="1600" dirty="0" smtClean="0"/>
              <a:t> </a:t>
            </a:r>
            <a:r>
              <a:rPr lang="en-US" sz="1600" dirty="0" err="1" smtClean="0"/>
              <a:t>çıxara</a:t>
            </a:r>
            <a:r>
              <a:rPr lang="en-US" sz="1600" dirty="0" smtClean="0"/>
              <a:t> </a:t>
            </a:r>
            <a:r>
              <a:rPr lang="en-US" sz="1600" dirty="0" err="1" smtClean="0"/>
              <a:t>bilər</a:t>
            </a:r>
            <a:r>
              <a:rPr lang="en-US" sz="1600" dirty="0" smtClean="0"/>
              <a:t>.</a:t>
            </a:r>
            <a:r>
              <a:rPr lang="ru-RU" sz="1600" dirty="0" smtClean="0"/>
              <a:t/>
            </a:r>
            <a:br>
              <a:rPr lang="ru-RU" sz="1600" dirty="0" smtClean="0"/>
            </a:br>
            <a:r>
              <a:rPr lang="en-US" sz="1600" dirty="0" smtClean="0"/>
              <a:t> </a:t>
            </a:r>
            <a:r>
              <a:rPr lang="ru-RU" sz="1600" dirty="0" smtClean="0"/>
              <a:t/>
            </a:r>
            <a:br>
              <a:rPr lang="ru-RU" sz="1600" dirty="0" smtClean="0"/>
            </a:br>
            <a:r>
              <a:rPr lang="en-US" sz="1600" dirty="0" err="1" smtClean="0"/>
              <a:t>Azərbaycanda</a:t>
            </a:r>
            <a:r>
              <a:rPr lang="en-US" sz="1600" dirty="0" smtClean="0"/>
              <a:t> </a:t>
            </a:r>
            <a:r>
              <a:rPr lang="en-US" sz="1600" dirty="0" err="1" smtClean="0"/>
              <a:t>inflyasiyanın</a:t>
            </a:r>
            <a:r>
              <a:rPr lang="en-US" sz="1600" dirty="0" smtClean="0"/>
              <a:t> </a:t>
            </a:r>
            <a:r>
              <a:rPr lang="en-US" sz="1600" dirty="0" err="1" smtClean="0"/>
              <a:t>maksimal</a:t>
            </a:r>
            <a:r>
              <a:rPr lang="en-US" sz="1600" dirty="0" smtClean="0"/>
              <a:t> </a:t>
            </a:r>
            <a:r>
              <a:rPr lang="en-US" sz="1600" dirty="0" err="1" smtClean="0"/>
              <a:t>həddi</a:t>
            </a:r>
            <a:r>
              <a:rPr lang="en-US" sz="1600" dirty="0" smtClean="0"/>
              <a:t> </a:t>
            </a:r>
            <a:r>
              <a:rPr lang="az-Latn-AZ" sz="1600" dirty="0" smtClean="0"/>
              <a:t> </a:t>
            </a:r>
            <a:r>
              <a:rPr lang="en-US" sz="1600" dirty="0" smtClean="0"/>
              <a:t>8% </a:t>
            </a:r>
            <a:r>
              <a:rPr lang="en-US" sz="1600" dirty="0" err="1" smtClean="0"/>
              <a:t>olmalıdır</a:t>
            </a:r>
            <a:r>
              <a:rPr lang="en-US" sz="1600" dirty="0" smtClean="0"/>
              <a:t>. 5-6% </a:t>
            </a:r>
            <a:r>
              <a:rPr lang="en-US" sz="1600" dirty="0" err="1" smtClean="0"/>
              <a:t>olması</a:t>
            </a:r>
            <a:r>
              <a:rPr lang="en-US" sz="1600" dirty="0" smtClean="0"/>
              <a:t> </a:t>
            </a:r>
            <a:r>
              <a:rPr lang="en-US" sz="1600" dirty="0" err="1" smtClean="0"/>
              <a:t>isə</a:t>
            </a:r>
            <a:r>
              <a:rPr lang="en-US" sz="1600" dirty="0" smtClean="0"/>
              <a:t> </a:t>
            </a:r>
            <a:r>
              <a:rPr lang="en-US" sz="1600" dirty="0" err="1" smtClean="0"/>
              <a:t>inflyasiyanın</a:t>
            </a:r>
            <a:r>
              <a:rPr lang="en-US" sz="1600" dirty="0" smtClean="0"/>
              <a:t> </a:t>
            </a:r>
            <a:r>
              <a:rPr lang="en-US" sz="1600" dirty="0" err="1" smtClean="0"/>
              <a:t>hədəflənməsində</a:t>
            </a:r>
            <a:r>
              <a:rPr lang="en-US" sz="1600" dirty="0" smtClean="0"/>
              <a:t> optimal </a:t>
            </a:r>
            <a:r>
              <a:rPr lang="en-US" sz="1600" dirty="0" err="1" smtClean="0"/>
              <a:t>hədəf</a:t>
            </a:r>
            <a:r>
              <a:rPr lang="en-US" sz="1600" dirty="0" smtClean="0"/>
              <a:t> </a:t>
            </a:r>
            <a:r>
              <a:rPr lang="en-US" sz="1600" dirty="0" err="1" smtClean="0"/>
              <a:t>kimi</a:t>
            </a:r>
            <a:r>
              <a:rPr lang="en-US" sz="1600" dirty="0" smtClean="0"/>
              <a:t> </a:t>
            </a:r>
            <a:r>
              <a:rPr lang="en-US" sz="1600" dirty="0" err="1" smtClean="0"/>
              <a:t>müəyyən</a:t>
            </a:r>
            <a:r>
              <a:rPr lang="en-US" sz="1600" dirty="0" smtClean="0"/>
              <a:t> </a:t>
            </a:r>
            <a:r>
              <a:rPr lang="en-US" sz="1600" dirty="0" err="1" smtClean="0"/>
              <a:t>edilə</a:t>
            </a:r>
            <a:r>
              <a:rPr lang="az-Latn-AZ" sz="1600" dirty="0" smtClean="0"/>
              <a:t> bilə</a:t>
            </a:r>
            <a:r>
              <a:rPr lang="en-US" sz="1600" dirty="0" smtClean="0"/>
              <a:t>r.</a:t>
            </a:r>
            <a:r>
              <a:rPr lang="ru-RU" sz="1600" dirty="0" smtClean="0"/>
              <a:t/>
            </a:r>
            <a:br>
              <a:rPr lang="ru-RU" sz="1600" dirty="0" smtClean="0"/>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
        <p:nvSpPr>
          <p:cNvPr id="3" name="TextBox 2"/>
          <p:cNvSpPr txBox="1"/>
          <p:nvPr/>
        </p:nvSpPr>
        <p:spPr>
          <a:xfrm>
            <a:off x="1714480" y="285728"/>
            <a:ext cx="6143668" cy="369332"/>
          </a:xfrm>
          <a:prstGeom prst="rect">
            <a:avLst/>
          </a:prstGeom>
          <a:noFill/>
        </p:spPr>
        <p:txBody>
          <a:bodyPr wrap="square" rtlCol="0">
            <a:spAutoFit/>
          </a:bodyPr>
          <a:lstStyle/>
          <a:p>
            <a:pPr algn="ctr"/>
            <a:r>
              <a:rPr lang="az-Latn-AZ" b="1" dirty="0" smtClean="0"/>
              <a:t>İNFLYASİYA VƏ İQTİSADİ ARTIM</a:t>
            </a:r>
            <a:endParaRPr lang="ru-RU"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graphicFrame>
        <p:nvGraphicFramePr>
          <p:cNvPr id="7" name="Диаграмма 6"/>
          <p:cNvGraphicFramePr/>
          <p:nvPr/>
        </p:nvGraphicFramePr>
        <p:xfrm>
          <a:off x="1285852" y="857232"/>
          <a:ext cx="6143668" cy="45005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graphicFrame>
        <p:nvGraphicFramePr>
          <p:cNvPr id="4" name="Диаграмма 3"/>
          <p:cNvGraphicFramePr/>
          <p:nvPr/>
        </p:nvGraphicFramePr>
        <p:xfrm>
          <a:off x="1071538" y="1000108"/>
          <a:ext cx="7286677" cy="38004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72000" y="216000"/>
            <a:ext cx="8640000" cy="6480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graphicFrame>
        <p:nvGraphicFramePr>
          <p:cNvPr id="3" name="Таблица 2"/>
          <p:cNvGraphicFramePr>
            <a:graphicFrameLocks noGrp="1"/>
          </p:cNvGraphicFramePr>
          <p:nvPr/>
        </p:nvGraphicFramePr>
        <p:xfrm>
          <a:off x="1000100" y="1000106"/>
          <a:ext cx="7715303" cy="4036123"/>
        </p:xfrm>
        <a:graphic>
          <a:graphicData uri="http://schemas.openxmlformats.org/drawingml/2006/table">
            <a:tbl>
              <a:tblPr/>
              <a:tblGrid>
                <a:gridCol w="1217589"/>
                <a:gridCol w="1545402"/>
                <a:gridCol w="2094793"/>
                <a:gridCol w="1571636"/>
                <a:gridCol w="1285883"/>
              </a:tblGrid>
              <a:tr h="305913">
                <a:tc gridSpan="5">
                  <a:txBody>
                    <a:bodyPr/>
                    <a:lstStyle/>
                    <a:p>
                      <a:pPr algn="ctr" fontAlgn="b"/>
                      <a:r>
                        <a:rPr lang="en-US" sz="1400" b="1" i="0" u="none" strike="noStrike" dirty="0" smtClean="0">
                          <a:solidFill>
                            <a:srgbClr val="000000"/>
                          </a:solidFill>
                          <a:latin typeface="Times New Roman"/>
                        </a:rPr>
                        <a:t>MONETAR </a:t>
                      </a:r>
                      <a:r>
                        <a:rPr lang="az-Latn-AZ" sz="1400" b="1" i="0" u="none" strike="noStrike" baseline="0" dirty="0" smtClean="0">
                          <a:solidFill>
                            <a:srgbClr val="000000"/>
                          </a:solidFill>
                          <a:latin typeface="Times New Roman"/>
                        </a:rPr>
                        <a:t> GÖSTƏRİCİLƏR</a:t>
                      </a:r>
                    </a:p>
                    <a:p>
                      <a:pPr algn="ctr" fontAlgn="b"/>
                      <a:endParaRPr lang="en-US" sz="1400" b="1" i="0" u="none" strike="noStrike" dirty="0">
                        <a:solidFill>
                          <a:srgbClr val="000000"/>
                        </a:solidFill>
                        <a:latin typeface="Times New Roman"/>
                      </a:endParaRPr>
                    </a:p>
                  </a:txBody>
                  <a:tcPr marL="9255" marR="9255" marT="925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17739">
                <a:tc>
                  <a:txBody>
                    <a:bodyPr/>
                    <a:lstStyle/>
                    <a:p>
                      <a:pPr algn="ctr" fontAlgn="b"/>
                      <a:r>
                        <a:rPr lang="en-US" sz="1400" b="0" i="0" u="none" strike="noStrike">
                          <a:solidFill>
                            <a:srgbClr val="000000"/>
                          </a:solidFill>
                          <a:latin typeface="Times New Roman"/>
                        </a:rPr>
                        <a:t> </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Maliyyə dərinliyi M2/ÜDM</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Bank sektorunun aktivləri/ÜDM</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Kerditlər/ÜDM</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err="1">
                          <a:solidFill>
                            <a:srgbClr val="000000"/>
                          </a:solidFill>
                          <a:latin typeface="Times New Roman"/>
                        </a:rPr>
                        <a:t>Əmanətlər</a:t>
                      </a:r>
                      <a:r>
                        <a:rPr lang="en-US" sz="1400" b="0" i="0" u="none" strike="noStrike" dirty="0">
                          <a:solidFill>
                            <a:srgbClr val="000000"/>
                          </a:solidFill>
                          <a:latin typeface="Times New Roman"/>
                        </a:rPr>
                        <a:t>/ÜDM</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913">
                <a:tc>
                  <a:txBody>
                    <a:bodyPr/>
                    <a:lstStyle/>
                    <a:p>
                      <a:pPr algn="ctr" fontAlgn="b"/>
                      <a:r>
                        <a:rPr lang="en-US" sz="1400" b="0" i="0" u="none" strike="noStrike">
                          <a:solidFill>
                            <a:srgbClr val="000000"/>
                          </a:solidFill>
                          <a:latin typeface="Times New Roman"/>
                        </a:rPr>
                        <a:t>Azərbaycan</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28.5</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35.3</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25.9</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11.1</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913">
                <a:tc>
                  <a:txBody>
                    <a:bodyPr/>
                    <a:lstStyle/>
                    <a:p>
                      <a:pPr algn="ctr" fontAlgn="b"/>
                      <a:r>
                        <a:rPr lang="en-US" sz="1400" b="0" i="0" u="none" strike="noStrike">
                          <a:solidFill>
                            <a:srgbClr val="000000"/>
                          </a:solidFill>
                          <a:latin typeface="Times New Roman"/>
                        </a:rPr>
                        <a:t>Rusiya</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47.4</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86.8</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45</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39</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913">
                <a:tc>
                  <a:txBody>
                    <a:bodyPr/>
                    <a:lstStyle/>
                    <a:p>
                      <a:pPr algn="ctr" fontAlgn="b"/>
                      <a:r>
                        <a:rPr lang="en-US" sz="1400" b="0" i="0" u="none" strike="noStrike">
                          <a:solidFill>
                            <a:srgbClr val="000000"/>
                          </a:solidFill>
                          <a:latin typeface="Times New Roman"/>
                        </a:rPr>
                        <a:t>Qazaxıstan</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35.37</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46.1</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38</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25.5</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913">
                <a:tc>
                  <a:txBody>
                    <a:bodyPr/>
                    <a:lstStyle/>
                    <a:p>
                      <a:pPr algn="ctr" fontAlgn="b"/>
                      <a:r>
                        <a:rPr lang="en-US" sz="1400" b="0" i="0" u="none" strike="noStrike" dirty="0" err="1">
                          <a:solidFill>
                            <a:srgbClr val="000000"/>
                          </a:solidFill>
                          <a:latin typeface="Times New Roman"/>
                        </a:rPr>
                        <a:t>Türkiyə</a:t>
                      </a:r>
                      <a:endParaRPr lang="en-US" sz="1400" b="0" i="0" u="none" strike="noStrike" dirty="0">
                        <a:solidFill>
                          <a:srgbClr val="000000"/>
                        </a:solidFill>
                        <a:latin typeface="Times New Roman"/>
                      </a:endParaRP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54.73</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105</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54</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54.4</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913">
                <a:tc>
                  <a:txBody>
                    <a:bodyPr/>
                    <a:lstStyle/>
                    <a:p>
                      <a:pPr algn="ctr" fontAlgn="b"/>
                      <a:r>
                        <a:rPr lang="en-US" sz="1400" b="0" i="0" u="none" strike="noStrike">
                          <a:solidFill>
                            <a:srgbClr val="000000"/>
                          </a:solidFill>
                          <a:latin typeface="Times New Roman"/>
                        </a:rPr>
                        <a:t>Norveç</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55.95</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140</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93</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93</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6422">
                <a:tc>
                  <a:txBody>
                    <a:bodyPr/>
                    <a:lstStyle/>
                    <a:p>
                      <a:pPr algn="ctr" fontAlgn="b"/>
                      <a:r>
                        <a:rPr lang="en-US" sz="1400" b="0" i="0" u="none" strike="noStrike">
                          <a:solidFill>
                            <a:srgbClr val="000000"/>
                          </a:solidFill>
                          <a:latin typeface="Times New Roman"/>
                        </a:rPr>
                        <a:t>Böyük Britaniya</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165.75</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441</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113</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162</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6422">
                <a:tc>
                  <a:txBody>
                    <a:bodyPr/>
                    <a:lstStyle/>
                    <a:p>
                      <a:pPr algn="ctr" fontAlgn="b"/>
                      <a:r>
                        <a:rPr lang="en-US" sz="1400" b="0" i="0" u="none" strike="noStrike">
                          <a:solidFill>
                            <a:srgbClr val="000000"/>
                          </a:solidFill>
                          <a:latin typeface="Times New Roman"/>
                        </a:rPr>
                        <a:t>Avropa Birliyi</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158.5</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212</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Times New Roman"/>
                        </a:rPr>
                        <a:t>113</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Times New Roman"/>
                        </a:rPr>
                        <a:t>105</a:t>
                      </a:r>
                    </a:p>
                  </a:txBody>
                  <a:tcPr marL="9255" marR="9255" marT="92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2119</TotalTime>
  <Words>530</Words>
  <Application>Microsoft Office PowerPoint</Application>
  <PresentationFormat>Экран (4:3)</PresentationFormat>
  <Paragraphs>198</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    FUAD ƏLİNAĞI OĞLU QƏNBƏROV      MONETAR SİYASƏT VƏ İQTİSADİ ARTIM          Bakı 2015 </vt:lpstr>
      <vt:lpstr>  </vt:lpstr>
      <vt:lpstr>Böyük Depressiyadan öncə ABŞ-da pül kütləsinin həcmi 1929-ci il 1 oktyabr tarixinə 48.16 mlrd dollardan 1933 1 aprel tarixinə 29.75 mlrd dollara düşüb. Bu dövrdə pul kütləsinin həcmi 38% azalıb, işsizlik 25%-ə qalxıb, məhsul istehsalı 30% azalıb.    2000-2007-ci illərdə Çində ÜDM 8-14%, pul kütləsi 20%-ə qədər artıb və inflyasiya 2% olub.     Hindistanda ÜDM 7%, pul kütləsi 16% artıb və inflyasiya 4.7% olub.    Brazilyada 2000-2012-ci illərdə ÜDM 3.5%, pul kütləsi 14% artıb və inflyasiya 7% olub.  Orta illik 5-6% iqtisadi artımı təmin etmək üçün pul kütləsi 15-20% artmalıdır.          </vt:lpstr>
      <vt:lpstr>Слайд 4</vt:lpstr>
      <vt:lpstr>Слайд 5</vt:lpstr>
      <vt:lpstr>        MV=PY Bu bərabərliyə görə M, V dəfə dəyişərək P dəyərində olan Y məhsulların alqı satqısında istifadə edilir.   Pul təklifi artımı+ dövretmə sürətinin artımı=inflyasiya +real iqtisadi artım   Qısa müddətli dövrdə inflyasiya iqtisadi artma dəstək versə də, uzun müddətli dövrdə neqativ təsir edir. 140 ölkə arasında 1960-1998-ci illəri əhatə edən aparılmış empirik araşdırmalar göstərir ki, zərərli həddən aşağıda inflyasiya iqtisadi artıma təsir etmir, zərəli həddən yuxarıda isə iqtisadi artıma neqativ təsir göstərir. İnkişaf etmiş ölkələr üçün zərərli hədd 1-3%, İEOÖ-lər üçün isə 7-11% təşkil edir. (Khan, Hansen)    63 ölkə arasında aparılmış. tədqiqat göstərir ki, İEÖ-də inflyasiya 2%-dən, İEOÖ-də isə 12%-dən çox olarsa iqtisadi artım məhdudlaşır. (Kremer)  Əgər iqtisadiyyatda aktivlərin qiymətində fundamentalla söykənməyən artım və ya kredit bumu müşahidə olunarsa o zaman inflyasiya sabit olsa bele "köpüklərin" partlaması əhəmiyyətli iqtisadi ressesiyaya gətirib çıxara bilər.   Azərbaycanda inflyasiyanın maksimal həddi  8% olmalıdır. 5-6% olması isə inflyasiyanın hədəflənməsində optimal hədəf kimi müəyyən edilə bilər.  </vt:lpstr>
      <vt:lpstr>Слайд 7</vt:lpstr>
      <vt:lpstr>Слайд 8</vt:lpstr>
      <vt:lpstr>Слайд 9</vt:lpstr>
      <vt:lpstr>Слайд 10</vt:lpstr>
      <vt:lpstr>Слайд 11</vt:lpstr>
      <vt:lpstr>Слайд 12</vt:lpstr>
      <vt:lpstr>  REAL VALYUTA MƏZƏNNƏSİ VƏ İQTİSADİ ARTIM  Nəzəri olaraq milli valyutanın ucuzlaşması ixracı ucuzlaşdırır., idxalı bahalaşdırır. Qısa müddətdə bahalaşan idxal “qiymət effekti” nəticəsində tədiyyə balansına mənfi təsir edir. Uzunmüddətli dövrdə isə ixracın artması “kəmiyyət effekti” ilə tədiyyə balansına müsbət təsi edir.      J əyrisi (Marşal-Lerner şərti)  Milli valyutanın ucuzlaşması əgər iqtisadiyyatda dollarlaşma səviyyəsi 84%-dən yuxarıdırsa iqtisadi artıma mənfi təsir göstərir. Dollarlaşmanın kritik həddi 50 %-dir.    Əgər ölkənin xarici borc öhdəlikləri azdırsa milli valyutanın 10% ucuzlaşması iqtisadi artımı 0.7% artırır. Əgər xarici borcların həcmi yüksəkdirsə ÜDM-in artım tempi 1.6% azalır.   Valyuta böhranları və iqtisadi artım arasındakı əlaqəni araşdırmaq üçün BVF 95 ölkədə 1970-1998-ci ili əhatə edən 191 valyuta böhranı zamanı milli valyutanın ucuzlaşmasının iqtisadi artıma təsirinin ekonometrik asılılığını müəyyən edib. Alınan nəticəyə görə cəmi 40% hallarda milli valyutanın ucuzlaşması məhsul buraxılışına müsbət təsir göstərib. Əkəsi hallarda təsir mənfi olub. Müsbət təsirdə iqtisadi artım 3.5%, neqativ halda -4.8% olub.  </vt:lpstr>
      <vt:lpstr> </vt:lpstr>
      <vt:lpstr>Слайд 15</vt:lpstr>
      <vt:lpstr>  Azərbaycanda milli valyutanın real məzənnəsinin bahalaşmasının səbəbləri  1)  Mərkəzi Bank aktiv şəkildə ölkəyə daxil olan valyutanı alıb əvəzində dövriyyəyə manat kütləsi buraxır. Nəticədə, inflyasiya artır və manatın nisbi sabit məzənnəsi saxlanılmaqla onun real məzənnəsi güclənir.   2)  Yaxud da valyuta satışı əvəzində Mərkəzi Bank ölkədə dollar kütləsinin artımına üstünlük verir ki, bu da sabit qiymət fonunda yenə də milli valyutanın real məzənnəsinin güclənməsinə gətirib çıxarır.   Azərbaycanda real valyuta məzənnəsinin bahalaşması əsas səbəblərini isə belə qruplaşdırmaq olar: (a)  Neft Fondunun dövlət büdcəsinə transferləri; (b) Azərbaycan Beynəlxalq Əməliyyat Şirkətinin mənfəət vergisinin ABŞ doları ilə ödənilməsi; (c) Azərbaycan Respublikası Dövlət Neft Şirkətinin xarici valyutada gəlirləri; (d) Birbaşa və yaxud dolayı dövlət zəmanəti altında dövlət müəssisələrinin xarici borcları; (e) Azərbaycanın kommersiya banklarının xarici kreditorlardan aldıqları borclar; (f) Dövlətin xarici kreditorlardan aldığı borclar. Bütün bunlar ölkədə dollar təklifini artırır və nəticədə manatın bahalaşması prosesi baş verir.  Azərbaycanda rəqabətqabiliyyətliliyin valyuta-məzənnə tərəflərinin təmin edilməsində əsas məsələlərdən biri - ölkəyə daxil olacaq neft gəlirlərinin biznesin və ölkənin rəqabət qabiliyyətliliyinin artırılmasına yönəldilməsidir. </vt:lpstr>
      <vt:lpstr>Слайд 17</vt:lpstr>
      <vt:lpstr>    </vt:lpstr>
      <vt:lpstr>   </vt:lpstr>
      <vt:lpstr>   </vt:lpstr>
      <vt:lpstr>   </vt:lpstr>
      <vt:lpstr>        Hesablamalara əsasən,  manatın bahalaşmasının qeyri-neft ÜDM-nə təsiri aşağıdakı kimi olur:   -Real effektiv məzənnənin 10% bahalaşması ixracı 1.5% azaldır ve real idxalı 2.6% artırır.   - manatın qeyri-neft sektoru üzrə ümumi ticarət dövriyyəsi çəkili real effektiv məzənnəsinin möhkəmlənməsi bir rübdən sonra qeyri-neft sektoruna öz mənfi təsirini göstərməyə başlayır. Bu təsir qeyri-neft ÜDM artımının 1.48% zəifləməsi kimi nəzərə çarpır. Bir ilə qədər bu təsir daha da yüksələrək  qeyri-neft ÜDM-i artımının 1.85% zəifləməsi ilə nəticələnir;     - qeyri-neft ÜDM-nin dəyişkənliyində qeyri-neft sektoru üzrə ümumi ticarət dövriyyəsi çəkili real effektiv məzənnənin payı birinci ilin sonunda 43.5%-ə, ikinci ilin sonunda isə 60%-ə bərabərdir.</vt:lpstr>
      <vt:lpstr>  </vt:lpstr>
      <vt:lpstr>        1) Iqtisadiyyatın açıqlıq səviyyəsi (xarici ticarət dövriyyəsinin ÜDM-də xüsusi çəkisi)    2) İqtisadiyyatda və xarici iqtisadi əlaqələrdə diversifikasiya   3) Dollarlaşma səviyyəsi   4) Maliyyə və qiymətli kağızlar bazarının inkişaf səviyyəsi    5) Ölkədəki inflyasiya səviyyəsinin partnyor ölkələrlə müqayisəsi  </vt:lpstr>
      <vt:lpstr> </vt:lpstr>
      <vt:lpstr>  </vt:lpstr>
    </vt:vector>
  </TitlesOfParts>
  <Company>homework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AZƏRBAYCAN MİLLİ ELMLƏR AKADEMİYASI İQTİSADİYYAT İNSTİTUTU   Əlyazma hüququnda                                                                                          FUAD ƏLİNAĞI OĞLU QƏNBƏROV         Qloballaşma şəraİtİndə azərbaycanda İqtİsadİ artımın təmİn edİlməsİnİn xarİcİ İqtİsadİ amİllərİ     İxtisas 08.00.14 – Dünya iqtisadiyyatı        08.00.01- İqtisadi nəzəriyyə       İqtisad elmləri doktoru elmi dərəcəsi  almaq üçün dissertasiya işi   Elmi məsləhətçi: Azərbaycan MEA-nın  müxbir üzvü,                    i.e.d., prof. A.K. Ələsgərov       Bakı 2012</dc:title>
  <dc:creator>Fuad</dc:creator>
  <cp:lastModifiedBy>Bank</cp:lastModifiedBy>
  <cp:revision>191</cp:revision>
  <dcterms:created xsi:type="dcterms:W3CDTF">2012-04-04T06:41:13Z</dcterms:created>
  <dcterms:modified xsi:type="dcterms:W3CDTF">2015-03-17T12:13:24Z</dcterms:modified>
</cp:coreProperties>
</file>