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12"/>
  </p:notesMasterIdLst>
  <p:sldIdLst>
    <p:sldId id="256" r:id="rId2"/>
    <p:sldId id="1179" r:id="rId3"/>
    <p:sldId id="1183" r:id="rId4"/>
    <p:sldId id="1140" r:id="rId5"/>
    <p:sldId id="1170" r:id="rId6"/>
    <p:sldId id="1142" r:id="rId7"/>
    <p:sldId id="1185" r:id="rId8"/>
    <p:sldId id="1180" r:id="rId9"/>
    <p:sldId id="1184" r:id="rId10"/>
    <p:sldId id="113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0" y="-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ru-RU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ru-RU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E173FF-9E99-4D49-9583-8E26CDF63E4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C6D94-F41B-4EA6-BF2B-EAA5D74F14C5}" type="slidenum">
              <a:rPr lang="ru-RU"/>
              <a:pPr/>
              <a:t>1</a:t>
            </a:fld>
            <a:endParaRPr lang="ru-RU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ChangeArrowheads="1"/>
          </p:cNvSpPr>
          <p:nvPr/>
        </p:nvSpPr>
        <p:spPr bwMode="hidden">
          <a:xfrm>
            <a:off x="0" y="1690688"/>
            <a:ext cx="9144000" cy="1882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sz="2400">
              <a:latin typeface="Times New Roman" pitchFamily="18" charset="0"/>
            </a:endParaRPr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61138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  <p:sp>
        <p:nvSpPr>
          <p:cNvPr id="81937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61138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81938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61138"/>
            <a:ext cx="2133600" cy="180975"/>
          </a:xfrm>
        </p:spPr>
        <p:txBody>
          <a:bodyPr/>
          <a:lstStyle>
            <a:lvl1pPr>
              <a:lnSpc>
                <a:spcPct val="100000"/>
              </a:lnSpc>
              <a:defRPr sz="1000" b="0">
                <a:solidFill>
                  <a:srgbClr val="000099"/>
                </a:solidFill>
                <a:latin typeface="Arial Black" pitchFamily="34" charset="0"/>
              </a:defRPr>
            </a:lvl1pPr>
          </a:lstStyle>
          <a:p>
            <a:fld id="{56766F61-1C7E-4322-B397-B9D7436F56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19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107950" y="1828800"/>
            <a:ext cx="8883650" cy="1600200"/>
          </a:xfrm>
        </p:spPr>
        <p:txBody>
          <a:bodyPr lIns="91440"/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43" name="AutoShape 23"/>
          <p:cNvSpPr>
            <a:spLocks noChangeArrowheads="1"/>
          </p:cNvSpPr>
          <p:nvPr userDrawn="1"/>
        </p:nvSpPr>
        <p:spPr bwMode="auto">
          <a:xfrm>
            <a:off x="250825" y="115888"/>
            <a:ext cx="8569325" cy="1368425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981450"/>
            <a:ext cx="7993062" cy="2039938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2" name="AutoShape 22"/>
          <p:cNvSpPr>
            <a:spLocks noChangeArrowheads="1"/>
          </p:cNvSpPr>
          <p:nvPr userDrawn="1"/>
        </p:nvSpPr>
        <p:spPr bwMode="auto">
          <a:xfrm>
            <a:off x="323850" y="188913"/>
            <a:ext cx="8424863" cy="122396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54000" anchor="ctr" anchorCtr="1"/>
          <a:lstStyle/>
          <a:p>
            <a:pPr algn="ctr"/>
            <a:r>
              <a:rPr lang="az-Latn-AZ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Azərbaycan Bank Tədris Mərkəzi</a:t>
            </a:r>
            <a:endParaRPr lang="ru-RU" sz="3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1941" name="Picture 21" descr="ABTC-Logo-animated-100"/>
          <p:cNvPicPr>
            <a:picLocks noChangeAspect="1" noChangeArrowheads="1" noCrop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60350"/>
            <a:ext cx="1047750" cy="105886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8E48D9-7ECF-4335-AB27-C4D91B9043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6063" y="115888"/>
            <a:ext cx="2090737" cy="6192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15888"/>
            <a:ext cx="6119813" cy="6192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29CFE0-CAE8-45E1-A3E7-0C5C4380A3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1886D9-E9F8-408D-B495-E5FDDC6E14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8CE2EF-FC9C-4312-9C1C-A41E10AB5A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666AB5-31B7-470D-B0C6-373EA13043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D33830-526E-426C-A98D-3BD4BA4D80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422F96-F5A3-4725-9A4A-EE79934CCA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8764D2-5306-4E82-8A75-DDB37D3BC6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9076E5-9F6F-440D-B290-ACDE400005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B22A50-378B-45DD-AA52-869CE40573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453188"/>
            <a:ext cx="21336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80000"/>
              </a:lnSpc>
              <a:defRPr sz="1200" b="1"/>
            </a:lvl1pPr>
          </a:lstStyle>
          <a:p>
            <a:fld id="{8AF0E2D4-0632-4D24-A2C3-BA1B066AC77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16688"/>
            <a:ext cx="289560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00099"/>
                </a:solidFill>
              </a:defRPr>
            </a:lvl1pPr>
          </a:lstStyle>
          <a:p>
            <a:r>
              <a:rPr lang="az-Latn-AZ"/>
              <a:t>ABTM-nin Materialları</a:t>
            </a:r>
            <a:endParaRPr lang="en-US"/>
          </a:p>
        </p:txBody>
      </p:sp>
      <p:sp>
        <p:nvSpPr>
          <p:cNvPr id="809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4625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i="1">
                <a:solidFill>
                  <a:srgbClr val="000099"/>
                </a:solidFill>
              </a:defRPr>
            </a:lvl1pPr>
          </a:lstStyle>
          <a:p>
            <a:r>
              <a:rPr lang="en-US" smtClean="0"/>
              <a:t>ABTC © 2013</a:t>
            </a:r>
            <a:endParaRPr lang="en-US"/>
          </a:p>
        </p:txBody>
      </p:sp>
      <p:sp>
        <p:nvSpPr>
          <p:cNvPr id="80919" name="AutoShape 23"/>
          <p:cNvSpPr>
            <a:spLocks noChangeArrowheads="1"/>
          </p:cNvSpPr>
          <p:nvPr userDrawn="1"/>
        </p:nvSpPr>
        <p:spPr bwMode="auto">
          <a:xfrm>
            <a:off x="250825" y="188913"/>
            <a:ext cx="8353425" cy="1152525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0" name="AutoShape 24"/>
          <p:cNvSpPr>
            <a:spLocks noChangeArrowheads="1"/>
          </p:cNvSpPr>
          <p:nvPr userDrawn="1"/>
        </p:nvSpPr>
        <p:spPr bwMode="auto">
          <a:xfrm>
            <a:off x="301625" y="136525"/>
            <a:ext cx="8353425" cy="11525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0913" name="Picture 17" descr="ABTC-Logo-animated-100"/>
          <p:cNvPicPr>
            <a:picLocks noChangeAspect="1" noChangeArrowheads="1" noCrop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75" y="53975"/>
            <a:ext cx="454025" cy="458788"/>
          </a:xfrm>
          <a:prstGeom prst="rect">
            <a:avLst/>
          </a:prstGeom>
          <a:noFill/>
        </p:spPr>
      </p:pic>
      <p:sp>
        <p:nvSpPr>
          <p:cNvPr id="809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15888"/>
            <a:ext cx="83629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3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0926" name="Line 30"/>
          <p:cNvSpPr>
            <a:spLocks noChangeShapeType="1"/>
          </p:cNvSpPr>
          <p:nvPr userDrawn="1"/>
        </p:nvSpPr>
        <p:spPr bwMode="auto">
          <a:xfrm flipH="1">
            <a:off x="395288" y="6394450"/>
            <a:ext cx="80470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8" name="AutoShape 32"/>
          <p:cNvSpPr>
            <a:spLocks noChangeArrowheads="1"/>
          </p:cNvSpPr>
          <p:nvPr userDrawn="1"/>
        </p:nvSpPr>
        <p:spPr bwMode="auto">
          <a:xfrm>
            <a:off x="8280400" y="6381750"/>
            <a:ext cx="395288" cy="395288"/>
          </a:xfrm>
          <a:custGeom>
            <a:avLst/>
            <a:gdLst>
              <a:gd name="G0" fmla="+- 1475 0 0"/>
              <a:gd name="G1" fmla="+- 21600 0 1475"/>
              <a:gd name="G2" fmla="+- 21600 0 1475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475" y="10800"/>
                </a:moveTo>
                <a:cubicBezTo>
                  <a:pt x="1475" y="15950"/>
                  <a:pt x="5650" y="20125"/>
                  <a:pt x="10800" y="20125"/>
                </a:cubicBezTo>
                <a:cubicBezTo>
                  <a:pt x="15950" y="20125"/>
                  <a:pt x="20125" y="15950"/>
                  <a:pt x="20125" y="10800"/>
                </a:cubicBezTo>
                <a:cubicBezTo>
                  <a:pt x="20125" y="5650"/>
                  <a:pt x="15950" y="1475"/>
                  <a:pt x="10800" y="1475"/>
                </a:cubicBezTo>
                <a:cubicBezTo>
                  <a:pt x="5650" y="1475"/>
                  <a:pt x="1475" y="5650"/>
                  <a:pt x="1475" y="10800"/>
                </a:cubicBez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>
    <p:fade thruBlk="1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btc.a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Post neft iqtisadiyyatı şəraitində bank sektoru</a:t>
            </a:r>
            <a:endParaRPr lang="ru-RU" i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14348" y="4134627"/>
            <a:ext cx="6343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1">
            <a:spAutoFit/>
          </a:bodyPr>
          <a:lstStyle/>
          <a:p>
            <a:pPr eaLnBrk="1" hangingPunct="1"/>
            <a:r>
              <a:rPr lang="az-Latn-AZ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Çıxışçı</a:t>
            </a:r>
            <a:r>
              <a:rPr lang="az-Latn-A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z-Latn-AZ" sz="2400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Cavanşir Abdullayev, ABTM-</a:t>
            </a:r>
            <a:r>
              <a:rPr lang="az-Latn-AZ" sz="2400" u="sng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nin</a:t>
            </a:r>
            <a:r>
              <a:rPr lang="az-Latn-AZ" sz="2400" u="sng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direktoru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2" name="Rectangle 6"/>
          <p:cNvSpPr>
            <a:spLocks noChangeArrowheads="1"/>
          </p:cNvSpPr>
          <p:nvPr/>
        </p:nvSpPr>
        <p:spPr bwMode="hidden">
          <a:xfrm>
            <a:off x="0" y="1906588"/>
            <a:ext cx="9144000" cy="1882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sz="2400">
              <a:latin typeface="Times New Roman" pitchFamily="18" charset="0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1800" smtClean="0"/>
              <a:t>Post neft iqtisadiyyatı şəraitində bank sektoru</a:t>
            </a:r>
            <a:endParaRPr lang="ru-RU" sz="18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13700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z-Latn-AZ" sz="4000" b="1">
                <a:solidFill>
                  <a:schemeClr val="bg1"/>
                </a:solidFill>
              </a:rPr>
              <a:t>Diqqətinizə görə </a:t>
            </a:r>
            <a:endParaRPr lang="en-US" sz="4000" b="1">
              <a:solidFill>
                <a:schemeClr val="bg1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az-Latn-AZ" sz="4000" b="1">
                <a:solidFill>
                  <a:schemeClr val="bg1"/>
                </a:solidFill>
              </a:rPr>
              <a:t>təşəkkürümüzü bildiririk!</a:t>
            </a:r>
            <a:endParaRPr lang="ru-RU" sz="4000" b="1">
              <a:solidFill>
                <a:schemeClr val="bg1"/>
              </a:solidFill>
            </a:endParaRP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468313" y="4005263"/>
            <a:ext cx="822960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Səməd Vurğun </a:t>
            </a:r>
            <a:r>
              <a:rPr lang="az-Latn-AZ" sz="2000" b="1" dirty="0" err="1" smtClean="0">
                <a:solidFill>
                  <a:schemeClr val="accent5">
                    <a:lumMod val="25000"/>
                  </a:schemeClr>
                </a:solidFill>
              </a:rPr>
              <a:t>küç</a:t>
            </a: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. 43, </a:t>
            </a:r>
            <a:r>
              <a:rPr lang="en-US" sz="2000" b="1" dirty="0" smtClean="0">
                <a:solidFill>
                  <a:schemeClr val="accent5">
                    <a:lumMod val="25000"/>
                  </a:schemeClr>
                </a:solidFill>
              </a:rPr>
              <a:t>World Business Centre (</a:t>
            </a: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9-cu mərtəbə</a:t>
            </a:r>
            <a:r>
              <a:rPr lang="en-US" sz="2000" b="1" dirty="0" smtClean="0">
                <a:solidFill>
                  <a:schemeClr val="accent5">
                    <a:lumMod val="25000"/>
                  </a:schemeClr>
                </a:solidFill>
              </a:rPr>
              <a:t>)</a:t>
            </a: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AZ-1009, Bakı, Azərbaycan  Tel: (+994-12) 497-07-10 / 11 / 12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Faks: (+994-12) 493-80-02</a:t>
            </a:r>
          </a:p>
          <a:p>
            <a:pPr marL="342900" indent="-342900"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E-mail: </a:t>
            </a:r>
            <a:r>
              <a:rPr lang="az-Latn-AZ" sz="2000" b="1" dirty="0" err="1" smtClean="0">
                <a:solidFill>
                  <a:schemeClr val="accent5">
                    <a:lumMod val="25000"/>
                  </a:schemeClr>
                </a:solidFill>
                <a:hlinkClick r:id="rId2"/>
              </a:rPr>
              <a:t>office</a:t>
            </a:r>
            <a:r>
              <a:rPr lang="en-US" sz="2000" b="1" dirty="0" smtClean="0">
                <a:solidFill>
                  <a:schemeClr val="accent5">
                    <a:lumMod val="25000"/>
                  </a:schemeClr>
                </a:solidFill>
                <a:hlinkClick r:id="rId2"/>
              </a:rPr>
              <a:t>@</a:t>
            </a:r>
            <a:r>
              <a:rPr lang="en-US" sz="2000" b="1" dirty="0" err="1" smtClean="0">
                <a:solidFill>
                  <a:schemeClr val="accent5">
                    <a:lumMod val="25000"/>
                  </a:schemeClr>
                </a:solidFill>
                <a:hlinkClick r:id="rId2"/>
              </a:rPr>
              <a:t>abtc.az</a:t>
            </a:r>
            <a:r>
              <a:rPr lang="az-Latn-AZ" sz="2000" b="1" dirty="0" smtClean="0">
                <a:solidFill>
                  <a:schemeClr val="accent5">
                    <a:lumMod val="25000"/>
                  </a:schemeClr>
                </a:solidFill>
              </a:rPr>
              <a:t>    </a:t>
            </a:r>
            <a:r>
              <a:rPr lang="en-US" sz="2000" b="1" dirty="0" smtClean="0">
                <a:solidFill>
                  <a:schemeClr val="accent5">
                    <a:lumMod val="25000"/>
                  </a:schemeClr>
                </a:solidFill>
              </a:rPr>
              <a:t>WEB: www.abtc.az</a:t>
            </a:r>
            <a:endParaRPr lang="ru-RU" sz="1600" b="1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Mündəricat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z-Latn-AZ" dirty="0" smtClean="0"/>
              <a:t>Mövcud vəziyyət</a:t>
            </a:r>
          </a:p>
          <a:p>
            <a:pPr marL="514350" indent="-514350">
              <a:buFont typeface="+mj-lt"/>
              <a:buAutoNum type="arabicPeriod"/>
            </a:pPr>
            <a:r>
              <a:rPr lang="az-Latn-AZ" dirty="0" smtClean="0"/>
              <a:t>Problemlər</a:t>
            </a:r>
          </a:p>
          <a:p>
            <a:pPr marL="514350" indent="-514350">
              <a:buFont typeface="+mj-lt"/>
              <a:buAutoNum type="arabicPeriod"/>
            </a:pPr>
            <a:r>
              <a:rPr lang="az-Latn-AZ" dirty="0" smtClean="0"/>
              <a:t>Təkliflər</a:t>
            </a:r>
          </a:p>
          <a:p>
            <a:pPr marL="514350" indent="-514350">
              <a:buFont typeface="+mj-lt"/>
              <a:buAutoNum type="arabicPeriod"/>
            </a:pPr>
            <a:endParaRPr lang="az-Latn-A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824412"/>
          </a:xfrm>
        </p:spPr>
        <p:txBody>
          <a:bodyPr/>
          <a:lstStyle/>
          <a:p>
            <a:r>
              <a:rPr lang="az-Latn-AZ" sz="2800" b="1" dirty="0" smtClean="0"/>
              <a:t>Bank sektoru </a:t>
            </a:r>
            <a:r>
              <a:rPr lang="az-Latn-AZ" sz="2800" b="1" dirty="0" err="1" smtClean="0"/>
              <a:t>bugün</a:t>
            </a:r>
            <a:r>
              <a:rPr lang="az-Latn-AZ" sz="2800" b="1" dirty="0" smtClean="0"/>
              <a:t>:</a:t>
            </a:r>
          </a:p>
          <a:p>
            <a:pPr lvl="1"/>
            <a:r>
              <a:rPr lang="az-Latn-AZ" sz="2400" dirty="0" smtClean="0"/>
              <a:t>Milli valyuta və bank sektoruna inamın azalması</a:t>
            </a:r>
          </a:p>
          <a:p>
            <a:pPr lvl="1"/>
            <a:r>
              <a:rPr lang="az-Latn-AZ" sz="2400" dirty="0" smtClean="0"/>
              <a:t>Kapital axını</a:t>
            </a:r>
          </a:p>
          <a:p>
            <a:pPr lvl="1"/>
            <a:r>
              <a:rPr lang="az-Latn-AZ" sz="2400" dirty="0" smtClean="0"/>
              <a:t>Kreditlərin </a:t>
            </a:r>
            <a:r>
              <a:rPr lang="az-Latn-AZ" sz="2400" dirty="0" err="1" smtClean="0"/>
              <a:t>qaytarılmasında</a:t>
            </a:r>
            <a:r>
              <a:rPr lang="az-Latn-AZ" sz="2400" dirty="0" smtClean="0"/>
              <a:t> ciddi problemlər və mövcud kredit portfelinin pisləşməsi</a:t>
            </a:r>
          </a:p>
          <a:p>
            <a:pPr lvl="1"/>
            <a:r>
              <a:rPr lang="az-Latn-AZ" sz="2400" dirty="0" smtClean="0"/>
              <a:t>Yeni borcalan bazarının kəskin daralması və </a:t>
            </a:r>
            <a:r>
              <a:rPr lang="az-Latn-AZ" sz="2400" dirty="0" smtClean="0"/>
              <a:t>kreditə tələbin </a:t>
            </a:r>
            <a:r>
              <a:rPr lang="az-Latn-AZ" sz="2400" dirty="0" smtClean="0"/>
              <a:t>aşağı düşməsi</a:t>
            </a:r>
          </a:p>
          <a:p>
            <a:pPr lvl="1"/>
            <a:r>
              <a:rPr lang="az-Latn-AZ" sz="2400" dirty="0" smtClean="0"/>
              <a:t>Sektorda </a:t>
            </a:r>
            <a:r>
              <a:rPr lang="az-Latn-AZ" sz="2400" dirty="0" err="1" smtClean="0"/>
              <a:t>likvidliyin</a:t>
            </a:r>
            <a:r>
              <a:rPr lang="az-Latn-AZ" sz="2400" dirty="0" smtClean="0"/>
              <a:t> getdikcə </a:t>
            </a:r>
            <a:r>
              <a:rPr lang="az-Latn-AZ" sz="2400" dirty="0" smtClean="0"/>
              <a:t>daralması</a:t>
            </a:r>
            <a:endParaRPr lang="az-Latn-AZ" sz="2400" dirty="0" smtClean="0"/>
          </a:p>
          <a:p>
            <a:pPr lvl="1"/>
            <a:r>
              <a:rPr lang="az-Latn-AZ" sz="2400" dirty="0" smtClean="0"/>
              <a:t>Strateji qeyri-müəyyənlik</a:t>
            </a:r>
            <a:endParaRPr lang="az-Latn-AZ" sz="2400" dirty="0" smtClean="0"/>
          </a:p>
          <a:p>
            <a:pPr lvl="1"/>
            <a:endParaRPr lang="az-Latn-AZ" sz="2400" dirty="0" smtClean="0"/>
          </a:p>
          <a:p>
            <a:pPr lvl="1"/>
            <a:endParaRPr lang="az-Latn-AZ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362950" cy="1152525"/>
          </a:xfrm>
        </p:spPr>
        <p:txBody>
          <a:bodyPr/>
          <a:lstStyle/>
          <a:p>
            <a:pPr lvl="0"/>
            <a:r>
              <a:rPr lang="az-Latn-AZ" dirty="0" smtClean="0"/>
              <a:t>1. Mövcud vəziyyət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824412"/>
          </a:xfrm>
        </p:spPr>
        <p:txBody>
          <a:bodyPr/>
          <a:lstStyle/>
          <a:p>
            <a:r>
              <a:rPr lang="az-Latn-AZ" sz="2800" b="1" dirty="0" smtClean="0">
                <a:solidFill>
                  <a:srgbClr val="00B050"/>
                </a:solidFill>
              </a:rPr>
              <a:t>Sektorda gedən müsbət meyllər:</a:t>
            </a:r>
          </a:p>
          <a:p>
            <a:pPr lvl="1"/>
            <a:r>
              <a:rPr lang="az-Latn-AZ" sz="2400" dirty="0" smtClean="0"/>
              <a:t>Xərclərin </a:t>
            </a:r>
            <a:r>
              <a:rPr lang="az-Latn-AZ" sz="2400" dirty="0" err="1" smtClean="0"/>
              <a:t>optimallaşmasına</a:t>
            </a:r>
            <a:r>
              <a:rPr lang="az-Latn-AZ" sz="2400" dirty="0" smtClean="0"/>
              <a:t> </a:t>
            </a:r>
            <a:r>
              <a:rPr lang="az-Latn-AZ" sz="2400" dirty="0" err="1" smtClean="0"/>
              <a:t>başlanılması</a:t>
            </a:r>
            <a:endParaRPr lang="az-Latn-AZ" sz="2400" dirty="0" smtClean="0"/>
          </a:p>
          <a:p>
            <a:pPr lvl="1"/>
            <a:r>
              <a:rPr lang="az-Latn-AZ" sz="2400" dirty="0" smtClean="0"/>
              <a:t>Mikro və kiçik-orta biznesin </a:t>
            </a:r>
            <a:r>
              <a:rPr lang="az-Latn-AZ" sz="2400" dirty="0" err="1" smtClean="0"/>
              <a:t>maliyyələşməsinə</a:t>
            </a:r>
            <a:r>
              <a:rPr lang="az-Latn-AZ" sz="2400" dirty="0" smtClean="0"/>
              <a:t> diqqətin </a:t>
            </a:r>
            <a:r>
              <a:rPr lang="az-Latn-AZ" sz="2400" dirty="0" smtClean="0"/>
              <a:t>artması və </a:t>
            </a:r>
            <a:r>
              <a:rPr lang="az-Latn-AZ" sz="2400" dirty="0" smtClean="0"/>
              <a:t>faizlərin aşağı düşməsi</a:t>
            </a:r>
          </a:p>
          <a:p>
            <a:pPr lvl="1"/>
            <a:r>
              <a:rPr lang="az-Latn-AZ" sz="2400" dirty="0" smtClean="0"/>
              <a:t>Portfelin keyfiyyətinə nəzarətin artması</a:t>
            </a:r>
          </a:p>
          <a:p>
            <a:pPr lvl="1"/>
            <a:r>
              <a:rPr lang="az-Latn-AZ" sz="2400" dirty="0" smtClean="0"/>
              <a:t>Müştəri xidmətlərinin keyfiyyətinə diqqətin artması</a:t>
            </a:r>
          </a:p>
          <a:p>
            <a:pPr lvl="1"/>
            <a:r>
              <a:rPr lang="az-Latn-AZ" sz="2400" dirty="0" smtClean="0"/>
              <a:t>Elektron xidmətlərin artması</a:t>
            </a:r>
          </a:p>
          <a:p>
            <a:pPr lvl="1"/>
            <a:r>
              <a:rPr lang="az-Latn-AZ" sz="2400" dirty="0" err="1" smtClean="0"/>
              <a:t>Sektordaxili</a:t>
            </a:r>
            <a:r>
              <a:rPr lang="az-Latn-AZ" sz="2400" dirty="0" smtClean="0"/>
              <a:t> </a:t>
            </a:r>
            <a:r>
              <a:rPr lang="az-Latn-AZ" sz="2400" dirty="0" smtClean="0"/>
              <a:t>dialoqun </a:t>
            </a:r>
            <a:r>
              <a:rPr lang="az-Latn-AZ" sz="2400" dirty="0" err="1" smtClean="0"/>
              <a:t>geclənmnəsi</a:t>
            </a:r>
            <a:endParaRPr lang="az-Latn-AZ" sz="2400" dirty="0" smtClean="0"/>
          </a:p>
          <a:p>
            <a:pPr lvl="1"/>
            <a:r>
              <a:rPr lang="az-Latn-AZ" sz="2400" dirty="0" smtClean="0"/>
              <a:t>ABA və AMB arasında dialoqun artması</a:t>
            </a:r>
          </a:p>
          <a:p>
            <a:pPr lvl="1"/>
            <a:endParaRPr lang="az-Latn-AZ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362950" cy="1152525"/>
          </a:xfrm>
        </p:spPr>
        <p:txBody>
          <a:bodyPr/>
          <a:lstStyle/>
          <a:p>
            <a:pPr lvl="0"/>
            <a:r>
              <a:rPr lang="az-Latn-AZ" dirty="0" smtClean="0"/>
              <a:t>1. Mövcud vəziyyət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z-Latn-AZ" sz="2800" dirty="0" smtClean="0"/>
              <a:t>2. Problemlər – </a:t>
            </a:r>
            <a:r>
              <a:rPr lang="az-Latn-AZ" sz="2800" dirty="0" err="1" smtClean="0"/>
              <a:t>sektordaxili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sz="2400" dirty="0" err="1" smtClean="0"/>
              <a:t>Sektordaxili</a:t>
            </a:r>
            <a:r>
              <a:rPr lang="az-Latn-AZ" sz="2400" dirty="0" smtClean="0"/>
              <a:t> </a:t>
            </a:r>
            <a:r>
              <a:rPr lang="az-Latn-AZ" sz="2400" dirty="0" smtClean="0"/>
              <a:t>əməkdaşlığın zəif olması (ATM, post-terminal, kollektor, </a:t>
            </a:r>
            <a:r>
              <a:rPr lang="az-Latn-AZ" sz="2400" dirty="0" err="1" smtClean="0"/>
              <a:t>inkassasiya</a:t>
            </a:r>
            <a:r>
              <a:rPr lang="az-Latn-AZ" sz="2400" dirty="0" smtClean="0"/>
              <a:t>, İT, hüquq və digər peşəkar xidmətlər)  </a:t>
            </a:r>
          </a:p>
          <a:p>
            <a:r>
              <a:rPr lang="az-Latn-AZ" sz="2400" dirty="0" smtClean="0"/>
              <a:t>Dialoq və </a:t>
            </a:r>
            <a:r>
              <a:rPr lang="az-Latn-AZ" sz="2400" dirty="0" err="1" smtClean="0"/>
              <a:t>məsləhətləşmələrin</a:t>
            </a:r>
            <a:r>
              <a:rPr lang="az-Latn-AZ" sz="2400" dirty="0" smtClean="0"/>
              <a:t> hələ də zəif olması</a:t>
            </a:r>
          </a:p>
          <a:p>
            <a:r>
              <a:rPr lang="az-Latn-AZ" sz="2400" dirty="0" smtClean="0"/>
              <a:t>Qanunvericilik </a:t>
            </a:r>
            <a:r>
              <a:rPr lang="az-Latn-AZ" sz="2400" dirty="0" smtClean="0"/>
              <a:t>təşəbbüsü və lobbiçiliyin zəif olması</a:t>
            </a:r>
          </a:p>
          <a:p>
            <a:r>
              <a:rPr lang="az-Latn-AZ" sz="2400" dirty="0" smtClean="0"/>
              <a:t>İctimaiyyətlə əlaqələrin çox zəif qurulması və sektor barədə gedən şayiələrə </a:t>
            </a:r>
            <a:r>
              <a:rPr lang="az-Latn-AZ" sz="2400" dirty="0" smtClean="0"/>
              <a:t>operativ reaksiya </a:t>
            </a:r>
            <a:r>
              <a:rPr lang="az-Latn-AZ" sz="2400" dirty="0" err="1" smtClean="0"/>
              <a:t>verilməməsi</a:t>
            </a:r>
            <a:endParaRPr lang="az-Latn-AZ" sz="2400" dirty="0" smtClean="0"/>
          </a:p>
          <a:p>
            <a:r>
              <a:rPr lang="az-Latn-AZ" sz="2400" dirty="0" smtClean="0"/>
              <a:t>Likvidlik problemi olan bankların uzun müddət sektorda qalması və onun törətdiyi fəsadlar</a:t>
            </a:r>
          </a:p>
          <a:p>
            <a:r>
              <a:rPr lang="az-Latn-AZ" sz="2400" dirty="0" smtClean="0"/>
              <a:t>Istehlakçıların maliyyə </a:t>
            </a:r>
            <a:r>
              <a:rPr lang="az-Latn-AZ" sz="2400" dirty="0" err="1" smtClean="0"/>
              <a:t>savadlığının</a:t>
            </a:r>
            <a:r>
              <a:rPr lang="az-Latn-AZ" sz="2400" dirty="0" smtClean="0"/>
              <a:t> aşağı </a:t>
            </a:r>
            <a:r>
              <a:rPr lang="az-Latn-AZ" sz="2400" dirty="0" err="1" smtClean="0"/>
              <a:t>olmasından</a:t>
            </a:r>
            <a:r>
              <a:rPr lang="az-Latn-AZ" sz="2400" dirty="0" smtClean="0"/>
              <a:t> </a:t>
            </a:r>
            <a:r>
              <a:rPr lang="az-Latn-AZ" sz="2400" dirty="0" err="1" smtClean="0"/>
              <a:t>süi</a:t>
            </a:r>
            <a:r>
              <a:rPr lang="az-Latn-AZ" sz="2400" dirty="0" smtClean="0"/>
              <a:t>-istifadə hallarının mövcud </a:t>
            </a:r>
            <a:r>
              <a:rPr lang="az-Latn-AZ" sz="2400" dirty="0" err="1" smtClean="0"/>
              <a:t>olmasıə</a:t>
            </a:r>
            <a:endParaRPr lang="az-Latn-AZ" sz="2400" dirty="0" smtClean="0"/>
          </a:p>
          <a:p>
            <a:endParaRPr lang="az-Latn-AZ" sz="2400" dirty="0" smtClean="0"/>
          </a:p>
          <a:p>
            <a:pPr lvl="1">
              <a:buNone/>
            </a:pPr>
            <a:endParaRPr lang="az-Latn-AZ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2400" dirty="0" smtClean="0"/>
              <a:t>2. </a:t>
            </a:r>
            <a:r>
              <a:rPr lang="az-Latn-AZ" sz="2400" dirty="0" smtClean="0"/>
              <a:t>Problemlər – </a:t>
            </a:r>
            <a:r>
              <a:rPr lang="az-Latn-AZ" sz="2400" dirty="0" err="1" smtClean="0"/>
              <a:t>sektorxarici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824412"/>
          </a:xfrm>
        </p:spPr>
        <p:txBody>
          <a:bodyPr/>
          <a:lstStyle/>
          <a:p>
            <a:r>
              <a:rPr lang="az-Latn-AZ" sz="2400" dirty="0" smtClean="0"/>
              <a:t>Girov əmlakının məhkəmədən kənar </a:t>
            </a:r>
            <a:r>
              <a:rPr lang="az-Latn-AZ" sz="2400" dirty="0" err="1" smtClean="0"/>
              <a:t>özününküləşdirilməsi</a:t>
            </a:r>
            <a:r>
              <a:rPr lang="az-Latn-AZ" sz="2400" dirty="0" smtClean="0"/>
              <a:t> mexanizminin mövcud </a:t>
            </a:r>
            <a:r>
              <a:rPr lang="az-Latn-AZ" sz="2400" dirty="0" err="1" smtClean="0"/>
              <a:t>olmaması</a:t>
            </a:r>
            <a:endParaRPr lang="az-Latn-AZ" sz="2400" dirty="0" smtClean="0"/>
          </a:p>
          <a:p>
            <a:r>
              <a:rPr lang="az-Latn-AZ" sz="2400" dirty="0" smtClean="0"/>
              <a:t>Kredit bürolarının </a:t>
            </a:r>
            <a:r>
              <a:rPr lang="az-Latn-AZ" sz="2400" dirty="0" err="1" smtClean="0"/>
              <a:t>olmaması</a:t>
            </a:r>
            <a:endParaRPr lang="az-Latn-AZ" sz="2400" dirty="0" smtClean="0"/>
          </a:p>
          <a:p>
            <a:r>
              <a:rPr lang="az-Latn-AZ" sz="2400" dirty="0" smtClean="0"/>
              <a:t>Girov </a:t>
            </a:r>
            <a:r>
              <a:rPr lang="az-Latn-AZ" sz="2400" dirty="0" smtClean="0"/>
              <a:t>iddialarına bir neçə məhkəmə instansiyasında </a:t>
            </a:r>
            <a:r>
              <a:rPr lang="az-Latn-AZ" sz="2400" dirty="0" smtClean="0"/>
              <a:t>baxılması və uzun müddət aparması</a:t>
            </a:r>
            <a:endParaRPr lang="az-Latn-AZ" sz="2400" dirty="0" smtClean="0"/>
          </a:p>
          <a:p>
            <a:r>
              <a:rPr lang="az-Latn-AZ" sz="2400" dirty="0" smtClean="0"/>
              <a:t>Məhkəmə qərarlarının icrasında ləngimələr</a:t>
            </a:r>
          </a:p>
          <a:p>
            <a:r>
              <a:rPr lang="az-Latn-AZ" sz="2400" dirty="0" smtClean="0"/>
              <a:t>Məhkəmə </a:t>
            </a:r>
            <a:r>
              <a:rPr lang="az-Latn-AZ" sz="2400" dirty="0" smtClean="0"/>
              <a:t>qərarlarının icrası və auksion xərclərinin yüksək olması</a:t>
            </a:r>
          </a:p>
          <a:p>
            <a:r>
              <a:rPr lang="az-Latn-AZ" sz="2400" dirty="0" smtClean="0"/>
              <a:t>Daşınar əmlak reyestrinin </a:t>
            </a:r>
            <a:r>
              <a:rPr lang="az-Latn-AZ" sz="2400" dirty="0" err="1" smtClean="0"/>
              <a:t>olmaması</a:t>
            </a:r>
            <a:endParaRPr lang="az-Latn-AZ" sz="2400" dirty="0" smtClean="0"/>
          </a:p>
          <a:p>
            <a:pPr>
              <a:buNone/>
            </a:pPr>
            <a:endParaRPr lang="az-Latn-AZ" sz="2400" dirty="0" smtClean="0"/>
          </a:p>
          <a:p>
            <a:endParaRPr lang="az-Latn-AZ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3. Potensial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sz="2800" dirty="0" smtClean="0"/>
              <a:t>Post neft dövründə makroiqtisadi stabilliyin qorunması və qeyri-neft sektoru hesabına iqtisadi stabilliyi qorumaq üçün potensial:</a:t>
            </a:r>
          </a:p>
          <a:p>
            <a:pPr lvl="1">
              <a:buClrTx/>
              <a:buFont typeface="Wingdings" pitchFamily="2" charset="2"/>
              <a:buChar char="C"/>
            </a:pPr>
            <a:r>
              <a:rPr lang="az-Latn-AZ" sz="2400" dirty="0" smtClean="0"/>
              <a:t>Real sektorun inkişafı üçün </a:t>
            </a:r>
            <a:r>
              <a:rPr lang="az-Latn-AZ" sz="2400" dirty="0" err="1" smtClean="0"/>
              <a:t>infrastukturun</a:t>
            </a:r>
            <a:r>
              <a:rPr lang="az-Latn-AZ" sz="2400" dirty="0" smtClean="0"/>
              <a:t> mövcudluğu</a:t>
            </a:r>
          </a:p>
          <a:p>
            <a:pPr lvl="1">
              <a:buClrTx/>
              <a:buFont typeface="Wingdings" pitchFamily="2" charset="2"/>
              <a:buChar char="C"/>
            </a:pPr>
            <a:r>
              <a:rPr lang="az-Latn-AZ" sz="2400" dirty="0" smtClean="0"/>
              <a:t>Ölkənin valyuta ehtiyatları</a:t>
            </a:r>
          </a:p>
          <a:p>
            <a:pPr lvl="1">
              <a:buClrTx/>
              <a:buFont typeface="Wingdings" pitchFamily="2" charset="2"/>
              <a:buChar char="C"/>
            </a:pPr>
            <a:r>
              <a:rPr lang="az-Latn-AZ" sz="2400" dirty="0" smtClean="0"/>
              <a:t>Daxili və xarici </a:t>
            </a:r>
            <a:r>
              <a:rPr lang="az-Latn-AZ" sz="2400" dirty="0" err="1" smtClean="0"/>
              <a:t>borclanmanın</a:t>
            </a:r>
            <a:r>
              <a:rPr lang="az-Latn-AZ" sz="2400" dirty="0" smtClean="0"/>
              <a:t> çox aşağı olması və investisiya resurslarının </a:t>
            </a:r>
            <a:r>
              <a:rPr lang="az-Latn-AZ" sz="2400" dirty="0" err="1" smtClean="0"/>
              <a:t>cəlbolunma</a:t>
            </a:r>
            <a:r>
              <a:rPr lang="az-Latn-AZ" sz="2400" dirty="0" smtClean="0"/>
              <a:t> potensialı</a:t>
            </a:r>
          </a:p>
          <a:p>
            <a:pPr lvl="1">
              <a:buClrTx/>
              <a:buFont typeface="Wingdings" pitchFamily="2" charset="2"/>
              <a:buChar char="C"/>
            </a:pPr>
            <a:r>
              <a:rPr lang="az-Latn-AZ" sz="2400" dirty="0" smtClean="0"/>
              <a:t>Peşəkar insan resursları</a:t>
            </a:r>
          </a:p>
          <a:p>
            <a:pPr lvl="1">
              <a:buClrTx/>
              <a:buFont typeface="Wingdings" pitchFamily="2" charset="2"/>
              <a:buChar char="C"/>
            </a:pPr>
            <a:r>
              <a:rPr lang="az-Latn-AZ" sz="2400" dirty="0" smtClean="0"/>
              <a:t>Mentalitetin biznes </a:t>
            </a:r>
            <a:r>
              <a:rPr lang="az-Latn-AZ" sz="2400" dirty="0" err="1" smtClean="0"/>
              <a:t>orientasiyalı</a:t>
            </a:r>
            <a:r>
              <a:rPr lang="az-Latn-AZ" sz="2400" dirty="0" smtClean="0"/>
              <a:t> olması</a:t>
            </a:r>
          </a:p>
          <a:p>
            <a:pPr lvl="1">
              <a:buClrTx/>
              <a:buFont typeface="Wingdings" pitchFamily="2" charset="2"/>
              <a:buChar char="C"/>
            </a:pPr>
            <a:r>
              <a:rPr lang="az-Latn-AZ" sz="2400" dirty="0" smtClean="0"/>
              <a:t>Biznesin inkişafı üçün bütün resursların olması </a:t>
            </a:r>
            <a:endParaRPr lang="az-Latn-A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2400" dirty="0" smtClean="0"/>
              <a:t>4. </a:t>
            </a:r>
            <a:r>
              <a:rPr lang="az-Latn-AZ" sz="2400" dirty="0" smtClean="0"/>
              <a:t>Post neft iqtisadiyyatı və Bank sektorunun inkişafı </a:t>
            </a:r>
            <a:r>
              <a:rPr lang="az-Latn-AZ" sz="2400" dirty="0" smtClean="0"/>
              <a:t>üçün </a:t>
            </a:r>
            <a:r>
              <a:rPr lang="az-Latn-AZ" sz="2400" dirty="0" smtClean="0"/>
              <a:t>təkliflər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824412"/>
          </a:xfrm>
        </p:spPr>
        <p:txBody>
          <a:bodyPr/>
          <a:lstStyle/>
          <a:p>
            <a:r>
              <a:rPr lang="az-Latn-AZ" sz="2400" dirty="0" err="1" smtClean="0"/>
              <a:t>Özəlləşmənin</a:t>
            </a:r>
            <a:r>
              <a:rPr lang="az-Latn-AZ" sz="2400" dirty="0" smtClean="0"/>
              <a:t> </a:t>
            </a:r>
            <a:r>
              <a:rPr lang="az-Latn-AZ" sz="2400" dirty="0" err="1" smtClean="0"/>
              <a:t>surətləndirilməsi</a:t>
            </a:r>
            <a:r>
              <a:rPr lang="az-Latn-AZ" sz="2400" dirty="0" smtClean="0"/>
              <a:t> </a:t>
            </a:r>
          </a:p>
          <a:p>
            <a:r>
              <a:rPr lang="az-Latn-AZ" sz="2400" dirty="0" smtClean="0"/>
              <a:t>Gəlir </a:t>
            </a:r>
            <a:r>
              <a:rPr lang="az-Latn-AZ" sz="2400" dirty="0" smtClean="0"/>
              <a:t>vergisinin azaldılması və </a:t>
            </a:r>
            <a:r>
              <a:rPr lang="az-Latn-AZ" sz="2400" dirty="0" smtClean="0"/>
              <a:t>standartlaşması</a:t>
            </a:r>
            <a:endParaRPr lang="az-Latn-AZ" sz="2400" dirty="0" smtClean="0"/>
          </a:p>
          <a:p>
            <a:r>
              <a:rPr lang="az-Latn-AZ" sz="2400" dirty="0" smtClean="0"/>
              <a:t>Xarici </a:t>
            </a:r>
            <a:r>
              <a:rPr lang="az-Latn-AZ" sz="2400" dirty="0" smtClean="0"/>
              <a:t>və daxili </a:t>
            </a:r>
            <a:r>
              <a:rPr lang="az-Latn-AZ" sz="2400" dirty="0" err="1" smtClean="0"/>
              <a:t>borclanma</a:t>
            </a:r>
            <a:r>
              <a:rPr lang="az-Latn-AZ" sz="2400" dirty="0" smtClean="0"/>
              <a:t> əsasında investisiya aktivliyinin qorunub saxlanması</a:t>
            </a:r>
          </a:p>
          <a:p>
            <a:r>
              <a:rPr lang="az-Latn-AZ" sz="2400" dirty="0" smtClean="0"/>
              <a:t>Kapital </a:t>
            </a:r>
            <a:r>
              <a:rPr lang="az-Latn-AZ" sz="2400" dirty="0" err="1" smtClean="0"/>
              <a:t>investisyalarına</a:t>
            </a:r>
            <a:r>
              <a:rPr lang="az-Latn-AZ" sz="2400" dirty="0" smtClean="0"/>
              <a:t> ƏDV tətbiq </a:t>
            </a:r>
            <a:r>
              <a:rPr lang="az-Latn-AZ" sz="2400" dirty="0" err="1" smtClean="0"/>
              <a:t>olunmasına</a:t>
            </a:r>
            <a:r>
              <a:rPr lang="az-Latn-AZ" sz="2400" dirty="0" smtClean="0"/>
              <a:t> tətil elan olunması</a:t>
            </a:r>
          </a:p>
          <a:p>
            <a:r>
              <a:rPr lang="az-Latn-AZ" sz="2400" dirty="0" smtClean="0"/>
              <a:t>Sənaye </a:t>
            </a:r>
            <a:r>
              <a:rPr lang="az-Latn-AZ" sz="2400" dirty="0" err="1" smtClean="0"/>
              <a:t>məhəlləri</a:t>
            </a:r>
            <a:r>
              <a:rPr lang="az-Latn-AZ" sz="2400" dirty="0" smtClean="0"/>
              <a:t> </a:t>
            </a:r>
            <a:r>
              <a:rPr lang="az-Latn-AZ" sz="2400" dirty="0" err="1" smtClean="0"/>
              <a:t>yaradılmasının</a:t>
            </a:r>
            <a:r>
              <a:rPr lang="az-Latn-AZ" sz="2400" dirty="0" smtClean="0"/>
              <a:t> </a:t>
            </a:r>
            <a:r>
              <a:rPr lang="az-Latn-AZ" sz="2400" dirty="0" err="1" smtClean="0"/>
              <a:t>surətləndirilməsi</a:t>
            </a:r>
            <a:r>
              <a:rPr lang="az-Latn-AZ" sz="2400" dirty="0" smtClean="0"/>
              <a:t> </a:t>
            </a:r>
          </a:p>
          <a:p>
            <a:r>
              <a:rPr lang="az-Latn-AZ" sz="2400" dirty="0" smtClean="0"/>
              <a:t>Sərbəst iqtisadi zonaların yaradılması prosesinin </a:t>
            </a:r>
            <a:r>
              <a:rPr lang="az-Latn-AZ" sz="2400" dirty="0" err="1" smtClean="0"/>
              <a:t>surətləndirilməsi</a:t>
            </a:r>
            <a:r>
              <a:rPr lang="az-Latn-AZ" sz="2400" dirty="0" smtClean="0"/>
              <a:t> </a:t>
            </a:r>
          </a:p>
          <a:p>
            <a:endParaRPr lang="az-Latn-AZ" sz="2400" dirty="0" smtClean="0"/>
          </a:p>
          <a:p>
            <a:pPr>
              <a:buNone/>
            </a:pPr>
            <a:endParaRPr lang="az-Latn-AZ" sz="2400" dirty="0" smtClean="0"/>
          </a:p>
          <a:p>
            <a:pPr>
              <a:buNone/>
            </a:pPr>
            <a:endParaRPr lang="az-Latn-AZ" sz="2400" dirty="0" smtClean="0"/>
          </a:p>
          <a:p>
            <a:endParaRPr lang="az-Latn-AZ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z="2400" dirty="0" smtClean="0"/>
              <a:t>3. Post neft iqtisadiyyatı və Bank sektorunun inkişafı </a:t>
            </a:r>
            <a:r>
              <a:rPr lang="az-Latn-AZ" sz="2400" dirty="0" err="1" smtClean="0"/>
              <a:t>büçün</a:t>
            </a:r>
            <a:r>
              <a:rPr lang="az-Latn-AZ" sz="2400" dirty="0" smtClean="0"/>
              <a:t> təkliflər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824412"/>
          </a:xfrm>
        </p:spPr>
        <p:txBody>
          <a:bodyPr/>
          <a:lstStyle/>
          <a:p>
            <a:r>
              <a:rPr lang="az-Latn-AZ" sz="2400" dirty="0" smtClean="0"/>
              <a:t>Bank sektoruna dəstək üzrə Dövlət proqramının qəbul olunması.</a:t>
            </a:r>
          </a:p>
          <a:p>
            <a:r>
              <a:rPr lang="az-Latn-AZ" sz="2400" dirty="0" smtClean="0"/>
              <a:t>Bütün əmanətlərin </a:t>
            </a:r>
            <a:r>
              <a:rPr lang="az-Latn-AZ" sz="2400" dirty="0" smtClean="0"/>
              <a:t>sığortalanması.</a:t>
            </a:r>
            <a:endParaRPr lang="az-Latn-AZ" sz="2400" dirty="0" smtClean="0"/>
          </a:p>
          <a:p>
            <a:r>
              <a:rPr lang="az-Latn-AZ" sz="2400" dirty="0" smtClean="0"/>
              <a:t>Bankların </a:t>
            </a:r>
            <a:r>
              <a:rPr lang="az-Latn-AZ" sz="2400" dirty="0" smtClean="0"/>
              <a:t>birləşməsi prosesinin </a:t>
            </a:r>
            <a:r>
              <a:rPr lang="az-Latn-AZ" sz="2400" dirty="0" err="1" smtClean="0"/>
              <a:t>stimullaşdırılması</a:t>
            </a:r>
            <a:endParaRPr lang="az-Latn-AZ" sz="2400" dirty="0" smtClean="0"/>
          </a:p>
          <a:p>
            <a:r>
              <a:rPr lang="az-Latn-AZ" sz="2400" dirty="0" smtClean="0"/>
              <a:t>İpoteka </a:t>
            </a:r>
            <a:r>
              <a:rPr lang="az-Latn-AZ" sz="2400" dirty="0" err="1" smtClean="0"/>
              <a:t>kreditləşmasının</a:t>
            </a:r>
            <a:r>
              <a:rPr lang="az-Latn-AZ" sz="2400" dirty="0" smtClean="0"/>
              <a:t> </a:t>
            </a:r>
            <a:r>
              <a:rPr lang="az-Latn-AZ" sz="2400" dirty="0" err="1" smtClean="0"/>
              <a:t>genişləndirilməsi</a:t>
            </a:r>
            <a:endParaRPr lang="az-Latn-AZ" sz="2400" dirty="0" smtClean="0"/>
          </a:p>
          <a:p>
            <a:r>
              <a:rPr lang="az-Latn-AZ" sz="2400" dirty="0" smtClean="0"/>
              <a:t>Girov iddialarına məhkəmə baxışlarının </a:t>
            </a:r>
            <a:r>
              <a:rPr lang="az-Latn-AZ" sz="2400" dirty="0" err="1" smtClean="0"/>
              <a:t>sadələşdirilməsi</a:t>
            </a:r>
            <a:endParaRPr lang="az-Latn-AZ" sz="2400" dirty="0" smtClean="0"/>
          </a:p>
          <a:p>
            <a:r>
              <a:rPr lang="az-Latn-AZ" sz="2400" dirty="0" smtClean="0"/>
              <a:t>Məhkəmə qərarlarının icrasının </a:t>
            </a:r>
            <a:r>
              <a:rPr lang="az-Latn-AZ" sz="2400" dirty="0" err="1" smtClean="0"/>
              <a:t>surətlənməsi</a:t>
            </a:r>
            <a:endParaRPr lang="az-Latn-AZ" sz="2400" dirty="0" smtClean="0"/>
          </a:p>
          <a:p>
            <a:r>
              <a:rPr lang="az-Latn-AZ" sz="2400" dirty="0" smtClean="0"/>
              <a:t>Girov əmlakının satışından gəlirin ƏDV-dən azad olması</a:t>
            </a:r>
          </a:p>
          <a:p>
            <a:r>
              <a:rPr lang="az-Latn-AZ" sz="2400" dirty="0" smtClean="0"/>
              <a:t>Məhkəmə qərarlarının icrası və auksion xərclərinin azaldılması</a:t>
            </a:r>
          </a:p>
          <a:p>
            <a:r>
              <a:rPr lang="az-Latn-AZ" sz="2400" dirty="0" smtClean="0"/>
              <a:t>Daşınar əmlak reyestrinin yaradılması</a:t>
            </a:r>
          </a:p>
          <a:p>
            <a:pPr>
              <a:buNone/>
            </a:pPr>
            <a:endParaRPr lang="az-Latn-AZ" sz="2400" dirty="0" smtClean="0"/>
          </a:p>
          <a:p>
            <a:endParaRPr lang="az-Latn-AZ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886D9-E9F8-408D-B495-E5FDDC6E148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6077</TotalTime>
  <Words>438</Words>
  <Application>Microsoft Office PowerPoint</Application>
  <PresentationFormat>On-screen Show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Pixel</vt:lpstr>
      <vt:lpstr>Post neft iqtisadiyyatı şəraitində bank sektoru</vt:lpstr>
      <vt:lpstr>Mündəricat</vt:lpstr>
      <vt:lpstr>1. Mövcud vəziyyət</vt:lpstr>
      <vt:lpstr>1. Mövcud vəziyyət</vt:lpstr>
      <vt:lpstr>2. Problemlər – sektordaxili</vt:lpstr>
      <vt:lpstr>2. Problemlər – sektorxarici</vt:lpstr>
      <vt:lpstr>3. Potensial</vt:lpstr>
      <vt:lpstr>4. Post neft iqtisadiyyatı və Bank sektorunun inkişafı üçün təkliflər</vt:lpstr>
      <vt:lpstr>3. Post neft iqtisadiyyatı və Bank sektorunun inkişafı büçün təkliflər</vt:lpstr>
      <vt:lpstr>Post neft iqtisadiyyatı şəraitində bank sektoru</vt:lpstr>
    </vt:vector>
  </TitlesOfParts>
  <Company>ABTC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ABTC Template White Background</dc:title>
  <dc:creator>Barbara</dc:creator>
  <cp:lastModifiedBy>Javanshir</cp:lastModifiedBy>
  <cp:revision>881</cp:revision>
  <dcterms:created xsi:type="dcterms:W3CDTF">2007-08-24T10:01:13Z</dcterms:created>
  <dcterms:modified xsi:type="dcterms:W3CDTF">2015-10-21T06:43:25Z</dcterms:modified>
</cp:coreProperties>
</file>