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62" r:id="rId2"/>
    <p:sldId id="261" r:id="rId3"/>
    <p:sldId id="257" r:id="rId4"/>
    <p:sldId id="258" r:id="rId5"/>
    <p:sldId id="263" r:id="rId6"/>
    <p:sldId id="264" r:id="rId7"/>
    <p:sldId id="259" r:id="rId8"/>
    <p:sldId id="260" r:id="rId9"/>
    <p:sldId id="25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820000"/>
    <a:srgbClr val="233F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Лист1!$B$11</c:f>
              <c:strCache>
                <c:ptCount val="1"/>
                <c:pt idx="0">
                  <c:v>Peşə və liseylərin tam orta təhsil bazasında gündüz şöbələrinə qəbul </c:v>
                </c:pt>
              </c:strCache>
            </c:strRef>
          </c:tx>
          <c:spPr>
            <a:pattFill prst="wdUpDiag">
              <a:fgClr>
                <a:schemeClr val="tx2">
                  <a:lumMod val="60000"/>
                  <a:lumOff val="40000"/>
                </a:schemeClr>
              </a:fgClr>
              <a:bgClr>
                <a:schemeClr val="bg1"/>
              </a:bgClr>
            </a:pattFill>
            <a:ln>
              <a:solidFill>
                <a:schemeClr val="tx1"/>
              </a:solidFill>
            </a:ln>
            <a:effectLst>
              <a:outerShdw sx="1000" sy="1000" algn="ctr" rotWithShape="0">
                <a:schemeClr val="tx1"/>
              </a:outerShdw>
            </a:effectLst>
          </c:spPr>
          <c:dPt>
            <c:idx val="0"/>
            <c:spPr>
              <a:pattFill prst="wdUpDiag">
                <a:fgClr>
                  <a:schemeClr val="tx2">
                    <a:lumMod val="60000"/>
                    <a:lumOff val="40000"/>
                  </a:schemeClr>
                </a:fgClr>
                <a:bgClr>
                  <a:schemeClr val="bg1"/>
                </a:bgClr>
              </a:pattFill>
              <a:ln>
                <a:solidFill>
                  <a:schemeClr val="tx1"/>
                </a:solidFill>
              </a:ln>
              <a:effectLst>
                <a:outerShdw sx="1000" sy="1000" algn="ctr" rotWithShape="0">
                  <a:schemeClr val="tx2">
                    <a:lumMod val="60000"/>
                    <a:lumOff val="40000"/>
                  </a:schemeClr>
                </a:outerShdw>
              </a:effectLst>
            </c:spPr>
          </c:dPt>
          <c:dLbls>
            <c:dLbl>
              <c:idx val="6"/>
              <c:layout/>
              <c:tx>
                <c:rich>
                  <a:bodyPr/>
                  <a:lstStyle/>
                  <a:p>
                    <a:r>
                      <a:rPr lang="ru-RU"/>
                      <a:t>8.4</a:t>
                    </a:r>
                  </a:p>
                </c:rich>
              </c:tx>
              <c:showVal val="1"/>
            </c:dLbl>
            <c:txPr>
              <a:bodyPr/>
              <a:lstStyle/>
              <a:p>
                <a:pPr>
                  <a:defRPr lang="ru-RU"/>
                </a:pPr>
                <a:endParaRPr lang="ru-RU"/>
              </a:p>
            </c:txPr>
            <c:showVal val="1"/>
          </c:dLbls>
          <c:cat>
            <c:numRef>
              <c:f>Лист1!$A$2:$A$8</c:f>
              <c:numCache>
                <c:formatCode>General</c:formatCode>
                <c:ptCount val="7"/>
                <c:pt idx="0">
                  <c:v>1985</c:v>
                </c:pt>
                <c:pt idx="1">
                  <c:v>1990</c:v>
                </c:pt>
                <c:pt idx="2">
                  <c:v>1995</c:v>
                </c:pt>
                <c:pt idx="3">
                  <c:v>2000</c:v>
                </c:pt>
                <c:pt idx="4">
                  <c:v>2005</c:v>
                </c:pt>
                <c:pt idx="5">
                  <c:v>2010</c:v>
                </c:pt>
                <c:pt idx="6">
                  <c:v>2014</c:v>
                </c:pt>
              </c:numCache>
            </c:numRef>
          </c:cat>
          <c:val>
            <c:numRef>
              <c:f>Лист1!$B$2:$B$8</c:f>
              <c:numCache>
                <c:formatCode>General</c:formatCode>
                <c:ptCount val="7"/>
                <c:pt idx="0">
                  <c:v>55.8</c:v>
                </c:pt>
                <c:pt idx="1">
                  <c:v>52.3</c:v>
                </c:pt>
                <c:pt idx="2" formatCode="0.0">
                  <c:v>18</c:v>
                </c:pt>
                <c:pt idx="3" formatCode="0.0">
                  <c:v>13</c:v>
                </c:pt>
                <c:pt idx="4">
                  <c:v>9.6</c:v>
                </c:pt>
                <c:pt idx="5">
                  <c:v>11.8</c:v>
                </c:pt>
                <c:pt idx="6">
                  <c:v>8.6</c:v>
                </c:pt>
              </c:numCache>
            </c:numRef>
          </c:val>
        </c:ser>
        <c:ser>
          <c:idx val="1"/>
          <c:order val="1"/>
          <c:tx>
            <c:strRef>
              <c:f>Лист1!$C$11</c:f>
              <c:strCache>
                <c:ptCount val="1"/>
                <c:pt idx="0">
                  <c:v>Orta ixtisas təhsil məktəblərinin gündüz şöbələrinə qəbul </c:v>
                </c:pt>
              </c:strCache>
            </c:strRef>
          </c:tx>
          <c:spPr>
            <a:noFill/>
            <a:ln>
              <a:solidFill>
                <a:schemeClr val="tx1"/>
              </a:solidFill>
            </a:ln>
            <a:effectLst/>
          </c:spPr>
          <c:dLbls>
            <c:dLbl>
              <c:idx val="6"/>
              <c:layout/>
              <c:tx>
                <c:rich>
                  <a:bodyPr/>
                  <a:lstStyle/>
                  <a:p>
                    <a:r>
                      <a:rPr lang="az-Latn-AZ"/>
                      <a:t>25,8</a:t>
                    </a:r>
                  </a:p>
                </c:rich>
              </c:tx>
              <c:showVal val="1"/>
            </c:dLbl>
            <c:txPr>
              <a:bodyPr/>
              <a:lstStyle/>
              <a:p>
                <a:pPr>
                  <a:defRPr lang="ru-RU"/>
                </a:pPr>
                <a:endParaRPr lang="ru-RU"/>
              </a:p>
            </c:txPr>
            <c:showVal val="1"/>
          </c:dLbls>
          <c:cat>
            <c:numRef>
              <c:f>Лист1!$A$2:$A$8</c:f>
              <c:numCache>
                <c:formatCode>General</c:formatCode>
                <c:ptCount val="7"/>
                <c:pt idx="0">
                  <c:v>1985</c:v>
                </c:pt>
                <c:pt idx="1">
                  <c:v>1990</c:v>
                </c:pt>
                <c:pt idx="2">
                  <c:v>1995</c:v>
                </c:pt>
                <c:pt idx="3">
                  <c:v>2000</c:v>
                </c:pt>
                <c:pt idx="4">
                  <c:v>2005</c:v>
                </c:pt>
                <c:pt idx="5">
                  <c:v>2010</c:v>
                </c:pt>
                <c:pt idx="6">
                  <c:v>2014</c:v>
                </c:pt>
              </c:numCache>
            </c:numRef>
          </c:cat>
          <c:val>
            <c:numRef>
              <c:f>Лист1!$C$2:$C$8</c:f>
              <c:numCache>
                <c:formatCode>0.0</c:formatCode>
                <c:ptCount val="7"/>
                <c:pt idx="0">
                  <c:v>25</c:v>
                </c:pt>
                <c:pt idx="1">
                  <c:v>25</c:v>
                </c:pt>
                <c:pt idx="2" formatCode="General">
                  <c:v>25.9</c:v>
                </c:pt>
                <c:pt idx="3" formatCode="General">
                  <c:v>30.9</c:v>
                </c:pt>
                <c:pt idx="4" formatCode="General">
                  <c:v>33.6</c:v>
                </c:pt>
                <c:pt idx="5" formatCode="General">
                  <c:v>29.4</c:v>
                </c:pt>
                <c:pt idx="6" formatCode="General">
                  <c:v>33.200000000000003</c:v>
                </c:pt>
              </c:numCache>
            </c:numRef>
          </c:val>
        </c:ser>
        <c:ser>
          <c:idx val="2"/>
          <c:order val="2"/>
          <c:tx>
            <c:strRef>
              <c:f>Лист1!$D$11</c:f>
              <c:strCache>
                <c:ptCount val="1"/>
                <c:pt idx="0">
                  <c:v>Ali təhsil məktəblərinin gündüz şöbələrinə qəbul </c:v>
                </c:pt>
              </c:strCache>
            </c:strRef>
          </c:tx>
          <c:spPr>
            <a:pattFill prst="ltHorz">
              <a:fgClr>
                <a:schemeClr val="tx2">
                  <a:lumMod val="60000"/>
                  <a:lumOff val="40000"/>
                </a:schemeClr>
              </a:fgClr>
              <a:bgClr>
                <a:schemeClr val="bg1"/>
              </a:bgClr>
            </a:pattFill>
            <a:ln>
              <a:solidFill>
                <a:schemeClr val="tx1"/>
              </a:solidFill>
            </a:ln>
          </c:spPr>
          <c:dLbls>
            <c:dLbl>
              <c:idx val="6"/>
              <c:layout/>
              <c:tx>
                <c:rich>
                  <a:bodyPr/>
                  <a:lstStyle/>
                  <a:p>
                    <a:r>
                      <a:rPr lang="az-Latn-AZ"/>
                      <a:t>65,8</a:t>
                    </a:r>
                  </a:p>
                </c:rich>
              </c:tx>
              <c:showVal val="1"/>
            </c:dLbl>
            <c:txPr>
              <a:bodyPr/>
              <a:lstStyle/>
              <a:p>
                <a:pPr>
                  <a:defRPr lang="ru-RU"/>
                </a:pPr>
                <a:endParaRPr lang="ru-RU"/>
              </a:p>
            </c:txPr>
            <c:showVal val="1"/>
          </c:dLbls>
          <c:cat>
            <c:numRef>
              <c:f>Лист1!$A$2:$A$8</c:f>
              <c:numCache>
                <c:formatCode>General</c:formatCode>
                <c:ptCount val="7"/>
                <c:pt idx="0">
                  <c:v>1985</c:v>
                </c:pt>
                <c:pt idx="1">
                  <c:v>1990</c:v>
                </c:pt>
                <c:pt idx="2">
                  <c:v>1995</c:v>
                </c:pt>
                <c:pt idx="3">
                  <c:v>2000</c:v>
                </c:pt>
                <c:pt idx="4">
                  <c:v>2005</c:v>
                </c:pt>
                <c:pt idx="5">
                  <c:v>2010</c:v>
                </c:pt>
                <c:pt idx="6">
                  <c:v>2014</c:v>
                </c:pt>
              </c:numCache>
            </c:numRef>
          </c:cat>
          <c:val>
            <c:numRef>
              <c:f>Лист1!$D$2:$D$8</c:f>
              <c:numCache>
                <c:formatCode>General</c:formatCode>
                <c:ptCount val="7"/>
                <c:pt idx="0">
                  <c:v>19.2</c:v>
                </c:pt>
                <c:pt idx="1">
                  <c:v>22.7</c:v>
                </c:pt>
                <c:pt idx="2">
                  <c:v>56.1</c:v>
                </c:pt>
                <c:pt idx="3">
                  <c:v>56.1</c:v>
                </c:pt>
                <c:pt idx="4">
                  <c:v>56.8</c:v>
                </c:pt>
                <c:pt idx="5">
                  <c:v>58.8</c:v>
                </c:pt>
                <c:pt idx="6">
                  <c:v>58.3</c:v>
                </c:pt>
              </c:numCache>
            </c:numRef>
          </c:val>
        </c:ser>
        <c:dLbls>
          <c:showVal val="1"/>
        </c:dLbls>
        <c:gapWidth val="45"/>
        <c:axId val="66593152"/>
        <c:axId val="66594688"/>
      </c:barChart>
      <c:catAx>
        <c:axId val="66593152"/>
        <c:scaling>
          <c:orientation val="minMax"/>
        </c:scaling>
        <c:axPos val="b"/>
        <c:numFmt formatCode="General" sourceLinked="1"/>
        <c:majorTickMark val="none"/>
        <c:tickLblPos val="nextTo"/>
        <c:txPr>
          <a:bodyPr/>
          <a:lstStyle/>
          <a:p>
            <a:pPr>
              <a:defRPr lang="ru-RU"/>
            </a:pPr>
            <a:endParaRPr lang="ru-RU"/>
          </a:p>
        </c:txPr>
        <c:crossAx val="66594688"/>
        <c:crosses val="autoZero"/>
        <c:auto val="1"/>
        <c:lblAlgn val="ctr"/>
        <c:lblOffset val="100"/>
      </c:catAx>
      <c:valAx>
        <c:axId val="66594688"/>
        <c:scaling>
          <c:orientation val="minMax"/>
        </c:scaling>
        <c:axPos val="l"/>
        <c:numFmt formatCode="General" sourceLinked="1"/>
        <c:majorTickMark val="none"/>
        <c:tickLblPos val="nextTo"/>
        <c:txPr>
          <a:bodyPr/>
          <a:lstStyle/>
          <a:p>
            <a:pPr>
              <a:defRPr lang="ru-RU"/>
            </a:pPr>
            <a:endParaRPr lang="ru-RU"/>
          </a:p>
        </c:txPr>
        <c:crossAx val="66593152"/>
        <c:crosses val="autoZero"/>
        <c:crossBetween val="between"/>
      </c:valAx>
      <c:spPr>
        <a:noFill/>
        <a:ln w="25400">
          <a:noFill/>
        </a:ln>
      </c:spPr>
    </c:plotArea>
    <c:legend>
      <c:legendPos val="b"/>
      <c:layout>
        <c:manualLayout>
          <c:xMode val="edge"/>
          <c:yMode val="edge"/>
          <c:x val="0"/>
          <c:y val="0.89311815399132088"/>
          <c:w val="0.59000585583083365"/>
          <c:h val="0.10441093769749199"/>
        </c:manualLayout>
      </c:layout>
      <c:spPr>
        <a:ln>
          <a:solidFill>
            <a:schemeClr val="tx1">
              <a:alpha val="0"/>
            </a:schemeClr>
          </a:solidFill>
        </a:ln>
        <a:effectLst>
          <a:glow rad="127000">
            <a:schemeClr val="tx1"/>
          </a:glow>
        </a:effectLst>
      </c:spPr>
      <c:txPr>
        <a:bodyPr/>
        <a:lstStyle/>
        <a:p>
          <a:pPr>
            <a:defRPr lang="ru-RU">
              <a:latin typeface="Times New Roman" pitchFamily="18" charset="0"/>
              <a:cs typeface="Times New Roman" pitchFamily="18" charset="0"/>
            </a:defRPr>
          </a:pPr>
          <a:endParaRPr lang="ru-RU"/>
        </a:p>
      </c:txPr>
    </c:legend>
    <c:plotVisOnly val="1"/>
    <c:dispBlanksAs val="gap"/>
  </c:chart>
  <c:spPr>
    <a:ln>
      <a:solidFill>
        <a:schemeClr val="tx1"/>
      </a:solidFill>
    </a:ln>
    <a:effectLst>
      <a:outerShdw blurRad="50800" dist="50800" dir="5400000" algn="ctr" rotWithShape="0">
        <a:schemeClr val="bg1"/>
      </a:outerShdw>
    </a:effectLst>
  </c:sp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28C82-EE6B-4F22-8FA8-6B68F5FF1FD7}" type="datetimeFigureOut">
              <a:rPr lang="ru-RU" smtClean="0"/>
              <a:pPr/>
              <a:t>03.12.2015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8A066-480B-4DDB-82AD-9348BB77F266}" type="slidenum">
              <a:rPr lang="ru-RU" smtClean="0"/>
              <a:pPr/>
              <a:t>‹#›</a:t>
            </a:fld>
            <a:endParaRPr lang="ru-RU"/>
          </a:p>
        </p:txBody>
      </p:sp>
    </p:spTree>
    <p:extLst>
      <p:ext uri="{BB962C8B-B14F-4D97-AF65-F5344CB8AC3E}">
        <p14:creationId xmlns:p14="http://schemas.microsoft.com/office/powerpoint/2010/main" xmlns="" val="44194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2F5E6FA-FB7E-4B47-858D-7A9DD83E703B}" type="datetime1">
              <a:rPr lang="ru-RU" smtClean="0"/>
              <a:pPr/>
              <a:t>03.12.2015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19698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BA4AC6-5ACC-471A-9597-9A320A573AC0}" type="datetime1">
              <a:rPr lang="ru-RU" smtClean="0"/>
              <a:pPr/>
              <a:t>03.12.2015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75039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C1C8C7-69C3-4EB1-971B-CDE294132DD2}" type="datetime1">
              <a:rPr lang="ru-RU" smtClean="0"/>
              <a:pPr/>
              <a:t>03.12.2015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411521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ED5393-6B6D-4B44-B99A-1E9297762F72}" type="datetime1">
              <a:rPr lang="ru-RU" smtClean="0"/>
              <a:pPr/>
              <a:t>03.12.2015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28654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132B116-C000-4624-A54C-6248C41EEFC6}" type="datetime1">
              <a:rPr lang="ru-RU" smtClean="0"/>
              <a:pPr/>
              <a:t>03.12.2015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35941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262D185-A98B-4493-B922-627681E65CCF}" type="datetime1">
              <a:rPr lang="ru-RU" smtClean="0"/>
              <a:pPr/>
              <a:t>03.12.2015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92861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62C7158-0C7C-4732-A4B0-031DE50A6FB3}" type="datetime1">
              <a:rPr lang="ru-RU" smtClean="0"/>
              <a:pPr/>
              <a:t>03.12.2015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407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C336AF3-7B92-4E4C-9544-EC71E69A17C1}" type="datetime1">
              <a:rPr lang="ru-RU" smtClean="0"/>
              <a:pPr/>
              <a:t>03.12.2015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88575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207D82-32E4-4964-8CD6-B50ECD74FBFB}" type="datetime1">
              <a:rPr lang="ru-RU" smtClean="0"/>
              <a:pPr/>
              <a:t>03.12.2015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5166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A4F903-1CBC-4993-8866-03EF8F0102D7}" type="datetime1">
              <a:rPr lang="ru-RU" smtClean="0"/>
              <a:pPr/>
              <a:t>03.12.2015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42361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6DC26D-FAD0-4C86-AF88-C702FD6FF4E7}" type="datetime1">
              <a:rPr lang="ru-RU" smtClean="0"/>
              <a:pPr/>
              <a:t>03.12.2015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73067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A1174-B141-41C6-BD88-2F4B97D64760}" type="datetime1">
              <a:rPr lang="ru-RU" smtClean="0"/>
              <a:pPr/>
              <a:t>03.12.2015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6436140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340768"/>
            <a:ext cx="9144000" cy="4950100"/>
          </a:xfrm>
        </p:spPr>
        <p:txBody>
          <a:bodyPr>
            <a:normAutofit/>
          </a:bodyPr>
          <a:lstStyle/>
          <a:p>
            <a:r>
              <a:rPr lang="az-Latn-AZ"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K</a:t>
            </a:r>
            <a:r>
              <a:rPr lang="az-Latn-AZ" sz="3600" b="1" dirty="0" smtClean="0">
                <a:solidFill>
                  <a:srgbClr val="C00000"/>
                </a:solidFill>
                <a:latin typeface="Times New Roman" pitchFamily="18" charset="0"/>
                <a:cs typeface="Times New Roman" pitchFamily="18" charset="0"/>
              </a:rPr>
              <a:t>reativ </a:t>
            </a:r>
            <a:r>
              <a:rPr lang="az-Latn-AZ" sz="3600" b="1" dirty="0">
                <a:solidFill>
                  <a:srgbClr val="C00000"/>
                </a:solidFill>
                <a:latin typeface="Times New Roman" pitchFamily="18" charset="0"/>
                <a:cs typeface="Times New Roman" pitchFamily="18" charset="0"/>
              </a:rPr>
              <a:t>İqtisadiyyat»</a:t>
            </a:r>
            <a:r>
              <a:rPr lang="en-US" sz="3600" b="1" dirty="0" smtClean="0">
                <a:solidFill>
                  <a:srgbClr val="C00000"/>
                </a:solidFill>
                <a:latin typeface="Times New Roman" pitchFamily="18" charset="0"/>
                <a:cs typeface="Times New Roman" pitchFamily="18" charset="0"/>
              </a:rPr>
              <a:t> </a:t>
            </a:r>
            <a:r>
              <a:rPr lang="az-Latn-AZ" sz="3600" b="1" dirty="0" smtClean="0">
                <a:solidFill>
                  <a:srgbClr val="C00000"/>
                </a:solidFill>
                <a:latin typeface="Times New Roman" pitchFamily="18" charset="0"/>
                <a:cs typeface="Times New Roman" pitchFamily="18" charset="0"/>
              </a:rPr>
              <a:t>D</a:t>
            </a:r>
            <a:r>
              <a:rPr lang="en-US" sz="3600" b="1" dirty="0" err="1" smtClean="0">
                <a:solidFill>
                  <a:srgbClr val="C00000"/>
                </a:solidFill>
                <a:latin typeface="Times New Roman" pitchFamily="18" charset="0"/>
                <a:cs typeface="Times New Roman" pitchFamily="18" charset="0"/>
              </a:rPr>
              <a:t>iskussiya</a:t>
            </a:r>
            <a:r>
              <a:rPr lang="en-US" sz="3600" b="1" dirty="0" smtClean="0">
                <a:solidFill>
                  <a:srgbClr val="C00000"/>
                </a:solidFill>
                <a:latin typeface="Times New Roman" pitchFamily="18" charset="0"/>
                <a:cs typeface="Times New Roman" pitchFamily="18" charset="0"/>
              </a:rPr>
              <a:t> </a:t>
            </a:r>
            <a:r>
              <a:rPr lang="az-Latn-AZ" sz="3600" b="1" dirty="0" smtClean="0">
                <a:solidFill>
                  <a:srgbClr val="C00000"/>
                </a:solidFill>
                <a:latin typeface="Times New Roman" pitchFamily="18" charset="0"/>
                <a:cs typeface="Times New Roman" pitchFamily="18" charset="0"/>
              </a:rPr>
              <a:t>K</a:t>
            </a:r>
            <a:r>
              <a:rPr lang="en-US" sz="3600" b="1" dirty="0" err="1" smtClean="0">
                <a:solidFill>
                  <a:srgbClr val="C00000"/>
                </a:solidFill>
                <a:latin typeface="Times New Roman" pitchFamily="18" charset="0"/>
                <a:cs typeface="Times New Roman" pitchFamily="18" charset="0"/>
              </a:rPr>
              <a:t>lubu</a:t>
            </a:r>
            <a:r>
              <a:rPr lang="ru-RU" sz="3600" dirty="0">
                <a:solidFill>
                  <a:srgbClr val="C00000"/>
                </a:solidFill>
                <a:latin typeface="Times New Roman" pitchFamily="18" charset="0"/>
                <a:cs typeface="Times New Roman" pitchFamily="18" charset="0"/>
              </a:rPr>
              <a:t/>
            </a:r>
            <a:br>
              <a:rPr lang="ru-RU" sz="3600" dirty="0">
                <a:solidFill>
                  <a:srgbClr val="C00000"/>
                </a:solidFill>
                <a:latin typeface="Times New Roman" pitchFamily="18" charset="0"/>
                <a:cs typeface="Times New Roman" pitchFamily="18" charset="0"/>
              </a:rPr>
            </a:br>
            <a:r>
              <a:rPr lang="az-Latn-AZ" sz="3600" b="1" dirty="0">
                <a:solidFill>
                  <a:srgbClr val="C00000"/>
                </a:solidFill>
                <a:latin typeface="Times New Roman" pitchFamily="18" charset="0"/>
                <a:cs typeface="Times New Roman" pitchFamily="18" charset="0"/>
              </a:rPr>
              <a:t> </a:t>
            </a:r>
            <a:r>
              <a:rPr lang="ru-RU" sz="3600" dirty="0">
                <a:solidFill>
                  <a:srgbClr val="C00000"/>
                </a:solidFill>
                <a:latin typeface="Times New Roman" pitchFamily="18" charset="0"/>
                <a:cs typeface="Times New Roman" pitchFamily="18" charset="0"/>
              </a:rPr>
              <a:t/>
            </a:r>
            <a:br>
              <a:rPr lang="ru-RU" sz="3600" dirty="0">
                <a:solidFill>
                  <a:srgbClr val="C00000"/>
                </a:solidFill>
                <a:latin typeface="Times New Roman" pitchFamily="18" charset="0"/>
                <a:cs typeface="Times New Roman" pitchFamily="18" charset="0"/>
              </a:rPr>
            </a:br>
            <a:r>
              <a:rPr lang="az-Latn-AZ" sz="3600" b="1" dirty="0" smtClean="0">
                <a:solidFill>
                  <a:srgbClr val="C00000"/>
                </a:solidFill>
                <a:latin typeface="Times New Roman" pitchFamily="18" charset="0"/>
                <a:cs typeface="Times New Roman" pitchFamily="18" charset="0"/>
              </a:rPr>
              <a:t>TƏHSİL</a:t>
            </a:r>
            <a:r>
              <a:rPr lang="az-Latn-AZ" sz="3600" b="1" dirty="0">
                <a:solidFill>
                  <a:srgbClr val="C00000"/>
                </a:solidFill>
                <a:latin typeface="Times New Roman" pitchFamily="18" charset="0"/>
                <a:cs typeface="Times New Roman" pitchFamily="18" charset="0"/>
              </a:rPr>
              <a:t>, PEŞƏ HAZIRLIĞI VƏ HƏYAT </a:t>
            </a:r>
            <a:r>
              <a:rPr lang="az-Latn-AZ" sz="3600" b="1" dirty="0" smtClean="0">
                <a:solidFill>
                  <a:srgbClr val="C00000"/>
                </a:solidFill>
                <a:latin typeface="Times New Roman" pitchFamily="18" charset="0"/>
                <a:cs typeface="Times New Roman" pitchFamily="18" charset="0"/>
              </a:rPr>
              <a:t>SƏVİYYƏSİ</a:t>
            </a:r>
            <a:r>
              <a:rPr lang="en-US" sz="3600" b="1" dirty="0" smtClean="0">
                <a:solidFill>
                  <a:srgbClr val="C00000"/>
                </a:solidFill>
                <a:latin typeface="Times New Roman" pitchFamily="18" charset="0"/>
                <a:cs typeface="Times New Roman" pitchFamily="18" charset="0"/>
              </a:rPr>
              <a:t/>
            </a:r>
            <a:br>
              <a:rPr lang="en-US" sz="3600" b="1" dirty="0" smtClean="0">
                <a:solidFill>
                  <a:srgbClr val="C00000"/>
                </a:solidFill>
                <a:latin typeface="Times New Roman" pitchFamily="18" charset="0"/>
                <a:cs typeface="Times New Roman" pitchFamily="18" charset="0"/>
              </a:rPr>
            </a:br>
            <a:r>
              <a:rPr lang="en-US" sz="3600" b="1" dirty="0">
                <a:solidFill>
                  <a:srgbClr val="C00000"/>
                </a:solidFill>
                <a:latin typeface="Times New Roman" pitchFamily="18" charset="0"/>
                <a:cs typeface="Times New Roman" pitchFamily="18" charset="0"/>
              </a:rPr>
              <a:t/>
            </a:r>
            <a:br>
              <a:rPr lang="en-US" sz="3600" b="1" dirty="0">
                <a:solidFill>
                  <a:srgbClr val="C00000"/>
                </a:solidFill>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AMEA</a:t>
            </a:r>
            <a:r>
              <a:rPr lang="az-Latn-AZ" sz="2000" b="1" dirty="0" smtClean="0">
                <a:latin typeface="Times New Roman" pitchFamily="18" charset="0"/>
                <a:cs typeface="Times New Roman" pitchFamily="18" charset="0"/>
              </a:rPr>
              <a:t> </a:t>
            </a:r>
            <a:r>
              <a:rPr lang="az-Latn-AZ" sz="2000" b="1" dirty="0" smtClean="0">
                <a:latin typeface="Times New Roman" pitchFamily="18" charset="0"/>
                <a:cs typeface="Times New Roman" pitchFamily="18" charset="0"/>
              </a:rPr>
              <a:t>İqtisadiyyat İnstitutu, şöbə müdiri, </a:t>
            </a:r>
            <a:r>
              <a:rPr lang="en-US" sz="2000" b="1" dirty="0" smtClean="0">
                <a:latin typeface="Times New Roman" pitchFamily="18" charset="0"/>
                <a:cs typeface="Times New Roman" pitchFamily="18" charset="0"/>
              </a:rPr>
              <a:t>i</a:t>
            </a:r>
            <a:r>
              <a:rPr lang="az-Latn-AZ" sz="2000" b="1" dirty="0" smtClean="0">
                <a:latin typeface="Times New Roman" pitchFamily="18" charset="0"/>
                <a:cs typeface="Times New Roman" pitchFamily="18" charset="0"/>
              </a:rPr>
              <a:t>.ü.f.d., Cəlil Quliyev </a:t>
            </a:r>
            <a:endParaRPr lang="ru-RU" sz="2000" dirty="0">
              <a:solidFill>
                <a:srgbClr val="002060"/>
              </a:solidFill>
              <a:latin typeface="Times New Roman" pitchFamily="18" charset="0"/>
              <a:cs typeface="Times New Roman" pitchFamily="18" charset="0"/>
            </a:endParaRPr>
          </a:p>
        </p:txBody>
      </p:sp>
      <p:grpSp>
        <p:nvGrpSpPr>
          <p:cNvPr id="8" name="Группа 7"/>
          <p:cNvGrpSpPr/>
          <p:nvPr/>
        </p:nvGrpSpPr>
        <p:grpSpPr>
          <a:xfrm>
            <a:off x="-65316" y="-72008"/>
            <a:ext cx="9252520" cy="1340768"/>
            <a:chOff x="-65316" y="-72008"/>
            <a:chExt cx="9252520" cy="1340768"/>
          </a:xfrm>
        </p:grpSpPr>
        <p:pic>
          <p:nvPicPr>
            <p:cNvPr id="6" name="Рисунок 5" descr="C:\Users\asus\Desktop\ScreenHunter_2.jpg"/>
            <p:cNvPicPr/>
            <p:nvPr/>
          </p:nvPicPr>
          <p:blipFill rotWithShape="1">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72679" t="33953" r="6894" b="55220"/>
            <a:stretch/>
          </p:blipFill>
          <p:spPr bwMode="auto">
            <a:xfrm>
              <a:off x="-65316" y="-72008"/>
              <a:ext cx="9252520" cy="1340768"/>
            </a:xfrm>
            <a:prstGeom prst="rect">
              <a:avLst/>
            </a:prstGeom>
            <a:ln>
              <a:noFill/>
            </a:ln>
            <a:effectLst>
              <a:softEdge rad="112500"/>
            </a:effectLst>
            <a:extLst>
              <a:ext uri="{53640926-AAD7-44D8-BBD7-CCE9431645EC}">
                <a14:shadowObscured xmlns:a14="http://schemas.microsoft.com/office/drawing/2010/main" xmlns=""/>
              </a:ext>
            </a:extLst>
          </p:spPr>
        </p:pic>
        <p:pic>
          <p:nvPicPr>
            <p:cNvPr id="4" name="Рисунок 3"/>
            <p:cNvPicPr/>
            <p:nvPr/>
          </p:nvPicPr>
          <p:blipFill>
            <a:blip r:embed="rId4">
              <a:extLst>
                <a:ext uri="{28A0092B-C50C-407E-A947-70E740481C1C}">
                  <a14:useLocalDpi xmlns:a14="http://schemas.microsoft.com/office/drawing/2010/main" xmlns="" val="0"/>
                </a:ext>
              </a:extLst>
            </a:blip>
            <a:srcRect b="34521"/>
            <a:stretch>
              <a:fillRect/>
            </a:stretch>
          </p:blipFill>
          <p:spPr bwMode="auto">
            <a:xfrm>
              <a:off x="534730" y="388810"/>
              <a:ext cx="626745" cy="575945"/>
            </a:xfrm>
            <a:prstGeom prst="rect">
              <a:avLst/>
            </a:prstGeom>
            <a:noFill/>
            <a:ln>
              <a:noFill/>
            </a:ln>
            <a:extLst/>
          </p:spPr>
        </p:pic>
        <p:sp>
          <p:nvSpPr>
            <p:cNvPr id="5" name="Поле 2"/>
            <p:cNvSpPr txBox="1">
              <a:spLocks noChangeArrowheads="1"/>
            </p:cNvSpPr>
            <p:nvPr/>
          </p:nvSpPr>
          <p:spPr bwMode="auto">
            <a:xfrm>
              <a:off x="1444685" y="408852"/>
              <a:ext cx="3602990" cy="671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az-Latn-AZ" sz="1600" b="1" dirty="0">
                  <a:solidFill>
                    <a:srgbClr val="FFFFFF"/>
                  </a:solidFill>
                  <a:effectLst/>
                  <a:latin typeface="Times New Roman" pitchFamily="18" charset="0"/>
                  <a:ea typeface="Calibri" panose="020F0502020204030204" pitchFamily="34" charset="0"/>
                  <a:cs typeface="Times New Roman" pitchFamily="18" charset="0"/>
                </a:rPr>
                <a:t>AMEA</a:t>
              </a:r>
              <a:endParaRPr lang="en-US" sz="1100" dirty="0">
                <a:effectLst/>
                <a:latin typeface="Times New Roman" pitchFamily="18" charset="0"/>
                <a:ea typeface="Calibri" panose="020F0502020204030204" pitchFamily="34" charset="0"/>
                <a:cs typeface="Times New Roman" pitchFamily="18" charset="0"/>
              </a:endParaRPr>
            </a:p>
            <a:p>
              <a:pPr>
                <a:lnSpc>
                  <a:spcPct val="107000"/>
                </a:lnSpc>
                <a:spcAft>
                  <a:spcPts val="0"/>
                </a:spcAft>
              </a:pPr>
              <a:r>
                <a:rPr lang="az-Latn-AZ" sz="1600" b="1" dirty="0">
                  <a:solidFill>
                    <a:srgbClr val="FFFFFF"/>
                  </a:solidFill>
                  <a:effectLst/>
                  <a:latin typeface="Times New Roman" pitchFamily="18" charset="0"/>
                  <a:ea typeface="Calibri" panose="020F0502020204030204" pitchFamily="34" charset="0"/>
                  <a:cs typeface="Times New Roman" pitchFamily="18" charset="0"/>
                </a:rPr>
                <a:t>İQTİSADİYYAT İNSTİTUTU</a:t>
              </a:r>
              <a:endParaRPr lang="en-US" sz="1100" dirty="0">
                <a:effectLst/>
                <a:latin typeface="Times New Roman" pitchFamily="18" charset="0"/>
                <a:ea typeface="Calibri" panose="020F0502020204030204" pitchFamily="34" charset="0"/>
                <a:cs typeface="Times New Roman" pitchFamily="18" charset="0"/>
              </a:endParaRPr>
            </a:p>
          </p:txBody>
        </p:sp>
      </p:grpSp>
      <p:sp>
        <p:nvSpPr>
          <p:cNvPr id="7" name="TextBox 6"/>
          <p:cNvSpPr txBox="1"/>
          <p:nvPr/>
        </p:nvSpPr>
        <p:spPr>
          <a:xfrm>
            <a:off x="0" y="6390682"/>
            <a:ext cx="9144000" cy="3693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solidFill>
                  <a:schemeClr val="accent5">
                    <a:lumMod val="50000"/>
                  </a:schemeClr>
                </a:solidFill>
                <a:latin typeface="Times New Roman" pitchFamily="18" charset="0"/>
                <a:cs typeface="Times New Roman" pitchFamily="18" charset="0"/>
              </a:rPr>
              <a:t>www.economics.com.az</a:t>
            </a:r>
            <a:endParaRPr lang="ru-RU" b="1" dirty="0">
              <a:solidFill>
                <a:schemeClr val="accent5">
                  <a:lumMod val="50000"/>
                </a:schemeClr>
              </a:solidFill>
              <a:latin typeface="Times New Roman" pitchFamily="18" charset="0"/>
              <a:cs typeface="Times New Roman" pitchFamily="18" charset="0"/>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schemeClr val="bg1"/>
                </a:solidFill>
              </a:rPr>
              <a:pPr/>
              <a:t>1</a:t>
            </a:fld>
            <a:endParaRPr lang="ru-RU" dirty="0">
              <a:solidFill>
                <a:schemeClr val="bg1"/>
              </a:solidFill>
            </a:endParaRPr>
          </a:p>
        </p:txBody>
      </p:sp>
    </p:spTree>
    <p:extLst>
      <p:ext uri="{BB962C8B-B14F-4D97-AF65-F5344CB8AC3E}">
        <p14:creationId xmlns:p14="http://schemas.microsoft.com/office/powerpoint/2010/main" xmlns="" val="185058781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xmlns="" val="2344049881"/>
              </p:ext>
            </p:extLst>
          </p:nvPr>
        </p:nvGraphicFramePr>
        <p:xfrm>
          <a:off x="251520" y="1772816"/>
          <a:ext cx="8640960" cy="4913173"/>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Группа 8"/>
          <p:cNvGrpSpPr/>
          <p:nvPr/>
        </p:nvGrpSpPr>
        <p:grpSpPr>
          <a:xfrm>
            <a:off x="-65316" y="-72008"/>
            <a:ext cx="9252520" cy="1340768"/>
            <a:chOff x="-65316" y="-72008"/>
            <a:chExt cx="9252520" cy="1340768"/>
          </a:xfrm>
        </p:grpSpPr>
        <p:pic>
          <p:nvPicPr>
            <p:cNvPr id="10" name="Рисунок 9" descr="C:\Users\asus\Desktop\ScreenHunter_2.jpg"/>
            <p:cNvPicPr/>
            <p:nvPr/>
          </p:nvPicPr>
          <p:blipFill rotWithShape="1">
            <a:blip r:embed="rId3">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l="72679" t="33953" r="6894" b="55220"/>
            <a:stretch/>
          </p:blipFill>
          <p:spPr bwMode="auto">
            <a:xfrm>
              <a:off x="-65316" y="-72008"/>
              <a:ext cx="9252520" cy="1340768"/>
            </a:xfrm>
            <a:prstGeom prst="rect">
              <a:avLst/>
            </a:prstGeom>
            <a:ln>
              <a:noFill/>
            </a:ln>
            <a:effectLst>
              <a:softEdge rad="112500"/>
            </a:effectLst>
            <a:extLst>
              <a:ext uri="{53640926-AAD7-44D8-BBD7-CCE9431645EC}">
                <a14:shadowObscured xmlns:a14="http://schemas.microsoft.com/office/drawing/2010/main" xmlns=""/>
              </a:ext>
            </a:extLst>
          </p:spPr>
        </p:pic>
        <p:pic>
          <p:nvPicPr>
            <p:cNvPr id="11" name="Рисунок 10"/>
            <p:cNvPicPr/>
            <p:nvPr/>
          </p:nvPicPr>
          <p:blipFill>
            <a:blip r:embed="rId5">
              <a:extLst>
                <a:ext uri="{28A0092B-C50C-407E-A947-70E740481C1C}">
                  <a14:useLocalDpi xmlns:a14="http://schemas.microsoft.com/office/drawing/2010/main" xmlns="" val="0"/>
                </a:ext>
              </a:extLst>
            </a:blip>
            <a:srcRect b="34521"/>
            <a:stretch>
              <a:fillRect/>
            </a:stretch>
          </p:blipFill>
          <p:spPr bwMode="auto">
            <a:xfrm>
              <a:off x="534730" y="388810"/>
              <a:ext cx="626745" cy="575945"/>
            </a:xfrm>
            <a:prstGeom prst="rect">
              <a:avLst/>
            </a:prstGeom>
            <a:noFill/>
            <a:ln>
              <a:noFill/>
            </a:ln>
            <a:extLst/>
          </p:spPr>
        </p:pic>
        <p:sp>
          <p:nvSpPr>
            <p:cNvPr id="12" name="Поле 2"/>
            <p:cNvSpPr txBox="1">
              <a:spLocks noChangeArrowheads="1"/>
            </p:cNvSpPr>
            <p:nvPr/>
          </p:nvSpPr>
          <p:spPr bwMode="auto">
            <a:xfrm>
              <a:off x="1444685" y="408852"/>
              <a:ext cx="3602990" cy="671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AMEA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İQTİSADİYYAT İNSTİTUTU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Прямоугольник 13"/>
          <p:cNvSpPr/>
          <p:nvPr/>
        </p:nvSpPr>
        <p:spPr>
          <a:xfrm>
            <a:off x="251520" y="1198493"/>
            <a:ext cx="8640960" cy="646331"/>
          </a:xfrm>
          <a:prstGeom prst="rect">
            <a:avLst/>
          </a:prstGeom>
        </p:spPr>
        <p:txBody>
          <a:bodyPr wrap="square">
            <a:spAutoFit/>
          </a:bodyPr>
          <a:lstStyle/>
          <a:p>
            <a:r>
              <a:rPr lang="az-Latn-AZ" b="1" dirty="0"/>
              <a:t>Qrafik 1. Tam orta təhsil məktəblərinin gündüz şöbələrini bitirib peşə-ixtisas məktəblərinin gündüz şöbələrinə qəbul olunanların təhsil növlərinə görə quruluşu, faizlə.</a:t>
            </a:r>
            <a:endParaRPr lang="ru-RU" dirty="0"/>
          </a:p>
        </p:txBody>
      </p:sp>
      <p:sp>
        <p:nvSpPr>
          <p:cNvPr id="15" name="Номер слайда 14"/>
          <p:cNvSpPr>
            <a:spLocks noGrp="1"/>
          </p:cNvSpPr>
          <p:nvPr>
            <p:ph type="sldNum" sz="quarter" idx="12"/>
          </p:nvPr>
        </p:nvSpPr>
        <p:spPr/>
        <p:txBody>
          <a:bodyPr/>
          <a:lstStyle/>
          <a:p>
            <a:fld id="{B19B0651-EE4F-4900-A07F-96A6BFA9D0F0}" type="slidenum">
              <a:rPr lang="ru-RU" sz="1400" smtClean="0">
                <a:solidFill>
                  <a:schemeClr val="tx1"/>
                </a:solidFill>
              </a:rPr>
              <a:pPr/>
              <a:t>2</a:t>
            </a:fld>
            <a:r>
              <a:rPr lang="az-Latn-AZ" sz="1400" dirty="0" smtClean="0">
                <a:solidFill>
                  <a:schemeClr val="tx1"/>
                </a:solidFill>
              </a:rPr>
              <a:t>/9</a:t>
            </a:r>
            <a:endParaRPr lang="ru-RU" sz="1400" dirty="0">
              <a:solidFill>
                <a:schemeClr val="tx1"/>
              </a:solidFill>
            </a:endParaRPr>
          </a:p>
        </p:txBody>
      </p:sp>
    </p:spTree>
    <p:extLst>
      <p:ext uri="{BB962C8B-B14F-4D97-AF65-F5344CB8AC3E}">
        <p14:creationId xmlns:p14="http://schemas.microsoft.com/office/powerpoint/2010/main" xmlns="" val="415079427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521237013"/>
              </p:ext>
            </p:extLst>
          </p:nvPr>
        </p:nvGraphicFramePr>
        <p:xfrm>
          <a:off x="179513" y="2234481"/>
          <a:ext cx="8712966" cy="4526538"/>
        </p:xfrm>
        <a:graphic>
          <a:graphicData uri="http://schemas.openxmlformats.org/drawingml/2006/table">
            <a:tbl>
              <a:tblPr firstRow="1" firstCol="1" bandRow="1">
                <a:tableStyleId>{5C22544A-7EE6-4342-B048-85BDC9FD1C3A}</a:tableStyleId>
              </a:tblPr>
              <a:tblGrid>
                <a:gridCol w="1519549"/>
                <a:gridCol w="533471"/>
                <a:gridCol w="493039"/>
                <a:gridCol w="513557"/>
                <a:gridCol w="512954"/>
                <a:gridCol w="513557"/>
                <a:gridCol w="512954"/>
                <a:gridCol w="513557"/>
                <a:gridCol w="687960"/>
                <a:gridCol w="687960"/>
                <a:gridCol w="1112204"/>
                <a:gridCol w="1112204"/>
              </a:tblGrid>
              <a:tr h="577782">
                <a:tc rowSpan="2">
                  <a:txBody>
                    <a:bodyPr/>
                    <a:lstStyle/>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az-Latn-AZ" sz="1100" dirty="0" smtClean="0">
                          <a:solidFill>
                            <a:schemeClr val="tx1"/>
                          </a:solidFill>
                          <a:effectLst/>
                          <a:latin typeface="Times New Roman" pitchFamily="18" charset="0"/>
                          <a:cs typeface="Times New Roman" pitchFamily="18" charset="0"/>
                        </a:rPr>
                        <a:t>1985</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r>
                        <a:rPr lang="az-Latn-AZ" sz="1100" dirty="0" smtClean="0">
                          <a:solidFill>
                            <a:schemeClr val="tx1"/>
                          </a:solidFill>
                          <a:effectLst/>
                          <a:latin typeface="Times New Roman" pitchFamily="18" charset="0"/>
                          <a:cs typeface="Times New Roman" pitchFamily="18" charset="0"/>
                        </a:rPr>
                        <a:t>1990</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r>
                        <a:rPr lang="az-Latn-AZ" sz="1100" dirty="0" smtClean="0">
                          <a:solidFill>
                            <a:schemeClr val="tx1"/>
                          </a:solidFill>
                          <a:effectLst/>
                          <a:latin typeface="Times New Roman" pitchFamily="18" charset="0"/>
                          <a:cs typeface="Times New Roman" pitchFamily="18" charset="0"/>
                        </a:rPr>
                        <a:t>1995</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r>
                        <a:rPr lang="az-Latn-AZ" sz="1100" dirty="0" smtClean="0">
                          <a:solidFill>
                            <a:schemeClr val="tx1"/>
                          </a:solidFill>
                          <a:effectLst/>
                          <a:latin typeface="Times New Roman" pitchFamily="18" charset="0"/>
                          <a:cs typeface="Times New Roman" pitchFamily="18" charset="0"/>
                        </a:rPr>
                        <a:t>2000</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r>
                        <a:rPr lang="az-Latn-AZ" sz="1100" dirty="0" smtClean="0">
                          <a:solidFill>
                            <a:schemeClr val="tx1"/>
                          </a:solidFill>
                          <a:effectLst/>
                          <a:latin typeface="Times New Roman" pitchFamily="18" charset="0"/>
                          <a:cs typeface="Times New Roman" pitchFamily="18" charset="0"/>
                        </a:rPr>
                        <a:t>2005</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r>
                        <a:rPr lang="az-Latn-AZ" sz="1100" dirty="0" smtClean="0">
                          <a:solidFill>
                            <a:schemeClr val="tx1"/>
                          </a:solidFill>
                          <a:effectLst/>
                          <a:latin typeface="Times New Roman" pitchFamily="18" charset="0"/>
                          <a:cs typeface="Times New Roman" pitchFamily="18" charset="0"/>
                        </a:rPr>
                        <a:t>2010</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r>
                        <a:rPr lang="az-Latn-AZ" sz="1100" dirty="0" smtClean="0">
                          <a:solidFill>
                            <a:schemeClr val="tx1"/>
                          </a:solidFill>
                          <a:effectLst/>
                          <a:latin typeface="Times New Roman" pitchFamily="18" charset="0"/>
                          <a:cs typeface="Times New Roman" pitchFamily="18" charset="0"/>
                        </a:rPr>
                        <a:t>2014</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 </a:t>
                      </a:r>
                      <a:r>
                        <a:rPr lang="az-Latn-AZ" sz="1100" dirty="0" smtClean="0">
                          <a:solidFill>
                            <a:schemeClr val="tx1"/>
                          </a:solidFill>
                          <a:effectLst/>
                          <a:latin typeface="Times New Roman" pitchFamily="18" charset="0"/>
                          <a:cs typeface="Times New Roman" pitchFamily="18" charset="0"/>
                        </a:rPr>
                        <a:t>1990-ci </a:t>
                      </a:r>
                      <a:r>
                        <a:rPr lang="az-Latn-AZ" sz="1100" dirty="0">
                          <a:solidFill>
                            <a:schemeClr val="tx1"/>
                          </a:solidFill>
                          <a:effectLst/>
                          <a:latin typeface="Times New Roman" pitchFamily="18" charset="0"/>
                          <a:cs typeface="Times New Roman" pitchFamily="18" charset="0"/>
                        </a:rPr>
                        <a:t>ilə nisbətən 2005-ci ildə</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az-Latn-AZ" sz="1100" dirty="0" smtClean="0">
                          <a:solidFill>
                            <a:schemeClr val="tx1"/>
                          </a:solidFill>
                          <a:effectLst/>
                          <a:latin typeface="Times New Roman" pitchFamily="18" charset="0"/>
                          <a:cs typeface="Times New Roman" pitchFamily="18" charset="0"/>
                        </a:rPr>
                        <a:t>2005-ci </a:t>
                      </a:r>
                      <a:r>
                        <a:rPr lang="az-Latn-AZ" sz="1100" dirty="0">
                          <a:solidFill>
                            <a:schemeClr val="tx1"/>
                          </a:solidFill>
                          <a:effectLst/>
                          <a:latin typeface="Times New Roman" pitchFamily="18" charset="0"/>
                          <a:cs typeface="Times New Roman" pitchFamily="18" charset="0"/>
                        </a:rPr>
                        <a:t>ilə nisbətən 2014-cü ildə</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Orta illik</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+artma</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100" dirty="0">
                          <a:solidFill>
                            <a:schemeClr val="tx1"/>
                          </a:solidFill>
                          <a:effectLst/>
                          <a:latin typeface="Times New Roman" pitchFamily="18" charset="0"/>
                          <a:cs typeface="Times New Roman" pitchFamily="18" charset="0"/>
                        </a:rPr>
                        <a:t>-azlma</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r>
              <a:tr h="57778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az-Latn-AZ" sz="1100">
                          <a:solidFill>
                            <a:schemeClr val="tx1"/>
                          </a:solidFill>
                          <a:effectLst/>
                          <a:latin typeface="Times New Roman" pitchFamily="18" charset="0"/>
                          <a:cs typeface="Times New Roman" pitchFamily="18" charset="0"/>
                        </a:rPr>
                        <a:t>1991 2005 illərdə</a:t>
                      </a:r>
                      <a:endParaRPr lang="ru-RU" sz="100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100">
                          <a:solidFill>
                            <a:schemeClr val="tx1"/>
                          </a:solidFill>
                          <a:effectLst/>
                          <a:latin typeface="Times New Roman" pitchFamily="18" charset="0"/>
                          <a:cs typeface="Times New Roman" pitchFamily="18" charset="0"/>
                        </a:rPr>
                        <a:t>2006 2014 illərdə</a:t>
                      </a:r>
                      <a:endParaRPr lang="ru-RU" sz="100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1981">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Tam </a:t>
                      </a:r>
                      <a:r>
                        <a:rPr lang="az-Latn-AZ" sz="900" dirty="0">
                          <a:solidFill>
                            <a:schemeClr val="tx1"/>
                          </a:solidFill>
                          <a:effectLst/>
                          <a:latin typeface="Times New Roman" pitchFamily="18" charset="0"/>
                          <a:cs typeface="Times New Roman" pitchFamily="18" charset="0"/>
                        </a:rPr>
                        <a:t>orta məktəbi bitirənlərin sayı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onlardan:</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ru-RU" sz="900" dirty="0" smtClean="0">
                          <a:solidFill>
                            <a:schemeClr val="tx1"/>
                          </a:solidFill>
                          <a:effectLst/>
                          <a:latin typeface="Times New Roman" pitchFamily="18" charset="0"/>
                          <a:cs typeface="Times New Roman" pitchFamily="18" charset="0"/>
                        </a:rPr>
                        <a:t>98,3</a:t>
                      </a:r>
                      <a:r>
                        <a:rPr lang="ru-RU" sz="9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ru-RU" sz="900" dirty="0" smtClean="0">
                          <a:solidFill>
                            <a:schemeClr val="tx1"/>
                          </a:solidFill>
                          <a:effectLst/>
                          <a:latin typeface="Times New Roman" pitchFamily="18" charset="0"/>
                          <a:cs typeface="Times New Roman" pitchFamily="18" charset="0"/>
                        </a:rPr>
                        <a:t>90,0</a:t>
                      </a:r>
                      <a:endParaRPr lang="ru-RU" sz="1000" dirty="0">
                        <a:solidFill>
                          <a:schemeClr val="tx1"/>
                        </a:solidFill>
                        <a:effectLst/>
                        <a:latin typeface="Times New Roman" pitchFamily="18" charset="0"/>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smtClean="0">
                          <a:solidFill>
                            <a:schemeClr val="tx1"/>
                          </a:solidFill>
                          <a:effectLst/>
                          <a:latin typeface="Times New Roman" pitchFamily="18" charset="0"/>
                          <a:cs typeface="Times New Roman" pitchFamily="18" charset="0"/>
                        </a:rPr>
                        <a:t>71,3</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Times New Roman" pitchFamily="18" charset="0"/>
                          <a:cs typeface="Times New Roman" pitchFamily="18" charset="0"/>
                        </a:rPr>
                        <a:t> </a:t>
                      </a:r>
                      <a:r>
                        <a:rPr lang="ru-RU" sz="900" dirty="0" smtClean="0">
                          <a:solidFill>
                            <a:schemeClr val="tx1"/>
                          </a:solidFill>
                          <a:effectLst/>
                          <a:latin typeface="Times New Roman" pitchFamily="18" charset="0"/>
                          <a:cs typeface="Times New Roman" pitchFamily="18" charset="0"/>
                        </a:rPr>
                        <a:t>94,2</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Times New Roman" pitchFamily="18" charset="0"/>
                          <a:cs typeface="Times New Roman" pitchFamily="18" charset="0"/>
                        </a:rPr>
                        <a:t> </a:t>
                      </a:r>
                      <a:r>
                        <a:rPr lang="ru-RU" sz="900" dirty="0" smtClean="0">
                          <a:solidFill>
                            <a:schemeClr val="tx1"/>
                          </a:solidFill>
                          <a:effectLst/>
                          <a:latin typeface="Times New Roman" pitchFamily="18" charset="0"/>
                          <a:cs typeface="Times New Roman" pitchFamily="18" charset="0"/>
                        </a:rPr>
                        <a:t>123,5</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smtClean="0">
                          <a:solidFill>
                            <a:schemeClr val="tx1"/>
                          </a:solidFill>
                          <a:effectLst/>
                          <a:latin typeface="Times New Roman" pitchFamily="18" charset="0"/>
                          <a:cs typeface="Times New Roman" pitchFamily="18" charset="0"/>
                        </a:rPr>
                        <a:t>98,3</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Times New Roman" pitchFamily="18" charset="0"/>
                          <a:cs typeface="Times New Roman" pitchFamily="18" charset="0"/>
                        </a:rPr>
                        <a:t> </a:t>
                      </a:r>
                      <a:r>
                        <a:rPr lang="ru-RU" sz="900" dirty="0" smtClean="0">
                          <a:solidFill>
                            <a:schemeClr val="tx1"/>
                          </a:solidFill>
                          <a:effectLst/>
                          <a:latin typeface="Times New Roman" pitchFamily="18" charset="0"/>
                          <a:cs typeface="Times New Roman" pitchFamily="18" charset="0"/>
                        </a:rPr>
                        <a:t>8</a:t>
                      </a:r>
                      <a:r>
                        <a:rPr lang="az-Latn-AZ" sz="900" dirty="0">
                          <a:solidFill>
                            <a:schemeClr val="tx1"/>
                          </a:solidFill>
                          <a:effectLst/>
                          <a:latin typeface="Times New Roman" pitchFamily="18" charset="0"/>
                          <a:cs typeface="Times New Roman" pitchFamily="18" charset="0"/>
                        </a:rPr>
                        <a:t>3</a:t>
                      </a:r>
                      <a:r>
                        <a:rPr lang="ru-RU" sz="900" dirty="0">
                          <a:solidFill>
                            <a:schemeClr val="tx1"/>
                          </a:solidFill>
                          <a:effectLst/>
                          <a:latin typeface="Times New Roman" pitchFamily="18" charset="0"/>
                          <a:cs typeface="Times New Roman" pitchFamily="18" charset="0"/>
                        </a:rPr>
                        <a:t>,</a:t>
                      </a:r>
                      <a:r>
                        <a:rPr lang="az-Latn-AZ" sz="900" dirty="0">
                          <a:solidFill>
                            <a:schemeClr val="tx1"/>
                          </a:solidFill>
                          <a:effectLst/>
                          <a:latin typeface="Times New Roman" pitchFamily="18" charset="0"/>
                          <a:cs typeface="Times New Roman" pitchFamily="18" charset="0"/>
                        </a:rPr>
                        <a:t>9</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Times New Roman" pitchFamily="18" charset="0"/>
                          <a:cs typeface="Times New Roman" pitchFamily="18" charset="0"/>
                        </a:rPr>
                        <a:t> </a:t>
                      </a:r>
                      <a:r>
                        <a:rPr lang="ru-RU" sz="900" dirty="0" smtClean="0">
                          <a:solidFill>
                            <a:schemeClr val="tx1"/>
                          </a:solidFill>
                          <a:effectLst/>
                          <a:latin typeface="Times New Roman" pitchFamily="18" charset="0"/>
                          <a:cs typeface="Times New Roman" pitchFamily="18" charset="0"/>
                        </a:rPr>
                        <a:t>137,2</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67</a:t>
                      </a:r>
                      <a:r>
                        <a:rPr lang="ru-RU" sz="900" dirty="0">
                          <a:solidFill>
                            <a:schemeClr val="tx1"/>
                          </a:solidFill>
                          <a:effectLst/>
                          <a:latin typeface="Times New Roman" pitchFamily="18" charset="0"/>
                          <a:cs typeface="Times New Roman" pitchFamily="18" charset="0"/>
                        </a:rPr>
                        <a:t>,</a:t>
                      </a:r>
                      <a:r>
                        <a:rPr lang="az-Latn-AZ" sz="900" dirty="0">
                          <a:solidFill>
                            <a:schemeClr val="tx1"/>
                          </a:solidFill>
                          <a:effectLst/>
                          <a:latin typeface="Times New Roman" pitchFamily="18" charset="0"/>
                          <a:cs typeface="Times New Roman" pitchFamily="18" charset="0"/>
                        </a:rPr>
                        <a:t>9</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Times New Roman" pitchFamily="18" charset="0"/>
                          <a:cs typeface="Times New Roman" pitchFamily="18" charset="0"/>
                        </a:rPr>
                        <a:t> </a:t>
                      </a:r>
                      <a:r>
                        <a:rPr lang="ru-RU" sz="900" dirty="0" smtClean="0">
                          <a:solidFill>
                            <a:schemeClr val="tx1"/>
                          </a:solidFill>
                          <a:effectLst/>
                          <a:latin typeface="Times New Roman" pitchFamily="18" charset="0"/>
                          <a:cs typeface="Times New Roman" pitchFamily="18" charset="0"/>
                        </a:rPr>
                        <a:t>+</a:t>
                      </a:r>
                      <a:r>
                        <a:rPr lang="ru-RU" sz="900" dirty="0">
                          <a:solidFill>
                            <a:schemeClr val="tx1"/>
                          </a:solidFill>
                          <a:effectLst/>
                          <a:latin typeface="Times New Roman" pitchFamily="18" charset="0"/>
                          <a:cs typeface="Times New Roman" pitchFamily="18" charset="0"/>
                        </a:rPr>
                        <a:t>2.1</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smtClean="0">
                          <a:solidFill>
                            <a:schemeClr val="tx1"/>
                          </a:solidFill>
                          <a:effectLst/>
                          <a:latin typeface="Times New Roman" pitchFamily="18" charset="0"/>
                          <a:cs typeface="Times New Roman" pitchFamily="18" charset="0"/>
                        </a:rPr>
                        <a:t>-</a:t>
                      </a:r>
                      <a:r>
                        <a:rPr lang="ru-RU" sz="900" dirty="0">
                          <a:solidFill>
                            <a:schemeClr val="tx1"/>
                          </a:solidFill>
                          <a:effectLst/>
                          <a:latin typeface="Times New Roman" pitchFamily="18" charset="0"/>
                          <a:cs typeface="Times New Roman" pitchFamily="18" charset="0"/>
                        </a:rPr>
                        <a:t>4,</a:t>
                      </a:r>
                      <a:r>
                        <a:rPr lang="az-Latn-AZ" sz="900" dirty="0">
                          <a:solidFill>
                            <a:schemeClr val="tx1"/>
                          </a:solidFill>
                          <a:effectLst/>
                          <a:latin typeface="Times New Roman" pitchFamily="18" charset="0"/>
                          <a:cs typeface="Times New Roman" pitchFamily="18" charset="0"/>
                        </a:rPr>
                        <a:t>4</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62971">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Peşə, orta ixtisas və ali təhsil məktəblərinə qəbul  olunanların sayı, cəmi</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o cümlədən:</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64,5</a:t>
                      </a:r>
                      <a:endParaRPr lang="ru-RU" sz="1000" dirty="0">
                        <a:solidFill>
                          <a:schemeClr val="tx1"/>
                        </a:solidFill>
                        <a:effectLst/>
                        <a:latin typeface="Times New Roman" pitchFamily="18" charset="0"/>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54,1</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30,5</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40,1</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44,0</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44,9</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51,2</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81,3</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116,4</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a:t>
                      </a:r>
                      <a:r>
                        <a:rPr lang="az-Latn-AZ" sz="900" dirty="0">
                          <a:solidFill>
                            <a:schemeClr val="tx1"/>
                          </a:solidFill>
                          <a:effectLst/>
                          <a:latin typeface="Times New Roman" pitchFamily="18" charset="0"/>
                          <a:cs typeface="Times New Roman" pitchFamily="18" charset="0"/>
                        </a:rPr>
                        <a:t>1,4</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a:t>
                      </a:r>
                      <a:r>
                        <a:rPr lang="az-Latn-AZ" sz="900" dirty="0">
                          <a:solidFill>
                            <a:schemeClr val="tx1"/>
                          </a:solidFill>
                          <a:effectLst/>
                          <a:latin typeface="Times New Roman" pitchFamily="18" charset="0"/>
                          <a:cs typeface="Times New Roman" pitchFamily="18" charset="0"/>
                        </a:rPr>
                        <a:t>1,7</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485">
                <a:tc>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-peşə məktəblərinə və peşə liseylərinə</a:t>
                      </a:r>
                      <a:endParaRPr lang="ru-RU" sz="1000">
                        <a:solidFill>
                          <a:schemeClr val="tx1"/>
                        </a:solidFill>
                        <a:effectLst/>
                        <a:latin typeface="Times New Roman" pitchFamily="18" charset="0"/>
                        <a:cs typeface="Times New Roman" pitchFamily="18" charset="0"/>
                      </a:endParaRPr>
                    </a:p>
                    <a:p>
                      <a:pPr algn="ctr">
                        <a:lnSpc>
                          <a:spcPct val="115000"/>
                        </a:lnSpc>
                        <a:spcAft>
                          <a:spcPts val="0"/>
                        </a:spcAft>
                      </a:pPr>
                      <a:r>
                        <a:rPr lang="az-Latn-AZ" sz="9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36,0</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28,3</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5,5</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5,2</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4,2</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5,3</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4,3</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14,8</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102,4</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a:t>
                      </a:r>
                      <a:r>
                        <a:rPr lang="az-Latn-AZ" sz="900" dirty="0">
                          <a:solidFill>
                            <a:schemeClr val="tx1"/>
                          </a:solidFill>
                          <a:effectLst/>
                          <a:latin typeface="Times New Roman" pitchFamily="18" charset="0"/>
                          <a:cs typeface="Times New Roman" pitchFamily="18" charset="0"/>
                        </a:rPr>
                        <a:t>13,5</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a:t>
                      </a:r>
                      <a:r>
                        <a:rPr lang="az-Latn-AZ" sz="900" dirty="0">
                          <a:solidFill>
                            <a:schemeClr val="tx1"/>
                          </a:solidFill>
                          <a:effectLst/>
                          <a:latin typeface="Times New Roman" pitchFamily="18" charset="0"/>
                          <a:cs typeface="Times New Roman" pitchFamily="18" charset="0"/>
                        </a:rPr>
                        <a:t>0,3</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990">
                <a:tc>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-orta ixtisas təhsil məktəblərinə</a:t>
                      </a:r>
                      <a:endParaRPr lang="ru-RU" sz="100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16,1</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13,5</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7,9</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12,4</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14,8</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13,2</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13,2</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109,6</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89,2</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a:t>
                      </a:r>
                      <a:r>
                        <a:rPr lang="az-Latn-AZ" sz="900" dirty="0">
                          <a:solidFill>
                            <a:schemeClr val="tx1"/>
                          </a:solidFill>
                          <a:effectLst/>
                          <a:latin typeface="Times New Roman" pitchFamily="18" charset="0"/>
                          <a:cs typeface="Times New Roman" pitchFamily="18" charset="0"/>
                        </a:rPr>
                        <a:t>0,6</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a:t>
                      </a:r>
                      <a:r>
                        <a:rPr lang="az-Latn-AZ" sz="900" dirty="0">
                          <a:solidFill>
                            <a:schemeClr val="tx1"/>
                          </a:solidFill>
                          <a:effectLst/>
                          <a:latin typeface="Times New Roman" pitchFamily="18" charset="0"/>
                          <a:cs typeface="Times New Roman" pitchFamily="18" charset="0"/>
                        </a:rPr>
                        <a:t>1,2</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990">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-ali təhsil məktəblərinə</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12,4</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12,3</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17,1</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22,5</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25,0</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26,4</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33,7</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203,3</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134,8</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a:t>
                      </a:r>
                      <a:r>
                        <a:rPr lang="az-Latn-AZ" sz="900" dirty="0">
                          <a:solidFill>
                            <a:schemeClr val="tx1"/>
                          </a:solidFill>
                          <a:effectLst/>
                          <a:latin typeface="Times New Roman" pitchFamily="18" charset="0"/>
                          <a:cs typeface="Times New Roman" pitchFamily="18" charset="0"/>
                        </a:rPr>
                        <a:t>4,8</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a:t>
                      </a:r>
                      <a:r>
                        <a:rPr lang="az-Latn-AZ" sz="900" dirty="0">
                          <a:solidFill>
                            <a:schemeClr val="tx1"/>
                          </a:solidFill>
                          <a:effectLst/>
                          <a:latin typeface="Times New Roman" pitchFamily="18" charset="0"/>
                          <a:cs typeface="Times New Roman" pitchFamily="18" charset="0"/>
                        </a:rPr>
                        <a:t>3,3</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1981">
                <a:tc>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cs typeface="Times New Roman" pitchFamily="18" charset="0"/>
                      </a:endParaRPr>
                    </a:p>
                    <a:p>
                      <a:pPr algn="ctr">
                        <a:lnSpc>
                          <a:spcPct val="115000"/>
                        </a:lnSpc>
                        <a:spcAft>
                          <a:spcPts val="0"/>
                        </a:spcAft>
                      </a:pPr>
                      <a:r>
                        <a:rPr lang="az-Latn-AZ" sz="900">
                          <a:solidFill>
                            <a:schemeClr val="tx1"/>
                          </a:solidFill>
                          <a:effectLst/>
                          <a:latin typeface="Times New Roman" pitchFamily="18" charset="0"/>
                          <a:cs typeface="Times New Roman" pitchFamily="18" charset="0"/>
                        </a:rPr>
                        <a:t>Tam orta məktəbi bitirənlərin peşə-ixtisas təhsili ilə əhatə olunması</a:t>
                      </a:r>
                      <a:endParaRPr lang="ru-RU" sz="100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65,6</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60,1</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42,9</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42,6</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35,6</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r>
                        <a:rPr lang="az-Latn-AZ" sz="900" dirty="0" smtClean="0">
                          <a:solidFill>
                            <a:schemeClr val="tx1"/>
                          </a:solidFill>
                          <a:effectLst/>
                          <a:latin typeface="Times New Roman" pitchFamily="18" charset="0"/>
                          <a:cs typeface="Times New Roman" pitchFamily="18" charset="0"/>
                        </a:rPr>
                        <a:t>45,7</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smtClean="0">
                          <a:solidFill>
                            <a:schemeClr val="tx1"/>
                          </a:solidFill>
                          <a:effectLst/>
                          <a:latin typeface="Times New Roman" pitchFamily="18" charset="0"/>
                          <a:cs typeface="Times New Roman" pitchFamily="18" charset="0"/>
                        </a:rPr>
                        <a:t>61,0</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ea typeface="Times New Roman"/>
                        <a:cs typeface="Times New Roman" pitchFamily="18" charset="0"/>
                      </a:endParaRPr>
                    </a:p>
                  </a:txBody>
                  <a:tcPr marL="62802" marR="628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Прямоугольник 4"/>
          <p:cNvSpPr/>
          <p:nvPr/>
        </p:nvSpPr>
        <p:spPr>
          <a:xfrm>
            <a:off x="179512" y="1247066"/>
            <a:ext cx="8712968" cy="923330"/>
          </a:xfrm>
          <a:prstGeom prst="rect">
            <a:avLst/>
          </a:prstGeom>
        </p:spPr>
        <p:txBody>
          <a:bodyPr wrap="square">
            <a:spAutoFit/>
          </a:bodyPr>
          <a:lstStyle/>
          <a:p>
            <a:r>
              <a:rPr lang="az-Latn-AZ" b="1" dirty="0"/>
              <a:t>Cədvə1. Dövlət və qeyri dövlət tam orta məktəbin göndüz şöbələrini bitirənlərin və onlardan peşə, orta ixtisas və ali təhsil məktəblərinin gündüz şöbələrinə qəbul olunanların sayı (min nəfər) və peşə ixtisas təhsili ilə əhatə olunması (faizlə)</a:t>
            </a:r>
            <a:r>
              <a:rPr lang="az-Latn-AZ" b="1" baseline="30000" dirty="0"/>
              <a:t>x)</a:t>
            </a:r>
            <a:endParaRPr lang="ru-RU" dirty="0"/>
          </a:p>
        </p:txBody>
      </p:sp>
      <p:grpSp>
        <p:nvGrpSpPr>
          <p:cNvPr id="11" name="Группа 10"/>
          <p:cNvGrpSpPr/>
          <p:nvPr/>
        </p:nvGrpSpPr>
        <p:grpSpPr>
          <a:xfrm>
            <a:off x="-65316" y="-72008"/>
            <a:ext cx="9252520" cy="1340768"/>
            <a:chOff x="-65316" y="-72008"/>
            <a:chExt cx="9252520" cy="1340768"/>
          </a:xfrm>
        </p:grpSpPr>
        <p:pic>
          <p:nvPicPr>
            <p:cNvPr id="12" name="Рисунок 11" descr="C:\Users\asus\Desktop\ScreenHunter_2.jpg"/>
            <p:cNvPicPr/>
            <p:nvPr/>
          </p:nvPicPr>
          <p:blipFill rotWithShape="1">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72679" t="33953" r="6894" b="55220"/>
            <a:stretch/>
          </p:blipFill>
          <p:spPr bwMode="auto">
            <a:xfrm>
              <a:off x="-65316" y="-72008"/>
              <a:ext cx="9252520" cy="1340768"/>
            </a:xfrm>
            <a:prstGeom prst="rect">
              <a:avLst/>
            </a:prstGeom>
            <a:ln>
              <a:noFill/>
            </a:ln>
            <a:effectLst>
              <a:softEdge rad="112500"/>
            </a:effectLst>
            <a:extLst>
              <a:ext uri="{53640926-AAD7-44D8-BBD7-CCE9431645EC}">
                <a14:shadowObscured xmlns:a14="http://schemas.microsoft.com/office/drawing/2010/main" xmlns=""/>
              </a:ext>
            </a:extLst>
          </p:spPr>
        </p:pic>
        <p:pic>
          <p:nvPicPr>
            <p:cNvPr id="13" name="Рисунок 12"/>
            <p:cNvPicPr/>
            <p:nvPr/>
          </p:nvPicPr>
          <p:blipFill>
            <a:blip r:embed="rId4">
              <a:extLst>
                <a:ext uri="{28A0092B-C50C-407E-A947-70E740481C1C}">
                  <a14:useLocalDpi xmlns:a14="http://schemas.microsoft.com/office/drawing/2010/main" xmlns="" val="0"/>
                </a:ext>
              </a:extLst>
            </a:blip>
            <a:srcRect b="34521"/>
            <a:stretch>
              <a:fillRect/>
            </a:stretch>
          </p:blipFill>
          <p:spPr bwMode="auto">
            <a:xfrm>
              <a:off x="534730" y="388810"/>
              <a:ext cx="626745" cy="575945"/>
            </a:xfrm>
            <a:prstGeom prst="rect">
              <a:avLst/>
            </a:prstGeom>
            <a:noFill/>
            <a:ln>
              <a:noFill/>
            </a:ln>
            <a:extLst/>
          </p:spPr>
        </p:pic>
        <p:sp>
          <p:nvSpPr>
            <p:cNvPr id="14" name="Поле 2"/>
            <p:cNvSpPr txBox="1">
              <a:spLocks noChangeArrowheads="1"/>
            </p:cNvSpPr>
            <p:nvPr/>
          </p:nvSpPr>
          <p:spPr bwMode="auto">
            <a:xfrm>
              <a:off x="1444685" y="408852"/>
              <a:ext cx="3602990" cy="671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AMEA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İQTİSADİYYAT İNSTİTUTU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Номер слайда 14"/>
          <p:cNvSpPr>
            <a:spLocks noGrp="1"/>
          </p:cNvSpPr>
          <p:nvPr>
            <p:ph type="sldNum" sz="quarter" idx="12"/>
          </p:nvPr>
        </p:nvSpPr>
        <p:spPr>
          <a:xfrm>
            <a:off x="6553200" y="6356350"/>
            <a:ext cx="2133600" cy="365125"/>
          </a:xfrm>
        </p:spPr>
        <p:txBody>
          <a:bodyPr/>
          <a:lstStyle/>
          <a:p>
            <a:fld id="{B19B0651-EE4F-4900-A07F-96A6BFA9D0F0}" type="slidenum">
              <a:rPr lang="ru-RU" sz="1400" smtClean="0">
                <a:solidFill>
                  <a:schemeClr val="tx1"/>
                </a:solidFill>
              </a:rPr>
              <a:pPr/>
              <a:t>3</a:t>
            </a:fld>
            <a:r>
              <a:rPr lang="az-Latn-AZ" sz="1400" dirty="0" smtClean="0">
                <a:solidFill>
                  <a:schemeClr val="tx1"/>
                </a:solidFill>
              </a:rPr>
              <a:t>/9</a:t>
            </a:r>
            <a:endParaRPr lang="ru-RU" sz="1400" dirty="0">
              <a:solidFill>
                <a:schemeClr val="tx1"/>
              </a:solidFill>
            </a:endParaRPr>
          </a:p>
        </p:txBody>
      </p:sp>
    </p:spTree>
    <p:extLst>
      <p:ext uri="{BB962C8B-B14F-4D97-AF65-F5344CB8AC3E}">
        <p14:creationId xmlns:p14="http://schemas.microsoft.com/office/powerpoint/2010/main" xmlns="" val="9379847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138133352"/>
              </p:ext>
            </p:extLst>
          </p:nvPr>
        </p:nvGraphicFramePr>
        <p:xfrm>
          <a:off x="145834" y="2204864"/>
          <a:ext cx="8830220" cy="4344272"/>
        </p:xfrm>
        <a:graphic>
          <a:graphicData uri="http://schemas.openxmlformats.org/drawingml/2006/table">
            <a:tbl>
              <a:tblPr firstRow="1" firstCol="1" bandRow="1">
                <a:tableStyleId>{5C22544A-7EE6-4342-B048-85BDC9FD1C3A}</a:tableStyleId>
              </a:tblPr>
              <a:tblGrid>
                <a:gridCol w="2232249"/>
                <a:gridCol w="504056"/>
                <a:gridCol w="576064"/>
                <a:gridCol w="504056"/>
                <a:gridCol w="576064"/>
                <a:gridCol w="504056"/>
                <a:gridCol w="576064"/>
                <a:gridCol w="576064"/>
                <a:gridCol w="720080"/>
                <a:gridCol w="504056"/>
                <a:gridCol w="504056"/>
                <a:gridCol w="504056"/>
                <a:gridCol w="549299"/>
              </a:tblGrid>
              <a:tr h="482344">
                <a:tc rowSpan="2">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1990</a:t>
                      </a:r>
                      <a:endParaRPr lang="ru-RU" sz="1000" dirty="0">
                        <a:solidFill>
                          <a:schemeClr val="tx1"/>
                        </a:solidFill>
                        <a:effectLst/>
                        <a:latin typeface="Times New Roman" pitchFamily="18" charset="0"/>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1995</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2000</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2005</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2010</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2014</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r>
              <a:tr h="254720">
                <a:tc vMerge="1">
                  <a:txBody>
                    <a:bodyPr/>
                    <a:lstStyle/>
                    <a:p>
                      <a:endParaRPr lang="ru-RU"/>
                    </a:p>
                  </a:txBody>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sayı</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xüsusi</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çəkisi</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a:solidFill>
                            <a:schemeClr val="tx1"/>
                          </a:solidFill>
                          <a:effectLst/>
                          <a:latin typeface="Times New Roman" pitchFamily="18" charset="0"/>
                          <a:cs typeface="Times New Roman" pitchFamily="18" charset="0"/>
                        </a:rPr>
                        <a:t>sayı</a:t>
                      </a:r>
                      <a:endParaRPr lang="ru-RU" sz="100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a:solidFill>
                            <a:schemeClr val="tx1"/>
                          </a:solidFill>
                          <a:effectLst/>
                          <a:latin typeface="Times New Roman" pitchFamily="18" charset="0"/>
                          <a:cs typeface="Times New Roman" pitchFamily="18" charset="0"/>
                        </a:rPr>
                        <a:t>xüsusi</a:t>
                      </a:r>
                      <a:endParaRPr lang="ru-RU" sz="100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a:solidFill>
                            <a:schemeClr val="tx1"/>
                          </a:solidFill>
                          <a:effectLst/>
                          <a:latin typeface="Times New Roman" pitchFamily="18" charset="0"/>
                          <a:cs typeface="Times New Roman" pitchFamily="18" charset="0"/>
                        </a:rPr>
                        <a:t>çəkisi</a:t>
                      </a:r>
                      <a:endParaRPr lang="ru-RU" sz="100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sayı</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a:solidFill>
                            <a:schemeClr val="tx1"/>
                          </a:solidFill>
                          <a:effectLst/>
                          <a:latin typeface="Times New Roman" pitchFamily="18" charset="0"/>
                          <a:cs typeface="Times New Roman" pitchFamily="18" charset="0"/>
                        </a:rPr>
                        <a:t>xüsusi</a:t>
                      </a:r>
                      <a:endParaRPr lang="ru-RU" sz="100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a:solidFill>
                            <a:schemeClr val="tx1"/>
                          </a:solidFill>
                          <a:effectLst/>
                          <a:latin typeface="Times New Roman" pitchFamily="18" charset="0"/>
                          <a:cs typeface="Times New Roman" pitchFamily="18" charset="0"/>
                        </a:rPr>
                        <a:t>çəkisi</a:t>
                      </a:r>
                      <a:endParaRPr lang="ru-RU" sz="100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a:solidFill>
                            <a:schemeClr val="tx1"/>
                          </a:solidFill>
                          <a:effectLst/>
                          <a:latin typeface="Times New Roman" pitchFamily="18" charset="0"/>
                          <a:cs typeface="Times New Roman" pitchFamily="18" charset="0"/>
                        </a:rPr>
                        <a:t>sayı</a:t>
                      </a:r>
                      <a:endParaRPr lang="ru-RU" sz="100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a:solidFill>
                            <a:schemeClr val="tx1"/>
                          </a:solidFill>
                          <a:effectLst/>
                          <a:latin typeface="Times New Roman" pitchFamily="18" charset="0"/>
                          <a:cs typeface="Times New Roman" pitchFamily="18" charset="0"/>
                        </a:rPr>
                        <a:t>xüsusi</a:t>
                      </a:r>
                      <a:endParaRPr lang="ru-RU" sz="100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a:solidFill>
                            <a:schemeClr val="tx1"/>
                          </a:solidFill>
                          <a:effectLst/>
                          <a:latin typeface="Times New Roman" pitchFamily="18" charset="0"/>
                          <a:cs typeface="Times New Roman" pitchFamily="18" charset="0"/>
                        </a:rPr>
                        <a:t>çəkisi</a:t>
                      </a:r>
                      <a:endParaRPr lang="ru-RU" sz="100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sayı</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xüsusi</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çəkisi</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a:solidFill>
                            <a:schemeClr val="tx1"/>
                          </a:solidFill>
                          <a:effectLst/>
                          <a:latin typeface="Times New Roman" pitchFamily="18" charset="0"/>
                          <a:cs typeface="Times New Roman" pitchFamily="18" charset="0"/>
                        </a:rPr>
                        <a:t>sayı</a:t>
                      </a:r>
                      <a:endParaRPr lang="ru-RU" sz="100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a:solidFill>
                            <a:schemeClr val="tx1"/>
                          </a:solidFill>
                          <a:effectLst/>
                          <a:latin typeface="Times New Roman" pitchFamily="18" charset="0"/>
                          <a:cs typeface="Times New Roman" pitchFamily="18" charset="0"/>
                        </a:rPr>
                        <a:t>xüsusi</a:t>
                      </a:r>
                      <a:endParaRPr lang="ru-RU" sz="100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a:solidFill>
                            <a:schemeClr val="tx1"/>
                          </a:solidFill>
                          <a:effectLst/>
                          <a:latin typeface="Times New Roman" pitchFamily="18" charset="0"/>
                          <a:cs typeface="Times New Roman" pitchFamily="18" charset="0"/>
                        </a:rPr>
                        <a:t>çəkisi</a:t>
                      </a:r>
                      <a:endParaRPr lang="ru-RU" sz="100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11408">
                <a:tc>
                  <a:txBody>
                    <a:bodyPr/>
                    <a:lstStyle/>
                    <a:p>
                      <a:pPr algn="l">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400" dirty="0" smtClean="0">
                          <a:solidFill>
                            <a:schemeClr val="tx1"/>
                          </a:solidFill>
                          <a:effectLst/>
                          <a:latin typeface="Times New Roman" pitchFamily="18" charset="0"/>
                          <a:cs typeface="Times New Roman" pitchFamily="18" charset="0"/>
                        </a:rPr>
                        <a:t>Təhsil </a:t>
                      </a:r>
                      <a:r>
                        <a:rPr lang="az-Latn-AZ" sz="1400" dirty="0">
                          <a:solidFill>
                            <a:schemeClr val="tx1"/>
                          </a:solidFill>
                          <a:effectLst/>
                          <a:latin typeface="Times New Roman" pitchFamily="18" charset="0"/>
                          <a:cs typeface="Times New Roman" pitchFamily="18" charset="0"/>
                        </a:rPr>
                        <a:t>alanların sayı-cəmi </a:t>
                      </a:r>
                      <a:endParaRPr lang="ru-RU" sz="14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400" dirty="0">
                          <a:solidFill>
                            <a:schemeClr val="tx1"/>
                          </a:solidFill>
                          <a:effectLst/>
                          <a:latin typeface="Times New Roman" pitchFamily="18" charset="0"/>
                          <a:cs typeface="Times New Roman" pitchFamily="18" charset="0"/>
                        </a:rPr>
                        <a:t>o cümlədən</a:t>
                      </a:r>
                      <a:endParaRPr lang="ru-RU" sz="14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400" dirty="0">
                          <a:solidFill>
                            <a:schemeClr val="tx1"/>
                          </a:solidFill>
                          <a:effectLst/>
                          <a:latin typeface="Times New Roman" pitchFamily="18" charset="0"/>
                          <a:cs typeface="Times New Roman" pitchFamily="18" charset="0"/>
                        </a:rPr>
                        <a:t>-ümumitəhsil məktəblərində şagirdlərin sayı</a:t>
                      </a:r>
                      <a:endParaRPr lang="ru-RU" sz="14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400" dirty="0">
                          <a:solidFill>
                            <a:schemeClr val="tx1"/>
                          </a:solidFill>
                          <a:effectLst/>
                          <a:latin typeface="Times New Roman" pitchFamily="18" charset="0"/>
                          <a:cs typeface="Times New Roman" pitchFamily="18" charset="0"/>
                        </a:rPr>
                        <a:t>-</a:t>
                      </a:r>
                      <a:r>
                        <a:rPr lang="az-Latn-AZ" sz="1400" dirty="0" smtClean="0">
                          <a:solidFill>
                            <a:schemeClr val="tx1"/>
                          </a:solidFill>
                          <a:effectLst/>
                          <a:latin typeface="Times New Roman" pitchFamily="18" charset="0"/>
                          <a:cs typeface="Times New Roman" pitchFamily="18" charset="0"/>
                        </a:rPr>
                        <a:t>peşə</a:t>
                      </a:r>
                      <a:r>
                        <a:rPr lang="en-US" sz="1400" dirty="0" smtClean="0">
                          <a:solidFill>
                            <a:schemeClr val="tx1"/>
                          </a:solidFill>
                          <a:effectLst/>
                          <a:latin typeface="Times New Roman" pitchFamily="18" charset="0"/>
                          <a:cs typeface="Times New Roman" pitchFamily="18" charset="0"/>
                        </a:rPr>
                        <a:t> </a:t>
                      </a:r>
                      <a:r>
                        <a:rPr lang="az-Latn-AZ" sz="1400" dirty="0" smtClean="0">
                          <a:solidFill>
                            <a:schemeClr val="tx1"/>
                          </a:solidFill>
                          <a:effectLst/>
                          <a:latin typeface="Times New Roman" pitchFamily="18" charset="0"/>
                          <a:cs typeface="Times New Roman" pitchFamily="18" charset="0"/>
                        </a:rPr>
                        <a:t>məktəblərində </a:t>
                      </a:r>
                      <a:r>
                        <a:rPr lang="az-Latn-AZ" sz="1400" dirty="0">
                          <a:solidFill>
                            <a:schemeClr val="tx1"/>
                          </a:solidFill>
                          <a:effectLst/>
                          <a:latin typeface="Times New Roman" pitchFamily="18" charset="0"/>
                          <a:cs typeface="Times New Roman" pitchFamily="18" charset="0"/>
                        </a:rPr>
                        <a:t>və peşə liseylərində</a:t>
                      </a:r>
                      <a:endParaRPr lang="ru-RU" sz="14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400" dirty="0">
                          <a:solidFill>
                            <a:schemeClr val="tx1"/>
                          </a:solidFill>
                          <a:effectLst/>
                          <a:latin typeface="Times New Roman" pitchFamily="18" charset="0"/>
                          <a:cs typeface="Times New Roman" pitchFamily="18" charset="0"/>
                        </a:rPr>
                        <a:t>-orta ixtisas təhsil məktəblərində tələbələrin sayı</a:t>
                      </a:r>
                      <a:endParaRPr lang="ru-RU" sz="14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400" dirty="0">
                          <a:solidFill>
                            <a:schemeClr val="tx1"/>
                          </a:solidFill>
                          <a:effectLst/>
                          <a:latin typeface="Times New Roman" pitchFamily="18" charset="0"/>
                          <a:cs typeface="Times New Roman" pitchFamily="18" charset="0"/>
                        </a:rPr>
                        <a:t>-ali təhsil məktəblərində tələbələrin sayı</a:t>
                      </a:r>
                      <a:endParaRPr lang="ru-RU" sz="14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1395,6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1349,5</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82,2</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58,8</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105,1</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84,6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5,2</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3,7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6,6</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1647,8</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1487,7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27,7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33,6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98,8</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90,3</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2,0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6,0</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1838,9</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1653,7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22,9</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42,6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119,7</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89,9</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1,2</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2,3</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6,5</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1793,6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1583,6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22,2</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57,9</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129,9</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88,3</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1,2</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3,2</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7,2</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1545,6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1324,6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27,3</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53,5</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140,2</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85,7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1,8</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3,5</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9,1</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1566,3</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1322,3</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25,4</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60,5</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158,2</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r>
                        <a:rPr lang="az-Latn-AZ" sz="1000" dirty="0" smtClean="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84,4</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3,9</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0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000" dirty="0" smtClean="0">
                          <a:solidFill>
                            <a:schemeClr val="tx1"/>
                          </a:solidFill>
                          <a:effectLst/>
                          <a:latin typeface="Times New Roman" pitchFamily="18" charset="0"/>
                          <a:cs typeface="Times New Roman" pitchFamily="18" charset="0"/>
                        </a:rPr>
                        <a:t>10,1</a:t>
                      </a:r>
                      <a:endParaRPr lang="ru-RU" sz="1000" dirty="0">
                        <a:solidFill>
                          <a:schemeClr val="tx1"/>
                        </a:solidFill>
                        <a:effectLst/>
                        <a:latin typeface="Times New Roman" pitchFamily="18" charset="0"/>
                        <a:ea typeface="Times New Roman"/>
                        <a:cs typeface="Times New Roman" pitchFamily="18" charset="0"/>
                      </a:endParaRPr>
                    </a:p>
                  </a:txBody>
                  <a:tcPr marL="56581" marR="56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9" name="Группа 8"/>
          <p:cNvGrpSpPr/>
          <p:nvPr/>
        </p:nvGrpSpPr>
        <p:grpSpPr>
          <a:xfrm>
            <a:off x="-65316" y="-72008"/>
            <a:ext cx="9252520" cy="1340768"/>
            <a:chOff x="-65316" y="-72008"/>
            <a:chExt cx="9252520" cy="1340768"/>
          </a:xfrm>
        </p:grpSpPr>
        <p:pic>
          <p:nvPicPr>
            <p:cNvPr id="10" name="Рисунок 9" descr="C:\Users\asus\Desktop\ScreenHunter_2.jpg"/>
            <p:cNvPicPr/>
            <p:nvPr/>
          </p:nvPicPr>
          <p:blipFill rotWithShape="1">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72679" t="33953" r="6894" b="55220"/>
            <a:stretch/>
          </p:blipFill>
          <p:spPr bwMode="auto">
            <a:xfrm>
              <a:off x="-65316" y="-72008"/>
              <a:ext cx="9252520" cy="1340768"/>
            </a:xfrm>
            <a:prstGeom prst="rect">
              <a:avLst/>
            </a:prstGeom>
            <a:ln>
              <a:noFill/>
            </a:ln>
            <a:effectLst>
              <a:softEdge rad="112500"/>
            </a:effectLst>
            <a:extLst>
              <a:ext uri="{53640926-AAD7-44D8-BBD7-CCE9431645EC}">
                <a14:shadowObscured xmlns:a14="http://schemas.microsoft.com/office/drawing/2010/main" xmlns=""/>
              </a:ext>
            </a:extLst>
          </p:spPr>
        </p:pic>
        <p:pic>
          <p:nvPicPr>
            <p:cNvPr id="11" name="Рисунок 10"/>
            <p:cNvPicPr/>
            <p:nvPr/>
          </p:nvPicPr>
          <p:blipFill>
            <a:blip r:embed="rId4">
              <a:extLst>
                <a:ext uri="{28A0092B-C50C-407E-A947-70E740481C1C}">
                  <a14:useLocalDpi xmlns:a14="http://schemas.microsoft.com/office/drawing/2010/main" xmlns="" val="0"/>
                </a:ext>
              </a:extLst>
            </a:blip>
            <a:srcRect b="34521"/>
            <a:stretch>
              <a:fillRect/>
            </a:stretch>
          </p:blipFill>
          <p:spPr bwMode="auto">
            <a:xfrm>
              <a:off x="534730" y="388810"/>
              <a:ext cx="626745" cy="575945"/>
            </a:xfrm>
            <a:prstGeom prst="rect">
              <a:avLst/>
            </a:prstGeom>
            <a:noFill/>
            <a:ln>
              <a:noFill/>
            </a:ln>
            <a:extLst/>
          </p:spPr>
        </p:pic>
        <p:sp>
          <p:nvSpPr>
            <p:cNvPr id="12" name="Поле 2"/>
            <p:cNvSpPr txBox="1">
              <a:spLocks noChangeArrowheads="1"/>
            </p:cNvSpPr>
            <p:nvPr/>
          </p:nvSpPr>
          <p:spPr bwMode="auto">
            <a:xfrm>
              <a:off x="1444685" y="408852"/>
              <a:ext cx="3602990" cy="671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az-Latn-AZ" sz="1600" b="1" dirty="0">
                  <a:solidFill>
                    <a:srgbClr val="FFFFFF"/>
                  </a:solidFill>
                  <a:effectLst/>
                  <a:latin typeface="Times New Roman" pitchFamily="18" charset="0"/>
                  <a:ea typeface="Calibri" panose="020F0502020204030204" pitchFamily="34" charset="0"/>
                  <a:cs typeface="Times New Roman" pitchFamily="18" charset="0"/>
                </a:rPr>
                <a:t>AMEA</a:t>
              </a:r>
              <a:endParaRPr lang="en-US" sz="1100" dirty="0">
                <a:effectLst/>
                <a:latin typeface="Times New Roman" pitchFamily="18" charset="0"/>
                <a:ea typeface="Calibri" panose="020F0502020204030204" pitchFamily="34" charset="0"/>
                <a:cs typeface="Times New Roman" pitchFamily="18" charset="0"/>
              </a:endParaRPr>
            </a:p>
            <a:p>
              <a:pPr>
                <a:lnSpc>
                  <a:spcPct val="107000"/>
                </a:lnSpc>
                <a:spcAft>
                  <a:spcPts val="0"/>
                </a:spcAft>
              </a:pPr>
              <a:r>
                <a:rPr lang="az-Latn-AZ" sz="1600" b="1" dirty="0">
                  <a:solidFill>
                    <a:srgbClr val="FFFFFF"/>
                  </a:solidFill>
                  <a:effectLst/>
                  <a:latin typeface="Times New Roman" pitchFamily="18" charset="0"/>
                  <a:ea typeface="Calibri" panose="020F0502020204030204" pitchFamily="34" charset="0"/>
                  <a:cs typeface="Times New Roman" pitchFamily="18" charset="0"/>
                </a:rPr>
                <a:t>İQTİSADİYYAT İNSTİTUTU</a:t>
              </a:r>
              <a:endParaRPr lang="en-US" sz="1100" dirty="0">
                <a:effectLst/>
                <a:latin typeface="Times New Roman" pitchFamily="18" charset="0"/>
                <a:ea typeface="Calibri" panose="020F0502020204030204" pitchFamily="34" charset="0"/>
                <a:cs typeface="Times New Roman" pitchFamily="18" charset="0"/>
              </a:endParaRPr>
            </a:p>
          </p:txBody>
        </p:sp>
      </p:grpSp>
      <p:sp>
        <p:nvSpPr>
          <p:cNvPr id="13" name="Прямоугольник 12"/>
          <p:cNvSpPr/>
          <p:nvPr/>
        </p:nvSpPr>
        <p:spPr>
          <a:xfrm>
            <a:off x="107504" y="1340768"/>
            <a:ext cx="8928992" cy="646331"/>
          </a:xfrm>
          <a:prstGeom prst="rect">
            <a:avLst/>
          </a:prstGeom>
        </p:spPr>
        <p:txBody>
          <a:bodyPr wrap="square">
            <a:spAutoFit/>
          </a:bodyPr>
          <a:lstStyle/>
          <a:p>
            <a:pPr algn="ctr"/>
            <a:r>
              <a:rPr lang="az-Latn-AZ" b="1" dirty="0"/>
              <a:t>Cədvəl 2. Azərbaycanda təhsil növləri üzrə tədris ilinin əvvəlinə </a:t>
            </a:r>
            <a:r>
              <a:rPr lang="az-Latn-AZ" b="1" dirty="0" smtClean="0"/>
              <a:t>oxuyanların sayı </a:t>
            </a:r>
            <a:r>
              <a:rPr lang="az-Latn-AZ" b="1" dirty="0"/>
              <a:t>(min nəfər) və quruluşu (faizlə)</a:t>
            </a:r>
            <a:r>
              <a:rPr lang="az-Latn-AZ" b="1" baseline="30000" dirty="0"/>
              <a:t>x)</a:t>
            </a:r>
            <a:endParaRPr lang="ru-RU" dirty="0"/>
          </a:p>
        </p:txBody>
      </p:sp>
      <p:sp>
        <p:nvSpPr>
          <p:cNvPr id="15" name="Номер слайда 14"/>
          <p:cNvSpPr>
            <a:spLocks noGrp="1"/>
          </p:cNvSpPr>
          <p:nvPr>
            <p:ph type="sldNum" sz="quarter" idx="12"/>
          </p:nvPr>
        </p:nvSpPr>
        <p:spPr>
          <a:xfrm>
            <a:off x="6553200" y="6356350"/>
            <a:ext cx="2133600" cy="365125"/>
          </a:xfrm>
        </p:spPr>
        <p:txBody>
          <a:bodyPr/>
          <a:lstStyle/>
          <a:p>
            <a:fld id="{B19B0651-EE4F-4900-A07F-96A6BFA9D0F0}" type="slidenum">
              <a:rPr lang="ru-RU" sz="1400" smtClean="0">
                <a:solidFill>
                  <a:schemeClr val="tx1"/>
                </a:solidFill>
              </a:rPr>
              <a:pPr/>
              <a:t>4</a:t>
            </a:fld>
            <a:r>
              <a:rPr lang="az-Latn-AZ" sz="1400" dirty="0" smtClean="0">
                <a:solidFill>
                  <a:schemeClr val="tx1"/>
                </a:solidFill>
              </a:rPr>
              <a:t>/9</a:t>
            </a:r>
            <a:endParaRPr lang="ru-RU" sz="1400" dirty="0">
              <a:solidFill>
                <a:schemeClr val="tx1"/>
              </a:solidFill>
            </a:endParaRPr>
          </a:p>
        </p:txBody>
      </p:sp>
    </p:spTree>
    <p:extLst>
      <p:ext uri="{BB962C8B-B14F-4D97-AF65-F5344CB8AC3E}">
        <p14:creationId xmlns:p14="http://schemas.microsoft.com/office/powerpoint/2010/main" xmlns="" val="56006992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65316" y="-72008"/>
            <a:ext cx="9252520" cy="1340768"/>
            <a:chOff x="-65316" y="-72008"/>
            <a:chExt cx="9252520" cy="1340768"/>
          </a:xfrm>
        </p:grpSpPr>
        <p:pic>
          <p:nvPicPr>
            <p:cNvPr id="10" name="Рисунок 9" descr="C:\Users\asus\Desktop\ScreenHunter_2.jpg"/>
            <p:cNvPicPr/>
            <p:nvPr/>
          </p:nvPicPr>
          <p:blipFill rotWithShape="1">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72679" t="33953" r="6894" b="55220"/>
            <a:stretch/>
          </p:blipFill>
          <p:spPr bwMode="auto">
            <a:xfrm>
              <a:off x="-65316" y="-72008"/>
              <a:ext cx="9252520" cy="1340768"/>
            </a:xfrm>
            <a:prstGeom prst="rect">
              <a:avLst/>
            </a:prstGeom>
            <a:ln>
              <a:noFill/>
            </a:ln>
            <a:effectLst>
              <a:softEdge rad="112500"/>
            </a:effectLst>
            <a:extLst>
              <a:ext uri="{53640926-AAD7-44D8-BBD7-CCE9431645EC}">
                <a14:shadowObscured xmlns:a14="http://schemas.microsoft.com/office/drawing/2010/main" xmlns=""/>
              </a:ext>
            </a:extLst>
          </p:spPr>
        </p:pic>
        <p:pic>
          <p:nvPicPr>
            <p:cNvPr id="11" name="Рисунок 10"/>
            <p:cNvPicPr/>
            <p:nvPr/>
          </p:nvPicPr>
          <p:blipFill>
            <a:blip r:embed="rId4">
              <a:extLst>
                <a:ext uri="{28A0092B-C50C-407E-A947-70E740481C1C}">
                  <a14:useLocalDpi xmlns:a14="http://schemas.microsoft.com/office/drawing/2010/main" xmlns="" val="0"/>
                </a:ext>
              </a:extLst>
            </a:blip>
            <a:srcRect b="34521"/>
            <a:stretch>
              <a:fillRect/>
            </a:stretch>
          </p:blipFill>
          <p:spPr bwMode="auto">
            <a:xfrm>
              <a:off x="534730" y="388810"/>
              <a:ext cx="626745" cy="575945"/>
            </a:xfrm>
            <a:prstGeom prst="rect">
              <a:avLst/>
            </a:prstGeom>
            <a:noFill/>
            <a:ln>
              <a:noFill/>
            </a:ln>
            <a:extLst/>
          </p:spPr>
        </p:pic>
        <p:sp>
          <p:nvSpPr>
            <p:cNvPr id="12" name="Поле 2"/>
            <p:cNvSpPr txBox="1">
              <a:spLocks noChangeArrowheads="1"/>
            </p:cNvSpPr>
            <p:nvPr/>
          </p:nvSpPr>
          <p:spPr bwMode="auto">
            <a:xfrm>
              <a:off x="1444685" y="408852"/>
              <a:ext cx="3602990" cy="671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AMEA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İQTİSADİYYAT İNSTİTUTU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Прямоугольник 1"/>
          <p:cNvSpPr/>
          <p:nvPr/>
        </p:nvSpPr>
        <p:spPr>
          <a:xfrm>
            <a:off x="461765" y="1596470"/>
            <a:ext cx="8429758" cy="369332"/>
          </a:xfrm>
          <a:prstGeom prst="rect">
            <a:avLst/>
          </a:prstGeom>
        </p:spPr>
        <p:txBody>
          <a:bodyPr wrap="square">
            <a:spAutoFit/>
          </a:bodyPr>
          <a:lstStyle/>
          <a:p>
            <a:pPr algn="ctr"/>
            <a:r>
              <a:rPr lang="az-Latn-AZ" b="1" dirty="0"/>
              <a:t>Cədvəl 3. Məşğul əhalinin yaş qrupları üzrə təhsilə görə quruluşu, yekuna görə faizlə</a:t>
            </a:r>
            <a:r>
              <a:rPr lang="az-Latn-AZ" b="1" baseline="30000" dirty="0"/>
              <a:t>x).</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3453116784"/>
              </p:ext>
            </p:extLst>
          </p:nvPr>
        </p:nvGraphicFramePr>
        <p:xfrm>
          <a:off x="323528" y="2348881"/>
          <a:ext cx="8424935" cy="4104760"/>
        </p:xfrm>
        <a:graphic>
          <a:graphicData uri="http://schemas.openxmlformats.org/drawingml/2006/table">
            <a:tbl>
              <a:tblPr firstRow="1" firstCol="1" bandRow="1">
                <a:tableStyleId>{5C22544A-7EE6-4342-B048-85BDC9FD1C3A}</a:tableStyleId>
              </a:tblPr>
              <a:tblGrid>
                <a:gridCol w="2366696"/>
                <a:gridCol w="976731"/>
                <a:gridCol w="976731"/>
                <a:gridCol w="954191"/>
                <a:gridCol w="1020142"/>
                <a:gridCol w="1065222"/>
                <a:gridCol w="1065222"/>
              </a:tblGrid>
              <a:tr h="296796">
                <a:tc rowSpan="2">
                  <a:txBody>
                    <a:bodyPr/>
                    <a:lstStyle/>
                    <a:p>
                      <a:pPr algn="just">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just">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15 və yuxarı yaşda</a:t>
                      </a:r>
                      <a:endParaRPr lang="ru-RU" sz="11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en-US" sz="1200">
                          <a:solidFill>
                            <a:schemeClr val="tx1"/>
                          </a:solidFill>
                          <a:effectLst/>
                          <a:latin typeface="Times New Roman" pitchFamily="18" charset="0"/>
                          <a:cs typeface="Times New Roman" pitchFamily="18" charset="0"/>
                        </a:rPr>
                        <a:t>15-29 yaşda</a:t>
                      </a:r>
                      <a:endParaRPr lang="ru-RU" sz="11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az-Latn-AZ" sz="1200">
                          <a:solidFill>
                            <a:schemeClr val="tx1"/>
                          </a:solidFill>
                          <a:effectLst/>
                          <a:latin typeface="Times New Roman" pitchFamily="18" charset="0"/>
                          <a:cs typeface="Times New Roman" pitchFamily="18" charset="0"/>
                        </a:rPr>
                        <a:t>30 və </a:t>
                      </a:r>
                      <a:r>
                        <a:rPr lang="en-US" sz="1200">
                          <a:solidFill>
                            <a:schemeClr val="tx1"/>
                          </a:solidFill>
                          <a:effectLst/>
                          <a:latin typeface="Times New Roman" pitchFamily="18" charset="0"/>
                          <a:cs typeface="Times New Roman" pitchFamily="18" charset="0"/>
                        </a:rPr>
                        <a:t>yuxarı</a:t>
                      </a:r>
                      <a:r>
                        <a:rPr lang="az-Latn-AZ" sz="1200">
                          <a:solidFill>
                            <a:schemeClr val="tx1"/>
                          </a:solidFill>
                          <a:effectLst/>
                          <a:latin typeface="Times New Roman" pitchFamily="18" charset="0"/>
                          <a:cs typeface="Times New Roman" pitchFamily="18" charset="0"/>
                        </a:rPr>
                        <a:t> yaşda</a:t>
                      </a:r>
                      <a:endParaRPr lang="ru-RU" sz="11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r>
              <a:tr h="225710">
                <a:tc vMerge="1">
                  <a:txBody>
                    <a:bodyPr/>
                    <a:lstStyle/>
                    <a:p>
                      <a:endParaRPr lang="ru-RU"/>
                    </a:p>
                  </a:txBody>
                  <a:tcPr/>
                </a:tc>
                <a:tc>
                  <a:txBody>
                    <a:bodyPr/>
                    <a:lstStyle/>
                    <a:p>
                      <a:pPr algn="ctr">
                        <a:lnSpc>
                          <a:spcPct val="115000"/>
                        </a:lnSpc>
                        <a:spcAft>
                          <a:spcPts val="0"/>
                        </a:spcAft>
                      </a:pPr>
                      <a:r>
                        <a:rPr lang="az-Latn-AZ" sz="1200">
                          <a:solidFill>
                            <a:schemeClr val="tx1"/>
                          </a:solidFill>
                          <a:effectLst/>
                          <a:latin typeface="Times New Roman" pitchFamily="18" charset="0"/>
                          <a:cs typeface="Times New Roman" pitchFamily="18" charset="0"/>
                        </a:rPr>
                        <a:t>2003</a:t>
                      </a:r>
                      <a:endParaRPr lang="ru-RU" sz="11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a:solidFill>
                            <a:schemeClr val="tx1"/>
                          </a:solidFill>
                          <a:effectLst/>
                          <a:latin typeface="Times New Roman" pitchFamily="18" charset="0"/>
                          <a:cs typeface="Times New Roman" pitchFamily="18" charset="0"/>
                        </a:rPr>
                        <a:t>2014</a:t>
                      </a:r>
                      <a:endParaRPr lang="ru-RU" sz="11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200">
                          <a:solidFill>
                            <a:schemeClr val="tx1"/>
                          </a:solidFill>
                          <a:effectLst/>
                          <a:latin typeface="Times New Roman" pitchFamily="18" charset="0"/>
                          <a:cs typeface="Times New Roman" pitchFamily="18" charset="0"/>
                        </a:rPr>
                        <a:t>2003</a:t>
                      </a:r>
                      <a:endParaRPr lang="ru-RU" sz="11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200">
                          <a:solidFill>
                            <a:schemeClr val="tx1"/>
                          </a:solidFill>
                          <a:effectLst/>
                          <a:latin typeface="Times New Roman" pitchFamily="18" charset="0"/>
                          <a:cs typeface="Times New Roman" pitchFamily="18" charset="0"/>
                        </a:rPr>
                        <a:t>2014</a:t>
                      </a:r>
                      <a:endParaRPr lang="ru-RU" sz="11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a:solidFill>
                            <a:schemeClr val="tx1"/>
                          </a:solidFill>
                          <a:effectLst/>
                          <a:latin typeface="Times New Roman" pitchFamily="18" charset="0"/>
                          <a:cs typeface="Times New Roman" pitchFamily="18" charset="0"/>
                        </a:rPr>
                        <a:t>2003</a:t>
                      </a:r>
                      <a:endParaRPr lang="ru-RU" sz="11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a:solidFill>
                            <a:schemeClr val="tx1"/>
                          </a:solidFill>
                          <a:effectLst/>
                          <a:latin typeface="Times New Roman" pitchFamily="18" charset="0"/>
                          <a:cs typeface="Times New Roman" pitchFamily="18" charset="0"/>
                        </a:rPr>
                        <a:t>2014</a:t>
                      </a:r>
                      <a:endParaRPr lang="ru-RU" sz="11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82254">
                <a:tc>
                  <a:txBody>
                    <a:bodyPr/>
                    <a:lstStyle/>
                    <a:p>
                      <a:pPr>
                        <a:lnSpc>
                          <a:spcPct val="115000"/>
                        </a:lnSpc>
                        <a:spcAft>
                          <a:spcPts val="0"/>
                        </a:spcAft>
                      </a:pPr>
                      <a:r>
                        <a:rPr lang="az-Latn-AZ" sz="1200" dirty="0">
                          <a:solidFill>
                            <a:schemeClr val="tx1"/>
                          </a:solidFill>
                          <a:effectLst/>
                          <a:latin typeface="Times New Roman" pitchFamily="18" charset="0"/>
                          <a:cs typeface="Times New Roman" pitchFamily="18" charset="0"/>
                        </a:rPr>
                        <a:t>Cəmi:</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az-Latn-AZ" sz="1200" dirty="0" smtClean="0">
                        <a:solidFill>
                          <a:schemeClr val="tx1"/>
                        </a:solidFill>
                        <a:effectLst/>
                        <a:latin typeface="Times New Roman" pitchFamily="18" charset="0"/>
                        <a:cs typeface="Times New Roman" pitchFamily="18" charset="0"/>
                      </a:endParaRPr>
                    </a:p>
                    <a:p>
                      <a:pPr>
                        <a:lnSpc>
                          <a:spcPct val="115000"/>
                        </a:lnSpc>
                        <a:spcAft>
                          <a:spcPts val="0"/>
                        </a:spcAft>
                      </a:pP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o cümlədən</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ali təhsilli</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Orta ixtisas təhsilli</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-peşə təhsili</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 tam orta  təhsilli</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-ümumi əsas orta təhsilli</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-ibtidai </a:t>
                      </a:r>
                      <a:r>
                        <a:rPr lang="az-Latn-AZ" sz="1200" dirty="0" smtClean="0">
                          <a:solidFill>
                            <a:schemeClr val="tx1"/>
                          </a:solidFill>
                          <a:effectLst/>
                          <a:latin typeface="Times New Roman" pitchFamily="18" charset="0"/>
                          <a:cs typeface="Times New Roman" pitchFamily="18" charset="0"/>
                        </a:rPr>
                        <a:t>təhsilli</a:t>
                      </a:r>
                      <a:endParaRPr lang="ru-RU" sz="11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100,0</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az-Latn-AZ" sz="1200" dirty="0" smtClean="0">
                        <a:solidFill>
                          <a:schemeClr val="tx1"/>
                        </a:solidFill>
                        <a:effectLst/>
                        <a:latin typeface="Times New Roman" pitchFamily="18" charset="0"/>
                        <a:cs typeface="Times New Roman" pitchFamily="18" charset="0"/>
                      </a:endParaRPr>
                    </a:p>
                    <a:p>
                      <a:pPr>
                        <a:lnSpc>
                          <a:spcPct val="115000"/>
                        </a:lnSpc>
                        <a:spcAft>
                          <a:spcPts val="0"/>
                        </a:spcAft>
                      </a:pP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20,2</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2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13,1</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7,0</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50,8</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7,8</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1,1</a:t>
                      </a:r>
                      <a:endParaRPr lang="ru-RU" sz="11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100,0</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16,3</a:t>
                      </a:r>
                      <a:endParaRPr lang="ru-RU" sz="11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2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10,6</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5,4</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60,7</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6,2</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0,8</a:t>
                      </a:r>
                      <a:endParaRPr lang="ru-RU" sz="11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100,0</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13,7</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2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7,1</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4,1</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62,2</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11,7</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1,1</a:t>
                      </a:r>
                      <a:endParaRPr lang="ru-RU" sz="11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100,0</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20,1</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2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10,8</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4,0</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55,9</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9,2</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0,1</a:t>
                      </a:r>
                      <a:endParaRPr lang="ru-RU" sz="11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100,0</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22,9</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2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15,6</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8,3</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45,9</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6,2</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1,1</a:t>
                      </a:r>
                      <a:endParaRPr lang="ru-RU" sz="11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100,0</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15,1</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endParaRPr lang="az-Latn-AZ" sz="12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10,5</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5,9</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62,4</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5,2</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1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a:t>
                      </a:r>
                      <a:endParaRPr lang="ru-RU" sz="1100"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Номер слайда 14"/>
          <p:cNvSpPr>
            <a:spLocks noGrp="1"/>
          </p:cNvSpPr>
          <p:nvPr>
            <p:ph type="sldNum" sz="quarter" idx="12"/>
          </p:nvPr>
        </p:nvSpPr>
        <p:spPr>
          <a:xfrm>
            <a:off x="6553200" y="6356350"/>
            <a:ext cx="2133600" cy="365125"/>
          </a:xfrm>
        </p:spPr>
        <p:txBody>
          <a:bodyPr/>
          <a:lstStyle/>
          <a:p>
            <a:fld id="{B19B0651-EE4F-4900-A07F-96A6BFA9D0F0}" type="slidenum">
              <a:rPr lang="ru-RU" sz="1400" smtClean="0">
                <a:solidFill>
                  <a:schemeClr val="tx1"/>
                </a:solidFill>
              </a:rPr>
              <a:pPr/>
              <a:t>5</a:t>
            </a:fld>
            <a:r>
              <a:rPr lang="az-Latn-AZ" sz="1400" dirty="0" smtClean="0">
                <a:solidFill>
                  <a:schemeClr val="tx1"/>
                </a:solidFill>
              </a:rPr>
              <a:t>/9</a:t>
            </a:r>
            <a:endParaRPr lang="ru-RU" sz="1400" dirty="0">
              <a:solidFill>
                <a:schemeClr val="tx1"/>
              </a:solidFill>
            </a:endParaRPr>
          </a:p>
        </p:txBody>
      </p:sp>
    </p:spTree>
    <p:extLst>
      <p:ext uri="{BB962C8B-B14F-4D97-AF65-F5344CB8AC3E}">
        <p14:creationId xmlns:p14="http://schemas.microsoft.com/office/powerpoint/2010/main" xmlns="" val="388705664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65316" y="-72008"/>
            <a:ext cx="9252520" cy="1340768"/>
            <a:chOff x="-65316" y="-72008"/>
            <a:chExt cx="9252520" cy="1340768"/>
          </a:xfrm>
        </p:grpSpPr>
        <p:pic>
          <p:nvPicPr>
            <p:cNvPr id="10" name="Рисунок 9" descr="C:\Users\asus\Desktop\ScreenHunter_2.jpg"/>
            <p:cNvPicPr/>
            <p:nvPr/>
          </p:nvPicPr>
          <p:blipFill rotWithShape="1">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72679" t="33953" r="6894" b="55220"/>
            <a:stretch/>
          </p:blipFill>
          <p:spPr bwMode="auto">
            <a:xfrm>
              <a:off x="-65316" y="-72008"/>
              <a:ext cx="9252520" cy="1340768"/>
            </a:xfrm>
            <a:prstGeom prst="rect">
              <a:avLst/>
            </a:prstGeom>
            <a:ln>
              <a:noFill/>
            </a:ln>
            <a:effectLst>
              <a:softEdge rad="112500"/>
            </a:effectLst>
            <a:extLst>
              <a:ext uri="{53640926-AAD7-44D8-BBD7-CCE9431645EC}">
                <a14:shadowObscured xmlns:a14="http://schemas.microsoft.com/office/drawing/2010/main" xmlns=""/>
              </a:ext>
            </a:extLst>
          </p:spPr>
        </p:pic>
        <p:pic>
          <p:nvPicPr>
            <p:cNvPr id="11" name="Рисунок 10"/>
            <p:cNvPicPr/>
            <p:nvPr/>
          </p:nvPicPr>
          <p:blipFill>
            <a:blip r:embed="rId4">
              <a:extLst>
                <a:ext uri="{28A0092B-C50C-407E-A947-70E740481C1C}">
                  <a14:useLocalDpi xmlns:a14="http://schemas.microsoft.com/office/drawing/2010/main" xmlns="" val="0"/>
                </a:ext>
              </a:extLst>
            </a:blip>
            <a:srcRect b="34521"/>
            <a:stretch>
              <a:fillRect/>
            </a:stretch>
          </p:blipFill>
          <p:spPr bwMode="auto">
            <a:xfrm>
              <a:off x="534730" y="388810"/>
              <a:ext cx="626745" cy="575945"/>
            </a:xfrm>
            <a:prstGeom prst="rect">
              <a:avLst/>
            </a:prstGeom>
            <a:noFill/>
            <a:ln>
              <a:noFill/>
            </a:ln>
            <a:extLst/>
          </p:spPr>
        </p:pic>
        <p:sp>
          <p:nvSpPr>
            <p:cNvPr id="12" name="Поле 2"/>
            <p:cNvSpPr txBox="1">
              <a:spLocks noChangeArrowheads="1"/>
            </p:cNvSpPr>
            <p:nvPr/>
          </p:nvSpPr>
          <p:spPr bwMode="auto">
            <a:xfrm>
              <a:off x="1444685" y="408852"/>
              <a:ext cx="3602990" cy="671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AMEA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İQTİSADİYYAT İNSTİTUTU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Прямоугольник 1"/>
          <p:cNvSpPr/>
          <p:nvPr/>
        </p:nvSpPr>
        <p:spPr>
          <a:xfrm>
            <a:off x="107504" y="1619508"/>
            <a:ext cx="9036496" cy="369332"/>
          </a:xfrm>
          <a:prstGeom prst="rect">
            <a:avLst/>
          </a:prstGeom>
        </p:spPr>
        <p:txBody>
          <a:bodyPr wrap="square">
            <a:spAutoFit/>
          </a:bodyPr>
          <a:lstStyle/>
          <a:p>
            <a:pPr algn="ctr"/>
            <a:r>
              <a:rPr lang="az-Latn-AZ" b="1" dirty="0"/>
              <a:t>Cədvəl 4. 15 və yuxarı yaşda əhalinin yaş qrupları üzrə iqtisadi fəallığına görə quruluşu, faizlə</a:t>
            </a:r>
            <a:r>
              <a:rPr lang="az-Latn-AZ" b="1" baseline="30000" dirty="0"/>
              <a:t>x)</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2771171790"/>
              </p:ext>
            </p:extLst>
          </p:nvPr>
        </p:nvGraphicFramePr>
        <p:xfrm>
          <a:off x="197261" y="2492897"/>
          <a:ext cx="8856982" cy="3600399"/>
        </p:xfrm>
        <a:graphic>
          <a:graphicData uri="http://schemas.openxmlformats.org/drawingml/2006/table">
            <a:tbl>
              <a:tblPr firstRow="1" firstCol="1" bandRow="1">
                <a:tableStyleId>{D7AC3CCA-C797-4891-BE02-D94E43425B78}</a:tableStyleId>
              </a:tblPr>
              <a:tblGrid>
                <a:gridCol w="2645899"/>
                <a:gridCol w="804886"/>
                <a:gridCol w="924968"/>
                <a:gridCol w="924968"/>
                <a:gridCol w="805697"/>
                <a:gridCol w="1375282"/>
                <a:gridCol w="1375282"/>
              </a:tblGrid>
              <a:tr h="430105">
                <a:tc rowSpan="2">
                  <a:txBody>
                    <a:bodyPr/>
                    <a:lstStyle/>
                    <a:p>
                      <a:pPr algn="ctr">
                        <a:lnSpc>
                          <a:spcPct val="115000"/>
                        </a:lnSpc>
                        <a:spcAft>
                          <a:spcPts val="0"/>
                        </a:spcAft>
                      </a:pPr>
                      <a:r>
                        <a:rPr lang="az-Latn-AZ" sz="1200" dirty="0">
                          <a:effectLst/>
                        </a:rPr>
                        <a:t> </a:t>
                      </a:r>
                      <a:endParaRPr lang="ru-RU" sz="1100" dirty="0">
                        <a:effectLst/>
                      </a:endParaRPr>
                    </a:p>
                    <a:p>
                      <a:pPr algn="ctr">
                        <a:lnSpc>
                          <a:spcPct val="115000"/>
                        </a:lnSpc>
                        <a:spcAft>
                          <a:spcPts val="0"/>
                        </a:spcAft>
                      </a:pPr>
                      <a:r>
                        <a:rPr lang="az-Latn-AZ" sz="1200" dirty="0">
                          <a:effectLst/>
                        </a:rPr>
                        <a:t> </a:t>
                      </a:r>
                      <a:endParaRPr lang="ru-RU" sz="1100" dirty="0">
                        <a:effectLst/>
                        <a:latin typeface="Times New Roman" pitchFamily="18" charset="0"/>
                        <a:ea typeface="Times New Roman"/>
                        <a:cs typeface="Times New Roman" pitchFamily="18" charset="0"/>
                      </a:endParaRPr>
                    </a:p>
                  </a:txBody>
                  <a:tcPr marL="68580" marR="68580" marT="0" marB="0" anchor="ctr">
                    <a:noFill/>
                  </a:tcPr>
                </a:tc>
                <a:tc gridSpan="2">
                  <a:txBody>
                    <a:bodyPr/>
                    <a:lstStyle/>
                    <a:p>
                      <a:pPr algn="ctr">
                        <a:lnSpc>
                          <a:spcPct val="115000"/>
                        </a:lnSpc>
                        <a:spcAft>
                          <a:spcPts val="0"/>
                        </a:spcAft>
                      </a:pPr>
                      <a:r>
                        <a:rPr lang="az-Latn-AZ" sz="1200">
                          <a:effectLst/>
                        </a:rPr>
                        <a:t>15 və yuxarı yaşda</a:t>
                      </a:r>
                      <a:endParaRPr lang="ru-RU" sz="1100">
                        <a:effectLst/>
                        <a:latin typeface="Times New Roman" pitchFamily="18" charset="0"/>
                        <a:ea typeface="Times New Roman"/>
                        <a:cs typeface="Times New Roman" pitchFamily="18" charset="0"/>
                      </a:endParaRPr>
                    </a:p>
                  </a:txBody>
                  <a:tcPr marL="68580" marR="68580" marT="0" marB="0" anchor="ctr">
                    <a:noFill/>
                  </a:tcPr>
                </a:tc>
                <a:tc hMerge="1">
                  <a:txBody>
                    <a:bodyPr/>
                    <a:lstStyle/>
                    <a:p>
                      <a:endParaRPr lang="ru-RU"/>
                    </a:p>
                  </a:txBody>
                  <a:tcPr/>
                </a:tc>
                <a:tc gridSpan="2">
                  <a:txBody>
                    <a:bodyPr/>
                    <a:lstStyle/>
                    <a:p>
                      <a:pPr algn="ctr">
                        <a:lnSpc>
                          <a:spcPct val="115000"/>
                        </a:lnSpc>
                        <a:spcAft>
                          <a:spcPts val="0"/>
                        </a:spcAft>
                      </a:pPr>
                      <a:r>
                        <a:rPr lang="en-US" sz="1200">
                          <a:effectLst/>
                        </a:rPr>
                        <a:t>15-29 yaşda</a:t>
                      </a:r>
                      <a:endParaRPr lang="ru-RU" sz="1100">
                        <a:effectLst/>
                        <a:latin typeface="Times New Roman" pitchFamily="18" charset="0"/>
                        <a:ea typeface="Times New Roman"/>
                        <a:cs typeface="Times New Roman" pitchFamily="18" charset="0"/>
                      </a:endParaRPr>
                    </a:p>
                  </a:txBody>
                  <a:tcPr marL="68580" marR="68580" marT="0" marB="0" anchor="ctr">
                    <a:noFill/>
                  </a:tcPr>
                </a:tc>
                <a:tc hMerge="1">
                  <a:txBody>
                    <a:bodyPr/>
                    <a:lstStyle/>
                    <a:p>
                      <a:endParaRPr lang="ru-RU"/>
                    </a:p>
                  </a:txBody>
                  <a:tcPr/>
                </a:tc>
                <a:tc gridSpan="2">
                  <a:txBody>
                    <a:bodyPr/>
                    <a:lstStyle/>
                    <a:p>
                      <a:pPr algn="ctr">
                        <a:lnSpc>
                          <a:spcPct val="115000"/>
                        </a:lnSpc>
                        <a:spcAft>
                          <a:spcPts val="0"/>
                        </a:spcAft>
                      </a:pPr>
                      <a:r>
                        <a:rPr lang="az-Latn-AZ" sz="1200">
                          <a:effectLst/>
                        </a:rPr>
                        <a:t>30 və </a:t>
                      </a:r>
                      <a:r>
                        <a:rPr lang="en-US" sz="1200">
                          <a:effectLst/>
                        </a:rPr>
                        <a:t>yuxarı</a:t>
                      </a:r>
                      <a:r>
                        <a:rPr lang="az-Latn-AZ" sz="1200">
                          <a:effectLst/>
                        </a:rPr>
                        <a:t> yaşda</a:t>
                      </a:r>
                      <a:endParaRPr lang="ru-RU" sz="1100">
                        <a:effectLst/>
                        <a:latin typeface="Times New Roman" pitchFamily="18" charset="0"/>
                        <a:ea typeface="Times New Roman"/>
                        <a:cs typeface="Times New Roman" pitchFamily="18" charset="0"/>
                      </a:endParaRPr>
                    </a:p>
                  </a:txBody>
                  <a:tcPr marL="68580" marR="68580" marT="0" marB="0" anchor="ctr">
                    <a:noFill/>
                  </a:tcPr>
                </a:tc>
                <a:tc hMerge="1">
                  <a:txBody>
                    <a:bodyPr/>
                    <a:lstStyle/>
                    <a:p>
                      <a:endParaRPr lang="ru-RU"/>
                    </a:p>
                  </a:txBody>
                  <a:tcPr/>
                </a:tc>
              </a:tr>
              <a:tr h="274248">
                <a:tc vMerge="1">
                  <a:txBody>
                    <a:bodyPr/>
                    <a:lstStyle/>
                    <a:p>
                      <a:endParaRPr lang="ru-RU"/>
                    </a:p>
                  </a:txBody>
                  <a:tcPr/>
                </a:tc>
                <a:tc>
                  <a:txBody>
                    <a:bodyPr/>
                    <a:lstStyle/>
                    <a:p>
                      <a:pPr algn="ctr">
                        <a:lnSpc>
                          <a:spcPct val="115000"/>
                        </a:lnSpc>
                        <a:spcAft>
                          <a:spcPts val="0"/>
                        </a:spcAft>
                      </a:pPr>
                      <a:r>
                        <a:rPr lang="az-Latn-AZ" sz="1200">
                          <a:effectLst/>
                        </a:rPr>
                        <a:t>2003</a:t>
                      </a:r>
                      <a:endParaRPr lang="ru-RU" sz="110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az-Latn-AZ" sz="1200">
                          <a:effectLst/>
                        </a:rPr>
                        <a:t>2014</a:t>
                      </a:r>
                      <a:endParaRPr lang="ru-RU" sz="110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en-US" sz="1200">
                          <a:effectLst/>
                        </a:rPr>
                        <a:t>2003</a:t>
                      </a:r>
                      <a:endParaRPr lang="ru-RU" sz="110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en-US" sz="1200">
                          <a:effectLst/>
                        </a:rPr>
                        <a:t>2014</a:t>
                      </a:r>
                      <a:endParaRPr lang="ru-RU" sz="110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az-Latn-AZ" sz="1200">
                          <a:effectLst/>
                        </a:rPr>
                        <a:t>2003</a:t>
                      </a:r>
                      <a:endParaRPr lang="ru-RU" sz="110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az-Latn-AZ" sz="1200">
                          <a:effectLst/>
                        </a:rPr>
                        <a:t>2014</a:t>
                      </a:r>
                      <a:endParaRPr lang="ru-RU" sz="1100">
                        <a:effectLst/>
                        <a:latin typeface="Times New Roman" pitchFamily="18" charset="0"/>
                        <a:ea typeface="Times New Roman"/>
                        <a:cs typeface="Times New Roman" pitchFamily="18" charset="0"/>
                      </a:endParaRPr>
                    </a:p>
                  </a:txBody>
                  <a:tcPr marL="68580" marR="68580" marT="0" marB="0" anchor="ctr">
                    <a:noFill/>
                  </a:tcPr>
                </a:tc>
              </a:tr>
              <a:tr h="2896046">
                <a:tc>
                  <a:txBody>
                    <a:bodyPr/>
                    <a:lstStyle/>
                    <a:p>
                      <a:pPr algn="l">
                        <a:lnSpc>
                          <a:spcPct val="115000"/>
                        </a:lnSpc>
                        <a:spcAft>
                          <a:spcPts val="0"/>
                        </a:spcAft>
                      </a:pPr>
                      <a:r>
                        <a:rPr lang="az-Latn-AZ" sz="1200" dirty="0">
                          <a:effectLst/>
                        </a:rPr>
                        <a:t>1. 15 və yuxarı yaşda əhali, cəmi </a:t>
                      </a:r>
                      <a:endParaRPr lang="ru-RU" sz="1100" dirty="0">
                        <a:effectLst/>
                      </a:endParaRPr>
                    </a:p>
                    <a:p>
                      <a:pPr algn="l">
                        <a:lnSpc>
                          <a:spcPct val="115000"/>
                        </a:lnSpc>
                        <a:spcAft>
                          <a:spcPts val="0"/>
                        </a:spcAft>
                      </a:pPr>
                      <a:r>
                        <a:rPr lang="az-Latn-AZ" sz="1200" dirty="0">
                          <a:effectLst/>
                        </a:rPr>
                        <a:t>onlardan:</a:t>
                      </a:r>
                      <a:endParaRPr lang="ru-RU" sz="1100" dirty="0">
                        <a:effectLst/>
                      </a:endParaRPr>
                    </a:p>
                    <a:p>
                      <a:pPr algn="l">
                        <a:lnSpc>
                          <a:spcPct val="115000"/>
                        </a:lnSpc>
                        <a:spcAft>
                          <a:spcPts val="0"/>
                        </a:spcAft>
                      </a:pPr>
                      <a:r>
                        <a:rPr lang="az-Latn-AZ" sz="1200" dirty="0">
                          <a:effectLst/>
                        </a:rPr>
                        <a:t>-iqtisadi fəal əhali</a:t>
                      </a:r>
                      <a:endParaRPr lang="ru-RU" sz="1100" dirty="0">
                        <a:effectLst/>
                      </a:endParaRPr>
                    </a:p>
                    <a:p>
                      <a:pPr algn="l">
                        <a:lnSpc>
                          <a:spcPct val="115000"/>
                        </a:lnSpc>
                        <a:spcAft>
                          <a:spcPts val="0"/>
                        </a:spcAft>
                      </a:pPr>
                      <a:r>
                        <a:rPr lang="az-Latn-AZ" sz="1200" dirty="0">
                          <a:effectLst/>
                        </a:rPr>
                        <a:t>-iqtisadi qeyri-fəal </a:t>
                      </a:r>
                      <a:r>
                        <a:rPr lang="az-Latn-AZ" sz="1200" dirty="0" smtClean="0">
                          <a:effectLst/>
                        </a:rPr>
                        <a:t>əhali</a:t>
                      </a:r>
                    </a:p>
                    <a:p>
                      <a:pPr algn="l">
                        <a:lnSpc>
                          <a:spcPct val="115000"/>
                        </a:lnSpc>
                        <a:spcAft>
                          <a:spcPts val="0"/>
                        </a:spcAft>
                      </a:pPr>
                      <a:endParaRPr lang="az-Latn-AZ" sz="1100" dirty="0" smtClean="0">
                        <a:effectLst/>
                      </a:endParaRPr>
                    </a:p>
                    <a:p>
                      <a:pPr algn="l">
                        <a:lnSpc>
                          <a:spcPct val="115000"/>
                        </a:lnSpc>
                        <a:spcAft>
                          <a:spcPts val="0"/>
                        </a:spcAft>
                      </a:pPr>
                      <a:endParaRPr lang="az-Latn-AZ" sz="1100" dirty="0" smtClean="0">
                        <a:effectLst/>
                      </a:endParaRPr>
                    </a:p>
                    <a:p>
                      <a:pPr algn="l">
                        <a:lnSpc>
                          <a:spcPct val="115000"/>
                        </a:lnSpc>
                        <a:spcAft>
                          <a:spcPts val="0"/>
                        </a:spcAft>
                      </a:pPr>
                      <a:endParaRPr lang="ru-RU" sz="1100" dirty="0">
                        <a:effectLst/>
                      </a:endParaRPr>
                    </a:p>
                    <a:p>
                      <a:pPr algn="l">
                        <a:lnSpc>
                          <a:spcPct val="115000"/>
                        </a:lnSpc>
                        <a:spcAft>
                          <a:spcPts val="0"/>
                        </a:spcAft>
                      </a:pPr>
                      <a:r>
                        <a:rPr lang="az-Latn-AZ" sz="1200" dirty="0">
                          <a:effectLst/>
                        </a:rPr>
                        <a:t>2. iqtisadi fəal əhalinin, cəmi </a:t>
                      </a:r>
                      <a:endParaRPr lang="ru-RU" sz="1100" dirty="0">
                        <a:effectLst/>
                      </a:endParaRPr>
                    </a:p>
                    <a:p>
                      <a:pPr algn="l">
                        <a:lnSpc>
                          <a:spcPct val="115000"/>
                        </a:lnSpc>
                        <a:spcAft>
                          <a:spcPts val="0"/>
                        </a:spcAft>
                      </a:pPr>
                      <a:r>
                        <a:rPr lang="az-Latn-AZ" sz="1200" dirty="0">
                          <a:effectLst/>
                        </a:rPr>
                        <a:t>onlardan:</a:t>
                      </a:r>
                      <a:endParaRPr lang="ru-RU" sz="1100" dirty="0">
                        <a:effectLst/>
                      </a:endParaRPr>
                    </a:p>
                    <a:p>
                      <a:pPr algn="l">
                        <a:lnSpc>
                          <a:spcPct val="115000"/>
                        </a:lnSpc>
                        <a:spcAft>
                          <a:spcPts val="0"/>
                        </a:spcAft>
                      </a:pPr>
                      <a:r>
                        <a:rPr lang="az-Latn-AZ" sz="1200" dirty="0">
                          <a:effectLst/>
                        </a:rPr>
                        <a:t>-məşğul əhali</a:t>
                      </a:r>
                      <a:endParaRPr lang="ru-RU" sz="1100" dirty="0">
                        <a:effectLst/>
                      </a:endParaRPr>
                    </a:p>
                    <a:p>
                      <a:pPr algn="l">
                        <a:lnSpc>
                          <a:spcPct val="115000"/>
                        </a:lnSpc>
                        <a:spcAft>
                          <a:spcPts val="0"/>
                        </a:spcAft>
                      </a:pPr>
                      <a:r>
                        <a:rPr lang="az-Latn-AZ" sz="1200" dirty="0">
                          <a:effectLst/>
                        </a:rPr>
                        <a:t>-işsiz əhali</a:t>
                      </a:r>
                      <a:endParaRPr lang="ru-RU" sz="1100" dirty="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endParaRPr lang="az-Latn-AZ" sz="1200" dirty="0" smtClean="0">
                        <a:effectLst/>
                      </a:endParaRPr>
                    </a:p>
                    <a:p>
                      <a:pPr algn="ctr">
                        <a:lnSpc>
                          <a:spcPct val="115000"/>
                        </a:lnSpc>
                        <a:spcAft>
                          <a:spcPts val="0"/>
                        </a:spcAft>
                      </a:pPr>
                      <a:r>
                        <a:rPr lang="az-Latn-AZ" sz="1200" dirty="0">
                          <a:effectLst/>
                        </a:rPr>
                        <a:t> </a:t>
                      </a:r>
                      <a:r>
                        <a:rPr lang="az-Latn-AZ" sz="1200" dirty="0" smtClean="0">
                          <a:effectLst/>
                        </a:rPr>
                        <a:t>100,0</a:t>
                      </a:r>
                      <a:endParaRPr lang="ru-RU" sz="1100" dirty="0">
                        <a:effectLst/>
                      </a:endParaRPr>
                    </a:p>
                    <a:p>
                      <a:pPr algn="ctr">
                        <a:lnSpc>
                          <a:spcPct val="115000"/>
                        </a:lnSpc>
                        <a:spcAft>
                          <a:spcPts val="0"/>
                        </a:spcAft>
                      </a:pPr>
                      <a:r>
                        <a:rPr lang="az-Latn-AZ" sz="1200" dirty="0">
                          <a:effectLst/>
                        </a:rPr>
                        <a:t> </a:t>
                      </a:r>
                      <a:endParaRPr lang="ru-RU" sz="1100" dirty="0">
                        <a:effectLst/>
                      </a:endParaRPr>
                    </a:p>
                    <a:p>
                      <a:pPr algn="ctr">
                        <a:lnSpc>
                          <a:spcPct val="115000"/>
                        </a:lnSpc>
                        <a:spcAft>
                          <a:spcPts val="0"/>
                        </a:spcAft>
                      </a:pPr>
                      <a:r>
                        <a:rPr lang="az-Latn-AZ" sz="1200" dirty="0">
                          <a:effectLst/>
                        </a:rPr>
                        <a:t>62,9</a:t>
                      </a:r>
                      <a:endParaRPr lang="ru-RU" sz="1100" dirty="0">
                        <a:effectLst/>
                      </a:endParaRPr>
                    </a:p>
                    <a:p>
                      <a:pPr algn="ctr">
                        <a:lnSpc>
                          <a:spcPct val="115000"/>
                        </a:lnSpc>
                        <a:spcAft>
                          <a:spcPts val="0"/>
                        </a:spcAft>
                      </a:pPr>
                      <a:r>
                        <a:rPr lang="az-Latn-AZ" sz="1200" dirty="0">
                          <a:effectLst/>
                        </a:rPr>
                        <a:t>37,1</a:t>
                      </a:r>
                      <a:endParaRPr lang="ru-RU" sz="1100" dirty="0">
                        <a:effectLst/>
                      </a:endParaRPr>
                    </a:p>
                    <a:p>
                      <a:pPr algn="ctr">
                        <a:lnSpc>
                          <a:spcPct val="115000"/>
                        </a:lnSpc>
                        <a:spcAft>
                          <a:spcPts val="0"/>
                        </a:spcAft>
                      </a:pPr>
                      <a:r>
                        <a:rPr lang="az-Latn-AZ" sz="1200" dirty="0">
                          <a:effectLst/>
                        </a:rPr>
                        <a:t>100,0</a:t>
                      </a:r>
                      <a:endParaRPr lang="ru-RU" sz="1100" dirty="0">
                        <a:effectLst/>
                      </a:endParaRPr>
                    </a:p>
                    <a:p>
                      <a:pPr algn="ctr">
                        <a:lnSpc>
                          <a:spcPct val="115000"/>
                        </a:lnSpc>
                        <a:spcAft>
                          <a:spcPts val="0"/>
                        </a:spcAft>
                      </a:pPr>
                      <a:r>
                        <a:rPr lang="az-Latn-AZ" sz="1200" dirty="0">
                          <a:effectLst/>
                        </a:rPr>
                        <a:t> </a:t>
                      </a:r>
                      <a:endParaRPr lang="az-Latn-AZ" sz="1200" dirty="0" smtClean="0">
                        <a:effectLst/>
                      </a:endParaRPr>
                    </a:p>
                    <a:p>
                      <a:pPr algn="ctr">
                        <a:lnSpc>
                          <a:spcPct val="115000"/>
                        </a:lnSpc>
                        <a:spcAft>
                          <a:spcPts val="0"/>
                        </a:spcAft>
                      </a:pPr>
                      <a:endParaRPr lang="ru-RU" sz="1100" dirty="0" smtClean="0">
                        <a:effectLst/>
                      </a:endParaRPr>
                    </a:p>
                    <a:p>
                      <a:pPr algn="ctr">
                        <a:lnSpc>
                          <a:spcPct val="115000"/>
                        </a:lnSpc>
                        <a:spcAft>
                          <a:spcPts val="0"/>
                        </a:spcAft>
                      </a:pPr>
                      <a:r>
                        <a:rPr lang="az-Latn-AZ" sz="1200" dirty="0" smtClean="0">
                          <a:effectLst/>
                        </a:rPr>
                        <a:t>89,3</a:t>
                      </a:r>
                      <a:endParaRPr lang="ru-RU" sz="1100" dirty="0" smtClean="0">
                        <a:effectLst/>
                      </a:endParaRPr>
                    </a:p>
                    <a:p>
                      <a:pPr algn="ctr">
                        <a:lnSpc>
                          <a:spcPct val="115000"/>
                        </a:lnSpc>
                        <a:spcAft>
                          <a:spcPts val="0"/>
                        </a:spcAft>
                      </a:pPr>
                      <a:r>
                        <a:rPr lang="az-Latn-AZ" sz="1200" dirty="0" smtClean="0">
                          <a:effectLst/>
                        </a:rPr>
                        <a:t>10,7</a:t>
                      </a:r>
                      <a:endParaRPr lang="ru-RU" sz="1100" dirty="0">
                        <a:effectLst/>
                      </a:endParaRPr>
                    </a:p>
                    <a:p>
                      <a:pPr algn="ctr">
                        <a:lnSpc>
                          <a:spcPct val="115000"/>
                        </a:lnSpc>
                        <a:spcAft>
                          <a:spcPts val="0"/>
                        </a:spcAft>
                      </a:pPr>
                      <a:r>
                        <a:rPr lang="az-Latn-AZ" sz="1200" dirty="0">
                          <a:effectLst/>
                        </a:rPr>
                        <a:t> </a:t>
                      </a:r>
                      <a:endParaRPr lang="ru-RU" sz="1100" dirty="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az-Latn-AZ" sz="1200" dirty="0">
                          <a:effectLst/>
                        </a:rPr>
                        <a:t> </a:t>
                      </a:r>
                      <a:r>
                        <a:rPr lang="az-Latn-AZ" sz="1200" dirty="0" smtClean="0">
                          <a:effectLst/>
                        </a:rPr>
                        <a:t>100,0</a:t>
                      </a:r>
                      <a:endParaRPr lang="ru-RU" sz="1100" dirty="0" smtClean="0">
                        <a:effectLst/>
                      </a:endParaRPr>
                    </a:p>
                    <a:p>
                      <a:pPr algn="ctr">
                        <a:lnSpc>
                          <a:spcPct val="115000"/>
                        </a:lnSpc>
                        <a:spcAft>
                          <a:spcPts val="0"/>
                        </a:spcAft>
                      </a:pPr>
                      <a:r>
                        <a:rPr lang="az-Latn-AZ" sz="1200" dirty="0" smtClean="0">
                          <a:effectLst/>
                        </a:rPr>
                        <a:t> </a:t>
                      </a:r>
                      <a:endParaRPr lang="ru-RU" sz="1100" dirty="0" smtClean="0">
                        <a:effectLst/>
                      </a:endParaRPr>
                    </a:p>
                    <a:p>
                      <a:pPr algn="ctr">
                        <a:lnSpc>
                          <a:spcPct val="115000"/>
                        </a:lnSpc>
                        <a:spcAft>
                          <a:spcPts val="0"/>
                        </a:spcAft>
                      </a:pPr>
                      <a:r>
                        <a:rPr lang="az-Latn-AZ" sz="1200" dirty="0" smtClean="0">
                          <a:effectLst/>
                        </a:rPr>
                        <a:t>69,5</a:t>
                      </a:r>
                      <a:endParaRPr lang="ru-RU" sz="1100" dirty="0" smtClean="0">
                        <a:effectLst/>
                      </a:endParaRPr>
                    </a:p>
                    <a:p>
                      <a:pPr algn="ctr">
                        <a:lnSpc>
                          <a:spcPct val="115000"/>
                        </a:lnSpc>
                        <a:spcAft>
                          <a:spcPts val="0"/>
                        </a:spcAft>
                      </a:pPr>
                      <a:r>
                        <a:rPr lang="az-Latn-AZ" sz="1200" dirty="0" smtClean="0">
                          <a:effectLst/>
                        </a:rPr>
                        <a:t>30,5</a:t>
                      </a:r>
                      <a:endParaRPr lang="ru-RU" sz="1100" dirty="0">
                        <a:effectLst/>
                      </a:endParaRPr>
                    </a:p>
                    <a:p>
                      <a:pPr algn="ctr">
                        <a:lnSpc>
                          <a:spcPct val="115000"/>
                        </a:lnSpc>
                        <a:spcAft>
                          <a:spcPts val="0"/>
                        </a:spcAft>
                      </a:pPr>
                      <a:r>
                        <a:rPr lang="az-Latn-AZ" sz="1200" dirty="0">
                          <a:effectLst/>
                        </a:rPr>
                        <a:t>100,0</a:t>
                      </a:r>
                      <a:endParaRPr lang="ru-RU" sz="1100" dirty="0">
                        <a:effectLst/>
                      </a:endParaRPr>
                    </a:p>
                    <a:p>
                      <a:pPr algn="ctr">
                        <a:lnSpc>
                          <a:spcPct val="115000"/>
                        </a:lnSpc>
                        <a:spcAft>
                          <a:spcPts val="0"/>
                        </a:spcAft>
                      </a:pPr>
                      <a:endParaRPr lang="az-Latn-AZ" sz="1200" dirty="0" smtClean="0">
                        <a:effectLst/>
                      </a:endParaRPr>
                    </a:p>
                    <a:p>
                      <a:pPr algn="ctr">
                        <a:lnSpc>
                          <a:spcPct val="115000"/>
                        </a:lnSpc>
                        <a:spcAft>
                          <a:spcPts val="0"/>
                        </a:spcAft>
                      </a:pPr>
                      <a:endParaRPr lang="az-Latn-AZ" sz="1200" dirty="0" smtClean="0">
                        <a:effectLst/>
                      </a:endParaRPr>
                    </a:p>
                    <a:p>
                      <a:pPr algn="ctr">
                        <a:lnSpc>
                          <a:spcPct val="115000"/>
                        </a:lnSpc>
                        <a:spcAft>
                          <a:spcPts val="0"/>
                        </a:spcAft>
                      </a:pPr>
                      <a:r>
                        <a:rPr lang="az-Latn-AZ" sz="1200" dirty="0" smtClean="0">
                          <a:effectLst/>
                        </a:rPr>
                        <a:t>95,1</a:t>
                      </a:r>
                      <a:endParaRPr lang="ru-RU" sz="1100" dirty="0">
                        <a:effectLst/>
                      </a:endParaRPr>
                    </a:p>
                    <a:p>
                      <a:pPr algn="ctr">
                        <a:lnSpc>
                          <a:spcPct val="115000"/>
                        </a:lnSpc>
                        <a:spcAft>
                          <a:spcPts val="0"/>
                        </a:spcAft>
                      </a:pPr>
                      <a:r>
                        <a:rPr lang="az-Latn-AZ" sz="1200" dirty="0">
                          <a:effectLst/>
                        </a:rPr>
                        <a:t>4,9</a:t>
                      </a:r>
                      <a:endParaRPr lang="ru-RU" sz="1100" dirty="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az-Latn-AZ" sz="1200" dirty="0" smtClean="0">
                          <a:effectLst/>
                        </a:rPr>
                        <a:t>100,0</a:t>
                      </a:r>
                      <a:endParaRPr lang="ru-RU" sz="1100" dirty="0">
                        <a:effectLst/>
                      </a:endParaRPr>
                    </a:p>
                    <a:p>
                      <a:pPr algn="ctr">
                        <a:lnSpc>
                          <a:spcPct val="115000"/>
                        </a:lnSpc>
                        <a:spcAft>
                          <a:spcPts val="0"/>
                        </a:spcAft>
                      </a:pPr>
                      <a:r>
                        <a:rPr lang="az-Latn-AZ" sz="1200" dirty="0">
                          <a:effectLst/>
                        </a:rPr>
                        <a:t> </a:t>
                      </a:r>
                      <a:endParaRPr lang="ru-RU" sz="1100" dirty="0">
                        <a:effectLst/>
                      </a:endParaRPr>
                    </a:p>
                    <a:p>
                      <a:pPr algn="ctr">
                        <a:lnSpc>
                          <a:spcPct val="115000"/>
                        </a:lnSpc>
                        <a:spcAft>
                          <a:spcPts val="0"/>
                        </a:spcAft>
                      </a:pPr>
                      <a:r>
                        <a:rPr lang="az-Latn-AZ" sz="1200" dirty="0">
                          <a:effectLst/>
                        </a:rPr>
                        <a:t>61,8</a:t>
                      </a:r>
                      <a:endParaRPr lang="ru-RU" sz="1100" dirty="0">
                        <a:effectLst/>
                      </a:endParaRPr>
                    </a:p>
                    <a:p>
                      <a:pPr algn="ctr">
                        <a:lnSpc>
                          <a:spcPct val="115000"/>
                        </a:lnSpc>
                        <a:spcAft>
                          <a:spcPts val="0"/>
                        </a:spcAft>
                      </a:pPr>
                      <a:r>
                        <a:rPr lang="az-Latn-AZ" sz="1200" dirty="0">
                          <a:effectLst/>
                        </a:rPr>
                        <a:t>38,2</a:t>
                      </a:r>
                      <a:endParaRPr lang="ru-RU" sz="1100" dirty="0">
                        <a:effectLst/>
                      </a:endParaRPr>
                    </a:p>
                    <a:p>
                      <a:pPr algn="ctr">
                        <a:lnSpc>
                          <a:spcPct val="115000"/>
                        </a:lnSpc>
                        <a:spcAft>
                          <a:spcPts val="0"/>
                        </a:spcAft>
                      </a:pPr>
                      <a:r>
                        <a:rPr lang="az-Latn-AZ" sz="1200" dirty="0">
                          <a:effectLst/>
                        </a:rPr>
                        <a:t>100,0</a:t>
                      </a:r>
                      <a:endParaRPr lang="ru-RU" sz="1100" dirty="0">
                        <a:effectLst/>
                      </a:endParaRPr>
                    </a:p>
                    <a:p>
                      <a:pPr algn="ctr">
                        <a:lnSpc>
                          <a:spcPct val="115000"/>
                        </a:lnSpc>
                        <a:spcAft>
                          <a:spcPts val="0"/>
                        </a:spcAft>
                      </a:pPr>
                      <a:r>
                        <a:rPr lang="az-Latn-AZ" sz="1200" dirty="0">
                          <a:effectLst/>
                        </a:rPr>
                        <a:t> </a:t>
                      </a:r>
                      <a:endParaRPr lang="az-Latn-AZ" sz="1200" dirty="0" smtClean="0">
                        <a:effectLst/>
                      </a:endParaRPr>
                    </a:p>
                    <a:p>
                      <a:pPr algn="ctr">
                        <a:lnSpc>
                          <a:spcPct val="115000"/>
                        </a:lnSpc>
                        <a:spcAft>
                          <a:spcPts val="0"/>
                        </a:spcAft>
                      </a:pPr>
                      <a:endParaRPr lang="ru-RU" sz="1100" dirty="0">
                        <a:effectLst/>
                      </a:endParaRPr>
                    </a:p>
                    <a:p>
                      <a:pPr algn="ctr">
                        <a:lnSpc>
                          <a:spcPct val="115000"/>
                        </a:lnSpc>
                        <a:spcAft>
                          <a:spcPts val="0"/>
                        </a:spcAft>
                      </a:pPr>
                      <a:r>
                        <a:rPr lang="az-Latn-AZ" sz="1200" dirty="0">
                          <a:effectLst/>
                        </a:rPr>
                        <a:t>80,9</a:t>
                      </a:r>
                      <a:endParaRPr lang="ru-RU" sz="1100" dirty="0">
                        <a:effectLst/>
                      </a:endParaRPr>
                    </a:p>
                    <a:p>
                      <a:pPr algn="ctr">
                        <a:lnSpc>
                          <a:spcPct val="115000"/>
                        </a:lnSpc>
                        <a:spcAft>
                          <a:spcPts val="0"/>
                        </a:spcAft>
                      </a:pPr>
                      <a:r>
                        <a:rPr lang="az-Latn-AZ" sz="1200" dirty="0">
                          <a:effectLst/>
                        </a:rPr>
                        <a:t>19,1</a:t>
                      </a:r>
                      <a:endParaRPr lang="ru-RU" sz="1100" dirty="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az-Latn-AZ" sz="1200" dirty="0">
                          <a:effectLst/>
                        </a:rPr>
                        <a:t> </a:t>
                      </a:r>
                      <a:r>
                        <a:rPr lang="az-Latn-AZ" sz="1200" dirty="0" smtClean="0">
                          <a:effectLst/>
                        </a:rPr>
                        <a:t>100,0</a:t>
                      </a:r>
                      <a:endParaRPr lang="ru-RU" sz="1100" dirty="0">
                        <a:effectLst/>
                      </a:endParaRPr>
                    </a:p>
                    <a:p>
                      <a:pPr algn="ctr">
                        <a:lnSpc>
                          <a:spcPct val="115000"/>
                        </a:lnSpc>
                        <a:spcAft>
                          <a:spcPts val="0"/>
                        </a:spcAft>
                      </a:pPr>
                      <a:r>
                        <a:rPr lang="az-Latn-AZ" sz="1200" dirty="0">
                          <a:effectLst/>
                        </a:rPr>
                        <a:t> </a:t>
                      </a:r>
                      <a:endParaRPr lang="ru-RU" sz="1100" dirty="0">
                        <a:effectLst/>
                      </a:endParaRPr>
                    </a:p>
                    <a:p>
                      <a:pPr algn="ctr">
                        <a:lnSpc>
                          <a:spcPct val="115000"/>
                        </a:lnSpc>
                        <a:spcAft>
                          <a:spcPts val="0"/>
                        </a:spcAft>
                      </a:pPr>
                      <a:r>
                        <a:rPr lang="az-Latn-AZ" sz="1200" dirty="0">
                          <a:effectLst/>
                        </a:rPr>
                        <a:t>52,4</a:t>
                      </a:r>
                      <a:endParaRPr lang="ru-RU" sz="1100" dirty="0">
                        <a:effectLst/>
                      </a:endParaRPr>
                    </a:p>
                    <a:p>
                      <a:pPr algn="ctr">
                        <a:lnSpc>
                          <a:spcPct val="115000"/>
                        </a:lnSpc>
                        <a:spcAft>
                          <a:spcPts val="0"/>
                        </a:spcAft>
                      </a:pPr>
                      <a:r>
                        <a:rPr lang="az-Latn-AZ" sz="1200" dirty="0">
                          <a:effectLst/>
                        </a:rPr>
                        <a:t>47,6</a:t>
                      </a:r>
                      <a:endParaRPr lang="ru-RU" sz="1100" dirty="0">
                        <a:effectLst/>
                      </a:endParaRPr>
                    </a:p>
                    <a:p>
                      <a:pPr algn="ctr">
                        <a:lnSpc>
                          <a:spcPct val="115000"/>
                        </a:lnSpc>
                        <a:spcAft>
                          <a:spcPts val="0"/>
                        </a:spcAft>
                      </a:pPr>
                      <a:r>
                        <a:rPr lang="az-Latn-AZ" sz="1200" dirty="0">
                          <a:effectLst/>
                        </a:rPr>
                        <a:t>100,0</a:t>
                      </a:r>
                      <a:endParaRPr lang="ru-RU" sz="1100" dirty="0">
                        <a:effectLst/>
                      </a:endParaRPr>
                    </a:p>
                    <a:p>
                      <a:pPr algn="ctr">
                        <a:lnSpc>
                          <a:spcPct val="115000"/>
                        </a:lnSpc>
                        <a:spcAft>
                          <a:spcPts val="0"/>
                        </a:spcAft>
                      </a:pPr>
                      <a:r>
                        <a:rPr lang="az-Latn-AZ" sz="1200" dirty="0">
                          <a:effectLst/>
                        </a:rPr>
                        <a:t> </a:t>
                      </a:r>
                      <a:endParaRPr lang="az-Latn-AZ" sz="1200" dirty="0" smtClean="0">
                        <a:effectLst/>
                      </a:endParaRPr>
                    </a:p>
                    <a:p>
                      <a:pPr algn="ctr">
                        <a:lnSpc>
                          <a:spcPct val="115000"/>
                        </a:lnSpc>
                        <a:spcAft>
                          <a:spcPts val="0"/>
                        </a:spcAft>
                      </a:pPr>
                      <a:endParaRPr lang="ru-RU" sz="1100" dirty="0">
                        <a:effectLst/>
                      </a:endParaRPr>
                    </a:p>
                    <a:p>
                      <a:pPr algn="ctr">
                        <a:lnSpc>
                          <a:spcPct val="115000"/>
                        </a:lnSpc>
                        <a:spcAft>
                          <a:spcPts val="0"/>
                        </a:spcAft>
                      </a:pPr>
                      <a:r>
                        <a:rPr lang="az-Latn-AZ" sz="1200" dirty="0">
                          <a:effectLst/>
                        </a:rPr>
                        <a:t>90,3</a:t>
                      </a:r>
                      <a:endParaRPr lang="ru-RU" sz="1100" dirty="0">
                        <a:effectLst/>
                      </a:endParaRPr>
                    </a:p>
                    <a:p>
                      <a:pPr algn="ctr">
                        <a:lnSpc>
                          <a:spcPct val="115000"/>
                        </a:lnSpc>
                        <a:spcAft>
                          <a:spcPts val="0"/>
                        </a:spcAft>
                      </a:pPr>
                      <a:r>
                        <a:rPr lang="az-Latn-AZ" sz="1200" dirty="0">
                          <a:effectLst/>
                        </a:rPr>
                        <a:t>9,7</a:t>
                      </a:r>
                      <a:endParaRPr lang="ru-RU" sz="1100" dirty="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az-Latn-AZ" sz="1200" dirty="0" smtClean="0">
                          <a:effectLst/>
                        </a:rPr>
                        <a:t>100,0</a:t>
                      </a:r>
                      <a:endParaRPr lang="ru-RU" sz="1100" dirty="0">
                        <a:effectLst/>
                      </a:endParaRPr>
                    </a:p>
                    <a:p>
                      <a:pPr algn="ctr">
                        <a:lnSpc>
                          <a:spcPct val="115000"/>
                        </a:lnSpc>
                        <a:spcAft>
                          <a:spcPts val="0"/>
                        </a:spcAft>
                      </a:pPr>
                      <a:r>
                        <a:rPr lang="az-Latn-AZ" sz="1200" dirty="0">
                          <a:effectLst/>
                        </a:rPr>
                        <a:t> </a:t>
                      </a:r>
                      <a:endParaRPr lang="ru-RU" sz="1100" dirty="0">
                        <a:effectLst/>
                      </a:endParaRPr>
                    </a:p>
                    <a:p>
                      <a:pPr algn="ctr">
                        <a:lnSpc>
                          <a:spcPct val="115000"/>
                        </a:lnSpc>
                        <a:spcAft>
                          <a:spcPts val="0"/>
                        </a:spcAft>
                      </a:pPr>
                      <a:r>
                        <a:rPr lang="az-Latn-AZ" sz="1200" dirty="0">
                          <a:effectLst/>
                        </a:rPr>
                        <a:t>63,5</a:t>
                      </a:r>
                      <a:endParaRPr lang="ru-RU" sz="1100" dirty="0">
                        <a:effectLst/>
                      </a:endParaRPr>
                    </a:p>
                    <a:p>
                      <a:pPr algn="ctr">
                        <a:lnSpc>
                          <a:spcPct val="115000"/>
                        </a:lnSpc>
                        <a:spcAft>
                          <a:spcPts val="0"/>
                        </a:spcAft>
                      </a:pPr>
                      <a:r>
                        <a:rPr lang="az-Latn-AZ" sz="1200" dirty="0">
                          <a:effectLst/>
                        </a:rPr>
                        <a:t>36,5</a:t>
                      </a:r>
                      <a:endParaRPr lang="ru-RU" sz="1100" dirty="0">
                        <a:effectLst/>
                      </a:endParaRPr>
                    </a:p>
                    <a:p>
                      <a:pPr algn="ctr">
                        <a:lnSpc>
                          <a:spcPct val="115000"/>
                        </a:lnSpc>
                        <a:spcAft>
                          <a:spcPts val="0"/>
                        </a:spcAft>
                      </a:pPr>
                      <a:r>
                        <a:rPr lang="az-Latn-AZ" sz="1200" dirty="0">
                          <a:effectLst/>
                        </a:rPr>
                        <a:t>100,0</a:t>
                      </a:r>
                      <a:endParaRPr lang="ru-RU" sz="1100" dirty="0">
                        <a:effectLst/>
                      </a:endParaRPr>
                    </a:p>
                    <a:p>
                      <a:pPr algn="ctr">
                        <a:lnSpc>
                          <a:spcPct val="115000"/>
                        </a:lnSpc>
                        <a:spcAft>
                          <a:spcPts val="0"/>
                        </a:spcAft>
                      </a:pPr>
                      <a:endParaRPr lang="az-Latn-AZ" sz="1200" dirty="0" smtClean="0">
                        <a:effectLst/>
                      </a:endParaRPr>
                    </a:p>
                    <a:p>
                      <a:pPr algn="ctr">
                        <a:lnSpc>
                          <a:spcPct val="115000"/>
                        </a:lnSpc>
                        <a:spcAft>
                          <a:spcPts val="0"/>
                        </a:spcAft>
                      </a:pPr>
                      <a:r>
                        <a:rPr lang="az-Latn-AZ" sz="1200" dirty="0">
                          <a:effectLst/>
                        </a:rPr>
                        <a:t> </a:t>
                      </a:r>
                      <a:endParaRPr lang="ru-RU" sz="1100" dirty="0">
                        <a:effectLst/>
                      </a:endParaRPr>
                    </a:p>
                    <a:p>
                      <a:pPr algn="ctr">
                        <a:lnSpc>
                          <a:spcPct val="115000"/>
                        </a:lnSpc>
                        <a:spcAft>
                          <a:spcPts val="0"/>
                        </a:spcAft>
                      </a:pPr>
                      <a:r>
                        <a:rPr lang="az-Latn-AZ" sz="1200" dirty="0">
                          <a:effectLst/>
                        </a:rPr>
                        <a:t>93,4</a:t>
                      </a:r>
                      <a:endParaRPr lang="ru-RU" sz="1100" dirty="0">
                        <a:effectLst/>
                      </a:endParaRPr>
                    </a:p>
                    <a:p>
                      <a:pPr algn="ctr">
                        <a:lnSpc>
                          <a:spcPct val="115000"/>
                        </a:lnSpc>
                        <a:spcAft>
                          <a:spcPts val="0"/>
                        </a:spcAft>
                      </a:pPr>
                      <a:r>
                        <a:rPr lang="az-Latn-AZ" sz="1200" dirty="0">
                          <a:effectLst/>
                        </a:rPr>
                        <a:t>6,6</a:t>
                      </a:r>
                      <a:endParaRPr lang="ru-RU" sz="1100" dirty="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az-Latn-AZ" sz="1200" dirty="0" smtClean="0">
                          <a:effectLst/>
                        </a:rPr>
                        <a:t>100,0</a:t>
                      </a:r>
                      <a:endParaRPr lang="ru-RU" sz="1100" dirty="0">
                        <a:effectLst/>
                      </a:endParaRPr>
                    </a:p>
                    <a:p>
                      <a:pPr algn="ctr">
                        <a:lnSpc>
                          <a:spcPct val="115000"/>
                        </a:lnSpc>
                        <a:spcAft>
                          <a:spcPts val="0"/>
                        </a:spcAft>
                      </a:pPr>
                      <a:r>
                        <a:rPr lang="az-Latn-AZ" sz="1200" dirty="0">
                          <a:effectLst/>
                        </a:rPr>
                        <a:t> </a:t>
                      </a:r>
                      <a:endParaRPr lang="ru-RU" sz="1100" dirty="0">
                        <a:effectLst/>
                      </a:endParaRPr>
                    </a:p>
                    <a:p>
                      <a:pPr algn="ctr">
                        <a:lnSpc>
                          <a:spcPct val="115000"/>
                        </a:lnSpc>
                        <a:spcAft>
                          <a:spcPts val="0"/>
                        </a:spcAft>
                      </a:pPr>
                      <a:r>
                        <a:rPr lang="az-Latn-AZ" sz="1200" dirty="0">
                          <a:effectLst/>
                        </a:rPr>
                        <a:t>78,8</a:t>
                      </a:r>
                      <a:endParaRPr lang="ru-RU" sz="1100" dirty="0">
                        <a:effectLst/>
                      </a:endParaRPr>
                    </a:p>
                    <a:p>
                      <a:pPr algn="ctr">
                        <a:lnSpc>
                          <a:spcPct val="115000"/>
                        </a:lnSpc>
                        <a:spcAft>
                          <a:spcPts val="0"/>
                        </a:spcAft>
                      </a:pPr>
                      <a:r>
                        <a:rPr lang="az-Latn-AZ" sz="1200" dirty="0">
                          <a:effectLst/>
                        </a:rPr>
                        <a:t>21,2</a:t>
                      </a:r>
                      <a:endParaRPr lang="ru-RU" sz="1100" dirty="0">
                        <a:effectLst/>
                      </a:endParaRPr>
                    </a:p>
                    <a:p>
                      <a:pPr algn="ctr">
                        <a:lnSpc>
                          <a:spcPct val="115000"/>
                        </a:lnSpc>
                        <a:spcAft>
                          <a:spcPts val="0"/>
                        </a:spcAft>
                      </a:pPr>
                      <a:r>
                        <a:rPr lang="az-Latn-AZ" sz="1200" dirty="0">
                          <a:effectLst/>
                        </a:rPr>
                        <a:t>100,0</a:t>
                      </a:r>
                      <a:endParaRPr lang="ru-RU" sz="1100" dirty="0">
                        <a:effectLst/>
                      </a:endParaRPr>
                    </a:p>
                    <a:p>
                      <a:pPr algn="ctr">
                        <a:lnSpc>
                          <a:spcPct val="115000"/>
                        </a:lnSpc>
                        <a:spcAft>
                          <a:spcPts val="0"/>
                        </a:spcAft>
                      </a:pPr>
                      <a:endParaRPr lang="az-Latn-AZ" sz="1200" dirty="0" smtClean="0">
                        <a:effectLst/>
                      </a:endParaRPr>
                    </a:p>
                    <a:p>
                      <a:pPr algn="ctr">
                        <a:lnSpc>
                          <a:spcPct val="115000"/>
                        </a:lnSpc>
                        <a:spcAft>
                          <a:spcPts val="0"/>
                        </a:spcAft>
                      </a:pPr>
                      <a:r>
                        <a:rPr lang="az-Latn-AZ" sz="1200" dirty="0">
                          <a:effectLst/>
                        </a:rPr>
                        <a:t> </a:t>
                      </a:r>
                      <a:endParaRPr lang="ru-RU" sz="1100" dirty="0">
                        <a:effectLst/>
                      </a:endParaRPr>
                    </a:p>
                    <a:p>
                      <a:pPr algn="ctr">
                        <a:lnSpc>
                          <a:spcPct val="115000"/>
                        </a:lnSpc>
                        <a:spcAft>
                          <a:spcPts val="0"/>
                        </a:spcAft>
                      </a:pPr>
                      <a:r>
                        <a:rPr lang="az-Latn-AZ" sz="1200" dirty="0">
                          <a:effectLst/>
                        </a:rPr>
                        <a:t>96,8</a:t>
                      </a:r>
                      <a:endParaRPr lang="ru-RU" sz="1100" dirty="0">
                        <a:effectLst/>
                      </a:endParaRPr>
                    </a:p>
                    <a:p>
                      <a:pPr algn="ctr">
                        <a:lnSpc>
                          <a:spcPct val="115000"/>
                        </a:lnSpc>
                        <a:spcAft>
                          <a:spcPts val="0"/>
                        </a:spcAft>
                      </a:pPr>
                      <a:r>
                        <a:rPr lang="az-Latn-AZ" sz="1200" dirty="0">
                          <a:effectLst/>
                        </a:rPr>
                        <a:t>3,2</a:t>
                      </a:r>
                      <a:endParaRPr lang="ru-RU" sz="1100" dirty="0">
                        <a:effectLst/>
                        <a:latin typeface="Times New Roman" pitchFamily="18" charset="0"/>
                        <a:ea typeface="Times New Roman"/>
                        <a:cs typeface="Times New Roman" pitchFamily="18" charset="0"/>
                      </a:endParaRPr>
                    </a:p>
                  </a:txBody>
                  <a:tcPr marL="68580" marR="68580" marT="0" marB="0" anchor="ctr">
                    <a:noFill/>
                  </a:tcPr>
                </a:tc>
              </a:tr>
            </a:tbl>
          </a:graphicData>
        </a:graphic>
      </p:graphicFrame>
      <p:sp>
        <p:nvSpPr>
          <p:cNvPr id="13" name="Номер слайда 14"/>
          <p:cNvSpPr>
            <a:spLocks noGrp="1"/>
          </p:cNvSpPr>
          <p:nvPr>
            <p:ph type="sldNum" sz="quarter" idx="12"/>
          </p:nvPr>
        </p:nvSpPr>
        <p:spPr>
          <a:xfrm>
            <a:off x="6553200" y="6356350"/>
            <a:ext cx="2133600" cy="365125"/>
          </a:xfrm>
        </p:spPr>
        <p:txBody>
          <a:bodyPr/>
          <a:lstStyle/>
          <a:p>
            <a:fld id="{B19B0651-EE4F-4900-A07F-96A6BFA9D0F0}" type="slidenum">
              <a:rPr lang="ru-RU" sz="1400" smtClean="0">
                <a:solidFill>
                  <a:schemeClr val="tx1"/>
                </a:solidFill>
              </a:rPr>
              <a:pPr/>
              <a:t>6</a:t>
            </a:fld>
            <a:r>
              <a:rPr lang="az-Latn-AZ" sz="1400" dirty="0" smtClean="0">
                <a:solidFill>
                  <a:schemeClr val="tx1"/>
                </a:solidFill>
              </a:rPr>
              <a:t>/9</a:t>
            </a:r>
            <a:endParaRPr lang="ru-RU" sz="1400" dirty="0">
              <a:solidFill>
                <a:schemeClr val="tx1"/>
              </a:solidFill>
            </a:endParaRPr>
          </a:p>
        </p:txBody>
      </p:sp>
    </p:spTree>
    <p:extLst>
      <p:ext uri="{BB962C8B-B14F-4D97-AF65-F5344CB8AC3E}">
        <p14:creationId xmlns:p14="http://schemas.microsoft.com/office/powerpoint/2010/main" xmlns="" val="16350091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588600710"/>
              </p:ext>
            </p:extLst>
          </p:nvPr>
        </p:nvGraphicFramePr>
        <p:xfrm>
          <a:off x="204458" y="1772816"/>
          <a:ext cx="8712971" cy="4903319"/>
        </p:xfrm>
        <a:graphic>
          <a:graphicData uri="http://schemas.openxmlformats.org/drawingml/2006/table">
            <a:tbl>
              <a:tblPr firstRow="1" firstCol="1" bandRow="1">
                <a:tableStyleId>{5C22544A-7EE6-4342-B048-85BDC9FD1C3A}</a:tableStyleId>
              </a:tblPr>
              <a:tblGrid>
                <a:gridCol w="3655174"/>
                <a:gridCol w="942966"/>
                <a:gridCol w="942966"/>
                <a:gridCol w="942966"/>
                <a:gridCol w="775818"/>
                <a:gridCol w="1453081"/>
              </a:tblGrid>
              <a:tr h="514451">
                <a:tc rowSpan="2">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2005</a:t>
                      </a:r>
                      <a:endParaRPr lang="ru-RU" sz="100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2014</a:t>
                      </a:r>
                      <a:endParaRPr lang="ru-RU" sz="100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rowSpan="2">
                  <a:txBody>
                    <a:bodyPr/>
                    <a:lstStyle/>
                    <a:p>
                      <a:pPr algn="ctr">
                        <a:lnSpc>
                          <a:spcPct val="115000"/>
                        </a:lnSpc>
                        <a:spcAft>
                          <a:spcPts val="0"/>
                        </a:spcAft>
                      </a:pPr>
                      <a:r>
                        <a:rPr lang="az-Latn-AZ" sz="900" dirty="0">
                          <a:solidFill>
                            <a:schemeClr val="tx1"/>
                          </a:solidFill>
                          <a:effectLst/>
                          <a:latin typeface="Times New Roman" pitchFamily="18" charset="0"/>
                          <a:cs typeface="Times New Roman" pitchFamily="18" charset="0"/>
                        </a:rPr>
                        <a:t>2005-ci ilə nisbətən 2014-ci ildə % lə</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487">
                <a:tc vMerge="1">
                  <a:txBody>
                    <a:bodyPr/>
                    <a:lstStyle/>
                    <a:p>
                      <a:endParaRPr lang="ru-RU"/>
                    </a:p>
                  </a:txBody>
                  <a:tcPr/>
                </a:tc>
                <a:tc>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sayı</a:t>
                      </a:r>
                      <a:endParaRPr lang="ru-RU" sz="100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xüsusi çəkisi</a:t>
                      </a:r>
                      <a:endParaRPr lang="ru-RU" sz="100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sayı</a:t>
                      </a:r>
                      <a:endParaRPr lang="ru-RU" sz="100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900">
                          <a:solidFill>
                            <a:schemeClr val="tx1"/>
                          </a:solidFill>
                          <a:effectLst/>
                          <a:latin typeface="Times New Roman" pitchFamily="18" charset="0"/>
                          <a:cs typeface="Times New Roman" pitchFamily="18" charset="0"/>
                        </a:rPr>
                        <a:t>xüsusi çəkisi</a:t>
                      </a:r>
                      <a:endParaRPr lang="ru-RU" sz="100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r>
              <a:tr h="1852930">
                <a:tc>
                  <a:txBody>
                    <a:bodyPr/>
                    <a:lstStyle/>
                    <a:p>
                      <a:pPr algn="l">
                        <a:lnSpc>
                          <a:spcPct val="115000"/>
                        </a:lnSpc>
                        <a:spcAft>
                          <a:spcPts val="0"/>
                        </a:spcAft>
                      </a:pPr>
                      <a:r>
                        <a:rPr lang="az-Latn-AZ" sz="1200" dirty="0">
                          <a:solidFill>
                            <a:schemeClr val="tx1"/>
                          </a:solidFill>
                          <a:effectLst/>
                          <a:latin typeface="Times New Roman" pitchFamily="18" charset="0"/>
                          <a:cs typeface="Times New Roman" pitchFamily="18" charset="0"/>
                        </a:rPr>
                        <a:t>1</a:t>
                      </a:r>
                      <a:r>
                        <a:rPr lang="az-Latn-AZ" sz="1200" dirty="0" smtClean="0">
                          <a:solidFill>
                            <a:schemeClr val="tx1"/>
                          </a:solidFill>
                          <a:effectLst/>
                          <a:latin typeface="Times New Roman" pitchFamily="18" charset="0"/>
                          <a:cs typeface="Times New Roman" pitchFamily="18" charset="0"/>
                        </a:rPr>
                        <a:t>.</a:t>
                      </a:r>
                      <a:r>
                        <a:rPr lang="en-US" sz="1200" dirty="0" smtClean="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Məktəbəqədər </a:t>
                      </a:r>
                      <a:r>
                        <a:rPr lang="az-Latn-AZ" sz="1200" dirty="0">
                          <a:solidFill>
                            <a:schemeClr val="tx1"/>
                          </a:solidFill>
                          <a:effectLst/>
                          <a:latin typeface="Times New Roman" pitchFamily="18" charset="0"/>
                          <a:cs typeface="Times New Roman" pitchFamily="18" charset="0"/>
                        </a:rPr>
                        <a:t>təhsil müəssisələrinin sayı, cəmi</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a:solidFill>
                            <a:schemeClr val="tx1"/>
                          </a:solidFill>
                          <a:effectLst/>
                          <a:latin typeface="Times New Roman" pitchFamily="18" charset="0"/>
                          <a:cs typeface="Times New Roman" pitchFamily="18" charset="0"/>
                        </a:rPr>
                        <a:t>o cümlədən:</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a:solidFill>
                            <a:schemeClr val="tx1"/>
                          </a:solidFill>
                          <a:effectLst/>
                          <a:latin typeface="Times New Roman" pitchFamily="18" charset="0"/>
                          <a:cs typeface="Times New Roman" pitchFamily="18" charset="0"/>
                        </a:rPr>
                        <a:t>-dövlət</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smtClean="0">
                          <a:solidFill>
                            <a:schemeClr val="tx1"/>
                          </a:solidFill>
                          <a:effectLst/>
                          <a:latin typeface="Times New Roman" pitchFamily="18" charset="0"/>
                          <a:cs typeface="Times New Roman" pitchFamily="18" charset="0"/>
                        </a:rPr>
                        <a:t>-</a:t>
                      </a:r>
                      <a:r>
                        <a:rPr lang="en-US" sz="1200" dirty="0" smtClean="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qeyri-dövlət</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a:solidFill>
                            <a:schemeClr val="tx1"/>
                          </a:solidFill>
                          <a:effectLst/>
                          <a:latin typeface="Times New Roman" pitchFamily="18" charset="0"/>
                          <a:cs typeface="Times New Roman" pitchFamily="18" charset="0"/>
                        </a:rPr>
                        <a:t>onlarda uşaqların sayı, cəmi</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a:solidFill>
                            <a:schemeClr val="tx1"/>
                          </a:solidFill>
                          <a:effectLst/>
                          <a:latin typeface="Times New Roman" pitchFamily="18" charset="0"/>
                          <a:cs typeface="Times New Roman" pitchFamily="18" charset="0"/>
                        </a:rPr>
                        <a:t>o cümlədən </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smtClean="0">
                          <a:solidFill>
                            <a:schemeClr val="tx1"/>
                          </a:solidFill>
                          <a:effectLst/>
                          <a:latin typeface="Times New Roman" pitchFamily="18" charset="0"/>
                          <a:cs typeface="Times New Roman" pitchFamily="18" charset="0"/>
                        </a:rPr>
                        <a:t>-</a:t>
                      </a:r>
                      <a:r>
                        <a:rPr lang="en-US" sz="1200" dirty="0" smtClean="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dövlət</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smtClean="0">
                          <a:solidFill>
                            <a:schemeClr val="tx1"/>
                          </a:solidFill>
                          <a:effectLst/>
                          <a:latin typeface="Times New Roman" pitchFamily="18" charset="0"/>
                          <a:cs typeface="Times New Roman" pitchFamily="18" charset="0"/>
                        </a:rPr>
                        <a:t>-</a:t>
                      </a:r>
                      <a:r>
                        <a:rPr lang="en-US" sz="1200" dirty="0" smtClean="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qeyri-dövlət</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1764</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1761</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3</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110017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109867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150</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99,8</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0,2</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99,9</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0,1</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1706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1650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56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116049</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113805</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2244</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96,7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3,3</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98,1</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1,9</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96,7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93,7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18,7 dəfə</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105,5</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103,6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15,0 dəfə</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44451">
                <a:tc>
                  <a:txBody>
                    <a:bodyPr/>
                    <a:lstStyle/>
                    <a:p>
                      <a:pPr algn="l">
                        <a:lnSpc>
                          <a:spcPct val="115000"/>
                        </a:lnSpc>
                        <a:spcAft>
                          <a:spcPts val="0"/>
                        </a:spcAft>
                      </a:pPr>
                      <a:r>
                        <a:rPr lang="az-Latn-AZ" sz="1200" dirty="0">
                          <a:solidFill>
                            <a:schemeClr val="tx1"/>
                          </a:solidFill>
                          <a:effectLst/>
                          <a:latin typeface="Times New Roman" pitchFamily="18" charset="0"/>
                          <a:cs typeface="Times New Roman" pitchFamily="18" charset="0"/>
                        </a:rPr>
                        <a:t>2. Əyani ümumi təhsil müəssisələrin sayı, cəmi </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a:solidFill>
                            <a:schemeClr val="tx1"/>
                          </a:solidFill>
                          <a:effectLst/>
                          <a:latin typeface="Times New Roman" pitchFamily="18" charset="0"/>
                          <a:cs typeface="Times New Roman" pitchFamily="18" charset="0"/>
                        </a:rPr>
                        <a:t>o cümlədən:</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smtClean="0">
                          <a:solidFill>
                            <a:schemeClr val="tx1"/>
                          </a:solidFill>
                          <a:effectLst/>
                          <a:latin typeface="Times New Roman" pitchFamily="18" charset="0"/>
                          <a:cs typeface="Times New Roman" pitchFamily="18" charset="0"/>
                        </a:rPr>
                        <a:t>-</a:t>
                      </a:r>
                      <a:r>
                        <a:rPr lang="en-US" sz="1200" dirty="0" smtClean="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dövlət</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smtClean="0">
                          <a:solidFill>
                            <a:schemeClr val="tx1"/>
                          </a:solidFill>
                          <a:effectLst/>
                          <a:latin typeface="Times New Roman" pitchFamily="18" charset="0"/>
                          <a:cs typeface="Times New Roman" pitchFamily="18" charset="0"/>
                        </a:rPr>
                        <a:t>-</a:t>
                      </a:r>
                      <a:r>
                        <a:rPr lang="en-US" sz="1200" dirty="0" smtClean="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qeyri-dövlət</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a:solidFill>
                            <a:schemeClr val="tx1"/>
                          </a:solidFill>
                          <a:effectLst/>
                          <a:latin typeface="Times New Roman" pitchFamily="18" charset="0"/>
                          <a:cs typeface="Times New Roman" pitchFamily="18" charset="0"/>
                        </a:rPr>
                        <a:t>onlarda şagirdlərin sayı, cəmi</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a:solidFill>
                            <a:schemeClr val="tx1"/>
                          </a:solidFill>
                          <a:effectLst/>
                          <a:latin typeface="Times New Roman" pitchFamily="18" charset="0"/>
                          <a:cs typeface="Times New Roman" pitchFamily="18" charset="0"/>
                        </a:rPr>
                        <a:t>o cümlədən:</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smtClean="0">
                          <a:solidFill>
                            <a:schemeClr val="tx1"/>
                          </a:solidFill>
                          <a:effectLst/>
                          <a:latin typeface="Times New Roman" pitchFamily="18" charset="0"/>
                          <a:cs typeface="Times New Roman" pitchFamily="18" charset="0"/>
                        </a:rPr>
                        <a:t>-</a:t>
                      </a:r>
                      <a:r>
                        <a:rPr lang="en-US" sz="1200" dirty="0" smtClean="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dövlət</a:t>
                      </a:r>
                      <a:endParaRPr lang="ru-RU" sz="1000" dirty="0">
                        <a:solidFill>
                          <a:schemeClr val="tx1"/>
                        </a:solidFill>
                        <a:effectLst/>
                        <a:latin typeface="Times New Roman" pitchFamily="18" charset="0"/>
                        <a:cs typeface="Times New Roman" pitchFamily="18" charset="0"/>
                      </a:endParaRPr>
                    </a:p>
                    <a:p>
                      <a:pPr algn="l">
                        <a:lnSpc>
                          <a:spcPct val="115000"/>
                        </a:lnSpc>
                        <a:spcAft>
                          <a:spcPts val="0"/>
                        </a:spcAft>
                      </a:pPr>
                      <a:r>
                        <a:rPr lang="az-Latn-AZ" sz="1200" dirty="0" smtClean="0">
                          <a:solidFill>
                            <a:schemeClr val="tx1"/>
                          </a:solidFill>
                          <a:effectLst/>
                          <a:latin typeface="Times New Roman" pitchFamily="18" charset="0"/>
                          <a:cs typeface="Times New Roman" pitchFamily="18" charset="0"/>
                        </a:rPr>
                        <a:t>-</a:t>
                      </a:r>
                      <a:r>
                        <a:rPr lang="en-US" sz="1200" dirty="0" smtClean="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qeyri-dövlət</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4550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4538</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12</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1583628</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1578579</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5049</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99,7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0,3</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99,7</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0,3</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4475</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4455</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20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1322182</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1315674</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6508</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99,6</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0,4</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100,0</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99,5</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0,5</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r>
                        <a:rPr lang="az-Latn-AZ" sz="1200" dirty="0" smtClean="0">
                          <a:solidFill>
                            <a:schemeClr val="tx1"/>
                          </a:solidFill>
                          <a:effectLst/>
                          <a:latin typeface="Times New Roman" pitchFamily="18" charset="0"/>
                          <a:cs typeface="Times New Roman" pitchFamily="18" charset="0"/>
                        </a:rPr>
                        <a:t>98,4</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98,2</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166,7 dəfə</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83,5</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a:solidFill>
                            <a:schemeClr val="tx1"/>
                          </a:solidFill>
                          <a:effectLst/>
                          <a:latin typeface="Times New Roman" pitchFamily="18" charset="0"/>
                          <a:cs typeface="Times New Roman" pitchFamily="18" charset="0"/>
                        </a:rPr>
                        <a:t>83,4</a:t>
                      </a:r>
                      <a:endParaRPr lang="ru-RU" sz="100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200" dirty="0" smtClean="0">
                          <a:solidFill>
                            <a:schemeClr val="tx1"/>
                          </a:solidFill>
                          <a:effectLst/>
                          <a:latin typeface="Times New Roman" pitchFamily="18" charset="0"/>
                          <a:cs typeface="Times New Roman" pitchFamily="18" charset="0"/>
                        </a:rPr>
                        <a:t>128,9</a:t>
                      </a:r>
                      <a:r>
                        <a:rPr lang="az-Latn-AZ" sz="1200" dirty="0">
                          <a:solidFill>
                            <a:schemeClr val="tx1"/>
                          </a:solidFill>
                          <a:effectLst/>
                          <a:latin typeface="Times New Roman" pitchFamily="18" charset="0"/>
                          <a:cs typeface="Times New Roman" pitchFamily="18" charset="0"/>
                        </a:rPr>
                        <a:t> </a:t>
                      </a:r>
                      <a:endParaRPr lang="ru-RU" sz="1000" dirty="0">
                        <a:solidFill>
                          <a:schemeClr val="tx1"/>
                        </a:solidFill>
                        <a:effectLst/>
                        <a:latin typeface="Times New Roman" pitchFamily="18" charset="0"/>
                        <a:ea typeface="Times New Roman"/>
                        <a:cs typeface="Times New Roman" pitchFamily="18" charset="0"/>
                      </a:endParaRPr>
                    </a:p>
                  </a:txBody>
                  <a:tcPr marL="60597" marR="60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6" name="Группа 5"/>
          <p:cNvGrpSpPr/>
          <p:nvPr/>
        </p:nvGrpSpPr>
        <p:grpSpPr>
          <a:xfrm>
            <a:off x="-65316" y="-72008"/>
            <a:ext cx="9252520" cy="1340768"/>
            <a:chOff x="-65316" y="-72008"/>
            <a:chExt cx="9252520" cy="1340768"/>
          </a:xfrm>
        </p:grpSpPr>
        <p:pic>
          <p:nvPicPr>
            <p:cNvPr id="7" name="Рисунок 6" descr="C:\Users\asus\Desktop\ScreenHunter_2.jpg"/>
            <p:cNvPicPr/>
            <p:nvPr/>
          </p:nvPicPr>
          <p:blipFill rotWithShape="1">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72679" t="33953" r="6894" b="55220"/>
            <a:stretch/>
          </p:blipFill>
          <p:spPr bwMode="auto">
            <a:xfrm>
              <a:off x="-65316" y="-72008"/>
              <a:ext cx="9252520" cy="1340768"/>
            </a:xfrm>
            <a:prstGeom prst="rect">
              <a:avLst/>
            </a:prstGeom>
            <a:ln>
              <a:noFill/>
            </a:ln>
            <a:effectLst>
              <a:softEdge rad="112500"/>
            </a:effectLst>
            <a:extLst>
              <a:ext uri="{53640926-AAD7-44D8-BBD7-CCE9431645EC}">
                <a14:shadowObscured xmlns:a14="http://schemas.microsoft.com/office/drawing/2010/main" xmlns=""/>
              </a:ext>
            </a:extLst>
          </p:spPr>
        </p:pic>
        <p:pic>
          <p:nvPicPr>
            <p:cNvPr id="8" name="Рисунок 7"/>
            <p:cNvPicPr/>
            <p:nvPr/>
          </p:nvPicPr>
          <p:blipFill>
            <a:blip r:embed="rId4">
              <a:extLst>
                <a:ext uri="{28A0092B-C50C-407E-A947-70E740481C1C}">
                  <a14:useLocalDpi xmlns:a14="http://schemas.microsoft.com/office/drawing/2010/main" xmlns="" val="0"/>
                </a:ext>
              </a:extLst>
            </a:blip>
            <a:srcRect b="34521"/>
            <a:stretch>
              <a:fillRect/>
            </a:stretch>
          </p:blipFill>
          <p:spPr bwMode="auto">
            <a:xfrm>
              <a:off x="534730" y="388810"/>
              <a:ext cx="626745" cy="575945"/>
            </a:xfrm>
            <a:prstGeom prst="rect">
              <a:avLst/>
            </a:prstGeom>
            <a:noFill/>
            <a:ln>
              <a:noFill/>
            </a:ln>
            <a:extLst/>
          </p:spPr>
        </p:pic>
        <p:sp>
          <p:nvSpPr>
            <p:cNvPr id="9" name="Поле 2"/>
            <p:cNvSpPr txBox="1">
              <a:spLocks noChangeArrowheads="1"/>
            </p:cNvSpPr>
            <p:nvPr/>
          </p:nvSpPr>
          <p:spPr bwMode="auto">
            <a:xfrm>
              <a:off x="1444685" y="408852"/>
              <a:ext cx="3602990" cy="671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AMEA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İQTİSADİYYAT İNSTİTUTU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Прямоугольник 9"/>
          <p:cNvSpPr/>
          <p:nvPr/>
        </p:nvSpPr>
        <p:spPr>
          <a:xfrm>
            <a:off x="107504" y="1340768"/>
            <a:ext cx="8784976" cy="369332"/>
          </a:xfrm>
          <a:prstGeom prst="rect">
            <a:avLst/>
          </a:prstGeom>
        </p:spPr>
        <p:txBody>
          <a:bodyPr wrap="square">
            <a:spAutoFit/>
          </a:bodyPr>
          <a:lstStyle/>
          <a:p>
            <a:pPr algn="ctr"/>
            <a:r>
              <a:rPr lang="az-Latn-AZ" b="1" dirty="0"/>
              <a:t>Cədvəl 5. Təhsil müəssisələrinin mülkiyyət formalarına görə quruluşu</a:t>
            </a:r>
            <a:r>
              <a:rPr lang="az-Latn-AZ" b="1" baseline="30000" dirty="0"/>
              <a:t>x)</a:t>
            </a:r>
            <a:r>
              <a:rPr lang="az-Latn-AZ" b="1" dirty="0"/>
              <a:t>.</a:t>
            </a:r>
            <a:endParaRPr lang="ru-RU" dirty="0"/>
          </a:p>
        </p:txBody>
      </p:sp>
      <p:sp>
        <p:nvSpPr>
          <p:cNvPr id="12" name="Номер слайда 14"/>
          <p:cNvSpPr>
            <a:spLocks noGrp="1"/>
          </p:cNvSpPr>
          <p:nvPr>
            <p:ph type="sldNum" sz="quarter" idx="12"/>
          </p:nvPr>
        </p:nvSpPr>
        <p:spPr>
          <a:xfrm>
            <a:off x="6553200" y="6356350"/>
            <a:ext cx="2133600" cy="365125"/>
          </a:xfrm>
        </p:spPr>
        <p:txBody>
          <a:bodyPr/>
          <a:lstStyle/>
          <a:p>
            <a:fld id="{B19B0651-EE4F-4900-A07F-96A6BFA9D0F0}" type="slidenum">
              <a:rPr lang="ru-RU" sz="1400" smtClean="0">
                <a:solidFill>
                  <a:schemeClr val="tx1"/>
                </a:solidFill>
              </a:rPr>
              <a:pPr/>
              <a:t>7</a:t>
            </a:fld>
            <a:r>
              <a:rPr lang="az-Latn-AZ" sz="1400" dirty="0" smtClean="0">
                <a:solidFill>
                  <a:schemeClr val="tx1"/>
                </a:solidFill>
              </a:rPr>
              <a:t>/9</a:t>
            </a:r>
            <a:endParaRPr lang="ru-RU" sz="1400" dirty="0">
              <a:solidFill>
                <a:schemeClr val="tx1"/>
              </a:solidFill>
            </a:endParaRPr>
          </a:p>
        </p:txBody>
      </p:sp>
    </p:spTree>
    <p:extLst>
      <p:ext uri="{BB962C8B-B14F-4D97-AF65-F5344CB8AC3E}">
        <p14:creationId xmlns:p14="http://schemas.microsoft.com/office/powerpoint/2010/main" xmlns="" val="245445606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013489022"/>
              </p:ext>
            </p:extLst>
          </p:nvPr>
        </p:nvGraphicFramePr>
        <p:xfrm>
          <a:off x="409745" y="1935436"/>
          <a:ext cx="8338719" cy="4301876"/>
        </p:xfrm>
        <a:graphic>
          <a:graphicData uri="http://schemas.openxmlformats.org/drawingml/2006/table">
            <a:tbl>
              <a:tblPr firstRow="1" firstCol="1" bandRow="1">
                <a:tableStyleId>{5C22544A-7EE6-4342-B048-85BDC9FD1C3A}</a:tableStyleId>
              </a:tblPr>
              <a:tblGrid>
                <a:gridCol w="3566264"/>
                <a:gridCol w="920029"/>
                <a:gridCol w="757716"/>
                <a:gridCol w="920029"/>
                <a:gridCol w="756946"/>
                <a:gridCol w="1417735"/>
              </a:tblGrid>
              <a:tr h="2093600">
                <a:tc>
                  <a:txBody>
                    <a:bodyPr/>
                    <a:lstStyle/>
                    <a:p>
                      <a:pPr>
                        <a:lnSpc>
                          <a:spcPct val="115000"/>
                        </a:lnSpc>
                        <a:spcAft>
                          <a:spcPts val="0"/>
                        </a:spcAft>
                      </a:pPr>
                      <a:r>
                        <a:rPr lang="az-Latn-AZ" sz="1400" b="0" dirty="0">
                          <a:solidFill>
                            <a:schemeClr val="tx1"/>
                          </a:solidFill>
                          <a:effectLst/>
                          <a:latin typeface="Times New Roman" pitchFamily="18" charset="0"/>
                          <a:cs typeface="Times New Roman" pitchFamily="18" charset="0"/>
                        </a:rPr>
                        <a:t>3. Orta-ixtisas təhsil müəssisələrin sayı cəmi</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o cümlədən </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-dövlət</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-qeyri-dövlət</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onlarda tələbələrin sayı, cəmi </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o cümlədən </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-dövlət</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-qeyri-dövlət əyani</a:t>
                      </a:r>
                      <a:endParaRPr lang="ru-RU" sz="1100" b="0" dirty="0">
                        <a:solidFill>
                          <a:schemeClr val="tx1"/>
                        </a:solidFill>
                        <a:effectLst/>
                        <a:latin typeface="Times New Roman" pitchFamily="18" charset="0"/>
                        <a:ea typeface="Times New Roman"/>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r>
                        <a:rPr lang="az-Latn-AZ" sz="1400" b="0" dirty="0" smtClean="0">
                          <a:solidFill>
                            <a:schemeClr val="tx1"/>
                          </a:solidFill>
                          <a:effectLst/>
                          <a:latin typeface="Times New Roman" pitchFamily="18" charset="0"/>
                          <a:cs typeface="Times New Roman" pitchFamily="18" charset="0"/>
                        </a:rPr>
                        <a:t>60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56</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4</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57896</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55028</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2868</a:t>
                      </a:r>
                      <a:endParaRPr lang="ru-RU" sz="1100" b="0" dirty="0">
                        <a:solidFill>
                          <a:schemeClr val="tx1"/>
                        </a:solidFill>
                        <a:effectLst/>
                        <a:latin typeface="Times New Roman" pitchFamily="18" charset="0"/>
                        <a:ea typeface="Times New Roman"/>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400" b="0" dirty="0" smtClean="0">
                          <a:solidFill>
                            <a:schemeClr val="tx1"/>
                          </a:solidFill>
                          <a:effectLst/>
                          <a:latin typeface="Times New Roman" pitchFamily="18" charset="0"/>
                          <a:cs typeface="Times New Roman" pitchFamily="18" charset="0"/>
                        </a:rPr>
                        <a:t>100,0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93,3</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6,7</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100,0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95,0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5,0</a:t>
                      </a:r>
                      <a:endParaRPr lang="ru-RU" sz="1100" b="0" dirty="0">
                        <a:solidFill>
                          <a:schemeClr val="tx1"/>
                        </a:solidFill>
                        <a:effectLst/>
                        <a:latin typeface="Times New Roman" pitchFamily="18" charset="0"/>
                        <a:ea typeface="Times New Roman"/>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r>
                        <a:rPr lang="az-Latn-AZ" sz="1400" b="0" dirty="0" smtClean="0">
                          <a:solidFill>
                            <a:schemeClr val="tx1"/>
                          </a:solidFill>
                          <a:effectLst/>
                          <a:latin typeface="Times New Roman" pitchFamily="18" charset="0"/>
                          <a:cs typeface="Times New Roman" pitchFamily="18" charset="0"/>
                        </a:rPr>
                        <a:t>61</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60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60478</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57749</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2729</a:t>
                      </a:r>
                      <a:endParaRPr lang="ru-RU" sz="1100" b="0" dirty="0">
                        <a:solidFill>
                          <a:schemeClr val="tx1"/>
                        </a:solidFill>
                        <a:effectLst/>
                        <a:latin typeface="Times New Roman" pitchFamily="18" charset="0"/>
                        <a:ea typeface="Times New Roman"/>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r>
                        <a:rPr lang="az-Latn-AZ" sz="1400" b="0" dirty="0" smtClean="0">
                          <a:solidFill>
                            <a:schemeClr val="tx1"/>
                          </a:solidFill>
                          <a:effectLst/>
                          <a:latin typeface="Times New Roman" pitchFamily="18" charset="0"/>
                          <a:cs typeface="Times New Roman" pitchFamily="18" charset="0"/>
                        </a:rPr>
                        <a:t>100,0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98,4</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1,6</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100,0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95,5</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4,5</a:t>
                      </a:r>
                      <a:endParaRPr lang="ru-RU" sz="1100" b="0" dirty="0">
                        <a:solidFill>
                          <a:schemeClr val="tx1"/>
                        </a:solidFill>
                        <a:effectLst/>
                        <a:latin typeface="Times New Roman" pitchFamily="18" charset="0"/>
                        <a:ea typeface="Times New Roman"/>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r>
                        <a:rPr lang="az-Latn-AZ" sz="1400" b="0" dirty="0" smtClean="0">
                          <a:solidFill>
                            <a:schemeClr val="tx1"/>
                          </a:solidFill>
                          <a:effectLst/>
                          <a:latin typeface="Times New Roman" pitchFamily="18" charset="0"/>
                          <a:cs typeface="Times New Roman" pitchFamily="18" charset="0"/>
                        </a:rPr>
                        <a:t>101,7</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107,2</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25,0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104,5</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105,0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95,2</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Times New Roman"/>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3600">
                <a:tc>
                  <a:txBody>
                    <a:bodyPr/>
                    <a:lstStyle/>
                    <a:p>
                      <a:pPr>
                        <a:lnSpc>
                          <a:spcPct val="115000"/>
                        </a:lnSpc>
                        <a:spcAft>
                          <a:spcPts val="0"/>
                        </a:spcAft>
                      </a:pPr>
                      <a:r>
                        <a:rPr lang="az-Latn-AZ" sz="1400" b="0" dirty="0">
                          <a:solidFill>
                            <a:schemeClr val="tx1"/>
                          </a:solidFill>
                          <a:effectLst/>
                          <a:latin typeface="Times New Roman" pitchFamily="18" charset="0"/>
                          <a:cs typeface="Times New Roman" pitchFamily="18" charset="0"/>
                        </a:rPr>
                        <a:t>4. Ali təhsil müəssisələrin sayı cəmi</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o cümlədən </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-dövlət</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-qeyri-dövlət</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onlarda tələbələrin sayı, cəmi </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o cümlədən </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-dövlət</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a:t>
                      </a:r>
                      <a:r>
                        <a:rPr lang="az-Latn-AZ" sz="1400" b="0" dirty="0" smtClean="0">
                          <a:solidFill>
                            <a:schemeClr val="tx1"/>
                          </a:solidFill>
                          <a:effectLst/>
                          <a:latin typeface="Times New Roman" pitchFamily="18" charset="0"/>
                          <a:cs typeface="Times New Roman" pitchFamily="18" charset="0"/>
                        </a:rPr>
                        <a:t>qeyri-dövlət</a:t>
                      </a:r>
                      <a:endParaRPr lang="ru-RU" sz="1100" b="0" dirty="0">
                        <a:solidFill>
                          <a:schemeClr val="tx1"/>
                        </a:solidFill>
                        <a:effectLst/>
                        <a:latin typeface="Times New Roman" pitchFamily="18" charset="0"/>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47</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32</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15</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129948</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105997</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smtClean="0">
                          <a:solidFill>
                            <a:schemeClr val="tx1"/>
                          </a:solidFill>
                          <a:effectLst/>
                          <a:latin typeface="Times New Roman" pitchFamily="18" charset="0"/>
                          <a:cs typeface="Times New Roman" pitchFamily="18" charset="0"/>
                        </a:rPr>
                        <a:t>23951</a:t>
                      </a: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100,0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68,1</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31,9</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100,0</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81,6</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smtClean="0">
                          <a:solidFill>
                            <a:schemeClr val="tx1"/>
                          </a:solidFill>
                          <a:effectLst/>
                          <a:latin typeface="Times New Roman" pitchFamily="18" charset="0"/>
                          <a:cs typeface="Times New Roman" pitchFamily="18" charset="0"/>
                        </a:rPr>
                        <a:t>18,4</a:t>
                      </a: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Times New Roman"/>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53</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39</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14</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158212</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136626</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smtClean="0">
                          <a:solidFill>
                            <a:schemeClr val="tx1"/>
                          </a:solidFill>
                          <a:effectLst/>
                          <a:latin typeface="Times New Roman" pitchFamily="18" charset="0"/>
                          <a:cs typeface="Times New Roman" pitchFamily="18" charset="0"/>
                        </a:rPr>
                        <a:t>21586</a:t>
                      </a:r>
                      <a:endParaRPr lang="ru-RU" sz="1100" b="0" dirty="0">
                        <a:solidFill>
                          <a:schemeClr val="tx1"/>
                        </a:solidFill>
                        <a:effectLst/>
                        <a:latin typeface="Times New Roman" pitchFamily="18" charset="0"/>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100,0</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73,6</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26,4</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100,0</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86,4</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smtClean="0">
                          <a:solidFill>
                            <a:schemeClr val="tx1"/>
                          </a:solidFill>
                          <a:effectLst/>
                          <a:latin typeface="Times New Roman" pitchFamily="18" charset="0"/>
                          <a:cs typeface="Times New Roman" pitchFamily="18" charset="0"/>
                        </a:rPr>
                        <a:t>13,6</a:t>
                      </a: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Times New Roman"/>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112,8</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121,9</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93,3</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121,8</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az-Latn-AZ" sz="14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128,9</a:t>
                      </a:r>
                      <a:endParaRPr lang="ru-RU" sz="1100" b="0" dirty="0">
                        <a:solidFill>
                          <a:schemeClr val="tx1"/>
                        </a:solidFill>
                        <a:effectLst/>
                        <a:latin typeface="Times New Roman" pitchFamily="18" charset="0"/>
                        <a:cs typeface="Times New Roman" pitchFamily="18" charset="0"/>
                      </a:endParaRPr>
                    </a:p>
                    <a:p>
                      <a:pPr algn="ctr">
                        <a:lnSpc>
                          <a:spcPct val="115000"/>
                        </a:lnSpc>
                        <a:spcAft>
                          <a:spcPts val="0"/>
                        </a:spcAft>
                      </a:pPr>
                      <a:r>
                        <a:rPr lang="az-Latn-AZ" sz="1400" b="0" dirty="0">
                          <a:solidFill>
                            <a:schemeClr val="tx1"/>
                          </a:solidFill>
                          <a:effectLst/>
                          <a:latin typeface="Times New Roman" pitchFamily="18" charset="0"/>
                          <a:cs typeface="Times New Roman" pitchFamily="18" charset="0"/>
                        </a:rPr>
                        <a:t>90,1</a:t>
                      </a:r>
                      <a:endParaRPr lang="ru-RU" sz="1100" b="0" dirty="0">
                        <a:solidFill>
                          <a:schemeClr val="tx1"/>
                        </a:solidFill>
                        <a:effectLst/>
                        <a:latin typeface="Times New Roman" pitchFamily="18" charset="0"/>
                        <a:ea typeface="Times New Roman"/>
                        <a:cs typeface="Times New Roman" pitchFamily="18" charset="0"/>
                      </a:endParaRPr>
                    </a:p>
                  </a:txBody>
                  <a:tcPr marL="67089" marR="67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1"/>
          <p:cNvSpPr>
            <a:spLocks noChangeArrowheads="1"/>
          </p:cNvSpPr>
          <p:nvPr/>
        </p:nvSpPr>
        <p:spPr bwMode="auto">
          <a:xfrm>
            <a:off x="345323" y="6608385"/>
            <a:ext cx="379462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z-Latn-AZ" sz="12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x)Aərbaycanda təhsil, elm və mədəniyyət. Statistik məcmuə. Bakı 2015. Səh. 39-41.</a:t>
            </a:r>
            <a:endParaRPr kumimoji="0" lang="az-Latn-AZ"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Группа 5"/>
          <p:cNvGrpSpPr/>
          <p:nvPr/>
        </p:nvGrpSpPr>
        <p:grpSpPr>
          <a:xfrm>
            <a:off x="-65316" y="-72008"/>
            <a:ext cx="9252520" cy="1340768"/>
            <a:chOff x="-65316" y="-72008"/>
            <a:chExt cx="9252520" cy="1340768"/>
          </a:xfrm>
        </p:grpSpPr>
        <p:pic>
          <p:nvPicPr>
            <p:cNvPr id="7" name="Рисунок 6" descr="C:\Users\asus\Desktop\ScreenHunter_2.jpg"/>
            <p:cNvPicPr/>
            <p:nvPr/>
          </p:nvPicPr>
          <p:blipFill rotWithShape="1">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72679" t="33953" r="6894" b="55220"/>
            <a:stretch/>
          </p:blipFill>
          <p:spPr bwMode="auto">
            <a:xfrm>
              <a:off x="-65316" y="-72008"/>
              <a:ext cx="9252520" cy="1340768"/>
            </a:xfrm>
            <a:prstGeom prst="rect">
              <a:avLst/>
            </a:prstGeom>
            <a:ln>
              <a:noFill/>
            </a:ln>
            <a:effectLst>
              <a:softEdge rad="112500"/>
            </a:effectLst>
            <a:extLst>
              <a:ext uri="{53640926-AAD7-44D8-BBD7-CCE9431645EC}">
                <a14:shadowObscured xmlns:a14="http://schemas.microsoft.com/office/drawing/2010/main" xmlns=""/>
              </a:ext>
            </a:extLst>
          </p:spPr>
        </p:pic>
        <p:pic>
          <p:nvPicPr>
            <p:cNvPr id="8" name="Рисунок 7"/>
            <p:cNvPicPr/>
            <p:nvPr/>
          </p:nvPicPr>
          <p:blipFill>
            <a:blip r:embed="rId4">
              <a:extLst>
                <a:ext uri="{28A0092B-C50C-407E-A947-70E740481C1C}">
                  <a14:useLocalDpi xmlns:a14="http://schemas.microsoft.com/office/drawing/2010/main" xmlns="" val="0"/>
                </a:ext>
              </a:extLst>
            </a:blip>
            <a:srcRect b="34521"/>
            <a:stretch>
              <a:fillRect/>
            </a:stretch>
          </p:blipFill>
          <p:spPr bwMode="auto">
            <a:xfrm>
              <a:off x="534730" y="388810"/>
              <a:ext cx="626745" cy="575945"/>
            </a:xfrm>
            <a:prstGeom prst="rect">
              <a:avLst/>
            </a:prstGeom>
            <a:noFill/>
            <a:ln>
              <a:noFill/>
            </a:ln>
            <a:extLst/>
          </p:spPr>
        </p:pic>
        <p:sp>
          <p:nvSpPr>
            <p:cNvPr id="9" name="Поле 2"/>
            <p:cNvSpPr txBox="1">
              <a:spLocks noChangeArrowheads="1"/>
            </p:cNvSpPr>
            <p:nvPr/>
          </p:nvSpPr>
          <p:spPr bwMode="auto">
            <a:xfrm>
              <a:off x="1444685" y="408852"/>
              <a:ext cx="3602990" cy="671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AMEA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İQTİSADİYYAT İNSTİTUTU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Прямоугольник 9"/>
          <p:cNvSpPr/>
          <p:nvPr/>
        </p:nvSpPr>
        <p:spPr>
          <a:xfrm>
            <a:off x="251520" y="1268760"/>
            <a:ext cx="8496944" cy="369332"/>
          </a:xfrm>
          <a:prstGeom prst="rect">
            <a:avLst/>
          </a:prstGeom>
        </p:spPr>
        <p:txBody>
          <a:bodyPr wrap="square">
            <a:spAutoFit/>
          </a:bodyPr>
          <a:lstStyle/>
          <a:p>
            <a:pPr algn="ctr"/>
            <a:r>
              <a:rPr lang="az-Latn-AZ" b="1" dirty="0"/>
              <a:t>Cədvəl 5. Təhsil müəssisələrinin mülkiyyət formalarına görə quruluşu</a:t>
            </a:r>
            <a:r>
              <a:rPr lang="az-Latn-AZ" b="1" baseline="30000" dirty="0"/>
              <a:t>x)</a:t>
            </a:r>
            <a:r>
              <a:rPr lang="az-Latn-AZ" b="1" dirty="0"/>
              <a:t>.</a:t>
            </a:r>
            <a:endParaRPr lang="ru-RU" dirty="0"/>
          </a:p>
        </p:txBody>
      </p:sp>
      <p:sp>
        <p:nvSpPr>
          <p:cNvPr id="12" name="Номер слайда 14"/>
          <p:cNvSpPr>
            <a:spLocks noGrp="1"/>
          </p:cNvSpPr>
          <p:nvPr>
            <p:ph type="sldNum" sz="quarter" idx="12"/>
          </p:nvPr>
        </p:nvSpPr>
        <p:spPr>
          <a:xfrm>
            <a:off x="6553200" y="6356350"/>
            <a:ext cx="2133600" cy="365125"/>
          </a:xfrm>
        </p:spPr>
        <p:txBody>
          <a:bodyPr/>
          <a:lstStyle/>
          <a:p>
            <a:fld id="{B19B0651-EE4F-4900-A07F-96A6BFA9D0F0}" type="slidenum">
              <a:rPr lang="ru-RU" sz="1400" smtClean="0">
                <a:solidFill>
                  <a:schemeClr val="tx1"/>
                </a:solidFill>
              </a:rPr>
              <a:pPr/>
              <a:t>8</a:t>
            </a:fld>
            <a:r>
              <a:rPr lang="az-Latn-AZ" sz="1400" dirty="0" smtClean="0">
                <a:solidFill>
                  <a:schemeClr val="tx1"/>
                </a:solidFill>
              </a:rPr>
              <a:t>/9</a:t>
            </a:r>
            <a:endParaRPr lang="ru-RU" sz="1400" dirty="0">
              <a:solidFill>
                <a:schemeClr val="tx1"/>
              </a:solidFill>
            </a:endParaRPr>
          </a:p>
        </p:txBody>
      </p:sp>
    </p:spTree>
    <p:extLst>
      <p:ext uri="{BB962C8B-B14F-4D97-AF65-F5344CB8AC3E}">
        <p14:creationId xmlns:p14="http://schemas.microsoft.com/office/powerpoint/2010/main" xmlns="" val="201763278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65316" y="-72008"/>
            <a:ext cx="9252520" cy="1340768"/>
            <a:chOff x="-65316" y="-72008"/>
            <a:chExt cx="9252520" cy="1340768"/>
          </a:xfrm>
        </p:grpSpPr>
        <p:pic>
          <p:nvPicPr>
            <p:cNvPr id="10" name="Рисунок 9" descr="C:\Users\asus\Desktop\ScreenHunter_2.jpg"/>
            <p:cNvPicPr/>
            <p:nvPr/>
          </p:nvPicPr>
          <p:blipFill rotWithShape="1">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72679" t="33953" r="6894" b="55220"/>
            <a:stretch/>
          </p:blipFill>
          <p:spPr bwMode="auto">
            <a:xfrm>
              <a:off x="-65316" y="-72008"/>
              <a:ext cx="9252520" cy="1340768"/>
            </a:xfrm>
            <a:prstGeom prst="rect">
              <a:avLst/>
            </a:prstGeom>
            <a:ln>
              <a:noFill/>
            </a:ln>
            <a:effectLst>
              <a:softEdge rad="112500"/>
            </a:effectLst>
            <a:extLst>
              <a:ext uri="{53640926-AAD7-44D8-BBD7-CCE9431645EC}">
                <a14:shadowObscured xmlns:a14="http://schemas.microsoft.com/office/drawing/2010/main" xmlns=""/>
              </a:ext>
            </a:extLst>
          </p:spPr>
        </p:pic>
        <p:pic>
          <p:nvPicPr>
            <p:cNvPr id="11" name="Рисунок 10"/>
            <p:cNvPicPr/>
            <p:nvPr/>
          </p:nvPicPr>
          <p:blipFill>
            <a:blip r:embed="rId4">
              <a:extLst>
                <a:ext uri="{28A0092B-C50C-407E-A947-70E740481C1C}">
                  <a14:useLocalDpi xmlns:a14="http://schemas.microsoft.com/office/drawing/2010/main" xmlns="" val="0"/>
                </a:ext>
              </a:extLst>
            </a:blip>
            <a:srcRect b="34521"/>
            <a:stretch>
              <a:fillRect/>
            </a:stretch>
          </p:blipFill>
          <p:spPr bwMode="auto">
            <a:xfrm>
              <a:off x="534730" y="388810"/>
              <a:ext cx="626745" cy="575945"/>
            </a:xfrm>
            <a:prstGeom prst="rect">
              <a:avLst/>
            </a:prstGeom>
            <a:noFill/>
            <a:ln>
              <a:noFill/>
            </a:ln>
            <a:extLst/>
          </p:spPr>
        </p:pic>
        <p:sp>
          <p:nvSpPr>
            <p:cNvPr id="12" name="Поле 2"/>
            <p:cNvSpPr txBox="1">
              <a:spLocks noChangeArrowheads="1"/>
            </p:cNvSpPr>
            <p:nvPr/>
          </p:nvSpPr>
          <p:spPr bwMode="auto">
            <a:xfrm>
              <a:off x="1444685" y="408852"/>
              <a:ext cx="3602990" cy="671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AMEA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az-Latn-AZ" sz="16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İQTİSADİYYAT İNSTİTUTU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Прямоугольник 12"/>
          <p:cNvSpPr/>
          <p:nvPr/>
        </p:nvSpPr>
        <p:spPr>
          <a:xfrm>
            <a:off x="456488" y="1929962"/>
            <a:ext cx="8208912" cy="3323987"/>
          </a:xfrm>
          <a:prstGeom prst="rect">
            <a:avLst/>
          </a:prstGeom>
        </p:spPr>
        <p:txBody>
          <a:bodyPr wrap="square">
            <a:spAutoFit/>
          </a:bodyPr>
          <a:lstStyle/>
          <a:p>
            <a:pPr algn="ctr">
              <a:lnSpc>
                <a:spcPct val="150000"/>
              </a:lnSpc>
            </a:pPr>
            <a:r>
              <a:rPr lang="az-Latn-AZ" sz="3500" b="1" dirty="0" smtClean="0">
                <a:solidFill>
                  <a:srgbClr val="A20000"/>
                </a:solidFill>
                <a:latin typeface="Times New Roman" pitchFamily="18" charset="0"/>
                <a:cs typeface="Times New Roman" pitchFamily="18" charset="0"/>
              </a:rPr>
              <a:t>D İ Q Q Ə T İ N İ Z Ə</a:t>
            </a:r>
          </a:p>
          <a:p>
            <a:pPr algn="ctr">
              <a:lnSpc>
                <a:spcPct val="150000"/>
              </a:lnSpc>
            </a:pPr>
            <a:r>
              <a:rPr lang="az-Latn-AZ" sz="3500" b="1" dirty="0" smtClean="0">
                <a:solidFill>
                  <a:srgbClr val="A20000"/>
                </a:solidFill>
                <a:latin typeface="Times New Roman" pitchFamily="18" charset="0"/>
                <a:cs typeface="Times New Roman" pitchFamily="18" charset="0"/>
              </a:rPr>
              <a:t>G Ö R Ə</a:t>
            </a:r>
          </a:p>
          <a:p>
            <a:pPr algn="ctr">
              <a:lnSpc>
                <a:spcPct val="150000"/>
              </a:lnSpc>
            </a:pPr>
            <a:r>
              <a:rPr lang="az-Latn-AZ" sz="3500" b="1" dirty="0" smtClean="0">
                <a:solidFill>
                  <a:srgbClr val="A20000"/>
                </a:solidFill>
                <a:latin typeface="Times New Roman" pitchFamily="18" charset="0"/>
                <a:cs typeface="Times New Roman" pitchFamily="18" charset="0"/>
              </a:rPr>
              <a:t>T Ə Ş Ə K K Ü R</a:t>
            </a:r>
          </a:p>
          <a:p>
            <a:pPr algn="ctr">
              <a:lnSpc>
                <a:spcPct val="150000"/>
              </a:lnSpc>
            </a:pPr>
            <a:r>
              <a:rPr lang="az-Latn-AZ" sz="3500" b="1" dirty="0" smtClean="0">
                <a:solidFill>
                  <a:srgbClr val="A20000"/>
                </a:solidFill>
                <a:latin typeface="Times New Roman" pitchFamily="18" charset="0"/>
                <a:cs typeface="Times New Roman" pitchFamily="18" charset="0"/>
              </a:rPr>
              <a:t>E D İ R Ə M !</a:t>
            </a:r>
            <a:endParaRPr lang="ru-RU" sz="3500" b="1" dirty="0">
              <a:solidFill>
                <a:srgbClr val="A20000"/>
              </a:solidFill>
              <a:latin typeface="Times New Roman" pitchFamily="18" charset="0"/>
              <a:cs typeface="Times New Roman" pitchFamily="18" charset="0"/>
            </a:endParaRPr>
          </a:p>
        </p:txBody>
      </p:sp>
      <p:sp>
        <p:nvSpPr>
          <p:cNvPr id="14" name="Номер слайда 13"/>
          <p:cNvSpPr>
            <a:spLocks noGrp="1"/>
          </p:cNvSpPr>
          <p:nvPr>
            <p:ph type="sldNum" sz="quarter" idx="12"/>
          </p:nvPr>
        </p:nvSpPr>
        <p:spPr/>
        <p:txBody>
          <a:bodyPr/>
          <a:lstStyle/>
          <a:p>
            <a:fld id="{B19B0651-EE4F-4900-A07F-96A6BFA9D0F0}" type="slidenum">
              <a:rPr lang="ru-RU" smtClean="0">
                <a:solidFill>
                  <a:schemeClr val="bg1"/>
                </a:solidFill>
              </a:rPr>
              <a:pPr/>
              <a:t>9</a:t>
            </a:fld>
            <a:endParaRPr lang="ru-RU" dirty="0">
              <a:solidFill>
                <a:schemeClr val="bg1"/>
              </a:solidFill>
            </a:endParaRPr>
          </a:p>
        </p:txBody>
      </p:sp>
    </p:spTree>
    <p:extLst>
      <p:ext uri="{BB962C8B-B14F-4D97-AF65-F5344CB8AC3E}">
        <p14:creationId xmlns:p14="http://schemas.microsoft.com/office/powerpoint/2010/main" xmlns="" val="371312297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118</TotalTime>
  <Words>543</Words>
  <Application>Microsoft Office PowerPoint</Application>
  <PresentationFormat>Экран (4:3)</PresentationFormat>
  <Paragraphs>746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«Kreativ İqtisadiyyat» Diskussiya Klubu   TƏHSİL, PEŞƏ HAZIRLIĞI VƏ HƏYAT SƏVİYYƏSİ   AMEA İqtisadiyyat İnstitutu, şöbə müdiri, i.ü.f.d., Cəlil Quliyev </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DNA7 X86</cp:lastModifiedBy>
  <cp:revision>15</cp:revision>
  <dcterms:created xsi:type="dcterms:W3CDTF">2015-12-01T11:10:40Z</dcterms:created>
  <dcterms:modified xsi:type="dcterms:W3CDTF">2015-12-03T12:01:13Z</dcterms:modified>
</cp:coreProperties>
</file>