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8"/>
  </p:notesMasterIdLst>
  <p:sldIdLst>
    <p:sldId id="256" r:id="rId2"/>
    <p:sldId id="258" r:id="rId3"/>
    <p:sldId id="358" r:id="rId4"/>
    <p:sldId id="359" r:id="rId5"/>
    <p:sldId id="366" r:id="rId6"/>
    <p:sldId id="261" r:id="rId7"/>
    <p:sldId id="360" r:id="rId8"/>
    <p:sldId id="361" r:id="rId9"/>
    <p:sldId id="324" r:id="rId10"/>
    <p:sldId id="327" r:id="rId11"/>
    <p:sldId id="367" r:id="rId12"/>
    <p:sldId id="312" r:id="rId13"/>
    <p:sldId id="311" r:id="rId14"/>
    <p:sldId id="332" r:id="rId15"/>
    <p:sldId id="365" r:id="rId16"/>
    <p:sldId id="354" r:id="rId17"/>
    <p:sldId id="320" r:id="rId18"/>
    <p:sldId id="368" r:id="rId19"/>
    <p:sldId id="369" r:id="rId20"/>
    <p:sldId id="370" r:id="rId21"/>
    <p:sldId id="371" r:id="rId22"/>
    <p:sldId id="357" r:id="rId23"/>
    <p:sldId id="326" r:id="rId24"/>
    <p:sldId id="325" r:id="rId25"/>
    <p:sldId id="322" r:id="rId26"/>
    <p:sldId id="35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000C22-5E13-493A-952E-03E26B7933D8}">
          <p14:sldIdLst>
            <p14:sldId id="256"/>
            <p14:sldId id="258"/>
            <p14:sldId id="358"/>
            <p14:sldId id="359"/>
            <p14:sldId id="366"/>
            <p14:sldId id="261"/>
            <p14:sldId id="360"/>
            <p14:sldId id="361"/>
            <p14:sldId id="324"/>
            <p14:sldId id="327"/>
            <p14:sldId id="367"/>
            <p14:sldId id="312"/>
            <p14:sldId id="311"/>
            <p14:sldId id="332"/>
            <p14:sldId id="365"/>
            <p14:sldId id="354"/>
            <p14:sldId id="320"/>
            <p14:sldId id="368"/>
            <p14:sldId id="369"/>
            <p14:sldId id="370"/>
            <p14:sldId id="371"/>
            <p14:sldId id="357"/>
            <p14:sldId id="326"/>
            <p14:sldId id="325"/>
            <p14:sldId id="322"/>
            <p14:sldId id="356"/>
          </p14:sldIdLst>
        </p14:section>
        <p14:section name="Раздел без заголовка" id="{CDADA709-50E7-41FF-B786-01F972512A2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B40000"/>
    <a:srgbClr val="000066"/>
    <a:srgbClr val="0C1526"/>
    <a:srgbClr val="203154"/>
    <a:srgbClr val="EE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>
        <p:scale>
          <a:sx n="96" d="100"/>
          <a:sy n="96" d="100"/>
        </p:scale>
        <p:origin x="-1158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az-Latn-AZ" sz="1800" b="1" i="0" baseline="0" dirty="0" smtClean="0">
                <a:effectLst/>
              </a:rPr>
              <a:t>Elmlər doktorluğu üzrə doktoranturada (dissertanturada) təhsil alanlar</a:t>
            </a:r>
            <a:endParaRPr lang="en-US" dirty="0"/>
          </a:p>
        </c:rich>
      </c:tx>
      <c:layout>
        <c:manualLayout>
          <c:xMode val="edge"/>
          <c:yMode val="edge"/>
          <c:x val="9.6685004994921817E-2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41628467096572"/>
          <c:y val="0.24450418883363212"/>
          <c:w val="0.8763314069195508"/>
          <c:h val="0.62549333545365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Cəmi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8100" cmpd="dbl">
              <a:solidFill>
                <a:srgbClr val="7E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Elmlər doktorluğu üzrə doktorantura </c:v>
                </c:pt>
                <c:pt idx="1">
                  <c:v>Elmlər doktorluğu üzrə dissertantura</c:v>
                </c:pt>
                <c:pt idx="2">
                  <c:v>Cəmi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31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AA-4B53-89AA-0B73C9BFC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952640"/>
        <c:axId val="113954176"/>
      </c:barChart>
      <c:catAx>
        <c:axId val="11395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54176"/>
        <c:crosses val="autoZero"/>
        <c:auto val="1"/>
        <c:lblAlgn val="ctr"/>
        <c:lblOffset val="100"/>
        <c:noMultiLvlLbl val="0"/>
      </c:catAx>
      <c:valAx>
        <c:axId val="11395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5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5875">
      <a:solidFill>
        <a:srgbClr val="7E0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z-Latn-AZ" sz="1862" b="1" i="0" u="none" strike="noStrike" baseline="0" dirty="0" smtClean="0">
                <a:effectLst/>
              </a:rPr>
              <a:t>Fəlsəfə doktorluğu üzrə doktoranturada (dissertanturada) təhsil alanlar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Cəmi 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31750">
              <a:solidFill>
                <a:srgbClr val="7E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Fəlsəfə doktorluğu üzrə doktoranturada</c:v>
                </c:pt>
                <c:pt idx="1">
                  <c:v>Dissertantura</c:v>
                </c:pt>
                <c:pt idx="2">
                  <c:v>Cəmi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42</c:v>
                </c:pt>
                <c:pt idx="2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7-4D37-ACFF-F7C8CE220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50944"/>
        <c:axId val="117652864"/>
      </c:barChart>
      <c:catAx>
        <c:axId val="11765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52864"/>
        <c:crosses val="autoZero"/>
        <c:auto val="1"/>
        <c:lblAlgn val="ctr"/>
        <c:lblOffset val="100"/>
        <c:noMultiLvlLbl val="0"/>
      </c:catAx>
      <c:valAx>
        <c:axId val="11765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5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7E0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22T23:54:30.92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2BBCD-9642-409C-BD6C-7AC4E2986EB2}" type="datetimeFigureOut">
              <a:rPr lang="ru-RU" smtClean="0"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F8D0-E6D2-4BE8-B57A-046906A76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5966-488C-4010-A961-B3CE960B89CF}" type="datetime1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4704-B8EA-4969-97EF-159688EBD0C2}" type="datetime1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9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731E-269F-4F5C-9F31-380431599F8C}" type="datetime1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ABF9-9215-46A0-8AAD-E204E732036B}" type="datetime1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0D43-5F2A-47CF-85DC-4CE3176FDB8D}" type="datetime1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A56D-1CEC-444E-B952-A6DD4F7DC9EE}" type="datetime1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C97E-FB5F-4F0C-914F-52D8F4E54958}" type="datetime1">
              <a:rPr lang="ru-RU" smtClean="0"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3D67-7A8E-4B80-8214-418F1958FE87}" type="datetime1">
              <a:rPr lang="ru-RU" smtClean="0"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1815-A786-4712-8CB5-00C5420E2469}" type="datetime1">
              <a:rPr lang="ru-RU" smtClean="0"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A853-15BB-4090-AB27-88AC45F9DA9A}" type="datetime1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2915-A52D-4A4C-BC63-2188737CF33E}" type="datetime1">
              <a:rPr lang="ru-RU" smtClean="0"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2915-A52D-4A4C-BC63-2188737CF33E}" type="datetime1">
              <a:rPr lang="ru-RU" smtClean="0"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AMEA İqtisadiyyat İnstitutu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B7DCE-470F-4D8B-A89E-293B4972C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trips dir="ru"/>
      </p:transition>
    </mc:Choice>
    <mc:Fallback xmlns="">
      <p:transition spd="slow">
        <p:strips dir="ru"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hyperlink" Target="http://www.apa.az/upload/images/news/2016/november/24/big/nazim-imanov-ci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2.jpeg"/><Relationship Id="rId5" Type="http://schemas.microsoft.com/office/2007/relationships/hdphoto" Target="../media/hdphoto1.wdp"/><Relationship Id="rId10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729" y="1556792"/>
            <a:ext cx="8604956" cy="3927008"/>
          </a:xfrm>
          <a:prstGeom prst="roundRect">
            <a:avLst>
              <a:gd name="adj" fmla="val 8351"/>
            </a:avLst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z-Latn-AZ" sz="3600" b="1" dirty="0" smtClean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ELMİ-TƏDQİQAT FƏALİYYƏTİ </a:t>
            </a:r>
            <a:r>
              <a:rPr lang="az-Latn-AZ" sz="36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az-Latn-AZ" sz="36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az-Latn-AZ" sz="4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HAQQINDA  </a:t>
            </a:r>
            <a:r>
              <a:rPr lang="ru-RU" sz="3600" dirty="0">
                <a:solidFill>
                  <a:srgbClr val="002060"/>
                </a:solidFill>
                <a:latin typeface="Palatino Linotype" panose="0204050205050503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Palatino Linotype" panose="02040502050505030304" pitchFamily="18" charset="0"/>
              </a:rPr>
            </a:br>
            <a:r>
              <a:rPr lang="az-Latn-AZ" sz="3600" b="1" dirty="0">
                <a:latin typeface="Palatino Linotype" panose="02040502050505030304" pitchFamily="18" charset="0"/>
              </a:rPr>
              <a:t> </a:t>
            </a:r>
            <a:r>
              <a:rPr lang="ru-RU" sz="3600" dirty="0" smtClean="0">
                <a:latin typeface="Palatino Linotype" panose="02040502050505030304" pitchFamily="18" charset="0"/>
              </a:rPr>
              <a:t/>
            </a:r>
            <a:br>
              <a:rPr lang="ru-RU" sz="3600" dirty="0" smtClean="0">
                <a:latin typeface="Palatino Linotype" panose="02040502050505030304" pitchFamily="18" charset="0"/>
              </a:rPr>
            </a:br>
            <a:r>
              <a:rPr lang="az-Latn-AZ" sz="4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HESABAT – 2016 </a:t>
            </a:r>
            <a:r>
              <a:rPr lang="az-Latn-AZ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/>
            </a:r>
            <a:br>
              <a:rPr lang="az-Latn-AZ" sz="3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endParaRPr lang="ru-RU" sz="1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оле 2"/>
          <p:cNvSpPr txBox="1">
            <a:spLocks noChangeArrowheads="1"/>
          </p:cNvSpPr>
          <p:nvPr/>
        </p:nvSpPr>
        <p:spPr bwMode="auto">
          <a:xfrm>
            <a:off x="1331640" y="341184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</a:t>
            </a:r>
            <a:r>
              <a:rPr lang="az-Latn-AZ" sz="1600" b="1" dirty="0" smtClean="0">
                <a:solidFill>
                  <a:schemeClr val="bg1"/>
                </a:solidFill>
              </a:rPr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3854" y="5569"/>
            <a:ext cx="9145016" cy="826949"/>
            <a:chOff x="-3854" y="5569"/>
            <a:chExt cx="9145016" cy="826949"/>
          </a:xfrm>
        </p:grpSpPr>
        <p:pic>
          <p:nvPicPr>
            <p:cNvPr id="9" name="Рисунок 8" descr="C:\Users\asus\Desktop\ScreenHunter_2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5569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96532"/>
              <a:ext cx="641553" cy="61104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1" name="Поле 2"/>
            <p:cNvSpPr txBox="1">
              <a:spLocks noChangeArrowheads="1"/>
            </p:cNvSpPr>
            <p:nvPr/>
          </p:nvSpPr>
          <p:spPr bwMode="auto">
            <a:xfrm>
              <a:off x="1259632" y="96531"/>
              <a:ext cx="3602990" cy="671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az-Latn-AZ" sz="16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az-Latn-AZ" sz="16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7615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2" name="Рисунок 11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YÜKSƏK İXTİSASLI KADR HAZIRLIĞI 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67405824"/>
              </p:ext>
            </p:extLst>
          </p:nvPr>
        </p:nvGraphicFramePr>
        <p:xfrm>
          <a:off x="242421" y="1484784"/>
          <a:ext cx="4111067" cy="442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97455370"/>
              </p:ext>
            </p:extLst>
          </p:nvPr>
        </p:nvGraphicFramePr>
        <p:xfrm>
          <a:off x="4427984" y="1484784"/>
          <a:ext cx="4536504" cy="442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47578" y="6021288"/>
            <a:ext cx="602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 smtClean="0"/>
              <a:t>2016-cı ildən magistratura pilləsində də təhsil həyata keçirilir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768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23" grpId="0">
        <p:bldAsOne/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2" name="Рисунок 11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YÜKSƏK İXTİSASLI KADR HAZIRLIĞI 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2134"/>
              </p:ext>
            </p:extLst>
          </p:nvPr>
        </p:nvGraphicFramePr>
        <p:xfrm>
          <a:off x="272847" y="1700808"/>
          <a:ext cx="8712968" cy="22178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2283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9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0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03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88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3191">
                <a:tc rowSpan="3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>
                          <a:effectLst/>
                        </a:rPr>
                        <a:t>Şöbədə müzakirə olunan dissertasiya işləri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>
                          <a:effectLst/>
                        </a:rPr>
                        <a:t>Müdafiəyə hazırlanıb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>
                          <a:effectLst/>
                        </a:rPr>
                        <a:t>Dissertantlar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>
                          <a:effectLst/>
                        </a:rPr>
                        <a:t>O cümlədən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>
                          <a:effectLst/>
                        </a:rPr>
                        <a:t>O cümlədən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2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842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>
                          <a:effectLst/>
                        </a:rPr>
                        <a:t>Fəlsəfə doktoru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>
                          <a:effectLst/>
                        </a:rPr>
                        <a:t>Elmlər doktoru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842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>
                          <a:effectLst/>
                        </a:rPr>
                        <a:t>Fəlsəfə doktoru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5842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>
                          <a:effectLst/>
                        </a:rPr>
                        <a:t>Elmlər doktoru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675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>
                          <a:effectLst/>
                        </a:rPr>
                        <a:t>Cəmi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 smtClean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 smtClean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 smtClean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 smtClean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 smtClean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72847" y="4077072"/>
            <a:ext cx="8712967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az-Latn-AZ" dirty="0"/>
              <a:t>Dissertasiya Şurasında </a:t>
            </a:r>
            <a:r>
              <a:rPr lang="az-Latn-AZ" dirty="0" smtClean="0"/>
              <a:t>12 </a:t>
            </a:r>
            <a:r>
              <a:rPr lang="az-Latn-AZ" dirty="0"/>
              <a:t>fəlsəfə </a:t>
            </a:r>
            <a:r>
              <a:rPr lang="az-Latn-AZ" dirty="0" smtClean="0"/>
              <a:t>doktorluğu işi </a:t>
            </a:r>
            <a:r>
              <a:rPr lang="az-Latn-AZ" dirty="0"/>
              <a:t>müdafiə </a:t>
            </a:r>
            <a:r>
              <a:rPr lang="az-Latn-AZ" dirty="0" smtClean="0"/>
              <a:t>olunub. Onlardan 2 nəfəri İnstututun əməkdaşıdır. Bundan başqa İnstitutun iki əməkdaşı kənar Dissertasiya Şurasında elmlər doktorluğu üzrə dissertasiya müdafiə etmişdir.  </a:t>
            </a: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3308319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ədət Allahverdiyevin 85 illiyinə həsr edilmiş elmi konf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0" y="1224017"/>
            <a:ext cx="3411223" cy="2276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2934337" y="850549"/>
            <a:ext cx="6185346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www.economics.com.az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5" name="Рисунок 14" descr="C:\Users\asus\Desktop\ScreenHunter_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800" b="1" dirty="0" smtClean="0"/>
              <a:t>ELMİ MÜZAKİRƏLƏR </a:t>
            </a:r>
            <a:r>
              <a:rPr lang="az-Latn-AZ" sz="1800" b="1" dirty="0"/>
              <a:t>(</a:t>
            </a:r>
            <a:r>
              <a:rPr lang="az-Latn-AZ" sz="1800" b="1" dirty="0" smtClean="0"/>
              <a:t>konfranslar, seminarlar)</a:t>
            </a:r>
            <a:endParaRPr lang="ru-RU" sz="9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3501008"/>
            <a:ext cx="4026024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Azərbaycan</a:t>
            </a:r>
            <a:r>
              <a:rPr lang="en-US" dirty="0"/>
              <a:t> </a:t>
            </a:r>
            <a:r>
              <a:rPr lang="en-US" dirty="0" err="1"/>
              <a:t>iqtisadiyyatı</a:t>
            </a:r>
            <a:r>
              <a:rPr lang="en-US" dirty="0"/>
              <a:t> – 25: </a:t>
            </a:r>
            <a:r>
              <a:rPr lang="en-US" dirty="0" err="1"/>
              <a:t>keçilmiş</a:t>
            </a:r>
            <a:r>
              <a:rPr lang="en-US" dirty="0"/>
              <a:t> </a:t>
            </a:r>
            <a:r>
              <a:rPr lang="en-US" dirty="0" err="1"/>
              <a:t>yola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gələcəyə</a:t>
            </a:r>
            <a:r>
              <a:rPr lang="en-US" dirty="0"/>
              <a:t> </a:t>
            </a:r>
            <a:r>
              <a:rPr lang="en-US" dirty="0" err="1"/>
              <a:t>baxış</a:t>
            </a:r>
            <a:r>
              <a:rPr lang="en-US" dirty="0" smtClean="0"/>
              <a:t>”</a:t>
            </a:r>
            <a:r>
              <a:rPr lang="az-Latn-AZ" dirty="0" smtClean="0"/>
              <a:t> Elmi Konfrans</a:t>
            </a:r>
            <a:endParaRPr lang="en-US" dirty="0"/>
          </a:p>
        </p:txBody>
      </p:sp>
      <p:pic>
        <p:nvPicPr>
          <p:cNvPr id="11266" name="Picture 2" descr="“Azərbaycan iqtisadiyyatı – 25:  keçilmiş yola və gələcəyə baxış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94" y="1196752"/>
            <a:ext cx="4022330" cy="22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economics.com.az/images/fotos/gallery/Konfrans_musteqillik25_18.10.2016/KonfransMustq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54" y="4264089"/>
            <a:ext cx="40293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4071" y="3645024"/>
            <a:ext cx="3600400" cy="1940957"/>
          </a:xfrm>
          <a:prstGeom prst="roundRect">
            <a:avLst>
              <a:gd name="adj" fmla="val 10522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i="1" dirty="0"/>
              <a:t>08 </a:t>
            </a:r>
            <a:r>
              <a:rPr lang="en-US" i="1" dirty="0" err="1"/>
              <a:t>yanvar</a:t>
            </a:r>
            <a:r>
              <a:rPr lang="en-US" i="1" dirty="0"/>
              <a:t> 2015-ci </a:t>
            </a:r>
            <a:r>
              <a:rPr lang="en-US" i="1" dirty="0" err="1"/>
              <a:t>ildə</a:t>
            </a:r>
            <a:r>
              <a:rPr lang="en-US" i="1" dirty="0"/>
              <a:t> AMEA </a:t>
            </a:r>
            <a:r>
              <a:rPr lang="en-US" i="1" dirty="0" err="1"/>
              <a:t>İqtisadiyyat</a:t>
            </a:r>
            <a:r>
              <a:rPr lang="en-US" i="1" dirty="0"/>
              <a:t> </a:t>
            </a:r>
            <a:r>
              <a:rPr lang="en-US" i="1" dirty="0" err="1"/>
              <a:t>İnstitutunda</a:t>
            </a:r>
            <a:r>
              <a:rPr lang="en-US" i="1" dirty="0"/>
              <a:t> </a:t>
            </a:r>
            <a:r>
              <a:rPr lang="az-Latn-AZ" i="1" dirty="0"/>
              <a:t>G</a:t>
            </a:r>
            <a:r>
              <a:rPr lang="en-US" i="1" dirty="0" err="1"/>
              <a:t>örkəmli</a:t>
            </a:r>
            <a:r>
              <a:rPr lang="en-US" i="1" dirty="0"/>
              <a:t> </a:t>
            </a:r>
            <a:r>
              <a:rPr lang="en-US" i="1" dirty="0" err="1"/>
              <a:t>iqtisadçı</a:t>
            </a:r>
            <a:r>
              <a:rPr lang="en-US" i="1" dirty="0"/>
              <a:t> </a:t>
            </a:r>
            <a:r>
              <a:rPr lang="en-US" i="1" dirty="0" err="1"/>
              <a:t>alim</a:t>
            </a:r>
            <a:r>
              <a:rPr lang="en-US" i="1" dirty="0"/>
              <a:t> </a:t>
            </a:r>
            <a:r>
              <a:rPr lang="az-Latn-AZ" i="1" dirty="0"/>
              <a:t>i.e.d., prof. </a:t>
            </a:r>
            <a:r>
              <a:rPr lang="en-US" i="1" dirty="0" err="1"/>
              <a:t>Mədət</a:t>
            </a:r>
            <a:r>
              <a:rPr lang="en-US" i="1" dirty="0"/>
              <a:t> </a:t>
            </a:r>
            <a:r>
              <a:rPr lang="en-US" i="1" dirty="0" err="1"/>
              <a:t>Allahverdiyevin</a:t>
            </a:r>
            <a:r>
              <a:rPr lang="en-US" i="1" dirty="0"/>
              <a:t> </a:t>
            </a:r>
            <a:r>
              <a:rPr lang="en-US" i="1" dirty="0" err="1"/>
              <a:t>anadan</a:t>
            </a:r>
            <a:r>
              <a:rPr lang="en-US" i="1" dirty="0"/>
              <a:t> </a:t>
            </a:r>
            <a:r>
              <a:rPr lang="en-US" i="1" dirty="0" err="1"/>
              <a:t>olmasının</a:t>
            </a:r>
            <a:r>
              <a:rPr lang="en-US" i="1" dirty="0"/>
              <a:t> 85 </a:t>
            </a:r>
            <a:r>
              <a:rPr lang="en-US" i="1" dirty="0" err="1"/>
              <a:t>illiyinə</a:t>
            </a:r>
            <a:r>
              <a:rPr lang="en-US" i="1" dirty="0"/>
              <a:t> </a:t>
            </a:r>
            <a:r>
              <a:rPr lang="en-US" i="1" dirty="0" err="1"/>
              <a:t>həsr</a:t>
            </a:r>
            <a:r>
              <a:rPr lang="en-US" i="1" dirty="0"/>
              <a:t> </a:t>
            </a:r>
            <a:r>
              <a:rPr lang="en-US" i="1" dirty="0" err="1"/>
              <a:t>edilmiş</a:t>
            </a:r>
            <a:r>
              <a:rPr lang="en-US" i="1" dirty="0"/>
              <a:t> </a:t>
            </a:r>
            <a:r>
              <a:rPr lang="en-US" i="1" dirty="0" err="1"/>
              <a:t>elmi</a:t>
            </a:r>
            <a:r>
              <a:rPr lang="en-US" i="1" dirty="0"/>
              <a:t> </a:t>
            </a:r>
            <a:r>
              <a:rPr lang="en-US" i="1" dirty="0" err="1"/>
              <a:t>konfrans</a:t>
            </a:r>
            <a:r>
              <a:rPr lang="en-US" i="1" dirty="0"/>
              <a:t> </a:t>
            </a:r>
            <a:r>
              <a:rPr lang="en-US" i="1" dirty="0" err="1"/>
              <a:t>keçirilib</a:t>
            </a:r>
            <a:r>
              <a:rPr lang="az-Latn-AZ" i="1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99886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38" y="1254357"/>
            <a:ext cx="8937512" cy="1328023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solidFill>
                  <a:srgbClr val="B40000"/>
                </a:solidFill>
              </a:rPr>
              <a:t>İnstitutda bir neçə elmi diskussiya Klubu yaradılmışdır. Onlardan biri də </a:t>
            </a:r>
            <a:r>
              <a:rPr lang="az-Latn-AZ" b="1" dirty="0">
                <a:solidFill>
                  <a:srgbClr val="B40000"/>
                </a:solidFill>
                <a:cs typeface="Times New Roman" panose="02020603050405020304" pitchFamily="18" charset="0"/>
              </a:rPr>
              <a:t>"ELM və DÖVLƏT ƏMƏKDAŞLIĞI" </a:t>
            </a:r>
            <a:r>
              <a:rPr lang="az-Latn-AZ" b="1" dirty="0" smtClean="0">
                <a:solidFill>
                  <a:srgbClr val="B40000"/>
                </a:solidFill>
                <a:cs typeface="Times New Roman" panose="02020603050405020304" pitchFamily="18" charset="0"/>
              </a:rPr>
              <a:t> Sessiyasıdır</a:t>
            </a:r>
          </a:p>
          <a:p>
            <a:pPr algn="ctr"/>
            <a:r>
              <a:rPr lang="az-Latn-AZ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Bu </a:t>
            </a:r>
            <a:r>
              <a:rPr lang="az-Latn-AZ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Sessiya </a:t>
            </a:r>
            <a:r>
              <a:rPr lang="az-Latn-AZ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dövlət </a:t>
            </a:r>
            <a:r>
              <a:rPr lang="az-Latn-AZ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qurumları </a:t>
            </a:r>
            <a:r>
              <a:rPr lang="az-Latn-AZ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ilə əməkdaşlığın genişləndirilməsi və təkmilləşdirilməsi </a:t>
            </a:r>
            <a:r>
              <a:rPr lang="az-Latn-AZ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məqsədilə keçirilir</a:t>
            </a:r>
            <a:endParaRPr lang="en-US" b="1" dirty="0">
              <a:solidFill>
                <a:srgbClr val="B4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8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8" name="Рисунок 17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800" b="1" dirty="0"/>
              <a:t>ELMİ </a:t>
            </a:r>
            <a:r>
              <a:rPr lang="az-Latn-AZ" sz="1800" b="1" dirty="0" smtClean="0"/>
              <a:t>MÜZAKİRƏLƏR </a:t>
            </a:r>
            <a:r>
              <a:rPr lang="az-Latn-AZ" sz="1800" b="1" dirty="0"/>
              <a:t>(</a:t>
            </a:r>
            <a:r>
              <a:rPr lang="az-Latn-AZ" sz="1800" b="1" dirty="0" smtClean="0"/>
              <a:t>konfranslar, seminarlar)</a:t>
            </a:r>
            <a:endParaRPr lang="az-Latn-AZ" sz="1800" dirty="0"/>
          </a:p>
        </p:txBody>
      </p:sp>
      <p:pic>
        <p:nvPicPr>
          <p:cNvPr id="2050" name="Picture 2" descr="Azərbaycanda ixracın və investisiyaların təşviqi problemləri müzakirə olun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2" y="2878093"/>
            <a:ext cx="2918183" cy="17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139952" y="2956005"/>
            <a:ext cx="3960440" cy="16344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dirty="0" smtClean="0">
                <a:solidFill>
                  <a:srgbClr val="C00000"/>
                </a:solidFill>
              </a:rPr>
              <a:t>18 f</a:t>
            </a:r>
            <a:r>
              <a:rPr lang="en-US" dirty="0" err="1" smtClean="0">
                <a:solidFill>
                  <a:srgbClr val="C00000"/>
                </a:solidFill>
              </a:rPr>
              <a:t>evral</a:t>
            </a:r>
            <a:r>
              <a:rPr lang="az-Latn-AZ" dirty="0" smtClean="0">
                <a:solidFill>
                  <a:srgbClr val="C00000"/>
                </a:solidFill>
              </a:rPr>
              <a:t> 2016-cı il: </a:t>
            </a:r>
            <a:r>
              <a:rPr lang="en-US" b="1" i="1" dirty="0" err="1" smtClean="0"/>
              <a:t>Kreativ</a:t>
            </a:r>
            <a:r>
              <a:rPr lang="en-US" b="1" i="1" dirty="0" smtClean="0"/>
              <a:t> </a:t>
            </a:r>
            <a:r>
              <a:rPr lang="en-US" b="1" i="1" dirty="0" err="1"/>
              <a:t>iqtisadiyyat</a:t>
            </a:r>
            <a:r>
              <a:rPr lang="en-US" b="1" i="1" dirty="0"/>
              <a:t>” </a:t>
            </a:r>
            <a:r>
              <a:rPr lang="en-US" b="1" i="1" dirty="0" err="1"/>
              <a:t>Diskussiya</a:t>
            </a:r>
            <a:r>
              <a:rPr lang="en-US" b="1" i="1" dirty="0"/>
              <a:t> </a:t>
            </a:r>
            <a:r>
              <a:rPr lang="en-US" b="1" i="1" dirty="0" err="1"/>
              <a:t>Klubunda</a:t>
            </a:r>
            <a:r>
              <a:rPr lang="en-US" b="1" i="1" dirty="0"/>
              <a:t> AZPROMO-nun </a:t>
            </a:r>
            <a:r>
              <a:rPr lang="en-US" b="1" i="1" dirty="0" err="1"/>
              <a:t>prezidenti</a:t>
            </a:r>
            <a:r>
              <a:rPr lang="en-US" b="1" i="1" dirty="0"/>
              <a:t> </a:t>
            </a:r>
            <a:r>
              <a:rPr lang="en-US" b="1" i="1" dirty="0" err="1"/>
              <a:t>Rüfət</a:t>
            </a:r>
            <a:r>
              <a:rPr lang="en-US" b="1" i="1" dirty="0"/>
              <a:t> </a:t>
            </a:r>
            <a:r>
              <a:rPr lang="en-US" b="1" i="1" dirty="0" err="1"/>
              <a:t>Məmmədov</a:t>
            </a:r>
            <a:r>
              <a:rPr lang="en-US" b="1" i="1" dirty="0"/>
              <a:t> </a:t>
            </a:r>
            <a:r>
              <a:rPr lang="az-Latn-AZ" b="1" i="1" dirty="0" smtClean="0"/>
              <a:t>«</a:t>
            </a:r>
            <a:r>
              <a:rPr lang="az-Latn-AZ" dirty="0" smtClean="0"/>
              <a:t>İ</a:t>
            </a:r>
            <a:r>
              <a:rPr lang="en-US" dirty="0" err="1" smtClean="0"/>
              <a:t>xracın</a:t>
            </a:r>
            <a:r>
              <a:rPr lang="en-US" dirty="0" smtClean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investisiyaların</a:t>
            </a:r>
            <a:r>
              <a:rPr lang="en-US" dirty="0"/>
              <a:t> </a:t>
            </a:r>
            <a:r>
              <a:rPr lang="en-US" dirty="0" err="1" smtClean="0"/>
              <a:t>təşviqi</a:t>
            </a:r>
            <a:r>
              <a:rPr lang="az-Latn-AZ" dirty="0" smtClean="0"/>
              <a:t>»</a:t>
            </a:r>
            <a:r>
              <a:rPr lang="en-US" dirty="0"/>
              <a:t> </a:t>
            </a:r>
            <a:r>
              <a:rPr lang="en-US" b="1" i="1" dirty="0" err="1" smtClean="0"/>
              <a:t>məruzə</a:t>
            </a:r>
            <a:r>
              <a:rPr lang="en-US" b="1" i="1" dirty="0" smtClean="0"/>
              <a:t> </a:t>
            </a:r>
            <a:r>
              <a:rPr lang="en-US" b="1" i="1" dirty="0" err="1"/>
              <a:t>ilə</a:t>
            </a:r>
            <a:r>
              <a:rPr lang="en-US" b="1" i="1" dirty="0"/>
              <a:t> </a:t>
            </a:r>
            <a:r>
              <a:rPr lang="en-US" b="1" i="1" dirty="0" err="1"/>
              <a:t>çıxış</a:t>
            </a:r>
            <a:r>
              <a:rPr lang="en-US" b="1" i="1" dirty="0"/>
              <a:t> </a:t>
            </a:r>
            <a:r>
              <a:rPr lang="en-US" b="1" i="1" dirty="0" err="1" smtClean="0"/>
              <a:t>edib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90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16802" y="1244761"/>
            <a:ext cx="8899308" cy="10561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"KREATİV İQTİSADİYYAT" DİSKUSİYA KLUBU 2014-CÜ ILDƏN FƏALIYYƏT GÖSTƏRIR.</a:t>
            </a:r>
          </a:p>
          <a:p>
            <a:pPr algn="ctr"/>
            <a:r>
              <a:rPr lang="az-Latn-AZ" sz="16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2016-Cİ İLDƏ KLUBDA 6 MƏRUZƏ DİNLƏNİLMİŞ VƏ MÜZAKİRƏLƏR APARILMIŞDIR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800" b="1" dirty="0"/>
              <a:t>ELMİ MÜZAKİRƏLƏRİN (konfransların seminarların) KEÇİRİLMƏSİ</a:t>
            </a:r>
            <a:endParaRPr lang="az-Latn-AZ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9984" y="4751935"/>
            <a:ext cx="3602816" cy="91940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1600" b="1" dirty="0" smtClean="0">
                <a:solidFill>
                  <a:srgbClr val="B40000"/>
                </a:solidFill>
              </a:rPr>
              <a:t>3 may 2016: </a:t>
            </a:r>
            <a:r>
              <a:rPr lang="en-US" sz="1600" dirty="0" err="1" smtClean="0"/>
              <a:t>Fəlsəfə</a:t>
            </a:r>
            <a:r>
              <a:rPr lang="en-US" sz="1600" dirty="0" smtClean="0"/>
              <a:t> </a:t>
            </a:r>
            <a:r>
              <a:rPr lang="en-US" sz="1600" dirty="0" err="1"/>
              <a:t>İnstitutunun</a:t>
            </a:r>
            <a:r>
              <a:rPr lang="en-US" sz="1600" dirty="0"/>
              <a:t> </a:t>
            </a:r>
            <a:r>
              <a:rPr lang="en-US" sz="1600" dirty="0" err="1"/>
              <a:t>professoru</a:t>
            </a:r>
            <a:r>
              <a:rPr lang="en-US" sz="1600" dirty="0"/>
              <a:t> </a:t>
            </a:r>
            <a:r>
              <a:rPr lang="en-US" sz="1600" dirty="0" err="1" smtClean="0"/>
              <a:t>Əli</a:t>
            </a:r>
            <a:r>
              <a:rPr lang="az-Latn-AZ" sz="1600" dirty="0" smtClean="0"/>
              <a:t> </a:t>
            </a:r>
            <a:r>
              <a:rPr lang="en-US" sz="1600" dirty="0" err="1" smtClean="0"/>
              <a:t>Abbasovun</a:t>
            </a:r>
            <a:r>
              <a:rPr lang="en-US" sz="1600" dirty="0" smtClean="0"/>
              <a:t> </a:t>
            </a:r>
            <a:r>
              <a:rPr lang="en-US" sz="1600" dirty="0"/>
              <a:t>"</a:t>
            </a:r>
            <a:r>
              <a:rPr lang="en-US" sz="1600" dirty="0" err="1"/>
              <a:t>İqtisadiyyat</a:t>
            </a:r>
            <a:r>
              <a:rPr lang="en-US" sz="1600" dirty="0"/>
              <a:t> </a:t>
            </a:r>
            <a:r>
              <a:rPr lang="en-US" sz="1600" dirty="0" err="1"/>
              <a:t>və</a:t>
            </a:r>
            <a:r>
              <a:rPr lang="en-US" sz="1600" dirty="0"/>
              <a:t> </a:t>
            </a:r>
            <a:r>
              <a:rPr lang="en-US" sz="1600" dirty="0" err="1"/>
              <a:t>mentalitet</a:t>
            </a:r>
            <a:r>
              <a:rPr lang="en-US" sz="1600" dirty="0"/>
              <a:t>" </a:t>
            </a:r>
            <a:r>
              <a:rPr lang="en-US" sz="1600" dirty="0" err="1"/>
              <a:t>mövzusunda</a:t>
            </a:r>
            <a:r>
              <a:rPr lang="en-US" sz="1600" dirty="0"/>
              <a:t> </a:t>
            </a:r>
            <a:r>
              <a:rPr lang="en-US" sz="1600" dirty="0" err="1" smtClean="0"/>
              <a:t>məruzəsi</a:t>
            </a:r>
            <a:endParaRPr lang="ru-RU" sz="1600" dirty="0"/>
          </a:p>
        </p:txBody>
      </p:sp>
      <p:pic>
        <p:nvPicPr>
          <p:cNvPr id="3076" name="Picture 4" descr="http://economics.com.az/images/fotos/gallery/sahibkarlar25.02.16/ask2_25.02.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0934"/>
            <a:ext cx="3447086" cy="21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6782" y="4752165"/>
            <a:ext cx="3485898" cy="91940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z-Latn-AZ" sz="1600" b="1" dirty="0" smtClean="0">
                <a:solidFill>
                  <a:srgbClr val="B40000"/>
                </a:solidFill>
              </a:rPr>
              <a:t>25 fevral 2016-cı il. </a:t>
            </a:r>
            <a:r>
              <a:rPr lang="en-US" sz="1600" dirty="0" err="1" smtClean="0"/>
              <a:t>Azərbaycan</a:t>
            </a:r>
            <a:r>
              <a:rPr lang="en-US" sz="1600" dirty="0" smtClean="0"/>
              <a:t> </a:t>
            </a:r>
            <a:r>
              <a:rPr lang="en-US" sz="1600" dirty="0" err="1"/>
              <a:t>Sahibkarlar</a:t>
            </a:r>
            <a:r>
              <a:rPr lang="en-US" sz="1600" dirty="0"/>
              <a:t> </a:t>
            </a:r>
            <a:r>
              <a:rPr lang="en-US" sz="1600" dirty="0" err="1" smtClean="0"/>
              <a:t>Konfederasiyasının</a:t>
            </a:r>
            <a:r>
              <a:rPr lang="en-US" sz="1600" dirty="0"/>
              <a:t> </a:t>
            </a:r>
            <a:r>
              <a:rPr lang="en-US" sz="1600" b="1" dirty="0"/>
              <a:t>(ASK) </a:t>
            </a:r>
            <a:r>
              <a:rPr lang="en-US" sz="1600" dirty="0" err="1"/>
              <a:t>prezidenti</a:t>
            </a:r>
            <a:r>
              <a:rPr lang="en-US" sz="1600" dirty="0"/>
              <a:t> </a:t>
            </a:r>
            <a:r>
              <a:rPr lang="en-US" sz="1600" dirty="0" err="1"/>
              <a:t>Məmməd</a:t>
            </a:r>
            <a:r>
              <a:rPr lang="en-US" sz="1600" dirty="0"/>
              <a:t> </a:t>
            </a:r>
            <a:r>
              <a:rPr lang="en-US" sz="1600" dirty="0" err="1" smtClean="0"/>
              <a:t>Musayevin</a:t>
            </a:r>
            <a:r>
              <a:rPr lang="en-US" sz="1600" dirty="0" smtClean="0"/>
              <a:t> </a:t>
            </a:r>
            <a:r>
              <a:rPr lang="az-Latn-AZ" sz="1600" dirty="0" smtClean="0"/>
              <a:t>çıxışı</a:t>
            </a:r>
            <a:endParaRPr lang="ru-RU" sz="1600" dirty="0"/>
          </a:p>
        </p:txBody>
      </p:sp>
      <p:pic>
        <p:nvPicPr>
          <p:cNvPr id="3078" name="Picture 6" descr="&amp;quot;İqtisadiyyat və mentalitet&amp;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84" y="2493233"/>
            <a:ext cx="3534384" cy="21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153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8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800" b="1" dirty="0"/>
              <a:t>ELMİ MÜZAKİRƏLƏRİN (konfransların seminarların) KEÇİRİLMƏSİ</a:t>
            </a:r>
            <a:endParaRPr lang="az-Latn-AZ" sz="1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9806" y="4805423"/>
            <a:ext cx="3602816" cy="1464231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1600" b="1" dirty="0" smtClean="0">
                <a:solidFill>
                  <a:srgbClr val="B40000"/>
                </a:solidFill>
              </a:rPr>
              <a:t>25 may 2016: </a:t>
            </a:r>
            <a:r>
              <a:rPr lang="en-US" sz="1600" dirty="0" err="1" smtClean="0"/>
              <a:t>aparıcı</a:t>
            </a:r>
            <a:r>
              <a:rPr lang="en-US" sz="1600" dirty="0" smtClean="0"/>
              <a:t> </a:t>
            </a:r>
            <a:r>
              <a:rPr lang="en-US" sz="1600" dirty="0" err="1"/>
              <a:t>elmi</a:t>
            </a:r>
            <a:r>
              <a:rPr lang="en-US" sz="1600" dirty="0"/>
              <a:t> </a:t>
            </a:r>
            <a:r>
              <a:rPr lang="en-US" sz="1600" dirty="0" err="1" smtClean="0"/>
              <a:t>işçi</a:t>
            </a:r>
            <a:r>
              <a:rPr lang="en-US" sz="1600" dirty="0" smtClean="0"/>
              <a:t>, </a:t>
            </a:r>
            <a:r>
              <a:rPr lang="en-US" sz="1600" dirty="0" err="1"/>
              <a:t>i.f.d</a:t>
            </a:r>
            <a:r>
              <a:rPr lang="en-US" sz="1600" dirty="0"/>
              <a:t>. </a:t>
            </a:r>
            <a:r>
              <a:rPr lang="en-US" sz="1600" dirty="0" err="1"/>
              <a:t>Məzəddin</a:t>
            </a:r>
            <a:r>
              <a:rPr lang="en-US" sz="1600" dirty="0"/>
              <a:t> </a:t>
            </a:r>
            <a:r>
              <a:rPr lang="en-US" sz="1600" dirty="0" err="1"/>
              <a:t>Əyyubovun</a:t>
            </a:r>
            <a:r>
              <a:rPr lang="en-US" sz="1600" dirty="0"/>
              <a:t> “</a:t>
            </a:r>
            <a:r>
              <a:rPr lang="en-US" sz="1600" dirty="0" err="1"/>
              <a:t>Azərbaycan</a:t>
            </a:r>
            <a:r>
              <a:rPr lang="en-US" sz="1600" dirty="0"/>
              <a:t> 2030: </a:t>
            </a:r>
            <a:r>
              <a:rPr lang="en-US" sz="1600" dirty="0" err="1"/>
              <a:t>davamlı</a:t>
            </a:r>
            <a:r>
              <a:rPr lang="en-US" sz="1600" dirty="0"/>
              <a:t> </a:t>
            </a:r>
            <a:r>
              <a:rPr lang="en-US" sz="1600" dirty="0" err="1"/>
              <a:t>sosial-iqtisadi</a:t>
            </a:r>
            <a:r>
              <a:rPr lang="en-US" sz="1600" dirty="0"/>
              <a:t> </a:t>
            </a:r>
            <a:r>
              <a:rPr lang="en-US" sz="1600" dirty="0" err="1"/>
              <a:t>inkişaf</a:t>
            </a:r>
            <a:r>
              <a:rPr lang="en-US" sz="1600" dirty="0"/>
              <a:t> </a:t>
            </a:r>
            <a:r>
              <a:rPr lang="en-US" sz="1600" dirty="0" err="1"/>
              <a:t>proqramı”nın</a:t>
            </a:r>
            <a:r>
              <a:rPr lang="en-US" sz="1600" dirty="0"/>
              <a:t> </a:t>
            </a:r>
            <a:r>
              <a:rPr lang="en-US" sz="1600" dirty="0" err="1"/>
              <a:t>hazırlanması</a:t>
            </a:r>
            <a:r>
              <a:rPr lang="en-US" sz="1600" dirty="0"/>
              <a:t> </a:t>
            </a:r>
            <a:r>
              <a:rPr lang="en-US" sz="1600" dirty="0" err="1"/>
              <a:t>ilə</a:t>
            </a:r>
            <a:r>
              <a:rPr lang="en-US" sz="1600" dirty="0"/>
              <a:t> </a:t>
            </a:r>
            <a:r>
              <a:rPr lang="en-US" sz="1600" dirty="0" err="1"/>
              <a:t>bağlı</a:t>
            </a:r>
            <a:r>
              <a:rPr lang="en-US" sz="1600" dirty="0"/>
              <a:t> </a:t>
            </a:r>
            <a:r>
              <a:rPr lang="en-US" sz="1600" dirty="0" err="1" smtClean="0"/>
              <a:t>məruzəsi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52322" y="4805423"/>
            <a:ext cx="3845938" cy="119181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z-Latn-AZ" sz="1600" b="1" dirty="0" smtClean="0">
                <a:solidFill>
                  <a:srgbClr val="B40000"/>
                </a:solidFill>
              </a:rPr>
              <a:t>25 fevral 2016-cı il. </a:t>
            </a:r>
            <a:r>
              <a:rPr lang="en-US" sz="1600" dirty="0" err="1"/>
              <a:t>baş</a:t>
            </a:r>
            <a:r>
              <a:rPr lang="en-US" sz="1600" dirty="0"/>
              <a:t> </a:t>
            </a:r>
            <a:r>
              <a:rPr lang="en-US" sz="1600" dirty="0" err="1"/>
              <a:t>elmi</a:t>
            </a:r>
            <a:r>
              <a:rPr lang="en-US" sz="1600" dirty="0"/>
              <a:t> </a:t>
            </a:r>
            <a:r>
              <a:rPr lang="en-US" sz="1600" dirty="0" err="1"/>
              <a:t>işçisi</a:t>
            </a:r>
            <a:r>
              <a:rPr lang="en-US" sz="1600" dirty="0"/>
              <a:t>, </a:t>
            </a:r>
            <a:r>
              <a:rPr lang="en-US" sz="1600" dirty="0" err="1"/>
              <a:t>i.f.d</a:t>
            </a:r>
            <a:r>
              <a:rPr lang="en-US" sz="1600" dirty="0"/>
              <a:t>. </a:t>
            </a:r>
            <a:r>
              <a:rPr lang="en-US" sz="1600" b="1" dirty="0" err="1"/>
              <a:t>Əli</a:t>
            </a:r>
            <a:r>
              <a:rPr lang="en-US" sz="1600" b="1" dirty="0"/>
              <a:t> </a:t>
            </a:r>
            <a:r>
              <a:rPr lang="en-US" sz="1600" b="1" dirty="0" err="1"/>
              <a:t>Hüseynov</a:t>
            </a:r>
            <a:r>
              <a:rPr lang="en-US" sz="1600" b="1" dirty="0"/>
              <a:t> “</a:t>
            </a:r>
            <a:r>
              <a:rPr lang="en-US" sz="1600" b="1" dirty="0" err="1"/>
              <a:t>Hiper</a:t>
            </a:r>
            <a:r>
              <a:rPr lang="en-US" sz="1600" b="1" dirty="0"/>
              <a:t> </a:t>
            </a:r>
            <a:r>
              <a:rPr lang="en-US" sz="1600" b="1" dirty="0" err="1"/>
              <a:t>dövr</a:t>
            </a:r>
            <a:r>
              <a:rPr lang="en-US" sz="1600" b="1" dirty="0"/>
              <a:t> </a:t>
            </a:r>
            <a:r>
              <a:rPr lang="en-US" sz="1600" b="1" dirty="0" err="1"/>
              <a:t>və</a:t>
            </a:r>
            <a:r>
              <a:rPr lang="en-US" sz="1600" b="1" dirty="0"/>
              <a:t> “A </a:t>
            </a:r>
            <a:r>
              <a:rPr lang="en-US" sz="1600" b="1" dirty="0" err="1"/>
              <a:t>elementi</a:t>
            </a:r>
            <a:r>
              <a:rPr lang="en-US" sz="1600" b="1" dirty="0"/>
              <a:t>”: </a:t>
            </a:r>
            <a:r>
              <a:rPr lang="en-US" sz="1600" b="1" dirty="0" err="1"/>
              <a:t>məğzi</a:t>
            </a:r>
            <a:r>
              <a:rPr lang="en-US" sz="1600" b="1" dirty="0"/>
              <a:t> </a:t>
            </a:r>
            <a:r>
              <a:rPr lang="en-US" sz="1600" b="1" dirty="0" err="1"/>
              <a:t>və</a:t>
            </a:r>
            <a:r>
              <a:rPr lang="en-US" sz="1600" b="1" dirty="0"/>
              <a:t> </a:t>
            </a:r>
            <a:r>
              <a:rPr lang="en-US" sz="1600" b="1" dirty="0" err="1"/>
              <a:t>milli</a:t>
            </a:r>
            <a:r>
              <a:rPr lang="en-US" sz="1600" b="1" dirty="0"/>
              <a:t> </a:t>
            </a:r>
            <a:r>
              <a:rPr lang="en-US" sz="1600" b="1" dirty="0" err="1"/>
              <a:t>iqtisadiyyat</a:t>
            </a:r>
            <a:r>
              <a:rPr lang="en-US" sz="1600" b="1" dirty="0"/>
              <a:t> </a:t>
            </a:r>
            <a:r>
              <a:rPr lang="en-US" sz="1600" b="1" dirty="0" err="1"/>
              <a:t>üçün</a:t>
            </a:r>
            <a:r>
              <a:rPr lang="en-US" sz="1600" b="1" dirty="0"/>
              <a:t> </a:t>
            </a:r>
            <a:r>
              <a:rPr lang="en-US" sz="1600" b="1" dirty="0" err="1"/>
              <a:t>əhəmiyyəti</a:t>
            </a:r>
            <a:r>
              <a:rPr lang="en-US" sz="1600" b="1" dirty="0"/>
              <a:t>”</a:t>
            </a:r>
            <a:r>
              <a:rPr lang="en-US" sz="1600" dirty="0"/>
              <a:t> </a:t>
            </a:r>
            <a:r>
              <a:rPr lang="en-US" sz="1600" dirty="0" err="1"/>
              <a:t>mövzusunda</a:t>
            </a:r>
            <a:r>
              <a:rPr lang="en-US" sz="1600" dirty="0"/>
              <a:t> </a:t>
            </a:r>
            <a:r>
              <a:rPr lang="en-US" sz="1600" dirty="0" err="1" smtClean="0"/>
              <a:t>məruzə</a:t>
            </a:r>
            <a:r>
              <a:rPr lang="az-Latn-AZ" sz="1600" dirty="0" smtClean="0"/>
              <a:t>si</a:t>
            </a:r>
            <a:endParaRPr lang="ru-RU" sz="1600" dirty="0"/>
          </a:p>
        </p:txBody>
      </p:sp>
      <p:pic>
        <p:nvPicPr>
          <p:cNvPr id="12290" name="Picture 2" descr="http://economics.com.az/images/fotos/klublar/Krea/Mezeddi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3233"/>
            <a:ext cx="3240360" cy="20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iper dövr və “A elementi”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92" y="2518386"/>
            <a:ext cx="3810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6802" y="1244761"/>
            <a:ext cx="8899308" cy="10561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"KREATİV İQTİSADİYYAT" DİSKUSİYA KLUBU 2014-CÜ ILDƏN FƏALIYYƏT GÖSTƏRIR.</a:t>
            </a:r>
          </a:p>
          <a:p>
            <a:pPr algn="ctr"/>
            <a:r>
              <a:rPr lang="az-Latn-AZ" sz="16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2016-Cİ İLDƏ KLUBDA 6 MƏRUZƏ DİNLƏNİLMİŞ VƏ MÜZAKİRƏLƏR APARILMIŞDIR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897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72802" y="1244761"/>
            <a:ext cx="8998396" cy="600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«DOKTORANTLAR" DİSKUSSİYA KLUBU 2014-cü ildən fəaliyyət göstərir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5" name="Рисунок 14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1800" b="1" dirty="0"/>
              <a:t>ELMİ MÜZAKİRƏLƏRİN (konfransların seminarların) KEÇİRİLMƏSİ</a:t>
            </a:r>
            <a:endParaRPr lang="az-Latn-AZ" sz="1800" dirty="0"/>
          </a:p>
        </p:txBody>
      </p:sp>
      <p:pic>
        <p:nvPicPr>
          <p:cNvPr id="8194" name="Picture 2" descr="Doktorantlarla növbəti görüş keçirilmişd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81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ktorantlarla növbəti görüş keçirilmişd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66" y="2420888"/>
            <a:ext cx="381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06556" y="5013176"/>
            <a:ext cx="7853065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err="1"/>
              <a:t>Fevralın</a:t>
            </a:r>
            <a:r>
              <a:rPr lang="en-US" b="1" i="1" dirty="0"/>
              <a:t> 16-da </a:t>
            </a:r>
            <a:r>
              <a:rPr lang="en-US" b="1" i="1" dirty="0" smtClean="0"/>
              <a:t>“</a:t>
            </a:r>
            <a:r>
              <a:rPr lang="en-US" b="1" i="1" dirty="0" err="1"/>
              <a:t>Doktorantlar</a:t>
            </a:r>
            <a:r>
              <a:rPr lang="en-US" b="1" i="1" dirty="0"/>
              <a:t> </a:t>
            </a:r>
            <a:r>
              <a:rPr lang="en-US" b="1" i="1" dirty="0" err="1"/>
              <a:t>klubu”nda</a:t>
            </a:r>
            <a:r>
              <a:rPr lang="en-US" b="1" i="1" dirty="0"/>
              <a:t> </a:t>
            </a:r>
            <a:r>
              <a:rPr lang="en-US" b="1" i="1" dirty="0" err="1"/>
              <a:t>İnstitutun</a:t>
            </a:r>
            <a:r>
              <a:rPr lang="en-US" b="1" i="1" dirty="0"/>
              <a:t> </a:t>
            </a:r>
            <a:r>
              <a:rPr lang="en-US" b="1" i="1" dirty="0" err="1"/>
              <a:t>rəhbərliyinin</a:t>
            </a:r>
            <a:r>
              <a:rPr lang="en-US" b="1" i="1" dirty="0"/>
              <a:t> </a:t>
            </a:r>
            <a:r>
              <a:rPr lang="az-Latn-AZ" b="1" i="1" dirty="0" smtClean="0"/>
              <a:t> və </a:t>
            </a:r>
            <a:r>
              <a:rPr lang="en-US" b="1" i="1" dirty="0" err="1" smtClean="0"/>
              <a:t>şöbə</a:t>
            </a:r>
            <a:r>
              <a:rPr lang="en-US" b="1" i="1" dirty="0" smtClean="0"/>
              <a:t> </a:t>
            </a:r>
            <a:r>
              <a:rPr lang="en-US" b="1" i="1" dirty="0" err="1"/>
              <a:t>müdirlərinin</a:t>
            </a:r>
            <a:r>
              <a:rPr lang="en-US" b="1" i="1" dirty="0"/>
              <a:t> </a:t>
            </a:r>
            <a:r>
              <a:rPr lang="en-US" b="1" i="1" dirty="0" err="1"/>
              <a:t>də</a:t>
            </a:r>
            <a:r>
              <a:rPr lang="en-US" b="1" i="1" dirty="0"/>
              <a:t> </a:t>
            </a:r>
            <a:r>
              <a:rPr lang="en-US" b="1" i="1" dirty="0" err="1"/>
              <a:t>iştirakı</a:t>
            </a:r>
            <a:r>
              <a:rPr lang="en-US" b="1" i="1" dirty="0"/>
              <a:t> </a:t>
            </a:r>
            <a:r>
              <a:rPr lang="en-US" b="1" i="1" dirty="0" err="1"/>
              <a:t>ilə</a:t>
            </a:r>
            <a:r>
              <a:rPr lang="en-US" b="1" i="1" dirty="0"/>
              <a:t> </a:t>
            </a:r>
            <a:r>
              <a:rPr lang="en-US" b="1" i="1" dirty="0" err="1"/>
              <a:t>doktorantlarla</a:t>
            </a:r>
            <a:r>
              <a:rPr lang="en-US" b="1" i="1" dirty="0"/>
              <a:t> </a:t>
            </a:r>
            <a:r>
              <a:rPr lang="en-US" b="1" i="1" dirty="0" err="1" smtClean="0"/>
              <a:t>görüşü</a:t>
            </a:r>
            <a:r>
              <a:rPr lang="en-US" b="1" i="1" dirty="0" smtClean="0"/>
              <a:t> </a:t>
            </a:r>
            <a:r>
              <a:rPr lang="en-US" b="1" i="1" dirty="0" err="1" smtClean="0"/>
              <a:t>keçiril</a:t>
            </a:r>
            <a:r>
              <a:rPr lang="az-Latn-AZ" b="1" i="1" dirty="0" smtClean="0"/>
              <a:t>mişdir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117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69456" y="1268760"/>
            <a:ext cx="8998396" cy="3172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"GƏNC ALİMLƏR" KLUBU</a:t>
            </a:r>
          </a:p>
          <a:p>
            <a:pPr algn="ctr"/>
            <a:endParaRPr lang="az-Latn-AZ" sz="1600" b="1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az-Latn-AZ" sz="16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DİSSKUSSİYA KLUBLARININ FƏALİYYƏTİ</a:t>
            </a:r>
            <a:endParaRPr lang="ru-RU" sz="14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ekində gənc tədqiqatçılar üçün beynəlxalq seminar keçirili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8" y="1844824"/>
            <a:ext cx="2618473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“Qiymət tənzimlənməsi sub-indeks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06" y="1844824"/>
            <a:ext cx="266429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“Məşğulluğun tənzimlənməsi sub-indeksi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77" y="1844824"/>
            <a:ext cx="2697203" cy="1868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“İqtisadiyyatda sağçılıq və solçuluq ideyaları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4" y="3933056"/>
            <a:ext cx="2709579" cy="180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6" name="Picture 10" descr="Gənc alimlərdən Azərbaycan ordusuna dəstə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07" y="3957262"/>
            <a:ext cx="2664296" cy="180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8" name="Picture 12" descr="Gənc alimlərdən Azərbaycan ordusuna dəstə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65" y="3933056"/>
            <a:ext cx="270706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9346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80256"/>
            <a:ext cx="352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nazim imanov cinde beynelxalq konsultativ komitenin bas meslehetcisi secili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" y="1323350"/>
            <a:ext cx="1852616" cy="14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069448" y="1186811"/>
            <a:ext cx="6931043" cy="2247424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/>
              <a:t>23 noyabr: </a:t>
            </a:r>
            <a:r>
              <a:rPr lang="az-Latn-AZ" dirty="0" smtClean="0"/>
              <a:t>prof. </a:t>
            </a:r>
            <a:r>
              <a:rPr lang="en-US" dirty="0"/>
              <a:t>Nazim </a:t>
            </a:r>
            <a:r>
              <a:rPr lang="en-US" dirty="0" err="1"/>
              <a:t>Müzəffərli</a:t>
            </a:r>
            <a:r>
              <a:rPr lang="en-US" dirty="0"/>
              <a:t> (</a:t>
            </a:r>
            <a:r>
              <a:rPr lang="en-US" dirty="0" err="1"/>
              <a:t>İmanov</a:t>
            </a:r>
            <a:r>
              <a:rPr lang="en-US" dirty="0"/>
              <a:t>) </a:t>
            </a:r>
            <a:r>
              <a:rPr lang="en-US" dirty="0" err="1" smtClean="0"/>
              <a:t>Şanxay</a:t>
            </a:r>
            <a:r>
              <a:rPr lang="en-US" dirty="0" smtClean="0"/>
              <a:t> </a:t>
            </a:r>
            <a:r>
              <a:rPr lang="en-US" dirty="0" err="1"/>
              <a:t>şəhərində</a:t>
            </a:r>
            <a:r>
              <a:rPr lang="en-US" dirty="0"/>
              <a:t> (ÇXR) </a:t>
            </a:r>
            <a:r>
              <a:rPr lang="en-US" dirty="0" smtClean="0"/>
              <a:t>“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az-Latn-AZ" dirty="0" smtClean="0"/>
              <a:t>qurşaq – bir </a:t>
            </a:r>
            <a:r>
              <a:rPr lang="en-US" dirty="0" err="1" smtClean="0"/>
              <a:t>yol</a:t>
            </a:r>
            <a:r>
              <a:rPr lang="en-US" dirty="0" smtClean="0"/>
              <a:t>” </a:t>
            </a:r>
            <a:r>
              <a:rPr lang="en-US" dirty="0" err="1"/>
              <a:t>adlı</a:t>
            </a:r>
            <a:r>
              <a:rPr lang="en-US" dirty="0"/>
              <a:t> </a:t>
            </a:r>
            <a:r>
              <a:rPr lang="en-US" dirty="0" err="1"/>
              <a:t>Beynəlxalq</a:t>
            </a:r>
            <a:r>
              <a:rPr lang="en-US" dirty="0"/>
              <a:t> </a:t>
            </a:r>
            <a:r>
              <a:rPr lang="en-US" dirty="0" err="1"/>
              <a:t>Konfransda</a:t>
            </a:r>
            <a:r>
              <a:rPr lang="en-US" dirty="0"/>
              <a:t> </a:t>
            </a:r>
            <a:r>
              <a:rPr lang="en-US" dirty="0" err="1"/>
              <a:t>çıxış</a:t>
            </a:r>
            <a:r>
              <a:rPr lang="en-US" dirty="0"/>
              <a:t> </a:t>
            </a:r>
            <a:r>
              <a:rPr lang="en-US" dirty="0" err="1" smtClean="0"/>
              <a:t>etmiş</a:t>
            </a:r>
            <a:r>
              <a:rPr lang="az-Latn-AZ" dirty="0" smtClean="0"/>
              <a:t> və Ş</a:t>
            </a:r>
            <a:r>
              <a:rPr lang="en-US" dirty="0" err="1" smtClean="0"/>
              <a:t>anxay</a:t>
            </a:r>
            <a:r>
              <a:rPr lang="en-US" dirty="0" smtClean="0"/>
              <a:t> </a:t>
            </a:r>
            <a:r>
              <a:rPr lang="en-US" dirty="0" err="1"/>
              <a:t>Universitetində</a:t>
            </a:r>
            <a:r>
              <a:rPr lang="en-US" dirty="0"/>
              <a:t> “Elm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təhsil</a:t>
            </a:r>
            <a:r>
              <a:rPr lang="en-US" dirty="0"/>
              <a:t> </a:t>
            </a:r>
            <a:r>
              <a:rPr lang="en-US" dirty="0" err="1"/>
              <a:t>sahəsində</a:t>
            </a:r>
            <a:r>
              <a:rPr lang="en-US" dirty="0"/>
              <a:t> </a:t>
            </a:r>
            <a:r>
              <a:rPr lang="en-US" dirty="0" err="1"/>
              <a:t>Beynəlxalq</a:t>
            </a:r>
            <a:r>
              <a:rPr lang="en-US" dirty="0"/>
              <a:t> </a:t>
            </a:r>
            <a:r>
              <a:rPr lang="en-US" dirty="0" err="1"/>
              <a:t>Konsultativ</a:t>
            </a:r>
            <a:r>
              <a:rPr lang="en-US" dirty="0"/>
              <a:t> </a:t>
            </a:r>
            <a:r>
              <a:rPr lang="en-US" dirty="0" err="1"/>
              <a:t>Komitə”nin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məsləhətçisi</a:t>
            </a:r>
            <a:r>
              <a:rPr lang="en-US" dirty="0"/>
              <a:t> </a:t>
            </a:r>
            <a:r>
              <a:rPr lang="en-US" dirty="0" err="1" smtClean="0"/>
              <a:t>seçilmişdir</a:t>
            </a:r>
            <a:r>
              <a:rPr lang="az-Latn-AZ" dirty="0" smtClean="0"/>
              <a:t>.</a:t>
            </a:r>
          </a:p>
          <a:p>
            <a:r>
              <a:rPr lang="az-Latn-AZ" b="1" i="1" dirty="0" smtClean="0"/>
              <a:t>28 noyabr:</a:t>
            </a:r>
            <a:r>
              <a:rPr lang="az-Latn-AZ" dirty="0" smtClean="0"/>
              <a:t> ÇXR İctimai Elmlər Akademiyasının İqtisadiyyat İnstitutunda «dövlət tənzimlənməsinin ölçülməsi» ilə bağlı mühazirə oxumuşdur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10886" y="6518652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22" name="Рисунок 21" descr="C:\Users\asus\Desktop\ScreenHunter_2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4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000" b="1" dirty="0" smtClean="0"/>
              <a:t>ELMİ NƏTİCƏLƏRİN </a:t>
            </a:r>
            <a:r>
              <a:rPr lang="az-Latn-AZ" sz="2000" b="1" dirty="0"/>
              <a:t>ÖLKƏDƏ VƏ XARİCDƏ TANIDILMASI</a:t>
            </a:r>
            <a:endParaRPr lang="az-Latn-AZ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69447" y="3541137"/>
            <a:ext cx="6931043" cy="1328023"/>
          </a:xfrm>
          <a:prstGeom prst="round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/>
              <a:t>22-28 </a:t>
            </a:r>
            <a:r>
              <a:rPr lang="en-US" b="1" i="1" dirty="0" err="1" smtClean="0"/>
              <a:t>iyul</a:t>
            </a:r>
            <a:r>
              <a:rPr lang="az-Latn-AZ" b="1" i="1" dirty="0" smtClean="0"/>
              <a:t>:</a:t>
            </a:r>
            <a:r>
              <a:rPr lang="en-US" b="1" i="1" dirty="0" smtClean="0"/>
              <a:t> </a:t>
            </a:r>
            <a:r>
              <a:rPr lang="az-Latn-AZ" dirty="0" smtClean="0"/>
              <a:t>A</a:t>
            </a:r>
            <a:r>
              <a:rPr lang="en-US" dirty="0" err="1" smtClean="0"/>
              <a:t>parıcı</a:t>
            </a:r>
            <a:r>
              <a:rPr lang="en-US" dirty="0" smtClean="0"/>
              <a:t> </a:t>
            </a:r>
            <a:r>
              <a:rPr lang="en-US" dirty="0" err="1"/>
              <a:t>elmi</a:t>
            </a:r>
            <a:r>
              <a:rPr lang="en-US" dirty="0"/>
              <a:t> </a:t>
            </a:r>
            <a:r>
              <a:rPr lang="en-US" dirty="0" err="1" smtClean="0"/>
              <a:t>işçi</a:t>
            </a:r>
            <a:r>
              <a:rPr lang="en-US" dirty="0" smtClean="0"/>
              <a:t>, </a:t>
            </a:r>
            <a:r>
              <a:rPr lang="en-US" dirty="0" err="1"/>
              <a:t>f.f.d</a:t>
            </a:r>
            <a:r>
              <a:rPr lang="en-US" dirty="0"/>
              <a:t>. </a:t>
            </a:r>
            <a:r>
              <a:rPr lang="en-US" dirty="0" err="1"/>
              <a:t>Mayis</a:t>
            </a:r>
            <a:r>
              <a:rPr lang="en-US" dirty="0"/>
              <a:t> </a:t>
            </a:r>
            <a:r>
              <a:rPr lang="en-US" dirty="0" err="1"/>
              <a:t>Gülalıyev</a:t>
            </a:r>
            <a:r>
              <a:rPr lang="en-US" dirty="0"/>
              <a:t> </a:t>
            </a:r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/>
              <a:t>Siyasi</a:t>
            </a:r>
            <a:r>
              <a:rPr lang="en-US" dirty="0"/>
              <a:t> </a:t>
            </a:r>
            <a:r>
              <a:rPr lang="en-US" dirty="0" err="1"/>
              <a:t>Elmlər</a:t>
            </a:r>
            <a:r>
              <a:rPr lang="en-US" dirty="0"/>
              <a:t> </a:t>
            </a:r>
            <a:r>
              <a:rPr lang="en-US" dirty="0" err="1"/>
              <a:t>Assosiasiyası</a:t>
            </a:r>
            <a:r>
              <a:rPr lang="en-US" dirty="0"/>
              <a:t> </a:t>
            </a:r>
            <a:r>
              <a:rPr lang="en-US" dirty="0" err="1"/>
              <a:t>tərəfindən</a:t>
            </a:r>
            <a:r>
              <a:rPr lang="en-US" dirty="0"/>
              <a:t> </a:t>
            </a:r>
            <a:r>
              <a:rPr lang="en-US" dirty="0" err="1"/>
              <a:t>Polşada</a:t>
            </a:r>
            <a:r>
              <a:rPr lang="en-US" dirty="0"/>
              <a:t> (Poznan </a:t>
            </a:r>
            <a:r>
              <a:rPr lang="en-US" dirty="0" err="1" smtClean="0"/>
              <a:t>şəh</a:t>
            </a:r>
            <a:r>
              <a:rPr lang="az-Latn-AZ" dirty="0" smtClean="0"/>
              <a:t>.</a:t>
            </a:r>
            <a:r>
              <a:rPr lang="en-US" dirty="0" smtClean="0"/>
              <a:t>) </a:t>
            </a:r>
            <a:r>
              <a:rPr lang="en-US" dirty="0" err="1"/>
              <a:t>keçirilmiş</a:t>
            </a:r>
            <a:r>
              <a:rPr lang="en-US" dirty="0"/>
              <a:t> “</a:t>
            </a:r>
            <a:r>
              <a:rPr lang="en-US" dirty="0" err="1"/>
              <a:t>Qeyri-bərəbərlik</a:t>
            </a:r>
            <a:r>
              <a:rPr lang="en-US" dirty="0"/>
              <a:t> </a:t>
            </a:r>
            <a:r>
              <a:rPr lang="en-US" dirty="0" err="1"/>
              <a:t>dünyasında</a:t>
            </a:r>
            <a:r>
              <a:rPr lang="en-US" dirty="0"/>
              <a:t> </a:t>
            </a:r>
            <a:r>
              <a:rPr lang="en-US" dirty="0" err="1"/>
              <a:t>siyasət</a:t>
            </a:r>
            <a:r>
              <a:rPr lang="en-US" dirty="0"/>
              <a:t>” </a:t>
            </a:r>
            <a:r>
              <a:rPr lang="en-US" dirty="0" err="1"/>
              <a:t>adlı</a:t>
            </a:r>
            <a:r>
              <a:rPr lang="en-US" dirty="0"/>
              <a:t>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Konqresində</a:t>
            </a:r>
            <a:r>
              <a:rPr lang="en-US" dirty="0"/>
              <a:t> </a:t>
            </a:r>
            <a:r>
              <a:rPr lang="az-Latn-AZ" dirty="0" smtClean="0"/>
              <a:t>məruzə ilə çıxış etmişdir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4098" name="Picture 2" descr="http://economics.com.az/images/fotos/ElmiSura/Ma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" y="3484032"/>
            <a:ext cx="1872438" cy="13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47675" y="5035492"/>
            <a:ext cx="6922154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b="1" i="1" dirty="0"/>
              <a:t>22-25 </a:t>
            </a:r>
            <a:r>
              <a:rPr lang="en-US" b="1" i="1" dirty="0" err="1" smtClean="0"/>
              <a:t>sentyabr</a:t>
            </a:r>
            <a:r>
              <a:rPr lang="az-Latn-AZ" b="1" i="1" dirty="0" smtClean="0"/>
              <a:t>:</a:t>
            </a:r>
            <a:r>
              <a:rPr lang="az-Latn-AZ" dirty="0" smtClean="0"/>
              <a:t> Aparıcı </a:t>
            </a:r>
            <a:r>
              <a:rPr lang="az-Latn-AZ" dirty="0"/>
              <a:t>elmi işçi, i.f.d. </a:t>
            </a:r>
            <a:r>
              <a:rPr lang="az-Latn-AZ" dirty="0" smtClean="0"/>
              <a:t>Rüfət Efendiyev </a:t>
            </a:r>
            <a:r>
              <a:rPr lang="en-US" dirty="0" err="1" smtClean="0"/>
              <a:t>Tatarıstanın</a:t>
            </a:r>
            <a:r>
              <a:rPr lang="en-US" dirty="0" smtClean="0"/>
              <a:t> </a:t>
            </a:r>
            <a:r>
              <a:rPr lang="en-US" dirty="0" err="1"/>
              <a:t>paytaxtı</a:t>
            </a:r>
            <a:r>
              <a:rPr lang="en-US" dirty="0"/>
              <a:t> Kazan </a:t>
            </a:r>
            <a:r>
              <a:rPr lang="en-US" dirty="0" err="1"/>
              <a:t>şəhərində</a:t>
            </a:r>
            <a:r>
              <a:rPr lang="en-US" dirty="0"/>
              <a:t> </a:t>
            </a:r>
            <a:r>
              <a:rPr lang="az-Latn-AZ" dirty="0" smtClean="0"/>
              <a:t>keçirilən </a:t>
            </a:r>
            <a:r>
              <a:rPr lang="en-US" dirty="0" smtClean="0"/>
              <a:t>«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/>
              <a:t>nəsil</a:t>
            </a:r>
            <a:r>
              <a:rPr lang="en-US" dirty="0"/>
              <a:t>: </a:t>
            </a:r>
            <a:r>
              <a:rPr lang="en-US" dirty="0" err="1"/>
              <a:t>sərhədsiz</a:t>
            </a:r>
            <a:r>
              <a:rPr lang="en-US" dirty="0"/>
              <a:t> </a:t>
            </a:r>
            <a:r>
              <a:rPr lang="en-US" dirty="0" err="1"/>
              <a:t>məsuliyyət</a:t>
            </a:r>
            <a:r>
              <a:rPr lang="en-US" dirty="0"/>
              <a:t>» </a:t>
            </a:r>
            <a:r>
              <a:rPr lang="en-US" dirty="0" smtClean="0"/>
              <a:t>IV </a:t>
            </a:r>
            <a:r>
              <a:rPr lang="en-US" dirty="0" err="1"/>
              <a:t>Rusiya-Azərbaycan</a:t>
            </a:r>
            <a:r>
              <a:rPr lang="en-US" dirty="0"/>
              <a:t> </a:t>
            </a:r>
            <a:r>
              <a:rPr lang="en-US" dirty="0" err="1"/>
              <a:t>Gənclər</a:t>
            </a:r>
            <a:r>
              <a:rPr lang="en-US" dirty="0"/>
              <a:t> </a:t>
            </a:r>
            <a:r>
              <a:rPr lang="en-US" dirty="0" err="1" smtClean="0"/>
              <a:t>Forumu</a:t>
            </a:r>
            <a:r>
              <a:rPr lang="az-Latn-AZ" dirty="0" smtClean="0"/>
              <a:t>nda iştirak etmişdir</a:t>
            </a:r>
            <a:endParaRPr lang="en-US" dirty="0"/>
          </a:p>
        </p:txBody>
      </p:sp>
      <p:pic>
        <p:nvPicPr>
          <p:cNvPr id="4100" name="Picture 4" descr="IV-cü Rusiya-Azərbaycan Gənclər Forum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" y="4927237"/>
            <a:ext cx="1861754" cy="12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16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80256"/>
            <a:ext cx="352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657" y="1186811"/>
            <a:ext cx="6300834" cy="1634490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/>
              <a:t>12-15 o</a:t>
            </a:r>
            <a:r>
              <a:rPr lang="en-US" b="1" i="1" dirty="0" err="1" smtClean="0"/>
              <a:t>ktyabr</a:t>
            </a:r>
            <a:r>
              <a:rPr lang="az-Latn-AZ" b="1" i="1" dirty="0" smtClean="0"/>
              <a:t>:</a:t>
            </a:r>
            <a:endParaRPr lang="en-US" dirty="0"/>
          </a:p>
          <a:p>
            <a:r>
              <a:rPr lang="en-US" dirty="0"/>
              <a:t> </a:t>
            </a:r>
            <a:r>
              <a:rPr lang="az-Latn-AZ" dirty="0" smtClean="0"/>
              <a:t>B</a:t>
            </a:r>
            <a:r>
              <a:rPr lang="en-US" dirty="0" err="1" smtClean="0"/>
              <a:t>öyük</a:t>
            </a:r>
            <a:r>
              <a:rPr lang="en-US" dirty="0" smtClean="0"/>
              <a:t> </a:t>
            </a:r>
            <a:r>
              <a:rPr lang="en-US" dirty="0" err="1"/>
              <a:t>elmi</a:t>
            </a:r>
            <a:r>
              <a:rPr lang="en-US" dirty="0"/>
              <a:t> </a:t>
            </a:r>
            <a:r>
              <a:rPr lang="en-US" dirty="0" err="1" smtClean="0"/>
              <a:t>işçi</a:t>
            </a:r>
            <a:r>
              <a:rPr lang="en-US" dirty="0" smtClean="0"/>
              <a:t>, i</a:t>
            </a:r>
            <a:r>
              <a:rPr lang="az-Latn-AZ" dirty="0" smtClean="0"/>
              <a:t>.</a:t>
            </a:r>
            <a:r>
              <a:rPr lang="en-US" dirty="0" smtClean="0"/>
              <a:t>f</a:t>
            </a:r>
            <a:r>
              <a:rPr lang="az-Latn-AZ" dirty="0" smtClean="0"/>
              <a:t>.</a:t>
            </a:r>
            <a:r>
              <a:rPr lang="en-US" dirty="0" smtClean="0"/>
              <a:t>d</a:t>
            </a:r>
            <a:r>
              <a:rPr lang="az-Latn-AZ" dirty="0" smtClean="0"/>
              <a:t>.</a:t>
            </a:r>
            <a:r>
              <a:rPr lang="en-US" dirty="0"/>
              <a:t> </a:t>
            </a:r>
            <a:r>
              <a:rPr lang="en-US" b="1" dirty="0" err="1"/>
              <a:t>Nəsimi</a:t>
            </a:r>
            <a:r>
              <a:rPr lang="en-US" b="1" dirty="0"/>
              <a:t> </a:t>
            </a:r>
            <a:r>
              <a:rPr lang="en-US" b="1" dirty="0" err="1"/>
              <a:t>Əhmədov</a:t>
            </a:r>
            <a:r>
              <a:rPr lang="en-US" b="1" dirty="0"/>
              <a:t> </a:t>
            </a:r>
            <a:r>
              <a:rPr lang="en-US" b="1" i="1" dirty="0" err="1" smtClean="0"/>
              <a:t>Qazaxıstanın</a:t>
            </a:r>
            <a:r>
              <a:rPr lang="en-US" b="1" i="1" dirty="0" smtClean="0"/>
              <a:t> </a:t>
            </a:r>
            <a:r>
              <a:rPr lang="en-US" b="1" i="1" dirty="0"/>
              <a:t>Alma-Ata </a:t>
            </a:r>
            <a:r>
              <a:rPr lang="en-US" b="1" i="1" dirty="0" err="1"/>
              <a:t>şəhərində</a:t>
            </a:r>
            <a:r>
              <a:rPr lang="en-US" b="1" i="1" dirty="0"/>
              <a:t> I </a:t>
            </a:r>
            <a:r>
              <a:rPr lang="en-US" b="1" i="1" dirty="0" err="1"/>
              <a:t>Beynəlxalq</a:t>
            </a:r>
            <a:r>
              <a:rPr lang="en-US" b="1" i="1" dirty="0"/>
              <a:t> Afro-</a:t>
            </a:r>
            <a:r>
              <a:rPr lang="en-US" b="1" i="1" dirty="0" err="1"/>
              <a:t>Avrasiya</a:t>
            </a:r>
            <a:r>
              <a:rPr lang="en-US" b="1" i="1" dirty="0"/>
              <a:t> </a:t>
            </a:r>
            <a:r>
              <a:rPr lang="en-US" b="1" i="1" dirty="0" err="1"/>
              <a:t>Araşdırmaları</a:t>
            </a:r>
            <a:r>
              <a:rPr lang="en-US" b="1" i="1" dirty="0"/>
              <a:t> </a:t>
            </a:r>
            <a:r>
              <a:rPr lang="en-US" b="1" i="1" dirty="0" err="1" smtClean="0"/>
              <a:t>Konqresi</a:t>
            </a:r>
            <a:r>
              <a:rPr lang="az-Latn-AZ" b="1" i="1" dirty="0" smtClean="0"/>
              <a:t>ndə </a:t>
            </a:r>
            <a:r>
              <a:rPr lang="en-US" b="1" dirty="0" smtClean="0"/>
              <a:t>«</a:t>
            </a:r>
            <a:r>
              <a:rPr lang="en-US" b="1" dirty="0" err="1" smtClean="0"/>
              <a:t>Azərbaycanın</a:t>
            </a:r>
            <a:r>
              <a:rPr lang="en-US" b="1" dirty="0" smtClean="0"/>
              <a:t> </a:t>
            </a:r>
            <a:r>
              <a:rPr lang="en-US" b="1" dirty="0" err="1"/>
              <a:t>neft</a:t>
            </a:r>
            <a:r>
              <a:rPr lang="en-US" b="1" dirty="0"/>
              <a:t> </a:t>
            </a:r>
            <a:r>
              <a:rPr lang="en-US" b="1" dirty="0" err="1"/>
              <a:t>emalı</a:t>
            </a:r>
            <a:r>
              <a:rPr lang="en-US" b="1" dirty="0"/>
              <a:t> </a:t>
            </a:r>
            <a:r>
              <a:rPr lang="en-US" b="1" dirty="0" err="1"/>
              <a:t>sənayesində</a:t>
            </a:r>
            <a:r>
              <a:rPr lang="en-US" b="1" dirty="0"/>
              <a:t> </a:t>
            </a:r>
            <a:r>
              <a:rPr lang="en-US" b="1" dirty="0" err="1"/>
              <a:t>texnoloji</a:t>
            </a:r>
            <a:r>
              <a:rPr lang="en-US" b="1" dirty="0"/>
              <a:t> </a:t>
            </a:r>
            <a:r>
              <a:rPr lang="en-US" b="1" dirty="0" err="1"/>
              <a:t>inkişaf</a:t>
            </a:r>
            <a:r>
              <a:rPr lang="en-US" b="1" dirty="0"/>
              <a:t> </a:t>
            </a:r>
            <a:r>
              <a:rPr lang="en-US" b="1" dirty="0" err="1"/>
              <a:t>və</a:t>
            </a:r>
            <a:r>
              <a:rPr lang="en-US" b="1" dirty="0"/>
              <a:t> </a:t>
            </a:r>
            <a:r>
              <a:rPr lang="en-US" b="1" dirty="0" err="1" smtClean="0"/>
              <a:t>səmərəlilik</a:t>
            </a:r>
            <a:r>
              <a:rPr lang="az-Latn-AZ" b="1" dirty="0" smtClean="0"/>
              <a:t>» </a:t>
            </a:r>
            <a:r>
              <a:rPr lang="en-US" dirty="0" err="1" smtClean="0"/>
              <a:t>mövzusunda</a:t>
            </a:r>
            <a:r>
              <a:rPr lang="en-US" dirty="0" smtClean="0"/>
              <a:t> </a:t>
            </a:r>
            <a:r>
              <a:rPr lang="en-US" dirty="0" err="1" smtClean="0"/>
              <a:t>məruzə</a:t>
            </a:r>
            <a:r>
              <a:rPr lang="en-US" dirty="0" smtClean="0"/>
              <a:t> </a:t>
            </a:r>
            <a:r>
              <a:rPr lang="en-US" dirty="0" err="1" smtClean="0"/>
              <a:t>etmiş</a:t>
            </a:r>
            <a:r>
              <a:rPr lang="az-Latn-AZ" dirty="0" smtClean="0"/>
              <a:t>dir.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10886" y="6518652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22" name="Рисунок 21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4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000" b="1" dirty="0"/>
              <a:t>ELMİN NƏTİCƏLƏRİNİN ÖLKƏDƏ VƏ XARİCDƏ TANIDILMASI</a:t>
            </a:r>
            <a:endParaRPr lang="az-Latn-AZ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3721" y="3284984"/>
            <a:ext cx="6372706" cy="1021556"/>
          </a:xfrm>
          <a:prstGeom prst="round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b="1" i="1" dirty="0" smtClean="0"/>
              <a:t>14-15 </a:t>
            </a:r>
            <a:r>
              <a:rPr lang="en-US" b="1" i="1" dirty="0" err="1" smtClean="0"/>
              <a:t>oktyabr</a:t>
            </a:r>
            <a:r>
              <a:rPr lang="az-Latn-AZ" b="1" i="1" dirty="0" smtClean="0"/>
              <a:t>:</a:t>
            </a:r>
            <a:r>
              <a:rPr lang="en-US" dirty="0" smtClean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elmi</a:t>
            </a:r>
            <a:r>
              <a:rPr lang="en-US" dirty="0"/>
              <a:t> </a:t>
            </a:r>
            <a:r>
              <a:rPr lang="en-US" dirty="0" err="1"/>
              <a:t>işçisi</a:t>
            </a:r>
            <a:r>
              <a:rPr lang="en-US" dirty="0"/>
              <a:t>, </a:t>
            </a:r>
            <a:r>
              <a:rPr lang="en-US" dirty="0" err="1"/>
              <a:t>i.f.d</a:t>
            </a:r>
            <a:r>
              <a:rPr lang="en-US" dirty="0"/>
              <a:t>. </a:t>
            </a:r>
            <a:r>
              <a:rPr lang="en-US" dirty="0" err="1"/>
              <a:t>Əli</a:t>
            </a:r>
            <a:r>
              <a:rPr lang="en-US" dirty="0"/>
              <a:t> </a:t>
            </a:r>
            <a:r>
              <a:rPr lang="en-US" dirty="0" err="1" smtClean="0"/>
              <a:t>Hüseynov</a:t>
            </a:r>
            <a:r>
              <a:rPr lang="en-US" dirty="0" smtClean="0"/>
              <a:t> </a:t>
            </a:r>
            <a:r>
              <a:rPr lang="en-US" dirty="0" err="1" smtClean="0"/>
              <a:t>Dağıstan</a:t>
            </a:r>
            <a:r>
              <a:rPr lang="en-US" dirty="0" smtClean="0"/>
              <a:t> </a:t>
            </a:r>
            <a:r>
              <a:rPr lang="en-US" dirty="0" err="1"/>
              <a:t>Dövlət</a:t>
            </a:r>
            <a:r>
              <a:rPr lang="en-US" dirty="0"/>
              <a:t> </a:t>
            </a:r>
            <a:r>
              <a:rPr lang="en-US" dirty="0" err="1"/>
              <a:t>Universitetinin</a:t>
            </a:r>
            <a:r>
              <a:rPr lang="en-US" dirty="0"/>
              <a:t> 85 </a:t>
            </a:r>
            <a:r>
              <a:rPr lang="en-US" dirty="0" err="1"/>
              <a:t>illiyinə</a:t>
            </a:r>
            <a:r>
              <a:rPr lang="en-US" dirty="0"/>
              <a:t> </a:t>
            </a:r>
            <a:r>
              <a:rPr lang="en-US" dirty="0" err="1"/>
              <a:t>həsr</a:t>
            </a:r>
            <a:r>
              <a:rPr lang="en-US" dirty="0"/>
              <a:t> </a:t>
            </a:r>
            <a:r>
              <a:rPr lang="en-US" dirty="0" err="1"/>
              <a:t>olunmuş</a:t>
            </a:r>
            <a:r>
              <a:rPr lang="en-US" dirty="0"/>
              <a:t> </a:t>
            </a:r>
            <a:r>
              <a:rPr lang="en-US" dirty="0" err="1"/>
              <a:t>beynəlxalq</a:t>
            </a:r>
            <a:r>
              <a:rPr lang="en-US" dirty="0"/>
              <a:t> </a:t>
            </a:r>
            <a:r>
              <a:rPr lang="en-US" dirty="0" err="1"/>
              <a:t>konfransda</a:t>
            </a:r>
            <a:r>
              <a:rPr lang="en-US" dirty="0"/>
              <a:t> </a:t>
            </a:r>
            <a:r>
              <a:rPr lang="az-Latn-AZ" dirty="0" smtClean="0"/>
              <a:t>məruzə ilə çıxış etmişdir.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0242" name="Picture 2" descr="http://economics.com.az/images/fotos/tedbirler/2016/Nesimi_Qaxasta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9" y="1215411"/>
            <a:ext cx="2489185" cy="16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economics.com.az/images/fotos/klublar/Krea/Eli_Huseynov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11679"/>
          <a:stretch/>
        </p:blipFill>
        <p:spPr bwMode="auto">
          <a:xfrm>
            <a:off x="138599" y="2923456"/>
            <a:ext cx="1769105" cy="19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24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1161" cy="32166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z-Latn-AZ" sz="18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İNSTİTUTUN FƏALİYYƏT İSTİQAMƏTLƏRİ</a:t>
            </a:r>
            <a:endParaRPr lang="ru-RU" sz="18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854" y="-1123"/>
            <a:ext cx="9145016" cy="826949"/>
            <a:chOff x="-3854" y="-27384"/>
            <a:chExt cx="9145016" cy="826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8" name="Рисунок 7" descr="C:\Users\asus\Desktop\ScreenHunter_2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-27384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96531"/>
              <a:ext cx="641553" cy="57594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</p:pic>
        <p:sp>
          <p:nvSpPr>
            <p:cNvPr id="10" name="Поле 2"/>
            <p:cNvSpPr txBox="1">
              <a:spLocks noChangeArrowheads="1"/>
            </p:cNvSpPr>
            <p:nvPr/>
          </p:nvSpPr>
          <p:spPr bwMode="auto">
            <a:xfrm>
              <a:off x="1115616" y="50492"/>
              <a:ext cx="3602990" cy="6711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az-Latn-AZ" sz="16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az-Latn-AZ" sz="16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506137" y="1823432"/>
            <a:ext cx="8424937" cy="4053840"/>
          </a:xfrm>
          <a:prstGeom prst="roundRect">
            <a:avLst>
              <a:gd name="adj" fmla="val 5048"/>
            </a:avLst>
          </a:prstGeom>
          <a:ln w="19050">
            <a:solidFill>
              <a:srgbClr val="B4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az-Latn-AZ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AR PREZİDENTİNİN FƏRMAN VƏ SƏRƏNCAMLARININ İCRASI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az-Latn-AZ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PLAN ELMİ-TƏDQİQAT İŞLƏRİ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az-Latn-AZ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QRANT MÜSABİQƏLƏRİNDƏ İŞTİRAK 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az-Latn-AZ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YÜKSƏK İXTİSASLI KADRLARIN </a:t>
            </a:r>
            <a:r>
              <a:rPr lang="az-Latn-AZ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HAZIRLANMASI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az-Latn-AZ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ELMİ MÜZAKİRƏLƏR (konfranslar, seminarlar)</a:t>
            </a:r>
            <a:endParaRPr lang="az-Latn-AZ" sz="2000" b="1" dirty="0">
              <a:solidFill>
                <a:schemeClr val="tx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az-Latn-AZ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ELMİ NƏTİCƏLƏRİN ÖLKƏDƏ VƏ XARİCDƏ TANIDILMASI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az-Latn-AZ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BEYNƏLXALQ ƏMƏKDAŞLIQ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az-Latn-AZ" sz="2000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VƏ BAŞQALARI </a:t>
            </a:r>
            <a:endParaRPr lang="az-Latn-AZ" sz="2000" b="1" i="1" dirty="0">
              <a:solidFill>
                <a:srgbClr val="7E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</a:t>
            </a:r>
            <a:r>
              <a:rPr lang="az-Latn-AZ" sz="1600" b="1" dirty="0" smtClean="0">
                <a:solidFill>
                  <a:schemeClr val="bg1"/>
                </a:solidFill>
              </a:rPr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4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4" name="Рисунок 13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000" b="1" dirty="0"/>
              <a:t>BEYNƏLXALQ </a:t>
            </a:r>
            <a:r>
              <a:rPr lang="az-Latn-AZ" sz="2000" b="1" dirty="0" smtClean="0"/>
              <a:t>ƏMƏKDAŞLIQ</a:t>
            </a:r>
            <a:endParaRPr lang="az-Latn-AZ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8849" y="3501008"/>
            <a:ext cx="8280919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MEA </a:t>
            </a:r>
            <a:r>
              <a:rPr lang="en-US" dirty="0" err="1"/>
              <a:t>İqtisadiyyat</a:t>
            </a:r>
            <a:r>
              <a:rPr lang="en-US" dirty="0"/>
              <a:t> </a:t>
            </a:r>
            <a:r>
              <a:rPr lang="en-US" dirty="0" err="1"/>
              <a:t>İnstitutunun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qrup</a:t>
            </a:r>
            <a:r>
              <a:rPr lang="en-US" dirty="0"/>
              <a:t> </a:t>
            </a:r>
            <a:r>
              <a:rPr lang="en-US" dirty="0" err="1"/>
              <a:t>əməkdaşı</a:t>
            </a:r>
            <a:r>
              <a:rPr lang="en-US" dirty="0"/>
              <a:t> 7-11 mart 2016-cı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tarixlərində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Əməkdaşlıq</a:t>
            </a:r>
            <a:r>
              <a:rPr lang="en-US" dirty="0"/>
              <a:t> </a:t>
            </a:r>
            <a:r>
              <a:rPr lang="en-US" dirty="0" err="1"/>
              <a:t>Koordinasiya</a:t>
            </a:r>
            <a:r>
              <a:rPr lang="en-US" dirty="0"/>
              <a:t> </a:t>
            </a:r>
            <a:r>
              <a:rPr lang="en-US" dirty="0" err="1"/>
              <a:t>Agentliyinin</a:t>
            </a:r>
            <a:r>
              <a:rPr lang="en-US" dirty="0"/>
              <a:t> (TİKA) </a:t>
            </a:r>
            <a:r>
              <a:rPr lang="en-US" dirty="0" err="1"/>
              <a:t>texniki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maliyyə</a:t>
            </a:r>
            <a:r>
              <a:rPr lang="en-US" dirty="0"/>
              <a:t> </a:t>
            </a:r>
            <a:r>
              <a:rPr lang="en-US" dirty="0" err="1"/>
              <a:t>dəstəyi</a:t>
            </a:r>
            <a:r>
              <a:rPr lang="en-US" dirty="0"/>
              <a:t> </a:t>
            </a:r>
            <a:r>
              <a:rPr lang="en-US" dirty="0" err="1"/>
              <a:t>ilə</a:t>
            </a:r>
            <a:r>
              <a:rPr lang="en-US" dirty="0"/>
              <a:t> </a:t>
            </a:r>
            <a:r>
              <a:rPr lang="en-US" dirty="0" err="1"/>
              <a:t>Türkiyədə</a:t>
            </a:r>
            <a:r>
              <a:rPr lang="en-US" dirty="0"/>
              <a:t> </a:t>
            </a:r>
            <a:r>
              <a:rPr lang="en-US" dirty="0" err="1"/>
              <a:t>işgüzar</a:t>
            </a:r>
            <a:r>
              <a:rPr lang="en-US" dirty="0"/>
              <a:t> </a:t>
            </a:r>
            <a:r>
              <a:rPr lang="en-US" dirty="0" err="1"/>
              <a:t>səfərdə</a:t>
            </a:r>
            <a:r>
              <a:rPr lang="en-US" dirty="0"/>
              <a:t> </a:t>
            </a:r>
            <a:r>
              <a:rPr lang="en-US" dirty="0" err="1"/>
              <a:t>olublar</a:t>
            </a:r>
            <a:r>
              <a:rPr lang="en-US" dirty="0" smtClean="0"/>
              <a:t>.</a:t>
            </a:r>
            <a:r>
              <a:rPr lang="az-Latn-AZ" dirty="0" smtClean="0"/>
              <a:t> Türkiyənin 10 qabaqcıl Universiteti və Araşdırma mərkəzi ilə əməkdaşlıq əlaqələri qurulmuşdur</a:t>
            </a:r>
            <a:endParaRPr lang="ru-RU" dirty="0"/>
          </a:p>
        </p:txBody>
      </p:sp>
      <p:pic>
        <p:nvPicPr>
          <p:cNvPr id="6146" name="Picture 2" descr="http://economics.com.az/images/fotos/tedbirler/Turkiy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7" y="1348672"/>
            <a:ext cx="36484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conomics.com.az/images/fotos/tedbirler/Turkiye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33" y="1367185"/>
            <a:ext cx="3669062" cy="2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78835" y="4999732"/>
            <a:ext cx="8280919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dirty="0" smtClean="0"/>
              <a:t>ÇXR İctimai Elmlər Akademiyası İqtisadiyyat İnstitutunun 3 əməkdaşı 2017-ci ildə AMEA İqtisadiyyat İnstitutunda «Dövlət tənzimlənməsinin ölçülməsi metodologiyası» ilə bağlı tədqiqatlarla tanış olmaq üçün Bakıya səfər edəcəkdir.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01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4" name="Рисунок 13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az-Latn-AZ" sz="2000" b="1" dirty="0"/>
              <a:t>BEYNƏLXALQ </a:t>
            </a:r>
            <a:r>
              <a:rPr lang="az-Latn-AZ" sz="2000" b="1" dirty="0" smtClean="0"/>
              <a:t>ƏMƏKDAŞLIQ</a:t>
            </a:r>
            <a:endParaRPr lang="az-Latn-AZ" sz="2000" dirty="0"/>
          </a:p>
        </p:txBody>
      </p:sp>
      <p:pic>
        <p:nvPicPr>
          <p:cNvPr id="5124" name="Picture 4" descr="İqtisadiyyat İnstitutunda iki Nobel mükafatçısı ilə görüş keçiril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7" y="3861048"/>
            <a:ext cx="2816543" cy="1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03848" y="3970046"/>
            <a:ext cx="5688632" cy="1634490"/>
          </a:xfrm>
          <a:prstGeom prst="roundRect">
            <a:avLst>
              <a:gd name="adj" fmla="val 120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z-Latn-AZ" b="1" dirty="0" smtClean="0">
                <a:solidFill>
                  <a:srgbClr val="B40000"/>
                </a:solidFill>
              </a:rPr>
              <a:t>29 s</a:t>
            </a:r>
            <a:r>
              <a:rPr lang="en-US" b="1" dirty="0" err="1" smtClean="0">
                <a:solidFill>
                  <a:srgbClr val="B40000"/>
                </a:solidFill>
              </a:rPr>
              <a:t>entyab</a:t>
            </a:r>
            <a:r>
              <a:rPr lang="az-Latn-AZ" b="1" dirty="0" smtClean="0">
                <a:solidFill>
                  <a:srgbClr val="B40000"/>
                </a:solidFill>
              </a:rPr>
              <a:t>r</a:t>
            </a:r>
            <a:r>
              <a:rPr lang="en-US" b="1" dirty="0" smtClean="0">
                <a:solidFill>
                  <a:srgbClr val="B40000"/>
                </a:solidFill>
              </a:rPr>
              <a:t> </a:t>
            </a:r>
            <a:r>
              <a:rPr lang="az-Latn-AZ" b="1" dirty="0" smtClean="0">
                <a:solidFill>
                  <a:srgbClr val="B40000"/>
                </a:solidFill>
              </a:rPr>
              <a:t>2016: </a:t>
            </a:r>
            <a:r>
              <a:rPr lang="en-US" dirty="0" smtClean="0"/>
              <a:t>AMEA </a:t>
            </a:r>
            <a:r>
              <a:rPr lang="en-US" dirty="0" err="1"/>
              <a:t>İqtisadiyyat</a:t>
            </a:r>
            <a:r>
              <a:rPr lang="en-US" dirty="0"/>
              <a:t> </a:t>
            </a:r>
            <a:r>
              <a:rPr lang="en-US" dirty="0" err="1"/>
              <a:t>İnstitutunda</a:t>
            </a:r>
            <a:r>
              <a:rPr lang="en-US" dirty="0"/>
              <a:t> ABŞ </a:t>
            </a:r>
            <a:r>
              <a:rPr lang="en-US" dirty="0" err="1"/>
              <a:t>iqtisadçısı</a:t>
            </a:r>
            <a:r>
              <a:rPr lang="en-US" dirty="0"/>
              <a:t>, Nobel </a:t>
            </a:r>
            <a:r>
              <a:rPr lang="en-US" dirty="0" err="1" smtClean="0"/>
              <a:t>mükafatçısı</a:t>
            </a:r>
            <a:r>
              <a:rPr lang="en-US" dirty="0" smtClean="0"/>
              <a:t>, </a:t>
            </a:r>
            <a:r>
              <a:rPr lang="en-US" dirty="0"/>
              <a:t>Arizona </a:t>
            </a:r>
            <a:r>
              <a:rPr lang="en-US" dirty="0" err="1"/>
              <a:t>Universitetinin</a:t>
            </a:r>
            <a:r>
              <a:rPr lang="en-US" dirty="0"/>
              <a:t> </a:t>
            </a:r>
            <a:r>
              <a:rPr lang="en-US" dirty="0" err="1"/>
              <a:t>professoru</a:t>
            </a:r>
            <a:r>
              <a:rPr lang="en-US" dirty="0"/>
              <a:t> Edward Prescott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Nobel </a:t>
            </a:r>
            <a:r>
              <a:rPr lang="en-US" dirty="0" err="1" smtClean="0"/>
              <a:t>mükafatçısı</a:t>
            </a:r>
            <a:r>
              <a:rPr lang="en-US" dirty="0" smtClean="0"/>
              <a:t>, </a:t>
            </a:r>
            <a:r>
              <a:rPr lang="en-US" dirty="0" err="1"/>
              <a:t>Norveç</a:t>
            </a:r>
            <a:r>
              <a:rPr lang="en-US" dirty="0"/>
              <a:t> </a:t>
            </a:r>
            <a:r>
              <a:rPr lang="en-US" dirty="0" err="1"/>
              <a:t>iqtisadçısı</a:t>
            </a:r>
            <a:r>
              <a:rPr lang="en-US" dirty="0"/>
              <a:t> Finn </a:t>
            </a:r>
            <a:r>
              <a:rPr lang="en-US" dirty="0" err="1"/>
              <a:t>Erling</a:t>
            </a:r>
            <a:r>
              <a:rPr lang="en-US" dirty="0"/>
              <a:t> </a:t>
            </a:r>
            <a:r>
              <a:rPr lang="en-US" dirty="0" err="1" smtClean="0"/>
              <a:t>Kydlandl</a:t>
            </a:r>
            <a:r>
              <a:rPr lang="az-Latn-AZ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görüş</a:t>
            </a:r>
            <a:r>
              <a:rPr lang="en-US" dirty="0"/>
              <a:t> </a:t>
            </a:r>
            <a:r>
              <a:rPr lang="en-US" dirty="0" err="1"/>
              <a:t>keçirildi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2112" y="1336216"/>
            <a:ext cx="5760640" cy="2161818"/>
          </a:xfrm>
          <a:prstGeom prst="roundRect">
            <a:avLst>
              <a:gd name="adj" fmla="val 943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1600" dirty="0" smtClean="0"/>
              <a:t>26 may 2016: </a:t>
            </a:r>
            <a:r>
              <a:rPr lang="en-US" sz="1600" dirty="0" err="1" smtClean="0"/>
              <a:t>Çin</a:t>
            </a:r>
            <a:r>
              <a:rPr lang="en-US" sz="1600" dirty="0" smtClean="0"/>
              <a:t> </a:t>
            </a:r>
            <a:r>
              <a:rPr lang="en-US" sz="1600" dirty="0" err="1"/>
              <a:t>İctimai</a:t>
            </a:r>
            <a:r>
              <a:rPr lang="en-US" sz="1600" dirty="0"/>
              <a:t> </a:t>
            </a:r>
            <a:r>
              <a:rPr lang="en-US" sz="1600" dirty="0" err="1"/>
              <a:t>Elmlər</a:t>
            </a:r>
            <a:r>
              <a:rPr lang="en-US" sz="1600" dirty="0"/>
              <a:t> </a:t>
            </a:r>
            <a:r>
              <a:rPr lang="en-US" sz="1600" dirty="0" err="1"/>
              <a:t>Akademiyasının</a:t>
            </a:r>
            <a:r>
              <a:rPr lang="en-US" sz="1600" dirty="0"/>
              <a:t> (ÇİEA) </a:t>
            </a:r>
            <a:r>
              <a:rPr lang="en-US" sz="1600" dirty="0" err="1"/>
              <a:t>vitse-prezidenti</a:t>
            </a:r>
            <a:r>
              <a:rPr lang="en-US" sz="1600" dirty="0"/>
              <a:t> </a:t>
            </a:r>
            <a:r>
              <a:rPr lang="en-US" sz="1600" dirty="0" err="1"/>
              <a:t>Tsay</a:t>
            </a:r>
            <a:r>
              <a:rPr lang="en-US" sz="1600" dirty="0"/>
              <a:t> </a:t>
            </a:r>
            <a:r>
              <a:rPr lang="en-US" sz="1600" dirty="0" err="1"/>
              <a:t>Fanın</a:t>
            </a:r>
            <a:r>
              <a:rPr lang="en-US" sz="1600" dirty="0"/>
              <a:t> </a:t>
            </a:r>
            <a:r>
              <a:rPr lang="en-US" sz="1600" dirty="0" err="1"/>
              <a:t>rəhbərlik</a:t>
            </a:r>
            <a:r>
              <a:rPr lang="en-US" sz="1600" dirty="0"/>
              <a:t> </a:t>
            </a:r>
            <a:r>
              <a:rPr lang="en-US" sz="1600" dirty="0" err="1"/>
              <a:t>etdiyi</a:t>
            </a:r>
            <a:r>
              <a:rPr lang="en-US" sz="1600" dirty="0"/>
              <a:t> </a:t>
            </a:r>
            <a:r>
              <a:rPr lang="en-US" sz="1600" dirty="0" err="1"/>
              <a:t>nümayəndə</a:t>
            </a:r>
            <a:r>
              <a:rPr lang="en-US" sz="1600" dirty="0"/>
              <a:t> </a:t>
            </a:r>
            <a:r>
              <a:rPr lang="en-US" sz="1600" dirty="0" err="1"/>
              <a:t>heyəti</a:t>
            </a:r>
            <a:r>
              <a:rPr lang="en-US" sz="1600" dirty="0"/>
              <a:t> </a:t>
            </a:r>
            <a:r>
              <a:rPr lang="en-US" sz="1600" dirty="0" err="1"/>
              <a:t>ilə</a:t>
            </a:r>
            <a:r>
              <a:rPr lang="en-US" sz="1600" dirty="0"/>
              <a:t> </a:t>
            </a:r>
            <a:r>
              <a:rPr lang="en-US" sz="1600" dirty="0" err="1"/>
              <a:t>görüş</a:t>
            </a:r>
            <a:r>
              <a:rPr lang="en-US" sz="1600" dirty="0"/>
              <a:t> </a:t>
            </a:r>
            <a:r>
              <a:rPr lang="en-US" sz="1600" dirty="0" err="1" smtClean="0"/>
              <a:t>keçirilmişdi</a:t>
            </a:r>
            <a:r>
              <a:rPr lang="az-Latn-AZ" sz="1600" dirty="0" smtClean="0"/>
              <a:t>r</a:t>
            </a:r>
            <a:r>
              <a:rPr lang="en-US" sz="1600" dirty="0" smtClean="0"/>
              <a:t>. </a:t>
            </a:r>
            <a:r>
              <a:rPr lang="en-US" sz="1600" dirty="0" err="1"/>
              <a:t>Qonaqların</a:t>
            </a:r>
            <a:r>
              <a:rPr lang="en-US" sz="1600" dirty="0"/>
              <a:t> </a:t>
            </a:r>
            <a:r>
              <a:rPr lang="en-US" sz="1600" dirty="0" err="1"/>
              <a:t>nümayəndə</a:t>
            </a:r>
            <a:r>
              <a:rPr lang="en-US" sz="1600" dirty="0"/>
              <a:t> </a:t>
            </a:r>
            <a:r>
              <a:rPr lang="en-US" sz="1600" dirty="0" err="1"/>
              <a:t>heyətində</a:t>
            </a:r>
            <a:r>
              <a:rPr lang="en-US" sz="1600" dirty="0"/>
              <a:t> </a:t>
            </a:r>
            <a:r>
              <a:rPr lang="en-US" sz="1600" dirty="0" err="1"/>
              <a:t>həmçinin</a:t>
            </a:r>
            <a:r>
              <a:rPr lang="en-US" sz="1600" dirty="0"/>
              <a:t> ÇİEA-</a:t>
            </a:r>
            <a:r>
              <a:rPr lang="en-US" sz="1600" dirty="0" err="1"/>
              <a:t>nın</a:t>
            </a:r>
            <a:r>
              <a:rPr lang="en-US" sz="1600" dirty="0"/>
              <a:t> </a:t>
            </a:r>
            <a:r>
              <a:rPr lang="en-US" sz="1600" dirty="0" err="1"/>
              <a:t>beynəlxalq</a:t>
            </a:r>
            <a:r>
              <a:rPr lang="en-US" sz="1600" dirty="0"/>
              <a:t> </a:t>
            </a:r>
            <a:r>
              <a:rPr lang="en-US" sz="1600" dirty="0" err="1"/>
              <a:t>əməkdaşlıq</a:t>
            </a:r>
            <a:r>
              <a:rPr lang="en-US" sz="1600" dirty="0"/>
              <a:t> </a:t>
            </a:r>
            <a:r>
              <a:rPr lang="en-US" sz="1600" dirty="0" err="1"/>
              <a:t>idarəsinin</a:t>
            </a:r>
            <a:r>
              <a:rPr lang="en-US" sz="1600" dirty="0"/>
              <a:t> </a:t>
            </a:r>
            <a:r>
              <a:rPr lang="en-US" sz="1600" dirty="0" err="1"/>
              <a:t>rəhbəri</a:t>
            </a:r>
            <a:r>
              <a:rPr lang="en-US" sz="1600" dirty="0"/>
              <a:t> Van Ley, ÇİEA </a:t>
            </a:r>
            <a:r>
              <a:rPr lang="en-US" sz="1600" dirty="0" err="1"/>
              <a:t>İqtisadiyyat</a:t>
            </a:r>
            <a:r>
              <a:rPr lang="en-US" sz="1600" dirty="0"/>
              <a:t> </a:t>
            </a:r>
            <a:r>
              <a:rPr lang="en-US" sz="1600" dirty="0" err="1"/>
              <a:t>İnstitutunun</a:t>
            </a:r>
            <a:r>
              <a:rPr lang="en-US" sz="1600" dirty="0"/>
              <a:t> </a:t>
            </a:r>
            <a:r>
              <a:rPr lang="en-US" sz="1600" dirty="0" err="1"/>
              <a:t>direktoru</a:t>
            </a:r>
            <a:r>
              <a:rPr lang="en-US" sz="1600" dirty="0"/>
              <a:t> Pei </a:t>
            </a:r>
            <a:r>
              <a:rPr lang="en-US" sz="1600" dirty="0" err="1"/>
              <a:t>Çanqhonq</a:t>
            </a:r>
            <a:r>
              <a:rPr lang="en-US" sz="1600" dirty="0"/>
              <a:t>, ÇİEA </a:t>
            </a:r>
            <a:r>
              <a:rPr lang="en-US" sz="1600" dirty="0" err="1"/>
              <a:t>Rusiya</a:t>
            </a:r>
            <a:r>
              <a:rPr lang="en-US" sz="1600" dirty="0"/>
              <a:t>, </a:t>
            </a:r>
            <a:r>
              <a:rPr lang="en-US" sz="1600" dirty="0" err="1"/>
              <a:t>Şərqi</a:t>
            </a:r>
            <a:r>
              <a:rPr lang="en-US" sz="1600" dirty="0"/>
              <a:t> </a:t>
            </a:r>
            <a:r>
              <a:rPr lang="en-US" sz="1600" dirty="0" err="1"/>
              <a:t>Avropa</a:t>
            </a:r>
            <a:r>
              <a:rPr lang="en-US" sz="1600" dirty="0"/>
              <a:t> </a:t>
            </a:r>
            <a:r>
              <a:rPr lang="en-US" sz="1600" dirty="0" err="1"/>
              <a:t>və</a:t>
            </a:r>
            <a:r>
              <a:rPr lang="en-US" sz="1600" dirty="0"/>
              <a:t> </a:t>
            </a:r>
            <a:r>
              <a:rPr lang="en-US" sz="1600" dirty="0" err="1"/>
              <a:t>Mərkəzi</a:t>
            </a:r>
            <a:r>
              <a:rPr lang="en-US" sz="1600" dirty="0"/>
              <a:t> </a:t>
            </a:r>
            <a:r>
              <a:rPr lang="en-US" sz="1600" dirty="0" err="1"/>
              <a:t>Asiya</a:t>
            </a:r>
            <a:r>
              <a:rPr lang="en-US" sz="1600" dirty="0"/>
              <a:t> </a:t>
            </a:r>
            <a:r>
              <a:rPr lang="en-US" sz="1600" dirty="0" err="1"/>
              <a:t>İnstitutunun</a:t>
            </a:r>
            <a:r>
              <a:rPr lang="en-US" sz="1600" dirty="0"/>
              <a:t> </a:t>
            </a:r>
            <a:r>
              <a:rPr lang="en-US" sz="1600" dirty="0" err="1"/>
              <a:t>direktoru</a:t>
            </a:r>
            <a:r>
              <a:rPr lang="en-US" sz="1600" dirty="0"/>
              <a:t> Li </a:t>
            </a:r>
            <a:r>
              <a:rPr lang="en-US" sz="1600" dirty="0" err="1"/>
              <a:t>Yunçyuan</a:t>
            </a:r>
            <a:r>
              <a:rPr lang="en-US" sz="1600" dirty="0"/>
              <a:t> </a:t>
            </a:r>
            <a:r>
              <a:rPr lang="en-US" sz="1600" dirty="0" err="1"/>
              <a:t>və</a:t>
            </a:r>
            <a:r>
              <a:rPr lang="en-US" sz="1600" dirty="0"/>
              <a:t> ÇİEA-</a:t>
            </a:r>
            <a:r>
              <a:rPr lang="en-US" sz="1600" dirty="0" err="1"/>
              <a:t>nın</a:t>
            </a:r>
            <a:r>
              <a:rPr lang="en-US" sz="1600" dirty="0"/>
              <a:t> </a:t>
            </a:r>
            <a:r>
              <a:rPr lang="en-US" sz="1600" dirty="0" err="1"/>
              <a:t>beynəlxalq</a:t>
            </a:r>
            <a:r>
              <a:rPr lang="en-US" sz="1600" dirty="0"/>
              <a:t> </a:t>
            </a:r>
            <a:r>
              <a:rPr lang="en-US" sz="1600" dirty="0" err="1"/>
              <a:t>əməkdaşlıq</a:t>
            </a:r>
            <a:r>
              <a:rPr lang="en-US" sz="1600" dirty="0"/>
              <a:t> </a:t>
            </a:r>
            <a:r>
              <a:rPr lang="en-US" sz="1600" dirty="0" err="1"/>
              <a:t>idarəsində</a:t>
            </a:r>
            <a:r>
              <a:rPr lang="en-US" sz="1600" dirty="0"/>
              <a:t> </a:t>
            </a:r>
            <a:r>
              <a:rPr lang="en-US" sz="1600" dirty="0" err="1"/>
              <a:t>şöbə</a:t>
            </a:r>
            <a:r>
              <a:rPr lang="en-US" sz="1600" dirty="0"/>
              <a:t> </a:t>
            </a:r>
            <a:r>
              <a:rPr lang="en-US" sz="1600" dirty="0" err="1"/>
              <a:t>müdiri</a:t>
            </a:r>
            <a:r>
              <a:rPr lang="en-US" sz="1600" dirty="0"/>
              <a:t> </a:t>
            </a:r>
            <a:r>
              <a:rPr lang="en-US" sz="1600" dirty="0" err="1"/>
              <a:t>Çzin</a:t>
            </a:r>
            <a:r>
              <a:rPr lang="en-US" sz="1600" dirty="0"/>
              <a:t> </a:t>
            </a:r>
            <a:r>
              <a:rPr lang="en-US" sz="1600" dirty="0" err="1"/>
              <a:t>Çje</a:t>
            </a:r>
            <a:r>
              <a:rPr lang="en-US" sz="1600" dirty="0"/>
              <a:t> </a:t>
            </a:r>
            <a:r>
              <a:rPr lang="en-US" sz="1600" dirty="0" err="1"/>
              <a:t>təmsil</a:t>
            </a:r>
            <a:r>
              <a:rPr lang="en-US" sz="1600" dirty="0"/>
              <a:t> </a:t>
            </a:r>
            <a:r>
              <a:rPr lang="en-US" sz="1600" dirty="0" err="1"/>
              <a:t>olunmuşdular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5126" name="Picture 6" descr="Çin alimləri Azərbaycan iqtisadçılarının tədqiqatına maraq göstərirlə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" y="1471831"/>
            <a:ext cx="3046921" cy="20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60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9" name="Рисунок 18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STRUKTUR DƏYIŞIKLİKLƏRİ</a:t>
            </a:r>
            <a:endParaRPr lang="ru-RU" sz="14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847" y="1420431"/>
            <a:ext cx="8547625" cy="408623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z-Latn-AZ" b="1" dirty="0" smtClean="0">
                <a:solidFill>
                  <a:srgbClr val="B40000"/>
                </a:solidFill>
              </a:rPr>
              <a:t>2016-cı ildə İnstitutda aşağıdakı yeni şöbələr yaradılmışdır.</a:t>
            </a:r>
            <a:endParaRPr lang="ru-RU" b="1" dirty="0">
              <a:solidFill>
                <a:srgbClr val="B4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2847" y="2276872"/>
            <a:ext cx="8577239" cy="2168843"/>
          </a:xfrm>
          <a:prstGeom prst="roundRect">
            <a:avLst>
              <a:gd name="adj" fmla="val 11978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dirty="0" smtClean="0"/>
              <a:t>1. </a:t>
            </a:r>
            <a:r>
              <a:rPr lang="en-US" dirty="0" smtClean="0"/>
              <a:t>“</a:t>
            </a:r>
            <a:r>
              <a:rPr lang="en-US" dirty="0" err="1" smtClean="0"/>
              <a:t>İqtisadiyyatın</a:t>
            </a:r>
            <a:r>
              <a:rPr lang="en-US" dirty="0" smtClean="0"/>
              <a:t> </a:t>
            </a:r>
            <a:r>
              <a:rPr lang="en-US" dirty="0" err="1"/>
              <a:t>dövlət</a:t>
            </a:r>
            <a:r>
              <a:rPr lang="en-US" dirty="0"/>
              <a:t> </a:t>
            </a:r>
            <a:r>
              <a:rPr lang="en-US" dirty="0" err="1"/>
              <a:t>tənzimlənməsinin</a:t>
            </a:r>
            <a:r>
              <a:rPr lang="en-US" dirty="0"/>
              <a:t> </a:t>
            </a:r>
            <a:r>
              <a:rPr lang="en-US" dirty="0" err="1"/>
              <a:t>metodoloji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ekonometrik</a:t>
            </a:r>
            <a:r>
              <a:rPr lang="en-US" dirty="0"/>
              <a:t> </a:t>
            </a:r>
            <a:r>
              <a:rPr lang="en-US" dirty="0" err="1"/>
              <a:t>problemləri</a:t>
            </a:r>
            <a:r>
              <a:rPr lang="en-US" dirty="0" smtClean="0"/>
              <a:t>”</a:t>
            </a:r>
            <a:r>
              <a:rPr lang="az-Latn-AZ" dirty="0" smtClean="0"/>
              <a:t> </a:t>
            </a:r>
          </a:p>
          <a:p>
            <a:r>
              <a:rPr lang="az-Latn-AZ" dirty="0" smtClean="0"/>
              <a:t> </a:t>
            </a:r>
            <a:endParaRPr lang="ru-RU" dirty="0"/>
          </a:p>
          <a:p>
            <a:r>
              <a:rPr lang="az-Latn-AZ" dirty="0" smtClean="0"/>
              <a:t>2. </a:t>
            </a:r>
            <a:r>
              <a:rPr lang="az-Latn-AZ" dirty="0"/>
              <a:t>«Analitik tədqiqatlar və nəşriyyat» şöbəsinin bazaqsında «Təhsil» </a:t>
            </a:r>
            <a:r>
              <a:rPr lang="az-Latn-AZ" dirty="0" smtClean="0"/>
              <a:t>şöbəsi</a:t>
            </a:r>
          </a:p>
          <a:p>
            <a:endParaRPr lang="az-Latn-AZ" dirty="0"/>
          </a:p>
          <a:p>
            <a:r>
              <a:rPr lang="az-Latn-AZ" dirty="0" smtClean="0"/>
              <a:t>3. «İ</a:t>
            </a:r>
            <a:r>
              <a:rPr lang="en-US" dirty="0" err="1" smtClean="0"/>
              <a:t>ctimaiyyətlə</a:t>
            </a:r>
            <a:r>
              <a:rPr lang="en-US" dirty="0" smtClean="0"/>
              <a:t> </a:t>
            </a:r>
            <a:r>
              <a:rPr lang="en-US" dirty="0" err="1" smtClean="0"/>
              <a:t>əlaqələr</a:t>
            </a:r>
            <a:r>
              <a:rPr lang="az-Latn-AZ" dirty="0" smtClean="0"/>
              <a:t>» şöbəsi</a:t>
            </a:r>
          </a:p>
          <a:p>
            <a:endParaRPr lang="az-Latn-AZ" dirty="0" smtClean="0"/>
          </a:p>
          <a:p>
            <a:r>
              <a:rPr lang="az-Latn-AZ" dirty="0" smtClean="0"/>
              <a:t>4. «B</a:t>
            </a:r>
            <a:r>
              <a:rPr lang="en-US" dirty="0" err="1" smtClean="0"/>
              <a:t>eynəlxalq</a:t>
            </a:r>
            <a:r>
              <a:rPr lang="en-US" dirty="0" smtClean="0"/>
              <a:t> </a:t>
            </a:r>
            <a:r>
              <a:rPr lang="en-US" dirty="0" err="1" smtClean="0"/>
              <a:t>əlaqələr</a:t>
            </a:r>
            <a:r>
              <a:rPr lang="az-Latn-AZ" dirty="0" smtClean="0"/>
              <a:t>»</a:t>
            </a:r>
            <a:r>
              <a:rPr lang="en-US" dirty="0" smtClean="0"/>
              <a:t> </a:t>
            </a:r>
            <a:r>
              <a:rPr lang="en-US" dirty="0" err="1" smtClean="0"/>
              <a:t>şöbə</a:t>
            </a:r>
            <a:r>
              <a:rPr lang="az-Latn-AZ" dirty="0" smtClean="0"/>
              <a:t>si </a:t>
            </a:r>
          </a:p>
        </p:txBody>
      </p:sp>
    </p:spTree>
    <p:extLst>
      <p:ext uri="{BB962C8B-B14F-4D97-AF65-F5344CB8AC3E}">
        <p14:creationId xmlns:p14="http://schemas.microsoft.com/office/powerpoint/2010/main" val="1422720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93704"/>
              </p:ext>
            </p:extLst>
          </p:nvPr>
        </p:nvGraphicFramePr>
        <p:xfrm>
          <a:off x="179512" y="1340768"/>
          <a:ext cx="8555031" cy="49617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1773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4"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kern="1200" dirty="0" smtClean="0">
                          <a:effectLst/>
                        </a:rPr>
                        <a:t> ölkə daxilində dərc olunmuşdur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4"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     Xaricdə dərc </a:t>
                      </a:r>
                      <a:endParaRPr lang="en-US" sz="2400" dirty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     Olunmuşdur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9712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Kitabların,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monoqrafiyaların və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məqalələrin ümumi  sayı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 smtClean="0">
                          <a:effectLst/>
                        </a:rPr>
                        <a:t>Dərsliklər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Monoqrafiyalar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Məqalələr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Tezislər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Kitablar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Monoqrafiyalar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Məqalələr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Tezislər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>
                          <a:effectLst/>
                        </a:rPr>
                        <a:t> İmpakt Faktorlu jurnallarda dərc olunmuşdur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Jurnallar  </a:t>
                      </a:r>
                      <a:r>
                        <a:rPr lang="az-Latn-AZ" sz="1600" dirty="0">
                          <a:effectLst/>
                        </a:rPr>
                        <a:t>və elmi-kütləvi nəşrlər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228600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Elmi işçilərin  əsərlərinə olan istinadlar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753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      2014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258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124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58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r>
                        <a:rPr lang="az-Latn-AZ" sz="1600" dirty="0" smtClean="0">
                          <a:effectLst/>
                        </a:rPr>
                        <a:t>59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r>
                        <a:rPr lang="az-Latn-AZ" sz="1600" dirty="0" smtClean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r>
                        <a:rPr lang="az-Latn-AZ" sz="16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r>
                        <a:rPr lang="az-Latn-AZ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207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       2015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325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196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44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68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600" dirty="0" smtClean="0">
                          <a:effectLst/>
                        </a:rPr>
                        <a:t>80</a:t>
                      </a:r>
                      <a:endParaRPr lang="en-US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207">
                <a:tc>
                  <a:txBody>
                    <a:bodyPr/>
                    <a:lstStyle/>
                    <a:p>
                      <a:pPr algn="ctr"/>
                      <a:r>
                        <a:rPr lang="az-Latn-AZ" sz="1600" dirty="0" smtClean="0"/>
                        <a:t>2016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342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6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203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65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55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10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16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12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56</a:t>
                      </a:r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207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925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9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18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523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167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182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28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az-Latn-AZ" dirty="0" smtClean="0"/>
                        <a:t>35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49531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2" name="Рисунок 11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NƏŞRİYYAT FƏALİYYƏTİ</a:t>
            </a:r>
            <a:endParaRPr lang="ru-RU" sz="14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50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1" name="Рисунок 10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64308"/>
              </p:ext>
            </p:extLst>
          </p:nvPr>
        </p:nvGraphicFramePr>
        <p:xfrm>
          <a:off x="149490" y="1628800"/>
          <a:ext cx="8742990" cy="40275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1308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4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8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52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5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83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60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860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210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Yaş həddi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Elmi işcilər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onlardan alimlik dərəcəsi olanlar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Elmlər doktoru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Fəlsəfə doktoru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cəmi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kişilər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qadınlar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cəmi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kişilər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qadınlar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cəmi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kişilər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qadınlar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30 yaşa qədər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30-39 yaşda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22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40-49 yaşda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26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50-59 yaşda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60-69 yaşda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18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70  və yuxarı yaşda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Elmi işçilərin ümumi sayı: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122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66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14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56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>
                          <a:effectLst/>
                        </a:rPr>
                        <a:t>40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600" dirty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805" y="76800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KADR  POTENSİALI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669" y="5733256"/>
            <a:ext cx="8712967" cy="715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az-Latn-AZ" dirty="0" smtClean="0"/>
              <a:t>Elmi işçilər – 67%</a:t>
            </a:r>
          </a:p>
          <a:p>
            <a:pPr lvl="1" algn="just"/>
            <a:r>
              <a:rPr lang="az-Latn-AZ" dirty="0" smtClean="0"/>
              <a:t>Elmi işçilərdən elmi dərəcəsi olanlar - 59% </a:t>
            </a: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3042153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amea_iqtisadiyyat\Desktop\BUKLET REYASET\XEBERLER JURNA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6" y="2142996"/>
            <a:ext cx="1836819" cy="2538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C:\Users\amea_iqtisadiyyat\Desktop\BUKLET REYASET\TOPL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1900808" cy="2538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4" name="Рисунок 13" descr="C:\Users\asus\Desktop\ScreenHunter_2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694" y="799565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JURNALLARIMIZ</a:t>
            </a:r>
            <a:r>
              <a:rPr lang="az-Latn-AZ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VƏ  KİTABLARIMIZ</a:t>
            </a:r>
            <a:endParaRPr lang="ru-RU" sz="14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“Azərbaycan Respublikasında fond bazarının formalaşması və inkişaf istiqamətləri”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5252" r="12295" b="5193"/>
          <a:stretch/>
        </p:blipFill>
        <p:spPr bwMode="auto">
          <a:xfrm>
            <a:off x="1792288" y="3717032"/>
            <a:ext cx="1872208" cy="2538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“Marketinq” dərs vəsaiti çapdan çıxıb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5453" r="11954" b="1461"/>
          <a:stretch/>
        </p:blipFill>
        <p:spPr bwMode="auto">
          <a:xfrm>
            <a:off x="3524038" y="2423859"/>
            <a:ext cx="1731434" cy="25438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“Xidmət sahələrində kommersiya fəaliyyətinin əsasları”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3133" r="8312" b="1796"/>
          <a:stretch/>
        </p:blipFill>
        <p:spPr bwMode="auto">
          <a:xfrm>
            <a:off x="5148063" y="1772816"/>
            <a:ext cx="1705335" cy="257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“Xidmət sferasında sahibkarlığın inkişafı: problemlər və perspektivlər”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8938" r="19207" b="5896"/>
          <a:stretch/>
        </p:blipFill>
        <p:spPr bwMode="auto">
          <a:xfrm>
            <a:off x="5184999" y="3789040"/>
            <a:ext cx="2003890" cy="2620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“Abşeron rayonu: Regional İnnovasiya Proqramı (2015-2020-ci illər)”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6727" r="24488" b="6611"/>
          <a:stretch/>
        </p:blipFill>
        <p:spPr bwMode="auto">
          <a:xfrm>
            <a:off x="7147318" y="2572264"/>
            <a:ext cx="1878314" cy="28259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17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988840"/>
            <a:ext cx="5237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z-Latn-AZ" sz="3600" b="1" dirty="0" smtClean="0">
                <a:cs typeface="Times New Roman" panose="02020603050405020304" pitchFamily="18" charset="0"/>
              </a:rPr>
              <a:t>T Ə Ş Ə K K Ü R</a:t>
            </a:r>
          </a:p>
          <a:p>
            <a:pPr algn="ctr">
              <a:lnSpc>
                <a:spcPct val="150000"/>
              </a:lnSpc>
            </a:pPr>
            <a:r>
              <a:rPr lang="az-Latn-AZ" sz="3600" b="1" dirty="0" smtClean="0">
                <a:cs typeface="Times New Roman" panose="02020603050405020304" pitchFamily="18" charset="0"/>
              </a:rPr>
              <a:t>E D İ R Ə M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0" name="Рисунок 9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307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820093"/>
            <a:ext cx="9141162" cy="3046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AR PREZİDENTİNİN FƏRMAN VƏ SƏRƏNCAMLARININ İCRASINDA İŞTİRAK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 dekabr 2016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66" y="1391419"/>
            <a:ext cx="8784975" cy="2397621"/>
          </a:xfrm>
          <a:prstGeom prst="roundRect">
            <a:avLst>
              <a:gd name="adj" fmla="val 7744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z-Latn-AZ" b="1" dirty="0" smtClean="0">
                <a:solidFill>
                  <a:srgbClr val="7E0000"/>
                </a:solidFill>
              </a:rPr>
              <a:t>«MİLLİ İQTİSADİYYAT VƏ İQTİSADİYYATIN ƏSAS SEKTORLARI ÜZRƏ STRATEJİ YOL XƏRİTƏLƏRİ»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az-Latn-AZ" b="1" dirty="0" smtClean="0">
                <a:solidFill>
                  <a:schemeClr val="tx1"/>
                </a:solidFill>
              </a:rPr>
              <a:t>Əməkdaşlarımız </a:t>
            </a:r>
            <a:r>
              <a:rPr lang="az-Latn-AZ" b="1" dirty="0" smtClean="0"/>
              <a:t>12 cildlik Starateji </a:t>
            </a:r>
            <a:r>
              <a:rPr lang="az-Latn-AZ" b="1" dirty="0"/>
              <a:t>Yol </a:t>
            </a:r>
            <a:r>
              <a:rPr lang="az-Latn-AZ" b="1" dirty="0" smtClean="0"/>
              <a:t>Xəritələrinin ilkin ekspertizasında iştirak etmiş, bir sıra təklif və tövsiyələr irəli sürmüşlər (Əksəriyyəti nəzərə alınmışdır).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b="1" dirty="0" smtClean="0"/>
              <a:t>İnstitut</a:t>
            </a:r>
            <a:r>
              <a:rPr lang="az-Latn-AZ" dirty="0" smtClean="0"/>
              <a:t> «</a:t>
            </a:r>
            <a:r>
              <a:rPr lang="az-Latn-AZ" b="1" dirty="0" smtClean="0"/>
              <a:t>Azərbaycan </a:t>
            </a:r>
            <a:r>
              <a:rPr lang="az-Latn-AZ" b="1" dirty="0"/>
              <a:t>Respublikasının </a:t>
            </a:r>
            <a:r>
              <a:rPr lang="az-Latn-AZ" b="1" dirty="0" smtClean="0"/>
              <a:t>milli </a:t>
            </a:r>
            <a:r>
              <a:rPr lang="az-Latn-AZ" b="1" dirty="0"/>
              <a:t>iqtisadiyyat perspektivi üzrə </a:t>
            </a:r>
            <a:r>
              <a:rPr lang="az-Latn-AZ" b="1" dirty="0" smtClean="0"/>
              <a:t>Strateji </a:t>
            </a:r>
            <a:r>
              <a:rPr lang="az-Latn-AZ" b="1" dirty="0"/>
              <a:t>Yol </a:t>
            </a:r>
            <a:r>
              <a:rPr lang="az-Latn-AZ" b="1" dirty="0" smtClean="0"/>
              <a:t>Xəritəsi»nın hazırlanmasında bilavasitə iştirak etmişdir.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b="1" dirty="0" smtClean="0"/>
              <a:t> </a:t>
            </a:r>
            <a:r>
              <a:rPr lang="az-Latn-AZ" b="1" dirty="0">
                <a:solidFill>
                  <a:schemeClr val="tx1"/>
                </a:solidFill>
              </a:rPr>
              <a:t>AMEA Rəyasət Heyətinin qərarı ilə </a:t>
            </a:r>
            <a:r>
              <a:rPr lang="az-Latn-AZ" b="1" dirty="0" smtClean="0">
                <a:solidFill>
                  <a:schemeClr val="tx1"/>
                </a:solidFill>
              </a:rPr>
              <a:t>İnstitut </a:t>
            </a:r>
            <a:r>
              <a:rPr lang="az-Latn-AZ" b="1" dirty="0" smtClean="0">
                <a:solidFill>
                  <a:srgbClr val="7E0000"/>
                </a:solidFill>
              </a:rPr>
              <a:t>Milli iqtisadiyyat və iqtisadiyyatın əsas sektorları üzrə Strateji Yol Xəritələrinin </a:t>
            </a:r>
            <a:r>
              <a:rPr lang="az-Latn-AZ" b="1" dirty="0" smtClean="0">
                <a:solidFill>
                  <a:schemeClr val="tx1"/>
                </a:solidFill>
              </a:rPr>
              <a:t>icrasına </a:t>
            </a:r>
            <a:r>
              <a:rPr lang="az-Latn-AZ" b="1" dirty="0">
                <a:solidFill>
                  <a:schemeClr val="tx1"/>
                </a:solidFill>
              </a:rPr>
              <a:t>məsul orqan </a:t>
            </a:r>
            <a:r>
              <a:rPr lang="az-Latn-AZ" b="1" dirty="0" smtClean="0">
                <a:solidFill>
                  <a:schemeClr val="tx1"/>
                </a:solidFill>
              </a:rPr>
              <a:t>təyin </a:t>
            </a:r>
            <a:r>
              <a:rPr lang="az-Latn-AZ" b="1" dirty="0">
                <a:solidFill>
                  <a:schemeClr val="tx1"/>
                </a:solidFill>
              </a:rPr>
              <a:t>edilmişdir. </a:t>
            </a:r>
            <a:endParaRPr lang="az-Latn-AZ" b="1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5394" y="4256499"/>
            <a:ext cx="8784976" cy="1839158"/>
          </a:xfrm>
          <a:prstGeom prst="roundRect">
            <a:avLst>
              <a:gd name="adj" fmla="val 8917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z-Latn-AZ" b="1" dirty="0" smtClean="0">
                <a:solidFill>
                  <a:srgbClr val="7E0000"/>
                </a:solidFill>
              </a:rPr>
              <a:t>Arayış: </a:t>
            </a:r>
            <a:r>
              <a:rPr lang="az-Latn-AZ" dirty="0" smtClean="0"/>
              <a:t>Strateji Yol Xəritələrində nəzərdə tutulan islahatlar əsas etibarilə </a:t>
            </a:r>
            <a:r>
              <a:rPr lang="az-Latn-AZ" dirty="0" smtClean="0">
                <a:solidFill>
                  <a:schemeClr val="tx1"/>
                </a:solidFill>
              </a:rPr>
              <a:t>liberal xarakterlidir.</a:t>
            </a:r>
          </a:p>
          <a:p>
            <a:pPr lvl="1" algn="just"/>
            <a:r>
              <a:rPr lang="az-Latn-AZ" b="1" dirty="0" smtClean="0">
                <a:solidFill>
                  <a:schemeClr val="tx1"/>
                </a:solidFill>
              </a:rPr>
              <a:t>İqtisadiyyat </a:t>
            </a:r>
            <a:r>
              <a:rPr lang="az-Latn-AZ" b="1" dirty="0">
                <a:solidFill>
                  <a:schemeClr val="tx1"/>
                </a:solidFill>
              </a:rPr>
              <a:t>İnstitutunda </a:t>
            </a:r>
            <a:r>
              <a:rPr lang="az-Latn-AZ" b="1" dirty="0" smtClean="0">
                <a:solidFill>
                  <a:schemeClr val="tx1"/>
                </a:solidFill>
              </a:rPr>
              <a:t>62 </a:t>
            </a:r>
            <a:r>
              <a:rPr lang="az-Latn-AZ" b="1" dirty="0">
                <a:solidFill>
                  <a:schemeClr val="tx1"/>
                </a:solidFill>
              </a:rPr>
              <a:t>ölkə </a:t>
            </a:r>
            <a:r>
              <a:rPr lang="az-Latn-AZ" b="1" dirty="0" smtClean="0">
                <a:solidFill>
                  <a:schemeClr val="tx1"/>
                </a:solidFill>
              </a:rPr>
              <a:t>üzrə </a:t>
            </a:r>
            <a:r>
              <a:rPr lang="az-Latn-AZ" b="1" dirty="0">
                <a:solidFill>
                  <a:schemeClr val="tx1"/>
                </a:solidFill>
              </a:rPr>
              <a:t>aparılan tədqiqatlar sübut </a:t>
            </a:r>
            <a:r>
              <a:rPr lang="az-Latn-AZ" b="1" dirty="0" smtClean="0">
                <a:solidFill>
                  <a:schemeClr val="tx1"/>
                </a:solidFill>
              </a:rPr>
              <a:t>edir ki, iqtisadi inkişafın sürətlənməsi və ictimai rifahın yüksəlməsi üçün yaxın illərdə liberal </a:t>
            </a:r>
            <a:r>
              <a:rPr lang="az-Latn-AZ" b="1" dirty="0">
                <a:solidFill>
                  <a:schemeClr val="tx1"/>
                </a:solidFill>
              </a:rPr>
              <a:t>islahatların </a:t>
            </a:r>
            <a:r>
              <a:rPr lang="az-Latn-AZ" b="1" dirty="0" smtClean="0">
                <a:solidFill>
                  <a:schemeClr val="tx1"/>
                </a:solidFill>
              </a:rPr>
              <a:t>aparılması zəruri şərtdir, hərçənd ki, kafi şərt deyil. Liberal </a:t>
            </a:r>
            <a:r>
              <a:rPr lang="az-Latn-AZ" b="1" dirty="0">
                <a:solidFill>
                  <a:schemeClr val="tx1"/>
                </a:solidFill>
              </a:rPr>
              <a:t>islahatlar </a:t>
            </a:r>
            <a:r>
              <a:rPr lang="az-Latn-AZ" b="1" dirty="0" smtClean="0">
                <a:solidFill>
                  <a:schemeClr val="tx1"/>
                </a:solidFill>
              </a:rPr>
              <a:t>dedikdə dövlətin iqtisadiyyata müdaxilə səviyyəsinin optimal </a:t>
            </a:r>
            <a:r>
              <a:rPr lang="az-Latn-AZ" b="1" dirty="0">
                <a:solidFill>
                  <a:schemeClr val="tx1"/>
                </a:solidFill>
              </a:rPr>
              <a:t>həddə qədər </a:t>
            </a:r>
            <a:r>
              <a:rPr lang="az-Latn-AZ" b="1" dirty="0" smtClean="0">
                <a:solidFill>
                  <a:schemeClr val="tx1"/>
                </a:solidFill>
              </a:rPr>
              <a:t>azaldılması nəzərdə tutulur. </a:t>
            </a:r>
            <a:endParaRPr lang="az-Latn-A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24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820093"/>
            <a:ext cx="9141162" cy="3046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DÖVLƏT PROQRAMLARININ İCRASINDA İŞTİRAK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</a:t>
            </a:r>
            <a:r>
              <a:rPr lang="az-Latn-AZ" sz="1600" b="1" dirty="0" smtClean="0">
                <a:solidFill>
                  <a:schemeClr val="bg1"/>
                </a:solidFill>
              </a:rPr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462" y="4011454"/>
            <a:ext cx="8764015" cy="163449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az-Latn-AZ" b="1" dirty="0" smtClean="0">
                <a:solidFill>
                  <a:srgbClr val="7E0000"/>
                </a:solidFill>
              </a:rPr>
              <a:t>ƏMƏKDAŞLARIMIZ:</a:t>
            </a:r>
            <a:endParaRPr lang="az-Latn-AZ" b="1" dirty="0">
              <a:solidFill>
                <a:srgbClr val="7E0000"/>
              </a:solidFill>
            </a:endParaRPr>
          </a:p>
          <a:p>
            <a:pPr lvl="1" algn="just"/>
            <a:r>
              <a:rPr lang="az-Latn-AZ" b="1" dirty="0" smtClean="0">
                <a:solidFill>
                  <a:schemeClr val="tx1"/>
                </a:solidFill>
              </a:rPr>
              <a:t>1. “2030-cu </a:t>
            </a:r>
            <a:r>
              <a:rPr lang="az-Latn-AZ" b="1" dirty="0">
                <a:solidFill>
                  <a:schemeClr val="tx1"/>
                </a:solidFill>
              </a:rPr>
              <a:t>ilədək energetika sektorunun inkişafına dair Dövlət Proqramı</a:t>
            </a:r>
            <a:r>
              <a:rPr lang="az-Latn-AZ" dirty="0">
                <a:solidFill>
                  <a:schemeClr val="tx1"/>
                </a:solidFill>
              </a:rPr>
              <a:t>”nın </a:t>
            </a:r>
            <a:r>
              <a:rPr lang="az-Latn-AZ" dirty="0"/>
              <a:t>hazırlanmasında </a:t>
            </a:r>
            <a:r>
              <a:rPr lang="az-Latn-AZ" dirty="0" smtClean="0"/>
              <a:t>iştirak </a:t>
            </a:r>
            <a:r>
              <a:rPr lang="az-Latn-AZ" dirty="0"/>
              <a:t>edir. </a:t>
            </a:r>
          </a:p>
          <a:p>
            <a:pPr lvl="1" algn="just"/>
            <a:r>
              <a:rPr lang="az-Latn-AZ" dirty="0" smtClean="0"/>
              <a:t>2. AR Nazirlər Kabineti tərəfindən, habelə ayrı-ayrı Nazirlik və Dövlət komitələri tərəfindən yaradılan işçi qruplarına cəlb edilirlər.</a:t>
            </a:r>
            <a:endParaRPr lang="ru-RU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7613" y="2352860"/>
            <a:ext cx="8759214" cy="7150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E0000"/>
                </a:solidFill>
                <a:ea typeface="MS Mincho"/>
              </a:rPr>
              <a:t>“AZƏRBAYCAN RESPUBLIKASINDA SƏNAYEN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İ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N 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İ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NK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İ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ŞAF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NA DA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İ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R 2015-2020-C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İ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 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İ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LLƏR ÜÇÜN DÖVLƏT PROQRAM</a:t>
            </a:r>
            <a:r>
              <a:rPr lang="az-Latn-AZ" b="1" dirty="0" smtClean="0">
                <a:solidFill>
                  <a:srgbClr val="7E0000"/>
                </a:solidFill>
                <a:ea typeface="MS Mincho"/>
              </a:rPr>
              <a:t>I</a:t>
            </a:r>
            <a:r>
              <a:rPr lang="en-US" b="1" dirty="0" smtClean="0">
                <a:solidFill>
                  <a:srgbClr val="7E0000"/>
                </a:solidFill>
                <a:ea typeface="MS Mincho"/>
              </a:rPr>
              <a:t>”</a:t>
            </a:r>
            <a:r>
              <a:rPr lang="en-US" dirty="0" err="1" smtClean="0">
                <a:ea typeface="MS Mincho"/>
              </a:rPr>
              <a:t>nın</a:t>
            </a:r>
            <a:r>
              <a:rPr lang="en-US" dirty="0" smtClean="0">
                <a:ea typeface="MS Mincho"/>
              </a:rPr>
              <a:t> </a:t>
            </a:r>
            <a:r>
              <a:rPr lang="az-Latn-AZ" dirty="0" smtClean="0">
                <a:ea typeface="MS Mincho"/>
              </a:rPr>
              <a:t>2.3, 4.12, 4.13, 4.15 bəndlərinin </a:t>
            </a:r>
            <a:r>
              <a:rPr lang="en-US" dirty="0" err="1" smtClean="0">
                <a:ea typeface="MS Mincho"/>
              </a:rPr>
              <a:t>icrasında</a:t>
            </a:r>
            <a:r>
              <a:rPr lang="en-US" dirty="0" smtClean="0">
                <a:ea typeface="MS Mincho"/>
              </a:rPr>
              <a:t> </a:t>
            </a:r>
            <a:r>
              <a:rPr lang="en-US" dirty="0" err="1">
                <a:ea typeface="MS Mincho"/>
              </a:rPr>
              <a:t>iştirak</a:t>
            </a:r>
            <a:r>
              <a:rPr lang="en-US" dirty="0">
                <a:ea typeface="MS Mincho"/>
              </a:rPr>
              <a:t> </a:t>
            </a:r>
            <a:r>
              <a:rPr lang="en-US" dirty="0" err="1">
                <a:ea typeface="MS Mincho"/>
              </a:rPr>
              <a:t>edir</a:t>
            </a:r>
            <a:r>
              <a:rPr lang="en-US" dirty="0">
                <a:ea typeface="MS Mincho"/>
              </a:rPr>
              <a:t>. </a:t>
            </a:r>
            <a:endParaRPr lang="az-Latn-AZ" dirty="0"/>
          </a:p>
        </p:txBody>
      </p:sp>
      <p:sp>
        <p:nvSpPr>
          <p:cNvPr id="13" name="TextBox 12"/>
          <p:cNvSpPr txBox="1"/>
          <p:nvPr/>
        </p:nvSpPr>
        <p:spPr>
          <a:xfrm>
            <a:off x="162811" y="1474868"/>
            <a:ext cx="8784975" cy="1957923"/>
          </a:xfrm>
          <a:prstGeom prst="roundRect">
            <a:avLst>
              <a:gd name="adj" fmla="val 18593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z-Latn-AZ" b="1" dirty="0" smtClean="0">
                <a:solidFill>
                  <a:srgbClr val="7E0000"/>
                </a:solidFill>
              </a:rPr>
              <a:t>İNSTİTUT:</a:t>
            </a:r>
          </a:p>
          <a:p>
            <a:pPr marL="800100" lvl="1" indent="-342900" algn="just">
              <a:buAutoNum type="arabicPeriod"/>
            </a:pPr>
            <a:r>
              <a:rPr lang="az-Latn-AZ" b="1" dirty="0" smtClean="0">
                <a:solidFill>
                  <a:schemeClr val="tx1"/>
                </a:solidFill>
              </a:rPr>
              <a:t>“2013-2017-Cİ İLLƏRDƏ AZƏRBAYCAN RESPUBLİKASINDA RƏSMİ STATİSTİKANIN İNKİSAFI DOVLƏT PROQRAMI”nın icrasında  iştirak etmişdir. </a:t>
            </a:r>
          </a:p>
          <a:p>
            <a:pPr marL="800100" lvl="1" indent="-342900" algn="just">
              <a:buAutoNum type="arabicPeriod"/>
            </a:pPr>
            <a:r>
              <a:rPr lang="az-Latn-AZ" b="1" dirty="0" smtClean="0">
                <a:solidFill>
                  <a:schemeClr val="tx1"/>
                </a:solidFill>
              </a:rPr>
              <a:t>Aparılan tədqiqatlar geniş əhatəli olduğundan İnstitut, sosial və iqtisadi inkişafa yönələn, demək olar ki, bütün Proqram </a:t>
            </a:r>
            <a:r>
              <a:rPr lang="az-Latn-AZ" b="1" dirty="0">
                <a:solidFill>
                  <a:schemeClr val="tx1"/>
                </a:solidFill>
              </a:rPr>
              <a:t>və </a:t>
            </a:r>
            <a:r>
              <a:rPr lang="az-Latn-AZ" b="1" dirty="0" smtClean="0">
                <a:solidFill>
                  <a:schemeClr val="tx1"/>
                </a:solidFill>
              </a:rPr>
              <a:t>Konsepsiyaların icrasında bu və digər şəkildə iştirak edir.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1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1161" cy="32166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z-Latn-AZ" sz="18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TƏDQİQAT İSTİQAMƏTİ</a:t>
            </a:r>
            <a:endParaRPr lang="ru-RU" sz="18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277" y="4967913"/>
            <a:ext cx="8563756" cy="696337"/>
          </a:xfrm>
          <a:prstGeom prst="roundRect">
            <a:avLst>
              <a:gd name="adj" fmla="val 13548"/>
            </a:avLst>
          </a:prstGeom>
          <a:ln w="19050">
            <a:solidFill>
              <a:srgbClr val="B4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2016-cı ildə IV Problem, 12 mövzu və 10</a:t>
            </a:r>
            <a:r>
              <a:rPr lang="en-US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1</a:t>
            </a:r>
            <a:r>
              <a:rPr lang="az-Latn-AZ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mərhələdən ibarət 12 iş yerinə </a:t>
            </a: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yetirilmişdir.</a:t>
            </a:r>
            <a:endParaRPr lang="ru-RU" b="1" dirty="0">
              <a:solidFill>
                <a:srgbClr val="7E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3854" y="-1123"/>
            <a:ext cx="9145016" cy="826949"/>
            <a:chOff x="-3854" y="-27384"/>
            <a:chExt cx="9145016" cy="826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8" name="Рисунок 7" descr="C:\Users\asus\Desktop\ScreenHunter_2.jpg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9" t="33953" r="6894" b="55220"/>
            <a:stretch/>
          </p:blipFill>
          <p:spPr bwMode="auto">
            <a:xfrm>
              <a:off x="-3854" y="-27384"/>
              <a:ext cx="9145016" cy="82694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272847" y="96531"/>
              <a:ext cx="641553" cy="57594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</p:pic>
        <p:sp>
          <p:nvSpPr>
            <p:cNvPr id="10" name="Поле 2"/>
            <p:cNvSpPr txBox="1">
              <a:spLocks noChangeArrowheads="1"/>
            </p:cNvSpPr>
            <p:nvPr/>
          </p:nvSpPr>
          <p:spPr bwMode="auto">
            <a:xfrm>
              <a:off x="1115616" y="50492"/>
              <a:ext cx="3602990" cy="6711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az-Latn-AZ" sz="16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AMEA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az-Latn-AZ" sz="1600" b="1" dirty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İQTİSADİYYAT İNSTİTUTU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79512" y="1456266"/>
            <a:ext cx="8424937" cy="3325416"/>
          </a:xfrm>
          <a:prstGeom prst="roundRect">
            <a:avLst>
              <a:gd name="adj" fmla="val 4996"/>
            </a:avLst>
          </a:prstGeom>
          <a:ln w="19050">
            <a:solidFill>
              <a:srgbClr val="B4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az-Latn-AZ" sz="2000" b="1" i="1" dirty="0" smtClean="0">
              <a:solidFill>
                <a:srgbClr val="7E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az-Latn-AZ" sz="2000" b="1" i="1" dirty="0" smtClean="0">
                <a:solidFill>
                  <a:srgbClr val="7E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1. Uzunmüddətli: </a:t>
            </a:r>
          </a:p>
          <a:p>
            <a:pPr lvl="1" algn="just"/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Müstəqil Azərbaycan </a:t>
            </a:r>
            <a:r>
              <a:rPr lang="az-Latn-AZ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iqtisadiyyatının formalaşmasının sosial-iqtisadi problemlərinin tədqiqi. Makroiqtisadi </a:t>
            </a: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tənzimləmə və </a:t>
            </a:r>
            <a:r>
              <a:rPr lang="az-Latn-AZ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regional inkişaf problemləri</a:t>
            </a: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az-Latn-AZ" sz="2000" b="1" i="1" dirty="0" smtClean="0">
                <a:solidFill>
                  <a:srgbClr val="7E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2. Qısamüddətli:</a:t>
            </a:r>
          </a:p>
          <a:p>
            <a:pPr lvl="1"/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Azərbaycan </a:t>
            </a:r>
            <a:r>
              <a:rPr lang="az-Latn-AZ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Respublikasının davamlı inkişafının təmin edilməsinin sosial-iqtisadi problemləri (2014-2016</a:t>
            </a: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)</a:t>
            </a:r>
            <a:r>
              <a:rPr lang="az-Latn-AZ" b="1" dirty="0">
                <a:solidFill>
                  <a:srgbClr val="7E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az-Latn-AZ" b="1" dirty="0" smtClean="0">
              <a:solidFill>
                <a:srgbClr val="7E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lvl="1"/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Bu </a:t>
            </a:r>
            <a:r>
              <a:rPr lang="az-Latn-AZ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istiqamət «Azərbaycan 2020: gələcəyə baxış» İnkişaf Konsepsiyası, digər Dövlət Proqramları və Milli Strategiyaların müddəalarına əsaslanaraq müəyyən edilmişdir</a:t>
            </a:r>
            <a:r>
              <a:rPr lang="az-Latn-AZ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 </a:t>
            </a: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endParaRPr lang="az-Latn-AZ" b="1" i="1" dirty="0">
              <a:solidFill>
                <a:srgbClr val="7E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</a:t>
            </a:r>
            <a:r>
              <a:rPr lang="az-Latn-AZ" sz="1600" b="1" dirty="0" smtClean="0">
                <a:solidFill>
                  <a:schemeClr val="bg1"/>
                </a:solidFill>
              </a:rPr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68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820093"/>
            <a:ext cx="9141162" cy="3046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2. PLAN ELMİ-TƏDQİQAT İŞLƏRİ</a:t>
            </a:r>
            <a:endParaRPr lang="az-Latn-AZ" sz="1600" b="1" dirty="0">
              <a:solidFill>
                <a:schemeClr val="bg1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</a:t>
            </a:r>
            <a:r>
              <a:rPr lang="az-Latn-AZ" sz="1600" b="1" dirty="0" smtClean="0">
                <a:solidFill>
                  <a:schemeClr val="bg1"/>
                </a:solidFill>
              </a:rPr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2847" y="1896745"/>
            <a:ext cx="8563756" cy="4267766"/>
          </a:xfrm>
          <a:prstGeom prst="roundRect">
            <a:avLst>
              <a:gd name="adj" fmla="val 6923"/>
            </a:avLst>
          </a:prstGeom>
          <a:ln w="19050">
            <a:solidFill>
              <a:srgbClr val="B4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z-Latn-AZ" b="1" dirty="0" smtClean="0">
                <a:solidFill>
                  <a:srgbClr val="7E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«Azərbaycan </a:t>
            </a:r>
            <a:r>
              <a:rPr lang="az-Latn-AZ" b="1" dirty="0">
                <a:solidFill>
                  <a:srgbClr val="7E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Respublikasının davamlı inkişafının təmin edilməsinin sosial-iqtisadi </a:t>
            </a:r>
            <a:r>
              <a:rPr lang="az-Latn-AZ" b="1" dirty="0" smtClean="0">
                <a:solidFill>
                  <a:srgbClr val="7E000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problemləri» istiqaməti üzrə elmi-tədqiqat işi tamamlanmışdır. </a:t>
            </a:r>
          </a:p>
          <a:p>
            <a:pPr lvl="1">
              <a:spcBef>
                <a:spcPts val="600"/>
              </a:spcBef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2014-2016-cı illərdə aparılan tədqiqatların nəticələri və təkliflər ümumiləşdirilmiş və aşağıdakı kimi qruplaşdırılmışdır: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Liberal xarakterli iqtisadi islahatların elmi təminatı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Qanunvericiliyin təkmilləşdirilməsi və yeni qanunların yaradılması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Biznes mühitinin yaxşılaşdırılması 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Statistikanın təkmilləşdirilməsi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Dövlət tənzimlənməsi və stimullaşdırma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Sosial rifahın yaxşılaşdırılması</a:t>
            </a:r>
          </a:p>
          <a:p>
            <a:pPr marL="800100" lvl="1" indent="-342900">
              <a:spcBef>
                <a:spcPts val="600"/>
              </a:spcBef>
              <a:buFontTx/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Haqsız rəqabətin (inhisarçılığın) məhdudlaşdırılması</a:t>
            </a:r>
          </a:p>
          <a:p>
            <a:pPr marL="800100" lvl="1" indent="-342900">
              <a:spcBef>
                <a:spcPts val="600"/>
              </a:spcBef>
              <a:buAutoNum type="arabicPeriod"/>
            </a:pPr>
            <a:r>
              <a:rPr lang="az-Latn-AZ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İnzibati qurumların (ilk növbədə məhkəmələrin) təkmilləşdirilməsi </a:t>
            </a:r>
            <a:endParaRPr lang="az-Latn-AZ" b="1" dirty="0">
              <a:solidFill>
                <a:srgbClr val="7E000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15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820093"/>
            <a:ext cx="9141162" cy="3046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MÜHÜM NƏTİCƏLƏR 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 dekabr 2016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56359"/>
            <a:ext cx="8784975" cy="5415677"/>
          </a:xfrm>
          <a:prstGeom prst="roundRect">
            <a:avLst>
              <a:gd name="adj" fmla="val 5233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/>
              <a:t>1. Liberal </a:t>
            </a:r>
            <a:r>
              <a:rPr lang="az-Latn-AZ" sz="1600" b="1" dirty="0"/>
              <a:t>iqtisadi islahatlar: </a:t>
            </a:r>
            <a:r>
              <a:rPr lang="az-Latn-AZ" sz="1600" b="1" dirty="0" smtClean="0"/>
              <a:t>Təhlil </a:t>
            </a:r>
            <a:r>
              <a:rPr lang="az-Latn-AZ" sz="1600" b="1" dirty="0"/>
              <a:t>və </a:t>
            </a:r>
            <a:r>
              <a:rPr lang="az-Latn-AZ" sz="1600" b="1" dirty="0" smtClean="0"/>
              <a:t>qiymətləndirmə – İS(S)İ </a:t>
            </a:r>
            <a:r>
              <a:rPr lang="az-Latn-AZ" sz="1600" b="1" dirty="0"/>
              <a:t>-2015 </a:t>
            </a:r>
            <a:r>
              <a:rPr lang="az-Latn-AZ" sz="1600" b="1" dirty="0" smtClean="0"/>
              <a:t>Hesabatı (Bakı-2016, </a:t>
            </a:r>
            <a:r>
              <a:rPr lang="az-Latn-AZ" sz="1600" b="1" dirty="0"/>
              <a:t>33 </a:t>
            </a:r>
            <a:r>
              <a:rPr lang="az-Latn-AZ" sz="1600" b="1" dirty="0" smtClean="0"/>
              <a:t>səh.) </a:t>
            </a:r>
            <a:endParaRPr lang="az-Latn-AZ" sz="1600" dirty="0"/>
          </a:p>
          <a:p>
            <a:pPr algn="just"/>
            <a:r>
              <a:rPr lang="az-Latn-AZ" sz="1600" b="1" dirty="0">
                <a:solidFill>
                  <a:srgbClr val="7E0000"/>
                </a:solidFill>
              </a:rPr>
              <a:t>İnnovasiya xarakteri: </a:t>
            </a:r>
            <a:endParaRPr lang="az-Latn-AZ" sz="1600" b="1" dirty="0" smtClean="0">
              <a:solidFill>
                <a:srgbClr val="7E0000"/>
              </a:solidFill>
            </a:endParaRPr>
          </a:p>
          <a:p>
            <a:pPr lvl="1" algn="just"/>
            <a:r>
              <a:rPr lang="az-Latn-AZ" sz="1600" dirty="0" smtClean="0"/>
              <a:t>Dövlətin iqtisadiyyatı tənzimləməsi səviyyəsinin ölçülmə metodologiyası təkmilləşdirilmiş və tədqiqata cəlb edilən ölkələrin sayı  37-dən 62-yə  çatdırılmişdir. İlk </a:t>
            </a:r>
            <a:r>
              <a:rPr lang="az-Latn-AZ" sz="1600" dirty="0"/>
              <a:t>dəfə olaraq dövlət maliyyəsi və xarici ticarətdə liberallaşmanın </a:t>
            </a:r>
            <a:r>
              <a:rPr lang="az-Latn-AZ" sz="1600" dirty="0" smtClean="0"/>
              <a:t>rasionallıq </a:t>
            </a:r>
            <a:r>
              <a:rPr lang="az-Latn-AZ" sz="1600" dirty="0"/>
              <a:t>səviyyəsi müəyyənləşdirilmişdir</a:t>
            </a:r>
            <a:r>
              <a:rPr lang="az-Latn-AZ" sz="1600" dirty="0" smtClean="0"/>
              <a:t>.</a:t>
            </a:r>
            <a:endParaRPr lang="az-Latn-AZ" sz="1600" dirty="0"/>
          </a:p>
          <a:p>
            <a:pPr algn="just"/>
            <a:r>
              <a:rPr lang="az-Latn-AZ" sz="1600" b="1" dirty="0" smtClean="0">
                <a:solidFill>
                  <a:srgbClr val="7E0000"/>
                </a:solidFill>
              </a:rPr>
              <a:t>Əsaslandırma:</a:t>
            </a:r>
          </a:p>
          <a:p>
            <a:pPr lvl="1" algn="just"/>
            <a:r>
              <a:rPr lang="az-Latn-AZ" sz="1600" b="1" dirty="0" smtClean="0"/>
              <a:t> </a:t>
            </a:r>
            <a:r>
              <a:rPr lang="az-Latn-AZ" sz="1600" dirty="0"/>
              <a:t>İqtisadiyyatın solluğu (sağlığı) indeksi – </a:t>
            </a:r>
            <a:r>
              <a:rPr lang="az-Latn-AZ" sz="1600" dirty="0" smtClean="0"/>
              <a:t>İS(S)İ.  Müəyyən </a:t>
            </a:r>
            <a:r>
              <a:rPr lang="az-Latn-AZ" sz="1600" dirty="0"/>
              <a:t>edimişdir ki, Azərbaycanın həm idxal (sub-indeksi 0,37-dən az), həm də ixrac (sub-indeksi 0,28-dən az) sahəsində əsas </a:t>
            </a:r>
            <a:r>
              <a:rPr lang="az-Latn-AZ" sz="1600" dirty="0" smtClean="0"/>
              <a:t>tərəfdaşları </a:t>
            </a:r>
            <a:r>
              <a:rPr lang="az-Latn-AZ" sz="1600" dirty="0"/>
              <a:t>liberal </a:t>
            </a:r>
            <a:r>
              <a:rPr lang="az-Latn-AZ" sz="1600" dirty="0" smtClean="0"/>
              <a:t>iqtisadiyyatlı ölkələrdir. Azərbaycan bu ölkələrlə xarici </a:t>
            </a:r>
            <a:r>
              <a:rPr lang="az-Latn-AZ" sz="1600" dirty="0"/>
              <a:t>ticarət sahəsində </a:t>
            </a:r>
            <a:r>
              <a:rPr lang="az-Latn-AZ" sz="1600" dirty="0" smtClean="0"/>
              <a:t>əlaqələrinin effektli olması üçün de-fakto liberal </a:t>
            </a:r>
            <a:r>
              <a:rPr lang="az-Latn-AZ" sz="1600" dirty="0"/>
              <a:t>islahatları davam etdirməlidir.  </a:t>
            </a:r>
          </a:p>
          <a:p>
            <a:pPr algn="just"/>
            <a:r>
              <a:rPr lang="az-Latn-AZ" sz="1600" b="1" dirty="0" smtClean="0">
                <a:solidFill>
                  <a:srgbClr val="7E0000"/>
                </a:solidFill>
              </a:rPr>
              <a:t>Gözlənilən nəticə:</a:t>
            </a:r>
            <a:endParaRPr lang="az-Latn-AZ" sz="1600" dirty="0" smtClean="0">
              <a:solidFill>
                <a:srgbClr val="7E0000"/>
              </a:solidFill>
            </a:endParaRPr>
          </a:p>
          <a:p>
            <a:pPr lvl="1" algn="just"/>
            <a:r>
              <a:rPr lang="az-Latn-AZ" sz="1600" dirty="0" smtClean="0"/>
              <a:t>Bu tədqiqat aparılan və nəzərdə tutulan islahatların </a:t>
            </a:r>
            <a:r>
              <a:rPr lang="az-Latn-AZ" sz="1600" dirty="0"/>
              <a:t>sosial-iqtisadi inkişafa </a:t>
            </a:r>
            <a:r>
              <a:rPr lang="az-Latn-AZ" sz="1600" dirty="0" smtClean="0"/>
              <a:t>cari və potensial təsirini </a:t>
            </a:r>
            <a:r>
              <a:rPr lang="az-Latn-AZ" sz="1600" dirty="0"/>
              <a:t>qiymətləndirməyə </a:t>
            </a:r>
            <a:r>
              <a:rPr lang="az-Latn-AZ" sz="1600" dirty="0" smtClean="0"/>
              <a:t>və islahat qərarlarının düzgün müəyyən edilməsinə </a:t>
            </a:r>
            <a:r>
              <a:rPr lang="az-Latn-AZ" sz="1600" dirty="0"/>
              <a:t>(doyma </a:t>
            </a:r>
            <a:r>
              <a:rPr lang="az-Latn-AZ" sz="1600" dirty="0" smtClean="0"/>
              <a:t>həddindən asılı olaraq) imkan verir. </a:t>
            </a:r>
            <a:endParaRPr lang="az-Latn-AZ" sz="1600" dirty="0"/>
          </a:p>
          <a:p>
            <a:r>
              <a:rPr lang="az-Latn-AZ" sz="1600" b="1" dirty="0"/>
              <a:t>Rəhbər: prof. Nazim Müzəffərli (İmanov)</a:t>
            </a:r>
            <a:endParaRPr lang="az-Latn-AZ" sz="1600" dirty="0"/>
          </a:p>
          <a:p>
            <a:r>
              <a:rPr lang="az-Latn-AZ" sz="1600" b="1" dirty="0"/>
              <a:t>İcraşılar: </a:t>
            </a:r>
            <a:r>
              <a:rPr lang="az-Latn-AZ" sz="1600" dirty="0"/>
              <a:t>f.ü.f.d. Mayis Gülaliyev, i.ü.f.d., dos. Allahyar Muradov, i.ü.f.d., dos. Rəsmiyyə Abdullayeva, i.ü.f.d., dos. Fərqanə Musayeva, Bəhruz </a:t>
            </a:r>
            <a:r>
              <a:rPr lang="az-Latn-AZ" sz="1600" dirty="0" smtClean="0"/>
              <a:t>Əhmədov, i.ü.f.d</a:t>
            </a:r>
            <a:r>
              <a:rPr lang="az-Latn-AZ" sz="1600" dirty="0"/>
              <a:t>., dos. Emin Məmmədzadə</a:t>
            </a:r>
            <a:r>
              <a:rPr lang="az-Latn-AZ" sz="1600" b="1" dirty="0"/>
              <a:t>,</a:t>
            </a:r>
            <a:r>
              <a:rPr lang="az-Latn-AZ" sz="1600" dirty="0"/>
              <a:t> i.ü.f.d. dos. Rüfət Efendiyev</a:t>
            </a:r>
          </a:p>
          <a:p>
            <a:r>
              <a:rPr lang="az-Latn-AZ" sz="1600" b="1" dirty="0"/>
              <a:t>Yardımçı analitik işlərin icraçıları:  </a:t>
            </a:r>
            <a:r>
              <a:rPr lang="az-Latn-AZ" sz="1600" dirty="0"/>
              <a:t>Leyli Allahverdiyeva, Ceyhun Hüseynov, Əkbər Hüseynov, Vəfa Həşimova, Səbinə Şıxəliyeva (i.f.d.), Gülnarə Fətəliyeva, Fatimə Bayramova, İlqar Sadıqov, Jalə Əliyeva və Mahir Zeynalov (i.f.d.) </a:t>
            </a:r>
          </a:p>
        </p:txBody>
      </p:sp>
    </p:spTree>
    <p:extLst>
      <p:ext uri="{BB962C8B-B14F-4D97-AF65-F5344CB8AC3E}">
        <p14:creationId xmlns:p14="http://schemas.microsoft.com/office/powerpoint/2010/main" val="35479560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820093"/>
            <a:ext cx="9141162" cy="30465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MÜHÜM NƏTİCƏLƏR </a:t>
            </a:r>
            <a:endParaRPr lang="ru-RU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" name="Рисунок 15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41000">
                <a:srgbClr val="6A9CCB"/>
              </a:gs>
              <a:gs pos="69000">
                <a:schemeClr val="accent1">
                  <a:lumMod val="75000"/>
                </a:schemeClr>
              </a:gs>
              <a:gs pos="0">
                <a:schemeClr val="bg1"/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rgbClr val="B40000"/>
                </a:solidFill>
              </a:rPr>
              <a:t>www.economics.com.az</a:t>
            </a:r>
            <a:r>
              <a:rPr lang="az-Latn-AZ" sz="1600" b="1" dirty="0" smtClean="0">
                <a:solidFill>
                  <a:srgbClr val="B40000"/>
                </a:solidFill>
              </a:rPr>
              <a:t>                                                                                                                 </a:t>
            </a:r>
            <a:r>
              <a:rPr lang="az-Latn-AZ" sz="1600" dirty="0" smtClean="0">
                <a:solidFill>
                  <a:schemeClr val="bg1"/>
                </a:solidFill>
              </a:rPr>
              <a:t>23</a:t>
            </a:r>
            <a:r>
              <a:rPr lang="az-Latn-AZ" sz="1600" b="1" dirty="0" smtClean="0">
                <a:solidFill>
                  <a:schemeClr val="bg1"/>
                </a:solidFill>
              </a:rPr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747" y="1191939"/>
            <a:ext cx="8888749" cy="5035361"/>
          </a:xfrm>
          <a:prstGeom prst="roundRect">
            <a:avLst>
              <a:gd name="adj" fmla="val 329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58775" algn="just"/>
            <a:r>
              <a:rPr lang="az-Latn-AZ" sz="1500" b="1" dirty="0" smtClean="0">
                <a:solidFill>
                  <a:schemeClr val="tx1"/>
                </a:solidFill>
              </a:rPr>
              <a:t>2. Azərbaycan </a:t>
            </a:r>
            <a:r>
              <a:rPr lang="az-Latn-AZ" sz="1500" b="1" dirty="0">
                <a:solidFill>
                  <a:schemeClr val="tx1"/>
                </a:solidFill>
              </a:rPr>
              <a:t>Respublikasında demoqrafik inkişaf, insan və əmək potensialının formalaşması, inkişafı və səmərəli istifadə edilməsi </a:t>
            </a:r>
            <a:r>
              <a:rPr lang="az-Latn-AZ" sz="1500" b="1" dirty="0" smtClean="0">
                <a:solidFill>
                  <a:schemeClr val="tx1"/>
                </a:solidFill>
              </a:rPr>
              <a:t>istiqamətləri</a:t>
            </a:r>
          </a:p>
          <a:p>
            <a:pPr algn="just"/>
            <a:r>
              <a:rPr lang="az-Latn-AZ" sz="1500" b="1" dirty="0" smtClean="0">
                <a:solidFill>
                  <a:srgbClr val="7E0000"/>
                </a:solidFill>
              </a:rPr>
              <a:t>İnnovasiya xüsusiyyəti: </a:t>
            </a:r>
          </a:p>
          <a:p>
            <a:pPr lvl="1" algn="just"/>
            <a:r>
              <a:rPr lang="az-Latn-AZ" sz="1500" dirty="0" smtClean="0"/>
              <a:t>Azərbaycanda Respublikasında və onun regionlarında demoqrafik </a:t>
            </a:r>
            <a:r>
              <a:rPr lang="az-Latn-AZ" sz="1500" dirty="0"/>
              <a:t>proseslərdə baş verən </a:t>
            </a:r>
            <a:r>
              <a:rPr lang="az-Latn-AZ" sz="1500" dirty="0" smtClean="0"/>
              <a:t>qanunauyğunluqlar, onun xüsusiyyətləri, şəhər </a:t>
            </a:r>
            <a:r>
              <a:rPr lang="az-Latn-AZ" sz="1500" dirty="0"/>
              <a:t>və kənd yerlərində əhalinin dinamikası və </a:t>
            </a:r>
            <a:r>
              <a:rPr lang="az-Latn-AZ" sz="1500" dirty="0" smtClean="0"/>
              <a:t>quruluşu, demoqrafik </a:t>
            </a:r>
            <a:r>
              <a:rPr lang="az-Latn-AZ" sz="1500" dirty="0"/>
              <a:t>proseslərin kəmiyyət və keyfiyyət </a:t>
            </a:r>
            <a:r>
              <a:rPr lang="az-Latn-AZ" sz="1500" dirty="0" smtClean="0"/>
              <a:t>göstəricilərində baş verən dəyişikliklər qiymətləndirilmiş, onlara </a:t>
            </a:r>
            <a:r>
              <a:rPr lang="az-Latn-AZ" sz="1500" dirty="0"/>
              <a:t>təsir edən </a:t>
            </a:r>
            <a:r>
              <a:rPr lang="az-Latn-AZ" sz="1500" dirty="0" smtClean="0"/>
              <a:t>amillər və yeni </a:t>
            </a:r>
            <a:r>
              <a:rPr lang="az-Latn-AZ" sz="1500" dirty="0"/>
              <a:t>meyllər aşkara </a:t>
            </a:r>
            <a:r>
              <a:rPr lang="az-Latn-AZ" sz="1500" dirty="0" smtClean="0"/>
              <a:t>çıxarılmış, demoqrafik proseslərin nizamlanması istiqamətləri, yaxın və uzaq gələcəyə həflənən demoqrafik siyasət tədbirləri işlənib hazırlanmışdır.   </a:t>
            </a:r>
          </a:p>
          <a:p>
            <a:pPr algn="just"/>
            <a:r>
              <a:rPr lang="az-Latn-AZ" sz="1500" b="1" dirty="0" smtClean="0">
                <a:solidFill>
                  <a:srgbClr val="7E0000"/>
                </a:solidFill>
              </a:rPr>
              <a:t>Əsaslandırma. </a:t>
            </a:r>
          </a:p>
          <a:p>
            <a:pPr lvl="1" algn="just"/>
            <a:r>
              <a:rPr lang="az-Latn-AZ" sz="1500" dirty="0" smtClean="0"/>
              <a:t>Son illərdə Azərbaycanda əhalinin cins, yaş və əmək quruluşunda, döğum, ölüm, nigah və böşanma səviyyəsində, demoqrafik qocalma prosesində bəzi mənfi meyllər müşahidə edilməkdədir. Buna bir sıra amillər təsir göstərir. Əhalinin </a:t>
            </a:r>
            <a:r>
              <a:rPr lang="az-Latn-AZ" sz="1500" dirty="0"/>
              <a:t>cins, yaş və əmək </a:t>
            </a:r>
            <a:r>
              <a:rPr lang="az-Latn-AZ" sz="1500" dirty="0" smtClean="0"/>
              <a:t>quruluşunda baş verən məni meyllər, elcə də demoqrafik qocalma prosesinin sürətlənməsi, gələcəkdə ölkə iqtisadiyyatının iş qüvvəsi ilə təmin edilməsində ciddi sosial-iqtisadi çətinliklər yara bilər. Odur ki, demoqrafik proseslərin tənzimlənməsi ilə bağlı mütəmadi fundamental və tətbiqi tədqiqatların aparılması xüsusi əhəmiyyət kəsb edir. </a:t>
            </a:r>
          </a:p>
          <a:p>
            <a:pPr algn="just"/>
            <a:r>
              <a:rPr lang="az-Latn-AZ" sz="1500" b="1" dirty="0" smtClean="0">
                <a:solidFill>
                  <a:srgbClr val="7E0000"/>
                </a:solidFill>
              </a:rPr>
              <a:t>Gözlənilən nəticə: </a:t>
            </a:r>
            <a:endParaRPr lang="az-Latn-AZ" sz="1500" b="1" dirty="0">
              <a:solidFill>
                <a:srgbClr val="7E0000"/>
              </a:solidFill>
            </a:endParaRPr>
          </a:p>
          <a:p>
            <a:pPr lvl="1" algn="just"/>
            <a:r>
              <a:rPr lang="az-Latn-AZ" sz="1500" dirty="0" smtClean="0"/>
              <a:t>Demoqrafik </a:t>
            </a:r>
            <a:r>
              <a:rPr lang="az-Latn-AZ" sz="1500" dirty="0"/>
              <a:t>proseslərin tənzimlənməsi yaxın </a:t>
            </a:r>
            <a:r>
              <a:rPr lang="az-Latn-AZ" sz="1500" dirty="0" smtClean="0"/>
              <a:t>və uzaq perspektivdə Azərbaycanda demoqrafik qocalma prosesinin zəiflədilməsinə</a:t>
            </a:r>
            <a:r>
              <a:rPr lang="az-Latn-AZ" sz="1500" dirty="0"/>
              <a:t>, ölkə iqtisadiyyatının iş qüvvəsi ilə təmin </a:t>
            </a:r>
            <a:r>
              <a:rPr lang="az-Latn-AZ" sz="1500" dirty="0" smtClean="0"/>
              <a:t>edilməsinə və dövlətin sosial yükünının azaldılmasına gətirib çıxaracaqdır. </a:t>
            </a:r>
            <a:endParaRPr lang="az-Latn-AZ" sz="1500" dirty="0"/>
          </a:p>
          <a:p>
            <a:pPr lvl="1" algn="just"/>
            <a:r>
              <a:rPr lang="az-Latn-AZ" sz="1500" b="1" dirty="0" smtClean="0"/>
              <a:t>İcraçılar</a:t>
            </a:r>
            <a:r>
              <a:rPr lang="az-Latn-AZ" sz="1500" b="1" dirty="0"/>
              <a:t>: </a:t>
            </a:r>
            <a:r>
              <a:rPr lang="az-Latn-AZ" sz="1500" dirty="0"/>
              <a:t>AMEA-nın müxbir üzvü, Əməkdar Elm Xadimi i.e.d., prof. Ş.M.Muradov və baş elmi işçi, i.e.d. </a:t>
            </a:r>
            <a:r>
              <a:rPr lang="az-Latn-AZ" sz="1500" dirty="0" smtClean="0"/>
              <a:t>R.Ş.Muradov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656982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79681"/>
              </p:ext>
            </p:extLst>
          </p:nvPr>
        </p:nvGraphicFramePr>
        <p:xfrm>
          <a:off x="176166" y="1916832"/>
          <a:ext cx="8716314" cy="15972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8716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az-Latn-AZ" sz="1800" dirty="0">
                          <a:effectLst/>
                        </a:rPr>
                        <a:t>AMEA Rəyasət Heyətinin proqram müsabiqəsi </a:t>
                      </a:r>
                      <a:r>
                        <a:rPr lang="az-Latn-AZ" sz="1800" dirty="0" smtClean="0">
                          <a:effectLst/>
                        </a:rPr>
                        <a:t>«Azərbaycan </a:t>
                      </a:r>
                      <a:r>
                        <a:rPr lang="az-Latn-AZ" sz="1800" dirty="0">
                          <a:effectLst/>
                        </a:rPr>
                        <a:t>2020: informasiya cəmiyyətinin </a:t>
                      </a:r>
                      <a:r>
                        <a:rPr lang="az-Latn-AZ" sz="1800" dirty="0" smtClean="0">
                          <a:effectLst/>
                        </a:rPr>
                        <a:t>formalaşması </a:t>
                      </a:r>
                      <a:r>
                        <a:rPr lang="az-Latn-AZ" sz="1800" dirty="0">
                          <a:effectLst/>
                        </a:rPr>
                        <a:t>və innovasiyalara əsaslanan iqtisadi inkişafin </a:t>
                      </a:r>
                      <a:r>
                        <a:rPr lang="az-Latn-AZ" sz="1800" dirty="0" smtClean="0">
                          <a:effectLst/>
                        </a:rPr>
                        <a:t>prioritetləri»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824" marR="6382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z-Latn-AZ" sz="1800" dirty="0" smtClean="0">
                          <a:effectLst/>
                        </a:rPr>
                        <a:t>«Milli </a:t>
                      </a:r>
                      <a:r>
                        <a:rPr lang="az-Latn-AZ" sz="1800" dirty="0">
                          <a:effectLst/>
                        </a:rPr>
                        <a:t>iqtisadiyyatın dayanıqlı inkişafının </a:t>
                      </a:r>
                      <a:r>
                        <a:rPr lang="az-Latn-AZ" sz="1800" dirty="0" smtClean="0">
                          <a:effectLst/>
                        </a:rPr>
                        <a:t>qiymətləndirilməsi»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3824" marR="6382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az-Latn-AZ" sz="1800" dirty="0" smtClean="0">
                          <a:effectLst/>
                        </a:rPr>
                        <a:t>«Qlobal  </a:t>
                      </a:r>
                      <a:r>
                        <a:rPr lang="az-Latn-AZ" sz="1800" dirty="0">
                          <a:effectLst/>
                        </a:rPr>
                        <a:t>maliyyə iqtisadi böhranı prosesinin </a:t>
                      </a:r>
                      <a:r>
                        <a:rPr lang="az-Latn-AZ" sz="1800" dirty="0" smtClean="0">
                          <a:effectLst/>
                        </a:rPr>
                        <a:t>modelləşdirilməsi»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3824" marR="6382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604175"/>
            <a:ext cx="9144000" cy="338554"/>
          </a:xfrm>
          <a:prstGeom prst="rect">
            <a:avLst/>
          </a:prstGeom>
          <a:gradFill flip="none" rotWithShape="1">
            <a:gsLst>
              <a:gs pos="2700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solidFill>
                  <a:schemeClr val="accent5"/>
                </a:solidFill>
              </a:rPr>
              <a:t>      </a:t>
            </a:r>
            <a:r>
              <a:rPr lang="en-US" sz="1600" b="1" dirty="0" smtClean="0">
                <a:solidFill>
                  <a:schemeClr val="accent5"/>
                </a:solidFill>
              </a:rPr>
              <a:t>www.economics.com.az</a:t>
            </a:r>
            <a:r>
              <a:rPr lang="az-Latn-AZ" sz="1600" b="1" dirty="0" smtClean="0">
                <a:solidFill>
                  <a:schemeClr val="accent5"/>
                </a:solidFill>
              </a:rPr>
              <a:t>            </a:t>
            </a:r>
            <a:r>
              <a:rPr lang="az-Latn-AZ" sz="1600" b="1" dirty="0" smtClean="0"/>
              <a:t>                                                                                               </a:t>
            </a:r>
            <a:r>
              <a:rPr lang="az-Latn-AZ" sz="1600" dirty="0" smtClean="0"/>
              <a:t>23</a:t>
            </a:r>
            <a:r>
              <a:rPr lang="az-Latn-AZ" sz="1600" b="1" dirty="0" smtClean="0"/>
              <a:t> </a:t>
            </a:r>
            <a:r>
              <a:rPr lang="az-Latn-AZ" sz="1600" dirty="0" smtClean="0">
                <a:solidFill>
                  <a:schemeClr val="bg1"/>
                </a:solidFill>
              </a:rPr>
              <a:t>dekabr 2016</a:t>
            </a:r>
            <a:endParaRPr lang="ru-RU" sz="1600" dirty="0"/>
          </a:p>
        </p:txBody>
      </p:sp>
      <p:pic>
        <p:nvPicPr>
          <p:cNvPr id="10" name="Рисунок 9" descr="C:\Users\asus\Desktop\ScreenHunter_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79" t="33953" r="6894" b="55220"/>
          <a:stretch/>
        </p:blipFill>
        <p:spPr bwMode="auto">
          <a:xfrm>
            <a:off x="-3854" y="-27384"/>
            <a:ext cx="9145016" cy="82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>
            <a:fillRect/>
          </a:stretch>
        </p:blipFill>
        <p:spPr bwMode="auto">
          <a:xfrm>
            <a:off x="272847" y="96531"/>
            <a:ext cx="641553" cy="57594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Поле 2"/>
          <p:cNvSpPr txBox="1">
            <a:spLocks noChangeArrowheads="1"/>
          </p:cNvSpPr>
          <p:nvPr/>
        </p:nvSpPr>
        <p:spPr bwMode="auto">
          <a:xfrm>
            <a:off x="1259632" y="96531"/>
            <a:ext cx="3602990" cy="67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z-Latn-AZ" sz="16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İQTİSADİYYAT İNSTİTUTU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2103" y="796387"/>
            <a:ext cx="9144000" cy="338554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16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3. QRANT </a:t>
            </a:r>
            <a:r>
              <a:rPr lang="az-Latn-AZ" sz="1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MÜSABİQƏLƏRİNDƏ İŞTİRAK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6166" y="1269212"/>
            <a:ext cx="8716314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az-Latn-AZ" dirty="0">
                <a:solidFill>
                  <a:srgbClr val="7E0000"/>
                </a:solidFill>
              </a:rPr>
              <a:t>AMEA Rəyasət Heyətinin </a:t>
            </a:r>
            <a:r>
              <a:rPr lang="az-Latn-AZ" dirty="0" smtClean="0">
                <a:solidFill>
                  <a:srgbClr val="7E0000"/>
                </a:solidFill>
              </a:rPr>
              <a:t>Proqramları – 2015-2016</a:t>
            </a:r>
            <a:endParaRPr lang="en-US" dirty="0">
              <a:solidFill>
                <a:srgbClr val="7E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166" y="3650015"/>
            <a:ext cx="8716314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az-Latn-AZ" b="1" dirty="0" smtClean="0">
                <a:solidFill>
                  <a:srgbClr val="7E0000"/>
                </a:solidFill>
              </a:rPr>
              <a:t>Elmin İnkişaf fondunun qranları 2016-cı il</a:t>
            </a:r>
            <a:endParaRPr lang="en-US" b="1" dirty="0">
              <a:solidFill>
                <a:srgbClr val="7E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42901"/>
              </p:ext>
            </p:extLst>
          </p:nvPr>
        </p:nvGraphicFramePr>
        <p:xfrm>
          <a:off x="299216" y="4221088"/>
          <a:ext cx="8716314" cy="1254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716314">
                  <a:extLst>
                    <a:ext uri="{9D8B030D-6E8A-4147-A177-3AD203B41FA5}">
                      <a16:colId xmlns:a16="http://schemas.microsoft.com/office/drawing/2014/main" xmlns="" val="2688222495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D</a:t>
                      </a:r>
                      <a:r>
                        <a:rPr lang="az-Latn-AZ" sz="1800" baseline="0" dirty="0" smtClean="0"/>
                        <a:t>övlətin </a:t>
                      </a:r>
                      <a:r>
                        <a:rPr lang="en-US" sz="1800" baseline="0" dirty="0" err="1" smtClean="0"/>
                        <a:t>iqtisadiyy</a:t>
                      </a:r>
                      <a:r>
                        <a:rPr lang="az-Latn-AZ" sz="1800" baseline="0" dirty="0" smtClean="0"/>
                        <a:t>atı tənzimləməsinin ölçülməsi mütodologiyası və iqtisadi inkişaf modellərinin təsnifləşdirilməsi</a:t>
                      </a:r>
                      <a:endParaRPr lang="az-Latn-AZ" sz="1800" dirty="0" smtClean="0"/>
                    </a:p>
                    <a:p>
                      <a:endParaRPr lang="az-Latn-AZ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63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z-Latn-AZ" sz="1800" b="1" dirty="0" smtClean="0"/>
                        <a:t>Milli valyutanın devalvasiyası şəraitində</a:t>
                      </a:r>
                      <a:r>
                        <a:rPr lang="az-Latn-AZ" sz="1800" b="1" baseline="0" dirty="0" smtClean="0"/>
                        <a:t> makroiqtisadi sabitliyin modelləşdirilməsi</a:t>
                      </a:r>
                      <a:endParaRPr lang="az-Latn-AZ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848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86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49453</TotalTime>
  <Words>1951</Words>
  <Application>Microsoft Office PowerPoint</Application>
  <PresentationFormat>Экран (4:3)</PresentationFormat>
  <Paragraphs>385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ELMİ-TƏDQİQAT FƏALİYYƏTİ  HAQQINDA      HESABAT – 2016  </vt:lpstr>
      <vt:lpstr>İNSTİTUTUN FƏALİYYƏT İSTİQAMƏTLƏRİ</vt:lpstr>
      <vt:lpstr>Презентация PowerPoint</vt:lpstr>
      <vt:lpstr>Презентация PowerPoint</vt:lpstr>
      <vt:lpstr>TƏDQİQAT İSTİQAMƏTİ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AMEA İqtisadiyyat İnstitutunun 2014-cü il üçün elmi-tədqiqat fəaliyyəti haqqında    HESABATI</dc:title>
  <dc:creator>amea_iqtisadiyyat</dc:creator>
  <cp:lastModifiedBy>user1</cp:lastModifiedBy>
  <cp:revision>498</cp:revision>
  <cp:lastPrinted>2016-12-23T06:03:31Z</cp:lastPrinted>
  <dcterms:created xsi:type="dcterms:W3CDTF">2014-12-03T00:07:42Z</dcterms:created>
  <dcterms:modified xsi:type="dcterms:W3CDTF">2016-12-26T08:43:33Z</dcterms:modified>
</cp:coreProperties>
</file>