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9" r:id="rId4"/>
    <p:sldId id="295" r:id="rId5"/>
    <p:sldId id="258" r:id="rId6"/>
    <p:sldId id="296" r:id="rId7"/>
    <p:sldId id="265" r:id="rId8"/>
    <p:sldId id="292" r:id="rId9"/>
    <p:sldId id="300" r:id="rId10"/>
    <p:sldId id="302" r:id="rId11"/>
    <p:sldId id="268" r:id="rId12"/>
    <p:sldId id="271" r:id="rId13"/>
    <p:sldId id="272" r:id="rId14"/>
    <p:sldId id="274" r:id="rId15"/>
    <p:sldId id="273" r:id="rId16"/>
    <p:sldId id="297" r:id="rId17"/>
    <p:sldId id="298" r:id="rId18"/>
    <p:sldId id="275" r:id="rId19"/>
    <p:sldId id="276" r:id="rId20"/>
    <p:sldId id="277" r:id="rId21"/>
    <p:sldId id="299" r:id="rId22"/>
    <p:sldId id="284" r:id="rId23"/>
    <p:sldId id="283" r:id="rId24"/>
    <p:sldId id="293" r:id="rId25"/>
    <p:sldId id="291" r:id="rId26"/>
    <p:sldId id="294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F:\KADR%20INSTITUT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esktop\011_1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esktop\011_1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\Desktop\011_1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Xəbərlərin sayı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29011739435823"/>
          <c:y val="0.20145344855807623"/>
          <c:w val="0.84397047244094503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Лист1!$F$18</c:f>
              <c:strCache>
                <c:ptCount val="1"/>
                <c:pt idx="0">
                  <c:v>Xəbərlərin sayı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Лист1!$E$19:$E$21</c:f>
              <c:strCache>
                <c:ptCount val="3"/>
                <c:pt idx="0">
                  <c:v>2015-ci ildə </c:v>
                </c:pt>
                <c:pt idx="1">
                  <c:v>2016-cı ildə </c:v>
                </c:pt>
                <c:pt idx="2">
                  <c:v>2017-ci ildə </c:v>
                </c:pt>
              </c:strCache>
            </c:strRef>
          </c:cat>
          <c:val>
            <c:numRef>
              <c:f>Лист1!$F$19:$F$21</c:f>
              <c:numCache>
                <c:formatCode>General</c:formatCode>
                <c:ptCount val="3"/>
                <c:pt idx="0">
                  <c:v>100</c:v>
                </c:pt>
                <c:pt idx="1">
                  <c:v>150</c:v>
                </c:pt>
                <c:pt idx="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8-4FD4-98CF-80B8D4F33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24704"/>
        <c:axId val="126026496"/>
      </c:barChart>
      <c:catAx>
        <c:axId val="12602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026496"/>
        <c:crosses val="autoZero"/>
        <c:auto val="1"/>
        <c:lblAlgn val="ctr"/>
        <c:lblOffset val="100"/>
        <c:noMultiLvlLbl val="0"/>
      </c:catAx>
      <c:valAx>
        <c:axId val="12602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02470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az-Latn-AZ" b="1" dirty="0" smtClean="0">
                <a:solidFill>
                  <a:schemeClr val="tx1"/>
                </a:solidFill>
              </a:rPr>
              <a:t>Ümumi heyət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118214484156783"/>
          <c:y val="3.04215541102434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Лист1!$I$31</c:f>
              <c:strCache>
                <c:ptCount val="1"/>
                <c:pt idx="0">
                  <c:v>Kadr potensialı</c:v>
                </c:pt>
              </c:strCache>
            </c:strRef>
          </c:tx>
          <c:spPr>
            <a:solidFill>
              <a:srgbClr val="7F1313"/>
            </a:solidFill>
            <a:ln>
              <a:solidFill>
                <a:srgbClr val="7F1313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az-Latn-AZ"/>
                      <a:t>192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0D-4684-AB2D-9684F4F9A0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az-Latn-AZ"/>
                      <a:t> 121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70D-4684-AB2D-9684F4F9A0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az-Latn-AZ"/>
                      <a:t>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0D-4684-AB2D-9684F4F9A06B}"/>
                </c:ext>
              </c:extLst>
            </c:dLbl>
            <c:dLbl>
              <c:idx val="3"/>
              <c:layout>
                <c:manualLayout>
                  <c:x val="2.7775590551181104E-3"/>
                  <c:y val="8.348416005259012E-17"/>
                </c:manualLayout>
              </c:layout>
              <c:tx>
                <c:rich>
                  <a:bodyPr/>
                  <a:lstStyle/>
                  <a:p>
                    <a:r>
                      <a:rPr lang="az-Latn-AZ"/>
                      <a:t>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70D-4684-AB2D-9684F4F9A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Лист1!$J$30:$M$30</c:f>
              <c:strCache>
                <c:ptCount val="4"/>
                <c:pt idx="0">
                  <c:v>cəmi </c:v>
                </c:pt>
                <c:pt idx="1">
                  <c:v>Elmi işçilər</c:v>
                </c:pt>
                <c:pt idx="2">
                  <c:v>Elmlər doktorları</c:v>
                </c:pt>
                <c:pt idx="3">
                  <c:v>Fəlsəfə doktprları</c:v>
                </c:pt>
              </c:strCache>
            </c:strRef>
          </c:cat>
          <c:val>
            <c:numRef>
              <c:f>Лист1!$J$31:$M$31</c:f>
              <c:numCache>
                <c:formatCode>General</c:formatCode>
                <c:ptCount val="4"/>
                <c:pt idx="0">
                  <c:v>192</c:v>
                </c:pt>
                <c:pt idx="1">
                  <c:v>121</c:v>
                </c:pt>
                <c:pt idx="2">
                  <c:v>17</c:v>
                </c:pt>
                <c:pt idx="3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D-4684-AB2D-9684F4F9A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71616"/>
        <c:axId val="142273152"/>
      </c:barChart>
      <c:catAx>
        <c:axId val="1422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73152"/>
        <c:crosses val="autoZero"/>
        <c:auto val="1"/>
        <c:lblAlgn val="ctr"/>
        <c:lblOffset val="100"/>
        <c:noMultiLvlLbl val="0"/>
      </c:catAx>
      <c:valAx>
        <c:axId val="1422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860000"/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z-Latn-AZ"/>
              <a:t>E</a:t>
            </a:r>
            <a:r>
              <a:rPr lang="en-US"/>
              <a:t>lektron baza</a:t>
            </a:r>
          </a:p>
        </c:rich>
      </c:tx>
      <c:layout>
        <c:manualLayout>
          <c:xMode val="edge"/>
          <c:yMode val="edge"/>
          <c:x val="0.350018372703412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76232137649461"/>
          <c:y val="0.11447621878375987"/>
          <c:w val="0.84449693788276459"/>
          <c:h val="0.7556263335519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Лист1!$E$27</c:f>
              <c:strCache>
                <c:ptCount val="1"/>
                <c:pt idx="0">
                  <c:v>elektron baza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Лист1!$D$28:$D$30</c:f>
              <c:strCache>
                <c:ptCount val="3"/>
                <c:pt idx="0">
                  <c:v>2015-ci ildə </c:v>
                </c:pt>
                <c:pt idx="1">
                  <c:v>2016-cı ildə</c:v>
                </c:pt>
                <c:pt idx="2">
                  <c:v>2017-ci ildə</c:v>
                </c:pt>
              </c:strCache>
            </c:strRef>
          </c:cat>
          <c:val>
            <c:numRef>
              <c:f>Лист1!$E$28:$E$30</c:f>
              <c:numCache>
                <c:formatCode>General</c:formatCode>
                <c:ptCount val="3"/>
                <c:pt idx="0">
                  <c:v>240</c:v>
                </c:pt>
                <c:pt idx="1">
                  <c:v>260</c:v>
                </c:pt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4F-407E-BD7C-29359101E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47744"/>
        <c:axId val="126049280"/>
      </c:barChart>
      <c:catAx>
        <c:axId val="12604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049280"/>
        <c:crosses val="autoZero"/>
        <c:auto val="1"/>
        <c:lblAlgn val="ctr"/>
        <c:lblOffset val="100"/>
        <c:noMultiLvlLbl val="0"/>
      </c:catAx>
      <c:valAx>
        <c:axId val="126049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047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z-Latn-AZ"/>
              <a:t>D</a:t>
            </a:r>
            <a:r>
              <a:rPr lang="en-US"/>
              <a:t>axil olma və baxış sayı, min</a:t>
            </a:r>
            <a:r>
              <a:rPr lang="az-Latn-AZ"/>
              <a:t> nəfər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199459492768277E-2"/>
          <c:y val="0.29197914699140098"/>
          <c:w val="0.89298441509927629"/>
          <c:h val="0.58866582833435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Лист1!$E$38</c:f>
              <c:strCache>
                <c:ptCount val="1"/>
                <c:pt idx="0">
                  <c:v>Sayta daxil olma və baxış sayı, min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Лист1!$D$39:$D$41</c:f>
              <c:strCache>
                <c:ptCount val="3"/>
                <c:pt idx="0">
                  <c:v>2015-ci ildə </c:v>
                </c:pt>
                <c:pt idx="1">
                  <c:v>2016-cı ildə</c:v>
                </c:pt>
                <c:pt idx="2">
                  <c:v>2017-ci ildə</c:v>
                </c:pt>
              </c:strCache>
            </c:strRef>
          </c:cat>
          <c:val>
            <c:numRef>
              <c:f>Лист1!$E$39:$E$41</c:f>
              <c:numCache>
                <c:formatCode>General</c:formatCode>
                <c:ptCount val="3"/>
                <c:pt idx="0">
                  <c:v>50</c:v>
                </c:pt>
                <c:pt idx="1">
                  <c:v>90</c:v>
                </c:pt>
                <c:pt idx="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A-4D3A-9545-5EDBF380D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24000"/>
        <c:axId val="141825536"/>
      </c:barChart>
      <c:catAx>
        <c:axId val="1418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825536"/>
        <c:crosses val="autoZero"/>
        <c:auto val="1"/>
        <c:lblAlgn val="ctr"/>
        <c:lblOffset val="100"/>
        <c:noMultiLvlLbl val="0"/>
      </c:catAx>
      <c:valAx>
        <c:axId val="14182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18240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az-Latn-AZ"/>
              <a:t>Elmi əsərlərin ümumi sayı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Лист2!$C$5:$C$11</c:f>
              <c:strCache>
                <c:ptCount val="7"/>
                <c:pt idx="0">
                  <c:v>Kitabların,</c:v>
                </c:pt>
                <c:pt idx="1">
                  <c:v>monoqrafiyaların və</c:v>
                </c:pt>
                <c:pt idx="2">
                  <c:v>məqalələrin ümumi  sayı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Лист2!$B$12:$B$15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Лист2!$C$12:$C$15</c:f>
              <c:numCache>
                <c:formatCode>General</c:formatCode>
                <c:ptCount val="4"/>
                <c:pt idx="0">
                  <c:v>258</c:v>
                </c:pt>
                <c:pt idx="1">
                  <c:v>275</c:v>
                </c:pt>
                <c:pt idx="2">
                  <c:v>298</c:v>
                </c:pt>
                <c:pt idx="3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04-4A9D-A595-67CA961BC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38272"/>
        <c:axId val="141648256"/>
      </c:barChart>
      <c:catAx>
        <c:axId val="1416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648256"/>
        <c:crosses val="autoZero"/>
        <c:auto val="1"/>
        <c:lblAlgn val="ctr"/>
        <c:lblOffset val="100"/>
        <c:noMultiLvlLbl val="0"/>
      </c:catAx>
      <c:valAx>
        <c:axId val="14164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63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az-Latn-AZ"/>
              <a:t>X</a:t>
            </a:r>
            <a:r>
              <a:rPr lang="en-US"/>
              <a:t>ari</a:t>
            </a:r>
            <a:r>
              <a:rPr lang="az-Latn-AZ"/>
              <a:t>c</a:t>
            </a:r>
            <a:r>
              <a:rPr lang="en-US"/>
              <a:t>də</a:t>
            </a:r>
            <a:r>
              <a:rPr lang="az-Latn-AZ"/>
              <a:t> nəşr olunan əsərlər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Лист2!$E$21</c:f>
              <c:strCache>
                <c:ptCount val="1"/>
                <c:pt idx="0">
                  <c:v>xaridə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Лист2!$C$22:$C$25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Лист2!$E$22:$E$25</c:f>
              <c:numCache>
                <c:formatCode>General</c:formatCode>
                <c:ptCount val="4"/>
                <c:pt idx="0">
                  <c:v>69</c:v>
                </c:pt>
                <c:pt idx="1">
                  <c:v>72</c:v>
                </c:pt>
                <c:pt idx="2">
                  <c:v>76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F-4680-9C5B-EC386DC73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77312"/>
        <c:axId val="141678848"/>
      </c:barChart>
      <c:catAx>
        <c:axId val="1416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678848"/>
        <c:crosses val="autoZero"/>
        <c:auto val="1"/>
        <c:lblAlgn val="ctr"/>
        <c:lblOffset val="100"/>
        <c:noMultiLvlLbl val="0"/>
      </c:catAx>
      <c:valAx>
        <c:axId val="14167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67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İmpakt faktorlu jurnallarda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Лист2!$F$21</c:f>
              <c:strCache>
                <c:ptCount val="1"/>
                <c:pt idx="0">
                  <c:v>İmpakt faktorlu jurnallarda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8-451F-8446-B8E29CD5F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Лист2!$C$22:$C$25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Лист2!$F$22:$F$25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12-4E24-9139-56B338BA5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00096"/>
        <c:axId val="141734656"/>
      </c:barChart>
      <c:catAx>
        <c:axId val="1417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734656"/>
        <c:crosses val="autoZero"/>
        <c:auto val="1"/>
        <c:lblAlgn val="ctr"/>
        <c:lblOffset val="100"/>
        <c:noMultiLvlLbl val="0"/>
      </c:catAx>
      <c:valAx>
        <c:axId val="14173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17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853068800358332"/>
          <c:y val="2.947560348396991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271199646619912"/>
          <c:y val="0.22867173182863859"/>
          <c:w val="0.85582468938648271"/>
          <c:h val="0.63581940320954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Лист1!$E$22</c:f>
              <c:strCache>
                <c:ptCount val="1"/>
                <c:pt idx="0">
                  <c:v>Elmi işçilər</c:v>
                </c:pt>
              </c:strCache>
            </c:strRef>
          </c:tx>
          <c:spPr>
            <a:solidFill>
              <a:srgbClr val="7F1313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Лист1!$D$23:$D$26</c:f>
              <c:strCache>
                <c:ptCount val="4"/>
                <c:pt idx="0">
                  <c:v>35 yaşa qədər</c:v>
                </c:pt>
                <c:pt idx="1">
                  <c:v>36-50 yaşda</c:v>
                </c:pt>
                <c:pt idx="2">
                  <c:v>51-70 yaşda</c:v>
                </c:pt>
                <c:pt idx="3">
                  <c:v>70-dən yuxarı</c:v>
                </c:pt>
              </c:strCache>
            </c:strRef>
          </c:cat>
          <c:val>
            <c:numRef>
              <c:f>Лист1!$E$23:$E$26</c:f>
              <c:numCache>
                <c:formatCode>0.0</c:formatCode>
                <c:ptCount val="4"/>
                <c:pt idx="0">
                  <c:v>18.181818181818183</c:v>
                </c:pt>
                <c:pt idx="1">
                  <c:v>42.97520661157025</c:v>
                </c:pt>
                <c:pt idx="2">
                  <c:v>31.404958677685951</c:v>
                </c:pt>
                <c:pt idx="3">
                  <c:v>7.4380165289256199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BB-4C7C-97CD-8D2747A44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172928"/>
        <c:axId val="142174464"/>
      </c:barChart>
      <c:catAx>
        <c:axId val="1421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174464"/>
        <c:crosses val="autoZero"/>
        <c:auto val="1"/>
        <c:lblAlgn val="ctr"/>
        <c:lblOffset val="100"/>
        <c:noMultiLvlLbl val="0"/>
      </c:catAx>
      <c:valAx>
        <c:axId val="1421744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1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az-Latn-AZ"/>
              <a:t>Elmlər doktorlarının sayı və yaşı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5041666666666673"/>
          <c:w val="0.90286351706036749"/>
          <c:h val="0.64218394575678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Лист1!$N$22</c:f>
              <c:strCache>
                <c:ptCount val="1"/>
                <c:pt idx="0">
                  <c:v>ellər doktoru</c:v>
                </c:pt>
              </c:strCache>
            </c:strRef>
          </c:tx>
          <c:spPr>
            <a:solidFill>
              <a:srgbClr val="7F1313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Лист1!$M$23:$M$26</c:f>
              <c:strCache>
                <c:ptCount val="4"/>
                <c:pt idx="0">
                  <c:v>35 yaşa qədər</c:v>
                </c:pt>
                <c:pt idx="1">
                  <c:v>36-50 yaşda</c:v>
                </c:pt>
                <c:pt idx="2">
                  <c:v>51-70 yaşda</c:v>
                </c:pt>
                <c:pt idx="3">
                  <c:v>70-dən yuxarı</c:v>
                </c:pt>
              </c:strCache>
            </c:strRef>
          </c:cat>
          <c:val>
            <c:numRef>
              <c:f>Лист1!$N$23:$N$26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11.76470588235294</c:v>
                </c:pt>
                <c:pt idx="2">
                  <c:v>58.82352941176471</c:v>
                </c:pt>
                <c:pt idx="3">
                  <c:v>29.411764705882355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08-4B4A-9F3E-7CB51E272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05696"/>
        <c:axId val="142207232"/>
      </c:barChart>
      <c:catAx>
        <c:axId val="1422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207232"/>
        <c:crosses val="autoZero"/>
        <c:auto val="1"/>
        <c:lblAlgn val="ctr"/>
        <c:lblOffset val="100"/>
        <c:noMultiLvlLbl val="0"/>
      </c:catAx>
      <c:valAx>
        <c:axId val="14220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20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az-Latn-AZ"/>
              <a:t>F</a:t>
            </a:r>
            <a:r>
              <a:rPr lang="en-US"/>
              <a:t>əlsəfə doktorları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27356481481481482"/>
          <c:w val="0.88396062992125979"/>
          <c:h val="0.61903579760863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Лист1!$Q$22</c:f>
              <c:strCache>
                <c:ptCount val="1"/>
                <c:pt idx="0">
                  <c:v>fəlsəfə doktorları</c:v>
                </c:pt>
              </c:strCache>
            </c:strRef>
          </c:tx>
          <c:spPr>
            <a:solidFill>
              <a:srgbClr val="7F1313"/>
            </a:solidFill>
            <a:ln>
              <a:solidFill>
                <a:srgbClr val="7F1313"/>
              </a:solidFill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Лист1!$P$23:$P$26</c:f>
              <c:strCache>
                <c:ptCount val="4"/>
                <c:pt idx="0">
                  <c:v>35 yaşa qədər</c:v>
                </c:pt>
                <c:pt idx="1">
                  <c:v>36-50 yaşda</c:v>
                </c:pt>
                <c:pt idx="2">
                  <c:v>51-70 yaşda</c:v>
                </c:pt>
                <c:pt idx="3">
                  <c:v>70 yaşdan dən yuxarı</c:v>
                </c:pt>
              </c:strCache>
            </c:strRef>
          </c:cat>
          <c:val>
            <c:numRef>
              <c:f>Лист1!$Q$23:$Q$26</c:f>
              <c:numCache>
                <c:formatCode>0.0</c:formatCode>
                <c:ptCount val="4"/>
                <c:pt idx="0">
                  <c:v>5.3571428571428568</c:v>
                </c:pt>
                <c:pt idx="1">
                  <c:v>46.428571428571431</c:v>
                </c:pt>
                <c:pt idx="2">
                  <c:v>41.071428571428569</c:v>
                </c:pt>
                <c:pt idx="3">
                  <c:v>7.1428571428571423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22-4E32-B597-FCEF62CBC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139392"/>
        <c:axId val="142140928"/>
      </c:barChart>
      <c:catAx>
        <c:axId val="1421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140928"/>
        <c:crosses val="autoZero"/>
        <c:auto val="1"/>
        <c:lblAlgn val="ctr"/>
        <c:lblOffset val="100"/>
        <c:noMultiLvlLbl val="0"/>
      </c:catAx>
      <c:valAx>
        <c:axId val="1421409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13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860000"/>
      </a:solidFill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0.17637</cdr:x>
      <cdr:y>0.22121</cdr:y>
    </cdr:from>
    <cdr:to>
      <cdr:x>0.45727</cdr:x>
      <cdr:y>0.36667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489" y="469565"/>
          <a:ext cx="1088576" cy="308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400" b="1" dirty="0" smtClean="0"/>
            <a:t>Cəmi 460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0.26416</cdr:x>
      <cdr:y>0.15476</cdr:y>
    </cdr:from>
    <cdr:to>
      <cdr:x>0.58162</cdr:x>
      <cdr:y>0.29698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840" y="379053"/>
          <a:ext cx="1160728" cy="34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400" b="1" dirty="0" smtClean="0"/>
            <a:t>Cəmi 800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0.08562</cdr:x>
      <cdr:y>0.25158</cdr:y>
    </cdr:from>
    <cdr:to>
      <cdr:x>0.4699</cdr:x>
      <cdr:y>0.56015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741" y="536765"/>
          <a:ext cx="1439482" cy="65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400" b="1" dirty="0" smtClean="0"/>
            <a:t>Cəmi</a:t>
          </a:r>
          <a:r>
            <a:rPr lang="az-Latn-AZ" sz="1200" b="1" dirty="0" smtClean="0"/>
            <a:t> 250 min  nəfər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0.1425</cdr:x>
      <cdr:y>0.39028</cdr:y>
    </cdr:from>
    <cdr:to>
      <cdr:x>0.2825</cdr:x>
      <cdr:y>0.48472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1510" y="1070610"/>
          <a:ext cx="64008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0.12072</cdr:x>
      <cdr:y>0.38164</cdr:y>
    </cdr:from>
    <cdr:to>
      <cdr:x>0.32718</cdr:x>
      <cdr:y>0.54881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7282" y="822182"/>
          <a:ext cx="833365" cy="360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200" b="1" dirty="0"/>
            <a:t>22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0.32304</cdr:x>
      <cdr:y>0.09992</cdr:y>
    </cdr:from>
    <cdr:to>
      <cdr:x>0.51855</cdr:x>
      <cdr:y>0.20877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3916" y="215268"/>
          <a:ext cx="789166" cy="234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200" b="1" dirty="0"/>
            <a:t>52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0.55652</cdr:x>
      <cdr:y>0.2496</cdr:y>
    </cdr:from>
    <cdr:to>
      <cdr:x>0.76617</cdr:x>
      <cdr:y>0.3526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6376" y="537730"/>
          <a:ext cx="846241" cy="221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200" b="1" dirty="0"/>
            <a:t>38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0.75228</cdr:x>
      <cdr:y>0.52959</cdr:y>
    </cdr:from>
    <cdr:to>
      <cdr:x>0.95512</cdr:x>
      <cdr:y>0.64677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36528" y="1140901"/>
          <a:ext cx="818753" cy="252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200" b="1" dirty="0"/>
            <a:t>9 nəfər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0.33615</cdr:x>
      <cdr:y>0.57088</cdr:y>
    </cdr:from>
    <cdr:to>
      <cdr:x>0.58602</cdr:x>
      <cdr:y>0.69434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9797" y="1288518"/>
          <a:ext cx="1077668" cy="278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2</a:t>
          </a:r>
          <a:r>
            <a:rPr lang="az-Latn-AZ" sz="1200" b="1" baseline="0" dirty="0"/>
            <a:t>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0.56038</cdr:x>
      <cdr:y>0.15666</cdr:y>
    </cdr:from>
    <cdr:to>
      <cdr:x>0.84274</cdr:x>
      <cdr:y>0.24771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6881" y="353603"/>
          <a:ext cx="1217796" cy="20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baseline="0" dirty="0"/>
            <a:t>10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0.75873</cdr:x>
      <cdr:y>0.39872</cdr:y>
    </cdr:from>
    <cdr:to>
      <cdr:x>0.96697</cdr:x>
      <cdr:y>0.51585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2340" y="899939"/>
          <a:ext cx="898122" cy="26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baseline="0" dirty="0"/>
            <a:t>5 nəfər</a:t>
          </a:r>
          <a:endParaRPr lang="ru-RU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0.11203</cdr:x>
      <cdr:y>0.54799</cdr:y>
    </cdr:from>
    <cdr:to>
      <cdr:x>0.35437</cdr:x>
      <cdr:y>0.65923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211" y="1240509"/>
          <a:ext cx="978193" cy="25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3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0.33978</cdr:x>
      <cdr:y>0.12892</cdr:y>
    </cdr:from>
    <cdr:to>
      <cdr:x>0.59668</cdr:x>
      <cdr:y>0.23243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504" y="291842"/>
          <a:ext cx="1036963" cy="234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26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0.55449</cdr:x>
      <cdr:y>0.1953</cdr:y>
    </cdr:from>
    <cdr:to>
      <cdr:x>0.81316</cdr:x>
      <cdr:y>0.28915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8167" y="442105"/>
          <a:ext cx="1044108" cy="212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23 nəfər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0.7599</cdr:x>
      <cdr:y>0.53302</cdr:y>
    </cdr:from>
    <cdr:to>
      <cdr:x>0.9973</cdr:x>
      <cdr:y>0.64481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67309" y="1206607"/>
          <a:ext cx="958253" cy="25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4 nəfər</a:t>
          </a:r>
          <a:endParaRPr lang="ru-RU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0.12444</cdr:x>
      <cdr:y>0.16019</cdr:y>
    </cdr:from>
    <cdr:to>
      <cdr:x>0.29189</cdr:x>
      <cdr:y>0.25183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960" y="439420"/>
          <a:ext cx="765581" cy="251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/>
            <a:t> </a:t>
          </a:r>
          <a:endParaRPr lang="ru-RU" sz="1200" b="1"/>
        </a:p>
      </cdr:txBody>
    </cdr:sp>
  </cdr:relSizeAnchor>
  <cdr:relSizeAnchor xmlns:cdr="http://schemas.openxmlformats.org/drawingml/2006/chartDrawing">
    <cdr:from>
      <cdr:x>0.33111</cdr:x>
      <cdr:y>0.35463</cdr:y>
    </cdr:from>
    <cdr:to>
      <cdr:x>0.49856</cdr:x>
      <cdr:y>0.44627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840" y="972820"/>
          <a:ext cx="765581" cy="251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/>
            <a:t> </a:t>
          </a:r>
          <a:endParaRPr lang="ru-RU" sz="1200" b="1"/>
        </a:p>
      </cdr:txBody>
    </cdr:sp>
  </cdr:relSizeAnchor>
  <cdr:relSizeAnchor xmlns:cdr="http://schemas.openxmlformats.org/drawingml/2006/chartDrawing">
    <cdr:from>
      <cdr:x>0.56986</cdr:x>
      <cdr:y>0.60873</cdr:y>
    </cdr:from>
    <cdr:to>
      <cdr:x>0.73731</cdr:x>
      <cdr:y>0.70037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05415" y="1697704"/>
          <a:ext cx="765582" cy="25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/>
            <a:t>14%</a:t>
          </a:r>
          <a:endParaRPr lang="ru-RU" sz="1200" b="1"/>
        </a:p>
      </cdr:txBody>
    </cdr:sp>
  </cdr:relSizeAnchor>
  <cdr:relSizeAnchor xmlns:cdr="http://schemas.openxmlformats.org/drawingml/2006/chartDrawing">
    <cdr:from>
      <cdr:x>0.79736</cdr:x>
      <cdr:y>0.54994</cdr:y>
    </cdr:from>
    <cdr:to>
      <cdr:x>0.96481</cdr:x>
      <cdr:y>0.64158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45515" y="1533750"/>
          <a:ext cx="765581" cy="25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/>
            <a:t>46%</a:t>
          </a:r>
          <a:endParaRPr lang="ru-RU" sz="1200" b="1"/>
        </a:p>
      </cdr:txBody>
    </cdr:sp>
  </cdr:relSizeAnchor>
  <cdr:relSizeAnchor xmlns:cdr="http://schemas.openxmlformats.org/drawingml/2006/chartDrawing">
    <cdr:from>
      <cdr:x>0.51583</cdr:x>
      <cdr:y>0.25463</cdr:y>
    </cdr:from>
    <cdr:to>
      <cdr:x>0.96583</cdr:x>
      <cdr:y>0.38056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58390" y="698500"/>
          <a:ext cx="2057400" cy="345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z-Latn-AZ" sz="1200" b="1" dirty="0"/>
            <a:t>Elmi dərəcəsi</a:t>
          </a:r>
          <a:r>
            <a:rPr lang="az-Latn-AZ" sz="1200" b="1" baseline="0" dirty="0"/>
            <a:t> olanlar </a:t>
          </a:r>
          <a:r>
            <a:rPr lang="az-Latn-AZ" sz="1200" b="1" dirty="0"/>
            <a:t>60,3%</a:t>
          </a:r>
          <a:endParaRPr lang="ru-RU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1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0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0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1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86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49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2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B3C0-D134-4B3C-BE53-6C4D736E363F}" type="datetimeFigureOut">
              <a:rPr lang="ru-RU" smtClean="0"/>
              <a:pPr/>
              <a:t>04.01.2018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18" Type="http://schemas.openxmlformats.org/officeDocument/2006/relationships/image" Target="../media/image55.jpeg"/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12" Type="http://schemas.openxmlformats.org/officeDocument/2006/relationships/image" Target="../media/image51.jpe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50.jpeg"/><Relationship Id="rId5" Type="http://schemas.openxmlformats.org/officeDocument/2006/relationships/image" Target="../media/image46.jpeg"/><Relationship Id="rId15" Type="http://schemas.openxmlformats.org/officeDocument/2006/relationships/image" Target="../media/image16.jpeg"/><Relationship Id="rId10" Type="http://schemas.openxmlformats.org/officeDocument/2006/relationships/image" Target="../media/image49.jpeg"/><Relationship Id="rId19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Relationship Id="rId1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microsoft.com/office/2007/relationships/hdphoto" Target="../media/hdphoto1.wdp"/><Relationship Id="rId7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0"/>
              <a:ext cx="641553" cy="671194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399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 dekabr</a:t>
            </a:r>
            <a:r>
              <a:rPr lang="ru-RU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884" y="1954644"/>
            <a:ext cx="8692233" cy="279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az-Latn-AZ" sz="3600" b="1" dirty="0">
                <a:solidFill>
                  <a:srgbClr val="86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AMEA İQTİSADİYYAT </a:t>
            </a:r>
            <a:r>
              <a:rPr lang="az-Latn-AZ" sz="3600" b="1" dirty="0" smtClean="0">
                <a:solidFill>
                  <a:srgbClr val="86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İNSTİTUTU</a:t>
            </a:r>
          </a:p>
          <a:p>
            <a:pPr lvl="0" algn="ctr">
              <a:lnSpc>
                <a:spcPct val="107000"/>
              </a:lnSpc>
            </a:pPr>
            <a:endParaRPr lang="az-Latn-AZ" sz="3200" b="1" dirty="0" smtClean="0">
              <a:solidFill>
                <a:srgbClr val="86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az-Latn-AZ" sz="2800" b="1" dirty="0" smtClean="0">
                <a:solidFill>
                  <a:srgbClr val="86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2017-ci ildəki elmi-təşkilati fəaliyyət haqqında</a:t>
            </a:r>
          </a:p>
          <a:p>
            <a:pPr lvl="0" algn="ctr">
              <a:lnSpc>
                <a:spcPct val="107000"/>
              </a:lnSpc>
            </a:pPr>
            <a:endParaRPr lang="az-Latn-AZ" sz="3200" b="1" dirty="0" smtClean="0">
              <a:solidFill>
                <a:srgbClr val="86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az-Latn-AZ" sz="3600" b="1" dirty="0" smtClean="0">
                <a:solidFill>
                  <a:srgbClr val="86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HESABAT</a:t>
            </a:r>
            <a:endParaRPr lang="az-Latn-AZ" sz="3600" b="1" dirty="0">
              <a:solidFill>
                <a:srgbClr val="860000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37360" y="905950"/>
            <a:ext cx="7291312" cy="465500"/>
          </a:xfrm>
          <a:prstGeom prst="roundRect">
            <a:avLst>
              <a:gd name="adj" fmla="val 16470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ƏSAS TƏŞKİLATİ NAİLİYYƏTLƏR </a:t>
            </a:r>
          </a:p>
          <a:p>
            <a:pPr algn="ctr"/>
            <a:endParaRPr lang="az-Latn-AZ" sz="2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8" descr="http://economics.com.az/images/fotos/gallery/akif_musayev/Akif_Musayev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10" y="1437575"/>
            <a:ext cx="2735067" cy="2763752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0041" y="1601784"/>
            <a:ext cx="5354374" cy="4443591"/>
          </a:xfrm>
          <a:prstGeom prst="roundRect">
            <a:avLst>
              <a:gd name="adj" fmla="val 7885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İnstitutun </a:t>
            </a:r>
            <a:r>
              <a:rPr lang="az-Latn-AZ" sz="21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Nizamnaməsi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(yeni redaktədə) Dövlət Qeydiyyatına alınmışdır</a:t>
            </a:r>
            <a:endParaRPr lang="az-Latn-AZ" sz="2100" b="1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Vakant elmi </a:t>
            </a:r>
            <a:r>
              <a:rPr lang="az-Latn-AZ" sz="2000" b="1" dirty="0">
                <a:solidFill>
                  <a:srgbClr val="860000"/>
                </a:solidFill>
                <a:latin typeface="Cambria" panose="02040503050406030204" pitchFamily="18" charset="0"/>
              </a:rPr>
              <a:t>vəzifələrin 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tutulması üzrə Müsabiqə Qaydaları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Elmi </a:t>
            </a:r>
            <a:r>
              <a:rPr lang="az-Latn-AZ" sz="21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Şurada təsdiq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olunmuşdur</a:t>
            </a:r>
          </a:p>
          <a:p>
            <a:pPr marL="342900" indent="-342900">
              <a:buAutoNum type="arabicPeriod"/>
            </a:pP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Daimi fəaliyyət göstərən </a:t>
            </a:r>
            <a:r>
              <a:rPr lang="az-Latn-AZ" sz="21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«İngilis dili»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kursları </a:t>
            </a:r>
            <a:r>
              <a:rPr lang="az-Latn-AZ" sz="21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təskil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edilmişdir</a:t>
            </a:r>
            <a:endParaRPr lang="az-Latn-AZ" sz="21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Ekonometrik hesablamalar silsiləsindən </a:t>
            </a:r>
            <a:r>
              <a:rPr lang="az-Latn-AZ" sz="21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«MATLAB» kursu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keçirilir</a:t>
            </a:r>
            <a:endParaRPr lang="az-Latn-AZ" sz="21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İnstitutun </a:t>
            </a:r>
            <a:r>
              <a:rPr lang="az-Latn-AZ" sz="21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«Fəxri doktor»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 </a:t>
            </a:r>
            <a:r>
              <a:rPr lang="az-Latn-AZ" sz="21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haqqında </a:t>
            </a:r>
            <a:r>
              <a:rPr lang="az-Latn-AZ" sz="21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Əsasnamə qəbul olunmuşdur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3016" y="4602878"/>
            <a:ext cx="3746907" cy="1246763"/>
          </a:xfrm>
          <a:prstGeom prst="roundRect">
            <a:avLst>
              <a:gd name="adj" fmla="val 7885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Gürcüstan </a:t>
            </a:r>
            <a:r>
              <a:rPr lang="az-Latn-AZ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MEA </a:t>
            </a:r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həqiqi üzvü, </a:t>
            </a:r>
            <a:r>
              <a:rPr lang="az-Latn-AZ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professor </a:t>
            </a:r>
            <a:r>
              <a:rPr lang="az-Latn-AZ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Vladimer Papava</a:t>
            </a:r>
            <a:r>
              <a:rPr lang="az-Latn-AZ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İnstitutun  ilk </a:t>
            </a:r>
            <a:r>
              <a:rPr lang="az-Latn-AZ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xarici «Fəxri </a:t>
            </a:r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doktor»u </a:t>
            </a:r>
            <a:r>
              <a:rPr lang="az-Latn-AZ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seçilmişdir </a:t>
            </a:r>
            <a:endParaRPr lang="az-Latn-AZ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40320"/>
            <a:ext cx="8995085" cy="466688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 smtClean="0">
                <a:latin typeface="Cambria" panose="02040503050406030204" pitchFamily="18" charset="0"/>
              </a:rPr>
              <a:t>QRANTLAR VƏ ELMİ TƏDQİQAT PROQRAMLARI</a:t>
            </a:r>
            <a:endParaRPr lang="ru-RU" sz="1800" b="1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410" y="1425324"/>
            <a:ext cx="4121595" cy="3500527"/>
          </a:xfrm>
          <a:prstGeom prst="roundRect">
            <a:avLst>
              <a:gd name="adj" fmla="val 7107"/>
            </a:avLst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İnstitut </a:t>
            </a:r>
            <a:r>
              <a:rPr lang="en-US" sz="2000" b="1" dirty="0" err="1" smtClean="0">
                <a:solidFill>
                  <a:srgbClr val="860000"/>
                </a:solidFill>
                <a:latin typeface="Cambria" panose="02040503050406030204" pitchFamily="18" charset="0"/>
              </a:rPr>
              <a:t>Elmin</a:t>
            </a:r>
            <a:r>
              <a:rPr lang="en-US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860000"/>
                </a:solidFill>
                <a:latin typeface="Cambria" panose="02040503050406030204" pitchFamily="18" charset="0"/>
              </a:rPr>
              <a:t>İnkiş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a</a:t>
            </a:r>
            <a:r>
              <a:rPr lang="en-US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f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ı</a:t>
            </a:r>
            <a:r>
              <a:rPr lang="en-US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Fondu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nun dəstəyi ilə 2 layihə çərçivəsində tədqiqat aparır:  </a:t>
            </a:r>
            <a:endParaRPr lang="az-Latn-AZ" sz="2000" b="1" dirty="0">
              <a:solidFill>
                <a:srgbClr val="860000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Dövlətin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iqtisadiyyatı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9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tənzimlə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</a:t>
            </a:r>
            <a:r>
              <a:rPr lang="en-US" sz="19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məsinin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ölçülməsi metodologiyası və iqtisadi inkişaf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modellərinin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təsnifləşdirilməsi </a:t>
            </a:r>
          </a:p>
          <a:p>
            <a:pPr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Milli </a:t>
            </a: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valyutanın devalvasiya şəraitində makroiqtisadi sabitliyinin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modelləşdirilməsi</a:t>
            </a:r>
            <a:endParaRPr lang="az-Latn-AZ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6279" y="2475131"/>
            <a:ext cx="4389120" cy="3178195"/>
          </a:xfrm>
          <a:prstGeom prst="roundRect">
            <a:avLst>
              <a:gd name="adj" fmla="val 9307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sz="19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2017-ci ildə 2 </a:t>
            </a:r>
            <a:r>
              <a:rPr lang="az-Latn-AZ" sz="1900" b="1" dirty="0">
                <a:solidFill>
                  <a:srgbClr val="860000"/>
                </a:solidFill>
                <a:latin typeface="Cambria" panose="02040503050406030204" pitchFamily="18" charset="0"/>
              </a:rPr>
              <a:t>elmi-tədqiqat Proqramı yerinə </a:t>
            </a:r>
            <a:r>
              <a:rPr lang="az-Latn-AZ" sz="19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yetirilərək tamamlanmışdır</a:t>
            </a:r>
            <a:r>
              <a:rPr lang="az-Latn-AZ" sz="1900" b="1" dirty="0">
                <a:solidFill>
                  <a:srgbClr val="860000"/>
                </a:solidFill>
                <a:latin typeface="Cambria" panose="02040503050406030204" pitchFamily="18" charset="0"/>
              </a:rPr>
              <a:t>:</a:t>
            </a:r>
            <a:r>
              <a:rPr lang="az-Latn-AZ" sz="19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</a:t>
            </a:r>
            <a:endParaRPr lang="az-Latn-AZ" sz="1900" b="1" dirty="0">
              <a:solidFill>
                <a:srgbClr val="860000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1.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Azərbaycan </a:t>
            </a: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2020: informasiya cəmiyyətinin formalaşması və innovasiyalara əsaslanan iqtisadi inkişafin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prioritetləri</a:t>
            </a:r>
            <a:endParaRPr lang="az-Latn-AZ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az-Latn-AZ" sz="19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az-Latn-AZ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Qlobal  </a:t>
            </a:r>
            <a:r>
              <a:rPr lang="az-Latn-AZ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maliyyə iqtisadi böhranı prosesinin </a:t>
            </a:r>
            <a:r>
              <a:rPr lang="az-Latn-AZ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modelləşdirilməsi</a:t>
            </a:r>
            <a:endParaRPr lang="az-Latn-AZ" sz="1600" b="1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456" y="756919"/>
            <a:ext cx="8995085" cy="46228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 smtClean="0">
                <a:latin typeface="Cambria" panose="02040503050406030204" pitchFamily="18" charset="0"/>
              </a:rPr>
              <a:t>FUNDAMENTAL ELMLƏ TƏHSİLİN QARŞILIQLI ƏLAQƏSİ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“Tibbi coğrafiya və müasir ekologiyanın əsasları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92" y="1318358"/>
            <a:ext cx="2189145" cy="2316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60720" y="3461669"/>
            <a:ext cx="3227831" cy="1077218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Dağıstan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Yusifov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Tibbi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coğrafiya və müasir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ekologiyanın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əsasları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dərs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vəsaiti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). –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Bakı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, “Avropa” nəşriyyatı, 2017)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4" descr="“Elektron xidmətlərin təşkili: reallıqlar və perspektivlər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49" y="2884555"/>
            <a:ext cx="2318141" cy="2316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“Azərbaycan multikulturalizmi” adlı ali məktəblər üçün dərsl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0" y="1380211"/>
            <a:ext cx="2449290" cy="2501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082" y="3404658"/>
            <a:ext cx="2801430" cy="1077218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Aqil Eyvazov.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Azərbaycan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multikulturalizmi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ali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məktəblər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üçün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dərslik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). – Bakı,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BBMM, 2017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464" y="5201474"/>
            <a:ext cx="4052192" cy="1077218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Aqil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Əsədov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Elektron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xidmətlərin təşkili: reallıqlar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və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perspektivlər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dərs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vəsaiti</a:t>
            </a:r>
            <a:r>
              <a:rPr lang="az-Latn-A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Ə.Əsədov</a:t>
            </a:r>
            <a:r>
              <a:rPr lang="az-Latn-AZ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la birlikdə). </a:t>
            </a:r>
            <a:r>
              <a:rPr lang="az-Latn-AZ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– </a:t>
            </a:r>
            <a:r>
              <a:rPr lang="en-US" sz="16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Bakı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, “Avropa” nəşriyyatı, 2017)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3512" y="1463304"/>
            <a:ext cx="3015488" cy="1258372"/>
          </a:xfrm>
          <a:prstGeom prst="roundRect">
            <a:avLst>
              <a:gd name="adj" fmla="val 9307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2017-ci ildə nəşr olunmuş dərslik və dərs vəsaitləri</a:t>
            </a:r>
            <a:endParaRPr lang="az-Latn-AZ" sz="2000" b="1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65526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89" y="1410078"/>
            <a:ext cx="6552578" cy="707886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Azərbaycan-Çin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iqtisadi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əməkdaşlığı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(Beynəlxalq </a:t>
            </a:r>
            <a:r>
              <a:rPr lang="az-Latn-AZ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e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lmi-praktik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k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onfrans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az-Latn-AZ" sz="2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21 sentyabr 2017)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http://economics.com.az/media/k2/items/cache/a6922ff8cfad5d7f36649c0f9c77253b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2" y="4220568"/>
            <a:ext cx="3141950" cy="2040131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conomics.com.az/images/fotos/konfranslar/2017/Cin_konfrans/Cin2017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14" y="2111703"/>
            <a:ext cx="3023659" cy="2108865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economics.com.az/images/fotos/konfranslar/2017/Cin_konfrans/Cin2017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27" y="2400885"/>
            <a:ext cx="3223906" cy="2184933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economics.com.az/images/fotos/konfranslar/2017/Cin_konfrans/Cin2017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03" y="4403081"/>
            <a:ext cx="3429523" cy="2023227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5289" y="832155"/>
            <a:ext cx="8995085" cy="4509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 BEYNƏLXALQ və 3 ÖLKƏ SƏVİYYƏLİ ELMİ KONFRANS KEÇİRİLMİŞDİR  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noyabr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309" y="1269932"/>
            <a:ext cx="6815491" cy="707886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Strateji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iqtisadi islahatlar: qabaqlayıcı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vergi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siyasəti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(B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eynəlxalq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elmi-praktik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konfrans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12 oktyabr 2017)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218" name="Picture 2" descr="Professor Akif Musayevin 70 illik yubileyinə həsr olunmuş konfrans keçiril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00" y="2138267"/>
            <a:ext cx="3423695" cy="228939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conomics.com.az/images/fotos/gallery/akif_musayev/Akif_Musaye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45" y="4250883"/>
            <a:ext cx="3305372" cy="2149937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conomics.com.az/images/fotos/gallery/akif_musayev/Akif_Musayev1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35" y="4225529"/>
            <a:ext cx="3431325" cy="2175292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ofessor Akif Musayevin 70 illik yubileyi münasibətilə elmi sessiya keçiriləcə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9" y="2225525"/>
            <a:ext cx="2256219" cy="1668181"/>
          </a:xfrm>
          <a:prstGeom prst="rect">
            <a:avLst/>
          </a:prstGeom>
          <a:noFill/>
          <a:ln>
            <a:solidFill>
              <a:srgbClr val="86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2267" y="2707110"/>
            <a:ext cx="233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AMEA-nın müxbir üzvü,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.e.d.,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prof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Akif</a:t>
            </a:r>
            <a:r>
              <a:rPr lang="en-US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Musayevin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anadan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olmasının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70,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elmi-pedaqoji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fəaliyyətinin</a:t>
            </a:r>
            <a:r>
              <a:rPr lang="en-US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50 </a:t>
            </a:r>
            <a:r>
              <a:rPr lang="en-US" sz="1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illi</a:t>
            </a:r>
            <a:r>
              <a:rPr lang="az-Latn-AZ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yinə həsr olunmuşdur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289" y="781353"/>
            <a:ext cx="8995085" cy="4509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 BEYNƏLXALQ və 3 ÖLKƏ SƏVİYYƏLİ ELMİ KONFRANS KEÇİRİLMİŞDİR  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1400736"/>
            <a:ext cx="8765178" cy="646331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rgbClr val="002060"/>
                </a:solidFill>
              </a:rPr>
              <a:t>B</a:t>
            </a:r>
            <a:r>
              <a:rPr lang="en-US" b="1" dirty="0" err="1" smtClean="0">
                <a:solidFill>
                  <a:srgbClr val="002060"/>
                </a:solidFill>
              </a:rPr>
              <a:t>aş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elmi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işçi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az-Latn-AZ" b="1" dirty="0" smtClean="0">
                <a:solidFill>
                  <a:srgbClr val="002060"/>
                </a:solidFill>
              </a:rPr>
              <a:t>i.e.d., </a:t>
            </a:r>
            <a:r>
              <a:rPr lang="en-US" b="1" dirty="0" smtClean="0">
                <a:solidFill>
                  <a:srgbClr val="002060"/>
                </a:solidFill>
              </a:rPr>
              <a:t>prof</a:t>
            </a:r>
            <a:r>
              <a:rPr lang="az-Latn-AZ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Tərbiz Əliyevin anadan olmasının 70, elmi-pedoqoji fəaliyyətinin 45 illiyinə </a:t>
            </a:r>
            <a:r>
              <a:rPr lang="en-US" b="1" dirty="0" err="1">
                <a:solidFill>
                  <a:srgbClr val="002060"/>
                </a:solidFill>
              </a:rPr>
              <a:t>həsr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olun</a:t>
            </a:r>
            <a:r>
              <a:rPr lang="az-Latn-AZ" b="1" dirty="0" smtClean="0">
                <a:solidFill>
                  <a:srgbClr val="002060"/>
                </a:solidFill>
              </a:rPr>
              <a:t>muş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E</a:t>
            </a:r>
            <a:r>
              <a:rPr lang="en-US" b="1" dirty="0" err="1" smtClean="0">
                <a:solidFill>
                  <a:srgbClr val="002060"/>
                </a:solidFill>
              </a:rPr>
              <a:t>lmi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konfrans (9 iyun 2017)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200" name="Picture 8" descr="Tərbiz Əliyev Rusiya Təbiət Elmləri Akademiyasının akademiki seçil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1" y="2455530"/>
            <a:ext cx="2629681" cy="1803956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conomics.com.az/images/fotos/tedbirler/2017/Terbiz_konfran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97" y="4338717"/>
            <a:ext cx="3764979" cy="2132275"/>
          </a:xfrm>
          <a:prstGeom prst="rect">
            <a:avLst/>
          </a:prstGeom>
          <a:noFill/>
          <a:ln w="1270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fessor Tərbiz Əliyevin yubileyinə həsr olunmuş elmi sessiya keçirili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38265"/>
            <a:ext cx="4362119" cy="2461085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5289" y="806754"/>
            <a:ext cx="8995085" cy="4509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2 BEYNƏLXALQ və 3 ÖLKƏ SƏVİYYƏLİ ELMİ KONFRANS KEÇİRİLMİŞDİR  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613" y="833000"/>
            <a:ext cx="8784772" cy="707886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2. AMEA-nın müxbir üzvü, i.e.d., prof </a:t>
            </a:r>
            <a:r>
              <a:rPr lang="az-Latn-AZ" sz="2000" b="1" i="1" dirty="0" smtClean="0">
                <a:solidFill>
                  <a:srgbClr val="860000"/>
                </a:solidFill>
              </a:rPr>
              <a:t>Aqil Əliyevin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anadan olmasının 90 illik yubileyinə həsr olunmuş elmi-praktik konfrans (22 dekabr 2017).</a:t>
            </a:r>
            <a:endParaRPr lang="az-Latn-AZ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economics.com.az/images/fotos/konfranslar/2017/Aqil_Eliye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72" y="2046286"/>
            <a:ext cx="2283733" cy="2284463"/>
          </a:xfrm>
          <a:prstGeom prst="rect">
            <a:avLst/>
          </a:prstGeom>
          <a:noFill/>
          <a:ln w="1270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qtisadiyyat İnstitutunda görkəmli alim Aqil Əliyevin 90 illiyinə həsr olunmuş elmi-praktik konfrans keçiril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" y="1699453"/>
            <a:ext cx="3732058" cy="234865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onomics.com.az/images/fotos/konfranslar/2017/Aqil_Eliyev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46" y="2987778"/>
            <a:ext cx="2384494" cy="2284463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78" y="4048109"/>
            <a:ext cx="4493868" cy="2448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84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50223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5920" y="797047"/>
            <a:ext cx="7407292" cy="1077218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Azərbaycan Demokratik Cümhuriyyətinin </a:t>
            </a:r>
            <a:r>
              <a:rPr lang="az-Latn-AZ" sz="2400" b="1" i="1" dirty="0" smtClean="0">
                <a:solidFill>
                  <a:srgbClr val="C00000"/>
                </a:solidFill>
              </a:rPr>
              <a:t>100 illiyi münasibətilə </a:t>
            </a:r>
          </a:p>
          <a:p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az-Latn-AZ" sz="2000" b="1" i="1" dirty="0">
                <a:solidFill>
                  <a:schemeClr val="accent5">
                    <a:lumMod val="50000"/>
                  </a:schemeClr>
                </a:solidFill>
              </a:rPr>
              <a:t>Azərbaycan Demokratik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Cümhuriyyəti: iqtisadi islahatlar»  mövzusunda</a:t>
            </a:r>
            <a:r>
              <a:rPr lang="az-Latn-AZ" sz="2000" b="1" i="1" dirty="0" smtClean="0">
                <a:solidFill>
                  <a:srgbClr val="C00000"/>
                </a:solidFill>
              </a:rPr>
              <a:t> 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</a:rPr>
              <a:t>elmi konfrans (27 dekabr 2017)</a:t>
            </a:r>
            <a:endParaRPr lang="az-Latn-AZ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2193620"/>
            <a:ext cx="4270248" cy="2846832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23" y="3384036"/>
            <a:ext cx="4051994" cy="2846832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8070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" y="6597916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44051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i="1" dirty="0" smtClean="0">
                <a:latin typeface="Cambria" panose="02040503050406030204" pitchFamily="18" charset="0"/>
              </a:rPr>
              <a:t> </a:t>
            </a:r>
            <a:r>
              <a:rPr lang="az-Latn-AZ" sz="1800" b="1" dirty="0" smtClean="0">
                <a:latin typeface="Cambria" panose="02040503050406030204" pitchFamily="18" charset="0"/>
              </a:rPr>
              <a:t>«KREATİV İQTİSADİYYAT» DİSKUSSİYA KLUBU 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505" y="4948724"/>
            <a:ext cx="2759855" cy="1600438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AMEA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Fəlsəfə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İnstitutu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-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nun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əməkdaşı, 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sosioloq,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.f.d.,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Əhməd Qəşəmoğlunu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 </a:t>
            </a:r>
            <a:r>
              <a:rPr lang="az-Latn-AZ" sz="1400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“İqtisadiyyatın tənzimlənməsində milli xüsusiyyətlərin nəzərə alınması metodları” 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mövzusunda</a:t>
            </a:r>
            <a:r>
              <a:rPr lang="az-Latn-AZ" sz="1400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</a:t>
            </a:r>
            <a:r>
              <a:rPr lang="az-Latn-AZ" sz="14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çıxışı (19 may 2017).</a:t>
            </a:r>
            <a:endParaRPr lang="en-US" sz="1400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4" descr="http://economics.com.az/images/fotos/klublar/2017/Ehmed_Qesemoqlu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5" y="2360559"/>
            <a:ext cx="2759855" cy="2588166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48497" y="3771391"/>
            <a:ext cx="2537271" cy="1569660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izika-riyaziyyat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elmləri doktoru, professor 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Şahlar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Əsgərov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un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b="1" i="1" dirty="0">
                <a:solidFill>
                  <a:srgbClr val="860000"/>
                </a:solidFill>
                <a:latin typeface="Cambria" panose="02040503050406030204" pitchFamily="18" charset="0"/>
              </a:rPr>
              <a:t>"Ekonofizika"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mövzusunda 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çıxışı (3 mart 2017)</a:t>
            </a:r>
          </a:p>
          <a:p>
            <a:pPr algn="just"/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6" descr="http://economics.com.az/images/fotos/klublar/2017/Sahlar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19454"/>
          <a:stretch/>
        </p:blipFill>
        <p:spPr bwMode="auto">
          <a:xfrm>
            <a:off x="3257642" y="1282553"/>
            <a:ext cx="2537271" cy="2519304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92988" y="4879862"/>
            <a:ext cx="2859272" cy="1673150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82"/>
              </a:spcAft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AMEA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Fəlsəfə İnstitutunun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şöbə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müdiri, 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Füzuli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Qurbanov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ru-RU" sz="1600" b="1" i="1" dirty="0" smtClean="0">
                <a:solidFill>
                  <a:srgbClr val="86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“2017-ci </a:t>
            </a:r>
            <a:r>
              <a:rPr lang="ru-RU" sz="1600" b="1" i="1" dirty="0">
                <a:solidFill>
                  <a:srgbClr val="86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ilin qlobal riskləri: fəlsəfi baxış</a:t>
            </a:r>
            <a:r>
              <a:rPr lang="ru-RU" sz="1600" b="1" i="1" dirty="0" smtClean="0">
                <a:solidFill>
                  <a:srgbClr val="86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1600" b="1" i="1" dirty="0" smtClean="0">
                <a:solidFill>
                  <a:srgbClr val="86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mövzusunda </a:t>
            </a:r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çıxışı (24 fevral 2017)</a:t>
            </a:r>
            <a:endParaRPr lang="ru-RU" sz="1000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economics.com.az/media/k2/items/cache/0a47a31ecf1649c40be3821bbc214aed_X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2"/>
          <a:stretch/>
        </p:blipFill>
        <p:spPr bwMode="auto">
          <a:xfrm>
            <a:off x="6100061" y="1955801"/>
            <a:ext cx="2833911" cy="2924062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429624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«GƏNC ALİMLƏR» DİSKUSSİYA KLUBU</a:t>
            </a:r>
            <a:endParaRPr lang="ru-RU" sz="18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http://economics.com.az/media/k2/items/cache/01d8b43f4f3fa760f12ff89aa5d9028b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8" y="1568979"/>
            <a:ext cx="3782692" cy="2197957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conomics.com.az/media/k2/items/cache/ddbd51c6174319adf1ea9a6d30392812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60" y="2484723"/>
            <a:ext cx="4499423" cy="2111303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economics.com.az/media/k2/items/cache/4b40c73d585255a6299314146674b253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9" y="4416026"/>
            <a:ext cx="4167315" cy="2046989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economics.com.az/media/k2/items/cache/33e2c7a4f18f997a0fbcf33ef09e1b4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66" y="4416027"/>
            <a:ext cx="4060374" cy="2000428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865936" y="1499600"/>
            <a:ext cx="3431398" cy="764884"/>
          </a:xfrm>
          <a:prstGeom prst="roundRect">
            <a:avLst>
              <a:gd name="adj" fmla="val 24398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Müxtəlif mövzularda 20-yə yaxın elmi müzakirə</a:t>
            </a:r>
            <a:endParaRPr lang="ru-RU" sz="1800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459" y="812163"/>
            <a:ext cx="8931077" cy="1691104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2017-ci ildə AMEA-da İlk dəfə olaraq </a:t>
            </a:r>
            <a:r>
              <a:rPr lang="az-Latn-A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Plan elmi-tədqiqat işlərinin </a:t>
            </a:r>
            <a:r>
              <a:rPr lang="az-Latn-AZ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– həm şöbə hesabatları, həm də fərdi hesabatlar arasında – </a:t>
            </a:r>
            <a:r>
              <a:rPr lang="az-Latn-A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Müsabiqəsi</a:t>
            </a:r>
            <a:r>
              <a:rPr lang="az-Latn-AZ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keçirilmişdir. Qaliblərə Diplomlar və pul mükafatları verilmişdir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" y="2671934"/>
            <a:ext cx="3784605" cy="2351118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22" y="4161682"/>
            <a:ext cx="3563447" cy="2375631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40203" y="2638574"/>
            <a:ext cx="4081493" cy="1293197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Şöbə hesabatları üzrə: </a:t>
            </a: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 yer – 1500 manat (1 mükafat)</a:t>
            </a: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II yer – 1000 manat (2 mükafat)</a:t>
            </a: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III yer – 800 manat (3 mükafat)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99963" y="5249140"/>
            <a:ext cx="3980909" cy="1293197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Fərdi hesabatlar üzrə:</a:t>
            </a: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 yer - 600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manat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(1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mükafat)</a:t>
            </a:r>
            <a:endParaRPr lang="az-Latn-AZ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II yer – 400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manat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(2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mükafat)</a:t>
            </a:r>
            <a:endParaRPr lang="az-Latn-AZ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III yer – 200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manat (3 mükafat)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7641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54864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000" b="1" dirty="0" smtClean="0">
                <a:latin typeface="Cambria" panose="02040503050406030204" pitchFamily="18" charset="0"/>
              </a:rPr>
              <a:t>BEYNƏLXALQ ELMİ ƏMƏKDAŞLIQ 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1999" y="1486013"/>
            <a:ext cx="4498848" cy="1316415"/>
          </a:xfrm>
          <a:prstGeom prst="roundRect">
            <a:avLst>
              <a:gd name="adj" fmla="val 16134"/>
            </a:avLst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yunun 15-də Çin İctimai Elmlər Akademiyasının İqtisadiyyat İnstitutunun direktoru</a:t>
            </a:r>
            <a:r>
              <a:rPr lang="az-Latn-AZ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və elmi işlər üzrə direktor müavini İnstitutda olmuşdur.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044" y="4282925"/>
            <a:ext cx="3750732" cy="2009061"/>
          </a:xfrm>
          <a:prstGeom prst="round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z-Latn-AZ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AMEA İqtisadiyyat 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İnstitutu,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Azərbaycan Dövlət İqtisad 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Universiteti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Azərbaycan Kooperasiya </a:t>
            </a:r>
            <a:r>
              <a:rPr lang="en-US" sz="1600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Universiteti</a:t>
            </a: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alimlərinin də iştirakı ilə </a:t>
            </a:r>
            <a:r>
              <a:rPr lang="az-Latn-AZ" sz="1600" b="1" i="1" dirty="0">
                <a:solidFill>
                  <a:srgbClr val="860000"/>
                </a:solidFill>
                <a:latin typeface="Cambria" panose="02040503050406030204" pitchFamily="18" charset="0"/>
              </a:rPr>
              <a:t>«Çin iqtisadiyyatı» </a:t>
            </a:r>
            <a:r>
              <a:rPr lang="az-Latn-AZ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mövzusunda elmi sessiya keçirilmişdir.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6" descr="http://economics.com.az/images/fotos/news/2017/Cin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4"/>
          <a:stretch/>
        </p:blipFill>
        <p:spPr bwMode="auto">
          <a:xfrm>
            <a:off x="172044" y="1392106"/>
            <a:ext cx="4262796" cy="2716168"/>
          </a:xfrm>
          <a:prstGeom prst="rect">
            <a:avLst/>
          </a:prstGeom>
          <a:noFill/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economics.com.az/images/fotos/news/2017/Ci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6" y="3086854"/>
            <a:ext cx="4910328" cy="292070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632595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54864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000" b="1" dirty="0" smtClean="0">
                <a:latin typeface="Cambria" panose="02040503050406030204" pitchFamily="18" charset="0"/>
              </a:rPr>
              <a:t>BEYNƏLXALQ ELMI ƏMƏKDAŞLIQ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229" y="4190717"/>
            <a:ext cx="4125706" cy="830997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Rusiyanın Mərkəzi İqtisadiyyat-Riyaziyyat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İnstitutunun</a:t>
            </a:r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rəhrərlilyi ilə İnstitutda görüşlər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" name="Picture 2" descr="http://economics.com.az/images/fotos/tedbirler/2017/Rusiay_Gur13.10.17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0" y="1718369"/>
            <a:ext cx="4125706" cy="2362895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005477" y="5353922"/>
            <a:ext cx="3919502" cy="830997"/>
          </a:xfrm>
          <a:prstGeom prst="rect">
            <a:avLst/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Türkiyə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Mərkəzi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Bank</a:t>
            </a:r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ının Elmi araşdırma Mərkəzi ilə əməkdaşlıq qurulur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AMEA İqtisadiyyat İnstitutunun əməkdaşları Türkiyə Mərkəzi Bankında görüşlər keçiriblə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77" y="2899817"/>
            <a:ext cx="3919502" cy="2386102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46228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latin typeface="Cambria" panose="02040503050406030204" pitchFamily="18" charset="0"/>
              </a:rPr>
              <a:t>RƏSMİ İNTERNET SAYTI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677814"/>
              </p:ext>
            </p:extLst>
          </p:nvPr>
        </p:nvGraphicFramePr>
        <p:xfrm>
          <a:off x="381001" y="1382486"/>
          <a:ext cx="419099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40828"/>
              </p:ext>
            </p:extLst>
          </p:nvPr>
        </p:nvGraphicFramePr>
        <p:xfrm>
          <a:off x="4953021" y="1393370"/>
          <a:ext cx="3656295" cy="24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27249"/>
              </p:ext>
            </p:extLst>
          </p:nvPr>
        </p:nvGraphicFramePr>
        <p:xfrm>
          <a:off x="413657" y="3973286"/>
          <a:ext cx="4158341" cy="213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21" y="4299127"/>
            <a:ext cx="3743381" cy="1477328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Sayta dünyanın </a:t>
            </a:r>
            <a:r>
              <a:rPr lang="az-Latn-AZ" b="1" dirty="0" smtClean="0">
                <a:solidFill>
                  <a:srgbClr val="860000"/>
                </a:solidFill>
              </a:rPr>
              <a:t>105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 ölkəsindən </a:t>
            </a:r>
            <a:r>
              <a:rPr lang="az-Latn-AZ" b="1" dirty="0" smtClean="0">
                <a:solidFill>
                  <a:srgbClr val="860000"/>
                </a:solidFill>
              </a:rPr>
              <a:t>270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 min baxış olmuşdur. </a:t>
            </a:r>
          </a:p>
          <a:p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İngilis dilindəki məlumatlara baxışlar arasında İnstitutun apardığı tədqiqatlar üstünlük təşkil edir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349505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600" b="1" i="1" dirty="0" smtClean="0">
                <a:latin typeface="Cambria" panose="02040503050406030204" pitchFamily="18" charset="0"/>
              </a:rPr>
              <a:t>7. </a:t>
            </a:r>
            <a:r>
              <a:rPr lang="az-Latn-AZ" sz="1600" dirty="0"/>
              <a:t>Nəşriyyat fəaliyyəti</a:t>
            </a:r>
            <a:endParaRPr lang="ru-RU" sz="1600" dirty="0"/>
          </a:p>
          <a:p>
            <a:pPr algn="ctr"/>
            <a:endParaRPr lang="ru-RU" sz="1600" i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33403"/>
              </p:ext>
            </p:extLst>
          </p:nvPr>
        </p:nvGraphicFramePr>
        <p:xfrm>
          <a:off x="276669" y="1438740"/>
          <a:ext cx="8615575" cy="3980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226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6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3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65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920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191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079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7574">
                <a:tc rowSpan="2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Arial"/>
                      </a:endParaRPr>
                    </a:p>
                  </a:txBody>
                  <a:tcPr marL="62284" marR="622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Kitabların, monoqrafiyaların və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məqalələrin ümumi  sayı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O cümlədən ölkədə nəşr olunmuşdur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O cümlədən xaricdə dərc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olunmuşdur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Dərsliklər və elmi-kütləvi nəşrlər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>
                          <a:effectLst/>
                        </a:rPr>
                        <a:t>Elmi işçilərin  əsərlərinə olan istinadlar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4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Kitabların, monoqrafiyaların və</a:t>
                      </a:r>
                      <a:endParaRPr lang="ru-RU" sz="14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məqalə lərin ümumi  sayı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Dərsliklər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Monoqrafiyalar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Məqalələr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Tezislər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Xaricdə nəşr olunan kitabların, </a:t>
                      </a:r>
                      <a:r>
                        <a:rPr lang="az-Latn-AZ" sz="1400" dirty="0" smtClean="0">
                          <a:effectLst/>
                        </a:rPr>
                        <a:t>monoqrafi-yaların </a:t>
                      </a:r>
                      <a:r>
                        <a:rPr lang="az-Latn-AZ" sz="1400" dirty="0">
                          <a:effectLst/>
                        </a:rPr>
                        <a:t>və məqalələrin ümumi  sayı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Monoqrafiyalar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Məqalələr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Tezislər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>
                          <a:effectLst/>
                        </a:rPr>
                        <a:t> İmpakt Faktorlu jurnallarda dərc olunmuşdur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400" dirty="0" smtClean="0">
                          <a:effectLst/>
                        </a:rPr>
                        <a:t>Cəmi  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323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240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174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61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80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47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33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2284" marR="62284" marT="0" marB="0"/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effectLst/>
                        </a:rPr>
                        <a:t>161</a:t>
                      </a:r>
                      <a:endParaRPr lang="ru-RU" sz="1400" b="1" dirty="0">
                        <a:solidFill>
                          <a:srgbClr val="86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Arial"/>
                      </a:endParaRPr>
                    </a:p>
                  </a:txBody>
                  <a:tcPr marL="62284" marR="6228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8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618917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349505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600" dirty="0" smtClean="0"/>
              <a:t>NƏŞRİYYAT FƏALİYYƏTİ</a:t>
            </a:r>
            <a:endParaRPr lang="ru-RU" sz="1600" dirty="0" smtClean="0"/>
          </a:p>
          <a:p>
            <a:pPr algn="ctr"/>
            <a:endParaRPr lang="ru-RU" sz="1600" i="1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52122"/>
              </p:ext>
            </p:extLst>
          </p:nvPr>
        </p:nvGraphicFramePr>
        <p:xfrm>
          <a:off x="209550" y="1295400"/>
          <a:ext cx="422529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25141"/>
              </p:ext>
            </p:extLst>
          </p:nvPr>
        </p:nvGraphicFramePr>
        <p:xfrm>
          <a:off x="4571999" y="1295400"/>
          <a:ext cx="401288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117212"/>
              </p:ext>
            </p:extLst>
          </p:nvPr>
        </p:nvGraphicFramePr>
        <p:xfrm>
          <a:off x="1263345" y="4086498"/>
          <a:ext cx="6289599" cy="222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879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56919"/>
            <a:ext cx="8995085" cy="333073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600" b="1" i="1" dirty="0" smtClean="0">
                <a:latin typeface="Cambria" panose="02040503050406030204" pitchFamily="18" charset="0"/>
              </a:rPr>
              <a:t>7. </a:t>
            </a:r>
            <a:r>
              <a:rPr lang="az-Latn-AZ" sz="1600" dirty="0"/>
              <a:t>Nəşriyyat fəaliyyəti</a:t>
            </a:r>
            <a:endParaRPr lang="ru-RU" sz="1600" dirty="0"/>
          </a:p>
          <a:p>
            <a:pPr algn="ctr"/>
            <a:endParaRPr lang="ru-RU" sz="1600" i="1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http://economics.com.az/images/fotos/gallery/kitab_Nazim/kita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" y="1247572"/>
            <a:ext cx="1914250" cy="2573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9" y="1207796"/>
            <a:ext cx="1723932" cy="2608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" descr="İqtisadiyyat İnstitutunun “Energetika kompleksi 2016” bülleteni çap edili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44" y="1247572"/>
            <a:ext cx="1875940" cy="2556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“Neftqazçıxarma sənayesi müəssisələrində kontrollinq”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5893" r="12330" b="7982"/>
          <a:stretch/>
        </p:blipFill>
        <p:spPr bwMode="auto">
          <a:xfrm>
            <a:off x="38003" y="3973854"/>
            <a:ext cx="1844010" cy="24422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“Azərbaycan multikulturalizmi” adlı ali məktəblər üçün dərsl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5" y="3934058"/>
            <a:ext cx="1941868" cy="2471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İqtisadiyyat İnstitutunun “Turizm 2016” bülleteni çap edili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6" y="1239052"/>
            <a:ext cx="1745105" cy="2608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“Elmi əsərlər” toplusu №2-20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52" y="1258441"/>
            <a:ext cx="1765666" cy="26745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economics.com.az/media/k2/items/cache/d223ee4fdebdcd40ae2cd65f88141ed1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r="2890"/>
          <a:stretch/>
        </p:blipFill>
        <p:spPr bwMode="auto">
          <a:xfrm>
            <a:off x="4739852" y="1304807"/>
            <a:ext cx="2012178" cy="2588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t="19249" r="43767" b="6322"/>
          <a:stretch/>
        </p:blipFill>
        <p:spPr bwMode="auto">
          <a:xfrm>
            <a:off x="5613512" y="1280643"/>
            <a:ext cx="2080908" cy="2508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“Aqrar sahənin modernləşməsi və rəqabət qabiliyyətliliyinin təmin olunması problemləri”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61" y="3993906"/>
            <a:ext cx="1784662" cy="2399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“Elektron xidmətlərin təşkili: reallıqlar və perspektivlər”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95" y="4064454"/>
            <a:ext cx="1605469" cy="2335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“Tibbi coğrafiya və müasir ekologiyanın əsasları”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31" y="4112355"/>
            <a:ext cx="1686480" cy="2436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/>
          <a:srcRect l="3346" t="2960" r="2491"/>
          <a:stretch/>
        </p:blipFill>
        <p:spPr>
          <a:xfrm>
            <a:off x="6493014" y="1268320"/>
            <a:ext cx="1807454" cy="25165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"/>
          <a:stretch/>
        </p:blipFill>
        <p:spPr>
          <a:xfrm>
            <a:off x="7501902" y="1283974"/>
            <a:ext cx="1642098" cy="2455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4" descr="AMEA-nın müxbir üzvü Şahbaz Muradovun biobiblioqrafik göstəricisi çap olunub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76" y="4088817"/>
            <a:ext cx="1779038" cy="2455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75" y="4087026"/>
            <a:ext cx="1538478" cy="2363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069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442" y="759071"/>
            <a:ext cx="8995085" cy="493658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 smtClean="0">
                <a:latin typeface="Cambria" panose="02040503050406030204" pitchFamily="18" charset="0"/>
              </a:rPr>
              <a:t>KADR POTENSİALI </a:t>
            </a:r>
            <a:endParaRPr lang="ru-RU" sz="20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00759"/>
              </p:ext>
            </p:extLst>
          </p:nvPr>
        </p:nvGraphicFramePr>
        <p:xfrm>
          <a:off x="4865935" y="1458685"/>
          <a:ext cx="4036447" cy="224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747530"/>
              </p:ext>
            </p:extLst>
          </p:nvPr>
        </p:nvGraphicFramePr>
        <p:xfrm>
          <a:off x="350522" y="3992914"/>
          <a:ext cx="4312918" cy="225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833739"/>
              </p:ext>
            </p:extLst>
          </p:nvPr>
        </p:nvGraphicFramePr>
        <p:xfrm>
          <a:off x="4865935" y="3992913"/>
          <a:ext cx="4036447" cy="22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815639"/>
              </p:ext>
            </p:extLst>
          </p:nvPr>
        </p:nvGraphicFramePr>
        <p:xfrm>
          <a:off x="304841" y="1458686"/>
          <a:ext cx="4267159" cy="222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25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63345" y="3016358"/>
            <a:ext cx="6326174" cy="751842"/>
          </a:xfrm>
          <a:prstGeom prst="roundRect">
            <a:avLst>
              <a:gd name="adj" fmla="val 2439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400" b="1" dirty="0" smtClean="0">
                <a:solidFill>
                  <a:srgbClr val="860000"/>
                </a:solidFill>
              </a:rPr>
              <a:t>TƏŞƏKKÜR</a:t>
            </a:r>
            <a:endParaRPr lang="ru-RU" sz="2400" b="1" dirty="0">
              <a:solidFill>
                <a:srgbClr val="860000"/>
              </a:solidFill>
            </a:endParaRPr>
          </a:p>
          <a:p>
            <a:pPr algn="ctr"/>
            <a:endParaRPr lang="ru-RU" sz="2400" i="1" dirty="0">
              <a:solidFill>
                <a:srgbClr val="86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6703" y="1364470"/>
            <a:ext cx="8897112" cy="5067300"/>
          </a:xfrm>
          <a:prstGeom prst="roundRect">
            <a:avLst>
              <a:gd name="adj" fmla="val 5048"/>
            </a:avLst>
          </a:prstGeom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Ümumi mövzu: </a:t>
            </a:r>
            <a:r>
              <a:rPr lang="az-Latn-AZ" sz="2000" b="1" dirty="0" smtClean="0">
                <a:solidFill>
                  <a:srgbClr val="7E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az-Latn-AZ" sz="2000" b="1" dirty="0">
                <a:solidFill>
                  <a:srgbClr val="860000"/>
                </a:solidFill>
                <a:latin typeface="Cambria" panose="02040503050406030204" pitchFamily="18" charset="0"/>
              </a:rPr>
              <a:t>AZƏRBAYCAN 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RESPUBLİKASINDA </a:t>
            </a:r>
            <a:r>
              <a:rPr lang="az-Latn-AZ" sz="2000" b="1" dirty="0">
                <a:solidFill>
                  <a:srgbClr val="860000"/>
                </a:solidFill>
                <a:latin typeface="Cambria" panose="02040503050406030204" pitchFamily="18" charset="0"/>
              </a:rPr>
              <a:t>POSTNEFT </a:t>
            </a:r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İQTİSADİYYATI </a:t>
            </a:r>
            <a:r>
              <a:rPr lang="az-Latn-AZ" sz="2000" b="1" dirty="0">
                <a:solidFill>
                  <a:srgbClr val="860000"/>
                </a:solidFill>
                <a:latin typeface="Cambria" panose="02040503050406030204" pitchFamily="18" charset="0"/>
              </a:rPr>
              <a:t>QURUCULUĞUNUN SOSİAL-İQTİSADİ PROBLEMLƏRİ</a:t>
            </a:r>
            <a:r>
              <a:rPr lang="az-Latn-AZ" sz="2000" b="1" dirty="0" smtClean="0">
                <a:solidFill>
                  <a:srgbClr val="7E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” (2017-2018-ci illər) </a:t>
            </a:r>
          </a:p>
          <a:p>
            <a:endParaRPr lang="az-Latn-AZ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2017-ci ildə 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 problemlə </a:t>
            </a:r>
            <a:r>
              <a:rPr lang="az-Latn-A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əhatə olunan 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az-Latn-AZ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mövzu </a:t>
            </a:r>
            <a:r>
              <a:rPr lang="az-Latn-A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üzrə 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109 mərhələdən </a:t>
            </a:r>
            <a:r>
              <a:rPr lang="az-Latn-A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ibarət </a:t>
            </a:r>
            <a:r>
              <a:rPr lang="az-Latn-AZ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 iş  </a:t>
            </a:r>
            <a:r>
              <a:rPr lang="az-Latn-AZ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yerinə yetirilmişdir</a:t>
            </a:r>
            <a:r>
              <a:rPr lang="az-Latn-A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az-Latn-AZ" sz="2000" dirty="0" smtClean="0">
              <a:solidFill>
                <a:srgbClr val="8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sz="2000" b="1" dirty="0" smtClean="0">
                <a:solidFill>
                  <a:srgbClr val="8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Əsas problemlər:</a:t>
            </a:r>
          </a:p>
          <a:p>
            <a:pPr marL="447675" lvl="1" indent="-355600">
              <a:spcBef>
                <a:spcPts val="300"/>
              </a:spcBef>
              <a:buFont typeface="+mj-lt"/>
              <a:buAutoNum type="romanUcPeriod"/>
            </a:pP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İQTİSADİ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SİYASƏT VƏ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İQTİSADİYYATIN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DÖVLƏT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TƏNZİMLƏNMƏSİ PROBLEMLƏRİ</a:t>
            </a:r>
            <a:endParaRPr lang="az-Latn-AZ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47675" lvl="1" indent="-355600">
              <a:spcBef>
                <a:spcPts val="300"/>
              </a:spcBef>
              <a:buFont typeface="+mj-lt"/>
              <a:buAutoNum type="romanUcPeriod"/>
            </a:pP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DEMOQRAFİK PROSESLƏRİN TƏNZİMLƏNMƏSİ VƏ İNSAN POTENSİALININ İNKİŞAFININ SOSİAL-İQTİSADİ PROBLEMLƏRİ </a:t>
            </a:r>
          </a:p>
          <a:p>
            <a:pPr marL="447675" lvl="1" indent="-355600">
              <a:spcBef>
                <a:spcPts val="300"/>
              </a:spcBef>
              <a:buFont typeface="+mj-lt"/>
              <a:buAutoNum type="romanUcPeriod"/>
            </a:pP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TƏBİİ SƏRVƏTLƏRDƏN SƏMƏRƏLİ İSTİFADƏ VƏ REGİONAL İNKİŞAFIN SOSİAL-İQTİSADİ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PROBLEMLƏRİ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lvl="1" indent="-355600">
              <a:spcBef>
                <a:spcPts val="300"/>
              </a:spcBef>
              <a:buFont typeface="+mj-lt"/>
              <a:buAutoNum type="romanUcPeriod"/>
            </a:pP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İQTİSADİYYATIN SEKTORİAL İNKİŞAFININ DÖVLƏT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TƏNZİMLƏNMƏSİ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PROBLEMLƏRİ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208" y="821461"/>
            <a:ext cx="9010102" cy="391050"/>
          </a:xfrm>
          <a:prstGeom prst="roundRect">
            <a:avLst>
              <a:gd name="adj" fmla="val 19005"/>
            </a:avLst>
          </a:prstGeom>
          <a:solidFill>
            <a:srgbClr val="B4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i="1" dirty="0" smtClean="0">
                <a:latin typeface="Cambria" panose="02040503050406030204" pitchFamily="18" charset="0"/>
              </a:rPr>
              <a:t>ELMİ-TƏDQİQAT PLANLARININ YERİNƏ YETİRİLMƏSİ</a:t>
            </a:r>
            <a:endParaRPr lang="ru-RU" sz="18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40320"/>
            <a:ext cx="8995085" cy="44338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MÜHÜM NƏTİCƏ </a:t>
            </a:r>
            <a:endParaRPr lang="ru-RU" sz="1800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454" y="1243903"/>
            <a:ext cx="8931077" cy="1691104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İlk </a:t>
            </a:r>
            <a:r>
              <a:rPr lang="az-Latn-AZ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dəfə olaraq 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ödəniş əsasında </a:t>
            </a:r>
            <a:r>
              <a:rPr lang="en-US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“</a:t>
            </a:r>
            <a:r>
              <a:rPr lang="en-US" sz="2400" b="1" dirty="0">
                <a:solidFill>
                  <a:srgbClr val="860000"/>
                </a:solidFill>
                <a:latin typeface="Cambria" panose="02040503050406030204" pitchFamily="18" charset="0"/>
              </a:rPr>
              <a:t>2018-2020-ci illərdə </a:t>
            </a:r>
            <a:r>
              <a:rPr lang="en-US" sz="2400" b="1" dirty="0" err="1" smtClean="0">
                <a:solidFill>
                  <a:srgbClr val="860000"/>
                </a:solidFill>
                <a:latin typeface="Cambria" panose="02040503050406030204" pitchFamily="18" charset="0"/>
              </a:rPr>
              <a:t>Azər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-</a:t>
            </a:r>
            <a:r>
              <a:rPr lang="en-US" sz="2400" b="1" dirty="0" err="1" smtClean="0">
                <a:solidFill>
                  <a:srgbClr val="860000"/>
                </a:solidFill>
                <a:latin typeface="Cambria" panose="02040503050406030204" pitchFamily="18" charset="0"/>
              </a:rPr>
              <a:t>baycan</a:t>
            </a:r>
            <a:r>
              <a:rPr lang="en-US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Respublikasında</a:t>
            </a:r>
            <a:r>
              <a:rPr lang="en-US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rəqəmsal ödənişlərin genişləndiril-məsi </a:t>
            </a:r>
            <a:r>
              <a:rPr lang="en-US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üzrə </a:t>
            </a:r>
            <a:r>
              <a:rPr lang="en-US" sz="2400" b="1" dirty="0">
                <a:solidFill>
                  <a:srgbClr val="860000"/>
                </a:solidFill>
                <a:latin typeface="Cambria" panose="02040503050406030204" pitchFamily="18" charset="0"/>
              </a:rPr>
              <a:t>Dövlət </a:t>
            </a:r>
            <a:r>
              <a:rPr lang="en-US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Proqramı” layihəsi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 hazırlamışdır </a:t>
            </a:r>
            <a:r>
              <a:rPr lang="az-Latn-AZ" sz="2400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(</a:t>
            </a:r>
            <a:r>
              <a:rPr lang="az-Latn-AZ" sz="2400" b="1" i="1" dirty="0">
                <a:solidFill>
                  <a:srgbClr val="860000"/>
                </a:solidFill>
                <a:latin typeface="Cambria" panose="02040503050406030204" pitchFamily="18" charset="0"/>
              </a:rPr>
              <a:t>«</a:t>
            </a:r>
            <a:r>
              <a:rPr lang="az-Latn-AZ" sz="2400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Master-Card </a:t>
            </a:r>
            <a:r>
              <a:rPr lang="az-Latn-AZ" sz="2400" b="1" i="1" dirty="0">
                <a:solidFill>
                  <a:srgbClr val="860000"/>
                </a:solidFill>
                <a:latin typeface="Cambria" panose="02040503050406030204" pitchFamily="18" charset="0"/>
              </a:rPr>
              <a:t>Advisers» </a:t>
            </a:r>
            <a:r>
              <a:rPr lang="az-Latn-AZ" sz="2400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mərkəzi ilə)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742" y="5808220"/>
            <a:ext cx="8801537" cy="690086"/>
          </a:xfrm>
          <a:prstGeom prst="roundRect">
            <a:avLst>
              <a:gd name="adj" fmla="val 11636"/>
            </a:avLst>
          </a:prstGeom>
          <a:ln w="28575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Oktyabr ayında İ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qtisadi İslahatların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Təhlili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və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Kommunikasiya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Mərkəzində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Proqram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layihəsinin ictimai müzakirəsi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keçir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il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mişdir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Rəqəmsal ödənişlərin genişləndirilməsi üzrə dövlət proqramının layihəsinin ictimai müzakirəsi keçirili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5" y="3538558"/>
            <a:ext cx="3055121" cy="2159058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economics.com.az/images/fotos/tedbirler/2017/Proqra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9" y="3538558"/>
            <a:ext cx="2989307" cy="2141340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conomics.com.az/images/fotos/tedbirler/2017/Proqram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77" y="3538558"/>
            <a:ext cx="2778751" cy="216951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42" y="2953783"/>
            <a:ext cx="888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Azərbaycan </a:t>
            </a:r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</a:rPr>
              <a:t>Respublikasında  telekommunikasiya və informasiya texnologiyalarının inkişafına dair  Strateji Yol Xəritəsi» 2.1 bəndinin icrası </a:t>
            </a:r>
            <a:endParaRPr lang="az-Latn-AZ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0"/>
              <a:ext cx="641553" cy="671194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94182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015" y="1707520"/>
            <a:ext cx="8887967" cy="4164639"/>
          </a:xfrm>
          <a:prstGeom prst="roundRect">
            <a:avLst>
              <a:gd name="adj" fmla="val 4317"/>
            </a:avLst>
          </a:prstGeom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Milli </a:t>
            </a: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İqtisadiyyat və İqtisadiyyatın əsas sektorları üzrə Strateji Yol </a:t>
            </a: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Xəritələri»;</a:t>
            </a:r>
            <a:endParaRPr lang="az-Latn-AZ" sz="1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“Azərbaycan 2020: gələcəyə baxış” İnkişaf Konsepsiyası;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“2013-2017-ci illərdə Azərbaycan Respublikasında rəsmi statistikanın inkisafı Dovlət Proqramı”;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“Azərbaycan Respublikasında sənayenin inkişafına dair 2015-2020-ci illər üçün Dövlət Proqramı</a:t>
            </a: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”;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“Azərbaycan Respublikasında əhali sakinliyi və demoqrafik  inkişaf  sahəsində Dövlət Proqramı (2014-2025-ci illər</a:t>
            </a: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)”;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“</a:t>
            </a:r>
            <a:r>
              <a:rPr lang="az-Latn-AZ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Azərbaycan Respublikası regionlarının 2014-2018-ci illərdə sosial-iqtisadi inkişafı Dövlət Proqramı</a:t>
            </a:r>
            <a:r>
              <a:rPr lang="az-Latn-AZ" sz="18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”.</a:t>
            </a: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305" y="888096"/>
            <a:ext cx="8887966" cy="601644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İNSTİTUT BAŞQA DÖVLƏT SƏNƏDLƏRİNİN DƏ EKSPERTİZASINDA, HAZIRLANMASINDA VƏ İCRASINDA İŞTİRAK ETMİŞDİR</a:t>
            </a:r>
            <a:endParaRPr lang="az-Latn-AZ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0"/>
              <a:ext cx="641553" cy="671194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39902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az-Latn-AZ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016" y="1553174"/>
            <a:ext cx="8887967" cy="4647094"/>
          </a:xfrm>
          <a:prstGeom prst="roundRect">
            <a:avLst>
              <a:gd name="adj" fmla="val 4317"/>
            </a:avLst>
          </a:prstGeom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1. «Azərbaycan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Respublikasının milli iqtisadiyyat perspektivi üzrə Strateji Yol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Xəritəsi»nin icraçı ilə əlaqədar İqtisadiyyat Nazirliyi tərəfindən yaradılan işçi qrup (A.Muradov);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2. «Azərbaycan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Respublikasında kommunal xidmətlərin (elektrik və istilik enerjisi, su və qaz) inkişafına dair Strateji Yol Xəritəsi”nin icrası ilə bağlı Sənaye N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azirliyində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yaradılan işçi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qrup (M.Əyyubov);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3. «Azərbaycan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Respublikasında biznes mühitinin əlverişliliyinin artırılması və beynəlxalq reytinqlərdə ölkəmizin mövqeyinin daha da yaxşılaşdırılması ilə bağlı əlavə tədbirlər haqqında” Azərbaycan Respublikası Prezidentinin 13 iyul 2016-cı il tarixli Sərəncamının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2.3-cü bəndinin icrası üçün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yaradılan işçi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qrup (M.Gülalıyev);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4. </a:t>
            </a:r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Dayanıqlı </a:t>
            </a: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İnkişaf Məqsədləri üzrə Azərbaycanın ilk </a:t>
            </a:r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hesabatı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nın hazırlanması məqsədilə yaradılan işçi qrup (A.Muradov);</a:t>
            </a:r>
            <a:endParaRPr lang="az-Latn-AZ" sz="17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5. </a:t>
            </a:r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“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Yaşayış minimumu haqqında” AR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qanununun 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3.2. 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maddəsinin ("</a:t>
            </a:r>
            <a:r>
              <a:rPr lang="az-Latn-AZ" sz="17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Azərbaycan Respublikasında minimum istehlak səbətinin tərkibinin təsdiq edilməsi haqqında</a:t>
            </a:r>
            <a:r>
              <a:rPr lang="az-Latn-AZ" sz="17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”) icrası ilə əlaqədar yaradılan işçi qrup (C.Quliyev).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305" y="742324"/>
            <a:ext cx="8887966" cy="601644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İNSTİTUTUN ƏMƏKDAŞLARI BİR SIRA DÖVLƏT SƏNƏDLƏRİNİN İCRASINDA</a:t>
            </a:r>
            <a:br>
              <a:rPr lang="az-Latn-AZ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az-Latn-AZ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(«İŞÇİ QRUPLARIN» ÜZVLƏRİ KİMİ) BİLAVASİTƏ İŞTİRAK EDİRLƏR</a:t>
            </a:r>
            <a:endParaRPr lang="az-Latn-AZ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55" y="1653660"/>
            <a:ext cx="8995085" cy="4565630"/>
          </a:xfrm>
          <a:prstGeom prst="roundRect">
            <a:avLst>
              <a:gd name="adj" fmla="val 9251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2925"/>
            <a:r>
              <a:rPr lang="az-Latn-A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«İS(S)İ- 2015: İqtisadiyyatın liberallıq potensialı</a:t>
            </a:r>
            <a:r>
              <a:rPr lang="az-Latn-AZ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» </a:t>
            </a:r>
            <a:r>
              <a:rPr lang="az-Latn-A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adlı kollektiv monoqrafiya </a:t>
            </a:r>
            <a:r>
              <a:rPr lang="az-Latn-AZ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və  «İS(S)İ-2016: İqtisadiyyatın liberallıq-dirijistlik səviyyəsi» Hesabatı </a:t>
            </a:r>
            <a:r>
              <a:rPr lang="az-Latn-A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dərc </a:t>
            </a:r>
            <a:r>
              <a:rPr lang="az-Latn-AZ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edilmişdir (</a:t>
            </a:r>
            <a:r>
              <a:rPr lang="az-Latn-A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Azərbaycan, ingilis </a:t>
            </a:r>
            <a:r>
              <a:rPr lang="az-Latn-AZ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və rus dillərində</a:t>
            </a:r>
            <a:r>
              <a:rPr lang="az-Latn-A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İS(S)İ – İqtisadiyyat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</a:rPr>
              <a:t>İnstitutunun 2014-cü ildən başlayaraq dərc etdiyi illik göstəricidir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İndeks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</a:rPr>
              <a:t>, İnstitutun hazırlayıb beynəlxalq elmi ictimaiyyətə təqdim etdiyi innovativ metodologiya əsasında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hesablanır və müxtəlif ölkələrdə iqtisadiyyatın liberallıq-dirijistlik səviyyəsini ölçüb qiymətləndirməyə imkan verir.</a:t>
            </a:r>
          </a:p>
          <a:p>
            <a:pPr marL="14288"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Son Hesabat 95 ölkə üzrə aparılan tədqiqatın nəticələrini əks etdirir. </a:t>
            </a:r>
            <a:endParaRPr lang="az-Latn-AZ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4288"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2016-2017-ci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</a:rPr>
              <a:t>illərdə aparılan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tədqiqatlar göstərir ki,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Azərbaycanda fiskal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tənzimləmə, lisenziyalaşma, xarici ticarət və qiymət tənzimlənməsi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istiqamətində liberal islahatların davam </a:t>
            </a:r>
            <a:r>
              <a:rPr lang="az-Latn-AZ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etdirilməsi üçün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geniş potensial imkanlar vardır. </a:t>
            </a:r>
          </a:p>
          <a:p>
            <a:pPr marL="14288" algn="r"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İcraçılar: N.Müzəffərlinin rəhbərliyi ilə Ekspertlər qrupu</a:t>
            </a:r>
            <a:endParaRPr lang="az-Latn-AZ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40320"/>
            <a:ext cx="8995085" cy="51093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Mühüm elmi nəticə - 1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7814" y="6606320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9124" y="905355"/>
            <a:ext cx="7416825" cy="707886"/>
          </a:xfrm>
          <a:prstGeom prst="rect">
            <a:avLst/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z-Latn-AZ" sz="2000" b="1" i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İqtisadiyyatın liberallıq-dirijistlik səviyyəsinin qiymətləndiril-məsi üzrə tədqiqatların təqdimatı</a:t>
            </a:r>
            <a:r>
              <a:rPr lang="az-Latn-AZ" sz="20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(MEK, 27 aprel 2017-ci il)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6" descr="http://economics.com.az/images/fotos/gallery/kitab_Nazim/kitab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9"/>
          <a:stretch/>
        </p:blipFill>
        <p:spPr bwMode="auto">
          <a:xfrm>
            <a:off x="5754796" y="2199079"/>
            <a:ext cx="3071153" cy="2346417"/>
          </a:xfrm>
          <a:prstGeom prst="rect">
            <a:avLst/>
          </a:prstGeom>
          <a:noFill/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32" y="3771396"/>
            <a:ext cx="1801368" cy="2719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Picture 2" descr="http://economics.com.az/images/fotos/gallery/kitab_Nazim/kita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6" y="2173309"/>
            <a:ext cx="1886791" cy="27190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onomics.com.az/images/fotos/gallery/kitab_Nazim/kitab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24" y="2084324"/>
            <a:ext cx="3156575" cy="2115436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onomics.com.az/images/fotos/gallery/kitab_Nazim/kitab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7" y="4199760"/>
            <a:ext cx="3092691" cy="2329250"/>
          </a:xfrm>
          <a:prstGeom prst="rect">
            <a:avLst/>
          </a:prstGeom>
          <a:noFill/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“İS(S)İ - 2015: İqtisadiyyatın liberallıq potensialı” kitabının təqdimat mərasimi keçirild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8021"/>
          <a:stretch/>
        </p:blipFill>
        <p:spPr bwMode="auto">
          <a:xfrm>
            <a:off x="2928100" y="4002330"/>
            <a:ext cx="2805157" cy="2257228"/>
          </a:xfrm>
          <a:prstGeom prst="rect">
            <a:avLst/>
          </a:prstGeom>
          <a:noFill/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" y="6581001"/>
            <a:ext cx="9144001" cy="276999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az-Latn-AZ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28 dekabr 201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9471" y="1792105"/>
            <a:ext cx="8725054" cy="3680639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2925"/>
            <a:r>
              <a:rPr lang="az-Latn-AZ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Proporsional </a:t>
            </a:r>
            <a:r>
              <a:rPr lang="az-Latn-AZ" b="1" dirty="0">
                <a:solidFill>
                  <a:srgbClr val="860000"/>
                </a:solidFill>
                <a:latin typeface="Cambria" panose="02040503050406030204" pitchFamily="18" charset="0"/>
              </a:rPr>
              <a:t>böyümə iqtisadiyyatında inteqral vergi </a:t>
            </a:r>
            <a:r>
              <a:rPr lang="az-Latn-AZ" b="1" dirty="0" smtClean="0">
                <a:solidFill>
                  <a:srgbClr val="860000"/>
                </a:solidFill>
                <a:latin typeface="Cambria" panose="02040503050406030204" pitchFamily="18" charset="0"/>
              </a:rPr>
              <a:t>yükünün qiymətləndirilməsi </a:t>
            </a:r>
            <a:r>
              <a:rPr lang="az-Latn-A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az-Latn-AZ" i="1" dirty="0">
                <a:solidFill>
                  <a:srgbClr val="002060"/>
                </a:solidFill>
                <a:latin typeface="Cambria" panose="02040503050406030204" pitchFamily="18" charset="0"/>
              </a:rPr>
              <a:t>WEB of Science and SCOPUS bazasına </a:t>
            </a:r>
            <a:r>
              <a:rPr lang="en-US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daxil</a:t>
            </a:r>
            <a:r>
              <a:rPr lang="en-US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olan</a:t>
            </a:r>
            <a:r>
              <a:rPr lang="az-Latn-AZ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az-Latn-AZ" i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jurnalda</a:t>
            </a:r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n</a:t>
            </a:r>
            <a:r>
              <a:rPr lang="az-Latn-AZ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əşr</a:t>
            </a:r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mbria" panose="02040503050406030204" pitchFamily="18" charset="0"/>
              </a:rPr>
              <a:t>olunmu</a:t>
            </a:r>
            <a:r>
              <a:rPr lang="az-Latn-AZ" i="1" dirty="0">
                <a:solidFill>
                  <a:srgbClr val="002060"/>
                </a:solidFill>
                <a:latin typeface="Cambria" panose="02040503050406030204" pitchFamily="18" charset="0"/>
              </a:rPr>
              <a:t>ş</a:t>
            </a:r>
            <a:r>
              <a:rPr lang="en-US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dur</a:t>
            </a:r>
            <a:r>
              <a:rPr lang="en-US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az-Latn-AZ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endParaRPr lang="az-Latn-AZ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Mövcud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yanaşmalardan fərqli olaraq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vergitutma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bazası kimi kapitalın yüklənmiş hissəsinə əsasən dəqiq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qeyri-səlis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riyazi üsul və modellərin tətbiqi ilə ikiqat ekspert qiymətləndirməsi və z ədədlər metodologiyası vasitəsilə tənzimlənmiş kölgə iqtisadiyyatının xüsusi çəkisini də nəzərə almağa imkan verən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proporsional </a:t>
            </a: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böyümə iqtisadiyyatında inteqral vergi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yükü qiymətləndirilmişdir.</a:t>
            </a:r>
          </a:p>
          <a:p>
            <a:pPr algn="r"/>
            <a:endParaRPr lang="az-Latn-AZ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r"/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İcraçı: AMEA-nın müxbir üzvü, i.e.d., prof. Akif Musayev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763" y="740320"/>
            <a:ext cx="8995085" cy="51093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Mühüm </a:t>
            </a:r>
            <a:r>
              <a:rPr lang="az-Latn-AZ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elmi nəticə - 2 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2101</TotalTime>
  <Words>1534</Words>
  <Application>Microsoft Office PowerPoint</Application>
  <PresentationFormat>Экран (4:3)</PresentationFormat>
  <Paragraphs>255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Pavilion 17</cp:lastModifiedBy>
  <cp:revision>157</cp:revision>
  <cp:lastPrinted>2017-11-29T08:11:49Z</cp:lastPrinted>
  <dcterms:created xsi:type="dcterms:W3CDTF">2017-11-28T17:36:57Z</dcterms:created>
  <dcterms:modified xsi:type="dcterms:W3CDTF">2018-01-04T08:26:55Z</dcterms:modified>
</cp:coreProperties>
</file>