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322" r:id="rId3"/>
    <p:sldId id="328" r:id="rId4"/>
    <p:sldId id="326" r:id="rId5"/>
    <p:sldId id="301" r:id="rId6"/>
    <p:sldId id="309" r:id="rId7"/>
    <p:sldId id="313" r:id="rId8"/>
    <p:sldId id="310" r:id="rId9"/>
    <p:sldId id="323" r:id="rId10"/>
    <p:sldId id="324" r:id="rId11"/>
    <p:sldId id="311" r:id="rId12"/>
    <p:sldId id="327" r:id="rId13"/>
    <p:sldId id="317" r:id="rId14"/>
    <p:sldId id="318" r:id="rId15"/>
    <p:sldId id="319" r:id="rId16"/>
    <p:sldId id="320" r:id="rId17"/>
    <p:sldId id="321" r:id="rId18"/>
    <p:sldId id="315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787" autoAdjust="0"/>
    <p:restoredTop sz="94603" autoAdjust="0"/>
  </p:normalViewPr>
  <p:slideViewPr>
    <p:cSldViewPr snapToGrid="0">
      <p:cViewPr varScale="1">
        <p:scale>
          <a:sx n="88" d="100"/>
          <a:sy n="88" d="100"/>
        </p:scale>
        <p:origin x="-17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az-Latn-AZ" sz="2000" dirty="0" smtClean="0">
                <a:solidFill>
                  <a:srgbClr val="FF0000"/>
                </a:solidFill>
              </a:rPr>
              <a:t>Cəmi: 155</a:t>
            </a:r>
            <a:endParaRPr lang="ru-RU" sz="20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9.8365841197331522E-2"/>
          <c:y val="2.6709401709401712E-2"/>
        </c:manualLayout>
      </c:layout>
    </c:title>
    <c:plotArea>
      <c:layout>
        <c:manualLayout>
          <c:layoutTarget val="inner"/>
          <c:xMode val="edge"/>
          <c:yMode val="edge"/>
          <c:x val="4.837122578189177E-2"/>
          <c:y val="0.14569791916592176"/>
          <c:w val="0.90968995013683063"/>
          <c:h val="0.57397663032505564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'[Диаграмма в Microsoft Office Word]Лист1'!$A$2:$A$5</c:f>
              <c:strCache>
                <c:ptCount val="4"/>
                <c:pt idx="0">
                  <c:v>TV-lər</c:v>
                </c:pt>
                <c:pt idx="1">
                  <c:v>azertac.az</c:v>
                </c:pt>
                <c:pt idx="2">
                  <c:v>science.gov.az</c:v>
                </c:pt>
                <c:pt idx="3">
                  <c:v>Digər KİV-lər</c:v>
                </c:pt>
              </c:strCache>
            </c:strRef>
          </c:cat>
          <c:val>
            <c:numRef>
              <c:f>'[Диаграмма в Microsoft Office Word]Лист1'!$B$2:$B$5</c:f>
              <c:numCache>
                <c:formatCode>General</c:formatCode>
                <c:ptCount val="4"/>
                <c:pt idx="0">
                  <c:v>31</c:v>
                </c:pt>
                <c:pt idx="1">
                  <c:v>36</c:v>
                </c:pt>
                <c:pt idx="2">
                  <c:v>28</c:v>
                </c:pt>
                <c:pt idx="3">
                  <c:v>60</c:v>
                </c:pt>
              </c:numCache>
            </c:numRef>
          </c:val>
        </c:ser>
        <c:dLbls/>
        <c:axId val="61449344"/>
        <c:axId val="61450880"/>
      </c:barChart>
      <c:catAx>
        <c:axId val="61449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1450880"/>
        <c:crosses val="autoZero"/>
        <c:auto val="1"/>
        <c:lblAlgn val="ctr"/>
        <c:lblOffset val="100"/>
      </c:catAx>
      <c:valAx>
        <c:axId val="61450880"/>
        <c:scaling>
          <c:orientation val="minMax"/>
        </c:scaling>
        <c:axPos val="l"/>
        <c:majorGridlines/>
        <c:numFmt formatCode="General" sourceLinked="1"/>
        <c:tickLblPos val="nextTo"/>
        <c:crossAx val="61449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0.20456242969628796"/>
                  <c:y val="-6.9240028135228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azerta</a:t>
                    </a:r>
                    <a:r>
                      <a:rPr lang="az-Latn-AZ" dirty="0" smtClean="0"/>
                      <a:t>g</a:t>
                    </a:r>
                    <a:r>
                      <a:rPr lang="en-US" dirty="0" smtClean="0"/>
                      <a:t>.</a:t>
                    </a:r>
                    <a:r>
                      <a:rPr lang="en-US" dirty="0" err="1" smtClean="0"/>
                      <a:t>az</a:t>
                    </a:r>
                    <a:r>
                      <a:rPr lang="en-US" dirty="0"/>
                      <a:t>
23%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z-Latn-AZ" smtClean="0"/>
                      <a:t>elm</a:t>
                    </a:r>
                    <a:r>
                      <a:rPr lang="en-US" smtClean="0"/>
                      <a:t>.az</a:t>
                    </a:r>
                    <a:r>
                      <a:rPr lang="en-US"/>
                      <a:t>
18%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</c:dLbls>
          <c:cat>
            <c:strRef>
              <c:f>'[Диаграмма в Microsoft Office Word]Лист1'!$A$2:$A$5</c:f>
              <c:strCache>
                <c:ptCount val="4"/>
                <c:pt idx="0">
                  <c:v>TV-lər</c:v>
                </c:pt>
                <c:pt idx="1">
                  <c:v>azertac.az</c:v>
                </c:pt>
                <c:pt idx="2">
                  <c:v>science.gov.az</c:v>
                </c:pt>
                <c:pt idx="3">
                  <c:v>Digər KİV-lər</c:v>
                </c:pt>
              </c:strCache>
            </c:strRef>
          </c:cat>
          <c:val>
            <c:numRef>
              <c:f>'[Диаграмма в Microsoft Office Word]Лист1'!$B$2:$B$5</c:f>
              <c:numCache>
                <c:formatCode>General</c:formatCode>
                <c:ptCount val="4"/>
                <c:pt idx="0">
                  <c:v>31</c:v>
                </c:pt>
                <c:pt idx="1">
                  <c:v>36</c:v>
                </c:pt>
                <c:pt idx="2">
                  <c:v>28</c:v>
                </c:pt>
                <c:pt idx="3">
                  <c:v>60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r">
              <a:defRPr/>
            </a:pPr>
            <a:r>
              <a:rPr lang="az-Latn-AZ" dirty="0" smtClean="0"/>
              <a:t>                                            Cəmi:</a:t>
            </a:r>
            <a:r>
              <a:rPr lang="az-Latn-AZ" baseline="0" dirty="0" smtClean="0"/>
              <a:t> 270 000</a:t>
            </a:r>
            <a:r>
              <a:rPr lang="az-Latn-AZ" dirty="0" smtClean="0"/>
              <a:t> </a:t>
            </a:r>
            <a:r>
              <a:rPr lang="en-US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39960434222772673"/>
          <c:y val="5.5248633806236652E-2"/>
        </c:manualLayout>
      </c:layout>
    </c:title>
    <c:plotArea>
      <c:layout>
        <c:manualLayout>
          <c:layoutTarget val="inner"/>
          <c:xMode val="edge"/>
          <c:yMode val="edge"/>
          <c:x val="8.6199459492768249E-2"/>
          <c:y val="0.17436743456056181"/>
          <c:w val="0.89298441509927662"/>
          <c:h val="0.67547453708297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Лист1!$E$38</c:f>
              <c:strCache>
                <c:ptCount val="1"/>
                <c:pt idx="0">
                  <c:v>Sayta daxil olma və baxış sayı, min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az-Latn-AZ" dirty="0" smtClean="0"/>
                      <a:t>6</a:t>
                    </a:r>
                    <a:r>
                      <a:rPr lang="en-US" dirty="0" smtClean="0"/>
                      <a:t>0</a:t>
                    </a:r>
                    <a:r>
                      <a:rPr lang="az-Latn-AZ" dirty="0" smtClean="0"/>
                      <a:t> 000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r>
                      <a:rPr lang="az-Latn-AZ" dirty="0" smtClean="0"/>
                      <a:t> 000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120</a:t>
                    </a:r>
                    <a:r>
                      <a:rPr lang="az-Latn-AZ" dirty="0" smtClean="0"/>
                      <a:t> 000</a:t>
                    </a:r>
                    <a:endParaRPr lang="en-US" dirty="0"/>
                  </a:p>
                </c:rich>
              </c:tx>
              <c:showVal val="1"/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Лист1!$D$39:$D$41</c:f>
              <c:strCache>
                <c:ptCount val="3"/>
                <c:pt idx="0">
                  <c:v>2015-ci ildə </c:v>
                </c:pt>
                <c:pt idx="1">
                  <c:v>2016-cı ildə</c:v>
                </c:pt>
                <c:pt idx="2">
                  <c:v>2017-ci ildə</c:v>
                </c:pt>
              </c:strCache>
            </c:strRef>
          </c:cat>
          <c:val>
            <c:numRef>
              <c:f>Лист1!$E$39:$E$41</c:f>
              <c:numCache>
                <c:formatCode>General</c:formatCode>
                <c:ptCount val="3"/>
                <c:pt idx="0">
                  <c:v>50</c:v>
                </c:pt>
                <c:pt idx="1">
                  <c:v>90</c:v>
                </c:pt>
                <c:pt idx="2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6A-4D3A-9545-5EDBF380D3D9}"/>
            </c:ext>
          </c:extLst>
        </c:ser>
        <c:dLbls/>
        <c:axId val="61972864"/>
        <c:axId val="61974400"/>
      </c:barChart>
      <c:catAx>
        <c:axId val="61972864"/>
        <c:scaling>
          <c:orientation val="minMax"/>
        </c:scaling>
        <c:axPos val="b"/>
        <c:numFmt formatCode="General" sourceLinked="0"/>
        <c:tickLblPos val="nextTo"/>
        <c:crossAx val="61974400"/>
        <c:crosses val="autoZero"/>
        <c:auto val="1"/>
        <c:lblAlgn val="ctr"/>
        <c:lblOffset val="100"/>
      </c:catAx>
      <c:valAx>
        <c:axId val="61974400"/>
        <c:scaling>
          <c:orientation val="minMax"/>
        </c:scaling>
        <c:axPos val="l"/>
        <c:numFmt formatCode="General" sourceLinked="1"/>
        <c:tickLblPos val="nextTo"/>
        <c:crossAx val="61972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/>
              <a:t>Xəbərlərin sayı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629011739435823"/>
          <c:y val="0.20145344855807659"/>
          <c:w val="0.84397047244094681"/>
          <c:h val="0.68921660834062359"/>
        </c:manualLayout>
      </c:layout>
      <c:barChart>
        <c:barDir val="col"/>
        <c:grouping val="clustered"/>
        <c:ser>
          <c:idx val="0"/>
          <c:order val="0"/>
          <c:tx>
            <c:strRef>
              <c:f>Лист1!$F$18</c:f>
              <c:strCache>
                <c:ptCount val="1"/>
                <c:pt idx="0">
                  <c:v>Xəbərlərin sayı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az-Latn-AZ" smtClean="0"/>
                      <a:t>2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Лист1!$E$19:$E$21</c:f>
              <c:strCache>
                <c:ptCount val="3"/>
                <c:pt idx="0">
                  <c:v>2015-ci ildə </c:v>
                </c:pt>
                <c:pt idx="1">
                  <c:v>2016-cı ildə </c:v>
                </c:pt>
                <c:pt idx="2">
                  <c:v>2017-ci ildə </c:v>
                </c:pt>
              </c:strCache>
            </c:strRef>
          </c:cat>
          <c:val>
            <c:numRef>
              <c:f>Лист1!$F$19:$F$21</c:f>
              <c:numCache>
                <c:formatCode>General</c:formatCode>
                <c:ptCount val="3"/>
                <c:pt idx="0">
                  <c:v>100</c:v>
                </c:pt>
                <c:pt idx="1">
                  <c:v>150</c:v>
                </c:pt>
                <c:pt idx="2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28-4FD4-98CF-80B8D4F336D7}"/>
            </c:ext>
          </c:extLst>
        </c:ser>
        <c:dLbls/>
        <c:axId val="64584320"/>
        <c:axId val="64590208"/>
      </c:barChart>
      <c:catAx>
        <c:axId val="64584320"/>
        <c:scaling>
          <c:orientation val="minMax"/>
        </c:scaling>
        <c:axPos val="b"/>
        <c:numFmt formatCode="General" sourceLinked="0"/>
        <c:tickLblPos val="nextTo"/>
        <c:crossAx val="64590208"/>
        <c:crosses val="autoZero"/>
        <c:auto val="1"/>
        <c:lblAlgn val="ctr"/>
        <c:lblOffset val="100"/>
      </c:catAx>
      <c:valAx>
        <c:axId val="64590208"/>
        <c:scaling>
          <c:orientation val="minMax"/>
        </c:scaling>
        <c:axPos val="l"/>
        <c:numFmt formatCode="General" sourceLinked="1"/>
        <c:tickLblPos val="nextTo"/>
        <c:crossAx val="64584320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az-Latn-AZ" sz="1800" dirty="0" smtClean="0">
                <a:solidFill>
                  <a:srgbClr val="FF0000"/>
                </a:solidFill>
              </a:rPr>
              <a:t>Cəmi: 270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83509955363859967"/>
          <c:y val="0"/>
        </c:manualLayout>
      </c:layout>
    </c:title>
    <c:plotArea>
      <c:layout>
        <c:manualLayout>
          <c:layoutTarget val="inner"/>
          <c:xMode val="edge"/>
          <c:yMode val="edge"/>
          <c:x val="6.0793419930789037E-2"/>
          <c:y val="7.7130044843049445E-2"/>
          <c:w val="0.92169065650233306"/>
          <c:h val="0.55035463966667864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</c:dLbls>
          <c:cat>
            <c:strRef>
              <c:f>'[Диаграмма в Microsoft Office Word]Лист1'!$A$2:$A$10</c:f>
              <c:strCache>
                <c:ptCount val="9"/>
                <c:pt idx="0">
                  <c:v>Yeniliklər</c:v>
                </c:pt>
                <c:pt idx="1">
                  <c:v>Konfranslar </c:v>
                </c:pt>
                <c:pt idx="2">
                  <c:v>Tədbirlər, iclaslar </c:v>
                </c:pt>
                <c:pt idx="3">
                  <c:v>Müsahibələr </c:v>
                </c:pt>
                <c:pt idx="4">
                  <c:v>Nəşrlər  </c:v>
                </c:pt>
                <c:pt idx="5">
                  <c:v>Maraqlı məlumat </c:v>
                </c:pt>
                <c:pt idx="6">
                  <c:v>Rəsmi sənədlər </c:v>
                </c:pt>
                <c:pt idx="7">
                  <c:v>Həmkarlar Təşkilatı  </c:v>
                </c:pt>
                <c:pt idx="8">
                  <c:v>Elan </c:v>
                </c:pt>
              </c:strCache>
            </c:strRef>
          </c:cat>
          <c:val>
            <c:numRef>
              <c:f>'[Диаграмма в Microsoft Office Word]Лист1'!$B$2:$B$10</c:f>
              <c:numCache>
                <c:formatCode>General</c:formatCode>
                <c:ptCount val="9"/>
                <c:pt idx="0">
                  <c:v>77</c:v>
                </c:pt>
                <c:pt idx="1">
                  <c:v>10</c:v>
                </c:pt>
                <c:pt idx="2">
                  <c:v>61</c:v>
                </c:pt>
                <c:pt idx="3">
                  <c:v>16</c:v>
                </c:pt>
                <c:pt idx="4">
                  <c:v>56</c:v>
                </c:pt>
                <c:pt idx="5">
                  <c:v>5</c:v>
                </c:pt>
                <c:pt idx="6">
                  <c:v>10</c:v>
                </c:pt>
                <c:pt idx="7">
                  <c:v>4</c:v>
                </c:pt>
                <c:pt idx="8">
                  <c:v>31</c:v>
                </c:pt>
              </c:numCache>
            </c:numRef>
          </c:val>
        </c:ser>
        <c:dLbls/>
        <c:axId val="64932096"/>
        <c:axId val="115583232"/>
      </c:barChart>
      <c:catAx>
        <c:axId val="64932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15583232"/>
        <c:crosses val="autoZero"/>
        <c:auto val="1"/>
        <c:lblAlgn val="ctr"/>
        <c:lblOffset val="100"/>
      </c:catAx>
      <c:valAx>
        <c:axId val="115583232"/>
        <c:scaling>
          <c:orientation val="minMax"/>
        </c:scaling>
        <c:axPos val="l"/>
        <c:majorGridlines/>
        <c:numFmt formatCode="General" sourceLinked="1"/>
        <c:tickLblPos val="nextTo"/>
        <c:crossAx val="64932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az-Latn-AZ"/>
              <a:t>E</a:t>
            </a:r>
            <a:r>
              <a:rPr lang="en-US"/>
              <a:t>lektron baza</a:t>
            </a:r>
          </a:p>
        </c:rich>
      </c:tx>
      <c:layout>
        <c:manualLayout>
          <c:xMode val="edge"/>
          <c:yMode val="edge"/>
          <c:x val="0.35001837270341335"/>
          <c:y val="0"/>
        </c:manualLayout>
      </c:layout>
    </c:title>
    <c:plotArea>
      <c:layout>
        <c:manualLayout>
          <c:layoutTarget val="inner"/>
          <c:xMode val="edge"/>
          <c:yMode val="edge"/>
          <c:x val="0.11476232137649472"/>
          <c:y val="0.11447621878376002"/>
          <c:w val="0.84449693788276459"/>
          <c:h val="0.65241008959293556"/>
        </c:manualLayout>
      </c:layout>
      <c:barChart>
        <c:barDir val="col"/>
        <c:grouping val="clustered"/>
        <c:ser>
          <c:idx val="0"/>
          <c:order val="0"/>
          <c:tx>
            <c:strRef>
              <c:f>Лист1!$E$27</c:f>
              <c:strCache>
                <c:ptCount val="1"/>
                <c:pt idx="0">
                  <c:v>elektron baza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Лист1!$D$28:$D$30</c:f>
              <c:strCache>
                <c:ptCount val="3"/>
                <c:pt idx="0">
                  <c:v>2015-ci ildə </c:v>
                </c:pt>
                <c:pt idx="1">
                  <c:v>2016-cı ildə</c:v>
                </c:pt>
                <c:pt idx="2">
                  <c:v>2017-ci ildə</c:v>
                </c:pt>
              </c:strCache>
            </c:strRef>
          </c:cat>
          <c:val>
            <c:numRef>
              <c:f>Лист1!$E$28:$E$30</c:f>
              <c:numCache>
                <c:formatCode>General</c:formatCode>
                <c:ptCount val="3"/>
                <c:pt idx="0">
                  <c:v>240</c:v>
                </c:pt>
                <c:pt idx="1">
                  <c:v>260</c:v>
                </c:pt>
                <c:pt idx="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4F-407E-BD7C-29359101EAB3}"/>
            </c:ext>
          </c:extLst>
        </c:ser>
        <c:dLbls/>
        <c:axId val="65069440"/>
        <c:axId val="65070976"/>
      </c:barChart>
      <c:catAx>
        <c:axId val="650694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65070976"/>
        <c:crosses val="autoZero"/>
        <c:auto val="1"/>
        <c:lblAlgn val="ctr"/>
        <c:lblOffset val="100"/>
      </c:catAx>
      <c:valAx>
        <c:axId val="65070976"/>
        <c:scaling>
          <c:orientation val="minMax"/>
        </c:scaling>
        <c:axPos val="l"/>
        <c:numFmt formatCode="General" sourceLinked="1"/>
        <c:tickLblPos val="nextTo"/>
        <c:crossAx val="6506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0.08933</cdr:x>
      <cdr:y>0.14652</cdr:y>
    </cdr:from>
    <cdr:to>
      <cdr:x>0.47361</cdr:x>
      <cdr:y>0.55175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8805" y="590550"/>
          <a:ext cx="2963248" cy="1633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z-Latn-AZ" sz="1600" b="1" dirty="0" smtClean="0"/>
            <a:t> 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0.17637</cdr:x>
      <cdr:y>0.22121</cdr:y>
    </cdr:from>
    <cdr:to>
      <cdr:x>0.45727</cdr:x>
      <cdr:y>0.36667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489" y="469565"/>
          <a:ext cx="1088576" cy="308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400" b="1" dirty="0" smtClean="0"/>
            <a:t>Cəmi 460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0.26416</cdr:x>
      <cdr:y>0.15476</cdr:y>
    </cdr:from>
    <cdr:to>
      <cdr:x>0.58162</cdr:x>
      <cdr:y>0.29698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5840" y="379053"/>
          <a:ext cx="1160728" cy="34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600" b="1" dirty="0" smtClean="0"/>
            <a:t>Cəmi 800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9F3A6-6646-49AC-9D06-8F59AB36EA9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EFAD8-D152-4F95-B442-A40F732AF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82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B3C0-D134-4B3C-BE53-6C4D736E363F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1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jpe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jpeg"/><Relationship Id="rId7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conomics.com.a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7956429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3399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91" y="1011669"/>
            <a:ext cx="8692233" cy="503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az-Latn-AZ" sz="3600" b="1" dirty="0" smtClean="0">
                <a:solidFill>
                  <a:srgbClr val="FF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Azərbaycan Milli Elmlər Akademiyası</a:t>
            </a:r>
          </a:p>
          <a:p>
            <a:pPr lvl="0" algn="ctr">
              <a:lnSpc>
                <a:spcPct val="107000"/>
              </a:lnSpc>
            </a:pPr>
            <a:r>
              <a:rPr lang="az-Latn-AZ" sz="3200" b="1" dirty="0" smtClean="0">
                <a:solidFill>
                  <a:srgbClr val="FF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</a:p>
          <a:p>
            <a:pPr lvl="0" algn="ctr">
              <a:lnSpc>
                <a:spcPct val="107000"/>
              </a:lnSpc>
            </a:pPr>
            <a:endParaRPr lang="az-Latn-AZ" sz="3200" b="1" dirty="0" smtClean="0">
              <a:solidFill>
                <a:srgbClr val="FF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az-Latn-AZ" sz="2800" b="1" dirty="0" smtClean="0">
                <a:solidFill>
                  <a:srgbClr val="FF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İctimaiyyətlə əlaqələr şöbəsinin </a:t>
            </a:r>
          </a:p>
          <a:p>
            <a:pPr lvl="0" algn="ctr">
              <a:lnSpc>
                <a:spcPct val="107000"/>
              </a:lnSpc>
            </a:pPr>
            <a:r>
              <a:rPr lang="az-Latn-AZ" sz="2800" b="1" dirty="0" smtClean="0">
                <a:solidFill>
                  <a:srgbClr val="FF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2017-ci ildəki fəaliyyəti haqqında</a:t>
            </a:r>
          </a:p>
          <a:p>
            <a:pPr lvl="0" algn="ctr">
              <a:lnSpc>
                <a:spcPct val="107000"/>
              </a:lnSpc>
            </a:pPr>
            <a:endParaRPr lang="az-Latn-AZ" sz="3200" b="1" dirty="0" smtClean="0">
              <a:solidFill>
                <a:srgbClr val="FF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az-Latn-AZ" sz="3600" b="1" dirty="0" smtClean="0">
                <a:solidFill>
                  <a:srgbClr val="FF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HESABAT</a:t>
            </a:r>
          </a:p>
          <a:p>
            <a:pPr lvl="0" algn="ctr">
              <a:lnSpc>
                <a:spcPct val="107000"/>
              </a:lnSpc>
            </a:pPr>
            <a:endParaRPr lang="az-Latn-AZ" sz="3600" b="1" dirty="0" smtClean="0">
              <a:solidFill>
                <a:srgbClr val="FF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az-Latn-AZ" sz="2000" b="1" dirty="0" smtClean="0">
              <a:solidFill>
                <a:srgbClr val="FF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az-Latn-AZ" sz="2000" b="1" dirty="0" smtClean="0">
                <a:solidFill>
                  <a:srgbClr val="FF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Bakı-2018</a:t>
            </a:r>
            <a:endParaRPr lang="az-Latn-AZ" sz="2000" b="1" dirty="0">
              <a:solidFill>
                <a:srgbClr val="FF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65924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211542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10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442" y="759071"/>
            <a:ext cx="8995085" cy="67349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400" b="1" dirty="0" smtClean="0"/>
              <a:t>2017-ci</a:t>
            </a:r>
            <a:r>
              <a:rPr lang="az-Latn-AZ" sz="2000" b="1" dirty="0" smtClean="0"/>
              <a:t> ildə www. economics.com.az saytındakı xəbərlərin təsnifatı</a:t>
            </a:r>
            <a:endParaRPr lang="ru-RU" sz="2000" dirty="0" smtClean="0"/>
          </a:p>
          <a:p>
            <a:pPr lvl="0" algn="ctr"/>
            <a:r>
              <a:rPr lang="az-Latn-AZ" sz="2000" b="1" dirty="0" smtClean="0">
                <a:latin typeface="Cambria" panose="02040503050406030204" pitchFamily="18" charset="0"/>
              </a:rPr>
              <a:t> </a:t>
            </a:r>
            <a:endParaRPr lang="ru-RU" sz="2000" b="1" i="1" dirty="0">
              <a:latin typeface="Cambria" panose="02040503050406030204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01040" y="1635760"/>
          <a:ext cx="7975600" cy="45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2" name="Рисунок 11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3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52400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612590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11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899161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economics.com.az saytında yaradılmış elektron baza (e-kitabxana) </a:t>
            </a:r>
          </a:p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(elektron formatda yerləşdirilmiş materialların sayı )</a:t>
            </a:r>
            <a:endParaRPr lang="ru-RU" sz="1800" dirty="0">
              <a:latin typeface="Cambria" panose="020405030504060302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1340828"/>
              </p:ext>
            </p:extLst>
          </p:nvPr>
        </p:nvGraphicFramePr>
        <p:xfrm>
          <a:off x="419101" y="1828800"/>
          <a:ext cx="6195059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2018 SAYT\Şəkillər\xeberl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740" y="1752283"/>
            <a:ext cx="1840968" cy="2199957"/>
          </a:xfrm>
          <a:prstGeom prst="rect">
            <a:avLst/>
          </a:prstGeom>
          <a:noFill/>
        </p:spPr>
      </p:pic>
      <p:pic>
        <p:nvPicPr>
          <p:cNvPr id="2051" name="Picture 3" descr="C:\2018 SAYT\Şəkillər\elmi_es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0060" y="4050349"/>
            <a:ext cx="1826260" cy="233122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5" name="Рисунок 14" descr="C:\Users\asus\Desktop\ScreenHunter_2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6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33267" y="21772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026677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е 2"/>
          <p:cNvSpPr txBox="1">
            <a:spLocks noChangeArrowheads="1"/>
          </p:cNvSpPr>
          <p:nvPr/>
        </p:nvSpPr>
        <p:spPr bwMode="auto">
          <a:xfrm>
            <a:off x="1263345" y="75221"/>
            <a:ext cx="3602590" cy="5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5617" tIns="37808" rIns="75617" bIns="37808" anchor="t" anchorCtr="0" upright="1">
            <a:noAutofit/>
          </a:bodyPr>
          <a:lstStyle/>
          <a:p>
            <a:pPr>
              <a:lnSpc>
                <a:spcPct val="107000"/>
              </a:lnSpc>
            </a:pPr>
            <a:r>
              <a:rPr lang="az-Latn-AZ" sz="1323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9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az-Latn-AZ" sz="1323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91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12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9416" y="753274"/>
            <a:ext cx="8995085" cy="333073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600" b="1" i="1" dirty="0" smtClean="0">
                <a:latin typeface="Cambria" panose="02040503050406030204" pitchFamily="18" charset="0"/>
              </a:rPr>
              <a:t>Yeni nəşrlərimiz haqqında mətbuatda  və elektron KİV-də  məlumatlar yerləşdirilib</a:t>
            </a:r>
            <a:endParaRPr lang="ru-RU" sz="1600" i="1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http://economics.com.az/images/fotos/gallery/kitab_Nazim/kita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63" y="1247572"/>
            <a:ext cx="1914250" cy="25732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389" y="1207796"/>
            <a:ext cx="1723932" cy="26084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2" descr="İqtisadiyyat İnstitutunun “Energetika kompleksi 2016” bülleteni çap edili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144" y="1247572"/>
            <a:ext cx="1875940" cy="2556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“Neftqazçıxarma sənayesi müəssisələrində kontrollinq”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50" t="5893" r="12330" b="7982"/>
          <a:stretch/>
        </p:blipFill>
        <p:spPr bwMode="auto">
          <a:xfrm>
            <a:off x="38003" y="3973854"/>
            <a:ext cx="1844010" cy="24422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“Azərbaycan multikulturalizmi” adlı ali məktəblər üçün dərsl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815" y="3934058"/>
            <a:ext cx="1941868" cy="2471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İqtisadiyyat İnstitutunun “Turizm 2016” bülleteni çap edili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776" y="1239052"/>
            <a:ext cx="1745105" cy="2608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“Elmi əsərlər” toplusu №2-20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952" y="1258441"/>
            <a:ext cx="1765666" cy="26745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economics.com.az/media/k2/items/cache/d223ee4fdebdcd40ae2cd65f88141ed1_X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8" r="2890"/>
          <a:stretch/>
        </p:blipFill>
        <p:spPr bwMode="auto">
          <a:xfrm>
            <a:off x="4739852" y="1304807"/>
            <a:ext cx="2012178" cy="25883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04" t="19249" r="43767" b="6322"/>
          <a:stretch/>
        </p:blipFill>
        <p:spPr bwMode="auto">
          <a:xfrm>
            <a:off x="5613512" y="1280643"/>
            <a:ext cx="2080908" cy="2508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“Aqrar sahənin modernləşməsi və rəqabət qabiliyyətliliyinin təmin olunması problemləri”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761" y="3993906"/>
            <a:ext cx="1784662" cy="2399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“Elektron xidmətlərin təşkili: reallıqlar və perspektivlər”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295" y="4064454"/>
            <a:ext cx="1605469" cy="2335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“Tibbi coğrafiya və müasir ekologiyanın əsasları”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231" y="4013554"/>
            <a:ext cx="1686480" cy="2436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print"/>
          <a:srcRect l="3346" t="2960" r="2491"/>
          <a:stretch/>
        </p:blipFill>
        <p:spPr>
          <a:xfrm>
            <a:off x="6493014" y="1268320"/>
            <a:ext cx="1807454" cy="25165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26"/>
          <a:stretch/>
        </p:blipFill>
        <p:spPr>
          <a:xfrm>
            <a:off x="7501902" y="1283974"/>
            <a:ext cx="1642098" cy="2455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4" descr="AMEA-nın müxbir üzvü Şahbaz Muradovun biobiblioqrafik göstəricisi çap olunu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805" y="4103299"/>
            <a:ext cx="1779038" cy="24550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9900" y="4087026"/>
            <a:ext cx="1538478" cy="2363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" name="Picture 3" descr="F:\2018\Şəkillər yanvar-mart\İqt_liber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949" y="4033048"/>
            <a:ext cx="1667307" cy="236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26" name="Рисунок 25" descr="C:\Users\asus\Desktop\ScreenHunter_2.jpg"/>
            <p:cNvPicPr/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27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29" name="Рисунок 28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76809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55306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04" y="6565526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13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100" y="1854200"/>
            <a:ext cx="8826500" cy="338554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1. </a:t>
            </a:r>
            <a:r>
              <a:rPr lang="en-US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Azərbaycan-Çin</a:t>
            </a:r>
            <a:r>
              <a:rPr lang="en-US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iqtisadi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əməkdaşlığı</a:t>
            </a:r>
            <a:r>
              <a:rPr lang="az-Latn-A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(Beynəlxalq </a:t>
            </a:r>
            <a:r>
              <a:rPr lang="az-Latn-A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e</a:t>
            </a:r>
            <a:r>
              <a:rPr lang="en-US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lmi</a:t>
            </a:r>
            <a:r>
              <a:rPr lang="en-US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az-Latn-A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k</a:t>
            </a:r>
            <a:r>
              <a:rPr lang="en-US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onfrans</a:t>
            </a:r>
            <a:r>
              <a:rPr lang="az-Latn-A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az-Latn-AZ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21 sentyabr 2017)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http://economics.com.az/media/k2/items/cache/a6922ff8cfad5d7f36649c0f9c77253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952" y="3991968"/>
            <a:ext cx="3729248" cy="2421475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conomics.com.az/images/fotos/konfranslar/2017/Cin_konfrans/Cin2017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378403"/>
            <a:ext cx="3656763" cy="2218997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economics.com.az/images/fotos/konfranslar/2017/Cin_konfrans/Cin2017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227" y="2324685"/>
            <a:ext cx="3223906" cy="2184933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economics.com.az/images/fotos/konfranslar/2017/Cin_konfrans/Cin2017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503" y="4301481"/>
            <a:ext cx="3429523" cy="2023227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5289" y="762000"/>
            <a:ext cx="8995085" cy="99060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2017-ci ildə AMEA İqtisadiyyat İnstitutunun təşkilatçılığı ilə 2 beynəlxalq və 3 ölkə səviyyəli elmi konfranslar keçirilmişdir. Onların hər biri TV-lərdə, yazılı və elektron mediada geniş işıqlandırılmışdır</a:t>
            </a:r>
            <a:endParaRPr lang="ru-RU" sz="1800" dirty="0">
              <a:latin typeface="Cambria" panose="020405030504060302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6" name="Рисунок 15" descr="C:\Users\asus\Desktop\ScreenHunter_2.jpg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7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21" name="Рисунок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76809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04223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14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309" y="1269932"/>
            <a:ext cx="6815491" cy="707886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2.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Strateji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iqtisadi islahatlar: qabaqlayıcı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vergi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siyasəti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(B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eynəlxalq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elmi-praktik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konfrans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12 oktyabr 2017)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218" name="Picture 2" descr="Professor Akif Musayevin 70 illik yubileyinə həsr olunmuş konfrans keçiril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200" y="2138267"/>
            <a:ext cx="3423695" cy="2289396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conomics.com.az/images/fotos/gallery/akif_musayev/Akif_Musaye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345" y="4250883"/>
            <a:ext cx="3305372" cy="2149937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economics.com.az/images/fotos/gallery/akif_musayev/Akif_Musayev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0635" y="4225529"/>
            <a:ext cx="3431325" cy="2175292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ofessor Akif Musayevin 70 illik yubileyi münasibətilə elmi sessiya keçiriləcə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669" y="2225525"/>
            <a:ext cx="2256219" cy="1668181"/>
          </a:xfrm>
          <a:prstGeom prst="rect">
            <a:avLst/>
          </a:prstGeom>
          <a:noFill/>
          <a:ln>
            <a:solidFill>
              <a:srgbClr val="86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2267" y="2707110"/>
            <a:ext cx="233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AMEA-nın müxbir üzvü, </a:t>
            </a:r>
            <a:r>
              <a:rPr lang="en-US" sz="1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az-Latn-AZ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.e.d.,</a:t>
            </a:r>
            <a:r>
              <a:rPr lang="en-US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prof</a:t>
            </a:r>
            <a:r>
              <a:rPr lang="az-Latn-AZ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r>
              <a:rPr lang="en-US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Akif</a:t>
            </a:r>
            <a:r>
              <a:rPr lang="en-US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Musayevin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anadan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olmasının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70,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elmi-pedaqoji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fəaliyyətinin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50 </a:t>
            </a:r>
            <a:r>
              <a:rPr lang="en-US" sz="1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illi</a:t>
            </a:r>
            <a:r>
              <a:rPr lang="az-Latn-AZ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yinə həsr olunmuşdur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289" y="781353"/>
            <a:ext cx="8995085" cy="450982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2 BEYNƏLXALQ və 3 ÖLKƏ SƏVİYYƏLİ ELMİ KONFRANS KEÇİRİLMİŞDİR  </a:t>
            </a:r>
            <a:endParaRPr lang="ru-RU" sz="1800" dirty="0">
              <a:latin typeface="Cambria" panose="020405030504060302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6" name="Рисунок 15" descr="C:\Users\asus\Desktop\ScreenHunter_2.jpg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8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9" name="Рисунок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33267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01538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04" y="6550223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15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1400736"/>
            <a:ext cx="8765178" cy="646331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rgbClr val="002060"/>
                </a:solidFill>
              </a:rPr>
              <a:t>B</a:t>
            </a:r>
            <a:r>
              <a:rPr lang="en-US" b="1" dirty="0" err="1" smtClean="0">
                <a:solidFill>
                  <a:srgbClr val="002060"/>
                </a:solidFill>
              </a:rPr>
              <a:t>aş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elmi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işçi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az-Latn-AZ" b="1" dirty="0" smtClean="0">
                <a:solidFill>
                  <a:srgbClr val="002060"/>
                </a:solidFill>
              </a:rPr>
              <a:t>i.e.d., </a:t>
            </a:r>
            <a:r>
              <a:rPr lang="en-US" b="1" dirty="0" smtClean="0">
                <a:solidFill>
                  <a:srgbClr val="002060"/>
                </a:solidFill>
              </a:rPr>
              <a:t>prof</a:t>
            </a:r>
            <a:r>
              <a:rPr lang="az-Latn-AZ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Tərbiz Əliyevin anadan olmasının 70, elmi-pedoqoji fəaliyyətinin 45 illiyinə </a:t>
            </a:r>
            <a:r>
              <a:rPr lang="en-US" b="1" dirty="0" err="1">
                <a:solidFill>
                  <a:srgbClr val="002060"/>
                </a:solidFill>
              </a:rPr>
              <a:t>həsr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olun</a:t>
            </a:r>
            <a:r>
              <a:rPr lang="az-Latn-AZ" b="1" dirty="0" smtClean="0">
                <a:solidFill>
                  <a:srgbClr val="002060"/>
                </a:solidFill>
              </a:rPr>
              <a:t>muş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z-Latn-AZ" b="1" dirty="0" smtClean="0">
                <a:solidFill>
                  <a:srgbClr val="002060"/>
                </a:solidFill>
              </a:rPr>
              <a:t>E</a:t>
            </a:r>
            <a:r>
              <a:rPr lang="en-US" b="1" dirty="0" err="1" smtClean="0">
                <a:solidFill>
                  <a:srgbClr val="002060"/>
                </a:solidFill>
              </a:rPr>
              <a:t>lmi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z-Latn-AZ" b="1" dirty="0" smtClean="0">
                <a:solidFill>
                  <a:srgbClr val="002060"/>
                </a:solidFill>
              </a:rPr>
              <a:t>konfrans (9 iyun 2017)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8200" name="Picture 8" descr="Tərbiz Əliyev Rusiya Təbiət Elmləri Akademiyasının akademiki seçil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21" y="2455530"/>
            <a:ext cx="2629681" cy="1803956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economics.com.az/images/fotos/tedbirler/2017/Terbiz_konfran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897" y="4338717"/>
            <a:ext cx="3764979" cy="2132275"/>
          </a:xfrm>
          <a:prstGeom prst="rect">
            <a:avLst/>
          </a:prstGeom>
          <a:noFill/>
          <a:ln w="1270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ofessor Tərbiz Əliyevin yubileyinə həsr olunmuş elmi sessiya keçiril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4" y="2195365"/>
            <a:ext cx="4362119" cy="2461085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5289" y="806754"/>
            <a:ext cx="8995085" cy="450982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2 BEYNƏLXALQ və 3 ÖLKƏ SƏVİYYƏLİ ELMİ KONFRANS KEÇİRİLMİŞDİR  </a:t>
            </a:r>
            <a:endParaRPr lang="ru-RU" sz="1800" dirty="0">
              <a:latin typeface="Cambria" panose="0204050305040603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305" y="0"/>
            <a:ext cx="9142696" cy="684000"/>
            <a:chOff x="-19985" y="5569"/>
            <a:chExt cx="10806279" cy="826949"/>
          </a:xfrm>
        </p:grpSpPr>
        <p:pic>
          <p:nvPicPr>
            <p:cNvPr id="23" name="Рисунок 22" descr="C:\Users\asus\Desktop\ScreenHunter_2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24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25" name="Рисунок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55039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32212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04" y="6550223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16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613" y="833000"/>
            <a:ext cx="8784772" cy="707886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2. AMEA-nın müxbir üzvü, i.e.d., prof </a:t>
            </a:r>
            <a:r>
              <a:rPr lang="az-Latn-AZ" sz="2000" b="1" i="1" dirty="0" smtClean="0">
                <a:solidFill>
                  <a:srgbClr val="860000"/>
                </a:solidFill>
              </a:rPr>
              <a:t>Aqil Əliyevin </a:t>
            </a:r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anadan olmasının 90 illik yubileyinə həsr olunmuş elmi-praktik konfrans (22 dekabr 2017).</a:t>
            </a:r>
            <a:endParaRPr lang="az-Latn-AZ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economics.com.az/images/fotos/konfranslar/2017/Aqil_Eliyev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872" y="2046286"/>
            <a:ext cx="2283733" cy="2284463"/>
          </a:xfrm>
          <a:prstGeom prst="rect">
            <a:avLst/>
          </a:prstGeom>
          <a:noFill/>
          <a:ln w="1270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İqtisadiyyat İnstitutunda görkəmli alim Aqil Əliyevin 90 illiyinə həsr olunmuş elmi-praktik konfrans keçiril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54" y="1699453"/>
            <a:ext cx="3732058" cy="2348656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conomics.com.az/images/fotos/konfranslar/2017/Aqil_Eliyev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246" y="2987778"/>
            <a:ext cx="2384494" cy="2284463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378" y="4048109"/>
            <a:ext cx="4493868" cy="24485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4" name="Рисунок 13" descr="C:\Users\asus\Desktop\ScreenHunter_2.jpg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65924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52840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04" y="6550223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17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914" y="797047"/>
            <a:ext cx="8759298" cy="1077218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sz="2000" b="1" i="1" dirty="0" smtClean="0">
                <a:solidFill>
                  <a:srgbClr val="C00000"/>
                </a:solidFill>
              </a:rPr>
              <a:t>Azərbaycan Demokratik Cümhuriyyətinin </a:t>
            </a:r>
            <a:r>
              <a:rPr lang="az-Latn-AZ" sz="2400" b="1" i="1" dirty="0" smtClean="0">
                <a:solidFill>
                  <a:srgbClr val="C00000"/>
                </a:solidFill>
              </a:rPr>
              <a:t>100 illiyi münasibətilə </a:t>
            </a:r>
          </a:p>
          <a:p>
            <a:pPr algn="ctr"/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az-Latn-AZ" sz="2000" b="1" i="1" dirty="0">
                <a:solidFill>
                  <a:schemeClr val="accent5">
                    <a:lumMod val="50000"/>
                  </a:schemeClr>
                </a:solidFill>
              </a:rPr>
              <a:t>Azərbaycan Demokratik </a:t>
            </a:r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Cümhuriyyəti: iqtisadi islahatlar»  </a:t>
            </a:r>
          </a:p>
          <a:p>
            <a:pPr algn="ctr"/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mövzusunda</a:t>
            </a:r>
            <a:r>
              <a:rPr lang="az-Latn-AZ" sz="2000" b="1" i="1" dirty="0" smtClean="0">
                <a:solidFill>
                  <a:srgbClr val="C00000"/>
                </a:solidFill>
              </a:rPr>
              <a:t> </a:t>
            </a:r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elmi konfrans (27 dekabr 2017)</a:t>
            </a:r>
            <a:endParaRPr lang="az-Latn-AZ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50" y="2193619"/>
            <a:ext cx="4270248" cy="2846832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595" y="3345936"/>
            <a:ext cx="4051994" cy="2846832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2" name="Рисунок 11" descr="C:\Users\asus\Desktop\ScreenHunter_2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3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65924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80700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18                                                                                                 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442" y="759070"/>
            <a:ext cx="8995085" cy="1018929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400" b="1" dirty="0" smtClean="0"/>
              <a:t>Sosial şəbəkələrdə fəaliyyət </a:t>
            </a:r>
          </a:p>
          <a:p>
            <a:pPr algn="ctr"/>
            <a:r>
              <a:rPr lang="az-Latn-AZ" sz="2400" b="1" dirty="0" smtClean="0"/>
              <a:t>İqtisadiyyat İnstitutunun Facebook səhifəsi yaradılıb</a:t>
            </a:r>
            <a:endParaRPr lang="ru-RU" sz="2000" dirty="0" smtClean="0"/>
          </a:p>
          <a:p>
            <a:pPr lvl="0" algn="ctr"/>
            <a:r>
              <a:rPr lang="az-Latn-AZ" sz="2000" b="1" dirty="0" smtClean="0">
                <a:latin typeface="Cambria" panose="02040503050406030204" pitchFamily="18" charset="0"/>
              </a:rPr>
              <a:t> </a:t>
            </a:r>
            <a:endParaRPr lang="ru-RU" sz="2000" b="1" i="1" dirty="0">
              <a:latin typeface="Cambria" panose="02040503050406030204" pitchFamily="18" charset="0"/>
            </a:endParaRPr>
          </a:p>
        </p:txBody>
      </p:sp>
      <p:pic>
        <p:nvPicPr>
          <p:cNvPr id="34818" name="Picture 2" descr="C:\2018 SAYT\Şəkillər\faceboo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35163"/>
            <a:ext cx="6096000" cy="2987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1520" y="5252721"/>
            <a:ext cx="740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C00000"/>
                </a:solidFill>
              </a:rPr>
              <a:t>- İnstitutun fəliyyəti ilə bağlı saytda yerləşdirilmiş bütün xəbərlər </a:t>
            </a:r>
            <a:r>
              <a:rPr lang="az-Latn-AZ" b="1" dirty="0" smtClean="0">
                <a:solidFill>
                  <a:schemeClr val="tx2">
                    <a:lumMod val="50000"/>
                  </a:schemeClr>
                </a:solidFill>
              </a:rPr>
              <a:t>“AMEA İqtisadiyyat İnstitutu”</a:t>
            </a:r>
            <a:r>
              <a:rPr lang="az-Latn-AZ" b="1" dirty="0" smtClean="0">
                <a:solidFill>
                  <a:srgbClr val="C00000"/>
                </a:solidFill>
              </a:rPr>
              <a:t> adında Facebook səhifəsində də yayılır</a:t>
            </a:r>
          </a:p>
          <a:p>
            <a:r>
              <a:rPr lang="az-Latn-AZ" b="1" dirty="0" smtClean="0">
                <a:solidFill>
                  <a:srgbClr val="C00000"/>
                </a:solidFill>
              </a:rPr>
              <a:t>- İnstitutun Facebook səhifəsinin istifadəçilərinin sayı 1100 nəfərə yaxındır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1" name="Рисунок 10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3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98581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612590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  <a:hlinkClick r:id="rId2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19                                                                         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63345" y="3016358"/>
            <a:ext cx="6326174" cy="751842"/>
          </a:xfrm>
          <a:prstGeom prst="roundRect">
            <a:avLst>
              <a:gd name="adj" fmla="val 2439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2400" b="1" dirty="0" smtClean="0">
                <a:solidFill>
                  <a:srgbClr val="860000"/>
                </a:solidFill>
              </a:rPr>
              <a:t>Diqqətinizə görə TƏŞƏKKÜR edirik!</a:t>
            </a:r>
            <a:endParaRPr lang="ru-RU" sz="2400" b="1" dirty="0">
              <a:solidFill>
                <a:srgbClr val="860000"/>
              </a:solidFill>
            </a:endParaRPr>
          </a:p>
          <a:p>
            <a:pPr algn="ctr"/>
            <a:endParaRPr lang="ru-RU" sz="2400" i="1" dirty="0">
              <a:solidFill>
                <a:srgbClr val="86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" y="0"/>
            <a:ext cx="9144001" cy="684000"/>
            <a:chOff x="-19985" y="5569"/>
            <a:chExt cx="10806279" cy="826949"/>
          </a:xfrm>
        </p:grpSpPr>
        <p:pic>
          <p:nvPicPr>
            <p:cNvPr id="11" name="Рисунок 10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2" name="Поле 2"/>
            <p:cNvSpPr txBox="1">
              <a:spLocks noChangeArrowheads="1"/>
            </p:cNvSpPr>
            <p:nvPr/>
          </p:nvSpPr>
          <p:spPr bwMode="auto">
            <a:xfrm>
              <a:off x="558665" y="96531"/>
              <a:ext cx="10227628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33267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787162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-3399" y="0"/>
            <a:ext cx="9147399" cy="684000"/>
            <a:chOff x="-19985" y="5569"/>
            <a:chExt cx="10806279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558665" y="96531"/>
              <a:ext cx="10227628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3399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2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506" y="925287"/>
            <a:ext cx="8587611" cy="450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AMEA Rəyasət Heyətinin 29 iyun 2016-cı il tarixli qərarı ilə akademiyanın hər bir institut və təşkilatında ictimaiyyətlə əlaqələr şöbəsinin yaradılmasının əsası qoyulub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AMEA İqtisadiyyat İnstitutunda bu qərar əsas tutularaq direktorun müvafiq əmri ilə 2016-cı il sentyabrın 1-də İctimaiyyətlə əlaqələr şöbəsi yaradılıb və iqtisad üzrə fəlsəfə doktoru Mahir Zeynalov şöbə müdiri təyin olunub.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az-Latn-AZ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az-Latn-A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az-Latn-AZ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az-Latn-A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az-Latn-A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az-Latn-A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az-Latn-AZ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az-Latn-AZ" sz="1600" b="1" dirty="0" smtClean="0">
              <a:solidFill>
                <a:srgbClr val="FF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az-Latn-AZ" b="1" dirty="0">
              <a:solidFill>
                <a:srgbClr val="FF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33266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Прямоугольник 13"/>
          <p:cNvSpPr/>
          <p:nvPr/>
        </p:nvSpPr>
        <p:spPr>
          <a:xfrm>
            <a:off x="293913" y="2481943"/>
            <a:ext cx="582385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</a:p>
          <a:p>
            <a:pPr algn="just">
              <a:spcBef>
                <a:spcPts val="1200"/>
              </a:spcBef>
            </a:pP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Mahir Zeynalov orta məktəbi medalla, Azərbaycan Kooperasiya Universitetini qızmızı diplomla bitirib.  İqtisadçıdır.  </a:t>
            </a:r>
          </a:p>
          <a:p>
            <a:pPr algn="just">
              <a:spcBef>
                <a:spcPts val="1200"/>
              </a:spcBef>
            </a:pP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Müxtəlif mətbuat orqanlarında – “Biznes-press”, “Olaylar”, “Bakı-Biznes”, “Üc nöqtə” və s. qəzetlərdə müxbir, şöbə müdiri, redaktor vəzifələrində işləyib.</a:t>
            </a:r>
            <a:r>
              <a:rPr lang="az-Latn-AZ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economics.com.az </a:t>
            </a: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saytının baş redaktorudur. </a:t>
            </a:r>
          </a:p>
          <a:p>
            <a:pPr algn="just">
              <a:spcBef>
                <a:spcPts val="1200"/>
              </a:spcBef>
            </a:pP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2014-cü ildə AMEA İqtisadiyyat İnstitutunda dissertasiya işini müdafiə edib, iqtisad üzrə fəlsəfə doktorudur. 25 elmi əsərin, 1 fərdi, 2 kollektiv monoqrafiyanın müəllifidir. </a:t>
            </a:r>
            <a:endParaRPr lang="ru-RU" dirty="0"/>
          </a:p>
        </p:txBody>
      </p:sp>
      <p:pic>
        <p:nvPicPr>
          <p:cNvPr id="35842" name="Picture 2" descr="http://economics.com.az/images/fotos/kollektiv/Mahir%20Zeynal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4356" y="2800349"/>
            <a:ext cx="2613218" cy="194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1542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-3399" y="0"/>
            <a:ext cx="9147399" cy="684000"/>
            <a:chOff x="-19985" y="5569"/>
            <a:chExt cx="10806279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558665" y="96531"/>
              <a:ext cx="10227628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3399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65924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Прямоугольник 14"/>
          <p:cNvSpPr/>
          <p:nvPr/>
        </p:nvSpPr>
        <p:spPr>
          <a:xfrm>
            <a:off x="152663" y="1025695"/>
            <a:ext cx="8411378" cy="315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az-Latn-A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Söbənin əsas fəaliyyət istiqamətləri:</a:t>
            </a:r>
          </a:p>
          <a:p>
            <a:pPr algn="just">
              <a:lnSpc>
                <a:spcPct val="107000"/>
              </a:lnSpc>
            </a:pPr>
            <a:endParaRPr lang="az-Latn-AZ" sz="20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AMEA İqtisadiyyat İnstitutunun ictimaiyyətlə əlaqələrini təşkil etmək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endParaRPr lang="az-Latn-A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  İnstitutun fəaliyyətinin KİV-də işıqlandırılması və ictimaiyyətə çatdırılması</a:t>
            </a:r>
          </a:p>
          <a:p>
            <a:pPr algn="just">
              <a:lnSpc>
                <a:spcPct val="107000"/>
              </a:lnSpc>
            </a:pPr>
            <a:endParaRPr lang="az-Latn-A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economics.com.az saytının idarə olunması 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endParaRPr lang="az-Latn-AZ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İnstitutun fəaliyyətinin sosial mediada təbliği</a:t>
            </a:r>
          </a:p>
        </p:txBody>
      </p:sp>
    </p:spTree>
    <p:extLst>
      <p:ext uri="{BB962C8B-B14F-4D97-AF65-F5344CB8AC3E}">
        <p14:creationId xmlns:p14="http://schemas.microsoft.com/office/powerpoint/2010/main" xmlns="" val="2789915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99440" y="1564640"/>
          <a:ext cx="476504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867855540"/>
              </p:ext>
            </p:extLst>
          </p:nvPr>
        </p:nvGraphicFramePr>
        <p:xfrm>
          <a:off x="5344160" y="1530350"/>
          <a:ext cx="3556000" cy="467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542" y="895256"/>
            <a:ext cx="8389800" cy="400110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    </a:t>
            </a:r>
            <a:r>
              <a:rPr lang="az-Latn-AZ" sz="2000" b="1" dirty="0" smtClean="0">
                <a:solidFill>
                  <a:srgbClr val="FF0000"/>
                </a:solidFill>
              </a:rPr>
              <a:t>İnstitutun fəaliyyəti elektron-mediada </a:t>
            </a:r>
            <a:endParaRPr lang="ru-RU" sz="2000" dirty="0">
              <a:solidFill>
                <a:srgbClr val="FF0000"/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7" name="Рисунок 16" descr="C:\Users\asus\Desktop\ScreenHunter_2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8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073251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87695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026677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459" y="812163"/>
            <a:ext cx="8931077" cy="630019"/>
          </a:xfrm>
          <a:prstGeom prst="roundRect">
            <a:avLst>
              <a:gd name="adj" fmla="val 12629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İqtisadiyyat İnstitutunun veb-saytı 2008-ci ildə yaradılıb.</a:t>
            </a:r>
          </a:p>
          <a:p>
            <a:pPr algn="ctr"/>
            <a:r>
              <a:rPr lang="az-Latn-AZ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economics.com.az saytı 2015-ci ildə müasir tələblərə uyğun olaraq yenidən qurulub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2080" y="4053839"/>
            <a:ext cx="8849360" cy="2486918"/>
          </a:xfrm>
          <a:prstGeom prst="roundRect">
            <a:avLst>
              <a:gd name="adj" fmla="val 12629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z-Latn-AZ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</a:t>
            </a:r>
            <a:r>
              <a:rPr lang="az-Latn-AZ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economics.com.az saytı</a:t>
            </a:r>
            <a:r>
              <a:rPr lang="az-Latn-AZ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AMEA Rəyasət Heyəti aparatı İctimaiyyətlə əlaqələr və elmin </a:t>
            </a:r>
            <a:r>
              <a:rPr lang="az-Latn-AZ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p</a:t>
            </a:r>
            <a:r>
              <a:rPr lang="az-Latn-AZ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opulyarlaşdırılması idarəsi tərəfindən həyata keçirilən monitorinqin nəticələrinə görə, 2016-cı ildə 40 sayt arasında 4-cü, AMEA-nın Humanitar və İctimai Elmlər bölməsinin elmi-tədqiqat institutları arasında 1-ci yeri tutub</a:t>
            </a:r>
          </a:p>
          <a:p>
            <a:pPr algn="just"/>
            <a:r>
              <a:rPr lang="az-Latn-AZ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İqtisadiyyat İnstitutunun saytı şəffaflıq və cəmiyyətə açıqlıq baxımından AMEA-da ən uğurlu elektron resurslardandır</a:t>
            </a:r>
          </a:p>
          <a:p>
            <a:pPr algn="just"/>
            <a:r>
              <a:rPr lang="az-Latn-AZ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Saytda materiallar 3 dildə  (Azərbaycan, rus və ingilis) yerləşdirilir</a:t>
            </a:r>
          </a:p>
          <a:p>
            <a:pPr algn="just">
              <a:buFontTx/>
              <a:buChar char="-"/>
            </a:pPr>
            <a:r>
              <a:rPr lang="az-Latn-AZ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İctimaiyyətlə əlaqələr şöbəsinin əsas hədəflərindən biri də saytın informasiya təminatında operativliyi qorumaq, geniş oxucu auditoriyası toplamaqdır</a:t>
            </a:r>
          </a:p>
        </p:txBody>
      </p:sp>
      <p:pic>
        <p:nvPicPr>
          <p:cNvPr id="1026" name="Picture 2" descr="C:\2018 SAYT\Şəkillər\economic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7971" y="1455057"/>
            <a:ext cx="4972620" cy="236583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-1" y="0"/>
            <a:ext cx="9144002" cy="684000"/>
            <a:chOff x="-19985" y="5569"/>
            <a:chExt cx="10806279" cy="826949"/>
          </a:xfrm>
        </p:grpSpPr>
        <p:pic>
          <p:nvPicPr>
            <p:cNvPr id="12" name="Рисунок 11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3" name="Поле 2"/>
            <p:cNvSpPr txBox="1">
              <a:spLocks noChangeArrowheads="1"/>
            </p:cNvSpPr>
            <p:nvPr/>
          </p:nvSpPr>
          <p:spPr bwMode="auto">
            <a:xfrm>
              <a:off x="558665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209467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Picture 2" descr="&amp;quot;İctimaiyyətlə əlaqələr&amp;quot; şöbəs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656" y="1723571"/>
            <a:ext cx="3623986" cy="214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3343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632595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54864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438275" algn="l"/>
              </a:tabLst>
            </a:pPr>
            <a:r>
              <a:rPr lang="az-Latn-AZ" sz="2000" b="1" dirty="0" smtClean="0">
                <a:latin typeface="Times New Roman"/>
                <a:ea typeface="Calibri"/>
                <a:cs typeface="Times New Roman"/>
              </a:rPr>
              <a:t>2015-2017-ci illər ərzində sayta müraciətlərin dinamikası</a:t>
            </a:r>
            <a:endParaRPr lang="ru-RU" sz="1600" dirty="0">
              <a:ea typeface="Calibri"/>
              <a:cs typeface="Times New Roman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8627249"/>
              </p:ext>
            </p:extLst>
          </p:nvPr>
        </p:nvGraphicFramePr>
        <p:xfrm>
          <a:off x="708297" y="1412241"/>
          <a:ext cx="7694023" cy="367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7040" y="5140960"/>
            <a:ext cx="8168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2015-ci ildə sayta orta aylıq baxış sayı – </a:t>
            </a:r>
            <a:r>
              <a:rPr lang="az-Latn-A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min</a:t>
            </a:r>
          </a:p>
          <a:p>
            <a:pPr algn="just">
              <a:buFontTx/>
              <a:buChar char="-"/>
            </a:pP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2016-ci ildə sayta orta aylıq baxış sayı – </a:t>
            </a:r>
            <a:r>
              <a:rPr lang="az-Latn-A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7,5 min</a:t>
            </a:r>
          </a:p>
          <a:p>
            <a:pPr algn="just">
              <a:buFontTx/>
              <a:buChar char="-"/>
            </a:pP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2017-ci ildə sayta orta aylıq baxış sayı – </a:t>
            </a:r>
            <a:r>
              <a:rPr lang="az-Latn-A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10 min  </a:t>
            </a:r>
          </a:p>
          <a:p>
            <a:pPr algn="just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- 2018-ci il üçün hədəf orta aylıq baxış sayı – </a:t>
            </a:r>
            <a:r>
              <a:rPr lang="az-Latn-A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12-15 min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2" name="Рисунок 11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4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33267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93159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1" y="885825"/>
            <a:ext cx="8258252" cy="1200329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z-Latn-AZ" sz="1600" b="1" dirty="0" smtClean="0">
                <a:solidFill>
                  <a:schemeClr val="accent5">
                    <a:lumMod val="50000"/>
                  </a:schemeClr>
                </a:solidFill>
              </a:rPr>
              <a:t>   Ved-s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ayta dünyanın </a:t>
            </a:r>
            <a:r>
              <a:rPr lang="az-Latn-AZ" b="1" dirty="0" smtClean="0">
                <a:solidFill>
                  <a:srgbClr val="860000"/>
                </a:solidFill>
              </a:rPr>
              <a:t>105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 ölkəsindən </a:t>
            </a:r>
            <a:r>
              <a:rPr lang="az-Latn-AZ" b="1" dirty="0" smtClean="0">
                <a:solidFill>
                  <a:srgbClr val="860000"/>
                </a:solidFill>
              </a:rPr>
              <a:t>270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 min müraciət olmuşdur. </a:t>
            </a:r>
          </a:p>
          <a:p>
            <a:pPr algn="just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  Sayt daha çox Azərbaycan (82,9%), Rusiya (4%), ABŞ (2,9%), Böyük Britaniya (2,2%), Ukrayna (1,3%), Türkiyə (1,3%), İran, Almaniya, Avropa Birliyi, Vyetnam, Çin, Belarus, Norveç və Fransada istifadəçilər tərəfindən izlənilir.</a:t>
            </a:r>
          </a:p>
        </p:txBody>
      </p:sp>
      <p:pic>
        <p:nvPicPr>
          <p:cNvPr id="1026" name="Picture 2" descr="C:\2018 SAYT\Şəkillər\sayt_2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2352675"/>
            <a:ext cx="6211887" cy="3848099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2" name="Рисунок 11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3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87695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026677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8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909321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economics.com.az saytında  İqtisadiyyat İnstitutunun fəaliyyəti ilə bağlı yerləşdirilmiş xəbərlərin sayı </a:t>
            </a:r>
            <a:endParaRPr lang="ru-RU" sz="1800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1677814"/>
              </p:ext>
            </p:extLst>
          </p:nvPr>
        </p:nvGraphicFramePr>
        <p:xfrm>
          <a:off x="254000" y="1828800"/>
          <a:ext cx="4704080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http://economics.com.az/images/fotos/tedbirler/2017/Terbiz_konfran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840" y="4216797"/>
            <a:ext cx="3840480" cy="2132275"/>
          </a:xfrm>
          <a:prstGeom prst="rect">
            <a:avLst/>
          </a:prstGeom>
          <a:noFill/>
          <a:ln w="1270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economics.com.az/media/k2/items/cache/a6922ff8cfad5d7f36649c0f9c77253b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840" y="1828801"/>
            <a:ext cx="3810000" cy="2326640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е 2"/>
          <p:cNvSpPr txBox="1">
            <a:spLocks noChangeArrowheads="1"/>
          </p:cNvSpPr>
          <p:nvPr/>
        </p:nvSpPr>
        <p:spPr bwMode="auto">
          <a:xfrm>
            <a:off x="1334471" y="75238"/>
            <a:ext cx="6075306" cy="55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5617" tIns="37808" rIns="75617" bIns="37808" anchor="t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z-Latn-AZ" sz="1600" b="1" dirty="0" smtClean="0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Azərbaycan Milli Elmlər Akademiyası</a:t>
            </a:r>
          </a:p>
          <a:p>
            <a:pPr algn="ctr">
              <a:lnSpc>
                <a:spcPct val="107000"/>
              </a:lnSpc>
            </a:pPr>
            <a:r>
              <a:rPr lang="az-Latn-AZ" sz="1600" b="1" dirty="0" smtClean="0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İQTİSADİYYAT </a:t>
            </a:r>
            <a:r>
              <a:rPr lang="az-Latn-AZ" sz="1600" b="1" dirty="0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İNSTİTUTU</a:t>
            </a:r>
            <a:endParaRPr lang="en-US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" y="0"/>
            <a:ext cx="9144000" cy="684000"/>
            <a:chOff x="-19985" y="5569"/>
            <a:chExt cx="10806279" cy="826949"/>
          </a:xfrm>
        </p:grpSpPr>
        <p:pic>
          <p:nvPicPr>
            <p:cNvPr id="17" name="Рисунок 16" descr="C:\Users\asus\Desktop\ScreenHunter_2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9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23" name="Рисунок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44152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026677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9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442" y="759070"/>
            <a:ext cx="8995085" cy="754769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000" b="1" dirty="0" smtClean="0"/>
              <a:t>2017-ci ildə www. economics.com.az saytının “Xəbərlər” bölməsi üzrə yerləşdirilən materialların statistikası</a:t>
            </a:r>
            <a:endParaRPr lang="ru-RU" sz="2000" dirty="0" smtClean="0"/>
          </a:p>
          <a:p>
            <a:pPr lvl="0" algn="ctr"/>
            <a:r>
              <a:rPr lang="az-Latn-AZ" sz="2000" b="1" dirty="0" smtClean="0">
                <a:latin typeface="Cambria" panose="02040503050406030204" pitchFamily="18" charset="0"/>
              </a:rPr>
              <a:t> </a:t>
            </a:r>
            <a:endParaRPr lang="ru-RU" sz="2000" b="1" i="1" dirty="0">
              <a:latin typeface="Cambria" panose="020405030504060302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97280" y="1648206"/>
          <a:ext cx="7071360" cy="4407155"/>
        </p:xfrm>
        <a:graphic>
          <a:graphicData uri="http://schemas.openxmlformats.org/drawingml/2006/table">
            <a:tbl>
              <a:tblPr/>
              <a:tblGrid>
                <a:gridCol w="1076346"/>
                <a:gridCol w="3436775"/>
                <a:gridCol w="2558239"/>
              </a:tblGrid>
              <a:tr h="356733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b="1" dirty="0">
                          <a:latin typeface="Times New Roman"/>
                          <a:ea typeface="Calibri"/>
                          <a:cs typeface="Times New Roman"/>
                        </a:rPr>
                        <a:t>2017-ci il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Xəbərlər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Cəmi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4038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Yeniliklər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2937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Konfranslar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30880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Tədbirlər, iclaslar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3858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Müsahibələr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3858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Nəşrlər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3858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Maraqlı məlumat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3858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Rəsmi sənədlər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3858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Həmkarlar Təşkilatı 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3339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Elanlar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38580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Cəmi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3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270</a:t>
                      </a:r>
                      <a:endParaRPr lang="ru-RU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0" y="0"/>
            <a:ext cx="9144001" cy="684000"/>
            <a:chOff x="-19985" y="5569"/>
            <a:chExt cx="10806279" cy="826949"/>
          </a:xfrm>
        </p:grpSpPr>
        <p:pic>
          <p:nvPicPr>
            <p:cNvPr id="11" name="Рисунок 10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679" t="33953" r="6894" b="55220"/>
            <a:stretch/>
          </p:blipFill>
          <p:spPr bwMode="auto">
            <a:xfrm>
              <a:off x="-19985" y="5569"/>
              <a:ext cx="10806279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2" name="Поле 2"/>
            <p:cNvSpPr txBox="1">
              <a:spLocks noChangeArrowheads="1"/>
            </p:cNvSpPr>
            <p:nvPr/>
          </p:nvSpPr>
          <p:spPr bwMode="auto">
            <a:xfrm>
              <a:off x="558666" y="96531"/>
              <a:ext cx="10227627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Azərbaycan Milli Elmlər Akademiyası</a:t>
              </a:r>
            </a:p>
            <a:p>
              <a:pPr algn="ctr">
                <a:lnSpc>
                  <a:spcPct val="107000"/>
                </a:lnSpc>
              </a:pPr>
              <a:r>
                <a:rPr lang="az-Latn-AZ" sz="1600" b="1" dirty="0" smtClean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İQTİSADİYYAT </a:t>
              </a:r>
              <a:r>
                <a:rPr lang="az-Latn-AZ" sz="1600" b="1" dirty="0">
                  <a:solidFill>
                    <a:srgbClr val="FFFFFF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İNSTİTUTU</a:t>
              </a:r>
              <a:endParaRPr lang="en-US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>
            <a:fillRect/>
          </a:stretch>
        </p:blipFill>
        <p:spPr bwMode="auto">
          <a:xfrm>
            <a:off x="144152" y="0"/>
            <a:ext cx="648000" cy="68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612590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913</Words>
  <Application>Microsoft Office PowerPoint</Application>
  <PresentationFormat>Экран (4:3)</PresentationFormat>
  <Paragraphs>182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serena</cp:lastModifiedBy>
  <cp:revision>250</cp:revision>
  <cp:lastPrinted>2017-11-29T08:11:49Z</cp:lastPrinted>
  <dcterms:created xsi:type="dcterms:W3CDTF">2017-11-28T17:36:57Z</dcterms:created>
  <dcterms:modified xsi:type="dcterms:W3CDTF">2018-02-12T17:18:32Z</dcterms:modified>
</cp:coreProperties>
</file>