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72" r:id="rId3"/>
    <p:sldId id="300" r:id="rId4"/>
    <p:sldId id="259" r:id="rId5"/>
    <p:sldId id="326" r:id="rId6"/>
    <p:sldId id="327" r:id="rId7"/>
    <p:sldId id="332" r:id="rId8"/>
    <p:sldId id="296" r:id="rId9"/>
    <p:sldId id="258" r:id="rId10"/>
    <p:sldId id="342" r:id="rId11"/>
    <p:sldId id="268" r:id="rId12"/>
    <p:sldId id="333" r:id="rId13"/>
    <p:sldId id="339" r:id="rId14"/>
    <p:sldId id="317" r:id="rId15"/>
    <p:sldId id="323" r:id="rId16"/>
    <p:sldId id="334" r:id="rId17"/>
    <p:sldId id="292" r:id="rId18"/>
    <p:sldId id="265" r:id="rId19"/>
    <p:sldId id="319" r:id="rId20"/>
    <p:sldId id="325" r:id="rId21"/>
    <p:sldId id="320" r:id="rId22"/>
    <p:sldId id="337" r:id="rId23"/>
    <p:sldId id="284" r:id="rId24"/>
    <p:sldId id="283" r:id="rId25"/>
    <p:sldId id="291" r:id="rId26"/>
    <p:sldId id="343" r:id="rId27"/>
    <p:sldId id="338" r:id="rId28"/>
    <p:sldId id="329" r:id="rId29"/>
    <p:sldId id="271" r:id="rId30"/>
    <p:sldId id="294" r:id="rId31"/>
    <p:sldId id="344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DDDDDD"/>
    <a:srgbClr val="EAEAEA"/>
    <a:srgbClr val="B2B2B2"/>
    <a:srgbClr val="996600"/>
    <a:srgbClr val="860000"/>
    <a:srgbClr val="0037A4"/>
    <a:srgbClr val="B3CCFF"/>
    <a:srgbClr val="71A0FF"/>
    <a:srgbClr val="2D7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5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8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5A390-5B35-4A9E-ADD4-E470BBD9008B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1F8DA-8434-47FF-B486-C081F79A4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73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A8B3-6305-4F51-B212-7E676224562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82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B3C0-D134-4B3C-BE53-6C4D736E363F}" type="datetimeFigureOut">
              <a:rPr lang="ru-RU" smtClean="0"/>
              <a:pPr/>
              <a:t>03.01.2019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4D2-319D-42C2-BBB0-9A86D3EB1C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61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B3C0-D134-4B3C-BE53-6C4D736E363F}" type="datetimeFigureOut">
              <a:rPr lang="ru-RU" smtClean="0"/>
              <a:pPr/>
              <a:t>03.01.2019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4D2-319D-42C2-BBB0-9A86D3EB1C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40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B3C0-D134-4B3C-BE53-6C4D736E363F}" type="datetimeFigureOut">
              <a:rPr lang="ru-RU" smtClean="0"/>
              <a:pPr/>
              <a:t>03.01.2019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4D2-319D-42C2-BBB0-9A86D3EB1C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60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B3C0-D134-4B3C-BE53-6C4D736E363F}" type="datetimeFigureOut">
              <a:rPr lang="ru-RU" smtClean="0"/>
              <a:pPr/>
              <a:t>03.01.2019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4D2-319D-42C2-BBB0-9A86D3EB1C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45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B3C0-D134-4B3C-BE53-6C4D736E363F}" type="datetimeFigureOut">
              <a:rPr lang="ru-RU" smtClean="0"/>
              <a:pPr/>
              <a:t>03.01.2019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4D2-319D-42C2-BBB0-9A86D3EB1C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5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B3C0-D134-4B3C-BE53-6C4D736E363F}" type="datetimeFigureOut">
              <a:rPr lang="ru-RU" smtClean="0"/>
              <a:pPr/>
              <a:t>03.01.2019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4D2-319D-42C2-BBB0-9A86D3EB1C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31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B3C0-D134-4B3C-BE53-6C4D736E363F}" type="datetimeFigureOut">
              <a:rPr lang="ru-RU" smtClean="0"/>
              <a:pPr/>
              <a:t>03.01.2019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4D2-319D-42C2-BBB0-9A86D3EB1C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0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B3C0-D134-4B3C-BE53-6C4D736E363F}" type="datetimeFigureOut">
              <a:rPr lang="ru-RU" smtClean="0"/>
              <a:pPr/>
              <a:t>03.01.2019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4D2-319D-42C2-BBB0-9A86D3EB1C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386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B3C0-D134-4B3C-BE53-6C4D736E363F}" type="datetimeFigureOut">
              <a:rPr lang="ru-RU" smtClean="0"/>
              <a:pPr/>
              <a:t>03.01.2019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4D2-319D-42C2-BBB0-9A86D3EB1C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76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B3C0-D134-4B3C-BE53-6C4D736E363F}" type="datetimeFigureOut">
              <a:rPr lang="ru-RU" smtClean="0"/>
              <a:pPr/>
              <a:t>03.01.2019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4D2-319D-42C2-BBB0-9A86D3EB1C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649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B3C0-D134-4B3C-BE53-6C4D736E363F}" type="datetimeFigureOut">
              <a:rPr lang="ru-RU" smtClean="0"/>
              <a:pPr/>
              <a:t>03.01.2019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4D2-319D-42C2-BBB0-9A86D3EB1C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42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BB3C0-D134-4B3C-BE53-6C4D736E363F}" type="datetimeFigureOut">
              <a:rPr lang="ru-RU" smtClean="0"/>
              <a:pPr/>
              <a:t>03.01.2019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3D4D2-319D-42C2-BBB0-9A86D3EB1C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4.jpeg"/><Relationship Id="rId7" Type="http://schemas.openxmlformats.org/officeDocument/2006/relationships/image" Target="../media/image2.png"/><Relationship Id="rId12" Type="http://schemas.openxmlformats.org/officeDocument/2006/relationships/image" Target="../media/image3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9.jpeg"/><Relationship Id="rId5" Type="http://schemas.openxmlformats.org/officeDocument/2006/relationships/image" Target="../media/image1.png"/><Relationship Id="rId10" Type="http://schemas.openxmlformats.org/officeDocument/2006/relationships/image" Target="../media/image28.jpeg"/><Relationship Id="rId4" Type="http://schemas.openxmlformats.org/officeDocument/2006/relationships/image" Target="../media/image25.jpeg"/><Relationship Id="rId9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11" Type="http://schemas.openxmlformats.org/officeDocument/2006/relationships/image" Target="../media/image2.png"/><Relationship Id="rId5" Type="http://schemas.openxmlformats.org/officeDocument/2006/relationships/image" Target="../media/image34.jpeg"/><Relationship Id="rId10" Type="http://schemas.microsoft.com/office/2007/relationships/hdphoto" Target="../media/hdphoto1.wdp"/><Relationship Id="rId4" Type="http://schemas.openxmlformats.org/officeDocument/2006/relationships/image" Target="../media/image33.jpeg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50.jpeg"/><Relationship Id="rId3" Type="http://schemas.microsoft.com/office/2007/relationships/hdphoto" Target="../media/hdphoto1.wdp"/><Relationship Id="rId7" Type="http://schemas.openxmlformats.org/officeDocument/2006/relationships/image" Target="../media/image47.jpeg"/><Relationship Id="rId12" Type="http://schemas.microsoft.com/office/2007/relationships/hdphoto" Target="../media/hdphoto6.wdp"/><Relationship Id="rId2" Type="http://schemas.openxmlformats.org/officeDocument/2006/relationships/image" Target="../media/image1.pn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49.jpeg"/><Relationship Id="rId5" Type="http://schemas.openxmlformats.org/officeDocument/2006/relationships/image" Target="../media/image46.jpeg"/><Relationship Id="rId15" Type="http://schemas.openxmlformats.org/officeDocument/2006/relationships/image" Target="../media/image51.jpeg"/><Relationship Id="rId10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openxmlformats.org/officeDocument/2006/relationships/image" Target="../media/image48.jpeg"/><Relationship Id="rId14" Type="http://schemas.microsoft.com/office/2007/relationships/hdphoto" Target="../media/hdphoto7.wdp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56.jpeg"/><Relationship Id="rId3" Type="http://schemas.microsoft.com/office/2007/relationships/hdphoto" Target="../media/hdphoto1.wdp"/><Relationship Id="rId7" Type="http://schemas.openxmlformats.org/officeDocument/2006/relationships/image" Target="../media/image53.jpeg"/><Relationship Id="rId12" Type="http://schemas.microsoft.com/office/2007/relationships/hdphoto" Target="../media/hdphoto1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55.jpeg"/><Relationship Id="rId5" Type="http://schemas.openxmlformats.org/officeDocument/2006/relationships/image" Target="../media/image52.jpeg"/><Relationship Id="rId10" Type="http://schemas.microsoft.com/office/2007/relationships/hdphoto" Target="../media/hdphoto11.wdp"/><Relationship Id="rId4" Type="http://schemas.openxmlformats.org/officeDocument/2006/relationships/image" Target="../media/image2.png"/><Relationship Id="rId9" Type="http://schemas.openxmlformats.org/officeDocument/2006/relationships/image" Target="../media/image54.jpeg"/><Relationship Id="rId14" Type="http://schemas.microsoft.com/office/2007/relationships/hdphoto" Target="../media/hdphoto1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0.jpeg"/><Relationship Id="rId7" Type="http://schemas.openxmlformats.org/officeDocument/2006/relationships/image" Target="../media/image63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2.png"/><Relationship Id="rId4" Type="http://schemas.microsoft.com/office/2007/relationships/hdphoto" Target="../media/hdphoto14.wdp"/><Relationship Id="rId9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2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484" y="2297544"/>
            <a:ext cx="8692233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az-Latn-AZ" sz="3600" b="1" dirty="0">
                <a:solidFill>
                  <a:srgbClr val="860000"/>
                </a:solidFill>
                <a:latin typeface="Arno Pro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AMEA İQTİSADİYYAT </a:t>
            </a:r>
            <a:r>
              <a:rPr lang="az-Latn-AZ" sz="3600" b="1" dirty="0" smtClean="0">
                <a:solidFill>
                  <a:srgbClr val="860000"/>
                </a:solidFill>
                <a:latin typeface="Arno Pro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İNSTİTUTU</a:t>
            </a:r>
          </a:p>
          <a:p>
            <a:pPr lvl="0" algn="ctr">
              <a:lnSpc>
                <a:spcPct val="120000"/>
              </a:lnSpc>
            </a:pPr>
            <a:r>
              <a:rPr lang="az-Latn-AZ" sz="3600" b="1" dirty="0" smtClean="0">
                <a:solidFill>
                  <a:srgbClr val="860000"/>
                </a:solidFill>
                <a:latin typeface="Arno Pro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en-US" sz="3600" b="1" dirty="0" smtClean="0">
                <a:solidFill>
                  <a:srgbClr val="860000"/>
                </a:solidFill>
                <a:latin typeface="Arno Pro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az-Latn-AZ" sz="3600" b="1" dirty="0" smtClean="0">
                <a:solidFill>
                  <a:srgbClr val="860000"/>
                </a:solidFill>
                <a:latin typeface="Arno Pro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-ci ildə elmi-təşkilati fəaliyyət haqqında</a:t>
            </a:r>
          </a:p>
          <a:p>
            <a:pPr lvl="0" algn="ctr">
              <a:lnSpc>
                <a:spcPct val="120000"/>
              </a:lnSpc>
            </a:pPr>
            <a:r>
              <a:rPr lang="az-Latn-AZ" sz="3600" b="1" dirty="0" smtClean="0">
                <a:solidFill>
                  <a:srgbClr val="860000"/>
                </a:solidFill>
                <a:latin typeface="Arno Pro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HESABAT</a:t>
            </a:r>
            <a:endParaRPr lang="en-US" sz="3600" b="1" dirty="0" smtClean="0">
              <a:solidFill>
                <a:srgbClr val="860000"/>
              </a:solidFill>
              <a:latin typeface="Arno Pro" panose="0202050204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>
              <a:lnSpc>
                <a:spcPct val="120000"/>
              </a:lnSpc>
            </a:pPr>
            <a:endParaRPr lang="az-Latn-AZ" sz="2000" b="1" i="1" dirty="0" smtClean="0">
              <a:solidFill>
                <a:srgbClr val="002060"/>
              </a:solidFill>
              <a:latin typeface="Arno Pro" panose="0202050204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>
              <a:lnSpc>
                <a:spcPct val="120000"/>
              </a:lnSpc>
            </a:pPr>
            <a:r>
              <a:rPr lang="en-US" sz="2000" b="1" i="1" dirty="0" smtClean="0">
                <a:solidFill>
                  <a:srgbClr val="002060"/>
                </a:solidFill>
                <a:latin typeface="Arno Pro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AMEA R</a:t>
            </a:r>
            <a:r>
              <a:rPr lang="az-Latn-AZ" sz="2000" b="1" i="1" dirty="0" smtClean="0">
                <a:solidFill>
                  <a:srgbClr val="002060"/>
                </a:solidFill>
                <a:latin typeface="Arno Pro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ə</a:t>
            </a:r>
            <a:r>
              <a:rPr lang="en-US" sz="2000" b="1" i="1" dirty="0" err="1" smtClean="0">
                <a:solidFill>
                  <a:srgbClr val="002060"/>
                </a:solidFill>
                <a:latin typeface="Arno Pro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yas</a:t>
            </a:r>
            <a:r>
              <a:rPr lang="az-Latn-AZ" sz="2000" b="1" i="1" dirty="0" smtClean="0">
                <a:solidFill>
                  <a:srgbClr val="002060"/>
                </a:solidFill>
                <a:latin typeface="Arno Pro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ə</a:t>
            </a:r>
            <a:r>
              <a:rPr lang="en-US" sz="2000" b="1" i="1" dirty="0" smtClean="0">
                <a:solidFill>
                  <a:srgbClr val="002060"/>
                </a:solidFill>
                <a:latin typeface="Arno Pro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hey</a:t>
            </a:r>
            <a:r>
              <a:rPr lang="az-Latn-AZ" sz="2000" b="1" i="1" dirty="0" smtClean="0">
                <a:solidFill>
                  <a:srgbClr val="002060"/>
                </a:solidFill>
                <a:latin typeface="Arno Pro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ə</a:t>
            </a:r>
            <a:r>
              <a:rPr lang="en-US" sz="2000" b="1" i="1" dirty="0" err="1" smtClean="0">
                <a:solidFill>
                  <a:srgbClr val="002060"/>
                </a:solidFill>
                <a:latin typeface="Arno Pro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az-Latn-AZ" sz="2000" b="1" i="1" dirty="0" smtClean="0">
                <a:solidFill>
                  <a:srgbClr val="002060"/>
                </a:solidFill>
                <a:latin typeface="Arno Pro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27 dekabr 2018-ci il</a:t>
            </a:r>
            <a:endParaRPr lang="az-Latn-AZ" sz="2000" b="1" i="1" dirty="0">
              <a:solidFill>
                <a:srgbClr val="002060"/>
              </a:solidFill>
              <a:latin typeface="Arno Pro" panose="0202050204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14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349055" y="117988"/>
              <a:ext cx="548892" cy="578672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16" name="Поле 2"/>
            <p:cNvSpPr txBox="1">
              <a:spLocks noChangeArrowheads="1"/>
            </p:cNvSpPr>
            <p:nvPr/>
          </p:nvSpPr>
          <p:spPr bwMode="auto">
            <a:xfrm>
              <a:off x="965665" y="96443"/>
              <a:ext cx="3602990" cy="67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154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81001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</a:t>
            </a:r>
            <a:r>
              <a:rPr lang="en-US" sz="1400" b="1" dirty="0" smtClean="0">
                <a:solidFill>
                  <a:srgbClr val="0037A4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</a:t>
            </a:r>
            <a:r>
              <a:rPr lang="az-Latn-AZ" sz="14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AMEA Rəyasət Heyəti, 27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dekabr 201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8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-ci il</a:t>
            </a:r>
            <a:endParaRPr lang="ru-RU" sz="1400" i="1" dirty="0">
              <a:solidFill>
                <a:srgbClr val="B3CCFF"/>
              </a:solidFill>
              <a:latin typeface="Cambria" panose="02040503050406030204" pitchFamily="18" charset="0"/>
            </a:endParaRPr>
          </a:p>
        </p:txBody>
      </p:sp>
      <p:grpSp>
        <p:nvGrpSpPr>
          <p:cNvPr id="5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6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349055" y="117988"/>
              <a:ext cx="548892" cy="578672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8" name="Поле 2"/>
            <p:cNvSpPr txBox="1">
              <a:spLocks noChangeArrowheads="1"/>
            </p:cNvSpPr>
            <p:nvPr/>
          </p:nvSpPr>
          <p:spPr bwMode="auto">
            <a:xfrm>
              <a:off x="965665" y="96443"/>
              <a:ext cx="3602990" cy="67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218875" y="799962"/>
            <a:ext cx="5567776" cy="680496"/>
          </a:xfrm>
          <a:prstGeom prst="roundRect">
            <a:avLst>
              <a:gd name="adj" fmla="val 19043"/>
            </a:avLst>
          </a:prstGeom>
          <a:solidFill>
            <a:srgbClr val="B40000"/>
          </a:solidFill>
          <a:ln w="19050">
            <a:solidFill>
              <a:srgbClr val="7E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az-Latn-AZ" sz="2000" b="1" dirty="0" smtClean="0">
                <a:solidFill>
                  <a:schemeClr val="bg1"/>
                </a:solidFill>
                <a:latin typeface="Arno Pro" panose="02020502040506020403" pitchFamily="18" charset="0"/>
              </a:rPr>
              <a:t>DÖVLƏT SƏNƏDLƏRİNİN HAZIRLANMASI VƏ İCRASINDA İŞTİRAK</a:t>
            </a:r>
            <a:endParaRPr lang="az-Latn-AZ" sz="2000" b="1" dirty="0">
              <a:solidFill>
                <a:schemeClr val="bg1"/>
              </a:solidFill>
              <a:latin typeface="Arno Pro" panose="020205020405060204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7284" y="2057892"/>
            <a:ext cx="75807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z-Latn-AZ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Azərbaycan Respublikası Mərkəzi Bankının sifarişi ilə</a:t>
            </a:r>
            <a:br>
              <a:rPr lang="az-Latn-AZ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</a:br>
            <a:r>
              <a:rPr lang="az-Latn-AZ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MasterCard Advisors şirkəti ilə birgə</a:t>
            </a:r>
          </a:p>
          <a:p>
            <a:pPr lvl="0"/>
            <a:endParaRPr lang="az-Latn-AZ" sz="2000" b="1" dirty="0">
              <a:solidFill>
                <a:srgbClr val="002060"/>
              </a:solidFill>
              <a:latin typeface="Arno Pro" panose="02020502040506020403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>
                <a:solidFill>
                  <a:srgbClr val="C0000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2018-2020-ci </a:t>
            </a:r>
            <a:r>
              <a:rPr lang="en-US" sz="2400" b="1" dirty="0" err="1">
                <a:solidFill>
                  <a:srgbClr val="C0000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illərdə</a:t>
            </a:r>
            <a:r>
              <a:rPr lang="en-US" sz="2400" b="1" dirty="0">
                <a:solidFill>
                  <a:srgbClr val="C0000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Azərbaycan</a:t>
            </a:r>
            <a:r>
              <a:rPr lang="en-US" sz="2400" b="1" dirty="0">
                <a:solidFill>
                  <a:srgbClr val="C0000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az-Latn-AZ" sz="2400" b="1" dirty="0">
                <a:solidFill>
                  <a:srgbClr val="C0000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Respublikasında</a:t>
            </a:r>
            <a:r>
              <a:rPr lang="en-US" sz="2400" b="1" dirty="0">
                <a:solidFill>
                  <a:srgbClr val="C0000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az-Latn-AZ" sz="2400" b="1" dirty="0">
                <a:solidFill>
                  <a:srgbClr val="C0000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rəqəmsal ödənişlərin genişləndirilməsi </a:t>
            </a:r>
            <a:r>
              <a:rPr lang="en-US" sz="2400" b="1" dirty="0" err="1">
                <a:solidFill>
                  <a:srgbClr val="C0000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üzrə</a:t>
            </a:r>
            <a:r>
              <a:rPr lang="en-US" sz="2400" b="1" dirty="0">
                <a:solidFill>
                  <a:srgbClr val="C0000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Dövlət</a:t>
            </a:r>
            <a:r>
              <a:rPr lang="en-US" sz="2400" b="1" dirty="0">
                <a:solidFill>
                  <a:srgbClr val="C0000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Proqramı</a:t>
            </a:r>
            <a:endParaRPr lang="az-Latn-AZ" sz="2400" b="1" dirty="0">
              <a:solidFill>
                <a:srgbClr val="C00000"/>
              </a:solidFill>
              <a:latin typeface="Arno Pro" panose="02020502040506020403" pitchFamily="18" charset="0"/>
              <a:cs typeface="Times New Roman" panose="02020603050405020304" pitchFamily="18" charset="0"/>
            </a:endParaRPr>
          </a:p>
          <a:p>
            <a:pPr lvl="0"/>
            <a:endParaRPr lang="az-Latn-AZ" sz="2400" b="1" dirty="0">
              <a:solidFill>
                <a:srgbClr val="C00000"/>
              </a:solidFill>
              <a:latin typeface="Arno Pro" panose="02020502040506020403" pitchFamily="18" charset="0"/>
              <a:cs typeface="Times New Roman" panose="02020603050405020304" pitchFamily="18" charset="0"/>
            </a:endParaRPr>
          </a:p>
          <a:p>
            <a:pPr marL="1616075" lvl="0" algn="r"/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Azərbaycan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Respublikasının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Prezidentinin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/>
            </a:r>
            <a:b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2018-ci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il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az-Latn-AZ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26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sentyabr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tarixli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sərəncam</a:t>
            </a:r>
            <a:r>
              <a:rPr lang="az-Latn-AZ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ı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ilə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/>
            </a:r>
            <a:b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</a:br>
            <a:r>
              <a:rPr lang="en-US" sz="2000" b="1" dirty="0" err="1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təsdiq</a:t>
            </a:r>
            <a:r>
              <a:rPr lang="en-US" sz="2000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olunmuş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dur</a:t>
            </a:r>
            <a:endParaRPr lang="az-Latn-AZ" sz="2000" b="1" dirty="0">
              <a:solidFill>
                <a:srgbClr val="002060"/>
              </a:solidFill>
              <a:latin typeface="Arno Pro" panose="020205020405060204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68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26566" y="782655"/>
            <a:ext cx="2777504" cy="466688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az-Latn-A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XÜSUSİ LAYİHƏLƏR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8898" y="1384745"/>
            <a:ext cx="5317505" cy="4795242"/>
          </a:xfrm>
          <a:prstGeom prst="roundRect">
            <a:avLst>
              <a:gd name="adj" fmla="val 7107"/>
            </a:avLst>
          </a:prstGeom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az-Latn-AZ" sz="2000" b="1" i="1" dirty="0" smtClean="0">
                <a:solidFill>
                  <a:srgbClr val="C0000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AR Prezidenti yanında Elmin İnkişafı Fondu:  </a:t>
            </a:r>
            <a:endParaRPr lang="az-Latn-AZ" sz="2000" b="1" i="1" dirty="0">
              <a:solidFill>
                <a:srgbClr val="C00000"/>
              </a:solidFill>
              <a:latin typeface="Arno Pro" panose="02020502040506020403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az-Latn-AZ" b="1" dirty="0">
                <a:solidFill>
                  <a:schemeClr val="accent5">
                    <a:lumMod val="50000"/>
                  </a:schemeClr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az-Latn-AZ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Dövlətin</a:t>
            </a:r>
            <a:r>
              <a:rPr lang="en-US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az-Latn-AZ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iqtisadiyyatı</a:t>
            </a:r>
            <a:r>
              <a:rPr lang="en-US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tənzimlə</a:t>
            </a:r>
            <a:r>
              <a:rPr lang="az-Latn-AZ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err="1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məsinin</a:t>
            </a:r>
            <a:r>
              <a:rPr lang="en-US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ölçülməsi</a:t>
            </a:r>
            <a:r>
              <a:rPr lang="en-US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metodologiyası və iqtisadi inkişaf </a:t>
            </a:r>
            <a:r>
              <a:rPr lang="en-US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modellərinin</a:t>
            </a:r>
            <a:r>
              <a:rPr lang="en-US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az-Latn-AZ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təsnif-ləşdirilməsi</a:t>
            </a:r>
            <a:r>
              <a:rPr lang="az-Latn-AZ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az-Latn-AZ" i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(2017-2018)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az-Latn-AZ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2. Milli </a:t>
            </a:r>
            <a:r>
              <a:rPr lang="az-Latn-AZ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valyutanın </a:t>
            </a:r>
            <a:r>
              <a:rPr lang="az-Latn-AZ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devalvasiyası </a:t>
            </a:r>
            <a:r>
              <a:rPr lang="az-Latn-AZ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şəraitində </a:t>
            </a:r>
            <a:r>
              <a:rPr lang="az-Latn-AZ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makroiqti-sadi </a:t>
            </a:r>
            <a:r>
              <a:rPr lang="az-Latn-AZ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sabitliyinin </a:t>
            </a:r>
            <a:r>
              <a:rPr lang="az-Latn-AZ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modelləşdirilməsi </a:t>
            </a:r>
            <a:r>
              <a:rPr lang="az-Latn-AZ" i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(2017-2018)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az-Latn-AZ" b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3. Elm </a:t>
            </a:r>
            <a:r>
              <a:rPr lang="az-Latn-AZ" b="1" dirty="0">
                <a:solidFill>
                  <a:srgbClr val="002060"/>
                </a:solidFill>
                <a:latin typeface="Arno Pro" panose="02020502040506020403" pitchFamily="18" charset="0"/>
              </a:rPr>
              <a:t>və təhsilin inteqrasiyasının ölkənin dayanıqlı iqtisadi inkişafına təsirinin modelləşdirilməsi </a:t>
            </a:r>
            <a:r>
              <a:rPr lang="az-Latn-AZ" i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(AMEA </a:t>
            </a:r>
            <a:r>
              <a:rPr lang="az-Latn-AZ" i="1" dirty="0">
                <a:solidFill>
                  <a:srgbClr val="002060"/>
                </a:solidFill>
                <a:latin typeface="Arno Pro" panose="02020502040506020403" pitchFamily="18" charset="0"/>
              </a:rPr>
              <a:t>İdarəetmə Sistemləri İnstitutu və ADİU ilə </a:t>
            </a:r>
            <a:r>
              <a:rPr lang="az-Latn-AZ" i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birgə, 2018-2019)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az-Latn-AZ" b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 4. Azərbaycan </a:t>
            </a:r>
            <a:r>
              <a:rPr lang="az-Latn-AZ" b="1" dirty="0">
                <a:solidFill>
                  <a:srgbClr val="002060"/>
                </a:solidFill>
                <a:latin typeface="Arno Pro" panose="02020502040506020403" pitchFamily="18" charset="0"/>
              </a:rPr>
              <a:t>və Belarusda bərpa olunan </a:t>
            </a:r>
            <a:r>
              <a:rPr lang="az-Latn-AZ" b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mənbələr-dən </a:t>
            </a:r>
            <a:r>
              <a:rPr lang="az-Latn-AZ" b="1" dirty="0">
                <a:solidFill>
                  <a:srgbClr val="002060"/>
                </a:solidFill>
                <a:latin typeface="Arno Pro" panose="02020502040506020403" pitchFamily="18" charset="0"/>
              </a:rPr>
              <a:t>enerji istehsalının həcminin </a:t>
            </a:r>
            <a:r>
              <a:rPr lang="az-Latn-AZ" b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artırılması </a:t>
            </a:r>
            <a:r>
              <a:rPr lang="az-Latn-AZ" b="1" dirty="0">
                <a:solidFill>
                  <a:srgbClr val="002060"/>
                </a:solidFill>
                <a:latin typeface="Arno Pro" panose="02020502040506020403" pitchFamily="18" charset="0"/>
              </a:rPr>
              <a:t>və enerji səmərəliliyinin yüksəldilməsinin iqtisadi-hüquqi </a:t>
            </a:r>
            <a:r>
              <a:rPr lang="az-Latn-AZ" b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əsas-ları </a:t>
            </a:r>
            <a:r>
              <a:rPr lang="az-Latn-AZ" i="1" dirty="0">
                <a:solidFill>
                  <a:srgbClr val="002060"/>
                </a:solidFill>
                <a:latin typeface="Arno Pro" panose="02020502040506020403" pitchFamily="18" charset="0"/>
              </a:rPr>
              <a:t>(BMEA İqtisadiyyat İnstitutu ilə </a:t>
            </a:r>
            <a:r>
              <a:rPr lang="az-Latn-AZ" i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birgə, 2018-2019)</a:t>
            </a:r>
            <a:endParaRPr lang="az-Latn-AZ" i="1" dirty="0" smtClean="0">
              <a:solidFill>
                <a:srgbClr val="002060"/>
              </a:solidFill>
              <a:latin typeface="Arno Pro" panose="02020502040506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13398" y="1384745"/>
            <a:ext cx="3338915" cy="4795242"/>
          </a:xfrm>
          <a:prstGeom prst="roundRect">
            <a:avLst>
              <a:gd name="adj" fmla="val 9307"/>
            </a:avLst>
          </a:prstGeom>
          <a:ln w="19050">
            <a:solidFill>
              <a:srgbClr val="7E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900430" algn="l"/>
              </a:tabLst>
            </a:pPr>
            <a:r>
              <a:rPr lang="az-Latn-AZ" sz="2000" b="1" i="1" dirty="0">
                <a:solidFill>
                  <a:srgbClr val="C00000"/>
                </a:solidFill>
                <a:latin typeface="Arno Pro" panose="02020502040506020403" pitchFamily="18" charset="0"/>
              </a:rPr>
              <a:t>AMEA Rəyasət </a:t>
            </a:r>
            <a:r>
              <a:rPr lang="az-Latn-AZ" sz="2000" b="1" i="1" dirty="0" smtClean="0">
                <a:solidFill>
                  <a:srgbClr val="C00000"/>
                </a:solidFill>
                <a:latin typeface="Arno Pro" panose="02020502040506020403" pitchFamily="18" charset="0"/>
              </a:rPr>
              <a:t>Heyətinin </a:t>
            </a:r>
            <a:r>
              <a:rPr lang="az-Latn-AZ" sz="2000" b="1" i="1" dirty="0" smtClean="0">
                <a:solidFill>
                  <a:srgbClr val="C0000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elmi-tədqiqat Proqramı: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900430" algn="l"/>
              </a:tabLst>
            </a:pPr>
            <a:r>
              <a:rPr lang="az-Latn-AZ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Postneft </a:t>
            </a:r>
            <a:r>
              <a:rPr lang="az-Latn-AZ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iqtisadiyyatının tarazlıq modellərinin yaradılması və </a:t>
            </a:r>
            <a:r>
              <a:rPr lang="az-Latn-AZ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perspektiv </a:t>
            </a:r>
            <a:r>
              <a:rPr lang="az-Latn-AZ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inkişaf ssenarilərinin </a:t>
            </a:r>
            <a:r>
              <a:rPr lang="az-Latn-AZ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işlənməsi </a:t>
            </a:r>
            <a:r>
              <a:rPr lang="az-Latn-AZ" i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(2018-2019)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900430" algn="l"/>
              </a:tabLst>
            </a:pPr>
            <a:r>
              <a:rPr lang="az-Latn-AZ" b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Azərbaycan </a:t>
            </a:r>
            <a:r>
              <a:rPr lang="az-Latn-AZ" b="1" dirty="0">
                <a:solidFill>
                  <a:srgbClr val="002060"/>
                </a:solidFill>
                <a:latin typeface="Arno Pro" panose="02020502040506020403" pitchFamily="18" charset="0"/>
              </a:rPr>
              <a:t>Respublikasının sosial-iqtisadi inkişafının tarixi, prioritetləri və perspektiv qiymətləndirilməsində qeyri-səlis metodlardan </a:t>
            </a:r>
            <a:r>
              <a:rPr lang="az-Latn-AZ" b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istifadə </a:t>
            </a:r>
            <a:r>
              <a:rPr lang="az-Latn-AZ" i="1" dirty="0">
                <a:solidFill>
                  <a:srgbClr val="002060"/>
                </a:solidFill>
                <a:latin typeface="Arno Pro" panose="02020502040506020403" pitchFamily="18" charset="0"/>
              </a:rPr>
              <a:t>(AMEA Tarix </a:t>
            </a:r>
            <a:r>
              <a:rPr lang="az-Latn-AZ" i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İnstitutu və</a:t>
            </a:r>
            <a:r>
              <a:rPr lang="az-Latn-AZ" i="1" dirty="0">
                <a:solidFill>
                  <a:srgbClr val="002060"/>
                </a:solidFill>
                <a:latin typeface="Arno Pro" panose="02020502040506020403" pitchFamily="18" charset="0"/>
              </a:rPr>
              <a:t> AR Prezidenti yanında Dövlət İdarəçilik </a:t>
            </a:r>
            <a:r>
              <a:rPr lang="az-Latn-AZ" i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Akademiyası</a:t>
            </a:r>
            <a:r>
              <a:rPr lang="az-Latn-AZ" i="1" dirty="0">
                <a:solidFill>
                  <a:srgbClr val="002060"/>
                </a:solidFill>
                <a:latin typeface="Arno Pro" panose="02020502040506020403" pitchFamily="18" charset="0"/>
              </a:rPr>
              <a:t> </a:t>
            </a:r>
            <a:r>
              <a:rPr lang="az-Latn-AZ" i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ilə birgə, </a:t>
            </a:r>
            <a:r>
              <a:rPr lang="az-Latn-AZ" i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2018-2019)</a:t>
            </a:r>
            <a:endParaRPr lang="ru-RU" i="1" dirty="0">
              <a:solidFill>
                <a:srgbClr val="002060"/>
              </a:solidFill>
              <a:latin typeface="Arno Pro" panose="02020502040506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54497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</a:t>
            </a:r>
            <a:r>
              <a:rPr lang="en-US" sz="1400" b="1" dirty="0" smtClean="0">
                <a:solidFill>
                  <a:srgbClr val="0037A4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</a:t>
            </a:r>
            <a:r>
              <a:rPr lang="az-Latn-AZ" sz="14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AMEA Rəyasət Heyəti, 27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dekabr 201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8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-ci il</a:t>
            </a:r>
            <a:endParaRPr lang="ru-RU" sz="1400" i="1" dirty="0">
              <a:solidFill>
                <a:srgbClr val="B3CCFF"/>
              </a:solidFill>
              <a:latin typeface="Cambria" panose="02040503050406030204" pitchFamily="18" charset="0"/>
            </a:endParaRPr>
          </a:p>
        </p:txBody>
      </p:sp>
      <p:grpSp>
        <p:nvGrpSpPr>
          <p:cNvPr id="13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14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349055" y="117988"/>
              <a:ext cx="548892" cy="578672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16" name="Поле 2"/>
            <p:cNvSpPr txBox="1">
              <a:spLocks noChangeArrowheads="1"/>
            </p:cNvSpPr>
            <p:nvPr/>
          </p:nvSpPr>
          <p:spPr bwMode="auto">
            <a:xfrm>
              <a:off x="965665" y="96443"/>
              <a:ext cx="3602990" cy="67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74453" y="805823"/>
            <a:ext cx="7002208" cy="532647"/>
          </a:xfrm>
          <a:prstGeom prst="roundRect">
            <a:avLst>
              <a:gd name="adj" fmla="val 19043"/>
            </a:avLst>
          </a:prstGeom>
          <a:solidFill>
            <a:srgbClr val="B40000"/>
          </a:solidFill>
          <a:ln w="19050">
            <a:solidFill>
              <a:srgbClr val="7E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Latn-AZ" sz="2000" b="1" i="1" dirty="0" smtClean="0">
                <a:solidFill>
                  <a:schemeClr val="bg1"/>
                </a:solidFill>
                <a:latin typeface="Arno Pro" panose="02020502040506020403" pitchFamily="18" charset="0"/>
              </a:rPr>
              <a:t>ÖLKƏDƏ APARILAN İQTİSADİ İSLAHATLARIN TƏBLİĞİ</a:t>
            </a:r>
            <a:endParaRPr lang="az-Latn-AZ" sz="2000" b="1" i="1" dirty="0">
              <a:solidFill>
                <a:schemeClr val="bg1"/>
              </a:solidFill>
              <a:latin typeface="Arno Pro" panose="02020502040506020403" pitchFamily="18" charset="0"/>
            </a:endParaRPr>
          </a:p>
        </p:txBody>
      </p:sp>
      <p:pic>
        <p:nvPicPr>
          <p:cNvPr id="10" name="Picture 2" descr="AzTV-dÉ â2018â2020-ci illÉrdÉ AzÉrbaycan RespublikasÄ±nda rÉqÉmsal Ã¶dÉniÅlÉrin geniÅlÉndirilmÉsi Ã¼zrÉ DÃ¶vlÉt ProqramÄ±â mÃ¼zakirÉ olunu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875" y="1669822"/>
            <a:ext cx="3210968" cy="187905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6554497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</a:t>
            </a:r>
            <a:r>
              <a:rPr lang="en-US" sz="1400" b="1" dirty="0" smtClean="0">
                <a:solidFill>
                  <a:srgbClr val="0037A4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</a:t>
            </a:r>
            <a:r>
              <a:rPr lang="az-Latn-AZ" sz="14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AMEA Rəyasət Heyəti, 27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dekabr 201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8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-ci il</a:t>
            </a:r>
            <a:endParaRPr lang="ru-RU" sz="1400" i="1" dirty="0">
              <a:solidFill>
                <a:srgbClr val="B3CCFF"/>
              </a:solidFill>
              <a:latin typeface="Cambria" panose="02040503050406030204" pitchFamily="18" charset="0"/>
            </a:endParaRPr>
          </a:p>
        </p:txBody>
      </p:sp>
      <p:grpSp>
        <p:nvGrpSpPr>
          <p:cNvPr id="16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17" name="Рисунок 4" descr="C:\Users\asus\Desktop\ScreenHunter_2.jpg"/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Рисунок 5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349055" y="117988"/>
              <a:ext cx="548892" cy="578672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19" name="Поле 2"/>
            <p:cNvSpPr txBox="1">
              <a:spLocks noChangeArrowheads="1"/>
            </p:cNvSpPr>
            <p:nvPr/>
          </p:nvSpPr>
          <p:spPr bwMode="auto">
            <a:xfrm>
              <a:off x="965665" y="96443"/>
              <a:ext cx="3602990" cy="67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Скругленный прямоугольник 13"/>
          <p:cNvSpPr/>
          <p:nvPr/>
        </p:nvSpPr>
        <p:spPr>
          <a:xfrm>
            <a:off x="352869" y="1669822"/>
            <a:ext cx="4453728" cy="2628662"/>
          </a:xfrm>
          <a:prstGeom prst="roundRect">
            <a:avLst>
              <a:gd name="adj" fmla="val 5501"/>
            </a:avLst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2018-ci ildə İnstitutun əməkdaşları müxtəlif televiziya kanallarında, qəzetlərdə, elektron KİV-lərdə çoxsaylı çıxışlar edərək, ölkədə cərəyan edən sosial-iqtisadi proseslərə şərhlər vermiş, AR Prezidenti İ.Əliyevin rəhbərliyi ilə aparılan iqtisadi islahatların təbliğində fəal iştirak etmişlər</a:t>
            </a:r>
            <a:endParaRPr lang="en-US" sz="2000" b="0" i="0" dirty="0">
              <a:solidFill>
                <a:srgbClr val="002060"/>
              </a:solidFill>
              <a:effectLst/>
              <a:latin typeface="Arno Pro" panose="020205020405060204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AzÉrbaycanda rÉqÉmsal Ã¶dÉniÅlÉrin geniÅlÉndirilmÉsi naÄdsÄ±z Ã¶dÉniÅ prosesini sÃ¼rÉtlÉndirÉcÉ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981" y="3227216"/>
            <a:ext cx="3210967" cy="180800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222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664" y="4902205"/>
            <a:ext cx="2598549" cy="156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333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30" y="4402667"/>
            <a:ext cx="4402666" cy="213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79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25055" y="1464682"/>
            <a:ext cx="6639815" cy="2735610"/>
          </a:xfrm>
          <a:prstGeom prst="roundRect">
            <a:avLst>
              <a:gd name="adj" fmla="val 12629"/>
            </a:avLst>
          </a:prstGeom>
          <a:ln w="19050">
            <a:solidFill>
              <a:srgbClr val="7E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Arno Pro" pitchFamily="18" charset="0"/>
              </a:rPr>
              <a:t>AR Əmək Məcəlləsinə və Elm haqqında Qanuna müvafiq olaraq,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Arno Pro" pitchFamily="18" charset="0"/>
              </a:rPr>
              <a:t>elmi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no Pro" pitchFamily="18" charset="0"/>
              </a:rPr>
              <a:t> v</a:t>
            </a:r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Arno Pro" pitchFamily="18" charset="0"/>
              </a:rPr>
              <a:t>ə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no Pro" pitchFamily="18" charset="0"/>
              </a:rPr>
              <a:t>z</a:t>
            </a:r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Arno Pro" pitchFamily="18" charset="0"/>
              </a:rPr>
              <a:t>i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no Pro" pitchFamily="18" charset="0"/>
              </a:rPr>
              <a:t>f</a:t>
            </a:r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Arno Pro" pitchFamily="18" charset="0"/>
              </a:rPr>
              <a:t>ə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no Pro" pitchFamily="18" charset="0"/>
              </a:rPr>
              <a:t>l</a:t>
            </a:r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Arno Pro" pitchFamily="18" charset="0"/>
              </a:rPr>
              <a:t>ə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no Pro" pitchFamily="18" charset="0"/>
              </a:rPr>
              <a:t>r</a:t>
            </a:r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Arno Pro" pitchFamily="18" charset="0"/>
              </a:rPr>
              <a:t>i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no Pro" pitchFamily="18" charset="0"/>
              </a:rPr>
              <a:t>n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Arno Pro" pitchFamily="18" charset="0"/>
              </a:rPr>
              <a:t>tutulmas</a:t>
            </a:r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Arno Pro" pitchFamily="18" charset="0"/>
              </a:rPr>
              <a:t>i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no Pro" pitchFamily="18" charset="0"/>
              </a:rPr>
              <a:t> </a:t>
            </a:r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Arno Pro" pitchFamily="18" charset="0"/>
              </a:rPr>
              <a:t>üçün müsabiqə keçirilmişdir</a:t>
            </a:r>
          </a:p>
          <a:p>
            <a:pPr>
              <a:spcBef>
                <a:spcPts val="600"/>
              </a:spcBef>
            </a:pPr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Arno Pro" pitchFamily="18" charset="0"/>
              </a:rPr>
              <a:t>Müsabiqənin hüquqi təminatı (İnstitutun Nizamnaməsinə dəyişikliklər, Müsabiqə Qaydaları və s.) yaradılmışdir</a:t>
            </a:r>
          </a:p>
          <a:p>
            <a:pPr>
              <a:spcBef>
                <a:spcPts val="600"/>
              </a:spcBef>
            </a:pPr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Arno Pro" pitchFamily="18" charset="0"/>
              </a:rPr>
              <a:t>AMEA RH nümayəndələri, o cümlədən İEB akademik-katibi, akademik N.Axundova Müsabiqənin gedişini müşahidə etmişlər</a:t>
            </a:r>
          </a:p>
          <a:p>
            <a:pPr>
              <a:spcBef>
                <a:spcPts val="600"/>
              </a:spcBef>
            </a:pPr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Arno Pro" pitchFamily="18" charset="0"/>
              </a:rPr>
              <a:t>Hazırda AMEA-nın bir neçə tədqiqat müəssisəsi bu təcrübədən istifadə etməyə hazırlaşır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no Pro" pitchFamily="18" charset="0"/>
            </a:endParaRPr>
          </a:p>
        </p:txBody>
      </p:sp>
      <p:pic>
        <p:nvPicPr>
          <p:cNvPr id="15368" name="Picture 8" descr="http://economics.com.az/images/fotos/tedbirler/2018/musabiqe/musabiqe3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347" y="3662982"/>
            <a:ext cx="2863351" cy="1900035"/>
          </a:xfrm>
          <a:prstGeom prst="rect">
            <a:avLst/>
          </a:prstGeom>
          <a:noFill/>
          <a:ln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http://economics.com.az/images/fotos/tedbirler/2018/musabiqe/musabiqe_m1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194" y="2214222"/>
            <a:ext cx="2258203" cy="1532043"/>
          </a:xfrm>
          <a:prstGeom prst="rect">
            <a:avLst/>
          </a:prstGeom>
          <a:noFill/>
          <a:ln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http://economics.com.az/images/fotos/tedbirler/2018/musabiqe/musabiqe3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912" y="4036469"/>
            <a:ext cx="3616844" cy="2359662"/>
          </a:xfrm>
          <a:prstGeom prst="rect">
            <a:avLst/>
          </a:prstGeom>
          <a:noFill/>
          <a:ln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47110" y="795331"/>
            <a:ext cx="6316642" cy="569642"/>
          </a:xfrm>
          <a:prstGeom prst="roundRect">
            <a:avLst>
              <a:gd name="adj" fmla="val 19043"/>
            </a:avLst>
          </a:prstGeom>
          <a:solidFill>
            <a:srgbClr val="B40000"/>
          </a:solidFill>
          <a:ln w="19050">
            <a:solidFill>
              <a:srgbClr val="7E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Latn-AZ" sz="2000" b="1" i="1" dirty="0" smtClean="0">
                <a:solidFill>
                  <a:schemeClr val="bg1"/>
                </a:solidFill>
                <a:latin typeface="Arno Pro" pitchFamily="18" charset="0"/>
              </a:rPr>
              <a:t>ELMİ VƏZİFƏLƏRİN TUTULMASI ÜZRƏ MÜSABİQƏ</a:t>
            </a:r>
            <a:endParaRPr lang="az-Latn-AZ" sz="2000" b="1" i="1" dirty="0">
              <a:solidFill>
                <a:schemeClr val="bg1"/>
              </a:solidFill>
              <a:latin typeface="Arno Pro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81001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</a:t>
            </a:r>
            <a:r>
              <a:rPr lang="en-US" sz="1400" b="1" dirty="0" smtClean="0">
                <a:solidFill>
                  <a:srgbClr val="0037A4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</a:t>
            </a:r>
            <a:r>
              <a:rPr lang="az-Latn-AZ" sz="14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AMEA Rəyasət Heyəti, 27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dekabr 201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8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-ci il</a:t>
            </a:r>
            <a:endParaRPr lang="ru-RU" sz="1400" i="1" dirty="0">
              <a:solidFill>
                <a:srgbClr val="B3CCFF"/>
              </a:solidFill>
              <a:latin typeface="Cambria" panose="02040503050406030204" pitchFamily="18" charset="0"/>
            </a:endParaRPr>
          </a:p>
        </p:txBody>
      </p:sp>
      <p:grpSp>
        <p:nvGrpSpPr>
          <p:cNvPr id="17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18" name="Рисунок 4" descr="C:\Users\asus\Desktop\ScreenHunter_2.jpg"/>
            <p:cNvPicPr/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Рисунок 5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349055" y="117988"/>
              <a:ext cx="548892" cy="578672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20" name="Поле 2"/>
            <p:cNvSpPr txBox="1">
              <a:spLocks noChangeArrowheads="1"/>
            </p:cNvSpPr>
            <p:nvPr/>
          </p:nvSpPr>
          <p:spPr bwMode="auto">
            <a:xfrm>
              <a:off x="965665" y="96443"/>
              <a:ext cx="3602990" cy="67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4" descr="âHÉyat  sÉviyyÉsinin  sosial-iqtisadi  problemlÉriâ vÉ âÄ°qtisadiyyatÄ±n dÃ¶vlÉt tÉnzimlÉnmÉsinin metodoloji vÉ ekonometrik problemlÉriâ ÅÃ¶bÉlÉri Ã¼zrÉ mÃ¼sabiqÉ keÃ§irild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59" y="4314074"/>
            <a:ext cx="2845427" cy="1862743"/>
          </a:xfrm>
          <a:prstGeom prst="rect">
            <a:avLst/>
          </a:prstGeom>
          <a:noFill/>
          <a:ln>
            <a:solidFill>
              <a:srgbClr val="86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59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09631" y="808056"/>
            <a:ext cx="5994836" cy="690547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Latn-AZ" sz="2000" b="1" i="1" dirty="0" smtClean="0">
                <a:solidFill>
                  <a:schemeClr val="bg1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GƏNC İQTİSADÇI-TƏDQİQATÇILAR ARASINDA</a:t>
            </a:r>
            <a:br>
              <a:rPr lang="az-Latn-AZ" sz="2000" b="1" i="1" dirty="0" smtClean="0">
                <a:solidFill>
                  <a:schemeClr val="bg1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</a:br>
            <a:r>
              <a:rPr lang="az-Latn-AZ" sz="2000" b="1" i="1" dirty="0" smtClean="0">
                <a:solidFill>
                  <a:schemeClr val="bg1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ELMİ MƏQALƏ MÜSABİQƏSİ</a:t>
            </a:r>
            <a:endParaRPr lang="ru-RU" sz="2000" b="1" i="1" dirty="0">
              <a:solidFill>
                <a:schemeClr val="bg1"/>
              </a:solidFill>
              <a:latin typeface="Arno Pro" panose="02020502040506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74222" y="5921273"/>
            <a:ext cx="4535771" cy="427196"/>
          </a:xfrm>
          <a:prstGeom prst="roundRect">
            <a:avLst>
              <a:gd name="adj" fmla="val 12191"/>
            </a:avLst>
          </a:prstGeom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z-Latn-AZ" sz="2000" b="1" i="1" dirty="0" smtClean="0">
                <a:latin typeface="Arno Pro" panose="02020502040506020403" pitchFamily="18" charset="0"/>
                <a:cs typeface="Times New Roman" panose="02020603050405020304" pitchFamily="18" charset="0"/>
              </a:rPr>
              <a:t>Sponsorlar – NBC-Bank və “Nicos” şirkəti</a:t>
            </a:r>
            <a:endParaRPr lang="ru-RU" sz="2000" dirty="0">
              <a:latin typeface="Arno Pro" panose="02020502040506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7398" y="4679659"/>
            <a:ext cx="4121402" cy="1074599"/>
          </a:xfrm>
          <a:prstGeom prst="roundRect">
            <a:avLst>
              <a:gd name="adj" fmla="val 10122"/>
            </a:avLst>
          </a:prstGeom>
          <a:ln w="19050">
            <a:solidFill>
              <a:srgbClr val="7E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z-Latn-AZ" sz="2000" b="1" dirty="0" smtClean="0">
                <a:solidFill>
                  <a:schemeClr val="accent5">
                    <a:lumMod val="50000"/>
                  </a:schemeClr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I yer – 1500 manat (1 mükafat)</a:t>
            </a:r>
          </a:p>
          <a:p>
            <a:pPr algn="ctr"/>
            <a:r>
              <a:rPr lang="az-Latn-AZ" sz="2000" b="1" dirty="0" smtClean="0">
                <a:solidFill>
                  <a:schemeClr val="accent5">
                    <a:lumMod val="50000"/>
                  </a:schemeClr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II yer – 1000 manat (2 mükafat)</a:t>
            </a:r>
          </a:p>
          <a:p>
            <a:pPr algn="ctr"/>
            <a:r>
              <a:rPr lang="az-Latn-AZ" sz="2000" b="1" dirty="0" smtClean="0">
                <a:solidFill>
                  <a:schemeClr val="accent5">
                    <a:lumMod val="50000"/>
                  </a:schemeClr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III yer – 500 manat (3 mükafat)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6554497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</a:t>
            </a:r>
            <a:r>
              <a:rPr lang="en-US" sz="1400" b="1" dirty="0" smtClean="0">
                <a:solidFill>
                  <a:srgbClr val="0037A4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</a:t>
            </a:r>
            <a:r>
              <a:rPr lang="az-Latn-AZ" sz="14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AMEA Rəyasət Heyəti, 27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dekabr 201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8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-ci il</a:t>
            </a:r>
            <a:endParaRPr lang="ru-RU" sz="1400" i="1" dirty="0">
              <a:solidFill>
                <a:srgbClr val="B3CCFF"/>
              </a:solidFill>
              <a:latin typeface="Cambria" panose="02040503050406030204" pitchFamily="18" charset="0"/>
            </a:endParaRPr>
          </a:p>
        </p:txBody>
      </p:sp>
      <p:grpSp>
        <p:nvGrpSpPr>
          <p:cNvPr id="23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24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349055" y="117988"/>
              <a:ext cx="548892" cy="578672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26" name="Поле 2"/>
            <p:cNvSpPr txBox="1">
              <a:spLocks noChangeArrowheads="1"/>
            </p:cNvSpPr>
            <p:nvPr/>
          </p:nvSpPr>
          <p:spPr bwMode="auto">
            <a:xfrm>
              <a:off x="965665" y="96443"/>
              <a:ext cx="3602990" cy="67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9" name="Picture 26" descr="C:\Users\hp\Desktop\Yubiley təbrik\2Q7A9270 - 2 yer - Copy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578" y="1688705"/>
            <a:ext cx="2329845" cy="2251710"/>
          </a:xfrm>
          <a:prstGeom prst="rect">
            <a:avLst/>
          </a:prstGeom>
          <a:noFill/>
          <a:ln>
            <a:solidFill>
              <a:srgbClr val="996633"/>
            </a:solidFill>
          </a:ln>
        </p:spPr>
      </p:pic>
      <p:pic>
        <p:nvPicPr>
          <p:cNvPr id="2050" name="Picture 2" descr="C:\Users\User\Desktop\2Q7A9282 - Leyli - Cop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98" y="1688705"/>
            <a:ext cx="3217639" cy="218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1111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256" y="4040078"/>
            <a:ext cx="2351167" cy="225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3162896" y="1757929"/>
            <a:ext cx="320875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1200"/>
              </a:spcBef>
            </a:pPr>
            <a:r>
              <a:rPr lang="az-Latn-AZ" sz="2000" b="1" i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Aprel – oktyabr 2018</a:t>
            </a:r>
          </a:p>
          <a:p>
            <a:pPr lvl="0" algn="r">
              <a:spcBef>
                <a:spcPts val="1200"/>
              </a:spcBef>
            </a:pPr>
            <a:r>
              <a:rPr lang="az-Latn-AZ" sz="2000" b="1" i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Müsabiqə qaydaları</a:t>
            </a:r>
          </a:p>
          <a:p>
            <a:pPr lvl="0" algn="r">
              <a:spcBef>
                <a:spcPts val="1200"/>
              </a:spcBef>
            </a:pPr>
            <a:r>
              <a:rPr lang="az-Latn-AZ" sz="2000" b="1" i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6-meyarlı qiymətləndirmə sistemi</a:t>
            </a:r>
          </a:p>
          <a:p>
            <a:pPr lvl="0" algn="r">
              <a:spcBef>
                <a:spcPts val="1200"/>
              </a:spcBef>
            </a:pPr>
            <a:r>
              <a:rPr lang="az-Latn-AZ" sz="2000" b="1" i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Müsabiqə komissiyası</a:t>
            </a:r>
          </a:p>
          <a:p>
            <a:pPr lvl="0" algn="r">
              <a:spcBef>
                <a:spcPts val="1200"/>
              </a:spcBef>
            </a:pPr>
            <a:r>
              <a:rPr lang="az-Latn-AZ" sz="2000" b="1" i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Müsabiqəyə 64 məqalə daxil olmuş, 55-i </a:t>
            </a:r>
            <a:r>
              <a:rPr lang="az-Latn-AZ" sz="2000" b="1" i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qiymətləndirmə </a:t>
            </a:r>
            <a:r>
              <a:rPr lang="az-Latn-AZ" sz="2000" b="1" i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qəbul edilmişdir</a:t>
            </a:r>
            <a:endParaRPr lang="ru-RU" sz="2000" dirty="0">
              <a:solidFill>
                <a:srgbClr val="002060"/>
              </a:solidFill>
              <a:latin typeface="Arno Pro" panose="02020502040506020403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9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1" grpId="0" animBg="1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35032" y="807722"/>
            <a:ext cx="5198967" cy="479212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Latn-AZ" sz="2000" b="1" i="1" dirty="0" smtClean="0">
                <a:latin typeface="Arno Pro" panose="02020502040506020403" pitchFamily="18" charset="0"/>
              </a:rPr>
              <a:t>RESPUBLİKA SƏVİYYƏLİ KONFRANSLAR   </a:t>
            </a:r>
            <a:endParaRPr lang="ru-RU" sz="2000" i="1" dirty="0">
              <a:latin typeface="Arno Pro" panose="02020502040506020403" pitchFamily="18" charset="0"/>
            </a:endParaRPr>
          </a:p>
        </p:txBody>
      </p:sp>
      <p:pic>
        <p:nvPicPr>
          <p:cNvPr id="12" name="Рисунок 11" descr="http://economics.com.az/media/k2/items/cache/7a4010c728df5112a2a660b7127561f8_X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610" y="1531592"/>
            <a:ext cx="3574458" cy="224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76276" y="4325879"/>
            <a:ext cx="4327991" cy="1577340"/>
          </a:xfrm>
          <a:prstGeom prst="roundRect">
            <a:avLst>
              <a:gd name="adj" fmla="val 12132"/>
            </a:avLst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z-Latn-AZ" b="1" i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Ümummilli Lider Heydər Əliyevin anadan olmasının 95 illiyinə həsr olunmuş </a:t>
            </a:r>
            <a:r>
              <a:rPr lang="az-Latn-AZ" b="1" i="1" dirty="0" smtClean="0">
                <a:solidFill>
                  <a:srgbClr val="C00000"/>
                </a:solidFill>
                <a:latin typeface="Arno Pro" panose="02020502040506020403" pitchFamily="18" charset="0"/>
              </a:rPr>
              <a:t>“Heydər Əliyev müstəqil Azərbaycanın iqtisadi inkişaf strategiyasının banisidir” </a:t>
            </a:r>
            <a:r>
              <a:rPr lang="az-Latn-AZ" b="1" i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elmi-praktik konfransı </a:t>
            </a:r>
            <a:r>
              <a:rPr lang="az-Latn-AZ" i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(10 may 2018-ci il)</a:t>
            </a:r>
            <a:endParaRPr lang="ru-RU" dirty="0">
              <a:solidFill>
                <a:srgbClr val="002060"/>
              </a:solidFill>
              <a:latin typeface="Arno Pro" panose="02020502040506020403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730132" y="4178003"/>
            <a:ext cx="4200992" cy="1873091"/>
          </a:xfrm>
          <a:prstGeom prst="roundRect">
            <a:avLst>
              <a:gd name="adj" fmla="val 11463"/>
            </a:avLst>
          </a:prstGeom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  <a:latin typeface="Arno Pro" panose="02020502040506020403" pitchFamily="18" charset="0"/>
              </a:rPr>
              <a:t>AMEA-da </a:t>
            </a:r>
            <a:r>
              <a:rPr lang="en-US" b="1" i="1" dirty="0" err="1">
                <a:solidFill>
                  <a:srgbClr val="002060"/>
                </a:solidFill>
                <a:latin typeface="Arno Pro" panose="02020502040506020403" pitchFamily="18" charset="0"/>
              </a:rPr>
              <a:t>görkəmli</a:t>
            </a:r>
            <a:r>
              <a:rPr lang="en-US" b="1" i="1" dirty="0">
                <a:solidFill>
                  <a:srgbClr val="002060"/>
                </a:solidFill>
                <a:latin typeface="Arno Pro" panose="02020502040506020403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Arno Pro" panose="02020502040506020403" pitchFamily="18" charset="0"/>
              </a:rPr>
              <a:t>şərqşünas</a:t>
            </a:r>
            <a:r>
              <a:rPr lang="en-US" b="1" i="1" dirty="0">
                <a:solidFill>
                  <a:srgbClr val="002060"/>
                </a:solidFill>
                <a:latin typeface="Arno Pro" panose="02020502040506020403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Arno Pro" panose="02020502040506020403" pitchFamily="18" charset="0"/>
              </a:rPr>
              <a:t>və</a:t>
            </a:r>
            <a:r>
              <a:rPr lang="en-US" b="1" i="1" dirty="0">
                <a:solidFill>
                  <a:srgbClr val="002060"/>
                </a:solidFill>
                <a:latin typeface="Arno Pro" panose="02020502040506020403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Arno Pro" panose="02020502040506020403" pitchFamily="18" charset="0"/>
              </a:rPr>
              <a:t>tarixçi</a:t>
            </a:r>
            <a:r>
              <a:rPr lang="en-US" b="1" i="1" dirty="0">
                <a:solidFill>
                  <a:srgbClr val="002060"/>
                </a:solidFill>
                <a:latin typeface="Arno Pro" panose="02020502040506020403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Arno Pro" panose="02020502040506020403" pitchFamily="18" charset="0"/>
              </a:rPr>
              <a:t>alim</a:t>
            </a:r>
            <a:r>
              <a:rPr lang="en-US" b="1" i="1" dirty="0">
                <a:solidFill>
                  <a:srgbClr val="002060"/>
                </a:solidFill>
                <a:latin typeface="Arno Pro" panose="02020502040506020403" pitchFamily="18" charset="0"/>
              </a:rPr>
              <a:t>, </a:t>
            </a:r>
            <a:r>
              <a:rPr lang="en-US" b="1" i="1" dirty="0" err="1">
                <a:solidFill>
                  <a:srgbClr val="002060"/>
                </a:solidFill>
                <a:latin typeface="Arno Pro" panose="02020502040506020403" pitchFamily="18" charset="0"/>
              </a:rPr>
              <a:t>əməkdar</a:t>
            </a:r>
            <a:r>
              <a:rPr lang="en-US" b="1" i="1" dirty="0">
                <a:solidFill>
                  <a:srgbClr val="002060"/>
                </a:solidFill>
                <a:latin typeface="Arno Pro" panose="02020502040506020403" pitchFamily="18" charset="0"/>
              </a:rPr>
              <a:t> elm </a:t>
            </a:r>
            <a:r>
              <a:rPr lang="en-US" b="1" i="1" dirty="0" err="1">
                <a:solidFill>
                  <a:srgbClr val="002060"/>
                </a:solidFill>
                <a:latin typeface="Arno Pro" panose="02020502040506020403" pitchFamily="18" charset="0"/>
              </a:rPr>
              <a:t>xadimi</a:t>
            </a:r>
            <a:r>
              <a:rPr lang="en-US" b="1" i="1" dirty="0">
                <a:solidFill>
                  <a:srgbClr val="002060"/>
                </a:solidFill>
                <a:latin typeface="Arno Pro" panose="02020502040506020403" pitchFamily="18" charset="0"/>
              </a:rPr>
              <a:t>, </a:t>
            </a:r>
            <a:r>
              <a:rPr lang="en-US" b="1" i="1" dirty="0" err="1">
                <a:solidFill>
                  <a:srgbClr val="002060"/>
                </a:solidFill>
                <a:latin typeface="Arno Pro" panose="02020502040506020403" pitchFamily="18" charset="0"/>
              </a:rPr>
              <a:t>akademik</a:t>
            </a:r>
            <a:r>
              <a:rPr lang="en-US" b="1" i="1" dirty="0">
                <a:solidFill>
                  <a:srgbClr val="002060"/>
                </a:solidFill>
                <a:latin typeface="Arno Pro" panose="02020502040506020403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Arno Pro" panose="02020502040506020403" pitchFamily="18" charset="0"/>
              </a:rPr>
              <a:t>Əlisöhbət</a:t>
            </a:r>
            <a:r>
              <a:rPr lang="en-US" b="1" i="1" dirty="0">
                <a:solidFill>
                  <a:srgbClr val="C00000"/>
                </a:solidFill>
                <a:latin typeface="Arno Pro" panose="02020502040506020403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Arno Pro" panose="02020502040506020403" pitchFamily="18" charset="0"/>
              </a:rPr>
              <a:t>Sumbatzadənin</a:t>
            </a:r>
            <a:r>
              <a:rPr lang="en-US" b="1" i="1" dirty="0">
                <a:solidFill>
                  <a:srgbClr val="C00000"/>
                </a:solidFill>
                <a:latin typeface="Arno Pro" panose="02020502040506020403" pitchFamily="18" charset="0"/>
              </a:rPr>
              <a:t> 110 </a:t>
            </a:r>
            <a:r>
              <a:rPr lang="en-US" b="1" i="1" dirty="0" err="1">
                <a:solidFill>
                  <a:srgbClr val="C00000"/>
                </a:solidFill>
                <a:latin typeface="Arno Pro" panose="02020502040506020403" pitchFamily="18" charset="0"/>
              </a:rPr>
              <a:t>illiyinə</a:t>
            </a:r>
            <a:r>
              <a:rPr lang="en-US" b="1" i="1" dirty="0">
                <a:solidFill>
                  <a:srgbClr val="C00000"/>
                </a:solidFill>
                <a:latin typeface="Arno Pro" panose="02020502040506020403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Arno Pro" panose="02020502040506020403" pitchFamily="18" charset="0"/>
              </a:rPr>
              <a:t>həsr</a:t>
            </a:r>
            <a:r>
              <a:rPr lang="en-US" b="1" i="1" dirty="0">
                <a:solidFill>
                  <a:srgbClr val="C00000"/>
                </a:solidFill>
                <a:latin typeface="Arno Pro" panose="02020502040506020403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Arno Pro" panose="02020502040506020403" pitchFamily="18" charset="0"/>
              </a:rPr>
              <a:t>olunmuş</a:t>
            </a:r>
            <a:r>
              <a:rPr lang="en-US" b="1" i="1" dirty="0">
                <a:solidFill>
                  <a:srgbClr val="C00000"/>
                </a:solidFill>
                <a:latin typeface="Arno Pro" panose="02020502040506020403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Arno Pro" panose="02020502040506020403" pitchFamily="18" charset="0"/>
              </a:rPr>
              <a:t>konfrans</a:t>
            </a:r>
            <a:r>
              <a:rPr lang="en-US" b="1" i="1" dirty="0" smtClean="0">
                <a:solidFill>
                  <a:srgbClr val="C00000"/>
                </a:solidFill>
                <a:latin typeface="Arno Pro" panose="02020502040506020403" pitchFamily="18" charset="0"/>
              </a:rPr>
              <a:t> </a:t>
            </a:r>
            <a:r>
              <a:rPr lang="az-Latn-AZ" i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(AMEA-nın Tarix və Şərqşünaslıq institutları ilə birgə, 21 dekabr </a:t>
            </a:r>
            <a:r>
              <a:rPr lang="az-Latn-AZ" i="1" dirty="0">
                <a:solidFill>
                  <a:srgbClr val="002060"/>
                </a:solidFill>
                <a:latin typeface="Arno Pro" panose="02020502040506020403" pitchFamily="18" charset="0"/>
              </a:rPr>
              <a:t>2018-ci il)</a:t>
            </a:r>
            <a:endParaRPr lang="ru-RU" dirty="0">
              <a:solidFill>
                <a:srgbClr val="002060"/>
              </a:solidFill>
              <a:latin typeface="Arno Pro" panose="02020502040506020403" pitchFamily="18" charset="0"/>
            </a:endParaRPr>
          </a:p>
        </p:txBody>
      </p:sp>
      <p:pic>
        <p:nvPicPr>
          <p:cNvPr id="1026" name="Picture 2" descr="http://economics.com.az/media/k2/items/cache/dc4e2c5affa3554bafe24d1b3130414d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539" y="1529037"/>
            <a:ext cx="3588641" cy="2248775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6554497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</a:t>
            </a:r>
            <a:r>
              <a:rPr lang="en-US" sz="1400" b="1" dirty="0" smtClean="0">
                <a:solidFill>
                  <a:srgbClr val="0037A4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</a:t>
            </a:r>
            <a:r>
              <a:rPr lang="az-Latn-AZ" sz="14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AMEA Rəyasət Heyəti, 27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dekabr 201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8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-ci il</a:t>
            </a:r>
            <a:endParaRPr lang="ru-RU" sz="1400" i="1" dirty="0">
              <a:solidFill>
                <a:srgbClr val="B3CCFF"/>
              </a:solidFill>
              <a:latin typeface="Cambria" panose="02040503050406030204" pitchFamily="18" charset="0"/>
            </a:endParaRPr>
          </a:p>
        </p:txBody>
      </p:sp>
      <p:grpSp>
        <p:nvGrpSpPr>
          <p:cNvPr id="15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16" name="Рисунок 4" descr="C:\Users\asus\Desktop\ScreenHunter_2.jpg"/>
            <p:cNvPicPr/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Рисунок 5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349055" y="117988"/>
              <a:ext cx="548892" cy="578672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19" name="Поле 2"/>
            <p:cNvSpPr txBox="1">
              <a:spLocks noChangeArrowheads="1"/>
            </p:cNvSpPr>
            <p:nvPr/>
          </p:nvSpPr>
          <p:spPr bwMode="auto">
            <a:xfrm>
              <a:off x="965665" y="96443"/>
              <a:ext cx="3602990" cy="67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542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18099" y="774188"/>
            <a:ext cx="4453900" cy="457286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Latn-AZ" sz="2000" b="1" i="1" dirty="0" smtClean="0">
                <a:solidFill>
                  <a:schemeClr val="bg1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BEYNƏLXALQ ƏMƏKDAŞLIQ</a:t>
            </a:r>
            <a:endParaRPr lang="ru-RU" sz="2000" b="1" i="1" dirty="0">
              <a:solidFill>
                <a:schemeClr val="bg1"/>
              </a:solidFill>
              <a:latin typeface="Arno Pro" panose="02020502040506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54497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</a:t>
            </a:r>
            <a:r>
              <a:rPr lang="en-US" sz="1400" b="1" dirty="0" smtClean="0">
                <a:solidFill>
                  <a:srgbClr val="0037A4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</a:t>
            </a:r>
            <a:r>
              <a:rPr lang="az-Latn-AZ" sz="14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AMEA Rəyasət Heyəti, 27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dekabr 201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8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-ci il</a:t>
            </a:r>
            <a:endParaRPr lang="ru-RU" sz="1400" i="1" dirty="0">
              <a:solidFill>
                <a:srgbClr val="B3CCFF"/>
              </a:solidFill>
              <a:latin typeface="Cambria" panose="02040503050406030204" pitchFamily="18" charset="0"/>
            </a:endParaRPr>
          </a:p>
        </p:txBody>
      </p:sp>
      <p:grpSp>
        <p:nvGrpSpPr>
          <p:cNvPr id="12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13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349055" y="117988"/>
              <a:ext cx="548892" cy="578672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15" name="Поле 2"/>
            <p:cNvSpPr txBox="1">
              <a:spLocks noChangeArrowheads="1"/>
            </p:cNvSpPr>
            <p:nvPr/>
          </p:nvSpPr>
          <p:spPr bwMode="auto">
            <a:xfrm>
              <a:off x="965665" y="96443"/>
              <a:ext cx="3602990" cy="67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 descr="E:\Yubiley təbrik\İşlənmiş şəkillər\2Q7A9328 - Qeyets - Müqavilə - Cop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267" y="1857859"/>
            <a:ext cx="2319868" cy="3142255"/>
          </a:xfrm>
          <a:prstGeom prst="rect">
            <a:avLst/>
          </a:prstGeom>
          <a:noFill/>
          <a:ln>
            <a:solidFill>
              <a:srgbClr val="99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16468" y="4695314"/>
            <a:ext cx="502346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az-Latn-AZ" sz="2400" b="1" dirty="0">
                <a:solidFill>
                  <a:srgbClr val="C0000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Ümumi əməkdaşlıq müqavilələri</a:t>
            </a:r>
          </a:p>
          <a:p>
            <a:pPr>
              <a:spcBef>
                <a:spcPts val="600"/>
              </a:spcBef>
            </a:pPr>
            <a:r>
              <a:rPr lang="az-Latn-AZ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Qazaxıs­tan İqtisadiyyat İnstitutu</a:t>
            </a:r>
          </a:p>
          <a:p>
            <a:pPr>
              <a:spcBef>
                <a:spcPts val="400"/>
              </a:spcBef>
            </a:pPr>
            <a:r>
              <a:rPr lang="az-Latn-AZ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Dağıstan Sosial-İqtisadi Tədqiqatlar İnstitutu</a:t>
            </a:r>
          </a:p>
          <a:p>
            <a:pPr>
              <a:spcBef>
                <a:spcPts val="400"/>
              </a:spcBef>
            </a:pPr>
            <a:r>
              <a:rPr lang="az-Latn-AZ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Qırğızıstan MEA İqtisadiyyat İnstitutu</a:t>
            </a:r>
            <a:endParaRPr lang="ru-RU" sz="2000" b="1" dirty="0">
              <a:solidFill>
                <a:srgbClr val="002060"/>
              </a:solidFill>
              <a:latin typeface="Arno Pro" panose="02020502040506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734" y="1553059"/>
            <a:ext cx="6527800" cy="2798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az-Latn-AZ" sz="2200" b="1" dirty="0">
                <a:solidFill>
                  <a:srgbClr val="C0000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2018-dən başlayaraq prioritet – birgə tədqiqatlar</a:t>
            </a:r>
            <a:endParaRPr lang="az-Latn-AZ" sz="2200" dirty="0">
              <a:solidFill>
                <a:srgbClr val="C00000"/>
              </a:solidFill>
              <a:latin typeface="Arno Pro" panose="02020502040506020403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Tx/>
              <a:buAutoNum type="arabicPeriod"/>
            </a:pPr>
            <a:r>
              <a:rPr lang="az-Latn-AZ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Dövlətin iqtisadiyyata formal və qeyri-formal 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müdaxi-lələrinin </a:t>
            </a:r>
            <a:r>
              <a:rPr lang="az-Latn-AZ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ölçülməsi (Gürcüstan A.Rondeli Fondunun “Tətbiqi İqtisadi Araşdırmalar” Mərkəzi ilə)</a:t>
            </a:r>
          </a:p>
          <a:p>
            <a:pPr marL="342900" lvl="0" indent="-342900">
              <a:spcBef>
                <a:spcPts val="800"/>
              </a:spcBef>
              <a:buFontTx/>
              <a:buAutoNum type="arabicPeriod"/>
            </a:pPr>
            <a:r>
              <a:rPr lang="az-Latn-AZ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Azərbaycan və Ukrayna iq­tisadiyyatlarının bir-birini qarşılıqlı tamamlaması: gələcək 10 il üçün əməkdaşlıq senarilə­ri (Ukrayna MEA-nın İqtisadiyyat və 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Proqnoz-laşdırma </a:t>
            </a:r>
            <a:r>
              <a:rPr lang="az-Latn-AZ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İnstitutu ilə)</a:t>
            </a:r>
          </a:p>
        </p:txBody>
      </p:sp>
    </p:spTree>
    <p:extLst>
      <p:ext uri="{BB962C8B-B14F-4D97-AF65-F5344CB8AC3E}">
        <p14:creationId xmlns:p14="http://schemas.microsoft.com/office/powerpoint/2010/main" val="31285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economics.com.az/images/fotos/konfranslar/2018/imag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827" y="5083677"/>
            <a:ext cx="1645897" cy="114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http://economics.com.az/images/fotos/konfranslar/2018/ceyhun1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869" y="5206507"/>
            <a:ext cx="1628771" cy="134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75763" y="819831"/>
            <a:ext cx="5251611" cy="802966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Latn-AZ" sz="2000" b="1" i="1" dirty="0" smtClean="0">
                <a:solidFill>
                  <a:schemeClr val="bg1"/>
                </a:solidFill>
                <a:latin typeface="Arno Pro" pitchFamily="18" charset="0"/>
              </a:rPr>
              <a:t>BEYNƏLXALQ KONFRANSLARDA, FORUM VƏ SEMİNARLARDA İŞTİRAK</a:t>
            </a:r>
            <a:endParaRPr lang="ru-RU" sz="2000" b="1" i="1" dirty="0">
              <a:solidFill>
                <a:schemeClr val="bg1"/>
              </a:solidFill>
              <a:latin typeface="Arno Pro" pitchFamily="18" charset="0"/>
            </a:endParaRPr>
          </a:p>
        </p:txBody>
      </p:sp>
      <p:pic>
        <p:nvPicPr>
          <p:cNvPr id="18" name="Рисунок 17" descr="http://economics.com.az/images/fotos/konfranslar/2018/biskek_2018_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9114" y="5116576"/>
            <a:ext cx="1512690" cy="124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0" y="6554497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</a:t>
            </a:r>
            <a:r>
              <a:rPr lang="en-US" sz="1400" b="1" dirty="0" smtClean="0">
                <a:solidFill>
                  <a:srgbClr val="0037A4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</a:t>
            </a:r>
            <a:r>
              <a:rPr lang="az-Latn-AZ" sz="14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AMEA Rəyasət Heyəti, 27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dekabr 201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8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-ci il</a:t>
            </a:r>
            <a:endParaRPr lang="ru-RU" sz="1400" i="1" dirty="0">
              <a:solidFill>
                <a:srgbClr val="B3CCFF"/>
              </a:solidFill>
              <a:latin typeface="Cambria" panose="02040503050406030204" pitchFamily="18" charset="0"/>
            </a:endParaRPr>
          </a:p>
        </p:txBody>
      </p:sp>
      <p:grpSp>
        <p:nvGrpSpPr>
          <p:cNvPr id="21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22" name="Рисунок 4" descr="C:\Users\asus\Desktop\ScreenHunter_2.jpg"/>
            <p:cNvPicPr/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Рисунок 5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349055" y="117988"/>
              <a:ext cx="548892" cy="578672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24" name="Поле 2"/>
            <p:cNvSpPr txBox="1">
              <a:spLocks noChangeArrowheads="1"/>
            </p:cNvSpPr>
            <p:nvPr/>
          </p:nvSpPr>
          <p:spPr bwMode="auto">
            <a:xfrm>
              <a:off x="965665" y="96443"/>
              <a:ext cx="3602990" cy="67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5763" y="1679504"/>
            <a:ext cx="554711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indent="-92075">
              <a:spcBef>
                <a:spcPts val="600"/>
              </a:spcBef>
              <a:buFont typeface="Arial" pitchFamily="34" charset="0"/>
              <a:buChar char="•"/>
            </a:pPr>
            <a:r>
              <a:rPr lang="az-Latn-AZ" sz="1600" b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«</a:t>
            </a:r>
            <a:r>
              <a:rPr lang="en-US" sz="1600" b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13th </a:t>
            </a:r>
            <a:r>
              <a:rPr lang="en-US" sz="1600" b="1" dirty="0">
                <a:solidFill>
                  <a:srgbClr val="002060"/>
                </a:solidFill>
                <a:latin typeface="Arno Pro" panose="02020502040506020403" pitchFamily="18" charset="0"/>
              </a:rPr>
              <a:t> İnternational Conference on Applications of Fuzzy Systems and Soft </a:t>
            </a:r>
            <a:r>
              <a:rPr lang="en-US" sz="1600" b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Computing</a:t>
            </a:r>
            <a:r>
              <a:rPr lang="az-Latn-AZ" sz="1600" b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»</a:t>
            </a:r>
            <a:r>
              <a:rPr lang="en-US" sz="1600" b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no Pro" panose="02020502040506020403" pitchFamily="18" charset="0"/>
              </a:rPr>
              <a:t>beynəlxalq</a:t>
            </a:r>
            <a:r>
              <a:rPr lang="en-US" sz="1600" b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no Pro" panose="02020502040506020403" pitchFamily="18" charset="0"/>
              </a:rPr>
              <a:t>elmi</a:t>
            </a:r>
            <a:r>
              <a:rPr lang="en-US" sz="1600" b="1" dirty="0">
                <a:solidFill>
                  <a:srgbClr val="002060"/>
                </a:solidFill>
                <a:latin typeface="Arno Pro" panose="02020502040506020403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no Pro" panose="02020502040506020403" pitchFamily="18" charset="0"/>
              </a:rPr>
              <a:t>konfrans</a:t>
            </a:r>
            <a:r>
              <a:rPr lang="az-Latn-AZ" sz="1600" b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ı</a:t>
            </a:r>
            <a:r>
              <a:rPr lang="en-US" sz="1600" b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Arno Pro" panose="02020502040506020403" pitchFamily="18" charset="0"/>
              </a:rPr>
              <a:t> </a:t>
            </a:r>
            <a:r>
              <a:rPr lang="az-Latn-AZ" sz="1600" b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(</a:t>
            </a:r>
            <a:r>
              <a:rPr lang="en-US" sz="1600" b="1" dirty="0" err="1" smtClean="0">
                <a:solidFill>
                  <a:srgbClr val="002060"/>
                </a:solidFill>
                <a:latin typeface="Arno Pro" panose="02020502040506020403" pitchFamily="18" charset="0"/>
              </a:rPr>
              <a:t>Varşava</a:t>
            </a:r>
            <a:r>
              <a:rPr lang="az-Latn-AZ" sz="1600" b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, </a:t>
            </a:r>
            <a:r>
              <a:rPr lang="en-US" sz="1600" b="1" dirty="0" err="1" smtClean="0">
                <a:solidFill>
                  <a:srgbClr val="002060"/>
                </a:solidFill>
                <a:latin typeface="Arno Pro" panose="02020502040506020403" pitchFamily="18" charset="0"/>
              </a:rPr>
              <a:t>Polşa</a:t>
            </a:r>
            <a:r>
              <a:rPr lang="az-Latn-AZ" sz="1600" b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, A.Musayev və M.Qəzənfərli)</a:t>
            </a:r>
          </a:p>
          <a:p>
            <a:pPr marL="92075" lvl="0" indent="-92075">
              <a:spcBef>
                <a:spcPts val="600"/>
              </a:spcBef>
              <a:buFont typeface="Arial" pitchFamily="34" charset="0"/>
              <a:buChar char="•"/>
            </a:pPr>
            <a:r>
              <a:rPr lang="az-Latn-AZ" sz="1600" b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«MDB </a:t>
            </a:r>
            <a:r>
              <a:rPr lang="az-Latn-AZ" sz="1600" b="1" dirty="0">
                <a:solidFill>
                  <a:srgbClr val="002060"/>
                </a:solidFill>
                <a:latin typeface="Arno Pro" panose="02020502040506020403" pitchFamily="18" charset="0"/>
              </a:rPr>
              <a:t>ölkələrinin inteqrasiyalı inkişaf imkanları: tədqiqatçıların və ekspertlərin </a:t>
            </a:r>
            <a:r>
              <a:rPr lang="az-Latn-AZ" sz="1600" b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dialoqu» </a:t>
            </a:r>
            <a:r>
              <a:rPr lang="en-US" sz="1600" b="1" dirty="0" err="1" smtClean="0">
                <a:solidFill>
                  <a:srgbClr val="002060"/>
                </a:solidFill>
                <a:latin typeface="Arno Pro" panose="02020502040506020403" pitchFamily="18" charset="0"/>
              </a:rPr>
              <a:t>beynəlxalq</a:t>
            </a:r>
            <a:r>
              <a:rPr lang="en-US" sz="1600" b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no Pro" panose="02020502040506020403" pitchFamily="18" charset="0"/>
              </a:rPr>
              <a:t>elmi</a:t>
            </a:r>
            <a:r>
              <a:rPr lang="en-US" sz="1600" b="1" dirty="0">
                <a:solidFill>
                  <a:srgbClr val="002060"/>
                </a:solidFill>
                <a:latin typeface="Arno Pro" panose="02020502040506020403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no Pro" panose="02020502040506020403" pitchFamily="18" charset="0"/>
              </a:rPr>
              <a:t>konfrans</a:t>
            </a:r>
            <a:r>
              <a:rPr lang="az-Latn-AZ" sz="1600" b="1" dirty="0">
                <a:solidFill>
                  <a:srgbClr val="002060"/>
                </a:solidFill>
                <a:latin typeface="Arno Pro" panose="02020502040506020403" pitchFamily="18" charset="0"/>
              </a:rPr>
              <a:t>ı</a:t>
            </a:r>
            <a:r>
              <a:rPr lang="az-Latn-AZ" sz="1600" b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 (Bişkek, Qırğızıstan, S.Mikaylova</a:t>
            </a:r>
            <a:r>
              <a:rPr lang="az-Latn-AZ" sz="1600" b="1" dirty="0">
                <a:solidFill>
                  <a:srgbClr val="002060"/>
                </a:solidFill>
                <a:latin typeface="Arno Pro" panose="02020502040506020403" pitchFamily="18" charset="0"/>
              </a:rPr>
              <a:t>, M. Zeynalov, </a:t>
            </a:r>
            <a:r>
              <a:rPr lang="az-Latn-AZ" sz="1600" b="1" dirty="0" smtClean="0">
                <a:solidFill>
                  <a:srgbClr val="002060"/>
                </a:solidFill>
                <a:latin typeface="Arno Pro" pitchFamily="18" charset="0"/>
              </a:rPr>
              <a:t>M.Abdalova)</a:t>
            </a:r>
          </a:p>
          <a:p>
            <a:pPr marL="92075" lvl="0" indent="-92075">
              <a:spcBef>
                <a:spcPts val="600"/>
              </a:spcBef>
              <a:buFont typeface="Arial" pitchFamily="34" charset="0"/>
              <a:buChar char="•"/>
            </a:pPr>
            <a:r>
              <a:rPr lang="az-Latn-AZ" sz="1600" b="1" dirty="0" smtClean="0">
                <a:solidFill>
                  <a:srgbClr val="002060"/>
                </a:solidFill>
                <a:latin typeface="Arno Pro" pitchFamily="18" charset="0"/>
              </a:rPr>
              <a:t> ÇXR SEA Beynəlxalq elmi konfrans (Pekin, ÇXR, Ə.Hüseynov)</a:t>
            </a:r>
          </a:p>
        </p:txBody>
      </p:sp>
      <p:pic>
        <p:nvPicPr>
          <p:cNvPr id="1026" name="Picture 2" descr="C:\Users\hp\Desktop\Rüfət 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400" y="5085118"/>
            <a:ext cx="1813999" cy="136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Rüfət 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39" y="4116456"/>
            <a:ext cx="2014397" cy="116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Tərbiz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" y="3679867"/>
            <a:ext cx="1830064" cy="121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p\Desktop\Turizm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12" y="3755783"/>
            <a:ext cx="1562650" cy="101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p\Desktop\Tbilisi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19" y="4345179"/>
            <a:ext cx="1832813" cy="104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04760" y="4026770"/>
            <a:ext cx="22027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indent="-92075" algn="r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b="1" dirty="0" err="1" smtClean="0">
                <a:solidFill>
                  <a:srgbClr val="002060"/>
                </a:solidFill>
                <a:latin typeface="Arno Pro" pitchFamily="18" charset="0"/>
              </a:rPr>
              <a:t>Azərbaycan</a:t>
            </a:r>
            <a:r>
              <a:rPr lang="en-US" sz="1600" b="1" dirty="0" smtClean="0">
                <a:solidFill>
                  <a:srgbClr val="002060"/>
                </a:solidFill>
                <a:latin typeface="Arno Pro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no Pro" pitchFamily="18" charset="0"/>
              </a:rPr>
              <a:t>və</a:t>
            </a:r>
            <a:r>
              <a:rPr lang="en-US" sz="1600" b="1" dirty="0">
                <a:solidFill>
                  <a:srgbClr val="002060"/>
                </a:solidFill>
                <a:latin typeface="Arno Pro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no Pro" pitchFamily="18" charset="0"/>
              </a:rPr>
              <a:t>Gürcüstanın</a:t>
            </a:r>
            <a:r>
              <a:rPr lang="en-US" sz="1600" b="1" dirty="0" smtClean="0">
                <a:solidFill>
                  <a:srgbClr val="002060"/>
                </a:solidFill>
                <a:latin typeface="Arno Pro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no Pro" pitchFamily="18" charset="0"/>
              </a:rPr>
              <a:t>gənc</a:t>
            </a:r>
            <a:r>
              <a:rPr lang="en-US" sz="1600" b="1" dirty="0">
                <a:solidFill>
                  <a:srgbClr val="002060"/>
                </a:solidFill>
                <a:latin typeface="Arno Pro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no Pro" pitchFamily="18" charset="0"/>
              </a:rPr>
              <a:t>iqtisadçı</a:t>
            </a:r>
            <a:r>
              <a:rPr lang="en-US" sz="1600" b="1" dirty="0">
                <a:solidFill>
                  <a:srgbClr val="002060"/>
                </a:solidFill>
                <a:latin typeface="Arno Pro" pitchFamily="18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no Pro" pitchFamily="18" charset="0"/>
              </a:rPr>
              <a:t>tədqiqatçılarının</a:t>
            </a:r>
            <a:r>
              <a:rPr lang="az-Latn-AZ" sz="1600" b="1" dirty="0" smtClean="0">
                <a:solidFill>
                  <a:srgbClr val="002060"/>
                </a:solidFill>
                <a:latin typeface="Arno Pro" pitchFamily="18" charset="0"/>
              </a:rPr>
              <a:t> Beynəlxalq </a:t>
            </a:r>
            <a:r>
              <a:rPr lang="az-Latn-AZ" sz="1600" b="1" dirty="0">
                <a:solidFill>
                  <a:srgbClr val="002060"/>
                </a:solidFill>
                <a:latin typeface="Arno Pro" pitchFamily="18" charset="0"/>
              </a:rPr>
              <a:t>forumu (</a:t>
            </a:r>
            <a:r>
              <a:rPr lang="az-Latn-AZ" sz="1600" b="1" dirty="0" smtClean="0">
                <a:solidFill>
                  <a:srgbClr val="002060"/>
                </a:solidFill>
                <a:latin typeface="Arno Pro" pitchFamily="18" charset="0"/>
              </a:rPr>
              <a:t>Tbilisi,Gürcüstan</a:t>
            </a:r>
            <a:r>
              <a:rPr lang="az-Latn-AZ" sz="1600" b="1" dirty="0">
                <a:solidFill>
                  <a:srgbClr val="002060"/>
                </a:solidFill>
                <a:latin typeface="Arno Pro" pitchFamily="18" charset="0"/>
              </a:rPr>
              <a:t>, </a:t>
            </a:r>
            <a:r>
              <a:rPr lang="az-Latn-AZ" sz="1600" b="1" dirty="0" smtClean="0">
                <a:solidFill>
                  <a:srgbClr val="002060"/>
                </a:solidFill>
                <a:latin typeface="Arno Pro" pitchFamily="18" charset="0"/>
              </a:rPr>
              <a:t>M.Gülalıyev </a:t>
            </a:r>
            <a:r>
              <a:rPr lang="az-Latn-AZ" sz="1600" b="1" dirty="0">
                <a:solidFill>
                  <a:srgbClr val="002060"/>
                </a:solidFill>
                <a:latin typeface="Arno Pro" pitchFamily="18" charset="0"/>
              </a:rPr>
              <a:t>və 7 gənc </a:t>
            </a:r>
            <a:r>
              <a:rPr lang="az-Latn-AZ" sz="1600" b="1" dirty="0" smtClean="0">
                <a:solidFill>
                  <a:srgbClr val="002060"/>
                </a:solidFill>
                <a:latin typeface="Arno Pro" pitchFamily="18" charset="0"/>
              </a:rPr>
              <a:t>əməkdaş)</a:t>
            </a:r>
            <a:endParaRPr lang="ru-RU" sz="1600" b="1" dirty="0">
              <a:solidFill>
                <a:srgbClr val="002060"/>
              </a:solidFill>
              <a:latin typeface="Arno Pro" panose="020205020405060204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79197" y="1077059"/>
            <a:ext cx="3537556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indent="-92075" algn="r">
              <a:spcBef>
                <a:spcPts val="600"/>
              </a:spcBef>
              <a:buFont typeface="Arial" pitchFamily="34" charset="0"/>
              <a:buChar char="•"/>
            </a:pPr>
            <a:r>
              <a:rPr lang="az-Latn-AZ" sz="1600" b="1" dirty="0">
                <a:solidFill>
                  <a:srgbClr val="002060"/>
                </a:solidFill>
                <a:latin typeface="Arno Pro" pitchFamily="18" charset="0"/>
              </a:rPr>
              <a:t>Tədqiqat və innovasiya üzrə  Şərq tərəfdaşlığı Paneli (Brüssel, Belçika, R.Efendiyev)</a:t>
            </a:r>
          </a:p>
          <a:p>
            <a:pPr marL="92075" lvl="0" indent="-92075" algn="r">
              <a:spcBef>
                <a:spcPts val="600"/>
              </a:spcBef>
              <a:buFont typeface="Arial" pitchFamily="34" charset="0"/>
              <a:buChar char="•"/>
            </a:pPr>
            <a:r>
              <a:rPr lang="az-Latn-AZ" sz="1600" b="1" dirty="0">
                <a:solidFill>
                  <a:srgbClr val="002060"/>
                </a:solidFill>
                <a:latin typeface="Arno Pro" pitchFamily="18" charset="0"/>
              </a:rPr>
              <a:t>Aİ</a:t>
            </a:r>
            <a:r>
              <a:rPr lang="en-US" sz="1600" b="1" dirty="0">
                <a:solidFill>
                  <a:srgbClr val="002060"/>
                </a:solidFill>
                <a:latin typeface="Arno Pro" pitchFamily="18" charset="0"/>
              </a:rPr>
              <a:t>4: </a:t>
            </a:r>
            <a:r>
              <a:rPr lang="az-Latn-AZ" sz="1600" b="1" dirty="0">
                <a:solidFill>
                  <a:srgbClr val="002060"/>
                </a:solidFill>
                <a:latin typeface="Arno Pro" pitchFamily="18" charset="0"/>
              </a:rPr>
              <a:t>elm</a:t>
            </a:r>
            <a:r>
              <a:rPr lang="en-US" sz="1600" b="1" dirty="0">
                <a:solidFill>
                  <a:srgbClr val="002060"/>
                </a:solidFill>
                <a:latin typeface="Arno Pro" pitchFamily="18" charset="0"/>
              </a:rPr>
              <a:t> - </a:t>
            </a:r>
            <a:r>
              <a:rPr lang="az-Latn-AZ" sz="1600" b="1" dirty="0">
                <a:solidFill>
                  <a:srgbClr val="002060"/>
                </a:solidFill>
                <a:latin typeface="Arno Pro" pitchFamily="18" charset="0"/>
              </a:rPr>
              <a:t>istehsalat</a:t>
            </a:r>
            <a:r>
              <a:rPr lang="en-US" sz="1600" b="1" dirty="0">
                <a:solidFill>
                  <a:srgbClr val="002060"/>
                </a:solidFill>
                <a:latin typeface="Arno Pro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no Pro" pitchFamily="18" charset="0"/>
              </a:rPr>
              <a:t>əlaqələrinin</a:t>
            </a:r>
            <a:r>
              <a:rPr lang="en-US" sz="1600" b="1" dirty="0">
                <a:solidFill>
                  <a:srgbClr val="002060"/>
                </a:solidFill>
                <a:latin typeface="Arno Pro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no Pro" pitchFamily="18" charset="0"/>
              </a:rPr>
              <a:t>inkişaf</a:t>
            </a:r>
            <a:r>
              <a:rPr lang="az-Latn-AZ" sz="1600" b="1" dirty="0">
                <a:solidFill>
                  <a:srgbClr val="002060"/>
                </a:solidFill>
                <a:latin typeface="Arno Pro" pitchFamily="18" charset="0"/>
              </a:rPr>
              <a:t>ı (Tbilisi,Gürcüstan, R.Efendiyev)</a:t>
            </a:r>
          </a:p>
          <a:p>
            <a:pPr marL="92075" lvl="0" indent="-92075" algn="r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b="1" dirty="0" err="1">
                <a:solidFill>
                  <a:srgbClr val="002060"/>
                </a:solidFill>
                <a:latin typeface="Arno Pro" pitchFamily="18" charset="0"/>
              </a:rPr>
              <a:t>Müasir</a:t>
            </a:r>
            <a:r>
              <a:rPr lang="en-US" sz="1600" b="1" dirty="0">
                <a:solidFill>
                  <a:srgbClr val="002060"/>
                </a:solidFill>
                <a:latin typeface="Arno Pro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no Pro" pitchFamily="18" charset="0"/>
              </a:rPr>
              <a:t>inkişaf</a:t>
            </a:r>
            <a:r>
              <a:rPr lang="en-US" sz="1600" b="1" dirty="0">
                <a:solidFill>
                  <a:srgbClr val="002060"/>
                </a:solidFill>
                <a:latin typeface="Arno Pro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no Pro" pitchFamily="18" charset="0"/>
              </a:rPr>
              <a:t>mərhələsində</a:t>
            </a:r>
            <a:r>
              <a:rPr lang="en-US" sz="1600" b="1" dirty="0">
                <a:solidFill>
                  <a:srgbClr val="002060"/>
                </a:solidFill>
                <a:latin typeface="Arno Pro" pitchFamily="18" charset="0"/>
              </a:rPr>
              <a:t> elm, </a:t>
            </a:r>
            <a:r>
              <a:rPr lang="en-US" sz="1600" b="1" dirty="0" err="1">
                <a:solidFill>
                  <a:srgbClr val="002060"/>
                </a:solidFill>
                <a:latin typeface="Arno Pro" pitchFamily="18" charset="0"/>
              </a:rPr>
              <a:t>təhsil</a:t>
            </a:r>
            <a:r>
              <a:rPr lang="en-US" sz="1600" b="1" dirty="0">
                <a:solidFill>
                  <a:srgbClr val="002060"/>
                </a:solidFill>
                <a:latin typeface="Arno Pro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no Pro" pitchFamily="18" charset="0"/>
              </a:rPr>
              <a:t>və</a:t>
            </a:r>
            <a:r>
              <a:rPr lang="en-US" sz="1600" b="1" dirty="0">
                <a:solidFill>
                  <a:srgbClr val="002060"/>
                </a:solidFill>
                <a:latin typeface="Arno Pro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no Pro" pitchFamily="18" charset="0"/>
              </a:rPr>
              <a:t>istehsalatın</a:t>
            </a:r>
            <a:r>
              <a:rPr lang="en-US" sz="1600" b="1" dirty="0">
                <a:solidFill>
                  <a:srgbClr val="002060"/>
                </a:solidFill>
                <a:latin typeface="Arno Pro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no Pro" pitchFamily="18" charset="0"/>
              </a:rPr>
              <a:t>vəhdəti</a:t>
            </a:r>
            <a:r>
              <a:rPr lang="az-Latn-AZ" sz="1600" b="1" dirty="0">
                <a:solidFill>
                  <a:srgbClr val="002060"/>
                </a:solidFill>
                <a:latin typeface="Arno Pro" pitchFamily="18" charset="0"/>
              </a:rPr>
              <a:t> (Azərbaycan, T.Əliyev)</a:t>
            </a:r>
          </a:p>
          <a:p>
            <a:pPr marL="92075" lvl="0" indent="-92075" algn="r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b="1" dirty="0" err="1">
                <a:solidFill>
                  <a:srgbClr val="002060"/>
                </a:solidFill>
                <a:latin typeface="Arno Pro" pitchFamily="18" charset="0"/>
              </a:rPr>
              <a:t>Davamlı</a:t>
            </a:r>
            <a:r>
              <a:rPr lang="en-US" sz="1600" b="1" dirty="0">
                <a:solidFill>
                  <a:srgbClr val="002060"/>
                </a:solidFill>
                <a:latin typeface="Arno Pro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no Pro" pitchFamily="18" charset="0"/>
              </a:rPr>
              <a:t>sağlamlıq</a:t>
            </a:r>
            <a:r>
              <a:rPr lang="en-US" sz="1600" b="1" dirty="0">
                <a:solidFill>
                  <a:srgbClr val="002060"/>
                </a:solidFill>
                <a:latin typeface="Arno Pro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no Pro" pitchFamily="18" charset="0"/>
              </a:rPr>
              <a:t>turizminin</a:t>
            </a:r>
            <a:r>
              <a:rPr lang="en-US" sz="1600" b="1" dirty="0">
                <a:solidFill>
                  <a:srgbClr val="002060"/>
                </a:solidFill>
                <a:latin typeface="Arno Pro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no Pro" pitchFamily="18" charset="0"/>
              </a:rPr>
              <a:t>ölkənin</a:t>
            </a:r>
            <a:r>
              <a:rPr lang="en-US" sz="1600" b="1" dirty="0">
                <a:solidFill>
                  <a:srgbClr val="002060"/>
                </a:solidFill>
                <a:latin typeface="Arno Pro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no Pro" pitchFamily="18" charset="0"/>
              </a:rPr>
              <a:t>iqtisadiyyatında</a:t>
            </a:r>
            <a:r>
              <a:rPr lang="en-US" sz="1600" b="1" dirty="0">
                <a:solidFill>
                  <a:srgbClr val="002060"/>
                </a:solidFill>
                <a:latin typeface="Arno Pro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no Pro" pitchFamily="18" charset="0"/>
              </a:rPr>
              <a:t>rolu</a:t>
            </a:r>
            <a:r>
              <a:rPr lang="az-Latn-AZ" sz="1600" b="1" dirty="0">
                <a:solidFill>
                  <a:srgbClr val="002060"/>
                </a:solidFill>
                <a:latin typeface="Arno Pro" pitchFamily="18" charset="0"/>
              </a:rPr>
              <a:t> (Azərbaycan, G.Səmədova)</a:t>
            </a:r>
          </a:p>
        </p:txBody>
      </p:sp>
    </p:spTree>
    <p:extLst>
      <p:ext uri="{BB962C8B-B14F-4D97-AF65-F5344CB8AC3E}">
        <p14:creationId xmlns:p14="http://schemas.microsoft.com/office/powerpoint/2010/main" val="424598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3845314" y="755947"/>
            <a:ext cx="5205921" cy="487979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i="1" dirty="0" smtClean="0">
                <a:solidFill>
                  <a:schemeClr val="bg1"/>
                </a:solidFill>
                <a:latin typeface="Arno Pro" pitchFamily="18" charset="0"/>
              </a:rPr>
              <a:t>D</a:t>
            </a:r>
            <a:r>
              <a:rPr lang="az-Latn-AZ" sz="2000" b="1" i="1" dirty="0" smtClean="0">
                <a:solidFill>
                  <a:schemeClr val="bg1"/>
                </a:solidFill>
                <a:latin typeface="Arno Pro" pitchFamily="18" charset="0"/>
              </a:rPr>
              <a:t>ÖVLƏT QURUMLARI İLƏ ƏMƏKDAŞLIQ</a:t>
            </a:r>
            <a:endParaRPr lang="ru-RU" sz="2000" b="1" i="1" dirty="0">
              <a:solidFill>
                <a:schemeClr val="bg1"/>
              </a:solidFill>
              <a:latin typeface="Arno Pro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5763" y="1369422"/>
            <a:ext cx="6180315" cy="5067300"/>
          </a:xfrm>
          <a:prstGeom prst="roundRect">
            <a:avLst>
              <a:gd name="adj" fmla="val 6077"/>
            </a:avLst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z-Latn-AZ" sz="2000" b="1" dirty="0" smtClean="0">
                <a:solidFill>
                  <a:srgbClr val="C00000"/>
                </a:solidFill>
                <a:latin typeface="Arno Pro" pitchFamily="18" charset="0"/>
              </a:rPr>
              <a:t>İnstitut bir sıra dövlət </a:t>
            </a:r>
            <a:r>
              <a:rPr lang="az-Latn-AZ" sz="2000" b="1" dirty="0">
                <a:solidFill>
                  <a:srgbClr val="C00000"/>
                </a:solidFill>
                <a:latin typeface="Arno Pro" pitchFamily="18" charset="0"/>
              </a:rPr>
              <a:t>qurumları ilə</a:t>
            </a:r>
            <a:r>
              <a:rPr lang="az-Latn-AZ" b="1" dirty="0">
                <a:solidFill>
                  <a:srgbClr val="002060"/>
                </a:solidFill>
                <a:latin typeface="Arno Pro" pitchFamily="18" charset="0"/>
              </a:rPr>
              <a:t>, o </a:t>
            </a:r>
            <a:r>
              <a:rPr lang="az-Latn-AZ" b="1" dirty="0" smtClean="0">
                <a:solidFill>
                  <a:srgbClr val="002060"/>
                </a:solidFill>
                <a:latin typeface="Arno Pro" pitchFamily="18" charset="0"/>
              </a:rPr>
              <a:t>cümlədən:</a:t>
            </a:r>
          </a:p>
          <a:p>
            <a:pPr>
              <a:spcBef>
                <a:spcPts val="600"/>
              </a:spcBef>
            </a:pPr>
            <a:r>
              <a:rPr lang="az-Latn-AZ" b="1" dirty="0" smtClean="0">
                <a:solidFill>
                  <a:srgbClr val="002060"/>
                </a:solidFill>
                <a:latin typeface="Arno Pro" pitchFamily="18" charset="0"/>
              </a:rPr>
              <a:t>Mərkəzi Bankla,</a:t>
            </a:r>
          </a:p>
          <a:p>
            <a:pPr>
              <a:spcBef>
                <a:spcPts val="600"/>
              </a:spcBef>
            </a:pPr>
            <a:r>
              <a:rPr lang="az-Latn-AZ" b="1" dirty="0" smtClean="0">
                <a:solidFill>
                  <a:srgbClr val="002060"/>
                </a:solidFill>
                <a:latin typeface="Arno Pro" pitchFamily="18" charset="0"/>
              </a:rPr>
              <a:t>İqtisadiyyat nazirliyi </a:t>
            </a:r>
            <a:r>
              <a:rPr lang="az-Latn-AZ" b="1" dirty="0">
                <a:solidFill>
                  <a:srgbClr val="002060"/>
                </a:solidFill>
                <a:latin typeface="Arno Pro" pitchFamily="18" charset="0"/>
              </a:rPr>
              <a:t>və onun nəzdindəki </a:t>
            </a:r>
            <a:r>
              <a:rPr lang="az-Latn-AZ" b="1" dirty="0" smtClean="0">
                <a:solidFill>
                  <a:srgbClr val="002060"/>
                </a:solidFill>
                <a:latin typeface="Arno Pro" pitchFamily="18" charset="0"/>
              </a:rPr>
              <a:t>təşkilatlarla </a:t>
            </a:r>
            <a:r>
              <a:rPr lang="az-Latn-AZ" b="1" dirty="0">
                <a:solidFill>
                  <a:srgbClr val="002060"/>
                </a:solidFill>
                <a:latin typeface="Arno Pro" pitchFamily="18" charset="0"/>
              </a:rPr>
              <a:t>– Sahibkarlığa Kömək Milli Fondu, </a:t>
            </a:r>
            <a:r>
              <a:rPr lang="az-Latn-AZ" b="1" dirty="0" smtClean="0">
                <a:solidFill>
                  <a:srgbClr val="002060"/>
                </a:solidFill>
                <a:latin typeface="Arno Pro" pitchFamily="18" charset="0"/>
              </a:rPr>
              <a:t>AZPROMO və </a:t>
            </a:r>
            <a:r>
              <a:rPr lang="az-Latn-AZ" b="1" dirty="0">
                <a:solidFill>
                  <a:srgbClr val="002060"/>
                </a:solidFill>
                <a:latin typeface="Arno Pro" pitchFamily="18" charset="0"/>
              </a:rPr>
              <a:t>İqtisadi İslahatlar elmi-tədqiqat </a:t>
            </a:r>
            <a:r>
              <a:rPr lang="az-Latn-AZ" b="1" dirty="0" smtClean="0">
                <a:solidFill>
                  <a:srgbClr val="002060"/>
                </a:solidFill>
                <a:latin typeface="Arno Pro" pitchFamily="18" charset="0"/>
              </a:rPr>
              <a:t>institutu ilə,</a:t>
            </a:r>
          </a:p>
          <a:p>
            <a:pPr>
              <a:spcBef>
                <a:spcPts val="600"/>
              </a:spcBef>
            </a:pPr>
            <a:r>
              <a:rPr lang="az-Latn-AZ" b="1" dirty="0" smtClean="0">
                <a:solidFill>
                  <a:srgbClr val="002060"/>
                </a:solidFill>
                <a:latin typeface="Arno Pro" pitchFamily="18" charset="0"/>
              </a:rPr>
              <a:t>Maliyyə Nazirliyi ilə,</a:t>
            </a:r>
          </a:p>
          <a:p>
            <a:pPr>
              <a:spcBef>
                <a:spcPts val="600"/>
              </a:spcBef>
            </a:pPr>
            <a:r>
              <a:rPr lang="az-Latn-AZ" b="1" dirty="0" smtClean="0">
                <a:solidFill>
                  <a:srgbClr val="002060"/>
                </a:solidFill>
                <a:latin typeface="Arno Pro" pitchFamily="18" charset="0"/>
              </a:rPr>
              <a:t>Əmək </a:t>
            </a:r>
            <a:r>
              <a:rPr lang="az-Latn-AZ" b="1" dirty="0">
                <a:solidFill>
                  <a:srgbClr val="002060"/>
                </a:solidFill>
                <a:latin typeface="Arno Pro" pitchFamily="18" charset="0"/>
              </a:rPr>
              <a:t>və Əhalinin Sosial Müdafiəsi </a:t>
            </a:r>
            <a:r>
              <a:rPr lang="az-Latn-AZ" b="1" dirty="0" smtClean="0">
                <a:solidFill>
                  <a:srgbClr val="002060"/>
                </a:solidFill>
                <a:latin typeface="Arno Pro" pitchFamily="18" charset="0"/>
              </a:rPr>
              <a:t>Na­zirliyi </a:t>
            </a:r>
            <a:r>
              <a:rPr lang="az-Latn-AZ" b="1" dirty="0">
                <a:solidFill>
                  <a:srgbClr val="002060"/>
                </a:solidFill>
                <a:latin typeface="Arno Pro" pitchFamily="18" charset="0"/>
              </a:rPr>
              <a:t>və onun nəzdindəki Dövlət Sosial Müdafiə </a:t>
            </a:r>
            <a:r>
              <a:rPr lang="az-Latn-AZ" b="1" dirty="0" smtClean="0">
                <a:solidFill>
                  <a:srgbClr val="002060"/>
                </a:solidFill>
                <a:latin typeface="Arno Pro" pitchFamily="18" charset="0"/>
              </a:rPr>
              <a:t>Fondu ilə,</a:t>
            </a:r>
          </a:p>
          <a:p>
            <a:pPr>
              <a:spcBef>
                <a:spcPts val="600"/>
              </a:spcBef>
            </a:pPr>
            <a:r>
              <a:rPr lang="az-Latn-AZ" b="1" dirty="0" smtClean="0">
                <a:solidFill>
                  <a:srgbClr val="002060"/>
                </a:solidFill>
                <a:latin typeface="Arno Pro" pitchFamily="18" charset="0"/>
              </a:rPr>
              <a:t>Energetika </a:t>
            </a:r>
            <a:r>
              <a:rPr lang="az-Latn-AZ" b="1" dirty="0">
                <a:solidFill>
                  <a:srgbClr val="002060"/>
                </a:solidFill>
                <a:latin typeface="Arno Pro" pitchFamily="18" charset="0"/>
              </a:rPr>
              <a:t>Nazirli­yi ilə</a:t>
            </a:r>
            <a:r>
              <a:rPr lang="az-Latn-AZ" b="1" dirty="0" smtClean="0">
                <a:solidFill>
                  <a:srgbClr val="002060"/>
                </a:solidFill>
                <a:latin typeface="Arno Pro" pitchFamily="18" charset="0"/>
              </a:rPr>
              <a:t>,</a:t>
            </a:r>
          </a:p>
          <a:p>
            <a:pPr>
              <a:spcBef>
                <a:spcPts val="600"/>
              </a:spcBef>
            </a:pPr>
            <a:r>
              <a:rPr lang="az-Latn-AZ" b="1" dirty="0" smtClean="0">
                <a:solidFill>
                  <a:srgbClr val="002060"/>
                </a:solidFill>
                <a:latin typeface="Arno Pro" pitchFamily="18" charset="0"/>
              </a:rPr>
              <a:t>İqtisadi </a:t>
            </a:r>
            <a:r>
              <a:rPr lang="az-Latn-AZ" b="1" dirty="0">
                <a:solidFill>
                  <a:srgbClr val="002060"/>
                </a:solidFill>
                <a:latin typeface="Arno Pro" pitchFamily="18" charset="0"/>
              </a:rPr>
              <a:t>İslahatların Təhlili və Kommunikasiya </a:t>
            </a:r>
            <a:r>
              <a:rPr lang="az-Latn-AZ" b="1" dirty="0" smtClean="0">
                <a:solidFill>
                  <a:srgbClr val="002060"/>
                </a:solidFill>
                <a:latin typeface="Arno Pro" pitchFamily="18" charset="0"/>
              </a:rPr>
              <a:t>Mərkəzi ilə,</a:t>
            </a:r>
          </a:p>
          <a:p>
            <a:pPr>
              <a:spcBef>
                <a:spcPts val="600"/>
              </a:spcBef>
            </a:pPr>
            <a:r>
              <a:rPr lang="az-Latn-AZ" b="1" dirty="0" smtClean="0">
                <a:solidFill>
                  <a:srgbClr val="002060"/>
                </a:solidFill>
                <a:latin typeface="Arno Pro" pitchFamily="18" charset="0"/>
              </a:rPr>
              <a:t>habelə </a:t>
            </a:r>
            <a:r>
              <a:rPr lang="az-Latn-AZ" b="1" dirty="0">
                <a:solidFill>
                  <a:srgbClr val="002060"/>
                </a:solidFill>
                <a:latin typeface="Arno Pro" pitchFamily="18" charset="0"/>
              </a:rPr>
              <a:t>bir sıra ic­timai təşkilatlarla, o </a:t>
            </a:r>
            <a:r>
              <a:rPr lang="az-Latn-AZ" b="1" dirty="0" smtClean="0">
                <a:solidFill>
                  <a:srgbClr val="002060"/>
                </a:solidFill>
                <a:latin typeface="Arno Pro" pitchFamily="18" charset="0"/>
              </a:rPr>
              <a:t>cümlədən:</a:t>
            </a:r>
          </a:p>
          <a:p>
            <a:pPr>
              <a:spcBef>
                <a:spcPts val="600"/>
              </a:spcBef>
            </a:pPr>
            <a:r>
              <a:rPr lang="az-Latn-AZ" b="1" dirty="0" smtClean="0">
                <a:solidFill>
                  <a:srgbClr val="002060"/>
                </a:solidFill>
                <a:latin typeface="Arno Pro" pitchFamily="18" charset="0"/>
              </a:rPr>
              <a:t>Azərbaycan </a:t>
            </a:r>
            <a:r>
              <a:rPr lang="az-Latn-AZ" b="1" dirty="0">
                <a:solidFill>
                  <a:srgbClr val="002060"/>
                </a:solidFill>
                <a:latin typeface="Arno Pro" pitchFamily="18" charset="0"/>
              </a:rPr>
              <a:t>Banklar </a:t>
            </a:r>
            <a:r>
              <a:rPr lang="az-Latn-AZ" b="1" dirty="0" smtClean="0">
                <a:solidFill>
                  <a:srgbClr val="002060"/>
                </a:solidFill>
                <a:latin typeface="Arno Pro" pitchFamily="18" charset="0"/>
              </a:rPr>
              <a:t>Assosiasiyası, AR Auditorlar Palatası, AR Sahibkarlar </a:t>
            </a:r>
            <a:r>
              <a:rPr lang="az-Latn-AZ" b="1" dirty="0">
                <a:solidFill>
                  <a:srgbClr val="002060"/>
                </a:solidFill>
                <a:latin typeface="Arno Pro" pitchFamily="18" charset="0"/>
              </a:rPr>
              <a:t>(İşəgötürənlər) Təşkilatları Milli Konfederasiyası </a:t>
            </a:r>
            <a:r>
              <a:rPr lang="az-Latn-AZ" b="1" dirty="0" smtClean="0">
                <a:solidFill>
                  <a:srgbClr val="002060"/>
                </a:solidFill>
                <a:latin typeface="Arno Pro" pitchFamily="18" charset="0"/>
              </a:rPr>
              <a:t>ilə</a:t>
            </a:r>
          </a:p>
          <a:p>
            <a:r>
              <a:rPr lang="az-Latn-AZ" b="1" dirty="0">
                <a:solidFill>
                  <a:srgbClr val="002060"/>
                </a:solidFill>
                <a:latin typeface="Arno Pro" pitchFamily="18" charset="0"/>
              </a:rPr>
              <a:t>	</a:t>
            </a:r>
            <a:r>
              <a:rPr lang="az-Latn-AZ" b="1" dirty="0" smtClean="0">
                <a:solidFill>
                  <a:srgbClr val="002060"/>
                </a:solidFill>
                <a:latin typeface="Arno Pro" pitchFamily="18" charset="0"/>
              </a:rPr>
              <a:t>			</a:t>
            </a:r>
            <a:r>
              <a:rPr lang="az-Latn-AZ" sz="2000" b="1" dirty="0" smtClean="0">
                <a:solidFill>
                  <a:srgbClr val="C00000"/>
                </a:solidFill>
                <a:latin typeface="Arno Pro" pitchFamily="18" charset="0"/>
              </a:rPr>
              <a:t>sıx </a:t>
            </a:r>
            <a:r>
              <a:rPr lang="az-Latn-AZ" sz="2000" b="1" dirty="0">
                <a:solidFill>
                  <a:srgbClr val="C00000"/>
                </a:solidFill>
                <a:latin typeface="Arno Pro" pitchFamily="18" charset="0"/>
              </a:rPr>
              <a:t>əməkdaşlıq </a:t>
            </a:r>
            <a:r>
              <a:rPr lang="az-Latn-AZ" sz="2000" b="1" dirty="0" smtClean="0">
                <a:solidFill>
                  <a:srgbClr val="C00000"/>
                </a:solidFill>
                <a:latin typeface="Arno Pro" pitchFamily="18" charset="0"/>
              </a:rPr>
              <a:t>edir</a:t>
            </a:r>
            <a:endParaRPr lang="en-US" sz="2000" b="1" i="0" dirty="0">
              <a:solidFill>
                <a:srgbClr val="002060"/>
              </a:solidFill>
              <a:effectLst/>
              <a:latin typeface="Arno Pro" panose="02020502040506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54497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</a:t>
            </a:r>
            <a:r>
              <a:rPr lang="en-US" sz="1400" b="1" dirty="0" smtClean="0">
                <a:solidFill>
                  <a:srgbClr val="0037A4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</a:t>
            </a:r>
            <a:r>
              <a:rPr lang="az-Latn-AZ" sz="14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AMEA Rəyasət Heyəti, 27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dekabr 201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8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-ci il</a:t>
            </a:r>
            <a:endParaRPr lang="ru-RU" sz="1400" i="1" dirty="0">
              <a:solidFill>
                <a:srgbClr val="B3CCFF"/>
              </a:solidFill>
              <a:latin typeface="Cambria" panose="02040503050406030204" pitchFamily="18" charset="0"/>
            </a:endParaRPr>
          </a:p>
        </p:txBody>
      </p:sp>
      <p:grpSp>
        <p:nvGrpSpPr>
          <p:cNvPr id="15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16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349055" y="117988"/>
              <a:ext cx="548892" cy="578672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19" name="Поле 2"/>
            <p:cNvSpPr txBox="1">
              <a:spLocks noChangeArrowheads="1"/>
            </p:cNvSpPr>
            <p:nvPr/>
          </p:nvSpPr>
          <p:spPr bwMode="auto">
            <a:xfrm>
              <a:off x="965665" y="96443"/>
              <a:ext cx="3602990" cy="67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2" descr="Strateji Yol XÉritÉlÉri ekspertlÉrin iÅtirakÄ± ilÉ elmi mÃ¼stÉvidÉ mÃ¼zakirÉ olund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483" y="1895062"/>
            <a:ext cx="3331164" cy="18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48274" y="3792642"/>
            <a:ext cx="25573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az-Latn-AZ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İTTKM-lə</a:t>
            </a:r>
            <a:r>
              <a:rPr lang="en-US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az-Latn-AZ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birlikdə </a:t>
            </a:r>
            <a:r>
              <a:rPr lang="en-US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"</a:t>
            </a:r>
            <a:r>
              <a:rPr lang="en-US" b="1" dirty="0" err="1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Azərbaycan</a:t>
            </a:r>
            <a:r>
              <a:rPr lang="en-US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iqtisadiyya</a:t>
            </a:r>
            <a:r>
              <a:rPr lang="az-Latn-AZ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err="1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tının</a:t>
            </a:r>
            <a:r>
              <a:rPr lang="en-US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liberallıq</a:t>
            </a:r>
            <a:r>
              <a:rPr lang="en-US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potensialı</a:t>
            </a:r>
            <a:r>
              <a:rPr lang="en-US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və</a:t>
            </a:r>
            <a:r>
              <a:rPr lang="en-US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strateji</a:t>
            </a:r>
            <a:r>
              <a:rPr lang="en-US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yol</a:t>
            </a:r>
            <a:r>
              <a:rPr lang="en-US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xəritələri</a:t>
            </a:r>
            <a:r>
              <a:rPr lang="az-Latn-AZ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err="1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nin</a:t>
            </a:r>
            <a:r>
              <a:rPr lang="en-US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əsas</a:t>
            </a:r>
            <a:r>
              <a:rPr lang="en-US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vektorları</a:t>
            </a:r>
            <a:r>
              <a:rPr lang="en-US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" </a:t>
            </a:r>
            <a:r>
              <a:rPr lang="en-US" b="1" dirty="0" err="1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mövzusunda</a:t>
            </a:r>
            <a:r>
              <a:rPr lang="en-US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az-Latn-AZ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mütəmadi müzakirələr keçirilir</a:t>
            </a:r>
            <a:endParaRPr lang="ru-RU" dirty="0">
              <a:solidFill>
                <a:srgbClr val="002060"/>
              </a:solidFill>
              <a:latin typeface="Arno Pro" panose="020205020405060204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64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75764" y="756919"/>
            <a:ext cx="8259854" cy="440510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Latn-AZ" sz="2000" b="1" i="1" dirty="0" smtClean="0">
                <a:latin typeface="Arno Pro" panose="02020502040506020403" pitchFamily="18" charset="0"/>
                <a:cs typeface="Times New Roman" panose="02020603050405020304" pitchFamily="18" charset="0"/>
              </a:rPr>
              <a:t> MÜZAKİRƏ MEYDANÇALARI – «KREATİV İQTİSADİYYAT» KLUBU </a:t>
            </a:r>
            <a:endParaRPr lang="ru-RU" sz="2000" i="1" dirty="0">
              <a:latin typeface="Arno Pro" panose="02020502040506020403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://economics.com.az/media/k2/items/cache/a6f838f0ef99ef2a7fcab07e1231e40e_X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865" y="2027105"/>
            <a:ext cx="2779588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51232" y="3652705"/>
            <a:ext cx="2810853" cy="1548765"/>
          </a:xfrm>
          <a:prstGeom prst="roundRect">
            <a:avLst>
              <a:gd name="adj" fmla="val 8937"/>
            </a:avLst>
          </a:prstGeom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z-Latn-AZ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Cəmiyyətin statistikaya inamı: reallıq, problem və perspektivlər (Məruzəçi - Yusif Yusifov, DSK </a:t>
            </a:r>
            <a:r>
              <a:rPr lang="az-Latn-AZ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sədr müavini, i.f.d</a:t>
            </a:r>
            <a:r>
              <a:rPr lang="az-Latn-AZ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solidFill>
                <a:srgbClr val="002060"/>
              </a:solidFill>
              <a:latin typeface="Arno Pro" panose="020205020405060204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http://economics.com.az/media/k2/items/cache/083a3cd1f6267cd054f0bab31261d7ae_X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0454" y="4087160"/>
            <a:ext cx="2777360" cy="180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20" name="TextBox 19"/>
          <p:cNvSpPr txBox="1"/>
          <p:nvPr/>
        </p:nvSpPr>
        <p:spPr>
          <a:xfrm>
            <a:off x="5181600" y="5931243"/>
            <a:ext cx="3826214" cy="671334"/>
          </a:xfrm>
          <a:prstGeom prst="roundRect">
            <a:avLst>
              <a:gd name="adj" fmla="val 7358"/>
            </a:avLst>
          </a:prstGeom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z-Latn-AZ" dirty="0" smtClean="0">
                <a:solidFill>
                  <a:srgbClr val="002060"/>
                </a:solidFill>
                <a:latin typeface="Arno Pro" panose="02020502040506020403" pitchFamily="18" charset="0"/>
              </a:rPr>
              <a:t>Aqrar emal sənayesinin inkişaf meyilləri (Məruzəçi – Y.Sadıqov, i.f.d.)</a:t>
            </a:r>
            <a:endParaRPr lang="ru-RU" dirty="0">
              <a:solidFill>
                <a:srgbClr val="002060"/>
              </a:solidFill>
              <a:latin typeface="Arno Pro" panose="02020502040506020403" pitchFamily="18" charset="0"/>
            </a:endParaRPr>
          </a:p>
        </p:txBody>
      </p:sp>
      <p:pic>
        <p:nvPicPr>
          <p:cNvPr id="11" name="Рисунок 10" descr="http://economics.com.az/media/k2/items/cache/a1ca2d478cdfb0fd066e78050f4af09b_X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5526" y="1354476"/>
            <a:ext cx="2527217" cy="160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3267433" y="3002765"/>
            <a:ext cx="5615310" cy="976908"/>
          </a:xfrm>
          <a:prstGeom prst="roundRect">
            <a:avLst>
              <a:gd name="adj" fmla="val 10072"/>
            </a:avLst>
          </a:prstGeom>
          <a:ln/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z-Latn-AZ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Klasterlər və onların əsas xüsusiyyətləri (Məruzəçilər – Rəvanə Davudova</a:t>
            </a:r>
            <a:r>
              <a:rPr lang="az-Latn-AZ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, </a:t>
            </a:r>
            <a:r>
              <a:rPr lang="az-Latn-AZ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r.f.d., Tərbiz </a:t>
            </a:r>
            <a:r>
              <a:rPr lang="az-Latn-AZ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Əliyev</a:t>
            </a:r>
            <a:r>
              <a:rPr lang="az-Latn-AZ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,</a:t>
            </a:r>
            <a:r>
              <a:rPr lang="az-Latn-AZ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i.e.d., prof</a:t>
            </a:r>
            <a:r>
              <a:rPr lang="az-Latn-AZ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., Tofiq Hüseynov, </a:t>
            </a:r>
            <a:r>
              <a:rPr lang="az-Latn-AZ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i.e.d., </a:t>
            </a:r>
            <a:r>
              <a:rPr lang="az-Latn-AZ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prof.)</a:t>
            </a:r>
            <a:endParaRPr lang="ru-RU" dirty="0">
              <a:solidFill>
                <a:srgbClr val="002060"/>
              </a:solidFill>
              <a:latin typeface="Arno Pro" panose="020205020405060204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http://economics.com.az/images/fotos/klublar/2018/klaster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7433" y="1354477"/>
            <a:ext cx="2226587" cy="160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16" name="Рисунок 15" descr="http://economics.com.az/images/fotos/klublar/2018/klaster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66846" y="1354477"/>
            <a:ext cx="1868985" cy="160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17" name="Picture 2" descr="âÄ°nnovasiyalÄ± iqtisadi inkiÅafda texnoparklarÄ±n rolu: dÃ¼nya tÉcrÃ¼bÉsi vÉ AzÉrbaycanâ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902" y="4087161"/>
            <a:ext cx="2882469" cy="177003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66865" y="5615783"/>
            <a:ext cx="4043440" cy="959048"/>
          </a:xfrm>
          <a:prstGeom prst="roundRect">
            <a:avLst>
              <a:gd name="adj" fmla="val 7601"/>
            </a:avLst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Arno Pro" panose="02020502040506020403" pitchFamily="18" charset="0"/>
              </a:rPr>
              <a:t>İnnovasiyalı</a:t>
            </a:r>
            <a:r>
              <a:rPr lang="en-US" dirty="0" smtClean="0">
                <a:solidFill>
                  <a:srgbClr val="002060"/>
                </a:solidFill>
                <a:latin typeface="Arno Pro" panose="02020502040506020403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no Pro" panose="02020502040506020403" pitchFamily="18" charset="0"/>
              </a:rPr>
              <a:t>iqtisadi</a:t>
            </a:r>
            <a:r>
              <a:rPr lang="en-US" dirty="0">
                <a:solidFill>
                  <a:srgbClr val="002060"/>
                </a:solidFill>
                <a:latin typeface="Arno Pro" panose="02020502040506020403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no Pro" panose="02020502040506020403" pitchFamily="18" charset="0"/>
              </a:rPr>
              <a:t>inkişafda</a:t>
            </a:r>
            <a:r>
              <a:rPr lang="en-US" dirty="0">
                <a:solidFill>
                  <a:srgbClr val="002060"/>
                </a:solidFill>
                <a:latin typeface="Arno Pro" panose="02020502040506020403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no Pro" panose="02020502040506020403" pitchFamily="18" charset="0"/>
              </a:rPr>
              <a:t>texnoparkların</a:t>
            </a:r>
            <a:r>
              <a:rPr lang="en-US" dirty="0">
                <a:solidFill>
                  <a:srgbClr val="002060"/>
                </a:solidFill>
                <a:latin typeface="Arno Pro" panose="02020502040506020403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no Pro" panose="02020502040506020403" pitchFamily="18" charset="0"/>
              </a:rPr>
              <a:t>rolu</a:t>
            </a:r>
            <a:r>
              <a:rPr lang="en-US" dirty="0">
                <a:solidFill>
                  <a:srgbClr val="002060"/>
                </a:solidFill>
                <a:latin typeface="Arno Pro" panose="02020502040506020403" pitchFamily="18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Arno Pro" panose="02020502040506020403" pitchFamily="18" charset="0"/>
              </a:rPr>
              <a:t>dünya</a:t>
            </a:r>
            <a:r>
              <a:rPr lang="en-US" dirty="0">
                <a:solidFill>
                  <a:srgbClr val="002060"/>
                </a:solidFill>
                <a:latin typeface="Arno Pro" panose="02020502040506020403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no Pro" panose="02020502040506020403" pitchFamily="18" charset="0"/>
              </a:rPr>
              <a:t>təcrübəsi</a:t>
            </a:r>
            <a:r>
              <a:rPr lang="en-US" dirty="0">
                <a:solidFill>
                  <a:srgbClr val="002060"/>
                </a:solidFill>
                <a:latin typeface="Arno Pro" panose="02020502040506020403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no Pro" panose="02020502040506020403" pitchFamily="18" charset="0"/>
              </a:rPr>
              <a:t>və</a:t>
            </a:r>
            <a:r>
              <a:rPr lang="en-US" dirty="0">
                <a:solidFill>
                  <a:srgbClr val="002060"/>
                </a:solidFill>
                <a:latin typeface="Arno Pro" panose="02020502040506020403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no Pro" panose="02020502040506020403" pitchFamily="18" charset="0"/>
              </a:rPr>
              <a:t>Azərbaycan</a:t>
            </a:r>
            <a:r>
              <a:rPr lang="az-Latn-AZ" dirty="0" smtClean="0">
                <a:solidFill>
                  <a:srgbClr val="002060"/>
                </a:solidFill>
                <a:latin typeface="Arno Pro" panose="02020502040506020403" pitchFamily="18" charset="0"/>
              </a:rPr>
              <a:t> (Məruzəçi – E</a:t>
            </a:r>
            <a:r>
              <a:rPr lang="en-US" dirty="0" smtClean="0">
                <a:solidFill>
                  <a:srgbClr val="002060"/>
                </a:solidFill>
                <a:latin typeface="Arno Pro" panose="02020502040506020403" pitchFamily="18" charset="0"/>
              </a:rPr>
              <a:t>min </a:t>
            </a:r>
            <a:r>
              <a:rPr lang="en-US" dirty="0" err="1" smtClean="0">
                <a:solidFill>
                  <a:srgbClr val="002060"/>
                </a:solidFill>
                <a:latin typeface="Arno Pro" panose="02020502040506020403" pitchFamily="18" charset="0"/>
              </a:rPr>
              <a:t>Məmmədzadə</a:t>
            </a:r>
            <a:r>
              <a:rPr lang="az-Latn-AZ" dirty="0" smtClean="0">
                <a:solidFill>
                  <a:srgbClr val="002060"/>
                </a:solidFill>
                <a:latin typeface="Arno Pro" panose="02020502040506020403" pitchFamily="18" charset="0"/>
              </a:rPr>
              <a:t>, i.f.d.)</a:t>
            </a:r>
            <a:endParaRPr lang="ru-RU" dirty="0">
              <a:solidFill>
                <a:srgbClr val="002060"/>
              </a:solidFill>
              <a:latin typeface="Arno Pro" panose="020205020405060204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554497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</a:t>
            </a:r>
            <a:r>
              <a:rPr lang="en-US" sz="1400" b="1" dirty="0" smtClean="0">
                <a:solidFill>
                  <a:srgbClr val="0037A4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</a:t>
            </a:r>
            <a:r>
              <a:rPr lang="az-Latn-AZ" sz="14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AMEA Rəyasət Heyəti, 27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dekabr 201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8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-ci il</a:t>
            </a:r>
            <a:endParaRPr lang="ru-RU" sz="1400" i="1" dirty="0">
              <a:solidFill>
                <a:srgbClr val="B3CCFF"/>
              </a:solidFill>
              <a:latin typeface="Cambria" panose="02040503050406030204" pitchFamily="18" charset="0"/>
            </a:endParaRPr>
          </a:p>
        </p:txBody>
      </p:sp>
      <p:grpSp>
        <p:nvGrpSpPr>
          <p:cNvPr id="22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23" name="Рисунок 4" descr="C:\Users\asus\Desktop\ScreenHunter_2.jpg"/>
            <p:cNvPicPr/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Рисунок 5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349055" y="117988"/>
              <a:ext cx="548892" cy="578672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25" name="Поле 2"/>
            <p:cNvSpPr txBox="1">
              <a:spLocks noChangeArrowheads="1"/>
            </p:cNvSpPr>
            <p:nvPr/>
          </p:nvSpPr>
          <p:spPr bwMode="auto">
            <a:xfrm>
              <a:off x="965665" y="96443"/>
              <a:ext cx="3602990" cy="67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13332" y="1319219"/>
            <a:ext cx="25573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z-Latn-AZ" sz="2000" b="1" dirty="0" smtClean="0">
                <a:solidFill>
                  <a:srgbClr val="C0000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2018-ci ildə keçirilmiş ən mühüm müzakirələr</a:t>
            </a:r>
            <a:endParaRPr lang="ru-RU" sz="2000" dirty="0">
              <a:solidFill>
                <a:srgbClr val="C00000"/>
              </a:solidFill>
              <a:latin typeface="Arno Pro" panose="020205020405060204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0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20" grpId="0" animBg="1"/>
      <p:bldP spid="12" grpId="0" animBg="1"/>
      <p:bldP spid="18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85289" y="832154"/>
            <a:ext cx="5059917" cy="532621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Latn-AZ" sz="2000" b="1" i="1" dirty="0" smtClean="0">
                <a:latin typeface="Arno Pro" pitchFamily="18" charset="0"/>
              </a:rPr>
              <a:t>60 İLLİK YUBİLEY: TƏNTƏNƏLİ İCLAS</a:t>
            </a:r>
            <a:endParaRPr lang="ru-RU" sz="2000" i="1" dirty="0">
              <a:latin typeface="Arno Pro" pitchFamily="18" charset="0"/>
            </a:endParaRPr>
          </a:p>
        </p:txBody>
      </p:sp>
      <p:pic>
        <p:nvPicPr>
          <p:cNvPr id="11268" name="Picture 4" descr="http://economics.com.az/images/fotos/konfranslar/amea_ii60/ameaii60_8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200" y="1503363"/>
            <a:ext cx="2406349" cy="174480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http://economics.com.az/media/k2/items/cache/34881b8882798e6c95711d6bcfcd403c_X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203" y="3977709"/>
            <a:ext cx="2799764" cy="221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000719" y="4373434"/>
            <a:ext cx="4841712" cy="1678543"/>
          </a:xfrm>
          <a:prstGeom prst="roundRect">
            <a:avLst>
              <a:gd name="adj" fmla="val 6246"/>
            </a:avLst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az-Latn-AZ" sz="2000" b="1" i="1" dirty="0" smtClean="0">
                <a:solidFill>
                  <a:srgbClr val="002060"/>
                </a:solidFill>
                <a:latin typeface="Arno Pro" pitchFamily="18" charset="0"/>
              </a:rPr>
              <a:t>9 ölkənin (Azərbaycan, Türkiyə, Qazaxıstan, Qırğızıstan, Gürcüstan, Çin, Ukrayna, Rusiya, Tacikistan) iqtisadçı-alimlərinin iştirakı ilə «İqtisadi artım və ictimai rifah» mövzusunda beynəlxalq elmi konfrans</a:t>
            </a:r>
            <a:endParaRPr lang="ru-RU" sz="2000" dirty="0">
              <a:solidFill>
                <a:srgbClr val="002060"/>
              </a:solidFill>
              <a:latin typeface="Arno Pro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54497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</a:t>
            </a:r>
            <a:r>
              <a:rPr lang="en-US" sz="1400" b="1" dirty="0" smtClean="0">
                <a:solidFill>
                  <a:srgbClr val="0037A4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</a:t>
            </a:r>
            <a:r>
              <a:rPr lang="az-Latn-AZ" sz="14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AMEA Rəyasət Heyəti, 27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dekabr 201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8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-ci il</a:t>
            </a:r>
            <a:endParaRPr lang="ru-RU" sz="1400" i="1" dirty="0">
              <a:solidFill>
                <a:srgbClr val="B3CCFF"/>
              </a:solidFill>
              <a:latin typeface="Cambria" panose="02040503050406030204" pitchFamily="18" charset="0"/>
            </a:endParaRPr>
          </a:p>
        </p:txBody>
      </p:sp>
      <p:grpSp>
        <p:nvGrpSpPr>
          <p:cNvPr id="18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19" name="Рисунок 4" descr="C:\Users\asus\Desktop\ScreenHunter_2.jpg"/>
            <p:cNvPicPr/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Рисунок 5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349055" y="117988"/>
              <a:ext cx="548892" cy="578672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21" name="Поле 2"/>
            <p:cNvSpPr txBox="1">
              <a:spLocks noChangeArrowheads="1"/>
            </p:cNvSpPr>
            <p:nvPr/>
          </p:nvSpPr>
          <p:spPr bwMode="auto">
            <a:xfrm>
              <a:off x="965665" y="96443"/>
              <a:ext cx="3602990" cy="67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Заголовок 1"/>
          <p:cNvSpPr txBox="1">
            <a:spLocks/>
          </p:cNvSpPr>
          <p:nvPr/>
        </p:nvSpPr>
        <p:spPr>
          <a:xfrm>
            <a:off x="4617972" y="3712290"/>
            <a:ext cx="4324549" cy="466992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z-Latn-AZ" sz="2000" b="1" dirty="0" smtClean="0">
                <a:latin typeface="Arno Pro" pitchFamily="18" charset="0"/>
              </a:rPr>
              <a:t>BEYNƏLXALQ ELMİ KONFRANS   </a:t>
            </a:r>
            <a:endParaRPr lang="ru-RU" sz="2000" dirty="0">
              <a:latin typeface="Arno Pro" pitchFamily="18" charset="0"/>
            </a:endParaRPr>
          </a:p>
        </p:txBody>
      </p:sp>
      <p:pic>
        <p:nvPicPr>
          <p:cNvPr id="11270" name="Picture 6" descr="http://economics.com.az/images/fotos/konfranslar/amea_ii60/ameaii60_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861" y="1844014"/>
            <a:ext cx="2815386" cy="174480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1"/>
          <p:cNvSpPr/>
          <p:nvPr/>
        </p:nvSpPr>
        <p:spPr>
          <a:xfrm>
            <a:off x="139879" y="1503514"/>
            <a:ext cx="3717407" cy="2090261"/>
          </a:xfrm>
          <a:prstGeom prst="roundRect">
            <a:avLst>
              <a:gd name="adj" fmla="val 6088"/>
            </a:avLst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z-Latn-AZ" b="1" dirty="0" smtClean="0">
                <a:solidFill>
                  <a:srgbClr val="C00000"/>
                </a:solidFill>
                <a:latin typeface="Arno Pro" pitchFamily="18" charset="0"/>
                <a:cs typeface="Times New Roman" panose="02020603050405020304" pitchFamily="18" charset="0"/>
              </a:rPr>
              <a:t>18 oktyabr 2018-ci il </a:t>
            </a:r>
          </a:p>
          <a:p>
            <a:r>
              <a:rPr lang="az-Latn-AZ" b="1" dirty="0" smtClean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İŞTİRAKÇILAR: AMEA RH üzvləri, AMEA elmi-tədqiqat müəssisələrinin rəhbərləri, </a:t>
            </a:r>
            <a:r>
              <a:rPr lang="az-Latn-AZ" b="1" dirty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Milli Məclisin deputatları, </a:t>
            </a:r>
            <a:r>
              <a:rPr lang="az-Latn-AZ" b="1" dirty="0" smtClean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mərkəzi </a:t>
            </a:r>
            <a:r>
              <a:rPr lang="az-Latn-AZ" b="1" dirty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icra </a:t>
            </a:r>
            <a:r>
              <a:rPr lang="az-Latn-AZ" b="1" dirty="0" smtClean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hakimiyyəti </a:t>
            </a:r>
            <a:r>
              <a:rPr lang="az-Latn-AZ" b="1" dirty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orqanlarının </a:t>
            </a:r>
            <a:r>
              <a:rPr lang="az-Latn-AZ" b="1" dirty="0" smtClean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təmsilçiləri</a:t>
            </a:r>
            <a:r>
              <a:rPr lang="az-Latn-AZ" b="1" dirty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, ali məktəblərin </a:t>
            </a:r>
            <a:r>
              <a:rPr lang="az-Latn-AZ" b="1" dirty="0" smtClean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rəhbərləri, tanınmış iqtisadçı-alimlər</a:t>
            </a:r>
            <a:endParaRPr lang="ru-RU" b="1" dirty="0">
              <a:latin typeface="Arno Pro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23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http://economics.com.az/media/k2/items/cache/9f1687b36272682d88ef7d3481444c51_X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297" y="2442861"/>
            <a:ext cx="414660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51296" y="5364125"/>
            <a:ext cx="4496475" cy="102155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z-Latn-AZ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Bəzən ölkənin tanınmış alimləri dəvət olunur. Akademik Hatəm Quliyev: Aləmin əbədi dövranı paradiqması (1 fevral 2018-ci il)</a:t>
            </a:r>
            <a:endParaRPr lang="ru-RU" dirty="0">
              <a:solidFill>
                <a:srgbClr val="002060"/>
              </a:solidFill>
              <a:latin typeface="Arno Pro" panose="020205020405060204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http://economics.com.az/images/fotos/tedbirler/2018/mirvari2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675085" y="1319735"/>
            <a:ext cx="2902857" cy="224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675086" y="3606424"/>
            <a:ext cx="2902857" cy="2419945"/>
          </a:xfrm>
          <a:prstGeom prst="roundRect">
            <a:avLst>
              <a:gd name="adj" fmla="val 8540"/>
            </a:avLst>
          </a:prstGeom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no Pro" panose="0202050204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Mirvari Qəzənfərli – Vergi öhdəliyinin yerinə yetirilmə müddətinin dəyişdirilməsinin vergi daxilolmalarına təsirinin minmax kompozisiya metodu ilə qiymətləndirilməsi</a:t>
            </a:r>
            <a:endParaRPr kumimoji="0" lang="az-Latn-AZ" sz="28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no Pro" panose="02020502040506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563563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sz="12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az-Latn-AZ" sz="12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az-Latn-A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554497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</a:t>
            </a:r>
            <a:r>
              <a:rPr lang="en-US" sz="1400" b="1" dirty="0" smtClean="0">
                <a:solidFill>
                  <a:srgbClr val="0037A4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</a:t>
            </a:r>
            <a:r>
              <a:rPr lang="az-Latn-AZ" sz="14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AMEA Rəyasət Heyəti, 27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dekabr 201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8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-ci il</a:t>
            </a:r>
            <a:endParaRPr lang="ru-RU" sz="1400" i="1" dirty="0">
              <a:solidFill>
                <a:srgbClr val="B3CCFF"/>
              </a:solidFill>
              <a:latin typeface="Cambria" panose="02040503050406030204" pitchFamily="18" charset="0"/>
            </a:endParaRPr>
          </a:p>
        </p:txBody>
      </p:sp>
      <p:grpSp>
        <p:nvGrpSpPr>
          <p:cNvPr id="19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20" name="Рисунок 4" descr="C:\Users\asus\Desktop\ScreenHunter_2.jpg"/>
            <p:cNvPicPr/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Рисунок 5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349055" y="117988"/>
              <a:ext cx="548892" cy="578672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22" name="Поле 2"/>
            <p:cNvSpPr txBox="1">
              <a:spLocks noChangeArrowheads="1"/>
            </p:cNvSpPr>
            <p:nvPr/>
          </p:nvSpPr>
          <p:spPr bwMode="auto">
            <a:xfrm>
              <a:off x="965665" y="96443"/>
              <a:ext cx="3602990" cy="67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75764" y="756919"/>
            <a:ext cx="8259854" cy="440510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Latn-AZ" sz="2000" b="1" i="1" dirty="0" smtClean="0">
                <a:latin typeface="Arno Pro" panose="02020502040506020403" pitchFamily="18" charset="0"/>
                <a:cs typeface="Times New Roman" panose="02020603050405020304" pitchFamily="18" charset="0"/>
              </a:rPr>
              <a:t> MÜZAKİRƏ MEYDANÇALARI – «GƏNC ALİMLƏR» KLUBU </a:t>
            </a:r>
            <a:endParaRPr lang="ru-RU" sz="2000" i="1" dirty="0">
              <a:latin typeface="Arno Pro" panose="02020502040506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3332" y="1319219"/>
            <a:ext cx="46344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z-Latn-AZ" sz="2000" b="1" i="1" dirty="0" smtClean="0">
                <a:solidFill>
                  <a:srgbClr val="C0000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Bu Klubda İnstitutun gənc alimləri ayda 1 dəfə öz müəyyənləşdirdikləri mövzularda məruzələr edir və diskussiyalar aparırlar </a:t>
            </a:r>
            <a:endParaRPr lang="ru-RU" sz="2000" i="1" dirty="0">
              <a:solidFill>
                <a:srgbClr val="C00000"/>
              </a:solidFill>
              <a:latin typeface="Arno Pro" panose="020205020405060204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66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482" grpId="0" animBg="1"/>
      <p:bldP spid="16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3675" y="2888333"/>
            <a:ext cx="2974019" cy="2476752"/>
          </a:xfrm>
          <a:effectLst>
            <a:innerShdw blurRad="114300">
              <a:prstClr val="black"/>
            </a:inn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033676" y="5473212"/>
            <a:ext cx="3001287" cy="985838"/>
          </a:xfrm>
          <a:prstGeom prst="roundRect">
            <a:avLst>
              <a:gd name="adj" fmla="val 10929"/>
            </a:avLst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z-Latn-AZ" b="1" i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Gürcüstan MEA akademiki Vladimer Papava (23 fevral 2018-ci il)</a:t>
            </a:r>
            <a:endParaRPr lang="ru-RU" b="1" i="1" dirty="0">
              <a:solidFill>
                <a:srgbClr val="002060"/>
              </a:solidFill>
              <a:latin typeface="Arno Pro" panose="02020502040506020403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1998" y="5415155"/>
            <a:ext cx="3497950" cy="102155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z-Latn-AZ" b="1" i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Çin SEA İqtisadiyyat İnstitutu</a:t>
            </a:r>
            <a:br>
              <a:rPr lang="az-Latn-AZ" b="1" i="1" dirty="0" smtClean="0">
                <a:solidFill>
                  <a:srgbClr val="002060"/>
                </a:solidFill>
                <a:latin typeface="Arno Pro" panose="02020502040506020403" pitchFamily="18" charset="0"/>
              </a:rPr>
            </a:br>
            <a:r>
              <a:rPr lang="az-Latn-AZ" b="1" i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Elmi </a:t>
            </a:r>
            <a:r>
              <a:rPr lang="az-Latn-AZ" b="1" i="1" dirty="0">
                <a:solidFill>
                  <a:srgbClr val="002060"/>
                </a:solidFill>
                <a:latin typeface="Arno Pro" panose="02020502040506020403" pitchFamily="18" charset="0"/>
              </a:rPr>
              <a:t>Şurasının </a:t>
            </a:r>
            <a:r>
              <a:rPr lang="az-Latn-AZ" b="1" i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sədri, professor </a:t>
            </a:r>
            <a:r>
              <a:rPr lang="az-Latn-AZ" b="1" i="1" dirty="0">
                <a:solidFill>
                  <a:srgbClr val="002060"/>
                </a:solidFill>
                <a:latin typeface="Arno Pro" panose="02020502040506020403" pitchFamily="18" charset="0"/>
              </a:rPr>
              <a:t>Pey </a:t>
            </a:r>
            <a:r>
              <a:rPr lang="az-Latn-AZ" b="1" i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Çanhun (18 noyabr 2018-ci il)</a:t>
            </a:r>
            <a:endParaRPr lang="ru-RU" b="1" i="1" dirty="0">
              <a:solidFill>
                <a:srgbClr val="002060"/>
              </a:solidFill>
              <a:latin typeface="Arno Pro" panose="02020502040506020403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3"/>
          <a:srcRect l="4006" t="31909" r="68109" b="34187"/>
          <a:stretch/>
        </p:blipFill>
        <p:spPr bwMode="auto">
          <a:xfrm>
            <a:off x="4582898" y="2873818"/>
            <a:ext cx="3487050" cy="2481953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5764" y="756919"/>
            <a:ext cx="3291550" cy="429624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ln w="635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/>
            <a:r>
              <a:rPr lang="az-Latn-AZ" sz="2000" b="1" i="1" dirty="0" smtClean="0">
                <a:latin typeface="Arno Pro" pitchFamily="18" charset="0"/>
              </a:rPr>
              <a:t>FƏXRİ DOKTORLAR</a:t>
            </a:r>
            <a:endParaRPr lang="ru-RU" sz="2000" i="1" dirty="0">
              <a:latin typeface="Arno Pro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554497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</a:t>
            </a:r>
            <a:r>
              <a:rPr lang="en-US" sz="1400" b="1" dirty="0" smtClean="0">
                <a:solidFill>
                  <a:srgbClr val="0037A4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</a:t>
            </a:r>
            <a:r>
              <a:rPr lang="az-Latn-AZ" sz="14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AMEA Rəyasət Heyəti, 27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dekabr 201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8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-ci il</a:t>
            </a:r>
            <a:endParaRPr lang="ru-RU" sz="1400" i="1" dirty="0">
              <a:solidFill>
                <a:srgbClr val="B3CCFF"/>
              </a:solidFill>
              <a:latin typeface="Cambria" panose="02040503050406030204" pitchFamily="18" charset="0"/>
            </a:endParaRPr>
          </a:p>
        </p:txBody>
      </p:sp>
      <p:grpSp>
        <p:nvGrpSpPr>
          <p:cNvPr id="13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16" name="Рисунок 4" descr="C:\Users\asus\Desktop\ScreenHunter_2.jpg"/>
            <p:cNvPicPr/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Рисунок 5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349055" y="117988"/>
              <a:ext cx="548892" cy="578672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18" name="Поле 2"/>
            <p:cNvSpPr txBox="1">
              <a:spLocks noChangeArrowheads="1"/>
            </p:cNvSpPr>
            <p:nvPr/>
          </p:nvSpPr>
          <p:spPr bwMode="auto">
            <a:xfrm>
              <a:off x="965665" y="96443"/>
              <a:ext cx="3602990" cy="67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13332" y="1319219"/>
            <a:ext cx="87710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z-Latn-AZ" sz="2400" b="1" dirty="0" smtClean="0">
                <a:solidFill>
                  <a:srgbClr val="C0000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Elmi Şuranın təsdiq etdiyi Əsasnaməyə müvafiq olaraq,</a:t>
            </a:r>
            <a:br>
              <a:rPr lang="az-Latn-AZ" sz="2400" b="1" dirty="0" smtClean="0">
                <a:solidFill>
                  <a:srgbClr val="C0000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</a:br>
            <a:r>
              <a:rPr lang="az-Latn-AZ" sz="2400" b="1" dirty="0" smtClean="0">
                <a:solidFill>
                  <a:srgbClr val="C0000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2018-ci ildə seçilmiş 2 </a:t>
            </a:r>
            <a:r>
              <a:rPr lang="az-Latn-AZ" sz="2400" b="1" dirty="0">
                <a:solidFill>
                  <a:srgbClr val="C0000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Fəxri </a:t>
            </a:r>
            <a:r>
              <a:rPr lang="az-Latn-AZ" sz="2400" b="1" dirty="0" smtClean="0">
                <a:solidFill>
                  <a:srgbClr val="C0000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doktora «Fəxri Doktor Diplomu» və İqtisadiyyat İnstitutu Fəxri Doktorunun rəsmi simvolu olan</a:t>
            </a:r>
            <a:br>
              <a:rPr lang="az-Latn-AZ" sz="2400" b="1" dirty="0" smtClean="0">
                <a:solidFill>
                  <a:srgbClr val="C0000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</a:br>
            <a:r>
              <a:rPr lang="az-Latn-AZ" sz="2400" b="1" dirty="0" smtClean="0">
                <a:solidFill>
                  <a:srgbClr val="C0000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«Milli papaq» təqdim olunub</a:t>
            </a:r>
            <a:endParaRPr lang="ru-RU" sz="2400" dirty="0">
              <a:solidFill>
                <a:srgbClr val="C00000"/>
              </a:solidFill>
              <a:latin typeface="Arno Pro" panose="020205020405060204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93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56519" y="4583210"/>
            <a:ext cx="5830957" cy="1804749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Azərbaycan Respublikasının </a:t>
            </a:r>
            <a:r>
              <a:rPr lang="en-US" sz="2000" b="1" dirty="0" err="1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Prezidenti</a:t>
            </a:r>
            <a:r>
              <a:rPr lang="en-US" sz="2000" b="1" dirty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İlham</a:t>
            </a:r>
            <a:r>
              <a:rPr lang="en-US" sz="2000" b="1" dirty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Əliyevin</a:t>
            </a:r>
            <a:r>
              <a:rPr lang="en-US" sz="2000" b="1" dirty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 1 </a:t>
            </a:r>
            <a:r>
              <a:rPr lang="en-US" sz="2000" b="1" dirty="0" err="1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noyabr</a:t>
            </a:r>
            <a:r>
              <a:rPr lang="en-US" sz="2000" b="1" dirty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 2018-ci </a:t>
            </a:r>
            <a:r>
              <a:rPr lang="en-US" sz="2000" b="1" dirty="0" err="1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il</a:t>
            </a:r>
            <a:r>
              <a:rPr lang="en-US" sz="2000" b="1" dirty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tarixli</a:t>
            </a:r>
            <a:r>
              <a:rPr lang="en-US" sz="2000" b="1" dirty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Fərmanı</a:t>
            </a:r>
            <a:r>
              <a:rPr lang="en-US" sz="2000" b="1" dirty="0" smtClean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ilə </a:t>
            </a:r>
            <a:r>
              <a:rPr lang="az-Latn-AZ" sz="2000" b="1" dirty="0" smtClean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akademik </a:t>
            </a:r>
            <a:r>
              <a:rPr lang="en-US" sz="2000" b="1" dirty="0" err="1" smtClean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Ziyad</a:t>
            </a:r>
            <a:r>
              <a:rPr lang="en-US" sz="2000" b="1" dirty="0" smtClean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Səmədzadə</a:t>
            </a:r>
            <a:r>
              <a:rPr lang="az-Latn-AZ" sz="2000" b="1" dirty="0" smtClean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 və müxbir üzv </a:t>
            </a:r>
            <a:r>
              <a:rPr lang="en-US" sz="2000" b="1" dirty="0" err="1" smtClean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Şahbaz</a:t>
            </a:r>
            <a:r>
              <a:rPr lang="en-US" sz="2000" b="1" dirty="0" smtClean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Muradov</a:t>
            </a:r>
            <a:r>
              <a:rPr lang="en-US" sz="2000" b="1" dirty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yenidən</a:t>
            </a:r>
            <a:r>
              <a:rPr lang="en-US" sz="2000" b="1" dirty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 Azərbaycan </a:t>
            </a:r>
            <a:r>
              <a:rPr lang="en-US" sz="2000" b="1" dirty="0" err="1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Milli</a:t>
            </a:r>
            <a:r>
              <a:rPr lang="en-US" sz="2000" b="1" dirty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Ensiklopediyası</a:t>
            </a:r>
            <a:r>
              <a:rPr lang="en-US" sz="2000" b="1" dirty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 </a:t>
            </a:r>
            <a:r>
              <a:rPr lang="az-Latn-AZ" sz="2000" b="1" dirty="0" smtClean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R</a:t>
            </a:r>
            <a:r>
              <a:rPr lang="en-US" sz="2000" b="1" dirty="0" err="1" smtClean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edaksiya</a:t>
            </a:r>
            <a:r>
              <a:rPr lang="en-US" sz="2000" b="1" dirty="0" smtClean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heyətinin</a:t>
            </a:r>
            <a:r>
              <a:rPr lang="en-US" sz="2000" b="1" dirty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üzvləri</a:t>
            </a:r>
            <a:r>
              <a:rPr lang="en-US" sz="2000" b="1" dirty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təsdiq</a:t>
            </a:r>
            <a:r>
              <a:rPr lang="en-US" sz="2000" b="1" dirty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olun</a:t>
            </a:r>
            <a:r>
              <a:rPr lang="az-Latn-AZ" sz="2000" b="1" dirty="0" smtClean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muşlar</a:t>
            </a:r>
            <a:endParaRPr lang="en-US" sz="2000" b="1" dirty="0">
              <a:solidFill>
                <a:srgbClr val="002060"/>
              </a:solidFill>
              <a:effectLst/>
              <a:latin typeface="Arno Pro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5763" y="740320"/>
            <a:ext cx="8995085" cy="457286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AZƏRBAYCAN RESPUBLIKASININ PREZ</a:t>
            </a:r>
            <a:r>
              <a:rPr lang="az-Latn-A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</a:t>
            </a:r>
            <a:r>
              <a:rPr lang="az-Latn-A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İNİN FƏRMANI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54497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</a:t>
            </a:r>
            <a:r>
              <a:rPr lang="en-US" sz="1400" b="1" dirty="0" smtClean="0">
                <a:solidFill>
                  <a:srgbClr val="0037A4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</a:t>
            </a:r>
            <a:r>
              <a:rPr lang="az-Latn-AZ" sz="14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AMEA Rəyasət Heyəti, 27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dekabr 201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8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-ci il</a:t>
            </a:r>
            <a:endParaRPr lang="ru-RU" sz="1400" i="1" dirty="0">
              <a:solidFill>
                <a:srgbClr val="B3CCFF"/>
              </a:solidFill>
              <a:latin typeface="Cambria" panose="02040503050406030204" pitchFamily="18" charset="0"/>
            </a:endParaRPr>
          </a:p>
        </p:txBody>
      </p:sp>
      <p:grpSp>
        <p:nvGrpSpPr>
          <p:cNvPr id="12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13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349055" y="117988"/>
              <a:ext cx="548892" cy="578672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15" name="Поле 2"/>
            <p:cNvSpPr txBox="1">
              <a:spLocks noChangeArrowheads="1"/>
            </p:cNvSpPr>
            <p:nvPr/>
          </p:nvSpPr>
          <p:spPr bwMode="auto">
            <a:xfrm>
              <a:off x="965665" y="96443"/>
              <a:ext cx="3602990" cy="67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122930" y="1461366"/>
            <a:ext cx="4898137" cy="2964811"/>
            <a:chOff x="2122930" y="1461366"/>
            <a:chExt cx="4898137" cy="2964811"/>
          </a:xfrm>
        </p:grpSpPr>
        <p:pic>
          <p:nvPicPr>
            <p:cNvPr id="10242" name="Picture 2" descr="Ziyad SÉmÉdzadÉ vÉ Åahbaz Muradov yenidÉn AzÉrbaycan Milli EnsiklopediyasÄ± redaksiya heyÉtinin Ã¼zvlÉri tÉsdiq olunubla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930" y="1461366"/>
              <a:ext cx="4898137" cy="29648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hp\Desktop\Ş.M.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9851" y="1479874"/>
              <a:ext cx="2531216" cy="2946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628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19305" y="858517"/>
            <a:ext cx="3770523" cy="592910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/>
            <a:r>
              <a:rPr lang="az-Latn-AZ" sz="2000" b="1" i="1" dirty="0" smtClean="0">
                <a:latin typeface="Arno Pro" pitchFamily="18" charset="0"/>
              </a:rPr>
              <a:t>RƏSMİ İNTERNET SAYTI</a:t>
            </a:r>
            <a:endParaRPr lang="ru-RU" sz="2000" i="1" dirty="0">
              <a:latin typeface="Arno Pro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110" y="1898551"/>
            <a:ext cx="4501243" cy="4016484"/>
          </a:xfrm>
          <a:prstGeom prst="rect">
            <a:avLst/>
          </a:prstGeom>
          <a:ln w="19050">
            <a:solidFill>
              <a:srgbClr val="86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z-Latn-AZ" sz="2000" b="1" dirty="0" smtClean="0">
                <a:solidFill>
                  <a:schemeClr val="tx2"/>
                </a:solidFill>
                <a:latin typeface="Arno Pro" panose="02020502040506020403" pitchFamily="18" charset="0"/>
              </a:rPr>
              <a:t>«Flag Counter» Sayta 400 mindən artıq (2018-ci ildə – 103 ölkədən) baxış qeydə almışdır. Saytın ingilis versiyasına baxışlar arasında İnstitutun apardığı tədqiqatlara baxışlar üstünlük təşkil edir.</a:t>
            </a:r>
          </a:p>
          <a:p>
            <a:pPr>
              <a:spcBef>
                <a:spcPts val="600"/>
              </a:spcBef>
            </a:pPr>
            <a:r>
              <a:rPr lang="az-Latn-AZ" sz="2000" b="1" dirty="0" smtClean="0">
                <a:solidFill>
                  <a:schemeClr val="tx2"/>
                </a:solidFill>
                <a:latin typeface="Arno Pro" panose="02020502040506020403" pitchFamily="18" charset="0"/>
              </a:rPr>
              <a:t>Başqa sayğaclara görə, ümumi səhifələmə sayı 4-5 milyon arasındadır.</a:t>
            </a:r>
          </a:p>
          <a:p>
            <a:pPr>
              <a:spcBef>
                <a:spcPts val="600"/>
              </a:spcBef>
            </a:pPr>
            <a:r>
              <a:rPr lang="az-Latn-AZ" sz="2000" b="1" dirty="0" smtClean="0">
                <a:solidFill>
                  <a:schemeClr val="tx2"/>
                </a:solidFill>
                <a:latin typeface="Arno Pro" panose="02020502040506020403" pitchFamily="18" charset="0"/>
              </a:rPr>
              <a:t>2018-ci </a:t>
            </a:r>
            <a:r>
              <a:rPr lang="az-Latn-AZ" sz="2000" b="1" dirty="0">
                <a:solidFill>
                  <a:schemeClr val="tx2"/>
                </a:solidFill>
                <a:latin typeface="Arno Pro" panose="02020502040506020403" pitchFamily="18" charset="0"/>
              </a:rPr>
              <a:t>ildə Sayta </a:t>
            </a:r>
            <a:r>
              <a:rPr lang="az-Latn-AZ" sz="2000" b="1" dirty="0" smtClean="0">
                <a:solidFill>
                  <a:schemeClr val="tx2"/>
                </a:solidFill>
                <a:latin typeface="Arno Pro" panose="02020502040506020403" pitchFamily="18" charset="0"/>
              </a:rPr>
              <a:t>elektron formatda 300-ə yaxın məqalə</a:t>
            </a:r>
            <a:r>
              <a:rPr lang="az-Latn-AZ" sz="2000" b="1" dirty="0">
                <a:solidFill>
                  <a:schemeClr val="tx2"/>
                </a:solidFill>
                <a:latin typeface="Arno Pro" panose="02020502040506020403" pitchFamily="18" charset="0"/>
              </a:rPr>
              <a:t>, kitab, jurnal və </a:t>
            </a:r>
            <a:r>
              <a:rPr lang="az-Latn-AZ" sz="2000" b="1" dirty="0" smtClean="0">
                <a:solidFill>
                  <a:schemeClr val="tx2"/>
                </a:solidFill>
                <a:latin typeface="Arno Pro" panose="02020502040506020403" pitchFamily="18" charset="0"/>
              </a:rPr>
              <a:t>başqa resurslar </a:t>
            </a:r>
            <a:r>
              <a:rPr lang="az-Latn-AZ" sz="2000" b="1" dirty="0">
                <a:solidFill>
                  <a:schemeClr val="tx2"/>
                </a:solidFill>
                <a:latin typeface="Arno Pro" panose="02020502040506020403" pitchFamily="18" charset="0"/>
              </a:rPr>
              <a:t>yerləşdirilib</a:t>
            </a:r>
            <a:r>
              <a:rPr lang="az-Latn-AZ" sz="2000" b="1" dirty="0" smtClean="0">
                <a:solidFill>
                  <a:schemeClr val="tx2"/>
                </a:solidFill>
                <a:latin typeface="Arno Pro" panose="02020502040506020403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az-Latn-AZ" sz="2000" b="1" dirty="0" smtClean="0">
                <a:solidFill>
                  <a:schemeClr val="tx2"/>
                </a:solidFill>
                <a:latin typeface="Arno Pro" panose="02020502040506020403" pitchFamily="18" charset="0"/>
              </a:rPr>
              <a:t>Economics.com.az saytı ölkənin bu tipli elektron resursları arasında liderlərdəndir.</a:t>
            </a:r>
            <a:endParaRPr lang="ru-RU" sz="2000" b="1" dirty="0">
              <a:solidFill>
                <a:schemeClr val="tx2"/>
              </a:solidFill>
              <a:latin typeface="Arno Pro" panose="02020502040506020403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ttp://cdn.boardhost.com/invisib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.boardhost.com/invisib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-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6" r="1266" b="4809"/>
          <a:stretch/>
        </p:blipFill>
        <p:spPr bwMode="auto">
          <a:xfrm>
            <a:off x="4919713" y="2803643"/>
            <a:ext cx="4004983" cy="324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6554497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</a:t>
            </a:r>
            <a:r>
              <a:rPr lang="en-US" sz="1400" b="1" dirty="0" smtClean="0">
                <a:solidFill>
                  <a:srgbClr val="0037A4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</a:t>
            </a:r>
            <a:r>
              <a:rPr lang="az-Latn-AZ" sz="14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AMEA Rəyasət Heyəti, 27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dekabr 201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8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-ci il</a:t>
            </a:r>
            <a:endParaRPr lang="ru-RU" sz="1400" i="1" dirty="0">
              <a:solidFill>
                <a:srgbClr val="B3CCFF"/>
              </a:solidFill>
              <a:latin typeface="Cambria" panose="02040503050406030204" pitchFamily="18" charset="0"/>
            </a:endParaRPr>
          </a:p>
        </p:txBody>
      </p:sp>
      <p:grpSp>
        <p:nvGrpSpPr>
          <p:cNvPr id="14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15" name="Рисунок 4" descr="C:\Users\asus\Desktop\ScreenHunter_2.jpg"/>
            <p:cNvPicPr/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Рисунок 5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349055" y="117988"/>
              <a:ext cx="548892" cy="578672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17" name="Поле 2"/>
            <p:cNvSpPr txBox="1">
              <a:spLocks noChangeArrowheads="1"/>
            </p:cNvSpPr>
            <p:nvPr/>
          </p:nvSpPr>
          <p:spPr bwMode="auto">
            <a:xfrm>
              <a:off x="965665" y="96443"/>
              <a:ext cx="3602990" cy="67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883742" y="1414628"/>
            <a:ext cx="4260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z-Latn-AZ" b="1" dirty="0" smtClean="0">
                <a:solidFill>
                  <a:srgbClr val="C0000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BU TƏQDİMATA DAXİL EDİLMİŞ BÜTÜN MƏLUMATLAR VƏ ŞƏKİLLƏR İNSTİTUTUN İNTERNET SAYTINDAN GÖTÜRÜLMÜŞDÜR</a:t>
            </a:r>
            <a:endParaRPr lang="ru-RU" dirty="0">
              <a:solidFill>
                <a:srgbClr val="C00000"/>
              </a:solidFill>
              <a:latin typeface="Arno Pro" panose="020205020405060204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67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48333" y="800461"/>
            <a:ext cx="3814065" cy="491310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lvl="0" indent="87313"/>
            <a:r>
              <a:rPr lang="az-Latn-AZ" sz="2000" b="1" i="1" dirty="0" smtClean="0">
                <a:latin typeface="Arno Pro" pitchFamily="18" charset="0"/>
              </a:rPr>
              <a:t>NƏŞRİYYAT FƏALİYYƏTI</a:t>
            </a:r>
            <a:endParaRPr lang="ru-RU" sz="2000" b="1" i="1" dirty="0" smtClean="0">
              <a:latin typeface="Arno Pro" pitchFamily="18" charset="0"/>
            </a:endParaRPr>
          </a:p>
          <a:p>
            <a:endParaRPr lang="ru-RU" sz="2000" b="1" i="1" dirty="0">
              <a:latin typeface="Arno Pro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703744"/>
              </p:ext>
            </p:extLst>
          </p:nvPr>
        </p:nvGraphicFramePr>
        <p:xfrm>
          <a:off x="1075872" y="1614718"/>
          <a:ext cx="7257141" cy="4374331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{5DA37D80-6434-44D0-A028-1B22A696006F}</a:tableStyleId>
              </a:tblPr>
              <a:tblGrid>
                <a:gridCol w="711199"/>
                <a:gridCol w="667657"/>
                <a:gridCol w="566057"/>
                <a:gridCol w="549097"/>
                <a:gridCol w="476126"/>
                <a:gridCol w="460973"/>
                <a:gridCol w="443427"/>
                <a:gridCol w="610377"/>
                <a:gridCol w="493486"/>
                <a:gridCol w="609600"/>
                <a:gridCol w="566057"/>
                <a:gridCol w="537028"/>
                <a:gridCol w="566057"/>
              </a:tblGrid>
              <a:tr h="333558">
                <a:tc rowSpan="2">
                  <a:txBody>
                    <a:bodyPr/>
                    <a:lstStyle/>
                    <a:p>
                      <a:pPr marL="71438" marR="71755" indent="1905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z-Latn-AZ" sz="1800" b="1" dirty="0" smtClean="0">
                          <a:solidFill>
                            <a:srgbClr val="002060"/>
                          </a:solidFill>
                          <a:effectLst/>
                          <a:latin typeface="Arno Pro" panose="02020502040506020403" pitchFamily="18" charset="0"/>
                        </a:rPr>
                        <a:t>Nəşr olunmuş əsərlərin sayı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no Pro" panose="0202050204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438" marR="71755" indent="1905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z-Latn-AZ" sz="1800" b="1" dirty="0" smtClean="0">
                          <a:solidFill>
                            <a:srgbClr val="002060"/>
                          </a:solidFill>
                          <a:effectLst/>
                          <a:latin typeface="Arno Pro" panose="02020502040506020403" pitchFamily="18" charset="0"/>
                        </a:rPr>
                        <a:t>Kitablar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no Pro" panose="0202050204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438" marR="71755" indent="1905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z-Latn-AZ" sz="1800" b="1" dirty="0">
                          <a:solidFill>
                            <a:srgbClr val="002060"/>
                          </a:solidFill>
                          <a:effectLst/>
                          <a:latin typeface="Arno Pro" panose="02020502040506020403" pitchFamily="18" charset="0"/>
                        </a:rPr>
                        <a:t>monoqrafiyalar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no Pro" panose="0202050204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438" marR="71755" indent="1905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z-Latn-AZ" sz="1800" b="1" dirty="0">
                          <a:solidFill>
                            <a:srgbClr val="002060"/>
                          </a:solidFill>
                          <a:effectLst/>
                          <a:latin typeface="Arno Pro" panose="02020502040506020403" pitchFamily="18" charset="0"/>
                        </a:rPr>
                        <a:t>Məqalələr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no Pro" panose="0202050204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438" marR="71755" indent="1905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z-Latn-AZ" sz="1800" b="1" dirty="0">
                          <a:solidFill>
                            <a:srgbClr val="002060"/>
                          </a:solidFill>
                          <a:effectLst/>
                          <a:latin typeface="Arno Pro" panose="02020502040506020403" pitchFamily="18" charset="0"/>
                        </a:rPr>
                        <a:t>Tezislər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no Pro" panose="0202050204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z-Latn-AZ" sz="1800" b="1" dirty="0">
                          <a:effectLst/>
                          <a:latin typeface="Arno Pro" pitchFamily="18" charset="0"/>
                        </a:rPr>
                        <a:t>Xaricdə dərc olunmuşdur</a:t>
                      </a:r>
                      <a:endParaRPr lang="ru-RU" sz="1800" b="1" dirty="0">
                        <a:effectLst/>
                        <a:latin typeface="Arno Pro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438" marR="71755" indent="1905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z-Latn-AZ" sz="1800" b="1" dirty="0">
                          <a:solidFill>
                            <a:srgbClr val="002060"/>
                          </a:solidFill>
                          <a:effectLst/>
                          <a:latin typeface="Arno Pro" panose="02020502040506020403" pitchFamily="18" charset="0"/>
                        </a:rPr>
                        <a:t>Dövri elmi jurnallar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no Pro" panose="0202050204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438" marR="71755" indent="1905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z-Latn-AZ" sz="1800" b="1" dirty="0">
                          <a:solidFill>
                            <a:srgbClr val="002060"/>
                          </a:solidFill>
                          <a:effectLst/>
                          <a:latin typeface="Arno Pro" panose="02020502040506020403" pitchFamily="18" charset="0"/>
                        </a:rPr>
                        <a:t>Dərsliklər və elmi-kütləvi nəşrlər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no Pro" panose="0202050204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438" marR="71755" indent="1905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z-Latn-AZ" sz="1800" b="1" dirty="0" smtClean="0">
                          <a:solidFill>
                            <a:srgbClr val="002060"/>
                          </a:solidFill>
                          <a:effectLst/>
                          <a:latin typeface="Arno Pro" panose="02020502040506020403" pitchFamily="18" charset="0"/>
                        </a:rPr>
                        <a:t>Əsərlərə istinadlar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no Pro" panose="0202050204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3189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438" marR="71755" indent="1905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z-Latn-AZ" sz="1800" b="1" dirty="0">
                          <a:solidFill>
                            <a:srgbClr val="002060"/>
                          </a:solidFill>
                          <a:effectLst/>
                          <a:latin typeface="Arno Pro" panose="02020502040506020403" pitchFamily="18" charset="0"/>
                        </a:rPr>
                        <a:t>kitab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no Pro" panose="0202050204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71438" marR="71755" indent="1905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z-Latn-AZ" sz="1800" b="1" dirty="0">
                          <a:solidFill>
                            <a:srgbClr val="002060"/>
                          </a:solidFill>
                          <a:effectLst/>
                          <a:latin typeface="Arno Pro" panose="02020502040506020403" pitchFamily="18" charset="0"/>
                        </a:rPr>
                        <a:t>monoqrafiya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no Pro" panose="0202050204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71438" marR="71755" indent="1905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z-Latn-AZ" sz="1800" b="1" dirty="0">
                          <a:solidFill>
                            <a:srgbClr val="002060"/>
                          </a:solidFill>
                          <a:effectLst/>
                          <a:latin typeface="Arno Pro" panose="02020502040506020403" pitchFamily="18" charset="0"/>
                        </a:rPr>
                        <a:t>Məqaləl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no Pro" panose="0202050204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71438" marR="71755" indent="1905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z-Latn-AZ" sz="1800" b="1" dirty="0">
                          <a:solidFill>
                            <a:srgbClr val="002060"/>
                          </a:solidFill>
                          <a:effectLst/>
                          <a:latin typeface="Arno Pro" panose="02020502040506020403" pitchFamily="18" charset="0"/>
                        </a:rPr>
                        <a:t>Tezis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no Pro" panose="0202050204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61938" marR="71755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z-Latn-AZ" sz="1800" b="1" dirty="0">
                          <a:solidFill>
                            <a:srgbClr val="002060"/>
                          </a:solidFill>
                          <a:effectLst/>
                          <a:latin typeface="Arno Pro" panose="02020502040506020403" pitchFamily="18" charset="0"/>
                        </a:rPr>
                        <a:t>İmpakt Faktorlu jurnallarda dərc olunmuş məqalələr 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no Pro" panose="0202050204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0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z-Latn-AZ" sz="1800" b="1" dirty="0">
                          <a:solidFill>
                            <a:srgbClr val="002060"/>
                          </a:solidFill>
                          <a:effectLst/>
                          <a:latin typeface="Arno Pro" panose="02020502040506020403" pitchFamily="18" charset="0"/>
                        </a:rPr>
                        <a:t>323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no Pro" panose="0202050204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z-Latn-AZ" sz="1800" b="1" dirty="0">
                          <a:solidFill>
                            <a:srgbClr val="002060"/>
                          </a:solidFill>
                          <a:effectLst/>
                          <a:latin typeface="Arno Pro" panose="02020502040506020403" pitchFamily="18" charset="0"/>
                        </a:rPr>
                        <a:t>12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no Pro" panose="0202050204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z-Latn-AZ" sz="1800" b="1" dirty="0" smtClean="0">
                          <a:solidFill>
                            <a:srgbClr val="002060"/>
                          </a:solidFill>
                          <a:effectLst/>
                          <a:latin typeface="Arno Pro" panose="02020502040506020403" pitchFamily="18" charset="0"/>
                        </a:rPr>
                        <a:t>10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no Pro" panose="0202050204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z-Latn-AZ" sz="1800" b="1" dirty="0">
                          <a:solidFill>
                            <a:srgbClr val="002060"/>
                          </a:solidFill>
                          <a:effectLst/>
                          <a:latin typeface="Arno Pro" panose="02020502040506020403" pitchFamily="18" charset="0"/>
                        </a:rPr>
                        <a:t>250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no Pro" panose="0202050204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z-Latn-AZ" sz="1800" b="1" dirty="0">
                          <a:solidFill>
                            <a:srgbClr val="002060"/>
                          </a:solidFill>
                          <a:effectLst/>
                          <a:latin typeface="Arno Pro" panose="02020502040506020403" pitchFamily="18" charset="0"/>
                        </a:rPr>
                        <a:t>61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no Pro" panose="0202050204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z-Latn-AZ" sz="1800" b="1" dirty="0">
                          <a:solidFill>
                            <a:srgbClr val="002060"/>
                          </a:solidFill>
                          <a:effectLst/>
                          <a:latin typeface="Arno Pro" panose="02020502040506020403" pitchFamily="18" charset="0"/>
                        </a:rPr>
                        <a:t>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no Pro" panose="0202050204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z-Latn-AZ" sz="1800" b="1" dirty="0">
                          <a:solidFill>
                            <a:srgbClr val="002060"/>
                          </a:solidFill>
                          <a:effectLst/>
                          <a:latin typeface="Arno Pro" panose="02020502040506020403" pitchFamily="18" charset="0"/>
                        </a:rPr>
                        <a:t>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no Pro" panose="0202050204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z-Latn-AZ" sz="1800" b="1" dirty="0">
                          <a:solidFill>
                            <a:srgbClr val="002060"/>
                          </a:solidFill>
                          <a:effectLst/>
                          <a:latin typeface="Arno Pro" panose="02020502040506020403" pitchFamily="18" charset="0"/>
                        </a:rPr>
                        <a:t>49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no Pro" panose="0202050204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z-Latn-AZ" sz="1800" b="1" dirty="0">
                          <a:solidFill>
                            <a:srgbClr val="002060"/>
                          </a:solidFill>
                          <a:effectLst/>
                          <a:latin typeface="Arno Pro" panose="02020502040506020403" pitchFamily="18" charset="0"/>
                        </a:rPr>
                        <a:t>33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no Pro" panose="0202050204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z-Latn-AZ" sz="1800" b="1" dirty="0" smtClean="0">
                          <a:solidFill>
                            <a:srgbClr val="002060"/>
                          </a:solidFill>
                          <a:effectLst/>
                          <a:latin typeface="Arno Pro" panose="02020502040506020403" pitchFamily="18" charset="0"/>
                        </a:rPr>
                        <a:t>12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no Pro" panose="0202050204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z-Latn-AZ" sz="1800" b="1" dirty="0">
                          <a:solidFill>
                            <a:srgbClr val="002060"/>
                          </a:solidFill>
                          <a:effectLst/>
                          <a:latin typeface="Arno Pro" panose="02020502040506020403" pitchFamily="18" charset="0"/>
                        </a:rPr>
                        <a:t>12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no Pro" panose="0202050204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z-Latn-AZ" sz="1800" b="1" dirty="0">
                          <a:solidFill>
                            <a:srgbClr val="002060"/>
                          </a:solidFill>
                          <a:effectLst/>
                          <a:latin typeface="Arno Pro" panose="02020502040506020403" pitchFamily="18" charset="0"/>
                        </a:rPr>
                        <a:t>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no Pro" panose="0202050204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z-Latn-AZ" sz="1800" b="1" dirty="0" smtClean="0">
                          <a:solidFill>
                            <a:srgbClr val="002060"/>
                          </a:solidFill>
                          <a:effectLst/>
                          <a:latin typeface="Arno Pro" panose="02020502040506020403" pitchFamily="18" charset="0"/>
                        </a:rPr>
                        <a:t>49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Arno Pro" panose="0202050204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6554497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</a:t>
            </a:r>
            <a:r>
              <a:rPr lang="en-US" sz="1400" b="1" dirty="0" smtClean="0">
                <a:solidFill>
                  <a:srgbClr val="0037A4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</a:t>
            </a:r>
            <a:r>
              <a:rPr lang="az-Latn-AZ" sz="14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AMEA Rəyasət Heyəti, 27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dekabr 201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8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-ci il</a:t>
            </a:r>
            <a:endParaRPr lang="ru-RU" sz="1400" i="1" dirty="0">
              <a:solidFill>
                <a:srgbClr val="B3CCFF"/>
              </a:solidFill>
              <a:latin typeface="Cambria" panose="02040503050406030204" pitchFamily="18" charset="0"/>
            </a:endParaRPr>
          </a:p>
        </p:txBody>
      </p:sp>
      <p:grpSp>
        <p:nvGrpSpPr>
          <p:cNvPr id="11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12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349055" y="117988"/>
              <a:ext cx="548892" cy="578672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14" name="Поле 2"/>
            <p:cNvSpPr txBox="1">
              <a:spLocks noChangeArrowheads="1"/>
            </p:cNvSpPr>
            <p:nvPr/>
          </p:nvSpPr>
          <p:spPr bwMode="auto">
            <a:xfrm>
              <a:off x="965665" y="96443"/>
              <a:ext cx="3602990" cy="67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89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75763" y="796675"/>
            <a:ext cx="5198602" cy="370967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5738" lvl="0"/>
            <a:r>
              <a:rPr lang="az-Latn-AZ" sz="2000" b="1" i="1" dirty="0" smtClean="0">
                <a:latin typeface="Arno Pro" pitchFamily="18" charset="0"/>
              </a:rPr>
              <a:t> NƏŞRİYYAT FƏALİYYƏTİ - KİTABLAR</a:t>
            </a:r>
            <a:endParaRPr lang="ru-RU" sz="2000" b="1" i="1" dirty="0">
              <a:latin typeface="Arno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554497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</a:t>
            </a:r>
            <a:r>
              <a:rPr lang="en-US" sz="1400" b="1" dirty="0" smtClean="0">
                <a:solidFill>
                  <a:srgbClr val="0037A4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</a:t>
            </a:r>
            <a:r>
              <a:rPr lang="az-Latn-AZ" sz="14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AMEA Rəyasət Heyəti, 27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dekabr 201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8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-ci il</a:t>
            </a:r>
            <a:endParaRPr lang="ru-RU" sz="1400" i="1" dirty="0">
              <a:solidFill>
                <a:srgbClr val="B3CCFF"/>
              </a:solidFill>
              <a:latin typeface="Cambria" panose="02040503050406030204" pitchFamily="18" charset="0"/>
            </a:endParaRPr>
          </a:p>
        </p:txBody>
      </p:sp>
      <p:grpSp>
        <p:nvGrpSpPr>
          <p:cNvPr id="17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19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349055" y="117988"/>
              <a:ext cx="548892" cy="578672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24" name="Поле 2"/>
            <p:cNvSpPr txBox="1">
              <a:spLocks noChangeArrowheads="1"/>
            </p:cNvSpPr>
            <p:nvPr/>
          </p:nvSpPr>
          <p:spPr bwMode="auto">
            <a:xfrm>
              <a:off x="965665" y="96443"/>
              <a:ext cx="3602990" cy="67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Скругленный прямоугольник 1"/>
          <p:cNvSpPr/>
          <p:nvPr/>
        </p:nvSpPr>
        <p:spPr>
          <a:xfrm>
            <a:off x="75763" y="1497823"/>
            <a:ext cx="6033488" cy="4738003"/>
          </a:xfrm>
          <a:prstGeom prst="roundRect">
            <a:avLst>
              <a:gd name="adj" fmla="val 9674"/>
            </a:avLst>
          </a:prstGeom>
          <a:ln/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z-Latn-AZ" sz="2000" b="1" dirty="0" smtClean="0">
                <a:solidFill>
                  <a:srgbClr val="C00000"/>
                </a:solidFill>
                <a:latin typeface="Arno Pro" panose="02020502040506020403" pitchFamily="18" charset="0"/>
              </a:rPr>
              <a:t>2018-ci ildə dərc edilmiş kitab və monoqrafiyalar: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</a:rPr>
              <a:t>İS(S)İ – 2016: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</a:rPr>
              <a:t>İqtisadiyyatın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</a:rPr>
              <a:t>liberallıq-dirijistlik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no Pro" panose="02020502040506020403" pitchFamily="18" charset="0"/>
              </a:rPr>
              <a:t>səviyyəsi</a:t>
            </a:r>
            <a:r>
              <a:rPr lang="en-US" sz="2000" b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</a:rPr>
              <a:t>(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</a:rPr>
              <a:t>Azərbaycan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</a:rPr>
              <a:t>rus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</a:rPr>
              <a:t>və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</a:rPr>
              <a:t>ingilis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</a:rPr>
              <a:t>dillərində</a:t>
            </a:r>
            <a:r>
              <a:rPr lang="en-US" sz="2000" b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)</a:t>
            </a:r>
            <a:endParaRPr lang="az-Latn-AZ" sz="2000" b="1" dirty="0" smtClean="0">
              <a:solidFill>
                <a:srgbClr val="002060"/>
              </a:solidFill>
              <a:latin typeface="Arno Pro" panose="020205020405060204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rgbClr val="002060"/>
                </a:solidFill>
                <a:latin typeface="Arno Pro" pitchFamily="18" charset="0"/>
              </a:rPr>
              <a:t>Azərbaycan</a:t>
            </a:r>
            <a:r>
              <a:rPr lang="en-US" sz="2000" b="1" dirty="0">
                <a:solidFill>
                  <a:srgbClr val="002060"/>
                </a:solidFill>
                <a:latin typeface="Arno Pro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itchFamily="18" charset="0"/>
              </a:rPr>
              <a:t>və</a:t>
            </a:r>
            <a:r>
              <a:rPr lang="en-US" sz="2000" b="1" dirty="0">
                <a:solidFill>
                  <a:srgbClr val="002060"/>
                </a:solidFill>
                <a:latin typeface="Arno Pro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itchFamily="18" charset="0"/>
              </a:rPr>
              <a:t>Çin</a:t>
            </a:r>
            <a:r>
              <a:rPr lang="en-US" sz="2000" b="1" dirty="0">
                <a:solidFill>
                  <a:srgbClr val="002060"/>
                </a:solidFill>
                <a:latin typeface="Arno Pro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itchFamily="18" charset="0"/>
              </a:rPr>
              <a:t>iqtisadiyyatları</a:t>
            </a:r>
            <a:r>
              <a:rPr lang="en-US" sz="2000" b="1" dirty="0">
                <a:solidFill>
                  <a:srgbClr val="002060"/>
                </a:solidFill>
                <a:latin typeface="Arno Pro" pitchFamily="18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Arno Pro" pitchFamily="18" charset="0"/>
              </a:rPr>
              <a:t>müqayisəli</a:t>
            </a:r>
            <a:r>
              <a:rPr lang="en-US" sz="2000" b="1" dirty="0" smtClean="0">
                <a:solidFill>
                  <a:srgbClr val="002060"/>
                </a:solidFill>
                <a:latin typeface="Arno Pro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no Pro" pitchFamily="18" charset="0"/>
              </a:rPr>
              <a:t>araşdırmalar</a:t>
            </a:r>
            <a:r>
              <a:rPr lang="az-Latn-AZ" sz="2000" b="1" dirty="0" smtClean="0">
                <a:solidFill>
                  <a:srgbClr val="002060"/>
                </a:solidFill>
                <a:latin typeface="Arno Pro" pitchFamily="18" charset="0"/>
              </a:rPr>
              <a:t> (</a:t>
            </a:r>
            <a:r>
              <a:rPr lang="en-US" sz="2000" b="1" dirty="0" err="1" smtClean="0">
                <a:solidFill>
                  <a:srgbClr val="002060"/>
                </a:solidFill>
                <a:latin typeface="Arno Pro" pitchFamily="18" charset="0"/>
              </a:rPr>
              <a:t>Çin</a:t>
            </a:r>
            <a:r>
              <a:rPr lang="en-US" sz="2000" b="1" dirty="0" smtClean="0">
                <a:solidFill>
                  <a:srgbClr val="002060"/>
                </a:solidFill>
                <a:latin typeface="Arno Pro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no Pro" pitchFamily="18" charset="0"/>
              </a:rPr>
              <a:t>S</a:t>
            </a:r>
            <a:r>
              <a:rPr lang="az-Latn-AZ" sz="2000" b="1" dirty="0">
                <a:solidFill>
                  <a:srgbClr val="002060"/>
                </a:solidFill>
                <a:latin typeface="Arno Pro" pitchFamily="18" charset="0"/>
              </a:rPr>
              <a:t>EA</a:t>
            </a:r>
            <a:r>
              <a:rPr lang="en-US" sz="2000" b="1" dirty="0">
                <a:solidFill>
                  <a:srgbClr val="002060"/>
                </a:solidFill>
                <a:latin typeface="Arno Pro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itchFamily="18" charset="0"/>
              </a:rPr>
              <a:t>İqtisadiyyat</a:t>
            </a:r>
            <a:r>
              <a:rPr lang="en-US" sz="2000" b="1" dirty="0">
                <a:solidFill>
                  <a:srgbClr val="002060"/>
                </a:solidFill>
                <a:latin typeface="Arno Pro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no Pro" pitchFamily="18" charset="0"/>
              </a:rPr>
              <a:t>İnstitutu</a:t>
            </a:r>
            <a:r>
              <a:rPr lang="az-Latn-AZ" sz="2000" b="1" dirty="0" smtClean="0">
                <a:solidFill>
                  <a:srgbClr val="002060"/>
                </a:solidFill>
                <a:latin typeface="Arno Pro" pitchFamily="18" charset="0"/>
              </a:rPr>
              <a:t> ilə</a:t>
            </a:r>
            <a:r>
              <a:rPr lang="en-US" sz="2000" b="1" dirty="0" smtClean="0">
                <a:solidFill>
                  <a:srgbClr val="002060"/>
                </a:solidFill>
                <a:latin typeface="Arno Pro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no Pro" pitchFamily="18" charset="0"/>
              </a:rPr>
              <a:t>birgə</a:t>
            </a:r>
            <a:r>
              <a:rPr lang="az-Latn-AZ" sz="2000" b="1" dirty="0" smtClean="0">
                <a:solidFill>
                  <a:srgbClr val="002060"/>
                </a:solidFill>
                <a:latin typeface="Arno Pro" pitchFamily="18" charset="0"/>
              </a:rPr>
              <a:t>, Bakıda – Azərbaycan dilində, Pekində – Çin və İngilis dillərində)</a:t>
            </a:r>
            <a:endParaRPr lang="az-Latn-AZ" sz="2000" b="1" dirty="0" smtClean="0">
              <a:solidFill>
                <a:srgbClr val="002060"/>
              </a:solidFill>
              <a:latin typeface="Arno Pro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b="1" dirty="0" err="1" smtClean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Azərbaycan</a:t>
            </a:r>
            <a:r>
              <a:rPr lang="en-US" sz="2000" b="1" dirty="0" smtClean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iqtisadiyyatında</a:t>
            </a:r>
            <a:r>
              <a:rPr lang="en-US" sz="2000" b="1" dirty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dəniz</a:t>
            </a:r>
            <a:r>
              <a:rPr lang="en-US" sz="2000" b="1" dirty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nəqliyyatı</a:t>
            </a:r>
            <a:r>
              <a:rPr lang="en-US" sz="2000" b="1" dirty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prob</a:t>
            </a:r>
            <a:r>
              <a:rPr lang="az-Latn-AZ" sz="2000" b="1" dirty="0" smtClean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 smtClean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lemlər</a:t>
            </a:r>
            <a:r>
              <a:rPr lang="en-US" sz="2000" b="1" dirty="0" smtClean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və</a:t>
            </a:r>
            <a:r>
              <a:rPr lang="en-US" sz="2000" b="1" dirty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perspektivlər</a:t>
            </a:r>
            <a:r>
              <a:rPr lang="az-Latn-AZ" sz="2000" b="1" dirty="0" smtClean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 (Müəllifi – i.f.d. T.</a:t>
            </a:r>
            <a:r>
              <a:rPr lang="en-US" sz="2000" b="1" dirty="0" err="1" smtClean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Yadigarov</a:t>
            </a:r>
            <a:r>
              <a:rPr lang="az-Latn-AZ" sz="2000" b="1" dirty="0" smtClean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)</a:t>
            </a:r>
            <a:endParaRPr lang="az-Latn-AZ" sz="2000" b="1" dirty="0" smtClean="0">
              <a:solidFill>
                <a:srgbClr val="002060"/>
              </a:solidFill>
              <a:latin typeface="Arno Pro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b="1" dirty="0" err="1" smtClean="0">
                <a:solidFill>
                  <a:srgbClr val="002060"/>
                </a:solidFill>
                <a:latin typeface="Arno Pro" pitchFamily="18" charset="0"/>
              </a:rPr>
              <a:t>Abşeron</a:t>
            </a:r>
            <a:r>
              <a:rPr lang="en-US" sz="2000" b="1" dirty="0" smtClean="0">
                <a:solidFill>
                  <a:srgbClr val="002060"/>
                </a:solidFill>
                <a:latin typeface="Arno Pro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itchFamily="18" charset="0"/>
              </a:rPr>
              <a:t>regionunda</a:t>
            </a:r>
            <a:r>
              <a:rPr lang="en-US" sz="2000" b="1" dirty="0">
                <a:solidFill>
                  <a:srgbClr val="002060"/>
                </a:solidFill>
                <a:latin typeface="Arno Pro" pitchFamily="18" charset="0"/>
              </a:rPr>
              <a:t> mineral </a:t>
            </a:r>
            <a:r>
              <a:rPr lang="en-US" sz="2000" b="1" dirty="0" err="1">
                <a:solidFill>
                  <a:srgbClr val="002060"/>
                </a:solidFill>
                <a:latin typeface="Arno Pro" pitchFamily="18" charset="0"/>
              </a:rPr>
              <a:t>xammaldan</a:t>
            </a:r>
            <a:r>
              <a:rPr lang="en-US" sz="2000" b="1" dirty="0">
                <a:solidFill>
                  <a:srgbClr val="002060"/>
                </a:solidFill>
                <a:latin typeface="Arno Pro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itchFamily="18" charset="0"/>
              </a:rPr>
              <a:t>istifadənin</a:t>
            </a:r>
            <a:r>
              <a:rPr lang="en-US" sz="2000" b="1" dirty="0">
                <a:solidFill>
                  <a:srgbClr val="002060"/>
                </a:solidFill>
                <a:latin typeface="Arno Pro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no Pro" pitchFamily="18" charset="0"/>
              </a:rPr>
              <a:t>səmərəliliyi</a:t>
            </a:r>
            <a:r>
              <a:rPr lang="az-Latn-AZ" sz="2000" b="1" dirty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 (Müəllifi – i.f.d. </a:t>
            </a:r>
            <a:r>
              <a:rPr lang="az-Latn-AZ" sz="2000" b="1" dirty="0" smtClean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N</a:t>
            </a:r>
            <a:r>
              <a:rPr lang="ru-RU" sz="2000" b="1" dirty="0" smtClean="0">
                <a:solidFill>
                  <a:srgbClr val="002060"/>
                </a:solidFill>
                <a:latin typeface="Arno Pro" pitchFamily="18" charset="0"/>
              </a:rPr>
              <a:t>.</a:t>
            </a:r>
            <a:r>
              <a:rPr lang="en-US" sz="2000" b="1" dirty="0" err="1" smtClean="0">
                <a:solidFill>
                  <a:srgbClr val="002060"/>
                </a:solidFill>
                <a:latin typeface="Arno Pro" pitchFamily="18" charset="0"/>
              </a:rPr>
              <a:t>Əhmədov</a:t>
            </a:r>
            <a:r>
              <a:rPr lang="az-Latn-AZ" sz="2000" b="1" dirty="0" smtClean="0">
                <a:solidFill>
                  <a:srgbClr val="002060"/>
                </a:solidFill>
                <a:latin typeface="Arno Pro" pitchFamily="18" charset="0"/>
              </a:rPr>
              <a:t>)</a:t>
            </a:r>
            <a:endParaRPr lang="az-Latn-AZ" sz="2000" b="1" dirty="0">
              <a:solidFill>
                <a:srgbClr val="002060"/>
              </a:solidFill>
              <a:latin typeface="Arno Pro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b="1" dirty="0" err="1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Azərbaycanda</a:t>
            </a:r>
            <a:r>
              <a:rPr lang="en-US" sz="2000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aqroemal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sahəsinin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müasir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vəziyyəti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və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inkişaf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perspektivləri</a:t>
            </a:r>
            <a:r>
              <a:rPr lang="az-Latn-AZ" sz="2000" b="1" dirty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 (Müəllifi – i.f.d. </a:t>
            </a:r>
            <a:r>
              <a:rPr lang="az-Latn-AZ" sz="2000" b="1" dirty="0" smtClean="0">
                <a:solidFill>
                  <a:srgbClr val="002060"/>
                </a:solidFill>
                <a:latin typeface="Arno Pro" pitchFamily="18" charset="0"/>
                <a:cs typeface="Times New Roman" panose="02020603050405020304" pitchFamily="18" charset="0"/>
              </a:rPr>
              <a:t>Y.</a:t>
            </a:r>
            <a:r>
              <a:rPr lang="en-US" sz="2000" b="1" dirty="0" err="1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Sadıqov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)</a:t>
            </a:r>
            <a:r>
              <a:rPr lang="en-US" sz="2000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Arno Pro" panose="02020502040506020403" pitchFamily="18" charset="0"/>
            </a:endParaRPr>
          </a:p>
        </p:txBody>
      </p:sp>
      <p:pic>
        <p:nvPicPr>
          <p:cNvPr id="3076" name="Picture 4" descr="âÄ°S(S)Ä° â 2016: Ä°qtisadiyyatÄ±n liberallÄ±q-dirijistlik sÉviyyÉsiâ kitabÄ± Ã¼Ã§ dildÉ nÉÅr olunub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231" y="829621"/>
            <a:ext cx="1993215" cy="21613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94" r="9801" b="8429"/>
          <a:stretch/>
        </p:blipFill>
        <p:spPr bwMode="auto">
          <a:xfrm>
            <a:off x="5994434" y="2537619"/>
            <a:ext cx="1878948" cy="21613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âAzÉrbaycan vÉ Ãin iqtisadiyyatlarÄ±: mÃ¼qayisÉli araÅdÄ±rmalarâ kitabÄ± Ã¼Ã§ dildÉ Ã§ap olunub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87" y="859184"/>
            <a:ext cx="1868555" cy="21613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âAzÉrbaycan iqtisadiyyatÄ±nda dÉniz nÉqliyyatÄ±: problemlÉr vÉ perspektivlÉrâ adlÄ± monoqrafiya Ã§ap olunub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660" y="2630383"/>
            <a:ext cx="1741773" cy="198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âAbÅeron regionunda mineral xammaldan istifadÉnin sÉmÉrÉliliyiâ monoqrafiyasÄ± Ã§ap olunub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74" y="4281430"/>
            <a:ext cx="1725202" cy="216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economics.com.az/media/k2/items/cache/fdcdab7b883db46c6461d37dc1d99b74_XL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661" y="4254925"/>
            <a:ext cx="1741772" cy="216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97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5763" y="796675"/>
            <a:ext cx="5198602" cy="370967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5738" lvl="0"/>
            <a:r>
              <a:rPr lang="az-Latn-AZ" sz="2000" b="1" i="1" dirty="0" smtClean="0">
                <a:latin typeface="Arno Pro" pitchFamily="18" charset="0"/>
              </a:rPr>
              <a:t> NƏŞRİYYAT FƏALİYYƏTİ - KİTABLAR</a:t>
            </a:r>
            <a:endParaRPr lang="ru-RU" sz="2000" b="1" i="1" dirty="0">
              <a:latin typeface="Arno Pro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54497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</a:t>
            </a:r>
            <a:r>
              <a:rPr lang="en-US" sz="1400" b="1" dirty="0" smtClean="0">
                <a:solidFill>
                  <a:srgbClr val="0037A4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</a:t>
            </a:r>
            <a:r>
              <a:rPr lang="az-Latn-AZ" sz="14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AMEA Rəyasət Heyəti, 27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dekabr 201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8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-ci il</a:t>
            </a:r>
            <a:endParaRPr lang="ru-RU" sz="1400" i="1" dirty="0">
              <a:solidFill>
                <a:srgbClr val="B3CCFF"/>
              </a:solidFill>
              <a:latin typeface="Cambria" panose="02040503050406030204" pitchFamily="18" charset="0"/>
            </a:endParaRPr>
          </a:p>
        </p:txBody>
      </p:sp>
      <p:grpSp>
        <p:nvGrpSpPr>
          <p:cNvPr id="8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9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349055" y="117988"/>
              <a:ext cx="548892" cy="578672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11" name="Поле 2"/>
            <p:cNvSpPr txBox="1">
              <a:spLocks noChangeArrowheads="1"/>
            </p:cNvSpPr>
            <p:nvPr/>
          </p:nvSpPr>
          <p:spPr bwMode="auto">
            <a:xfrm>
              <a:off x="965665" y="96443"/>
              <a:ext cx="3602990" cy="67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Скругленный прямоугольник 1"/>
          <p:cNvSpPr/>
          <p:nvPr/>
        </p:nvSpPr>
        <p:spPr>
          <a:xfrm>
            <a:off x="75764" y="1325546"/>
            <a:ext cx="6006984" cy="5063639"/>
          </a:xfrm>
          <a:prstGeom prst="roundRect">
            <a:avLst>
              <a:gd name="adj" fmla="val 9674"/>
            </a:avLst>
          </a:prstGeom>
          <a:ln/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z-Latn-AZ" sz="2000" b="1" dirty="0">
                <a:solidFill>
                  <a:srgbClr val="C00000"/>
                </a:solidFill>
                <a:latin typeface="Arno Pro" panose="02020502040506020403" pitchFamily="18" charset="0"/>
              </a:rPr>
              <a:t>2018-ci ildə dərc edilmiş kitab və monoqrafiyalar:</a:t>
            </a:r>
          </a:p>
          <a:p>
            <a:pPr>
              <a:spcBef>
                <a:spcPts val="600"/>
              </a:spcBef>
            </a:pPr>
            <a:r>
              <a:rPr lang="en-US" sz="2000" b="1" dirty="0" err="1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Azərbaycanın</a:t>
            </a:r>
            <a:r>
              <a:rPr lang="en-US" sz="2000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kimya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sənayesində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sahibkarlıq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mühitinin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formalaşması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və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davamlı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inkişafının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başlıca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istiqamətləri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(Müəllifləri – T.Əliyev və B.Yazar)</a:t>
            </a:r>
          </a:p>
          <a:p>
            <a:pPr>
              <a:spcBef>
                <a:spcPts val="600"/>
              </a:spcBef>
            </a:pPr>
            <a:r>
              <a:rPr lang="en-US" sz="2000" b="1" dirty="0" err="1" smtClean="0">
                <a:solidFill>
                  <a:srgbClr val="002060"/>
                </a:solidFill>
                <a:latin typeface="Arno Pro" panose="02020502040506020403" pitchFamily="18" charset="0"/>
              </a:rPr>
              <a:t>Qeyri-dövlət</a:t>
            </a:r>
            <a:r>
              <a:rPr lang="en-US" sz="2000" b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</a:rPr>
              <a:t>pensiya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no Pro" panose="02020502040506020403" pitchFamily="18" charset="0"/>
              </a:rPr>
              <a:t>təminatı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 (Kollektiv monoqrafiya)</a:t>
            </a:r>
          </a:p>
          <a:p>
            <a:pPr>
              <a:spcBef>
                <a:spcPts val="600"/>
              </a:spcBef>
            </a:pPr>
            <a:r>
              <a:rPr lang="en-US" sz="2000" b="1" dirty="0" err="1" smtClean="0">
                <a:solidFill>
                  <a:srgbClr val="002060"/>
                </a:solidFill>
                <a:latin typeface="Arno Pro" panose="02020502040506020403" pitchFamily="18" charset="0"/>
              </a:rPr>
              <a:t>Azərbaycanda</a:t>
            </a:r>
            <a:r>
              <a:rPr lang="en-US" sz="2000" b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</a:rPr>
              <a:t>rəqabətq</a:t>
            </a:r>
            <a:r>
              <a:rPr lang="az-Latn-AZ" sz="2000" b="1" dirty="0">
                <a:solidFill>
                  <a:srgbClr val="002060"/>
                </a:solidFill>
                <a:latin typeface="Arno Pro" panose="02020502040506020403" pitchFamily="18" charset="0"/>
              </a:rPr>
              <a:t>abi</a:t>
            </a:r>
            <a:r>
              <a:rPr lang="en-US" sz="2000" b="1" dirty="0" err="1" smtClean="0">
                <a:solidFill>
                  <a:srgbClr val="002060"/>
                </a:solidFill>
                <a:latin typeface="Arno Pro" panose="02020502040506020403" pitchFamily="18" charset="0"/>
              </a:rPr>
              <a:t>liyyətli</a:t>
            </a:r>
            <a:r>
              <a:rPr lang="en-US" sz="2000" b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</a:rPr>
              <a:t>turizmin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no Pro" panose="02020502040506020403" pitchFamily="18" charset="0"/>
              </a:rPr>
              <a:t>formalaşması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 (Müəllifi -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</a:rPr>
              <a:t>i.f.d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</a:rPr>
              <a:t>. </a:t>
            </a:r>
            <a:r>
              <a:rPr lang="en-US" sz="2000" b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L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.</a:t>
            </a:r>
            <a:r>
              <a:rPr lang="en-US" sz="2000" b="1" dirty="0" err="1" smtClean="0">
                <a:solidFill>
                  <a:srgbClr val="002060"/>
                </a:solidFill>
                <a:latin typeface="Arno Pro" panose="02020502040506020403" pitchFamily="18" charset="0"/>
              </a:rPr>
              <a:t>Allahverdiyeva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Xarici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iqtisadi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fəaliyyət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tənzimləmə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ilə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ilberallığın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tarazlığı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(Müəllifi – f.f.d.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M.</a:t>
            </a:r>
            <a:r>
              <a:rPr lang="en-US" sz="2000" b="1" dirty="0" err="1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Gülalıyev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)</a:t>
            </a:r>
            <a:r>
              <a:rPr lang="en-US" sz="2000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endParaRPr lang="az-Latn-AZ" sz="2000" b="1" dirty="0" smtClean="0">
              <a:solidFill>
                <a:srgbClr val="002060"/>
              </a:solidFill>
              <a:latin typeface="Arno Pro" panose="02020502040506020403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Neft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maşınqayırma</a:t>
            </a:r>
            <a:r>
              <a:rPr lang="en-US" sz="2000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müəssisələrinin</a:t>
            </a:r>
            <a:r>
              <a:rPr lang="en-US" sz="2000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idarəetmə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sistemində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nəzarət</a:t>
            </a:r>
            <a:r>
              <a:rPr lang="az-Latn-AZ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in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təşkili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 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mexanizminin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təkmilləşdirilməsi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(</a:t>
            </a:r>
            <a:r>
              <a:rPr lang="az-Latn-AZ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Müəllifləri – T.Əliyev və </a:t>
            </a:r>
            <a:r>
              <a:rPr lang="en-US" sz="2000" b="1" dirty="0" smtClean="0">
                <a:solidFill>
                  <a:srgbClr val="002060"/>
                </a:solidFill>
                <a:latin typeface="Arno Pro" pitchFamily="18" charset="0"/>
              </a:rPr>
              <a:t>A</a:t>
            </a:r>
            <a:r>
              <a:rPr lang="az-Latn-AZ" sz="2000" b="1" dirty="0" smtClean="0">
                <a:solidFill>
                  <a:srgbClr val="002060"/>
                </a:solidFill>
                <a:latin typeface="Arno Pro" pitchFamily="18" charset="0"/>
              </a:rPr>
              <a:t>.</a:t>
            </a:r>
            <a:r>
              <a:rPr lang="en-US" sz="2000" b="1" dirty="0" err="1" smtClean="0">
                <a:solidFill>
                  <a:srgbClr val="002060"/>
                </a:solidFill>
                <a:latin typeface="Arno Pro" pitchFamily="18" charset="0"/>
              </a:rPr>
              <a:t>Əbdürrəhmanova</a:t>
            </a:r>
            <a:r>
              <a:rPr lang="az-Latn-AZ" sz="2000" b="1" dirty="0" smtClean="0">
                <a:solidFill>
                  <a:srgbClr val="002060"/>
                </a:solidFill>
                <a:latin typeface="Arno Pro" pitchFamily="18" charset="0"/>
              </a:rPr>
              <a:t>)</a:t>
            </a:r>
            <a:endParaRPr lang="ru-RU" sz="2000" b="1" dirty="0">
              <a:solidFill>
                <a:srgbClr val="002060"/>
              </a:solidFill>
              <a:latin typeface="Arno Pro" panose="02020502040506020403" pitchFamily="18" charset="0"/>
            </a:endParaRPr>
          </a:p>
        </p:txBody>
      </p:sp>
      <p:pic>
        <p:nvPicPr>
          <p:cNvPr id="5" name="Picture 4" descr="âAzÉrbaycanÄ±n kimya sÉnayesindÉ sahibkarlÄ±q mÃ¼hitinin formalaÅmasÄ± vÉ davamlÄ± inkiÅafÄ±nÄ±n baÅlÄ±ca istiqamÉtlÉriâ adlÄ± monoqrafiya Ã§ap olunub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889" y="1073758"/>
            <a:ext cx="1696051" cy="216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âAzÉrbaycanda rÉqabÉtqabiliyyÉtli turizmin formalaÅmasÄ±â adlÄ± monoqrafiya Ã§ap olunub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708" y="2617581"/>
            <a:ext cx="1787664" cy="216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âNeft maÅÄ±nqayÄ±rma mÃ¼ÉssisÉlÉrinin idarÉetmÉ sistemindÉ  nÉzarÉtin tÉÅkili  mexanizminin tÉkmillÉÅdirilmÉsiâ monoqrafiyasÄ± Ã§ap olunub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20" y="4229851"/>
            <a:ext cx="1758593" cy="216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âXarici iqtisadi fÉaliyyÉt: tÉnzimlÉmÉ ilÉ liberallÄ±ÄÄ±n tarazlÄ±ÄÄ±â adlÄ± monoqrafiya Ã§ap olunub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221" y="4163591"/>
            <a:ext cx="1831670" cy="216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âQeyri-dÃ¶vlÉt pensiya tÉminatÄ±â adlÄ± kitab nÉÅr olunub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356" y="923591"/>
            <a:ext cx="1879193" cy="216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36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24029" y="3810430"/>
            <a:ext cx="4083063" cy="2520000"/>
            <a:chOff x="3224029" y="3810430"/>
            <a:chExt cx="4083063" cy="2520000"/>
          </a:xfrm>
        </p:grpSpPr>
        <p:pic>
          <p:nvPicPr>
            <p:cNvPr id="6146" name="Picture 2" descr="âAMEA-nÄ±n XÉbÉrlÉri Ä°qtisadiyyat seriyasÄ±â jurnalÄ±nÄ±n 2018-5 sayÄ±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029" y="3810430"/>
              <a:ext cx="2231092" cy="25200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âElmi ÉsÉrlÉrâ toplusu â3-20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1844" y="3810430"/>
              <a:ext cx="2165248" cy="25200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0" y="6554497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</a:t>
            </a:r>
            <a:r>
              <a:rPr lang="en-US" sz="1400" b="1" dirty="0" smtClean="0">
                <a:solidFill>
                  <a:srgbClr val="0037A4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</a:t>
            </a:r>
            <a:r>
              <a:rPr lang="az-Latn-AZ" sz="14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AMEA Rəyasət Heyəti, 27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dekabr 201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8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-ci il</a:t>
            </a:r>
            <a:endParaRPr lang="ru-RU" sz="1400" i="1" dirty="0">
              <a:solidFill>
                <a:srgbClr val="B3CCFF"/>
              </a:solidFill>
              <a:latin typeface="Cambria" panose="02040503050406030204" pitchFamily="18" charset="0"/>
            </a:endParaRPr>
          </a:p>
        </p:txBody>
      </p:sp>
      <p:grpSp>
        <p:nvGrpSpPr>
          <p:cNvPr id="13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14" name="Рисунок 4" descr="C:\Users\asus\Desktop\ScreenHunter_2.jpg"/>
            <p:cNvPicPr/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Рисунок 5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349055" y="117988"/>
              <a:ext cx="548892" cy="578672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16" name="Поле 2"/>
            <p:cNvSpPr txBox="1">
              <a:spLocks noChangeArrowheads="1"/>
            </p:cNvSpPr>
            <p:nvPr/>
          </p:nvSpPr>
          <p:spPr bwMode="auto">
            <a:xfrm>
              <a:off x="965665" y="96443"/>
              <a:ext cx="3602990" cy="67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89016" y="809927"/>
            <a:ext cx="6992694" cy="456559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lvl="0"/>
            <a:r>
              <a:rPr lang="az-Latn-AZ" sz="2000" b="1" i="1" dirty="0" smtClean="0">
                <a:latin typeface="Arno Pro" pitchFamily="18" charset="0"/>
              </a:rPr>
              <a:t> NƏŞRİYYAT FƏALİYYƏTI – JURNALLAR</a:t>
            </a:r>
            <a:endParaRPr lang="ru-RU" sz="2000" b="1" i="1" dirty="0" smtClean="0">
              <a:latin typeface="Arno Pro" pitchFamily="18" charset="0"/>
            </a:endParaRPr>
          </a:p>
          <a:p>
            <a:endParaRPr lang="ru-RU" sz="2000" b="1" i="1" dirty="0">
              <a:latin typeface="Arno Pro" pitchFamily="18" charset="0"/>
            </a:endParaRPr>
          </a:p>
        </p:txBody>
      </p:sp>
      <p:sp>
        <p:nvSpPr>
          <p:cNvPr id="19" name="Скругленный прямоугольник 1"/>
          <p:cNvSpPr/>
          <p:nvPr/>
        </p:nvSpPr>
        <p:spPr>
          <a:xfrm>
            <a:off x="75764" y="1428307"/>
            <a:ext cx="7567485" cy="2211794"/>
          </a:xfrm>
          <a:prstGeom prst="roundRect">
            <a:avLst>
              <a:gd name="adj" fmla="val 441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z-Latn-AZ" sz="2000" b="1" dirty="0" smtClean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İnstitut 2 dövri jurnal nəşr edir</a:t>
            </a:r>
          </a:p>
          <a:p>
            <a:pPr>
              <a:spcBef>
                <a:spcPts val="600"/>
              </a:spcBef>
            </a:pP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AMEA-nın Xəbərləri (İqtisadiyyat seriyası) – Baş redaktoru AMEA-nın müxbir üzvü, i.e.d., prof., Əməkdar elm xadimi Ş.Muradov</a:t>
            </a:r>
          </a:p>
          <a:p>
            <a:pPr>
              <a:spcBef>
                <a:spcPts val="600"/>
              </a:spcBef>
            </a:pP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Elmi əsərlər – Baş redaktoru N.Müzəffərli</a:t>
            </a:r>
          </a:p>
          <a:p>
            <a:pPr>
              <a:spcBef>
                <a:spcPts val="600"/>
              </a:spcBef>
            </a:pP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Hər iki jurnal «AMEA-nın Beynəlxalq bazalara daxil olmayan dövri nəşrləri» arasında yüksək reytinqə malikdir</a:t>
            </a:r>
            <a:endParaRPr lang="ru-RU" sz="2000" b="1" dirty="0">
              <a:solidFill>
                <a:srgbClr val="002060"/>
              </a:solidFill>
              <a:latin typeface="Arno Pro" panose="020205020405060204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23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15520" y="809927"/>
            <a:ext cx="6992694" cy="456559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lvl="0"/>
            <a:r>
              <a:rPr lang="az-Latn-AZ" sz="2000" b="1" i="1" dirty="0" smtClean="0">
                <a:latin typeface="Arno Pro" pitchFamily="18" charset="0"/>
              </a:rPr>
              <a:t> NƏŞRİYYAT FƏALİYYƏTI – ANALİTİK BÜLLETENLƏR</a:t>
            </a:r>
            <a:endParaRPr lang="ru-RU" sz="2000" b="1" i="1" dirty="0" smtClean="0">
              <a:latin typeface="Arno Pro" pitchFamily="18" charset="0"/>
            </a:endParaRPr>
          </a:p>
          <a:p>
            <a:endParaRPr lang="ru-RU" sz="2000" b="1" i="1" dirty="0">
              <a:latin typeface="Arno Pro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6374" y="3694429"/>
            <a:ext cx="7567485" cy="2760821"/>
          </a:xfrm>
          <a:prstGeom prst="roundRect">
            <a:avLst>
              <a:gd name="adj" fmla="val 441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2017-ci ildən nəşr olunur.</a:t>
            </a:r>
          </a:p>
          <a:p>
            <a:pPr>
              <a:spcBef>
                <a:spcPts val="600"/>
              </a:spcBef>
            </a:pPr>
            <a:r>
              <a:rPr lang="az-Latn-AZ" sz="2000" b="1" dirty="0" smtClean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2018-ci ildə 5 Analitik bülleten dərc olunmuşdur:</a:t>
            </a:r>
          </a:p>
          <a:p>
            <a:pPr>
              <a:spcBef>
                <a:spcPts val="600"/>
              </a:spcBef>
            </a:pPr>
            <a:r>
              <a:rPr lang="en-US" sz="2000" b="1" dirty="0" err="1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Azərbaycanın</a:t>
            </a:r>
            <a:r>
              <a:rPr lang="en-US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İnklüziv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İqtisadi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inkişafı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2017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az-Latn-AZ" sz="2000" b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 err="1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Əyyubov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 err="1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Nəcəfli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az-Latn-AZ" sz="2000" b="1" dirty="0" smtClean="0">
              <a:solidFill>
                <a:srgbClr val="002060"/>
              </a:solidFill>
              <a:latin typeface="Arno Pro" panose="020205020405060204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b="1" dirty="0" err="1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Azərbaycanın</a:t>
            </a:r>
            <a:r>
              <a:rPr lang="en-US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milli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gəliri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2017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az-Latn-AZ" sz="2000" b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 err="1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Əyyubov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Fond </a:t>
            </a:r>
            <a:r>
              <a:rPr lang="en-US" sz="2000" b="1" dirty="0" err="1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bazarı</a:t>
            </a:r>
            <a:r>
              <a:rPr lang="en-US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2017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</a:t>
            </a:r>
            <a:r>
              <a:rPr lang="az-Latn-AZ" sz="2000" b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 err="1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Məmmədov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000" b="1" dirty="0" err="1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Azərbaycanın</a:t>
            </a:r>
            <a:r>
              <a:rPr lang="en-US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neft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sektoru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2017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az-Latn-AZ" sz="2000" b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 err="1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Əhmədov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000" b="1" dirty="0" err="1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Kommunal</a:t>
            </a:r>
            <a:r>
              <a:rPr lang="en-US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xidmətlər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2017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az-Latn-AZ" sz="2000" b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 err="1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Əliyev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solidFill>
                <a:srgbClr val="002060"/>
              </a:solidFill>
              <a:latin typeface="Arno Pro" panose="020205020405060204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94359" y="1421318"/>
            <a:ext cx="5896241" cy="2250000"/>
            <a:chOff x="2271507" y="1459061"/>
            <a:chExt cx="5896241" cy="2250000"/>
          </a:xfrm>
        </p:grpSpPr>
        <p:pic>
          <p:nvPicPr>
            <p:cNvPr id="2050" name="Picture 2" descr="âAzÉrbaycanÄ±n milli gÉliri â 2017â bÃ¼lleteni Ã§ap olunu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507" y="1459751"/>
              <a:ext cx="1648450" cy="224931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âAzÉrbaycanÄ±n Ä°nklÃ¼ziv Ä°qtisadi inkiÅafÄ± â 2017â bÃ¼lleteni Ã§ap olunu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8111" y="1459751"/>
              <a:ext cx="1612408" cy="224931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âFond bazarÄ± â 2017â bÃ¼lleteni Ã§ap edili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2895" y="1459061"/>
              <a:ext cx="1657763" cy="22500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Ä°qtisadiyyat Ä°nstitutunun âKommunal xidmÉtlÉr â 2017â bÃ¼lleteni Ã§ap edili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0843" y="1459061"/>
              <a:ext cx="1720165" cy="22500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âAzÉrbaycanÄ±n neft sektoru â 2017â bÃ¼lleteni Ã§ap olunub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9273" y="1459061"/>
              <a:ext cx="1658475" cy="22500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0" y="6554497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</a:t>
            </a:r>
            <a:r>
              <a:rPr lang="en-US" sz="1400" b="1" dirty="0" smtClean="0">
                <a:solidFill>
                  <a:srgbClr val="0037A4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</a:t>
            </a:r>
            <a:r>
              <a:rPr lang="az-Latn-AZ" sz="14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AMEA Rəyasət Heyəti, 27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dekabr 201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8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-ci il</a:t>
            </a:r>
            <a:endParaRPr lang="ru-RU" sz="1400" i="1" dirty="0">
              <a:solidFill>
                <a:srgbClr val="B3CCFF"/>
              </a:solidFill>
              <a:latin typeface="Cambria" panose="02040503050406030204" pitchFamily="18" charset="0"/>
            </a:endParaRPr>
          </a:p>
        </p:txBody>
      </p:sp>
      <p:grpSp>
        <p:nvGrpSpPr>
          <p:cNvPr id="16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17" name="Рисунок 4" descr="C:\Users\asus\Desktop\ScreenHunter_2.jpg"/>
            <p:cNvPicPr/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Рисунок 5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349055" y="117988"/>
              <a:ext cx="548892" cy="578672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20" name="Поле 2"/>
            <p:cNvSpPr txBox="1">
              <a:spLocks noChangeArrowheads="1"/>
            </p:cNvSpPr>
            <p:nvPr/>
          </p:nvSpPr>
          <p:spPr bwMode="auto">
            <a:xfrm>
              <a:off x="965665" y="96443"/>
              <a:ext cx="3602990" cy="67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79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40716" y="823179"/>
            <a:ext cx="3039805" cy="462281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5738"/>
            <a:r>
              <a:rPr lang="az-Latn-AZ" sz="2000" b="1" i="1" dirty="0" smtClean="0">
                <a:latin typeface="Arno Pro" pitchFamily="18" charset="0"/>
              </a:rPr>
              <a:t>TƏHSİLLƏ ƏLAQƏ</a:t>
            </a:r>
            <a:endParaRPr lang="ru-RU" sz="2000" b="1" i="1" dirty="0">
              <a:latin typeface="Arno Pro" pitchFamily="18" charset="0"/>
            </a:endParaRPr>
          </a:p>
        </p:txBody>
      </p:sp>
      <p:pic>
        <p:nvPicPr>
          <p:cNvPr id="8" name="Рисунок 7" descr="http://economics.com.az/media/k2/items/cache/c072cd81b28e1948f39a3598c5667133_X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71" y="1604100"/>
            <a:ext cx="3827510" cy="249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61971" y="4273789"/>
            <a:ext cx="3751045" cy="1246763"/>
          </a:xfrm>
          <a:prstGeom prst="roundRect">
            <a:avLst>
              <a:gd name="adj" fmla="val 6647"/>
            </a:avLst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z-Latn-AZ" b="1" i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az-Latn-AZ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AMEA-nın müxbir üzvü, i.e.d., prof.  A.Musayevin hər həftənin birinci günü  dokrorantlar üçün Elmi seminarları  keçirilir. </a:t>
            </a:r>
            <a:endParaRPr lang="ru-RU" dirty="0">
              <a:solidFill>
                <a:srgbClr val="002060"/>
              </a:solidFill>
              <a:latin typeface="Arno Pro" panose="020205020405060204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Â«DemoqrafiyaÂ» adlÄ± dÉrs vÉsaitinin tÉqdimatÄ± keÃ§irild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3297" y="1335437"/>
            <a:ext cx="2127048" cy="24855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Скругленный прямоугольник 1"/>
          <p:cNvSpPr/>
          <p:nvPr/>
        </p:nvSpPr>
        <p:spPr>
          <a:xfrm>
            <a:off x="6603297" y="3995497"/>
            <a:ext cx="2235904" cy="994767"/>
          </a:xfrm>
          <a:prstGeom prst="roundRect">
            <a:avLst>
              <a:gd name="adj" fmla="val 12671"/>
            </a:avLst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z-Latn-AZ" b="1" dirty="0" smtClean="0">
                <a:solidFill>
                  <a:srgbClr val="002060"/>
                </a:solidFill>
                <a:latin typeface="Arno Pro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b="1" dirty="0" smtClean="0">
                <a:solidFill>
                  <a:srgbClr val="002060"/>
                </a:solidFill>
                <a:latin typeface="Arno Pro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az-Latn-AZ" b="1" dirty="0" smtClean="0">
                <a:solidFill>
                  <a:srgbClr val="002060"/>
                </a:solidFill>
                <a:latin typeface="Arno Pro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Efendiyev. Demoqrafiya. - Dərs vəsaiti (Bakı, 2018)</a:t>
            </a:r>
            <a:endParaRPr lang="ru-RU" b="1" dirty="0">
              <a:solidFill>
                <a:srgbClr val="002060"/>
              </a:solidFill>
              <a:latin typeface="Arno Pro" panose="020205020405060204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âQeyri-neft sÉnayesinin iqtisadiyyatÄ±â adlÄ± dÉrslik Ã§ap edili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815" y="1325808"/>
            <a:ext cx="2131881" cy="2495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116147" y="3991040"/>
            <a:ext cx="2385215" cy="1839158"/>
          </a:xfrm>
          <a:prstGeom prst="roundRect">
            <a:avLst>
              <a:gd name="adj" fmla="val 8111"/>
            </a:avLst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Prof</a:t>
            </a:r>
            <a:r>
              <a:rPr lang="ru-RU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T</a:t>
            </a:r>
            <a:r>
              <a:rPr lang="ru-RU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err="1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Əliyevin</a:t>
            </a:r>
            <a:r>
              <a:rPr lang="en-US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və</a:t>
            </a:r>
            <a:r>
              <a:rPr lang="en-US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prof</a:t>
            </a:r>
            <a:r>
              <a:rPr lang="en-US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İ</a:t>
            </a:r>
            <a:r>
              <a:rPr lang="az-Latn-AZ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err="1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Abbasov</a:t>
            </a:r>
            <a:r>
              <a:rPr lang="az-Latn-AZ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Qeyri-neft</a:t>
            </a:r>
            <a:r>
              <a:rPr lang="en-US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sənayesinin</a:t>
            </a:r>
            <a:r>
              <a:rPr lang="en-US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iqtisadiyyatı</a:t>
            </a:r>
            <a:r>
              <a:rPr lang="az-Latn-AZ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. - D</a:t>
            </a:r>
            <a:r>
              <a:rPr lang="en-US" b="1" dirty="0" err="1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ərs</a:t>
            </a:r>
            <a:r>
              <a:rPr lang="en-US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vəsaiti</a:t>
            </a:r>
            <a:r>
              <a:rPr lang="en-US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Bakı</a:t>
            </a:r>
            <a:r>
              <a:rPr lang="en-US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, “Elm </a:t>
            </a:r>
            <a:r>
              <a:rPr lang="en-US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və</a:t>
            </a:r>
            <a:r>
              <a:rPr lang="en-US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Təhsil</a:t>
            </a:r>
            <a:r>
              <a:rPr lang="en-US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”, 2017, </a:t>
            </a:r>
            <a:r>
              <a:rPr lang="az-Latn-AZ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2018</a:t>
            </a:r>
            <a:r>
              <a:rPr lang="en-US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002060"/>
              </a:solidFill>
              <a:latin typeface="Arno Pro" panose="02020502040506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54497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</a:t>
            </a:r>
            <a:r>
              <a:rPr lang="en-US" sz="1400" b="1" dirty="0" smtClean="0">
                <a:solidFill>
                  <a:srgbClr val="0037A4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</a:t>
            </a:r>
            <a:r>
              <a:rPr lang="az-Latn-AZ" sz="14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AMEA Rəyasət Heyəti, 27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dekabr 201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8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-ci il</a:t>
            </a:r>
            <a:endParaRPr lang="ru-RU" sz="1400" i="1" dirty="0">
              <a:solidFill>
                <a:srgbClr val="B3CCFF"/>
              </a:solidFill>
              <a:latin typeface="Cambria" panose="02040503050406030204" pitchFamily="18" charset="0"/>
            </a:endParaRPr>
          </a:p>
        </p:txBody>
      </p:sp>
      <p:grpSp>
        <p:nvGrpSpPr>
          <p:cNvPr id="15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16" name="Рисунок 4" descr="C:\Users\asus\Desktop\ScreenHunter_2.jpg"/>
            <p:cNvPicPr/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Рисунок 5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349055" y="117988"/>
              <a:ext cx="548892" cy="578672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19" name="Поле 2"/>
            <p:cNvSpPr txBox="1">
              <a:spLocks noChangeArrowheads="1"/>
            </p:cNvSpPr>
            <p:nvPr/>
          </p:nvSpPr>
          <p:spPr bwMode="auto">
            <a:xfrm>
              <a:off x="965665" y="96443"/>
              <a:ext cx="3602990" cy="67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48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26566" y="782655"/>
            <a:ext cx="2379570" cy="510936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Latn-AZ" sz="2000" b="1" i="1" dirty="0" smtClean="0">
                <a:solidFill>
                  <a:schemeClr val="bg1"/>
                </a:solidFill>
                <a:latin typeface="Arno Pro" panose="02020502040506020403" pitchFamily="18" charset="0"/>
              </a:rPr>
              <a:t>TƏLTİFLƏR</a:t>
            </a:r>
            <a:endParaRPr lang="ru-RU" sz="2000" b="1" i="1" dirty="0">
              <a:solidFill>
                <a:schemeClr val="bg1"/>
              </a:solidFill>
              <a:latin typeface="Arno Pro" panose="02020502040506020403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30600" y="1378261"/>
            <a:ext cx="5316564" cy="1995249"/>
          </a:xfrm>
          <a:prstGeom prst="roundRect">
            <a:avLst>
              <a:gd name="adj" fmla="val 5851"/>
            </a:avLst>
          </a:prstGeom>
          <a:ln>
            <a:solidFill>
              <a:srgbClr val="86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z-Latn-AZ" sz="2000" b="1" dirty="0" smtClean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AMEA </a:t>
            </a:r>
            <a:r>
              <a:rPr lang="en-US" sz="2000" b="1" dirty="0" err="1" smtClean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İqtisadiyyat</a:t>
            </a:r>
            <a:r>
              <a:rPr lang="en-US" sz="2000" b="1" dirty="0" smtClean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 </a:t>
            </a:r>
            <a:r>
              <a:rPr lang="az-Latn-AZ" sz="2000" b="1" dirty="0" smtClean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İnstitutunun 60 illik yubileyi ərəfəsində </a:t>
            </a:r>
            <a:r>
              <a:rPr lang="en-US" sz="2000" b="1" dirty="0" err="1" smtClean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Azərbaycan</a:t>
            </a:r>
            <a:r>
              <a:rPr lang="en-US" sz="2000" b="1" dirty="0" smtClean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Respublikası</a:t>
            </a:r>
            <a:r>
              <a:rPr lang="az-Latn-AZ" sz="2000" b="1" dirty="0" smtClean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nın</a:t>
            </a:r>
            <a:r>
              <a:rPr lang="en-US" sz="2000" b="1" dirty="0" smtClean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Prezidenti</a:t>
            </a:r>
            <a:r>
              <a:rPr lang="en-US" sz="2000" b="1" dirty="0" smtClean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 </a:t>
            </a:r>
            <a:r>
              <a:rPr lang="az-Latn-AZ" sz="2000" b="1" dirty="0" smtClean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İ.Əliyevin </a:t>
            </a:r>
            <a:r>
              <a:rPr lang="en-US" sz="2000" b="1" dirty="0" smtClean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16 </a:t>
            </a:r>
            <a:r>
              <a:rPr lang="en-US" sz="2000" b="1" dirty="0" err="1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oktyabr</a:t>
            </a:r>
            <a:r>
              <a:rPr lang="en-US" sz="2000" b="1" dirty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 2018-ci </a:t>
            </a:r>
            <a:r>
              <a:rPr lang="en-US" sz="2000" b="1" dirty="0" err="1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il</a:t>
            </a:r>
            <a:r>
              <a:rPr lang="az-Latn-AZ" sz="2000" b="1" dirty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 </a:t>
            </a:r>
            <a:r>
              <a:rPr lang="az-Latn-AZ" sz="2000" b="1" dirty="0" smtClean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tarixli </a:t>
            </a:r>
            <a:r>
              <a:rPr lang="en-US" sz="2000" b="1" dirty="0" err="1" smtClean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Sərəncam</a:t>
            </a:r>
            <a:r>
              <a:rPr lang="az-Latn-AZ" sz="2000" b="1" dirty="0" smtClean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ı ilə </a:t>
            </a:r>
            <a:r>
              <a:rPr lang="en-US" sz="2000" b="1" dirty="0" err="1" smtClean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İnstitutun</a:t>
            </a:r>
            <a:r>
              <a:rPr lang="az-Latn-AZ" sz="2000" b="1" dirty="0" smtClean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 2</a:t>
            </a:r>
            <a:r>
              <a:rPr lang="en-US" sz="2000" b="1" dirty="0" smtClean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əməkdaş</a:t>
            </a:r>
            <a:r>
              <a:rPr lang="az-Latn-AZ" sz="2000" b="1" dirty="0" smtClean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ı</a:t>
            </a:r>
            <a:r>
              <a:rPr lang="en-US" sz="2000" b="1" dirty="0" smtClean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2000" b="1" dirty="0" err="1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Tərəqqi</a:t>
            </a:r>
            <a:r>
              <a:rPr lang="en-US" sz="2000" b="1" dirty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 </a:t>
            </a:r>
            <a:r>
              <a:rPr lang="en-US" sz="2000" b="1" dirty="0" err="1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medalı</a:t>
            </a:r>
            <a:r>
              <a:rPr lang="en-US" sz="2000" b="1" dirty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dirty="0" err="1" smtClean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ilə</a:t>
            </a:r>
            <a:r>
              <a:rPr lang="az-Latn-AZ" sz="2000" b="1" dirty="0" smtClean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5 əməkdaşı isə </a:t>
            </a:r>
            <a:r>
              <a:rPr lang="en-US" sz="2000" b="1" dirty="0" smtClean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2000" b="1" dirty="0" err="1" smtClean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Azərbaycan</a:t>
            </a:r>
            <a:r>
              <a:rPr lang="en-US" sz="2000" b="1" dirty="0" smtClean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Respublikası</a:t>
            </a:r>
            <a:r>
              <a:rPr lang="en-US" sz="2000" b="1" dirty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Prezidentinin</a:t>
            </a:r>
            <a:r>
              <a:rPr lang="en-US" sz="2000" b="1" dirty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fəxri</a:t>
            </a:r>
            <a:r>
              <a:rPr lang="en-US" sz="2000" b="1" dirty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diplomu</a:t>
            </a:r>
            <a:r>
              <a:rPr lang="en-US" sz="2000" b="1" dirty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</a:t>
            </a:r>
            <a:r>
              <a:rPr lang="az-Latn-AZ" sz="2000" b="1" dirty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ilə</a:t>
            </a:r>
            <a:r>
              <a:rPr lang="en-US" sz="2000" b="1" dirty="0" smtClean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təltif</a:t>
            </a:r>
            <a:r>
              <a:rPr lang="en-US" sz="2000" b="1" dirty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edil</a:t>
            </a:r>
            <a:r>
              <a:rPr lang="az-Latn-AZ" sz="2000" b="1" dirty="0" smtClean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mişdir</a:t>
            </a:r>
            <a:r>
              <a:rPr lang="az-Latn-AZ" sz="2000" b="1" dirty="0" smtClean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 </a:t>
            </a:r>
            <a:endParaRPr lang="ru-RU" sz="2000" dirty="0">
              <a:solidFill>
                <a:srgbClr val="C00000"/>
              </a:solidFill>
              <a:latin typeface="Arno Pro" panose="02020502040506020403" pitchFamily="18" charset="0"/>
              <a:ea typeface="Cambria" panose="02040503050406030204" pitchFamily="18" charset="0"/>
            </a:endParaRPr>
          </a:p>
        </p:txBody>
      </p:sp>
      <p:pic>
        <p:nvPicPr>
          <p:cNvPr id="6148" name="Picture 4" descr="http://economics.com.az/media/k2/items/cache/e7d681ddc0174087ad0e36dc718519dd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70" y="1378261"/>
            <a:ext cx="3125178" cy="199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6554497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</a:t>
            </a:r>
            <a:r>
              <a:rPr lang="en-US" sz="1400" b="1" dirty="0" smtClean="0">
                <a:solidFill>
                  <a:srgbClr val="0037A4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</a:t>
            </a:r>
            <a:r>
              <a:rPr lang="az-Latn-AZ" sz="14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AMEA Rəyasət Heyəti, 27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dekabr 201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8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-ci il</a:t>
            </a:r>
            <a:endParaRPr lang="ru-RU" sz="1400" i="1" dirty="0">
              <a:solidFill>
                <a:srgbClr val="B3CCFF"/>
              </a:solidFill>
              <a:latin typeface="Cambria" panose="02040503050406030204" pitchFamily="18" charset="0"/>
            </a:endParaRPr>
          </a:p>
        </p:txBody>
      </p:sp>
      <p:grpSp>
        <p:nvGrpSpPr>
          <p:cNvPr id="13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14" name="Рисунок 4" descr="C:\Users\asus\Desktop\ScreenHunter_2.jpg"/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Рисунок 5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349055" y="117988"/>
              <a:ext cx="548892" cy="578672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16" name="Поле 2"/>
            <p:cNvSpPr txBox="1">
              <a:spLocks noChangeArrowheads="1"/>
            </p:cNvSpPr>
            <p:nvPr/>
          </p:nvSpPr>
          <p:spPr bwMode="auto">
            <a:xfrm>
              <a:off x="965665" y="96443"/>
              <a:ext cx="3602990" cy="67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6" descr="http://economics.com.az/images/fotos/kollektiv/2018/tofiqm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510" y="3488118"/>
            <a:ext cx="2351654" cy="144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48100" y="3656239"/>
            <a:ext cx="26074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az-Latn-AZ" b="1" i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Mükafatları </a:t>
            </a:r>
            <a:r>
              <a:rPr lang="en-US" b="1" i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AMEA</a:t>
            </a:r>
            <a:r>
              <a:rPr lang="az-Latn-AZ" b="1" i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 RH </a:t>
            </a:r>
            <a:r>
              <a:rPr lang="az-Latn-AZ" b="1" i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iclasında </a:t>
            </a:r>
            <a:r>
              <a:rPr lang="en-US" b="1" i="1" dirty="0" err="1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akademik</a:t>
            </a:r>
            <a:r>
              <a:rPr lang="en-US" b="1" i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Akif</a:t>
            </a:r>
            <a:r>
              <a:rPr lang="en-US" b="1" i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Əlizadə</a:t>
            </a:r>
            <a:r>
              <a:rPr lang="en-US" b="1" i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təqdim</a:t>
            </a:r>
            <a:r>
              <a:rPr lang="en-US" b="1" i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 e</a:t>
            </a:r>
            <a:r>
              <a:rPr lang="az-Latn-AZ" b="1" i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tmişdir (14 n</a:t>
            </a:r>
            <a:r>
              <a:rPr lang="en-US" b="1" i="1" dirty="0" err="1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oyabr</a:t>
            </a:r>
            <a:r>
              <a:rPr lang="az-Latn-AZ" b="1" i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 2018)</a:t>
            </a:r>
            <a:endParaRPr lang="ru-RU" dirty="0">
              <a:solidFill>
                <a:srgbClr val="002060"/>
              </a:solidFill>
              <a:latin typeface="Arno Pro" panose="02020502040506020403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2" descr="C:\Users\User\Desktop\İE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6" y="4114800"/>
            <a:ext cx="310428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35401" y="5367635"/>
            <a:ext cx="368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b="1" i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Əlavə olaraq, </a:t>
            </a:r>
            <a:r>
              <a:rPr lang="en-US" b="1" i="1" dirty="0" err="1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İnstitutun</a:t>
            </a:r>
            <a:r>
              <a:rPr lang="az-Latn-AZ" b="1" i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 19 </a:t>
            </a:r>
            <a:r>
              <a:rPr lang="en-US" b="1" i="1" dirty="0" err="1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əməkdaşı</a:t>
            </a:r>
            <a:r>
              <a:rPr lang="en-US" b="1" i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 AMEA </a:t>
            </a:r>
            <a:r>
              <a:rPr lang="en-US" b="1" i="1" dirty="0" err="1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İctimai</a:t>
            </a:r>
            <a:r>
              <a:rPr lang="en-US" b="1" i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Elmlər</a:t>
            </a:r>
            <a:r>
              <a:rPr lang="en-US" b="1" i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Bölməsinin</a:t>
            </a:r>
            <a:r>
              <a:rPr lang="en-US" b="1" i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 “</a:t>
            </a:r>
            <a:r>
              <a:rPr lang="en-US" b="1" i="1" dirty="0" err="1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Fəxri</a:t>
            </a:r>
            <a:r>
              <a:rPr lang="en-US" b="1" i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Fərman”ı</a:t>
            </a:r>
            <a:r>
              <a:rPr lang="en-US" b="1" i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ilə</a:t>
            </a:r>
            <a:r>
              <a:rPr lang="en-US" b="1" i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təltif</a:t>
            </a:r>
            <a:r>
              <a:rPr lang="en-US" b="1" i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 </a:t>
            </a:r>
            <a:r>
              <a:rPr lang="az-Latn-AZ" b="1" i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olunmuşdur</a:t>
            </a:r>
            <a:endParaRPr lang="en-US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8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02954" y="838583"/>
            <a:ext cx="2984801" cy="493658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92075"/>
            <a:r>
              <a:rPr lang="az-Latn-AZ" sz="2000" b="1" i="1" dirty="0" smtClean="0">
                <a:latin typeface="Arno Pro" pitchFamily="18" charset="0"/>
              </a:rPr>
              <a:t>KADR POTENSİALI</a:t>
            </a:r>
            <a:endParaRPr lang="ru-RU" sz="2000" b="1" i="1" dirty="0">
              <a:latin typeface="Arno Pro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067720"/>
              </p:ext>
            </p:extLst>
          </p:nvPr>
        </p:nvGraphicFramePr>
        <p:xfrm>
          <a:off x="276664" y="1383424"/>
          <a:ext cx="8575235" cy="48497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7916"/>
                <a:gridCol w="499030"/>
                <a:gridCol w="503397"/>
                <a:gridCol w="503397"/>
                <a:gridCol w="499577"/>
                <a:gridCol w="503944"/>
                <a:gridCol w="503944"/>
                <a:gridCol w="500122"/>
                <a:gridCol w="503944"/>
                <a:gridCol w="503944"/>
                <a:gridCol w="500122"/>
                <a:gridCol w="503944"/>
                <a:gridCol w="503944"/>
                <a:gridCol w="500122"/>
                <a:gridCol w="503944"/>
                <a:gridCol w="503944"/>
              </a:tblGrid>
              <a:tr h="30424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effectLst/>
                        </a:rPr>
                        <a:t>Yaş həddi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Elmi işçilər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effectLst/>
                        </a:rPr>
                        <a:t>Onlardan elmi rütbəsi və alimlik dərəcəsi olanlar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8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AMEA-nın həqiqi üzvləri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AMEA-nın müxbir üzvləri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elmlər doktorları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fəlsəfə doktorları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cəmi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kişi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qadın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cəmi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kişi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qadın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cəmi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kişi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qadın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cəmi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kişi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qadın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cəmi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kişi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qadın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</a:tr>
              <a:tr h="6190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35 yaşa qədər</a:t>
                      </a:r>
                      <a:endParaRPr lang="ru-RU" sz="14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18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</a:tr>
              <a:tr h="6190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36-50 yaşda</a:t>
                      </a:r>
                      <a:endParaRPr lang="ru-RU" sz="14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41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21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24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16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</a:tr>
              <a:tr h="6190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51-70 yaşda</a:t>
                      </a:r>
                      <a:endParaRPr lang="ru-RU" sz="14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38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24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19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</a:tr>
              <a:tr h="6190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70-dən yuxarı</a:t>
                      </a:r>
                      <a:endParaRPr lang="ru-RU" sz="14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</a:tr>
              <a:tr h="6191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effectLst/>
                        </a:rPr>
                        <a:t>Elmi </a:t>
                      </a:r>
                      <a:r>
                        <a:rPr lang="az-Latn-AZ" sz="1400" dirty="0" smtClean="0">
                          <a:effectLst/>
                        </a:rPr>
                        <a:t>işçilər (cəmi)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109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57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52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46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effectLst/>
                        </a:rPr>
                        <a:t>30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effectLst/>
                        </a:rPr>
                        <a:t>16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30" marR="54530" marT="0" marB="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6554497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</a:t>
            </a:r>
            <a:r>
              <a:rPr lang="en-US" sz="1400" b="1" dirty="0" smtClean="0">
                <a:solidFill>
                  <a:srgbClr val="0037A4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</a:t>
            </a:r>
            <a:r>
              <a:rPr lang="az-Latn-AZ" sz="14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AMEA Rəyasət Heyəti, 27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dekabr 201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8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-ci il</a:t>
            </a:r>
            <a:endParaRPr lang="ru-RU" sz="1400" i="1" dirty="0">
              <a:solidFill>
                <a:srgbClr val="B3CCFF"/>
              </a:solidFill>
              <a:latin typeface="Cambria" panose="02040503050406030204" pitchFamily="18" charset="0"/>
            </a:endParaRPr>
          </a:p>
        </p:txBody>
      </p:sp>
      <p:grpSp>
        <p:nvGrpSpPr>
          <p:cNvPr id="11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12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349055" y="117988"/>
              <a:ext cx="548892" cy="578672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14" name="Поле 2"/>
            <p:cNvSpPr txBox="1">
              <a:spLocks noChangeArrowheads="1"/>
            </p:cNvSpPr>
            <p:nvPr/>
          </p:nvSpPr>
          <p:spPr bwMode="auto">
            <a:xfrm>
              <a:off x="965665" y="96443"/>
              <a:ext cx="3602990" cy="67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25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5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349055" y="117988"/>
              <a:ext cx="548892" cy="578672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965665" y="96443"/>
              <a:ext cx="3602990" cy="67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6554497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</a:t>
            </a:r>
            <a:r>
              <a:rPr lang="en-US" sz="1400" b="1" dirty="0" smtClean="0">
                <a:solidFill>
                  <a:srgbClr val="0037A4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</a:t>
            </a:r>
            <a:r>
              <a:rPr lang="az-Latn-AZ" sz="14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AMEA Rəyasət Heyəti, 27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dekabr 201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8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-ci il</a:t>
            </a:r>
            <a:endParaRPr lang="ru-RU" sz="1400" i="1" dirty="0">
              <a:solidFill>
                <a:srgbClr val="B3CCFF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0625" y="798706"/>
            <a:ext cx="2610080" cy="378634"/>
          </a:xfrm>
          <a:prstGeom prst="roundRect">
            <a:avLst>
              <a:gd name="adj" fmla="val 19043"/>
            </a:avLst>
          </a:prstGeom>
          <a:solidFill>
            <a:srgbClr val="B40000"/>
          </a:solidFill>
          <a:ln w="19050">
            <a:solidFill>
              <a:srgbClr val="7E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738"/>
            <a:r>
              <a:rPr lang="az-Latn-AZ" sz="1600" b="1" dirty="0" smtClean="0">
                <a:solidFill>
                  <a:schemeClr val="bg1"/>
                </a:solidFill>
                <a:latin typeface="Arno Pro" panose="02020502040506020403" pitchFamily="18" charset="0"/>
              </a:rPr>
              <a:t>KADR HAZIRLIĞI</a:t>
            </a:r>
            <a:endParaRPr lang="az-Latn-AZ" sz="1600" b="1" dirty="0">
              <a:solidFill>
                <a:schemeClr val="bg1"/>
              </a:solidFill>
              <a:latin typeface="Arno Pro" panose="02020502040506020403" pitchFamily="18" charset="0"/>
            </a:endParaRPr>
          </a:p>
        </p:txBody>
      </p:sp>
      <p:sp>
        <p:nvSpPr>
          <p:cNvPr id="10" name="Скругленный прямоугольник 1"/>
          <p:cNvSpPr/>
          <p:nvPr/>
        </p:nvSpPr>
        <p:spPr>
          <a:xfrm>
            <a:off x="458165" y="1518144"/>
            <a:ext cx="7824444" cy="4251037"/>
          </a:xfrm>
          <a:prstGeom prst="roundRect">
            <a:avLst>
              <a:gd name="adj" fmla="val 441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Fəlsəfə doktoru hazırlığı üzrə - 47 nəfər, o cümlədən:</a:t>
            </a:r>
          </a:p>
          <a:p>
            <a:pPr>
              <a:spcBef>
                <a:spcPts val="600"/>
              </a:spcBef>
            </a:pPr>
            <a:r>
              <a:rPr lang="az-Latn-AZ" sz="2000" b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doktorantlar – 22</a:t>
            </a:r>
          </a:p>
          <a:p>
            <a:pPr>
              <a:spcBef>
                <a:spcPts val="600"/>
              </a:spcBef>
            </a:pPr>
            <a:r>
              <a:rPr lang="az-Latn-AZ" sz="2000" b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dissertantlar - 25</a:t>
            </a:r>
          </a:p>
          <a:p>
            <a:pPr>
              <a:spcBef>
                <a:spcPts val="600"/>
              </a:spcBef>
            </a:pP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Elmlər doktoru hazırlığı üzrə - 27 nəfər, o cümlədən:</a:t>
            </a:r>
          </a:p>
          <a:p>
            <a:pPr>
              <a:spcBef>
                <a:spcPts val="600"/>
              </a:spcBef>
            </a:pP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doktorantlar - 3</a:t>
            </a:r>
          </a:p>
          <a:p>
            <a:pPr>
              <a:spcBef>
                <a:spcPts val="600"/>
              </a:spcBef>
            </a:pP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dissertantlar – 24</a:t>
            </a:r>
          </a:p>
          <a:p>
            <a:pPr>
              <a:spcBef>
                <a:spcPts val="600"/>
              </a:spcBef>
            </a:pPr>
            <a:endParaRPr lang="az-Latn-AZ" sz="2000" b="1" dirty="0" smtClean="0">
              <a:solidFill>
                <a:srgbClr val="002060"/>
              </a:solidFill>
              <a:latin typeface="Arno Pro" panose="020205020405060204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2018-ci ildə müdafiə olunmuş fəlsəfə doktoru dissertasiyaları – 14</a:t>
            </a:r>
          </a:p>
          <a:p>
            <a:pPr>
              <a:spcBef>
                <a:spcPts val="600"/>
              </a:spcBef>
            </a:pPr>
            <a:r>
              <a:rPr lang="az-Latn-AZ" sz="2000" b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 cümlədən xarici vətəndaşlar tərəfindən – 4</a:t>
            </a:r>
          </a:p>
          <a:p>
            <a:pPr>
              <a:spcBef>
                <a:spcPts val="600"/>
              </a:spcBef>
            </a:pP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Bir dissertant miqrasiya problemləri üzrə dissertasiya üzərində işləyir. 2018-ci ildə «Demoqrafiya» ixtisası üzrə daha bir doktorantımız olacaq.</a:t>
            </a:r>
            <a:endParaRPr lang="ru-RU" sz="2000" b="1" dirty="0">
              <a:solidFill>
                <a:srgbClr val="002060"/>
              </a:solidFill>
              <a:latin typeface="Arno Pro" panose="020205020405060204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96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263345" y="3016358"/>
            <a:ext cx="6326174" cy="751842"/>
          </a:xfrm>
          <a:prstGeom prst="roundRect">
            <a:avLst>
              <a:gd name="adj" fmla="val 2439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az-Latn-AZ" b="1" dirty="0" smtClean="0">
                <a:solidFill>
                  <a:srgbClr val="860000"/>
                </a:solidFill>
                <a:latin typeface="Arno Pro" pitchFamily="18" charset="0"/>
              </a:rPr>
              <a:t>TƏŞƏKKÜR!</a:t>
            </a:r>
            <a:endParaRPr lang="ru-RU" b="1" dirty="0">
              <a:solidFill>
                <a:srgbClr val="860000"/>
              </a:solidFill>
              <a:latin typeface="Arno Pro" pitchFamily="18" charset="0"/>
            </a:endParaRPr>
          </a:p>
          <a:p>
            <a:pPr algn="ctr"/>
            <a:endParaRPr lang="ru-RU" i="1" dirty="0">
              <a:solidFill>
                <a:srgbClr val="860000"/>
              </a:solidFill>
              <a:latin typeface="Arno Pro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54497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</a:t>
            </a:r>
            <a:r>
              <a:rPr lang="en-US" sz="1400" b="1" dirty="0" smtClean="0">
                <a:solidFill>
                  <a:srgbClr val="0037A4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</a:t>
            </a:r>
            <a:r>
              <a:rPr lang="az-Latn-AZ" sz="14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AMEA Rəyasət Heyəti, 27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dekabr 201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8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-ci il</a:t>
            </a:r>
            <a:endParaRPr lang="ru-RU" sz="1400" i="1" dirty="0">
              <a:solidFill>
                <a:srgbClr val="B3CCFF"/>
              </a:solidFill>
              <a:latin typeface="Cambria" panose="02040503050406030204" pitchFamily="18" charset="0"/>
            </a:endParaRPr>
          </a:p>
        </p:txBody>
      </p:sp>
      <p:grpSp>
        <p:nvGrpSpPr>
          <p:cNvPr id="10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11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349055" y="117988"/>
              <a:ext cx="548892" cy="578672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13" name="Поле 2"/>
            <p:cNvSpPr txBox="1">
              <a:spLocks noChangeArrowheads="1"/>
            </p:cNvSpPr>
            <p:nvPr/>
          </p:nvSpPr>
          <p:spPr bwMode="auto">
            <a:xfrm>
              <a:off x="965665" y="96443"/>
              <a:ext cx="3602990" cy="67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716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5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349055" y="117988"/>
              <a:ext cx="548892" cy="578672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965665" y="96443"/>
              <a:ext cx="3602990" cy="67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52869" y="1602991"/>
            <a:ext cx="8448232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az-Latn-AZ" sz="2000" b="1" dirty="0" smtClean="0">
                <a:solidFill>
                  <a:srgbClr val="C0000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AZƏRBAYCAN </a:t>
            </a:r>
            <a:r>
              <a:rPr lang="az-Latn-AZ" sz="2000" b="1" dirty="0">
                <a:solidFill>
                  <a:srgbClr val="C0000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RESPUBLİKASINDA POSTNEFT İQTİSADİYYATI QURUCULUĞUNUN SOSİAL-İQTİSADİ </a:t>
            </a:r>
            <a:r>
              <a:rPr lang="az-Latn-AZ" sz="2000" b="1" dirty="0" smtClean="0">
                <a:solidFill>
                  <a:srgbClr val="C0000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PROBLEMLƏRİ (2017-2018) </a:t>
            </a:r>
          </a:p>
          <a:p>
            <a:endParaRPr lang="az-Latn-AZ" sz="2000" dirty="0" smtClean="0">
              <a:solidFill>
                <a:srgbClr val="002060"/>
              </a:solidFill>
              <a:latin typeface="Arno Pro" panose="020205020405060204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201</a:t>
            </a:r>
            <a:r>
              <a:rPr lang="en-US" sz="2000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8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: </a:t>
            </a:r>
            <a:r>
              <a:rPr lang="az-Latn-AZ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4 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problem, </a:t>
            </a:r>
            <a:r>
              <a:rPr lang="az-Latn-AZ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18 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mövzu, 109 mərhələ </a:t>
            </a:r>
            <a:endParaRPr lang="az-Latn-AZ" sz="2000" b="1" dirty="0">
              <a:solidFill>
                <a:srgbClr val="002060"/>
              </a:solidFill>
              <a:latin typeface="Arno Pro" panose="02020502040506020403" pitchFamily="18" charset="0"/>
              <a:cs typeface="Times New Roman" panose="02020603050405020304" pitchFamily="18" charset="0"/>
            </a:endParaRPr>
          </a:p>
          <a:p>
            <a:endParaRPr lang="az-Latn-AZ" sz="2000" dirty="0">
              <a:solidFill>
                <a:srgbClr val="860000"/>
              </a:solidFill>
              <a:latin typeface="Arno Pro" panose="02020502040506020403" pitchFamily="18" charset="0"/>
              <a:cs typeface="Times New Roman" panose="02020603050405020304" pitchFamily="18" charset="0"/>
            </a:endParaRPr>
          </a:p>
          <a:p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PROBLEMLƏR:</a:t>
            </a:r>
          </a:p>
          <a:p>
            <a:pPr marL="266700" lvl="1" indent="-266700"/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1. İqtisadi </a:t>
            </a:r>
            <a:r>
              <a:rPr lang="az-Latn-AZ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siyasət və iqtisadiyyatin dövlət tənzimlənməsi problemləri</a:t>
            </a:r>
          </a:p>
          <a:p>
            <a:pPr marL="266700" lvl="1" indent="-266700">
              <a:spcBef>
                <a:spcPts val="600"/>
              </a:spcBef>
            </a:pP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2. Demoqrafik </a:t>
            </a:r>
            <a:r>
              <a:rPr lang="az-Latn-AZ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proseslərin tənzimlənməsi və insan potensialinin inkişafinin sosial-iqtisadi problemləri </a:t>
            </a:r>
          </a:p>
          <a:p>
            <a:pPr marL="266700" indent="-266700">
              <a:spcBef>
                <a:spcPts val="600"/>
              </a:spcBef>
            </a:pP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3. Təbii </a:t>
            </a:r>
            <a:r>
              <a:rPr lang="az-Latn-AZ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sərvətlərdən səmərəli istifadə və regional inkişafin sosial-iqtisadi problemləri</a:t>
            </a:r>
            <a:endParaRPr lang="az-Latn-AZ" sz="2000" b="1" dirty="0">
              <a:solidFill>
                <a:srgbClr val="860000"/>
              </a:solidFill>
              <a:latin typeface="Arno Pro" panose="02020502040506020403" pitchFamily="18" charset="0"/>
              <a:cs typeface="Times New Roman" panose="02020603050405020304" pitchFamily="18" charset="0"/>
            </a:endParaRPr>
          </a:p>
          <a:p>
            <a:pPr marL="266700" lvl="1" indent="-266700">
              <a:spcBef>
                <a:spcPts val="600"/>
              </a:spcBef>
            </a:pP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4. İqtisadiyyatin </a:t>
            </a:r>
            <a:r>
              <a:rPr lang="az-Latn-AZ" sz="2000" b="1" dirty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sektorial inkişafinin dövlət tənzimlənməsi problemləri 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</a:t>
            </a:r>
            <a:r>
              <a:rPr lang="en-US" sz="1400" b="1" dirty="0" smtClean="0">
                <a:solidFill>
                  <a:srgbClr val="0037A4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</a:t>
            </a:r>
            <a:r>
              <a:rPr lang="az-Latn-AZ" sz="14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AMEA Rəyasət Heyəti, 27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dekabr 201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8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-ci il</a:t>
            </a:r>
            <a:endParaRPr lang="ru-RU" sz="1400" i="1" dirty="0">
              <a:solidFill>
                <a:srgbClr val="B3CCFF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6564" y="791122"/>
            <a:ext cx="6452035" cy="510936"/>
          </a:xfrm>
          <a:prstGeom prst="roundRect">
            <a:avLst>
              <a:gd name="adj" fmla="val 24398"/>
            </a:avLst>
          </a:prstGeom>
          <a:solidFill>
            <a:srgbClr val="C0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Latn-AZ" sz="2000" b="1" i="1" dirty="0" smtClean="0">
                <a:solidFill>
                  <a:schemeClr val="bg1"/>
                </a:solidFill>
                <a:latin typeface="Arno Pro" panose="02020502040506020403" pitchFamily="18" charset="0"/>
              </a:rPr>
              <a:t>İNSTİTUTUN ÜMUMİ (KOMPLEKS) TƏDQİQATI</a:t>
            </a:r>
            <a:endParaRPr lang="ru-RU" sz="2000" b="1" i="1" dirty="0">
              <a:solidFill>
                <a:schemeClr val="bg1"/>
              </a:solidFill>
              <a:latin typeface="Arno Pro" panose="0202050204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37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121041" y="789514"/>
            <a:ext cx="4010692" cy="391050"/>
          </a:xfrm>
          <a:prstGeom prst="roundRect">
            <a:avLst>
              <a:gd name="adj" fmla="val 19005"/>
            </a:avLst>
          </a:prstGeom>
          <a:solidFill>
            <a:srgbClr val="B4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Latn-AZ" sz="2000" b="1" i="1" dirty="0" smtClean="0">
                <a:latin typeface="Arno Pro" pitchFamily="18" charset="0"/>
              </a:rPr>
              <a:t>    BİRİNCİ MÜHÜM NƏTİCƏ</a:t>
            </a:r>
            <a:endParaRPr lang="ru-RU" sz="2000" b="1" i="1" dirty="0">
              <a:latin typeface="Arno Pro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208" y="1229363"/>
            <a:ext cx="8924919" cy="5407759"/>
          </a:xfrm>
          <a:prstGeom prst="roundRect">
            <a:avLst>
              <a:gd name="adj" fmla="val 5048"/>
            </a:avLst>
          </a:prstGeom>
          <a:ln w="19050">
            <a:solidFill>
              <a:srgbClr val="B4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z-Latn-AZ" sz="2000" b="1" i="1" dirty="0" smtClean="0">
                <a:solidFill>
                  <a:srgbClr val="002060"/>
                </a:solidFill>
                <a:latin typeface="Arno Pro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Post-neft </a:t>
            </a:r>
            <a:r>
              <a:rPr lang="az-Latn-AZ" sz="2000" b="1" i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iqtisadiyyatının meyarları </a:t>
            </a:r>
            <a:r>
              <a:rPr lang="az-Latn-AZ" sz="2000" b="1" i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(başqa sözlə, post-neft iqtisadiyyatı quruculu-ğunun hədəfləri) müəyyənləşdirilmişdir. </a:t>
            </a:r>
            <a:r>
              <a:rPr lang="az-Latn-AZ" sz="2000" b="1" i="1" dirty="0" smtClean="0">
                <a:solidFill>
                  <a:srgbClr val="002060"/>
                </a:solidFill>
                <a:latin typeface="Arno Pro" pitchFamily="18" charset="0"/>
              </a:rPr>
              <a:t>Neft </a:t>
            </a:r>
            <a:r>
              <a:rPr lang="az-Latn-AZ" sz="2000" b="1" i="1" dirty="0">
                <a:solidFill>
                  <a:srgbClr val="002060"/>
                </a:solidFill>
                <a:latin typeface="Arno Pro" pitchFamily="18" charset="0"/>
              </a:rPr>
              <a:t>ixracatçıları olan </a:t>
            </a:r>
            <a:r>
              <a:rPr lang="az-Latn-AZ" sz="2000" b="1" i="1" dirty="0" smtClean="0">
                <a:solidFill>
                  <a:srgbClr val="002060"/>
                </a:solidFill>
                <a:latin typeface="Arno Pro" pitchFamily="18" charset="0"/>
              </a:rPr>
              <a:t>30 </a:t>
            </a:r>
            <a:r>
              <a:rPr lang="az-Latn-AZ" sz="2000" b="1" i="1" dirty="0">
                <a:solidFill>
                  <a:srgbClr val="002060"/>
                </a:solidFill>
                <a:latin typeface="Arno Pro" pitchFamily="18" charset="0"/>
              </a:rPr>
              <a:t>ölkənin statistik məlumatlarının ekono­metrik təhlili əsasında </a:t>
            </a:r>
            <a:r>
              <a:rPr lang="az-Latn-AZ" sz="2000" b="1" i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müəyyənləşdirilmiş </a:t>
            </a:r>
            <a:r>
              <a:rPr lang="az-Latn-AZ" sz="2000" b="1" i="1" dirty="0" smtClean="0">
                <a:solidFill>
                  <a:srgbClr val="002060"/>
                </a:solidFill>
                <a:latin typeface="Arno Pro" pitchFamily="18" charset="0"/>
              </a:rPr>
              <a:t>hədd göstəriciləri:</a:t>
            </a:r>
          </a:p>
          <a:p>
            <a:pPr marL="723900"/>
            <a:r>
              <a:rPr lang="az-Latn-AZ" sz="2000" b="1" dirty="0" smtClean="0">
                <a:solidFill>
                  <a:srgbClr val="C00000"/>
                </a:solidFill>
                <a:latin typeface="Arno Pro" pitchFamily="18" charset="0"/>
              </a:rPr>
              <a:t>neft sektorunun</a:t>
            </a:r>
          </a:p>
          <a:p>
            <a:pPr marL="990600"/>
            <a:r>
              <a:rPr lang="az-Latn-AZ" sz="2000" b="1" dirty="0" smtClean="0">
                <a:solidFill>
                  <a:srgbClr val="C00000"/>
                </a:solidFill>
                <a:latin typeface="Arno Pro" pitchFamily="18" charset="0"/>
              </a:rPr>
              <a:t>ÜDM-dəki </a:t>
            </a:r>
            <a:r>
              <a:rPr lang="az-Latn-AZ" sz="2000" b="1" dirty="0">
                <a:solidFill>
                  <a:srgbClr val="C00000"/>
                </a:solidFill>
                <a:latin typeface="Arno Pro" pitchFamily="18" charset="0"/>
              </a:rPr>
              <a:t>xüsusi çəkisi 55 (plyus) faizdən 30 (minus) faizə</a:t>
            </a:r>
            <a:r>
              <a:rPr lang="az-Latn-AZ" sz="2000" b="1" dirty="0" smtClean="0">
                <a:solidFill>
                  <a:srgbClr val="C00000"/>
                </a:solidFill>
                <a:latin typeface="Arno Pro" pitchFamily="18" charset="0"/>
              </a:rPr>
              <a:t>,</a:t>
            </a:r>
          </a:p>
          <a:p>
            <a:pPr marL="990600"/>
            <a:r>
              <a:rPr lang="az-Latn-AZ" sz="2000" b="1" dirty="0" smtClean="0">
                <a:solidFill>
                  <a:srgbClr val="C00000"/>
                </a:solidFill>
                <a:latin typeface="Arno Pro" pitchFamily="18" charset="0"/>
              </a:rPr>
              <a:t>büdcə </a:t>
            </a:r>
            <a:r>
              <a:rPr lang="az-Latn-AZ" sz="2000" b="1" dirty="0">
                <a:solidFill>
                  <a:srgbClr val="C00000"/>
                </a:solidFill>
                <a:latin typeface="Arno Pro" pitchFamily="18" charset="0"/>
              </a:rPr>
              <a:t>gəlirlərindəki xüsusi çəkisi 60 (plyus) faizdən 40 (minus) faizə</a:t>
            </a:r>
            <a:r>
              <a:rPr lang="az-Latn-AZ" sz="2000" b="1" dirty="0" smtClean="0">
                <a:solidFill>
                  <a:srgbClr val="C00000"/>
                </a:solidFill>
                <a:latin typeface="Arno Pro" pitchFamily="18" charset="0"/>
              </a:rPr>
              <a:t>,</a:t>
            </a:r>
          </a:p>
          <a:p>
            <a:pPr marL="990600"/>
            <a:r>
              <a:rPr lang="az-Latn-AZ" sz="2000" b="1" dirty="0" smtClean="0">
                <a:solidFill>
                  <a:srgbClr val="C00000"/>
                </a:solidFill>
                <a:latin typeface="Arno Pro" pitchFamily="18" charset="0"/>
              </a:rPr>
              <a:t>ixracdakı </a:t>
            </a:r>
            <a:r>
              <a:rPr lang="az-Latn-AZ" sz="2000" b="1" dirty="0">
                <a:solidFill>
                  <a:srgbClr val="C00000"/>
                </a:solidFill>
                <a:latin typeface="Arno Pro" pitchFamily="18" charset="0"/>
              </a:rPr>
              <a:t>xüsusi çəkisi isə 70 (plyus) faizdən 50 (minus) faizə </a:t>
            </a:r>
            <a:r>
              <a:rPr lang="az-Latn-AZ" sz="2000" b="1" dirty="0" smtClean="0">
                <a:solidFill>
                  <a:srgbClr val="C00000"/>
                </a:solidFill>
                <a:latin typeface="Arno Pro" pitchFamily="18" charset="0"/>
              </a:rPr>
              <a:t>düşdükdə</a:t>
            </a:r>
          </a:p>
          <a:p>
            <a:pPr marL="990600"/>
            <a:r>
              <a:rPr lang="az-Latn-AZ" sz="2000" b="1" dirty="0" smtClean="0">
                <a:solidFill>
                  <a:srgbClr val="C00000"/>
                </a:solidFill>
                <a:latin typeface="Arno Pro" pitchFamily="18" charset="0"/>
              </a:rPr>
              <a:t>	ölkənin </a:t>
            </a:r>
            <a:r>
              <a:rPr lang="az-Latn-AZ" sz="2000" b="1" dirty="0">
                <a:solidFill>
                  <a:srgbClr val="C00000"/>
                </a:solidFill>
                <a:latin typeface="Arno Pro" pitchFamily="18" charset="0"/>
              </a:rPr>
              <a:t>iqtisadiyyatını post-neft iqtisa­diyyatı hesab etmək olar</a:t>
            </a:r>
            <a:r>
              <a:rPr lang="az-Latn-AZ" sz="2000" b="1" dirty="0" smtClean="0">
                <a:solidFill>
                  <a:srgbClr val="C00000"/>
                </a:solidFill>
                <a:latin typeface="Arno Pro" pitchFamily="18" charset="0"/>
              </a:rPr>
              <a:t>.</a:t>
            </a:r>
          </a:p>
          <a:p>
            <a:pPr indent="357188" algn="just"/>
            <a:endParaRPr lang="az-Latn-AZ" sz="800" b="1" i="1" dirty="0" smtClean="0">
              <a:solidFill>
                <a:srgbClr val="002060"/>
              </a:solidFill>
              <a:latin typeface="Arno Pro" panose="02020502040506020403" pitchFamily="18" charset="0"/>
              <a:cs typeface="Times New Roman" panose="02020603050405020304" pitchFamily="18" charset="0"/>
            </a:endParaRPr>
          </a:p>
          <a:p>
            <a:r>
              <a:rPr lang="az-Latn-AZ" sz="2000" b="1" i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İNNOVATİVLİK: 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Post-neft iqtisadiyyatına keçidin meyarları ilk dəfə təklif  olunmuşdur.</a:t>
            </a:r>
            <a:r>
              <a:rPr lang="az-Latn-AZ" sz="2000" b="1" dirty="0">
                <a:solidFill>
                  <a:srgbClr val="002060"/>
                </a:solidFill>
                <a:latin typeface="Arno Pro" pitchFamily="18" charset="0"/>
              </a:rPr>
              <a:t> </a:t>
            </a:r>
            <a:r>
              <a:rPr lang="az-Latn-AZ" sz="2000" b="1" dirty="0" smtClean="0">
                <a:solidFill>
                  <a:srgbClr val="002060"/>
                </a:solidFill>
                <a:latin typeface="Arno Pro" pitchFamily="18" charset="0"/>
              </a:rPr>
              <a:t>Həmçinin</a:t>
            </a:r>
            <a:r>
              <a:rPr lang="az-Latn-AZ" sz="2000" b="1" dirty="0">
                <a:solidFill>
                  <a:srgbClr val="002060"/>
                </a:solidFill>
                <a:latin typeface="Arno Pro" pitchFamily="18" charset="0"/>
              </a:rPr>
              <a:t>, Azərbaycanda post-neft iqtisadiyyatı quruculuğunun mümkün senariləri təhlil olunmuşdur.</a:t>
            </a:r>
            <a:endParaRPr lang="ru-RU" sz="2000" b="1" dirty="0" smtClean="0">
              <a:solidFill>
                <a:srgbClr val="002060"/>
              </a:solidFill>
              <a:latin typeface="Arno Pro" panose="02020502040506020403" pitchFamily="18" charset="0"/>
              <a:cs typeface="Times New Roman" panose="02020603050405020304" pitchFamily="18" charset="0"/>
            </a:endParaRPr>
          </a:p>
          <a:p>
            <a:pPr marL="355600" indent="1588"/>
            <a:endParaRPr lang="az-Latn-AZ" sz="700" b="1" dirty="0" smtClean="0">
              <a:solidFill>
                <a:schemeClr val="tx1"/>
              </a:solidFill>
              <a:latin typeface="Arno Pro" pitchFamily="18" charset="0"/>
            </a:endParaRPr>
          </a:p>
          <a:p>
            <a:pPr marL="355600" indent="1588"/>
            <a:r>
              <a:rPr lang="az-Latn-AZ" sz="1600" b="1" dirty="0" smtClean="0">
                <a:solidFill>
                  <a:schemeClr val="tx1"/>
                </a:solidFill>
                <a:latin typeface="Arno Pro" pitchFamily="18" charset="0"/>
              </a:rPr>
              <a:t>Azərbaycan neft sektorunun xüsusi çəkisi:</a:t>
            </a:r>
          </a:p>
          <a:p>
            <a:pPr marL="723900" indent="1588"/>
            <a:r>
              <a:rPr lang="az-Latn-AZ" sz="1600" b="1" dirty="0" smtClean="0">
                <a:solidFill>
                  <a:schemeClr val="tx1"/>
                </a:solidFill>
                <a:latin typeface="Arno Pro" pitchFamily="18" charset="0"/>
              </a:rPr>
              <a:t>ÜDM-də 71,1</a:t>
            </a:r>
            <a:r>
              <a:rPr lang="az-Latn-AZ" sz="1600" b="1" dirty="0">
                <a:solidFill>
                  <a:schemeClr val="tx1"/>
                </a:solidFill>
                <a:latin typeface="Arno Pro" pitchFamily="18" charset="0"/>
              </a:rPr>
              <a:t>%-dən </a:t>
            </a:r>
            <a:r>
              <a:rPr lang="az-Latn-AZ" sz="1600" b="1" dirty="0" smtClean="0">
                <a:solidFill>
                  <a:schemeClr val="tx1"/>
                </a:solidFill>
                <a:latin typeface="Arno Pro" pitchFamily="18" charset="0"/>
              </a:rPr>
              <a:t>(2006) 42,9</a:t>
            </a:r>
            <a:r>
              <a:rPr lang="az-Latn-AZ" sz="1600" b="1" dirty="0">
                <a:solidFill>
                  <a:schemeClr val="tx1"/>
                </a:solidFill>
                <a:latin typeface="Arno Pro" pitchFamily="18" charset="0"/>
              </a:rPr>
              <a:t>%-</a:t>
            </a:r>
            <a:r>
              <a:rPr lang="az-Latn-AZ" sz="1600" b="1" dirty="0" smtClean="0">
                <a:solidFill>
                  <a:schemeClr val="tx1"/>
                </a:solidFill>
                <a:latin typeface="Arno Pro" pitchFamily="18" charset="0"/>
              </a:rPr>
              <a:t>ə (2017),</a:t>
            </a:r>
          </a:p>
          <a:p>
            <a:pPr marL="723900" indent="1588"/>
            <a:r>
              <a:rPr lang="az-Latn-AZ" sz="1600" b="1" dirty="0" smtClean="0">
                <a:solidFill>
                  <a:schemeClr val="tx1"/>
                </a:solidFill>
                <a:latin typeface="Arno Pro" pitchFamily="18" charset="0"/>
              </a:rPr>
              <a:t>büdcə gəlirlərində 73,8</a:t>
            </a:r>
            <a:r>
              <a:rPr lang="az-Latn-AZ" sz="1600" b="1" dirty="0">
                <a:solidFill>
                  <a:schemeClr val="tx1"/>
                </a:solidFill>
                <a:latin typeface="Arno Pro" pitchFamily="18" charset="0"/>
              </a:rPr>
              <a:t>%-</a:t>
            </a:r>
            <a:r>
              <a:rPr lang="az-Latn-AZ" sz="1600" b="1" dirty="0" smtClean="0">
                <a:solidFill>
                  <a:schemeClr val="tx1"/>
                </a:solidFill>
                <a:latin typeface="Arno Pro" pitchFamily="18" charset="0"/>
              </a:rPr>
              <a:t>dən (2011) 47,7</a:t>
            </a:r>
            <a:r>
              <a:rPr lang="az-Latn-AZ" sz="1600" b="1" dirty="0">
                <a:solidFill>
                  <a:schemeClr val="tx1"/>
                </a:solidFill>
                <a:latin typeface="Arno Pro" pitchFamily="18" charset="0"/>
              </a:rPr>
              <a:t>%-ə (</a:t>
            </a:r>
            <a:r>
              <a:rPr lang="az-Latn-AZ" sz="1600" b="1" dirty="0" smtClean="0">
                <a:solidFill>
                  <a:schemeClr val="tx1"/>
                </a:solidFill>
                <a:latin typeface="Arno Pro" pitchFamily="18" charset="0"/>
              </a:rPr>
              <a:t>2017),</a:t>
            </a:r>
          </a:p>
          <a:p>
            <a:pPr marL="723900" indent="1588"/>
            <a:r>
              <a:rPr lang="az-Latn-AZ" sz="1600" b="1" dirty="0" smtClean="0">
                <a:solidFill>
                  <a:schemeClr val="tx1"/>
                </a:solidFill>
                <a:latin typeface="Arno Pro" pitchFamily="18" charset="0"/>
              </a:rPr>
              <a:t>ixracda 95,9</a:t>
            </a:r>
            <a:r>
              <a:rPr lang="az-Latn-AZ" sz="1600" b="1" dirty="0">
                <a:solidFill>
                  <a:schemeClr val="tx1"/>
                </a:solidFill>
                <a:latin typeface="Arno Pro" pitchFamily="18" charset="0"/>
              </a:rPr>
              <a:t>%-dən </a:t>
            </a:r>
            <a:r>
              <a:rPr lang="az-Latn-AZ" sz="1600" b="1" dirty="0" smtClean="0">
                <a:solidFill>
                  <a:schemeClr val="tx1"/>
                </a:solidFill>
                <a:latin typeface="Arno Pro" pitchFamily="18" charset="0"/>
              </a:rPr>
              <a:t>(2008) 85,9</a:t>
            </a:r>
            <a:r>
              <a:rPr lang="az-Latn-AZ" sz="1600" b="1" dirty="0">
                <a:solidFill>
                  <a:schemeClr val="tx1"/>
                </a:solidFill>
                <a:latin typeface="Arno Pro" pitchFamily="18" charset="0"/>
              </a:rPr>
              <a:t>%-ə (</a:t>
            </a:r>
            <a:r>
              <a:rPr lang="az-Latn-AZ" sz="1600" b="1" dirty="0" smtClean="0">
                <a:solidFill>
                  <a:schemeClr val="tx1"/>
                </a:solidFill>
                <a:latin typeface="Arno Pro" pitchFamily="18" charset="0"/>
              </a:rPr>
              <a:t>2017) </a:t>
            </a:r>
            <a:r>
              <a:rPr lang="az-Latn-AZ" sz="1600" b="1" dirty="0">
                <a:solidFill>
                  <a:schemeClr val="tx1"/>
                </a:solidFill>
                <a:latin typeface="Arno Pro" pitchFamily="18" charset="0"/>
              </a:rPr>
              <a:t>qədər azalmışdır</a:t>
            </a:r>
            <a:r>
              <a:rPr lang="az-Latn-AZ" sz="1600" b="1" dirty="0" smtClean="0">
                <a:solidFill>
                  <a:schemeClr val="tx1"/>
                </a:solidFill>
                <a:latin typeface="Arno Pro" pitchFamily="18" charset="0"/>
              </a:rPr>
              <a:t>.</a:t>
            </a:r>
          </a:p>
          <a:p>
            <a:pPr marL="723900" indent="1588"/>
            <a:endParaRPr lang="az-Latn-AZ" sz="1600" b="1" dirty="0" smtClean="0">
              <a:solidFill>
                <a:schemeClr val="tx1"/>
              </a:solidFill>
              <a:latin typeface="Arno Pro" panose="02020502040506020403" pitchFamily="18" charset="0"/>
              <a:cs typeface="Times New Roman" panose="02020603050405020304" pitchFamily="18" charset="0"/>
            </a:endParaRPr>
          </a:p>
          <a:p>
            <a:pPr indent="357188" algn="just"/>
            <a:r>
              <a:rPr lang="az-Latn-AZ" b="1" i="1" dirty="0" smtClean="0">
                <a:solidFill>
                  <a:srgbClr val="C0000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İcraçılar</a:t>
            </a:r>
            <a:r>
              <a:rPr lang="az-Latn-AZ" b="1" i="1" dirty="0">
                <a:solidFill>
                  <a:srgbClr val="C0000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:</a:t>
            </a:r>
            <a:r>
              <a:rPr lang="az-Latn-AZ" i="1" dirty="0">
                <a:solidFill>
                  <a:srgbClr val="C0000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 </a:t>
            </a:r>
            <a:r>
              <a:rPr lang="az-Latn-AZ" b="1" i="1" dirty="0" smtClean="0">
                <a:solidFill>
                  <a:srgbClr val="C00000"/>
                </a:solidFill>
                <a:latin typeface="Arno Pro" panose="02020502040506020403" pitchFamily="18" charset="0"/>
                <a:cs typeface="Times New Roman" panose="02020603050405020304" pitchFamily="18" charset="0"/>
              </a:rPr>
              <a:t>N.Müzəffərlinin rəhbərliyi ilə kollektiv</a:t>
            </a:r>
            <a:endParaRPr lang="ru-RU" b="1" i="1" dirty="0">
              <a:solidFill>
                <a:srgbClr val="C00000"/>
              </a:solidFill>
              <a:latin typeface="Arno Pro" panose="02020502040506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</a:t>
            </a:r>
            <a:r>
              <a:rPr lang="en-US" sz="1400" b="1" dirty="0" smtClean="0">
                <a:solidFill>
                  <a:srgbClr val="0037A4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</a:t>
            </a:r>
            <a:r>
              <a:rPr lang="az-Latn-AZ" sz="14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AMEA Rəyasət Heyəti, 27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dekabr 201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8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-ci il</a:t>
            </a:r>
            <a:endParaRPr lang="ru-RU" sz="1400" i="1" dirty="0">
              <a:solidFill>
                <a:srgbClr val="B3CCFF"/>
              </a:solidFill>
              <a:latin typeface="Cambria" panose="02040503050406030204" pitchFamily="18" charset="0"/>
            </a:endParaRPr>
          </a:p>
        </p:txBody>
      </p:sp>
      <p:grpSp>
        <p:nvGrpSpPr>
          <p:cNvPr id="14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15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349055" y="117988"/>
              <a:ext cx="548892" cy="578672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17" name="Поле 2"/>
            <p:cNvSpPr txBox="1">
              <a:spLocks noChangeArrowheads="1"/>
            </p:cNvSpPr>
            <p:nvPr/>
          </p:nvSpPr>
          <p:spPr bwMode="auto">
            <a:xfrm>
              <a:off x="965665" y="96443"/>
              <a:ext cx="3602990" cy="67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491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56703" y="1517346"/>
            <a:ext cx="8897112" cy="4212193"/>
          </a:xfrm>
          <a:prstGeom prst="roundRect">
            <a:avLst>
              <a:gd name="adj" fmla="val 5048"/>
            </a:avLst>
          </a:prstGeom>
          <a:ln w="19050">
            <a:solidFill>
              <a:srgbClr val="B4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z-Latn-AZ" sz="2000" b="1" i="1" dirty="0" smtClean="0">
                <a:solidFill>
                  <a:srgbClr val="002060"/>
                </a:solidFill>
                <a:latin typeface="Arno Pro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2014-cü ildə İnstitutun təqdim etdiyi metodologiya əsasında dövlətin iqtisadiyyata modelyaradıcı müdaxilələrinin səviyyəsi 6 sektor üzrə qiymətləndirilmiş (sektordan asılı olaraq – 60-92 ölkə üzrə) və müəyyən olunmuşdur ki, bir qayda olaraq,</a:t>
            </a:r>
          </a:p>
          <a:p>
            <a:pPr marL="711200"/>
            <a:r>
              <a:rPr lang="az-Latn-AZ" sz="2000" b="1" i="1" dirty="0" smtClean="0">
                <a:solidFill>
                  <a:srgbClr val="002060"/>
                </a:solidFill>
                <a:latin typeface="Arno Pro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449263"/>
            <a:r>
              <a:rPr lang="az-Latn-AZ" sz="2000" b="1" dirty="0" smtClean="0">
                <a:solidFill>
                  <a:srgbClr val="C00000"/>
                </a:solidFill>
                <a:latin typeface="Arno Pro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təhsil </a:t>
            </a:r>
            <a:r>
              <a:rPr lang="az-Latn-AZ" sz="2000" b="1" dirty="0">
                <a:solidFill>
                  <a:srgbClr val="C00000"/>
                </a:solidFill>
                <a:latin typeface="Arno Pro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və səhiyyə </a:t>
            </a:r>
            <a:r>
              <a:rPr lang="az-Latn-AZ" sz="2000" b="1" dirty="0" smtClean="0">
                <a:solidFill>
                  <a:srgbClr val="C00000"/>
                </a:solidFill>
                <a:latin typeface="Arno Pro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sistemlərinin tənzimlənməsi dirijist prinsiplərin üstünlüyünə,</a:t>
            </a:r>
          </a:p>
          <a:p>
            <a:pPr marL="449263"/>
            <a:r>
              <a:rPr lang="az-Latn-AZ" sz="2000" b="1" dirty="0" smtClean="0">
                <a:solidFill>
                  <a:srgbClr val="C00000"/>
                </a:solidFill>
                <a:latin typeface="Arno Pro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elmin, xarici ticarətin, turizmin və </a:t>
            </a:r>
            <a:r>
              <a:rPr lang="az-Latn-AZ" sz="2000" b="1" dirty="0">
                <a:solidFill>
                  <a:srgbClr val="C00000"/>
                </a:solidFill>
                <a:latin typeface="Arno Pro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pensiya </a:t>
            </a:r>
            <a:r>
              <a:rPr lang="az-Latn-AZ" sz="2000" b="1" dirty="0" smtClean="0">
                <a:solidFill>
                  <a:srgbClr val="C00000"/>
                </a:solidFill>
                <a:latin typeface="Arno Pro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sisteminin tənzimlənməsi isə liberal prinsiplərin üstünlüyünə</a:t>
            </a:r>
            <a:br>
              <a:rPr lang="az-Latn-AZ" sz="2000" b="1" dirty="0" smtClean="0">
                <a:solidFill>
                  <a:srgbClr val="C00000"/>
                </a:solidFill>
                <a:latin typeface="Arno Pro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az-Latn-AZ" sz="2000" b="1" dirty="0" smtClean="0">
                <a:solidFill>
                  <a:srgbClr val="C00000"/>
                </a:solidFill>
                <a:latin typeface="Arno Pro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əsaslandıqda bu sektorlar daha effektiv inkişaf edir. </a:t>
            </a:r>
            <a:endParaRPr lang="az-Latn-AZ" sz="2000" b="1" dirty="0">
              <a:solidFill>
                <a:srgbClr val="C00000"/>
              </a:solidFill>
              <a:latin typeface="Arno Pro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indent="357188" algn="just"/>
            <a:endParaRPr lang="az-Latn-AZ" sz="2000" b="1" dirty="0" smtClean="0">
              <a:solidFill>
                <a:srgbClr val="C00000"/>
              </a:solidFill>
              <a:latin typeface="Arno Pro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az-Latn-AZ" sz="2000" b="1" dirty="0" smtClean="0">
                <a:solidFill>
                  <a:srgbClr val="002060"/>
                </a:solidFill>
                <a:latin typeface="Arno Pro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İNNOVATİVLİK: Dövlətin iqtisadiyyata modelyaradıcı müdaxilələrinin ayrı-ayrı sektorlar üzrə qiymətləndirilməsi ilk dəfə aparılmışdır</a:t>
            </a:r>
          </a:p>
          <a:p>
            <a:endParaRPr lang="az-Latn-AZ" sz="2000" b="1" dirty="0" smtClean="0">
              <a:solidFill>
                <a:srgbClr val="C00000"/>
              </a:solidFill>
              <a:latin typeface="Arno Pro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36575"/>
            <a:r>
              <a:rPr lang="az-Latn-AZ" sz="2000" b="1" i="1" dirty="0" smtClean="0">
                <a:solidFill>
                  <a:srgbClr val="C00000"/>
                </a:solidFill>
                <a:latin typeface="Arno Pro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İcraçılar: N.Müzəffərlinin rəhbərliyi ilə kollektiv</a:t>
            </a:r>
            <a:endParaRPr lang="az-Latn-AZ" sz="2000" b="1" i="1" dirty="0">
              <a:solidFill>
                <a:srgbClr val="C00000"/>
              </a:solidFill>
              <a:latin typeface="Arno Pro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</a:t>
            </a:r>
            <a:r>
              <a:rPr lang="en-US" sz="1400" b="1" dirty="0" smtClean="0">
                <a:solidFill>
                  <a:srgbClr val="0037A4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</a:t>
            </a:r>
            <a:r>
              <a:rPr lang="az-Latn-AZ" sz="14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AMEA Rəyasət Heyəti, 27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dekabr 201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8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-ci il</a:t>
            </a:r>
            <a:endParaRPr lang="ru-RU" sz="1400" i="1" dirty="0">
              <a:solidFill>
                <a:srgbClr val="B3CCFF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21042" y="789514"/>
            <a:ext cx="3765158" cy="391050"/>
          </a:xfrm>
          <a:prstGeom prst="roundRect">
            <a:avLst>
              <a:gd name="adj" fmla="val 19005"/>
            </a:avLst>
          </a:prstGeom>
          <a:solidFill>
            <a:srgbClr val="B4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Latn-AZ" sz="2000" b="1" i="1" dirty="0" smtClean="0">
                <a:latin typeface="Arno Pro" pitchFamily="18" charset="0"/>
              </a:rPr>
              <a:t>    İKİNCİ MÜHÜM NƏTİCƏ</a:t>
            </a:r>
            <a:endParaRPr lang="ru-RU" sz="2000" b="1" i="1" dirty="0">
              <a:latin typeface="Arno Pro" pitchFamily="18" charset="0"/>
            </a:endParaRPr>
          </a:p>
        </p:txBody>
      </p:sp>
      <p:grpSp>
        <p:nvGrpSpPr>
          <p:cNvPr id="15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16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349055" y="117988"/>
              <a:ext cx="548892" cy="578672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18" name="Поле 2"/>
            <p:cNvSpPr txBox="1">
              <a:spLocks noChangeArrowheads="1"/>
            </p:cNvSpPr>
            <p:nvPr/>
          </p:nvSpPr>
          <p:spPr bwMode="auto">
            <a:xfrm>
              <a:off x="965665" y="96443"/>
              <a:ext cx="3602990" cy="67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678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58176" y="1449355"/>
            <a:ext cx="8897112" cy="4924782"/>
          </a:xfrm>
          <a:prstGeom prst="roundRect">
            <a:avLst>
              <a:gd name="adj" fmla="val 5048"/>
            </a:avLst>
          </a:prstGeom>
          <a:ln w="19050">
            <a:solidFill>
              <a:srgbClr val="B4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z-Latn-AZ" sz="2000" b="1" i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Açıq </a:t>
            </a:r>
            <a:r>
              <a:rPr lang="az-Latn-AZ" sz="2000" b="1" i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iqtisadi </a:t>
            </a:r>
            <a:r>
              <a:rPr lang="az-Latn-AZ" sz="2000" b="1" i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sistemlərdə normativ </a:t>
            </a:r>
            <a:r>
              <a:rPr lang="az-Latn-AZ" sz="2000" b="1" i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makroiqtisadi göstəricilər üzrə vergi yükünün təsirlərinin və </a:t>
            </a:r>
            <a:r>
              <a:rPr lang="az-Latn-AZ" sz="2000" b="1" i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zərər </a:t>
            </a:r>
            <a:r>
              <a:rPr lang="az-Latn-AZ" sz="2000" b="1" i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öhdəliyinin yerinə yetirilməsi üçün çoxkriteriyalı iqtisadi-riyazi model </a:t>
            </a:r>
            <a:r>
              <a:rPr lang="az-Latn-AZ" sz="2000" b="1" i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hazırlanmış və </a:t>
            </a:r>
            <a:r>
              <a:rPr lang="az-Latn-AZ" sz="2000" b="1" i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alternativlərin </a:t>
            </a:r>
            <a:r>
              <a:rPr lang="az-Latn-AZ" sz="2000" b="1" i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mümkün intervallarda xüsusi </a:t>
            </a:r>
            <a:r>
              <a:rPr lang="az-Latn-AZ" sz="2000" b="1" i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çəkilərinin </a:t>
            </a:r>
            <a:r>
              <a:rPr lang="az-Latn-AZ" sz="2000" b="1" i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müəyyən olunmasına əsaslanan </a:t>
            </a:r>
            <a:r>
              <a:rPr lang="az-Latn-AZ" sz="2000" b="1" i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qiymətləndirmə üsulu təklif </a:t>
            </a:r>
            <a:r>
              <a:rPr lang="az-Latn-AZ" sz="2000" b="1" i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olunmuşdur.</a:t>
            </a:r>
            <a:r>
              <a:rPr lang="az-Latn-AZ" sz="2000" b="1" i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az-Latn-AZ" sz="2000" b="1" i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İnterval </a:t>
            </a:r>
            <a:r>
              <a:rPr lang="az-Latn-AZ" sz="2000" b="1" i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analizi çərçvəsində </a:t>
            </a:r>
            <a:r>
              <a:rPr lang="az-Latn-AZ" sz="2000" b="1" i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uyğun proqram </a:t>
            </a:r>
            <a:r>
              <a:rPr lang="az-Latn-AZ" sz="2000" b="1" i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təminatı yaradılmış və müvafiq hesablama eksperimentləri aparılmışdır. </a:t>
            </a:r>
            <a:endParaRPr lang="ru-RU" sz="2000" b="1" i="1" dirty="0">
              <a:solidFill>
                <a:srgbClr val="002060"/>
              </a:solidFill>
              <a:latin typeface="Arno Pro" panose="020205020405060204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indent="357188" algn="just"/>
            <a:endParaRPr lang="az-Latn-AZ" sz="2000" b="1" dirty="0" smtClean="0">
              <a:solidFill>
                <a:srgbClr val="002060"/>
              </a:solidFill>
              <a:latin typeface="Arno Pro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indent="357188"/>
            <a:r>
              <a:rPr lang="az-Latn-AZ" sz="2000" b="1" dirty="0" smtClean="0">
                <a:solidFill>
                  <a:srgbClr val="C00000"/>
                </a:solidFill>
                <a:latin typeface="Arno Pro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İNNOVATİVLİK: Təklif olunan üsullar yenidir. Bunların əsasında seçim </a:t>
            </a:r>
            <a:r>
              <a:rPr lang="az-Latn-AZ" sz="2000" b="1" dirty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aparılması və zərərin keçirilmə müddətinin müəyyən olunması </a:t>
            </a:r>
            <a:r>
              <a:rPr lang="az-Latn-AZ" sz="2000" b="1" dirty="0" smtClean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mümkün </a:t>
            </a:r>
            <a:r>
              <a:rPr lang="az-Latn-AZ" sz="2000" b="1" dirty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riskləri və </a:t>
            </a:r>
            <a:r>
              <a:rPr lang="az-Latn-AZ" sz="2000" b="1" dirty="0" smtClean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itkiləri </a:t>
            </a:r>
            <a:r>
              <a:rPr lang="az-Latn-AZ" sz="2000" b="1" dirty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azaltmağa kömək edir.</a:t>
            </a:r>
            <a:endParaRPr lang="ru-RU" sz="2000" b="1" dirty="0">
              <a:solidFill>
                <a:srgbClr val="C00000"/>
              </a:solidFill>
              <a:latin typeface="Arno Pro" panose="020205020405060204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indent="357188">
              <a:spcBef>
                <a:spcPts val="600"/>
              </a:spcBef>
            </a:pPr>
            <a:r>
              <a:rPr lang="az-Latn-AZ" sz="2000" b="1" dirty="0" smtClean="0">
                <a:solidFill>
                  <a:srgbClr val="002060"/>
                </a:solidFill>
                <a:latin typeface="Arno Pro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APROBASİYA: Nəticələr </a:t>
            </a:r>
            <a:r>
              <a:rPr lang="en-US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</a:t>
            </a:r>
            <a:r>
              <a:rPr lang="az-Latn-AZ" sz="2000" b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eb of Science bazasında indeksləşən 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</a:t>
            </a:r>
            <a:r>
              <a:rPr lang="en-US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Advances 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 Intelligent System and Computing 896 </a:t>
            </a:r>
            <a:r>
              <a:rPr lang="az-Latn-AZ" sz="2000" b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(Springer Nature Switzerland AG 2019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)» </a:t>
            </a:r>
            <a:r>
              <a:rPr lang="az-Latn-AZ" sz="2000" b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jurnalında çapa qəbul olunmuşdur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indent="357188" algn="just"/>
            <a:endParaRPr lang="az-Latn-AZ" sz="2000" b="1" i="1" dirty="0" smtClean="0">
              <a:latin typeface="Arno Pro" panose="020205020405060204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indent="357188"/>
            <a:r>
              <a:rPr lang="az-Latn-AZ" sz="2000" b="1" i="1" dirty="0" smtClean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İcraçılar</a:t>
            </a:r>
            <a:r>
              <a:rPr lang="az-Latn-AZ" sz="2000" b="1" i="1" dirty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az-Latn-AZ" sz="2000" b="1" i="1" dirty="0" smtClean="0">
                <a:solidFill>
                  <a:srgbClr val="C00000"/>
                </a:solidFill>
                <a:latin typeface="Arno Pro" panose="020205020405060204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A.Musayevin rəhbərliyi ilə kollektiv</a:t>
            </a:r>
            <a:endParaRPr lang="ru-RU" sz="2000" b="1" dirty="0">
              <a:latin typeface="Arno Pro" panose="020205020405060204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</a:t>
            </a:r>
            <a:r>
              <a:rPr lang="en-US" sz="1400" b="1" dirty="0" smtClean="0">
                <a:solidFill>
                  <a:srgbClr val="0037A4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</a:t>
            </a:r>
            <a:r>
              <a:rPr lang="az-Latn-AZ" sz="14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AMEA Rəyasət Heyəti, 27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dekabr 201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8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-ci il</a:t>
            </a:r>
            <a:endParaRPr lang="ru-RU" sz="1400" i="1" dirty="0">
              <a:solidFill>
                <a:srgbClr val="B3CCFF"/>
              </a:solidFill>
              <a:latin typeface="Cambria" panose="02040503050406030204" pitchFamily="18" charset="0"/>
            </a:endParaRPr>
          </a:p>
        </p:txBody>
      </p:sp>
      <p:grpSp>
        <p:nvGrpSpPr>
          <p:cNvPr id="13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14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349055" y="117988"/>
              <a:ext cx="548892" cy="578672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16" name="Поле 2"/>
            <p:cNvSpPr txBox="1">
              <a:spLocks noChangeArrowheads="1"/>
            </p:cNvSpPr>
            <p:nvPr/>
          </p:nvSpPr>
          <p:spPr bwMode="auto">
            <a:xfrm>
              <a:off x="965665" y="96443"/>
              <a:ext cx="3602990" cy="67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121041" y="789514"/>
            <a:ext cx="4264692" cy="391050"/>
          </a:xfrm>
          <a:prstGeom prst="roundRect">
            <a:avLst>
              <a:gd name="adj" fmla="val 19005"/>
            </a:avLst>
          </a:prstGeom>
          <a:solidFill>
            <a:srgbClr val="B4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Latn-AZ" sz="2000" b="1" i="1" dirty="0" smtClean="0">
                <a:latin typeface="Arno Pro" pitchFamily="18" charset="0"/>
              </a:rPr>
              <a:t>    ÜÇÜNCÜ MÜHÜM NƏTİCƏ</a:t>
            </a:r>
            <a:endParaRPr lang="ru-RU" sz="2000" b="1" i="1" dirty="0">
              <a:latin typeface="Arno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36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500039" y="1757743"/>
            <a:ext cx="8093118" cy="4163030"/>
          </a:xfrm>
          <a:prstGeom prst="roundRect">
            <a:avLst>
              <a:gd name="adj" fmla="val 4317"/>
            </a:avLst>
          </a:prstGeom>
          <a:ln w="19050"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00817" tIns="50408" rIns="100817" bIns="50408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az-Latn-AZ" sz="2000" b="1" dirty="0" smtClean="0">
                <a:solidFill>
                  <a:srgbClr val="C00000"/>
                </a:solidFill>
                <a:latin typeface="Arno Pro" panose="02020502040506020403" pitchFamily="18" charset="0"/>
              </a:rPr>
              <a:t>2018-ci ildə İnstitut 15 dövlət sənədinin, o cümlədən:</a:t>
            </a:r>
          </a:p>
          <a:p>
            <a:pPr marL="1143000" indent="-431800">
              <a:lnSpc>
                <a:spcPct val="100000"/>
              </a:lnSpc>
              <a:spcBef>
                <a:spcPts val="600"/>
              </a:spcBef>
            </a:pP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Milli </a:t>
            </a:r>
            <a:r>
              <a:rPr lang="az-Latn-AZ" sz="2000" b="1" dirty="0">
                <a:solidFill>
                  <a:srgbClr val="002060"/>
                </a:solidFill>
                <a:latin typeface="Arno Pro" panose="02020502040506020403" pitchFamily="18" charset="0"/>
              </a:rPr>
              <a:t>İqtisadiyyat və İqtisadiyyatın əsas sektorları üzrə Strateji Yol 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Xəritələri,</a:t>
            </a:r>
            <a:endParaRPr lang="az-Latn-AZ" sz="2000" b="1" dirty="0">
              <a:solidFill>
                <a:srgbClr val="002060"/>
              </a:solidFill>
              <a:latin typeface="Arno Pro" panose="02020502040506020403" pitchFamily="18" charset="0"/>
            </a:endParaRPr>
          </a:p>
          <a:p>
            <a:pPr marL="711200">
              <a:lnSpc>
                <a:spcPct val="100000"/>
              </a:lnSpc>
              <a:spcBef>
                <a:spcPts val="0"/>
              </a:spcBef>
            </a:pP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Milli </a:t>
            </a:r>
            <a:r>
              <a:rPr lang="az-Latn-AZ" sz="2000" b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İnnovasiya Sisteminin (MİS) inkişaf 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proqramı,</a:t>
            </a:r>
          </a:p>
          <a:p>
            <a:pPr marL="711200">
              <a:lnSpc>
                <a:spcPct val="100000"/>
              </a:lnSpc>
              <a:spcBef>
                <a:spcPts val="0"/>
              </a:spcBef>
            </a:pP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Milli </a:t>
            </a:r>
            <a:r>
              <a:rPr lang="az-Latn-AZ" sz="2000" b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İnnovasiya Sisteminin (MİS) inkişaf 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konsepsiyası,</a:t>
            </a:r>
          </a:p>
          <a:p>
            <a:pPr marL="711200">
              <a:lnSpc>
                <a:spcPct val="100000"/>
              </a:lnSpc>
              <a:spcBef>
                <a:spcPts val="0"/>
              </a:spcBef>
            </a:pP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İnnovasiya </a:t>
            </a:r>
            <a:r>
              <a:rPr lang="az-Latn-AZ" sz="2000" b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fəaliyyəti haqqında 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Qanun,</a:t>
            </a:r>
          </a:p>
          <a:p>
            <a:pPr marL="1160463" indent="-449263">
              <a:lnSpc>
                <a:spcPct val="100000"/>
              </a:lnSpc>
              <a:spcBef>
                <a:spcPts val="0"/>
              </a:spcBef>
            </a:pP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Azərbaycan </a:t>
            </a:r>
            <a:r>
              <a:rPr lang="az-Latn-AZ" sz="2000" b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Respublikasında innovasiya fəaliyyətinin dövlət dəstəyi və tənzimlənməsi haqqında 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Qanun,</a:t>
            </a:r>
            <a:endParaRPr lang="ru-RU" sz="2000" b="1" dirty="0">
              <a:solidFill>
                <a:srgbClr val="002060"/>
              </a:solidFill>
              <a:latin typeface="Arno Pro" panose="020205020405060204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11200">
              <a:lnSpc>
                <a:spcPct val="100000"/>
              </a:lnSpc>
              <a:spcBef>
                <a:spcPts val="0"/>
              </a:spcBef>
            </a:pP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Vençur </a:t>
            </a:r>
            <a:r>
              <a:rPr lang="az-Latn-AZ" sz="2000" b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fəaliyyəti haqqında 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Qanun</a:t>
            </a:r>
          </a:p>
          <a:p>
            <a:pPr marL="1349375">
              <a:lnSpc>
                <a:spcPct val="100000"/>
              </a:lnSpc>
              <a:spcBef>
                <a:spcPts val="600"/>
              </a:spcBef>
            </a:pPr>
            <a:r>
              <a:rPr lang="az-Latn-AZ" sz="2000" b="1" dirty="0" smtClean="0">
                <a:solidFill>
                  <a:srgbClr val="C00000"/>
                </a:solidFill>
                <a:latin typeface="Arno Pro" panose="02020502040506020403" pitchFamily="18" charset="0"/>
              </a:rPr>
              <a:t>və bir sıra başqa dövlət sənədləri layihələrinin </a:t>
            </a:r>
            <a:r>
              <a:rPr lang="az-Latn-AZ" sz="2000" b="1" dirty="0">
                <a:solidFill>
                  <a:srgbClr val="C00000"/>
                </a:solidFill>
                <a:latin typeface="Arno Pro" panose="02020502040506020403" pitchFamily="18" charset="0"/>
              </a:rPr>
              <a:t>ekspertizasını aparmış və bunların təkmilləşdirilməsi üzrə müxtəlif dovlət orqanlarına təkliflər təqdim </a:t>
            </a:r>
            <a:r>
              <a:rPr lang="az-Latn-AZ" sz="2000" b="1" dirty="0" smtClean="0">
                <a:solidFill>
                  <a:srgbClr val="C00000"/>
                </a:solidFill>
                <a:latin typeface="Arno Pro" panose="02020502040506020403" pitchFamily="18" charset="0"/>
              </a:rPr>
              <a:t>etmişdir</a:t>
            </a:r>
            <a:endParaRPr lang="az-Latn-AZ" sz="2000" b="1" dirty="0">
              <a:solidFill>
                <a:srgbClr val="002060"/>
              </a:solidFill>
              <a:latin typeface="Arno Pro" panose="02020502040506020403" pitchFamily="18" charset="0"/>
              <a:ea typeface="Cambria" panose="020405030504060302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6305" y="821836"/>
            <a:ext cx="4095495" cy="601644"/>
          </a:xfrm>
          <a:prstGeom prst="roundRect">
            <a:avLst>
              <a:gd name="adj" fmla="val 19043"/>
            </a:avLst>
          </a:prstGeom>
          <a:solidFill>
            <a:srgbClr val="B40000"/>
          </a:solidFill>
          <a:ln w="19050">
            <a:solidFill>
              <a:srgbClr val="7E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Latn-AZ" sz="2000" b="1" i="1" dirty="0" smtClean="0">
                <a:solidFill>
                  <a:schemeClr val="bg1"/>
                </a:solidFill>
                <a:latin typeface="Arno Pro" panose="02020502040506020403" pitchFamily="18" charset="0"/>
              </a:rPr>
              <a:t>DÖVLƏT </a:t>
            </a:r>
            <a:r>
              <a:rPr lang="az-Latn-AZ" sz="2000" b="1" i="1" dirty="0">
                <a:solidFill>
                  <a:schemeClr val="bg1"/>
                </a:solidFill>
                <a:latin typeface="Arno Pro" panose="02020502040506020403" pitchFamily="18" charset="0"/>
              </a:rPr>
              <a:t>SƏNƏDLƏRİNİN </a:t>
            </a:r>
            <a:r>
              <a:rPr lang="az-Latn-AZ" sz="2000" b="1" i="1" dirty="0" smtClean="0">
                <a:solidFill>
                  <a:schemeClr val="bg1"/>
                </a:solidFill>
                <a:latin typeface="Arno Pro" panose="02020502040506020403" pitchFamily="18" charset="0"/>
              </a:rPr>
              <a:t>EKSPERTİZASINDA İŞTİRAK</a:t>
            </a:r>
            <a:endParaRPr lang="az-Latn-AZ" sz="2000" b="1" i="1" dirty="0">
              <a:solidFill>
                <a:schemeClr val="bg1"/>
              </a:solidFill>
              <a:latin typeface="Arno Pro" panose="020205020405060204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</a:t>
            </a:r>
            <a:r>
              <a:rPr lang="en-US" sz="1400" b="1" dirty="0" smtClean="0">
                <a:solidFill>
                  <a:srgbClr val="0037A4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</a:t>
            </a:r>
            <a:r>
              <a:rPr lang="az-Latn-AZ" sz="14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AMEA Rəyasət Heyəti, 27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dekabr 201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8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-ci il</a:t>
            </a:r>
            <a:endParaRPr lang="ru-RU" sz="1400" i="1" dirty="0">
              <a:solidFill>
                <a:srgbClr val="B3CCFF"/>
              </a:solidFill>
              <a:latin typeface="Cambria" panose="02040503050406030204" pitchFamily="18" charset="0"/>
            </a:endParaRPr>
          </a:p>
        </p:txBody>
      </p:sp>
      <p:grpSp>
        <p:nvGrpSpPr>
          <p:cNvPr id="12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13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349055" y="117988"/>
              <a:ext cx="548892" cy="578672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15" name="Поле 2"/>
            <p:cNvSpPr txBox="1">
              <a:spLocks noChangeArrowheads="1"/>
            </p:cNvSpPr>
            <p:nvPr/>
          </p:nvSpPr>
          <p:spPr bwMode="auto">
            <a:xfrm>
              <a:off x="965665" y="96443"/>
              <a:ext cx="3602990" cy="67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841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28015" y="1559408"/>
            <a:ext cx="8887967" cy="3423409"/>
          </a:xfrm>
          <a:prstGeom prst="roundRect">
            <a:avLst>
              <a:gd name="adj" fmla="val 4317"/>
            </a:avLst>
          </a:prstGeom>
          <a:ln w="19050"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00817" tIns="50408" rIns="100817" bIns="50408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az-Latn-AZ" sz="2000" b="1" dirty="0" smtClean="0">
                <a:solidFill>
                  <a:schemeClr val="accent5">
                    <a:lumMod val="50000"/>
                  </a:schemeClr>
                </a:solidFill>
                <a:latin typeface="Arno Pro" panose="02020502040506020403" pitchFamily="18" charset="0"/>
              </a:rPr>
              <a:t>Milli </a:t>
            </a:r>
            <a:r>
              <a:rPr lang="az-Latn-AZ" sz="2000" b="1" dirty="0">
                <a:solidFill>
                  <a:schemeClr val="accent5">
                    <a:lumMod val="50000"/>
                  </a:schemeClr>
                </a:solidFill>
                <a:latin typeface="Arno Pro" panose="02020502040506020403" pitchFamily="18" charset="0"/>
              </a:rPr>
              <a:t>İqtisadiyyat və İqtisadiyyatın əsas sektorları üzrə Strateji Yol </a:t>
            </a:r>
            <a:r>
              <a:rPr lang="az-Latn-AZ" sz="2000" b="1" dirty="0" smtClean="0">
                <a:solidFill>
                  <a:schemeClr val="accent5">
                    <a:lumMod val="50000"/>
                  </a:schemeClr>
                </a:solidFill>
                <a:latin typeface="Arno Pro" panose="02020502040506020403" pitchFamily="18" charset="0"/>
              </a:rPr>
              <a:t>Xəritələri</a:t>
            </a:r>
            <a:endParaRPr lang="az-Latn-AZ" sz="2000" b="1" dirty="0">
              <a:solidFill>
                <a:schemeClr val="accent5">
                  <a:lumMod val="50000"/>
                </a:schemeClr>
              </a:solidFill>
              <a:latin typeface="Arno Pro" panose="02020502040506020403" pitchFamily="18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az-Latn-AZ" sz="2000" b="1" dirty="0" smtClean="0">
                <a:solidFill>
                  <a:schemeClr val="accent5">
                    <a:lumMod val="50000"/>
                  </a:schemeClr>
                </a:solidFill>
                <a:latin typeface="Arno Pro" panose="02020502040506020403" pitchFamily="18" charset="0"/>
              </a:rPr>
              <a:t>«Azərbaycan </a:t>
            </a:r>
            <a:r>
              <a:rPr lang="az-Latn-AZ" sz="2000" b="1" dirty="0">
                <a:solidFill>
                  <a:schemeClr val="accent5">
                    <a:lumMod val="50000"/>
                  </a:schemeClr>
                </a:solidFill>
                <a:latin typeface="Arno Pro" panose="02020502040506020403" pitchFamily="18" charset="0"/>
              </a:rPr>
              <a:t>2020: gələcəyə </a:t>
            </a:r>
            <a:r>
              <a:rPr lang="az-Latn-AZ" sz="2000" b="1" dirty="0" smtClean="0">
                <a:solidFill>
                  <a:schemeClr val="accent5">
                    <a:lumMod val="50000"/>
                  </a:schemeClr>
                </a:solidFill>
                <a:latin typeface="Arno Pro" panose="02020502040506020403" pitchFamily="18" charset="0"/>
              </a:rPr>
              <a:t>baxış» </a:t>
            </a:r>
            <a:r>
              <a:rPr lang="az-Latn-AZ" sz="2000" b="1" dirty="0">
                <a:solidFill>
                  <a:schemeClr val="accent5">
                    <a:lumMod val="50000"/>
                  </a:schemeClr>
                </a:solidFill>
                <a:latin typeface="Arno Pro" panose="02020502040506020403" pitchFamily="18" charset="0"/>
              </a:rPr>
              <a:t>İnkişaf </a:t>
            </a:r>
            <a:r>
              <a:rPr lang="az-Latn-AZ" sz="2000" b="1" dirty="0" smtClean="0">
                <a:solidFill>
                  <a:schemeClr val="accent5">
                    <a:lumMod val="50000"/>
                  </a:schemeClr>
                </a:solidFill>
                <a:latin typeface="Arno Pro" panose="02020502040506020403" pitchFamily="18" charset="0"/>
              </a:rPr>
              <a:t>Konsepsiyası </a:t>
            </a:r>
            <a:endParaRPr lang="az-Latn-AZ" sz="2000" b="1" dirty="0">
              <a:solidFill>
                <a:schemeClr val="accent5">
                  <a:lumMod val="50000"/>
                </a:schemeClr>
              </a:solidFill>
              <a:latin typeface="Arno Pro" panose="02020502040506020403" pitchFamily="18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az-Latn-AZ" sz="2000" b="1" dirty="0" smtClean="0">
                <a:solidFill>
                  <a:schemeClr val="accent5">
                    <a:lumMod val="50000"/>
                  </a:schemeClr>
                </a:solidFill>
                <a:latin typeface="Arno Pro" panose="02020502040506020403" pitchFamily="18" charset="0"/>
              </a:rPr>
              <a:t>2013-2017-ci </a:t>
            </a:r>
            <a:r>
              <a:rPr lang="az-Latn-AZ" sz="2000" b="1" dirty="0">
                <a:solidFill>
                  <a:schemeClr val="accent5">
                    <a:lumMod val="50000"/>
                  </a:schemeClr>
                </a:solidFill>
                <a:latin typeface="Arno Pro" panose="02020502040506020403" pitchFamily="18" charset="0"/>
              </a:rPr>
              <a:t>illərdə Azərbaycan Respublikasında rəsmi statistikanın </a:t>
            </a:r>
            <a:r>
              <a:rPr lang="az-Latn-AZ" sz="2000" b="1" dirty="0" smtClean="0">
                <a:solidFill>
                  <a:schemeClr val="accent5">
                    <a:lumMod val="50000"/>
                  </a:schemeClr>
                </a:solidFill>
                <a:latin typeface="Arno Pro" panose="02020502040506020403" pitchFamily="18" charset="0"/>
              </a:rPr>
              <a:t>inkişafı üzrə Dövlət Proqramı </a:t>
            </a:r>
            <a:endParaRPr lang="az-Latn-AZ" sz="2000" b="1" dirty="0">
              <a:solidFill>
                <a:schemeClr val="accent5">
                  <a:lumMod val="50000"/>
                </a:schemeClr>
              </a:solidFill>
              <a:latin typeface="Arno Pro" panose="02020502040506020403" pitchFamily="18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az-Latn-AZ" sz="2000" b="1" dirty="0" smtClean="0">
                <a:solidFill>
                  <a:schemeClr val="accent5">
                    <a:lumMod val="50000"/>
                  </a:schemeClr>
                </a:solidFill>
                <a:latin typeface="Arno Pro" panose="02020502040506020403" pitchFamily="18" charset="0"/>
              </a:rPr>
              <a:t>Azərbaycan </a:t>
            </a:r>
            <a:r>
              <a:rPr lang="az-Latn-AZ" sz="2000" b="1" dirty="0">
                <a:solidFill>
                  <a:schemeClr val="accent5">
                    <a:lumMod val="50000"/>
                  </a:schemeClr>
                </a:solidFill>
                <a:latin typeface="Arno Pro" panose="02020502040506020403" pitchFamily="18" charset="0"/>
              </a:rPr>
              <a:t>Respublikasında sənayenin inkişafına dair 2015-2020-ci illər üçün Dövlət </a:t>
            </a:r>
            <a:r>
              <a:rPr lang="az-Latn-AZ" sz="2000" b="1" dirty="0" smtClean="0">
                <a:solidFill>
                  <a:schemeClr val="accent5">
                    <a:lumMod val="50000"/>
                  </a:schemeClr>
                </a:solidFill>
                <a:latin typeface="Arno Pro" panose="02020502040506020403" pitchFamily="18" charset="0"/>
              </a:rPr>
              <a:t>Proqramı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az-Latn-AZ" sz="2000" b="1" dirty="0" smtClean="0">
                <a:solidFill>
                  <a:schemeClr val="accent5">
                    <a:lumMod val="50000"/>
                  </a:schemeClr>
                </a:solidFill>
                <a:latin typeface="Arno Pro" panose="02020502040506020403" pitchFamily="18" charset="0"/>
              </a:rPr>
              <a:t>Azərbaycan </a:t>
            </a:r>
            <a:r>
              <a:rPr lang="az-Latn-AZ" sz="2000" b="1" dirty="0">
                <a:solidFill>
                  <a:schemeClr val="accent5">
                    <a:lumMod val="50000"/>
                  </a:schemeClr>
                </a:solidFill>
                <a:latin typeface="Arno Pro" panose="02020502040506020403" pitchFamily="18" charset="0"/>
              </a:rPr>
              <a:t>Respublikasında əhali sakinliyi və demoqrafik  inkişaf  sahəsində Dövlət Proqramı (2014-2025-ci illər</a:t>
            </a:r>
            <a:r>
              <a:rPr lang="az-Latn-AZ" sz="2000" b="1" dirty="0" smtClean="0">
                <a:solidFill>
                  <a:schemeClr val="accent5">
                    <a:lumMod val="50000"/>
                  </a:schemeClr>
                </a:solidFill>
                <a:latin typeface="Arno Pro" panose="02020502040506020403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az-Latn-AZ" sz="2000" b="1" dirty="0" smtClean="0">
                <a:solidFill>
                  <a:schemeClr val="accent5">
                    <a:lumMod val="50000"/>
                  </a:schemeClr>
                </a:solidFill>
                <a:latin typeface="Arno Pro" panose="02020502040506020403" pitchFamily="18" charset="0"/>
              </a:rPr>
              <a:t>Azərbaycan </a:t>
            </a:r>
            <a:r>
              <a:rPr lang="az-Latn-AZ" sz="2000" b="1" dirty="0">
                <a:solidFill>
                  <a:schemeClr val="accent5">
                    <a:lumMod val="50000"/>
                  </a:schemeClr>
                </a:solidFill>
                <a:latin typeface="Arno Pro" panose="02020502040506020403" pitchFamily="18" charset="0"/>
              </a:rPr>
              <a:t>Respublikası regionlarının 2014-2018-ci illərdə sosial-iqtisadi inkişafı Dövlət </a:t>
            </a:r>
            <a:r>
              <a:rPr lang="az-Latn-AZ" sz="2000" b="1" dirty="0" smtClean="0">
                <a:solidFill>
                  <a:schemeClr val="accent5">
                    <a:lumMod val="50000"/>
                  </a:schemeClr>
                </a:solidFill>
                <a:latin typeface="Arno Pro" panose="02020502040506020403" pitchFamily="18" charset="0"/>
              </a:rPr>
              <a:t>Proqramı</a:t>
            </a:r>
            <a:endParaRPr lang="en-US" sz="2000" b="1" dirty="0" smtClean="0">
              <a:solidFill>
                <a:schemeClr val="accent5">
                  <a:lumMod val="50000"/>
                </a:schemeClr>
              </a:solidFill>
              <a:latin typeface="Arno Pro" panose="02020502040506020403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8875" y="799962"/>
            <a:ext cx="5567776" cy="680496"/>
          </a:xfrm>
          <a:prstGeom prst="roundRect">
            <a:avLst>
              <a:gd name="adj" fmla="val 19043"/>
            </a:avLst>
          </a:prstGeom>
          <a:solidFill>
            <a:srgbClr val="B40000"/>
          </a:solidFill>
          <a:ln w="19050">
            <a:solidFill>
              <a:srgbClr val="7E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00817" tIns="50408" rIns="100817" bIns="50408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az-Latn-AZ" sz="2000" b="1" i="1" dirty="0" smtClean="0">
                <a:solidFill>
                  <a:schemeClr val="bg1"/>
                </a:solidFill>
                <a:latin typeface="Arno Pro" panose="02020502040506020403" pitchFamily="18" charset="0"/>
              </a:rPr>
              <a:t>DÖVLƏT SƏNƏDLƏRİNİN HAZIRLANMASI VƏ İCRASINDA İŞTİRAK</a:t>
            </a:r>
            <a:endParaRPr lang="az-Latn-AZ" sz="2000" b="1" i="1" dirty="0">
              <a:solidFill>
                <a:schemeClr val="bg1"/>
              </a:solidFill>
              <a:latin typeface="Arno Pro" panose="020205020405060204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9144001" cy="307777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</a:t>
            </a:r>
            <a:r>
              <a:rPr lang="en-US" sz="1400" b="1" dirty="0" smtClean="0">
                <a:solidFill>
                  <a:srgbClr val="0037A4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</a:t>
            </a:r>
            <a:r>
              <a:rPr lang="az-Latn-AZ" sz="14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AMEA Rəyasət Heyəti, 27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 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dekabr 201</a:t>
            </a:r>
            <a:r>
              <a:rPr lang="en-US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8</a:t>
            </a:r>
            <a:r>
              <a:rPr lang="az-Latn-AZ" sz="1400" i="1" dirty="0" smtClean="0">
                <a:solidFill>
                  <a:srgbClr val="B3CCFF"/>
                </a:solidFill>
                <a:latin typeface="Cambria" panose="02040503050406030204" pitchFamily="18" charset="0"/>
              </a:rPr>
              <a:t>-ci il</a:t>
            </a:r>
            <a:endParaRPr lang="ru-RU" sz="1400" i="1" dirty="0">
              <a:solidFill>
                <a:srgbClr val="B3CCFF"/>
              </a:solidFill>
              <a:latin typeface="Cambria" panose="02040503050406030204" pitchFamily="18" charset="0"/>
            </a:endParaRPr>
          </a:p>
        </p:txBody>
      </p:sp>
      <p:grpSp>
        <p:nvGrpSpPr>
          <p:cNvPr id="12" name="Группа 3"/>
          <p:cNvGrpSpPr/>
          <p:nvPr/>
        </p:nvGrpSpPr>
        <p:grpSpPr>
          <a:xfrm>
            <a:off x="-1" y="0"/>
            <a:ext cx="9144001" cy="683849"/>
            <a:chOff x="-3854" y="5569"/>
            <a:chExt cx="9145016" cy="826949"/>
          </a:xfrm>
        </p:grpSpPr>
        <p:pic>
          <p:nvPicPr>
            <p:cNvPr id="13" name="Рисунок 4" descr="C:\Users\asus\Desktop\ScreenHunter_2.jpg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349055" y="117988"/>
              <a:ext cx="548892" cy="578672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15" name="Поле 2"/>
            <p:cNvSpPr txBox="1">
              <a:spLocks noChangeArrowheads="1"/>
            </p:cNvSpPr>
            <p:nvPr/>
          </p:nvSpPr>
          <p:spPr bwMode="auto">
            <a:xfrm>
              <a:off x="965665" y="96443"/>
              <a:ext cx="3602990" cy="67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323" dirty="0">
                  <a:solidFill>
                    <a:srgbClr val="FFFFFF"/>
                  </a:solidFill>
                  <a:latin typeface="Arno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910" dirty="0">
                <a:latin typeface="Arno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141267" y="5062330"/>
            <a:ext cx="8887967" cy="1457740"/>
          </a:xfrm>
          <a:prstGeom prst="roundRect">
            <a:avLst>
              <a:gd name="adj" fmla="val 4317"/>
            </a:avLst>
          </a:prstGeom>
          <a:ln w="19050"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00817" tIns="50408" rIns="100817" bIns="50408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az-Latn-AZ" sz="2000" b="1" i="1" dirty="0" smtClean="0">
                <a:solidFill>
                  <a:srgbClr val="C00000"/>
                </a:solidFill>
                <a:latin typeface="Arno Pro" panose="02020502040506020403" pitchFamily="18" charset="0"/>
              </a:rPr>
              <a:t>İŞÇİ QRUPLAR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Milli iqtisadiyyat perspektivi üzrə Strateji </a:t>
            </a:r>
            <a:r>
              <a:rPr lang="az-Latn-AZ" sz="2000" b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Yol 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Xəritəsi (İqtisadiyyat Nazirliyi)</a:t>
            </a:r>
            <a:endParaRPr lang="az-Latn-AZ" sz="2000" b="1" dirty="0">
              <a:solidFill>
                <a:srgbClr val="002060"/>
              </a:solidFill>
              <a:latin typeface="Arno Pro" panose="02020502040506020403" pitchFamily="18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000" b="1" dirty="0" err="1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Dayanıqlı</a:t>
            </a:r>
            <a:r>
              <a:rPr lang="en-US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İnkişaf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Məqsədləri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üzrə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Azərbaycanın</a:t>
            </a:r>
            <a:r>
              <a:rPr lang="en-US" sz="2000" b="1" dirty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hesabatı</a:t>
            </a: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  <a:ea typeface="Cambria" panose="02040503050406030204" pitchFamily="18" charset="0"/>
              </a:rPr>
              <a:t>nın hazırlanması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az-Latn-AZ" sz="2000" b="1" dirty="0" smtClean="0">
                <a:solidFill>
                  <a:srgbClr val="002060"/>
                </a:solidFill>
                <a:latin typeface="Arno Pro" panose="02020502040506020403" pitchFamily="18" charset="0"/>
              </a:rPr>
              <a:t>Alternativ enerji mənbələrindən istifadənin genişləndirilməsi (Energetika Nazirliyi)</a:t>
            </a:r>
            <a:endParaRPr lang="en-US" sz="2000" b="1" dirty="0" smtClean="0">
              <a:solidFill>
                <a:srgbClr val="002060"/>
              </a:solidFill>
              <a:latin typeface="Arno Pro" panose="0202050204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3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9687</TotalTime>
  <Words>2536</Words>
  <Application>Microsoft Office PowerPoint</Application>
  <PresentationFormat>Экран (4:3)</PresentationFormat>
  <Paragraphs>438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Nazim Muzaffarli</cp:lastModifiedBy>
  <cp:revision>378</cp:revision>
  <cp:lastPrinted>2017-11-29T08:11:49Z</cp:lastPrinted>
  <dcterms:created xsi:type="dcterms:W3CDTF">2017-11-28T17:36:57Z</dcterms:created>
  <dcterms:modified xsi:type="dcterms:W3CDTF">2019-01-03T08:18:28Z</dcterms:modified>
</cp:coreProperties>
</file>