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3" r:id="rId1"/>
  </p:sldMasterIdLst>
  <p:sldIdLst>
    <p:sldId id="256" r:id="rId2"/>
    <p:sldId id="269" r:id="rId3"/>
    <p:sldId id="273" r:id="rId4"/>
    <p:sldId id="261" r:id="rId5"/>
    <p:sldId id="262" r:id="rId6"/>
    <p:sldId id="265" r:id="rId7"/>
    <p:sldId id="274" r:id="rId8"/>
    <p:sldId id="270" r:id="rId9"/>
    <p:sldId id="27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C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>
        <p:scale>
          <a:sx n="100" d="100"/>
          <a:sy n="100" d="100"/>
        </p:scale>
        <p:origin x="-168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173158"/>
            <a:ext cx="103632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16955" y="2643182"/>
            <a:ext cx="8893821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6BE5-D2A3-4BF0-8B30-D7403E61B3DC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6BE5-D2A3-4BF0-8B30-D7403E61B3DC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525024" y="274640"/>
            <a:ext cx="2057376" cy="5851525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820173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6BE5-D2A3-4BF0-8B30-D7403E61B3DC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6BE5-D2A3-4BF0-8B30-D7403E61B3DC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924181"/>
            <a:ext cx="103632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400" y="142874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6BE5-D2A3-4BF0-8B30-D7403E61B3DC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6BE5-D2A3-4BF0-8B30-D7403E61B3DC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6BE5-D2A3-4BF0-8B30-D7403E61B3DC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6BE5-D2A3-4BF0-8B30-D7403E61B3DC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6BE5-D2A3-4BF0-8B30-D7403E61B3DC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3843" y="1071546"/>
            <a:ext cx="6815667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572111" y="1071547"/>
            <a:ext cx="4011084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6BE5-D2A3-4BF0-8B30-D7403E61B3DC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8" y="285728"/>
            <a:ext cx="10974657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32" y="642918"/>
            <a:ext cx="1047757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90563" y="541340"/>
            <a:ext cx="8553459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429774" y="1000108"/>
            <a:ext cx="1219157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6BE5-D2A3-4BF0-8B30-D7403E61B3DC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8890413" y="4915144"/>
            <a:ext cx="3301588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6096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6"/>
            <a:ext cx="12192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86BE5-D2A3-4BF0-8B30-D7403E61B3DC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38137" y="2235035"/>
            <a:ext cx="10449819" cy="1569660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latin typeface="Arial Narrow" panose="020B0606020202030204" pitchFamily="34" charset="0"/>
              </a:rPr>
              <a:t>Study of Determining the Tax Burden Depending on Production Capacity under Uncertainty</a:t>
            </a:r>
            <a:endParaRPr lang="th-TH" sz="4000" b="1" dirty="0">
              <a:latin typeface="Arial Narrow" panose="020B0606020202030204" pitchFamily="34" charset="0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676913" y="4121767"/>
            <a:ext cx="7986251" cy="195959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tabLst>
                <a:tab pos="2514600" algn="l"/>
                <a:tab pos="2871788" algn="l"/>
              </a:tabLst>
            </a:pP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Presented by : prof., A.F.Musayev</a:t>
            </a:r>
          </a:p>
          <a:p>
            <a:pPr algn="just">
              <a:spcBef>
                <a:spcPts val="0"/>
              </a:spcBef>
              <a:tabLst>
                <a:tab pos="2514600" algn="l"/>
                <a:tab pos="2871788" algn="l"/>
              </a:tabLst>
            </a:pP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Affiliation: Department of Mathematical Provision of Economic Research, the Institute of Economics of Azerbaijan National Academy of Science (ANAS), Azerbaijan	</a:t>
            </a:r>
          </a:p>
        </p:txBody>
      </p:sp>
      <p:sp>
        <p:nvSpPr>
          <p:cNvPr id="13" name="Rectangle 4"/>
          <p:cNvSpPr/>
          <p:nvPr/>
        </p:nvSpPr>
        <p:spPr>
          <a:xfrm>
            <a:off x="3425589" y="244355"/>
            <a:ext cx="696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3200" b="1" dirty="0">
                <a:solidFill>
                  <a:srgbClr val="CC33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the 6th International Conference on </a:t>
            </a:r>
          </a:p>
          <a:p>
            <a:pPr algn="ctr"/>
            <a:r>
              <a:rPr lang="en-US" altLang="zh-CN" sz="3200" b="1" dirty="0">
                <a:solidFill>
                  <a:srgbClr val="CC33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Fuzzy Systems and Data Mining (FSDM 2020) </a:t>
            </a:r>
            <a:endParaRPr lang="en-US" sz="3200" b="1" dirty="0">
              <a:solidFill>
                <a:srgbClr val="CC33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4" name="Rectangle 3"/>
          <p:cNvSpPr/>
          <p:nvPr/>
        </p:nvSpPr>
        <p:spPr>
          <a:xfrm>
            <a:off x="10631606" y="182054"/>
            <a:ext cx="12010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FSDM ****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รูปเจ็ดเหลี่ยม 14"/>
          <p:cNvSpPr/>
          <p:nvPr/>
        </p:nvSpPr>
        <p:spPr>
          <a:xfrm>
            <a:off x="11719406" y="6443008"/>
            <a:ext cx="322543" cy="286529"/>
          </a:xfrm>
          <a:prstGeom prst="hept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endParaRPr lang="th-TH" sz="2400" b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0" name="图片 9" descr="logo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717"/>
            <a:ext cx="3319567" cy="126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870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25702" y="550588"/>
            <a:ext cx="5177606" cy="706964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  <a:endParaRPr lang="th-TH" dirty="0"/>
          </a:p>
        </p:txBody>
      </p:sp>
      <p:sp>
        <p:nvSpPr>
          <p:cNvPr id="10" name="รูปเจ็ดเหลี่ยม 9"/>
          <p:cNvSpPr/>
          <p:nvPr/>
        </p:nvSpPr>
        <p:spPr>
          <a:xfrm>
            <a:off x="11719406" y="6443008"/>
            <a:ext cx="322543" cy="286529"/>
          </a:xfrm>
          <a:prstGeom prst="hept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endParaRPr lang="th-TH" sz="2400" b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B92AA138-9D2A-47F4-A9C1-72D0AF0B586A}"/>
              </a:ext>
            </a:extLst>
          </p:cNvPr>
          <p:cNvSpPr/>
          <p:nvPr/>
        </p:nvSpPr>
        <p:spPr>
          <a:xfrm>
            <a:off x="10185903" y="250293"/>
            <a:ext cx="17285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FSDM ****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3" name="图片 12" descr="logo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62" y="163773"/>
            <a:ext cx="3256327" cy="12450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9392FA2-1D48-4EC5-A224-A3CD344942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802"/>
          <a:stretch/>
        </p:blipFill>
        <p:spPr>
          <a:xfrm>
            <a:off x="7250867" y="4679837"/>
            <a:ext cx="4338422" cy="2178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xmlns="" id="{313E5088-B67E-45C2-A9C9-74C481EAFA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4776749"/>
                  </p:ext>
                </p:extLst>
              </p:nvPr>
            </p:nvGraphicFramePr>
            <p:xfrm>
              <a:off x="146245" y="1743387"/>
              <a:ext cx="7657608" cy="3286943"/>
            </p:xfrm>
            <a:graphic>
              <a:graphicData uri="http://schemas.openxmlformats.org/drawingml/2006/table">
                <a:tbl>
                  <a:tblPr firstRow="1" bandRow="1">
                    <a:effectLst>
                      <a:reflection blurRad="6350" stA="52000" endA="300" endPos="35000" dir="5400000" sy="-100000" algn="bl" rotWithShape="0"/>
                    </a:effectLst>
                    <a:tableStyleId>{3B4B98B0-60AC-42C2-AFA5-B58CD77FA1E5}</a:tableStyleId>
                  </a:tblPr>
                  <a:tblGrid>
                    <a:gridCol w="3869139">
                      <a:extLst>
                        <a:ext uri="{9D8B030D-6E8A-4147-A177-3AD203B41FA5}">
                          <a16:colId xmlns:a16="http://schemas.microsoft.com/office/drawing/2014/main" xmlns="" val="386789000"/>
                        </a:ext>
                      </a:extLst>
                    </a:gridCol>
                    <a:gridCol w="3788469">
                      <a:extLst>
                        <a:ext uri="{9D8B030D-6E8A-4147-A177-3AD203B41FA5}">
                          <a16:colId xmlns:a16="http://schemas.microsoft.com/office/drawing/2014/main" xmlns="" val="1799124007"/>
                        </a:ext>
                      </a:extLst>
                    </a:gridCol>
                  </a:tblGrid>
                  <a:tr h="4380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Methodology  (different approaches to the tax burden)</a:t>
                          </a:r>
                        </a:p>
                      </a:txBody>
                      <a:tcPr>
                        <a:cell3D prstMaterial="dkEdge">
                          <a:bevel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Formulation </a:t>
                          </a:r>
                        </a:p>
                      </a:txBody>
                      <a:tcPr>
                        <a:cell3D prstMaterial="dkEdge">
                          <a:bevel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512576786"/>
                      </a:ext>
                    </a:extLst>
                  </a:tr>
                  <a:tr h="4380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Methodology used by EUROSTAT</a:t>
                          </a:r>
                        </a:p>
                      </a:txBody>
                      <a:tcPr>
                        <a:cell3D prstMaterial="dkEdge">
                          <a:bevel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4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b>
                                  </m:sSub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sub>
                                  </m:sSub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sub>
                                  </m:sSub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𝟔</m:t>
                                      </m:r>
                                    </m:sub>
                                  </m:sSub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𝟕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𝟏𝟎𝟎</m:t>
                              </m:r>
                            </m:oMath>
                          </a14:m>
                          <a:r>
                            <a:rPr lang="en-US" sz="1400" b="1" i="1" dirty="0"/>
                            <a:t>    (%)</a:t>
                          </a:r>
                        </a:p>
                      </a:txBody>
                      <a:tcPr>
                        <a:cell3D prstMaterial="dkEdge">
                          <a:bevel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56868542"/>
                      </a:ext>
                    </a:extLst>
                  </a:tr>
                  <a:tr h="6120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Methodologies used by Lithuanian Free Market Institute</a:t>
                          </a:r>
                        </a:p>
                      </a:txBody>
                      <a:tcPr>
                        <a:cell3D prstMaterial="dkEdge">
                          <a:bevel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4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sub>
                                  </m:sSub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sub>
                                  </m:sSub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𝟕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𝟏𝟎𝟎</m:t>
                              </m:r>
                            </m:oMath>
                          </a14:m>
                          <a:r>
                            <a:rPr lang="en-US" sz="1400" b="1" i="1" dirty="0"/>
                            <a:t>    (%)</a:t>
                          </a:r>
                        </a:p>
                        <a:p>
                          <a:pPr algn="ctr"/>
                          <a:endParaRPr lang="en-US" sz="1400" dirty="0"/>
                        </a:p>
                      </a:txBody>
                      <a:tcPr>
                        <a:cell3D prstMaterial="dkEdge">
                          <a:bevel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28670951"/>
                      </a:ext>
                    </a:extLst>
                  </a:tr>
                  <a:tr h="4495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Methodology of the day of freedom from taxes</a:t>
                          </a:r>
                        </a:p>
                      </a:txBody>
                      <a:tcPr>
                        <a:cell3D prstMaterial="dkEdge">
                          <a:bevel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i="1" dirty="0"/>
                            <a:t>Tax</a:t>
                          </a:r>
                          <a:r>
                            <a:rPr lang="en-US" sz="1400" b="1" i="1" baseline="0" dirty="0"/>
                            <a:t> freedom day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4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𝟗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𝟑𝟔𝟓</m:t>
                              </m:r>
                            </m:oMath>
                          </a14:m>
                          <a:r>
                            <a:rPr lang="en-US" sz="1400" b="1" i="1" dirty="0"/>
                            <a:t> </a:t>
                          </a:r>
                        </a:p>
                      </a:txBody>
                      <a:tcPr>
                        <a:cell3D prstMaterial="dkEdge">
                          <a:bevel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85858300"/>
                      </a:ext>
                    </a:extLst>
                  </a:tr>
                  <a:tr h="4495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Methodology suggested by G. M. Pajuodienė </a:t>
                          </a:r>
                        </a:p>
                      </a:txBody>
                      <a:tcPr>
                        <a:cell3D prstMaterial="dkEdge">
                          <a:bevel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4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𝟏𝟎</m:t>
                                      </m:r>
                                    </m:sub>
                                  </m:sSub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𝟏𝟏</m:t>
                                      </m:r>
                                    </m:sub>
                                  </m:sSub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𝟏𝟐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𝟏𝟎𝟎</m:t>
                              </m:r>
                            </m:oMath>
                          </a14:m>
                          <a:r>
                            <a:rPr lang="en-US" sz="1400" b="1" i="1" dirty="0"/>
                            <a:t>    (%)</a:t>
                          </a:r>
                        </a:p>
                        <a:p>
                          <a:pPr algn="ctr"/>
                          <a:endParaRPr lang="en-US" sz="1400" b="1" i="1" dirty="0"/>
                        </a:p>
                      </a:txBody>
                      <a:tcPr>
                        <a:cell3D prstMaterial="dkEdge">
                          <a:bevel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524437993"/>
                      </a:ext>
                    </a:extLst>
                  </a:tr>
                  <a:tr h="6120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Methodology suggested by D. Meškauskienė and M. Tvaronavičienė</a:t>
                          </a:r>
                        </a:p>
                      </a:txBody>
                      <a:tcPr>
                        <a:cell3D prstMaterial="dkEdge">
                          <a:bevel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4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𝟕</m:t>
                                      </m:r>
                                    </m:sub>
                                  </m:sSub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𝟏𝟎</m:t>
                                      </m:r>
                                    </m:sub>
                                  </m:sSub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𝟏𝟏</m:t>
                                      </m:r>
                                    </m:sub>
                                  </m:sSub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𝟏𝟐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𝟏𝟎𝟎</m:t>
                              </m:r>
                            </m:oMath>
                          </a14:m>
                          <a:r>
                            <a:rPr lang="en-US" sz="1400" b="1" i="1" dirty="0"/>
                            <a:t>    (%)</a:t>
                          </a:r>
                        </a:p>
                        <a:p>
                          <a:pPr algn="ctr"/>
                          <a:endParaRPr lang="en-US" sz="1400" b="1" i="1" dirty="0"/>
                        </a:p>
                      </a:txBody>
                      <a:tcPr>
                        <a:cell3D prstMaterial="dkEdge">
                          <a:bevel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58933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313E5088-B67E-45C2-A9C9-74C481EAFA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4776749"/>
                  </p:ext>
                </p:extLst>
              </p:nvPr>
            </p:nvGraphicFramePr>
            <p:xfrm>
              <a:off x="146245" y="1743387"/>
              <a:ext cx="7657608" cy="3286943"/>
            </p:xfrm>
            <a:graphic>
              <a:graphicData uri="http://schemas.openxmlformats.org/drawingml/2006/table">
                <a:tbl>
                  <a:tblPr firstRow="1" bandRow="1">
                    <a:effectLst>
                      <a:reflection blurRad="6350" stA="52000" endA="300" endPos="35000" dir="5400000" sy="-100000" algn="bl" rotWithShape="0"/>
                    </a:effectLst>
                    <a:tableStyleId>{3B4B98B0-60AC-42C2-AFA5-B58CD77FA1E5}</a:tableStyleId>
                  </a:tblPr>
                  <a:tblGrid>
                    <a:gridCol w="3869139">
                      <a:extLst>
                        <a:ext uri="{9D8B030D-6E8A-4147-A177-3AD203B41FA5}">
                          <a16:colId xmlns:a16="http://schemas.microsoft.com/office/drawing/2014/main" val="386789000"/>
                        </a:ext>
                      </a:extLst>
                    </a:gridCol>
                    <a:gridCol w="3788469">
                      <a:extLst>
                        <a:ext uri="{9D8B030D-6E8A-4147-A177-3AD203B41FA5}">
                          <a16:colId xmlns:a16="http://schemas.microsoft.com/office/drawing/2014/main" val="1799124007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Methodology  (different approaches </a:t>
                          </a:r>
                          <a:r>
                            <a:rPr lang="en-US" sz="1400"/>
                            <a:t>to the tax </a:t>
                          </a:r>
                          <a:r>
                            <a:rPr lang="en-US" sz="1400" dirty="0"/>
                            <a:t>burden)</a:t>
                          </a:r>
                        </a:p>
                      </a:txBody>
                      <a:tcPr>
                        <a:cell3D prstMaterial="dkEdge">
                          <a:bevel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Formulation </a:t>
                          </a:r>
                        </a:p>
                      </a:txBody>
                      <a:tcPr>
                        <a:cell3D prstMaterial="dkEdge">
                          <a:bevel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3512576786"/>
                      </a:ext>
                    </a:extLst>
                  </a:tr>
                  <a:tr h="4380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Methodology used by EUROSTAT</a:t>
                          </a:r>
                        </a:p>
                      </a:txBody>
                      <a:tcPr>
                        <a:cell3D prstMaterial="dkEdge">
                          <a:bevel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cell3D prstMaterial="dkEdge">
                          <a:bevel/>
                          <a:lightRig rig="flood" dir="t"/>
                        </a:cell3D>
                        <a:blipFill>
                          <a:blip r:embed="rId4"/>
                          <a:stretch>
                            <a:fillRect l="-102733" t="-122222" r="-643" b="-1295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6868542"/>
                      </a:ext>
                    </a:extLst>
                  </a:tr>
                  <a:tr h="6270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Methodologies used by Lithuanian Free Market Institute</a:t>
                          </a:r>
                        </a:p>
                      </a:txBody>
                      <a:tcPr>
                        <a:cell3D prstMaterial="dkEdge">
                          <a:bevel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cell3D prstMaterial="dkEdge">
                          <a:bevel/>
                          <a:lightRig rig="flood" dir="t"/>
                        </a:cell3D>
                        <a:blipFill>
                          <a:blip r:embed="rId4"/>
                          <a:stretch>
                            <a:fillRect l="-102733" t="-153846" r="-643" b="-797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670951"/>
                      </a:ext>
                    </a:extLst>
                  </a:tr>
                  <a:tr h="4495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Methodology of the day of freedom from taxes</a:t>
                          </a:r>
                        </a:p>
                      </a:txBody>
                      <a:tcPr>
                        <a:cell3D prstMaterial="dkEdge">
                          <a:bevel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cell3D prstMaterial="dkEdge">
                          <a:bevel/>
                          <a:lightRig rig="flood" dir="t"/>
                        </a:cell3D>
                        <a:blipFill>
                          <a:blip r:embed="rId4"/>
                          <a:stretch>
                            <a:fillRect l="-102733" t="-356757" r="-643" b="-10202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5858300"/>
                      </a:ext>
                    </a:extLst>
                  </a:tr>
                  <a:tr h="6270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Methodology suggested by G. M. Pajuodienė </a:t>
                          </a:r>
                        </a:p>
                      </a:txBody>
                      <a:tcPr>
                        <a:cell3D prstMaterial="dkEdge">
                          <a:bevel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cell3D prstMaterial="dkEdge">
                          <a:bevel/>
                          <a:lightRig rig="flood" dir="t"/>
                        </a:cell3D>
                        <a:blipFill>
                          <a:blip r:embed="rId4"/>
                          <a:stretch>
                            <a:fillRect l="-102733" t="-328155" r="-643" b="-6330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4437993"/>
                      </a:ext>
                    </a:extLst>
                  </a:tr>
                  <a:tr h="6270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Methodology suggested by D. Meškauskienė and M. Tvaronavičienė</a:t>
                          </a:r>
                        </a:p>
                      </a:txBody>
                      <a:tcPr>
                        <a:cell3D prstMaterial="dkEdge">
                          <a:bevel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cell3D prstMaterial="dkEdge">
                          <a:bevel/>
                          <a:lightRig rig="flood" dir="t"/>
                        </a:cell3D>
                        <a:blipFill>
                          <a:blip r:embed="rId4"/>
                          <a:stretch>
                            <a:fillRect l="-102733" t="-428155" r="-643" b="-5330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8933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A6AEDC6B-633A-4526-964F-6F0F0217A20E}"/>
                  </a:ext>
                </a:extLst>
              </p:cNvPr>
              <p:cNvSpPr/>
              <p:nvPr/>
            </p:nvSpPr>
            <p:spPr>
              <a:xfrm>
                <a:off x="8215133" y="1743387"/>
                <a:ext cx="3941539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n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ln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n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n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</a:rPr>
                  <a:t> – national budget income;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n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ln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n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n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</a:rPr>
                  <a:t> – non-taxable income;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n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ln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n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n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</a:rPr>
                  <a:t> – European Union support for the country;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n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ln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n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n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</a:rPr>
                  <a:t> – compulsory health insurance fund income;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n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ln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n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n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</a:rPr>
                  <a:t> – state social security fund income;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n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ln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n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n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</a:rPr>
                  <a:t> – assignats; </a:t>
                </a:r>
              </a:p>
              <a:p>
                <a:endParaRPr lang="en-US" dirty="0">
                  <a:ln>
                    <a:solidFill>
                      <a:schemeClr val="bg2">
                        <a:lumMod val="75000"/>
                      </a:schemeClr>
                    </a:solidFill>
                  </a:ln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6AEDC6B-633A-4526-964F-6F0F0217A2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5133" y="1743387"/>
                <a:ext cx="3941539" cy="25853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159E0926-90D9-4246-917A-FDE49BE0E92F}"/>
                  </a:ext>
                </a:extLst>
              </p:cNvPr>
              <p:cNvSpPr/>
              <p:nvPr/>
            </p:nvSpPr>
            <p:spPr>
              <a:xfrm>
                <a:off x="959141" y="5108944"/>
                <a:ext cx="6096000" cy="175432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n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ln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n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ln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dirty="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</a:rPr>
                  <a:t> – guarantee fund income;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n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ln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n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ln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dirty="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</a:rPr>
                  <a:t> – gross domestic product;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n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ln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n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ln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US" dirty="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</a:rPr>
                  <a:t> – all income from taxes;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n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ln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n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ln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dirty="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</a:rPr>
                  <a:t> – national budget income from taxes;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n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ln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n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ln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dirty="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</a:rPr>
                  <a:t> – compulsory health insurance fund income from taxes;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n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ln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n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ln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dirty="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</a:rPr>
                  <a:t> – state social security fund income from taxes.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59E0926-90D9-4246-917A-FDE49BE0E9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141" y="5108944"/>
                <a:ext cx="6096000" cy="17543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64277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50"/>
                            </p:stCondLst>
                            <p:childTnLst>
                              <p:par>
                                <p:cTn id="30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750"/>
                            </p:stCondLst>
                            <p:childTnLst>
                              <p:par>
                                <p:cTn id="35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250"/>
                            </p:stCondLst>
                            <p:childTnLst>
                              <p:par>
                                <p:cTn id="40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75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25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75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250"/>
                            </p:stCondLst>
                            <p:childTnLst>
                              <p:par>
                                <p:cTn id="60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750"/>
                            </p:stCondLst>
                            <p:childTnLst>
                              <p:par>
                                <p:cTn id="6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250"/>
                            </p:stCondLst>
                            <p:childTnLst>
                              <p:par>
                                <p:cTn id="70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75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/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 descr="logo1.png">
            <a:extLst>
              <a:ext uri="{FF2B5EF4-FFF2-40B4-BE49-F238E27FC236}">
                <a16:creationId xmlns:a16="http://schemas.microsoft.com/office/drawing/2014/main" xmlns="" id="{80D1AEFA-232B-4AB2-B5C2-72FAF6B15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069"/>
            <a:ext cx="3254639" cy="1244420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A7E625FA-3A61-464D-AADE-582CC27689C9}"/>
              </a:ext>
            </a:extLst>
          </p:cNvPr>
          <p:cNvSpPr/>
          <p:nvPr/>
        </p:nvSpPr>
        <p:spPr>
          <a:xfrm>
            <a:off x="10404265" y="304884"/>
            <a:ext cx="1537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FSDM****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รูปเจ็ดเหลี่ยม 9">
            <a:extLst>
              <a:ext uri="{FF2B5EF4-FFF2-40B4-BE49-F238E27FC236}">
                <a16:creationId xmlns:a16="http://schemas.microsoft.com/office/drawing/2014/main" xmlns="" id="{29DFEDF8-2E38-48BD-B207-797C96ED032A}"/>
              </a:ext>
            </a:extLst>
          </p:cNvPr>
          <p:cNvSpPr/>
          <p:nvPr/>
        </p:nvSpPr>
        <p:spPr>
          <a:xfrm>
            <a:off x="11719406" y="6443008"/>
            <a:ext cx="322543" cy="286529"/>
          </a:xfrm>
          <a:prstGeom prst="hept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endParaRPr lang="th-TH" sz="2400" b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xmlns="" id="{4D6DC23B-7530-46B4-B49F-32F6703D98F8}"/>
                  </a:ext>
                </a:extLst>
              </p:cNvPr>
              <p:cNvSpPr/>
              <p:nvPr/>
            </p:nvSpPr>
            <p:spPr>
              <a:xfrm>
                <a:off x="2200734" y="3918356"/>
                <a:ext cx="2466528" cy="1564461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effectLst>
                      <a:outerShdw blurRad="75057" dist="38100" dir="5400000" sy="-20000" rotWithShape="0">
                        <a:prstClr val="black">
                          <a:alpha val="25000"/>
                        </a:prstClr>
                      </a:outerShdw>
                    </a:effectLst>
                    <a:latin typeface="+mj-lt"/>
                  </a:rPr>
                  <a:t>Economic system</a:t>
                </a:r>
                <a:r>
                  <a:rPr lang="az-Latn-AZ" dirty="0">
                    <a:effectLst>
                      <a:outerShdw blurRad="75057" dist="38100" dir="5400000" sy="-20000" rotWithShape="0">
                        <a:prstClr val="black">
                          <a:alpha val="25000"/>
                        </a:prstClr>
                      </a:outerShdw>
                    </a:effectLst>
                    <a:latin typeface="+mj-lt"/>
                  </a:rPr>
                  <a:t> (</a:t>
                </a:r>
                <a14:m>
                  <m:oMath xmlns:m="http://schemas.openxmlformats.org/officeDocument/2006/math">
                    <m:r>
                      <a:rPr lang="az-Latn-AZ" i="1">
                        <a:effectLst/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az-Latn-AZ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az-Latn-AZ" i="1"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az-Latn-AZ" b="0" i="1" smtClean="0">
                        <a:effectLst/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i="1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az-Latn-AZ" i="1">
                            <a:effectLst/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en-US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az-Latn-AZ" i="1"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az-Latn-AZ" dirty="0">
                    <a:effectLst>
                      <a:outerShdw blurRad="75057" dist="38100" dir="5400000" sy="-20000" rotWithShape="0">
                        <a:prstClr val="black">
                          <a:alpha val="25000"/>
                        </a:prstClr>
                      </a:outerShdw>
                    </a:effectLst>
                    <a:latin typeface="+mj-lt"/>
                  </a:rPr>
                  <a:t>)</a:t>
                </a:r>
                <a:endParaRPr lang="en-US" dirty="0">
                  <a:effectLst>
                    <a:outerShdw blurRad="75057" dist="38100" dir="5400000" sy="-20000" rotWithShape="0">
                      <a:prstClr val="black">
                        <a:alpha val="25000"/>
                      </a:prst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4D6DC23B-7530-46B4-B49F-32F6703D98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734" y="3918356"/>
                <a:ext cx="2466528" cy="156446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reflection blurRad="6350" stA="52000" endA="300" endPos="35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1FCC546F-6D9E-45B8-88A2-992D53357D5B}"/>
              </a:ext>
            </a:extLst>
          </p:cNvPr>
          <p:cNvCxnSpPr/>
          <p:nvPr/>
        </p:nvCxnSpPr>
        <p:spPr>
          <a:xfrm>
            <a:off x="576796" y="4331340"/>
            <a:ext cx="1463040" cy="0"/>
          </a:xfrm>
          <a:prstGeom prst="straightConnector1">
            <a:avLst/>
          </a:prstGeom>
          <a:ln w="38100">
            <a:tailEnd type="triangle"/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16DD3FDE-7FAD-40ED-BA94-77F797A947A7}"/>
              </a:ext>
            </a:extLst>
          </p:cNvPr>
          <p:cNvCxnSpPr/>
          <p:nvPr/>
        </p:nvCxnSpPr>
        <p:spPr>
          <a:xfrm>
            <a:off x="576796" y="4700586"/>
            <a:ext cx="1214438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783C6BA7-C86B-47D7-AF64-21466F54A068}"/>
              </a:ext>
            </a:extLst>
          </p:cNvPr>
          <p:cNvCxnSpPr/>
          <p:nvPr/>
        </p:nvCxnSpPr>
        <p:spPr>
          <a:xfrm>
            <a:off x="536791" y="5066425"/>
            <a:ext cx="1543049" cy="0"/>
          </a:xfrm>
          <a:prstGeom prst="straightConnector1">
            <a:avLst/>
          </a:prstGeom>
          <a:ln w="38100">
            <a:tailEnd type="triangle"/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E493538C-C414-4BAC-8619-BADBBAEC23A9}"/>
              </a:ext>
            </a:extLst>
          </p:cNvPr>
          <p:cNvCxnSpPr/>
          <p:nvPr/>
        </p:nvCxnSpPr>
        <p:spPr>
          <a:xfrm>
            <a:off x="3393394" y="2029665"/>
            <a:ext cx="0" cy="173633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  <a:effectLst>
            <a:glow>
              <a:schemeClr val="accent6">
                <a:tint val="100000"/>
                <a:shade val="100000"/>
                <a:hueMod val="100000"/>
                <a:satMod val="10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01876E3-D14B-48A0-8D17-253E00B72296}"/>
              </a:ext>
            </a:extLst>
          </p:cNvPr>
          <p:cNvSpPr/>
          <p:nvPr/>
        </p:nvSpPr>
        <p:spPr>
          <a:xfrm>
            <a:off x="2039836" y="2813940"/>
            <a:ext cx="1226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tax regime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42BD1F09-5560-4164-94A7-230BF2B744CA}"/>
              </a:ext>
            </a:extLst>
          </p:cNvPr>
          <p:cNvCxnSpPr>
            <a:cxnSpLocks/>
          </p:cNvCxnSpPr>
          <p:nvPr/>
        </p:nvCxnSpPr>
        <p:spPr>
          <a:xfrm>
            <a:off x="4748169" y="4700587"/>
            <a:ext cx="1595481" cy="1"/>
          </a:xfrm>
          <a:prstGeom prst="straightConnector1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  <a:tailEnd type="triangle"/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35128D60-91E1-4D21-B449-B195E0B897F4}"/>
                  </a:ext>
                </a:extLst>
              </p:cNvPr>
              <p:cNvSpPr/>
              <p:nvPr/>
            </p:nvSpPr>
            <p:spPr>
              <a:xfrm>
                <a:off x="6468653" y="3888601"/>
                <a:ext cx="2786063" cy="1564461"/>
              </a:xfrm>
              <a:prstGeom prst="ellipse">
                <a:avLst/>
              </a:prstGeom>
              <a:ln>
                <a:noFill/>
              </a:ln>
              <a:effectLst>
                <a:glow>
                  <a:schemeClr val="accent2">
                    <a:tint val="100000"/>
                    <a:shade val="100000"/>
                    <a:hueMod val="100000"/>
                    <a:satMod val="10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+mj-lt"/>
                  </a:rPr>
                  <a:t>Economic system after impact of tax</a:t>
                </a:r>
                <a:r>
                  <a:rPr lang="az-Latn-AZ" dirty="0">
                    <a:solidFill>
                      <a:schemeClr val="bg1"/>
                    </a:solidFill>
                    <a:latin typeface="+mj-lt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az-Latn-AZ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az-Latn-AZ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az-Latn-AZ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az-Latn-AZ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az-Latn-AZ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az-Latn-AZ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az-Latn-AZ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az-Latn-AZ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az-Latn-AZ" dirty="0">
                    <a:solidFill>
                      <a:schemeClr val="bg1"/>
                    </a:solidFill>
                    <a:latin typeface="+mj-lt"/>
                  </a:rPr>
                  <a:t>)</a:t>
                </a:r>
                <a:endParaRPr lang="en-US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5128D60-91E1-4D21-B449-B195E0B897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653" y="3888601"/>
                <a:ext cx="2786063" cy="156446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glow>
                  <a:schemeClr val="accent2">
                    <a:tint val="100000"/>
                    <a:shade val="100000"/>
                    <a:hueMod val="100000"/>
                    <a:satMod val="10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  <a:reflection blurRad="6350" stA="52000" endA="300" endPos="35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41DADD66-2028-4821-B3B8-5CEBFD99D29F}"/>
              </a:ext>
            </a:extLst>
          </p:cNvPr>
          <p:cNvCxnSpPr/>
          <p:nvPr/>
        </p:nvCxnSpPr>
        <p:spPr>
          <a:xfrm>
            <a:off x="9401415" y="4324131"/>
            <a:ext cx="177165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71C8022F-7F86-4FDC-AD24-C1D2967077F6}"/>
              </a:ext>
            </a:extLst>
          </p:cNvPr>
          <p:cNvCxnSpPr>
            <a:cxnSpLocks/>
          </p:cNvCxnSpPr>
          <p:nvPr/>
        </p:nvCxnSpPr>
        <p:spPr>
          <a:xfrm>
            <a:off x="9589877" y="4665194"/>
            <a:ext cx="1828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472461DB-75C1-46C7-973F-CE8275162785}"/>
              </a:ext>
            </a:extLst>
          </p:cNvPr>
          <p:cNvCxnSpPr/>
          <p:nvPr/>
        </p:nvCxnSpPr>
        <p:spPr>
          <a:xfrm>
            <a:off x="9472852" y="4946229"/>
            <a:ext cx="1628775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9B7EDDF-C6FB-456E-8D52-00904C30D379}"/>
              </a:ext>
            </a:extLst>
          </p:cNvPr>
          <p:cNvSpPr/>
          <p:nvPr/>
        </p:nvSpPr>
        <p:spPr>
          <a:xfrm>
            <a:off x="5147295" y="1203413"/>
            <a:ext cx="6162264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2800" dirty="0">
                <a:ln>
                  <a:solidFill>
                    <a:schemeClr val="bg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Displacement of the economic system </a:t>
            </a:r>
          </a:p>
          <a:p>
            <a:pPr algn="ctr"/>
            <a:r>
              <a:rPr lang="en-US" sz="2800" dirty="0">
                <a:ln>
                  <a:solidFill>
                    <a:schemeClr val="bg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under impact of tax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6F66FFFF-EA8B-47BA-8442-F626E87E5C52}"/>
                  </a:ext>
                </a:extLst>
              </p:cNvPr>
              <p:cNvSpPr/>
              <p:nvPr/>
            </p:nvSpPr>
            <p:spPr>
              <a:xfrm>
                <a:off x="5070892" y="3050639"/>
                <a:ext cx="65742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n w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az-Latn-AZ" sz="2400" i="1">
                            <a:ln w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az-Latn-AZ" sz="2400" i="1">
                            <a:ln w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az-Latn-AZ" sz="2400" i="1">
                            <a:ln w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az-Latn-AZ" sz="2400" i="1">
                        <a:ln w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az-Latn-AZ" sz="2400" i="1">
                        <a:ln w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d>
                      <m:dPr>
                        <m:ctrlPr>
                          <a:rPr lang="en-US" sz="2400" i="1">
                            <a:ln w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az-Latn-AZ" sz="2400" i="1">
                            <a:ln w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az-Latn-AZ" sz="2400" i="1">
                        <a:ln w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d>
                      <m:dPr>
                        <m:ctrlPr>
                          <a:rPr lang="en-US" sz="2400" i="1">
                            <a:ln w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az-Latn-AZ" sz="2400" i="1">
                            <a:ln w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az-Latn-AZ" sz="2400" b="0" i="1" smtClean="0">
                        <a:ln w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−</m:t>
                    </m:r>
                  </m:oMath>
                </a14:m>
                <a:r>
                  <a:rPr lang="az-Latn-AZ" sz="2400" dirty="0">
                    <a:ln w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ordinary economic system</a:t>
                </a: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F66FFFF-EA8B-47BA-8442-F626E87E5C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892" y="3050639"/>
                <a:ext cx="657422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143FB67F-5EE1-4B73-9321-9C67DDC56126}"/>
                  </a:ext>
                </a:extLst>
              </p:cNvPr>
              <p:cNvSpPr/>
              <p:nvPr/>
            </p:nvSpPr>
            <p:spPr>
              <a:xfrm>
                <a:off x="1004297" y="6020359"/>
                <a:ext cx="61707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n>
                                  <a:solidFill>
                                    <a:schemeClr val="tx2">
                                      <a:lumMod val="75000"/>
                                      <a:lumOff val="25000"/>
                                    </a:schemeClr>
                                  </a:solidFill>
                                </a:ln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az-Latn-AZ" sz="2400" i="1">
                                <a:ln>
                                  <a:solidFill>
                                    <a:schemeClr val="tx2">
                                      <a:lumMod val="75000"/>
                                      <a:lumOff val="25000"/>
                                    </a:schemeClr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az-Latn-AZ" sz="2400" i="1">
                                <a:ln>
                                  <a:solidFill>
                                    <a:schemeClr val="tx2">
                                      <a:lumMod val="75000"/>
                                      <a:lumOff val="25000"/>
                                    </a:schemeClr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2400" i="1"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  <a:latin typeface="Cambria Math"/>
                          </a:rPr>
                        </m:ctrlPr>
                      </m:dPr>
                      <m:e>
                        <m:r>
                          <a:rPr lang="az-Latn-AZ" sz="2400" i="1"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az-Latn-AZ" sz="2400" i="1"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  <a:latin typeface="Cambria Math" panose="02040503050406030204" pitchFamily="18" charset="0"/>
                      </a:rPr>
                      <m:t>=</m:t>
                    </m:r>
                    <m:r>
                      <a:rPr lang="az-Latn-AZ" sz="2400" i="1"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sz="2400" i="1"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  <a:latin typeface="Cambria Math"/>
                          </a:rPr>
                        </m:ctrlPr>
                      </m:dPr>
                      <m:e>
                        <m:r>
                          <a:rPr lang="az-Latn-AZ" sz="2400" i="1"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acc>
                      <m:accPr>
                        <m:chr m:val="̃"/>
                        <m:ctrlPr>
                          <a:rPr lang="en-US" sz="2400" i="1"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  <a:latin typeface="Cambria Math"/>
                          </a:rPr>
                        </m:ctrlPr>
                      </m:accPr>
                      <m:e>
                        <m:r>
                          <a:rPr lang="az-Latn-AZ" sz="2400" i="1"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  <a:latin typeface="Cambria Math"/>
                          </a:rPr>
                        </m:ctrlPr>
                      </m:dPr>
                      <m:e>
                        <m:r>
                          <a:rPr lang="az-Latn-AZ" sz="2400" i="1"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az-Latn-AZ" sz="2400" b="0" i="1" smtClean="0"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az-Latn-AZ" sz="2400" dirty="0">
                    <a:ln w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az-Latn-AZ" sz="2400" dirty="0">
                    <a:ln w="0">
                      <a:solidFill>
                        <a:schemeClr val="bg2">
                          <a:lumMod val="10000"/>
                        </a:schemeClr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for fuzzy economic system </a:t>
                </a:r>
                <a:endParaRPr lang="en-US" sz="2400" dirty="0">
                  <a:ln w="0">
                    <a:solidFill>
                      <a:schemeClr val="bg2">
                        <a:lumMod val="10000"/>
                      </a:schemeClr>
                    </a:solidFill>
                  </a:ln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43FB67F-5EE1-4B73-9321-9C67DDC561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297" y="6020359"/>
                <a:ext cx="617079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92038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750"/>
                            </p:stCondLst>
                            <p:childTnLst>
                              <p:par>
                                <p:cTn id="46" presetID="1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1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7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/>
      <p:bldP spid="21" grpId="0" animBg="1"/>
      <p:bldP spid="32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698546" y="565040"/>
            <a:ext cx="4995080" cy="706964"/>
          </a:xfrm>
        </p:spPr>
        <p:txBody>
          <a:bodyPr>
            <a:normAutofit fontScale="90000"/>
          </a:bodyPr>
          <a:lstStyle/>
          <a:p>
            <a:r>
              <a:rPr lang="en-US" dirty="0"/>
              <a:t>OBJECTIVES</a:t>
            </a:r>
            <a:endParaRPr lang="th-TH" dirty="0"/>
          </a:p>
        </p:txBody>
      </p:sp>
      <p:sp>
        <p:nvSpPr>
          <p:cNvPr id="7" name="รูปเจ็ดเหลี่ยม 6"/>
          <p:cNvSpPr/>
          <p:nvPr/>
        </p:nvSpPr>
        <p:spPr>
          <a:xfrm>
            <a:off x="11719406" y="6443008"/>
            <a:ext cx="322543" cy="286529"/>
          </a:xfrm>
          <a:prstGeom prst="hept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4</a:t>
            </a:r>
            <a:endParaRPr lang="th-TH" sz="2400" b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3366D9E1-93E1-4107-85CD-300DC16EC0AE}"/>
              </a:ext>
            </a:extLst>
          </p:cNvPr>
          <p:cNvSpPr/>
          <p:nvPr/>
        </p:nvSpPr>
        <p:spPr>
          <a:xfrm>
            <a:off x="10404265" y="304884"/>
            <a:ext cx="1537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FSDM****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" name="图片 9" descr="logo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069"/>
            <a:ext cx="3254639" cy="12444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1F2F94DB-1226-443A-8671-0A08D23A291B}"/>
                  </a:ext>
                </a:extLst>
              </p:cNvPr>
              <p:cNvSpPr/>
              <p:nvPr/>
            </p:nvSpPr>
            <p:spPr>
              <a:xfrm>
                <a:off x="4683682" y="4315662"/>
                <a:ext cx="4009944" cy="888898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𝝉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d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d>
                              <m:acc>
                                <m:accPr>
                                  <m:chr m:val="̃"/>
                                  <m:ctrlP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𝒅𝒕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b="1" i="1" dirty="0">
                  <a:solidFill>
                    <a:srgbClr val="00206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F2F94DB-1226-443A-8671-0A08D23A29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682" y="4315662"/>
                <a:ext cx="4009944" cy="8888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03378CA-3BC5-4C39-80DD-FF5C2E60F093}"/>
              </a:ext>
            </a:extLst>
          </p:cNvPr>
          <p:cNvSpPr/>
          <p:nvPr/>
        </p:nvSpPr>
        <p:spPr>
          <a:xfrm>
            <a:off x="1242400" y="2041971"/>
            <a:ext cx="9338083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2800" dirty="0"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Equilibrium model expressing the fuzzy economic potential of a fuzzy economic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57411B2-4EFB-4ED6-AC56-BFC16C4DA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26" y="2667693"/>
            <a:ext cx="3248239" cy="18741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B9786C1-DFE7-49D5-BFC2-B322999851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342" y="3873544"/>
            <a:ext cx="4114800" cy="2569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6890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398291" y="548581"/>
            <a:ext cx="5841242" cy="706964"/>
          </a:xfrm>
        </p:spPr>
        <p:txBody>
          <a:bodyPr>
            <a:normAutofit fontScale="90000"/>
          </a:bodyPr>
          <a:lstStyle/>
          <a:p>
            <a:r>
              <a:rPr lang="en-US" dirty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METHODOLOGY</a:t>
            </a:r>
            <a:endParaRPr lang="th-TH" dirty="0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22" name="รูปเจ็ดเหลี่ยม 21"/>
          <p:cNvSpPr/>
          <p:nvPr/>
        </p:nvSpPr>
        <p:spPr>
          <a:xfrm>
            <a:off x="11719406" y="6443008"/>
            <a:ext cx="322543" cy="286529"/>
          </a:xfrm>
          <a:prstGeom prst="hept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5</a:t>
            </a:r>
            <a:endParaRPr lang="th-TH" sz="2400" b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9EBAA840-4911-4821-91FE-A21546679A95}"/>
              </a:ext>
            </a:extLst>
          </p:cNvPr>
          <p:cNvSpPr/>
          <p:nvPr/>
        </p:nvSpPr>
        <p:spPr>
          <a:xfrm>
            <a:off x="10363322" y="304884"/>
            <a:ext cx="162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FSDM ****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图片 6" descr="logo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033"/>
            <a:ext cx="3164357" cy="12099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B2AE3A7-19E0-49C1-B06A-81D1EA9A5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218" y="1339331"/>
            <a:ext cx="3320208" cy="1890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732F32B1-34DC-48DB-A9A9-F184B631A9CA}"/>
                  </a:ext>
                </a:extLst>
              </p:cNvPr>
              <p:cNvSpPr/>
              <p:nvPr/>
            </p:nvSpPr>
            <p:spPr>
              <a:xfrm>
                <a:off x="620785" y="1887095"/>
                <a:ext cx="9245577" cy="4790479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07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fuzzy economic system has a proportional fuzzy </a:t>
                </a:r>
                <a:endParaRPr lang="az-Latn-AZ" dirty="0">
                  <a:ln>
                    <a:solidFill>
                      <a:schemeClr val="bg2">
                        <a:lumMod val="25000"/>
                      </a:schemeClr>
                    </a:solidFill>
                  </a:ln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dirty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economic development, and for simplicity </a:t>
                </a:r>
                <a:r>
                  <a:rPr lang="az-Latn-AZ" dirty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u(t)=u=const:</a:t>
                </a:r>
                <a:r>
                  <a:rPr lang="az-Latn-AZ" dirty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az-Latn-AZ" i="1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az-Latn-AZ" i="1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en-US" i="1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az-Latn-AZ" i="1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az-Latn-AZ" i="1">
                        <a:ln>
                          <a:solidFill>
                            <a:srgbClr val="7030A0"/>
                          </a:solidFill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i="1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az-Latn-AZ" i="1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acc>
                    <m:acc>
                      <m:accPr>
                        <m:chr m:val="̃"/>
                        <m:ctrlPr>
                          <a:rPr lang="en-US" i="1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az-Latn-AZ" i="1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en-US" i="1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az-Latn-AZ" i="1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az-Latn-AZ" i="1">
                        <a:ln>
                          <a:solidFill>
                            <a:srgbClr val="7030A0"/>
                          </a:solidFill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az-Latn-AZ" i="1" smtClean="0">
                        <a:ln>
                          <a:solidFill>
                            <a:srgbClr val="7030A0"/>
                          </a:solidFill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az-Latn-AZ" dirty="0">
                    <a:ln>
                      <a:solidFill>
                        <a:srgbClr val="7030A0"/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az-Latn-AZ" dirty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(1)</a:t>
                </a:r>
                <a:endParaRPr lang="en-US" sz="1400" dirty="0">
                  <a:ln>
                    <a:solidFill>
                      <a:schemeClr val="bg2">
                        <a:lumMod val="25000"/>
                      </a:schemeClr>
                    </a:solidFill>
                  </a:ln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07000"/>
                  </a:lnSpc>
                  <a:buFont typeface="Wingdings" panose="05000000000000000000" pitchFamily="2" charset="2"/>
                  <a:buChar char="Ø"/>
                </a:pPr>
                <a:endParaRPr lang="en-US" dirty="0">
                  <a:ln>
                    <a:solidFill>
                      <a:schemeClr val="bg2">
                        <a:lumMod val="25000"/>
                      </a:schemeClr>
                    </a:solidFill>
                  </a:ln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07000"/>
                  </a:lnSpc>
                  <a:buFont typeface="Wingdings" panose="05000000000000000000" pitchFamily="2" charset="2"/>
                  <a:buChar char="Ø"/>
                </a:pPr>
                <a:r>
                  <a:rPr lang="az-Latn-AZ" dirty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Since t=0,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n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</a:ln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az-Latn-AZ" i="1">
                            <a:ln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</a:ln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en-US" i="1">
                            <a:ln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</a:ln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az-Latn-AZ" i="1">
                            <a:ln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</a:ln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az-Latn-AZ" i="1">
                        <a:ln>
                          <a:solidFill>
                            <a:schemeClr val="bg2">
                              <a:lumMod val="25000"/>
                            </a:schemeClr>
                          </a:solidFill>
                        </a:ln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n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</a:ln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az-Latn-AZ" i="1">
                            <a:ln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</a:ln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n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</a:ln>
                                <a:effectLst>
                                  <a:outerShdw blurRad="60007" dist="310007" dir="7680000" sy="30000" kx="1300200" algn="ctr" rotWithShape="0">
                                    <a:prstClr val="black">
                                      <a:alpha val="32000"/>
                                    </a:prstClr>
                                  </a:outerShdw>
                                </a:effectLst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n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</a:ln>
                                    <a:effectLst>
                                      <a:outerShdw blurRad="60007" dist="310007" dir="7680000" sy="30000" kx="1300200" algn="ctr" rotWithShape="0">
                                        <a:prstClr val="black">
                                          <a:alpha val="32000"/>
                                        </a:prstClr>
                                      </a:outerShdw>
                                    </a:effectLst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az-Latn-AZ" i="1">
                                    <a:ln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</a:ln>
                                    <a:effectLst>
                                      <a:outerShdw blurRad="60007" dist="310007" dir="7680000" sy="30000" kx="1300200" algn="ctr" rotWithShape="0">
                                        <a:prstClr val="black">
                                          <a:alpha val="32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az-Latn-AZ" i="1">
                                <a:ln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</a:ln>
                                <a:effectLst>
                                  <a:outerShdw blurRad="60007" dist="310007" dir="7680000" sy="30000" kx="1300200" algn="ctr" rotWithShape="0">
                                    <a:prstClr val="black">
                                      <a:alpha val="32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az-Latn-AZ" dirty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then we obtain a fuzzy differential equation </a:t>
                </a:r>
              </a:p>
              <a:p>
                <a:pPr>
                  <a:lnSpc>
                    <a:spcPct val="107000"/>
                  </a:lnSpc>
                </a:pPr>
                <a:r>
                  <a:rPr lang="en-US" dirty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with the initial condition</a:t>
                </a:r>
                <a:r>
                  <a:rPr lang="az-Latn-AZ" dirty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n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</a:ln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az-Latn-AZ" i="1">
                            <a:ln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</a:ln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en-US" i="1">
                            <a:ln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</a:ln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az-Latn-AZ" i="1">
                            <a:ln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</a:ln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az-Latn-AZ" i="1">
                        <a:ln>
                          <a:solidFill>
                            <a:schemeClr val="bg2">
                              <a:lumMod val="25000"/>
                            </a:schemeClr>
                          </a:solidFill>
                        </a:ln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n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</a:ln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az-Latn-AZ" i="1">
                            <a:ln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</a:ln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n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</a:ln>
                                <a:effectLst>
                                  <a:outerShdw blurRad="60007" dist="310007" dir="7680000" sy="30000" kx="1300200" algn="ctr" rotWithShape="0">
                                    <a:prstClr val="black">
                                      <a:alpha val="32000"/>
                                    </a:prstClr>
                                  </a:outerShdw>
                                </a:effectLst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n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</a:ln>
                                    <a:effectLst>
                                      <a:outerShdw blurRad="60007" dist="310007" dir="7680000" sy="30000" kx="1300200" algn="ctr" rotWithShape="0">
                                        <a:prstClr val="black">
                                          <a:alpha val="32000"/>
                                        </a:prstClr>
                                      </a:outerShdw>
                                    </a:effectLst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az-Latn-AZ" i="1">
                                    <a:ln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</a:ln>
                                    <a:effectLst>
                                      <a:outerShdw blurRad="60007" dist="310007" dir="7680000" sy="30000" kx="1300200" algn="ctr" rotWithShape="0">
                                        <a:prstClr val="black">
                                          <a:alpha val="32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az-Latn-AZ" i="1">
                                <a:ln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</a:ln>
                                <a:effectLst>
                                  <a:outerShdw blurRad="60007" dist="310007" dir="7680000" sy="30000" kx="1300200" algn="ctr" rotWithShape="0">
                                    <a:prstClr val="black">
                                      <a:alpha val="32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az-Latn-AZ" dirty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1400" dirty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az-Latn-AZ" i="1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  <m:acc>
                          <m:accPr>
                            <m:chr m:val="̃"/>
                            <m:ctrlPr>
                              <a:rPr lang="en-US" i="1">
                                <a:ln>
                                  <a:solidFill>
                                    <a:srgbClr val="7030A0"/>
                                  </a:solidFill>
                                </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effectLst>
                                  <a:outerShdw blurRad="60007" dist="310007" dir="7680000" sy="30000" kx="1300200" algn="ctr" rotWithShape="0">
                                    <a:prstClr val="black">
                                      <a:alpha val="32000"/>
                                    </a:prstClr>
                                  </a:outerShdw>
                                </a:effectLst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az-Latn-AZ" i="1">
                                <a:ln>
                                  <a:solidFill>
                                    <a:srgbClr val="7030A0"/>
                                  </a:solidFill>
                                </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effectLst>
                                  <a:outerShdw blurRad="60007" dist="310007" dir="7680000" sy="30000" kx="1300200" algn="ctr" rotWithShape="0">
                                    <a:prstClr val="black">
                                      <a:alpha val="32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az-Latn-AZ" i="1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az-Latn-AZ" i="1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az-Latn-AZ" i="1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acc>
                          <m:accPr>
                            <m:chr m:val="̃"/>
                            <m:ctrlPr>
                              <a:rPr lang="en-US" i="1">
                                <a:ln>
                                  <a:solidFill>
                                    <a:srgbClr val="7030A0"/>
                                  </a:solidFill>
                                </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effectLst>
                                  <a:outerShdw blurRad="60007" dist="310007" dir="7680000" sy="30000" kx="1300200" algn="ctr" rotWithShape="0">
                                    <a:prstClr val="black">
                                      <a:alpha val="32000"/>
                                    </a:prstClr>
                                  </a:outerShdw>
                                </a:effectLst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az-Latn-AZ" i="1">
                                <a:ln>
                                  <a:solidFill>
                                    <a:srgbClr val="7030A0"/>
                                  </a:solidFill>
                                </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effectLst>
                                  <a:outerShdw blurRad="60007" dist="310007" dir="7680000" sy="30000" kx="1300200" algn="ctr" rotWithShape="0">
                                    <a:prstClr val="black">
                                      <a:alpha val="32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az-Latn-AZ" i="1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az-Latn-AZ" i="1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az-Latn-AZ" i="1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az-Latn-AZ" i="1">
                        <a:ln>
                          <a:solidFill>
                            <a:srgbClr val="7030A0"/>
                          </a:solidFill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i="1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az-Latn-AZ" i="1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acc>
                    <m:r>
                      <a:rPr lang="az-Latn-AZ" i="1">
                        <a:ln>
                          <a:solidFill>
                            <a:srgbClr val="7030A0"/>
                          </a:solidFill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𝑑𝑡</m:t>
                    </m:r>
                  </m:oMath>
                </a14:m>
                <a:r>
                  <a:rPr lang="az-Latn-AZ" dirty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(2)</a:t>
                </a:r>
                <a:endParaRPr lang="en-US" sz="1400" dirty="0">
                  <a:ln>
                    <a:solidFill>
                      <a:schemeClr val="bg2">
                        <a:lumMod val="25000"/>
                      </a:schemeClr>
                    </a:solidFill>
                  </a:ln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az-Latn-AZ" dirty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400" dirty="0">
                  <a:ln>
                    <a:solidFill>
                      <a:schemeClr val="bg2">
                        <a:lumMod val="25000"/>
                      </a:schemeClr>
                    </a:solidFill>
                  </a:ln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07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</a:rPr>
                  <a:t>It is known that the solution of </a:t>
                </a:r>
                <a:r>
                  <a:rPr lang="az-Latn-AZ" dirty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</a:rPr>
                  <a:t>(2) as follo</a:t>
                </a:r>
                <a:r>
                  <a:rPr lang="en-US" dirty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</a:rPr>
                  <a:t>w: (</a:t>
                </a:r>
                <a:r>
                  <a:rPr lang="az-Latn-AZ" dirty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</a:rPr>
                  <a:t>b</a:t>
                </a:r>
                <a:r>
                  <a:rPr lang="en-US" dirty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</a:rPr>
                  <a:t>as</a:t>
                </a:r>
                <a:r>
                  <a:rPr lang="az-Latn-AZ" dirty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</a:rPr>
                  <a:t>es</a:t>
                </a:r>
                <a:r>
                  <a:rPr lang="en-US" dirty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</a:rPr>
                  <a:t> on Hukuhara difference</a:t>
                </a:r>
                <a:r>
                  <a:rPr lang="az-Latn-AZ" dirty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</a:rPr>
                  <a:t> of Z-numbers</a:t>
                </a:r>
                <a:r>
                  <a:rPr lang="en-US" dirty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</a:rPr>
                  <a:t>)</a:t>
                </a:r>
                <a:r>
                  <a:rPr lang="az-Latn-AZ" dirty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az-Latn-AZ" i="1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en-US" i="1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az-Latn-AZ" i="1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az-Latn-AZ" i="1">
                        <a:ln>
                          <a:solidFill>
                            <a:srgbClr val="7030A0"/>
                          </a:solidFill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az-Latn-AZ" i="1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n>
                                  <a:solidFill>
                                    <a:srgbClr val="7030A0"/>
                                  </a:solidFill>
                                </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effectLst>
                                  <a:outerShdw blurRad="60007" dist="310007" dir="7680000" sy="30000" kx="1300200" algn="ctr" rotWithShape="0">
                                    <a:prstClr val="black">
                                      <a:alpha val="32000"/>
                                    </a:prstClr>
                                  </a:outerShdw>
                                </a:effectLst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n>
                                      <a:solidFill>
                                        <a:srgbClr val="7030A0"/>
                                      </a:solidFill>
                                    </a:ln>
                                    <a:solidFill>
                                      <a:schemeClr val="tx2">
                                        <a:lumMod val="75000"/>
                                        <a:lumOff val="25000"/>
                                      </a:schemeClr>
                                    </a:solidFill>
                                    <a:effectLst>
                                      <a:outerShdw blurRad="60007" dist="310007" dir="7680000" sy="30000" kx="1300200" algn="ctr" rotWithShape="0">
                                        <a:prstClr val="black">
                                          <a:alpha val="32000"/>
                                        </a:prstClr>
                                      </a:outerShdw>
                                    </a:effectLst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az-Latn-AZ" i="1">
                                    <a:ln>
                                      <a:solidFill>
                                        <a:srgbClr val="7030A0"/>
                                      </a:solidFill>
                                    </a:ln>
                                    <a:solidFill>
                                      <a:schemeClr val="tx2">
                                        <a:lumMod val="75000"/>
                                        <a:lumOff val="25000"/>
                                      </a:schemeClr>
                                    </a:solidFill>
                                    <a:effectLst>
                                      <a:outerShdw blurRad="60007" dist="310007" dir="7680000" sy="30000" kx="1300200" algn="ctr" rotWithShape="0">
                                        <a:prstClr val="black">
                                          <a:alpha val="32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az-Latn-AZ" i="1">
                                <a:ln>
                                  <a:solidFill>
                                    <a:srgbClr val="7030A0"/>
                                  </a:solidFill>
                                </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effectLst>
                                  <a:outerShdw blurRad="60007" dist="310007" dir="7680000" sy="30000" kx="1300200" algn="ctr" rotWithShape="0">
                                    <a:prstClr val="black">
                                      <a:alpha val="32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i="1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az-Latn-AZ" i="1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acc>
                          <m:accPr>
                            <m:chr m:val="̃"/>
                            <m:ctrlPr>
                              <a:rPr lang="en-US" i="1">
                                <a:ln>
                                  <a:solidFill>
                                    <a:srgbClr val="7030A0"/>
                                  </a:solidFill>
                                </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effectLst>
                                  <a:outerShdw blurRad="60007" dist="310007" dir="7680000" sy="30000" kx="1300200" algn="ctr" rotWithShape="0">
                                    <a:prstClr val="black">
                                      <a:alpha val="32000"/>
                                    </a:prstClr>
                                  </a:outerShdw>
                                </a:effectLst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az-Latn-AZ" i="1">
                                <a:ln>
                                  <a:solidFill>
                                    <a:srgbClr val="7030A0"/>
                                  </a:solidFill>
                                </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effectLst>
                                  <a:outerShdw blurRad="60007" dist="310007" dir="7680000" sy="30000" kx="1300200" algn="ctr" rotWithShape="0">
                                    <a:prstClr val="black">
                                      <a:alpha val="32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</m:acc>
                        <m:r>
                          <a:rPr lang="az-Latn-AZ" i="1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az-Latn-AZ" dirty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(3)  </a:t>
                </a:r>
                <a:endParaRPr lang="en-US" sz="1400" dirty="0">
                  <a:ln>
                    <a:solidFill>
                      <a:schemeClr val="bg2">
                        <a:lumMod val="25000"/>
                      </a:schemeClr>
                    </a:solidFill>
                  </a:ln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dirty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</a:rPr>
                  <a:t>which can be described in </a:t>
                </a:r>
                <a14:m>
                  <m:oMath xmlns:m="http://schemas.openxmlformats.org/officeDocument/2006/math">
                    <m:r>
                      <a:rPr lang="en-US" i="1" smtClean="0">
                        <a:ln>
                          <a:solidFill>
                            <a:schemeClr val="bg2">
                              <a:lumMod val="25000"/>
                            </a:schemeClr>
                          </a:solidFill>
                        </a:ln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</a:rPr>
                  <a:t>-cuts as: </a:t>
                </a:r>
                <a:r>
                  <a:rPr lang="en-US" dirty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n>
                                  <a:solidFill>
                                    <a:srgbClr val="7030A0"/>
                                  </a:solidFill>
                                </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effectLst>
                                  <a:outerShdw blurRad="60007" dist="310007" dir="7680000" sy="30000" kx="1300200" algn="ctr" rotWithShape="0">
                                    <a:prstClr val="black">
                                      <a:alpha val="32000"/>
                                    </a:prstClr>
                                  </a:outerShdw>
                                </a:effectLst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bSup>
                              <m:sSubSupPr>
                                <m:ctrlPr>
                                  <a:rPr lang="en-US" i="1">
                                    <a:ln>
                                      <a:solidFill>
                                        <a:srgbClr val="7030A0"/>
                                      </a:solidFill>
                                    </a:ln>
                                    <a:solidFill>
                                      <a:schemeClr val="tx2">
                                        <a:lumMod val="75000"/>
                                        <a:lumOff val="25000"/>
                                      </a:schemeClr>
                                    </a:solidFill>
                                    <a:effectLst>
                                      <a:outerShdw blurRad="60007" dist="310007" dir="7680000" sy="30000" kx="1300200" algn="ctr" rotWithShape="0">
                                        <a:prstClr val="black">
                                          <a:alpha val="32000"/>
                                        </a:prstClr>
                                      </a:outerShdw>
                                    </a:effectLst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az-Latn-AZ" i="1">
                                    <a:ln>
                                      <a:solidFill>
                                        <a:srgbClr val="7030A0"/>
                                      </a:solidFill>
                                    </a:ln>
                                    <a:solidFill>
                                      <a:schemeClr val="tx2">
                                        <a:lumMod val="75000"/>
                                        <a:lumOff val="25000"/>
                                      </a:schemeClr>
                                    </a:solidFill>
                                    <a:effectLst>
                                      <a:outerShdw blurRad="60007" dist="310007" dir="7680000" sy="30000" kx="1300200" algn="ctr" rotWithShape="0">
                                        <a:prstClr val="black">
                                          <a:alpha val="32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az-Latn-AZ" i="1">
                                    <a:ln>
                                      <a:solidFill>
                                        <a:srgbClr val="7030A0"/>
                                      </a:solidFill>
                                    </a:ln>
                                    <a:solidFill>
                                      <a:schemeClr val="tx2">
                                        <a:lumMod val="75000"/>
                                        <a:lumOff val="25000"/>
                                      </a:schemeClr>
                                    </a:solidFill>
                                    <a:effectLst>
                                      <a:outerShdw blurRad="60007" dist="310007" dir="7680000" sy="30000" kx="1300200" algn="ctr" rotWithShape="0">
                                        <a:prstClr val="black">
                                          <a:alpha val="32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az-Latn-AZ" i="1">
                                    <a:ln>
                                      <a:solidFill>
                                        <a:srgbClr val="7030A0"/>
                                      </a:solidFill>
                                    </a:ln>
                                    <a:solidFill>
                                      <a:schemeClr val="tx2">
                                        <a:lumMod val="75000"/>
                                        <a:lumOff val="25000"/>
                                      </a:schemeClr>
                                    </a:solidFill>
                                    <a:effectLst>
                                      <a:outerShdw blurRad="60007" dist="310007" dir="7680000" sy="30000" kx="1300200" algn="ctr" rotWithShape="0">
                                        <a:prstClr val="black">
                                          <a:alpha val="32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sup>
                            </m:sSubSup>
                            <m:r>
                              <a:rPr lang="az-Latn-AZ" i="1">
                                <a:ln>
                                  <a:solidFill>
                                    <a:srgbClr val="7030A0"/>
                                  </a:solidFill>
                                </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effectLst>
                                  <a:outerShdw blurRad="60007" dist="310007" dir="7680000" sy="30000" kx="1300200" algn="ctr" rotWithShape="0">
                                    <a:prstClr val="black">
                                      <a:alpha val="32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n>
                                      <a:solidFill>
                                        <a:srgbClr val="7030A0"/>
                                      </a:solidFill>
                                    </a:ln>
                                    <a:solidFill>
                                      <a:schemeClr val="tx2">
                                        <a:lumMod val="75000"/>
                                        <a:lumOff val="25000"/>
                                      </a:schemeClr>
                                    </a:solidFill>
                                    <a:effectLst>
                                      <a:outerShdw blurRad="60007" dist="310007" dir="7680000" sy="30000" kx="1300200" algn="ctr" rotWithShape="0">
                                        <a:prstClr val="black">
                                          <a:alpha val="32000"/>
                                        </a:prstClr>
                                      </a:outerShdw>
                                    </a:effectLst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z-Latn-AZ" i="1">
                                    <a:ln>
                                      <a:solidFill>
                                        <a:srgbClr val="7030A0"/>
                                      </a:solidFill>
                                    </a:ln>
                                    <a:solidFill>
                                      <a:schemeClr val="tx2">
                                        <a:lumMod val="75000"/>
                                        <a:lumOff val="25000"/>
                                      </a:schemeClr>
                                    </a:solidFill>
                                    <a:effectLst>
                                      <a:outerShdw blurRad="60007" dist="310007" dir="7680000" sy="30000" kx="1300200" algn="ctr" rotWithShape="0">
                                        <a:prstClr val="black">
                                          <a:alpha val="32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en-US" i="1">
                                        <a:ln>
                                          <a:solidFill>
                                            <a:srgbClr val="7030A0"/>
                                          </a:solidFill>
                                        </a:ln>
                                        <a:solidFill>
                                          <a:schemeClr val="tx2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effectLst>
                                          <a:outerShdw blurRad="60007" dist="310007" dir="7680000" sy="30000" kx="1300200" algn="ctr" rotWithShape="0">
                                            <a:prstClr val="black">
                                              <a:alpha val="32000"/>
                                            </a:prstClr>
                                          </a:outerShdw>
                                        </a:effectLst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az-Latn-AZ" i="1">
                                        <a:ln>
                                          <a:solidFill>
                                            <a:srgbClr val="7030A0"/>
                                          </a:solidFill>
                                        </a:ln>
                                        <a:solidFill>
                                          <a:schemeClr val="tx2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effectLst>
                                          <a:outerShdw blurRad="60007" dist="310007" dir="7680000" sy="30000" kx="1300200" algn="ctr" rotWithShape="0">
                                            <a:prstClr val="black">
                                              <a:alpha val="32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az-Latn-AZ" i="1">
                                        <a:ln>
                                          <a:solidFill>
                                            <a:srgbClr val="7030A0"/>
                                          </a:solidFill>
                                        </a:ln>
                                        <a:solidFill>
                                          <a:schemeClr val="tx2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effectLst>
                                          <a:outerShdw blurRad="60007" dist="310007" dir="7680000" sy="30000" kx="1300200" algn="ctr" rotWithShape="0">
                                            <a:prstClr val="black">
                                              <a:alpha val="32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lang="az-Latn-AZ" i="1">
                                        <a:ln>
                                          <a:solidFill>
                                            <a:srgbClr val="7030A0"/>
                                          </a:solidFill>
                                        </a:ln>
                                        <a:solidFill>
                                          <a:schemeClr val="tx2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effectLst>
                                          <a:outerShdw blurRad="60007" dist="310007" dir="7680000" sy="30000" kx="1300200" algn="ctr" rotWithShape="0">
                                            <a:prstClr val="black">
                                              <a:alpha val="32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sup>
                                </m:sSubSup>
                              </m:den>
                            </m:f>
                            <m:sSup>
                              <m:sSupPr>
                                <m:ctrlPr>
                                  <a:rPr lang="en-US" i="1">
                                    <a:ln>
                                      <a:solidFill>
                                        <a:srgbClr val="7030A0"/>
                                      </a:solidFill>
                                    </a:ln>
                                    <a:solidFill>
                                      <a:schemeClr val="tx2">
                                        <a:lumMod val="75000"/>
                                        <a:lumOff val="25000"/>
                                      </a:schemeClr>
                                    </a:solidFill>
                                    <a:effectLst>
                                      <a:outerShdw blurRad="60007" dist="310007" dir="7680000" sy="30000" kx="1300200" algn="ctr" rotWithShape="0">
                                        <a:prstClr val="black">
                                          <a:alpha val="32000"/>
                                        </a:prstClr>
                                      </a:outerShdw>
                                    </a:effectLst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z-Latn-AZ" i="1">
                                    <a:ln>
                                      <a:solidFill>
                                        <a:srgbClr val="7030A0"/>
                                      </a:solidFill>
                                    </a:ln>
                                    <a:solidFill>
                                      <a:schemeClr val="tx2">
                                        <a:lumMod val="75000"/>
                                        <a:lumOff val="25000"/>
                                      </a:schemeClr>
                                    </a:solidFill>
                                    <a:effectLst>
                                      <a:outerShdw blurRad="60007" dist="310007" dir="7680000" sy="30000" kx="1300200" algn="ctr" rotWithShape="0">
                                        <a:prstClr val="black">
                                          <a:alpha val="32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bSup>
                                  <m:sSubSupPr>
                                    <m:ctrlPr>
                                      <a:rPr lang="en-US" i="1">
                                        <a:ln>
                                          <a:solidFill>
                                            <a:srgbClr val="7030A0"/>
                                          </a:solidFill>
                                        </a:ln>
                                        <a:solidFill>
                                          <a:schemeClr val="tx2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effectLst>
                                          <a:outerShdw blurRad="60007" dist="310007" dir="7680000" sy="30000" kx="1300200" algn="ctr" rotWithShape="0">
                                            <a:prstClr val="black">
                                              <a:alpha val="32000"/>
                                            </a:prstClr>
                                          </a:outerShdw>
                                        </a:effectLst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az-Latn-AZ" i="1">
                                        <a:ln>
                                          <a:solidFill>
                                            <a:srgbClr val="7030A0"/>
                                          </a:solidFill>
                                        </a:ln>
                                        <a:solidFill>
                                          <a:schemeClr val="tx2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effectLst>
                                          <a:outerShdw blurRad="60007" dist="310007" dir="7680000" sy="30000" kx="1300200" algn="ctr" rotWithShape="0">
                                            <a:prstClr val="black">
                                              <a:alpha val="32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az-Latn-AZ" i="1">
                                        <a:ln>
                                          <a:solidFill>
                                            <a:srgbClr val="7030A0"/>
                                          </a:solidFill>
                                        </a:ln>
                                        <a:solidFill>
                                          <a:schemeClr val="tx2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effectLst>
                                          <a:outerShdw blurRad="60007" dist="310007" dir="7680000" sy="30000" kx="1300200" algn="ctr" rotWithShape="0">
                                            <a:prstClr val="black">
                                              <a:alpha val="32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az-Latn-AZ" i="1">
                                        <a:ln>
                                          <a:solidFill>
                                            <a:srgbClr val="7030A0"/>
                                          </a:solidFill>
                                        </a:ln>
                                        <a:solidFill>
                                          <a:schemeClr val="tx2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effectLst>
                                          <a:outerShdw blurRad="60007" dist="310007" dir="7680000" sy="30000" kx="1300200" algn="ctr" rotWithShape="0">
                                            <a:prstClr val="black">
                                              <a:alpha val="32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sup>
                                </m:sSubSup>
                                <m:r>
                                  <a:rPr lang="az-Latn-AZ" i="1">
                                    <a:ln>
                                      <a:solidFill>
                                        <a:srgbClr val="7030A0"/>
                                      </a:solidFill>
                                    </a:ln>
                                    <a:solidFill>
                                      <a:schemeClr val="tx2">
                                        <a:lumMod val="75000"/>
                                        <a:lumOff val="25000"/>
                                      </a:schemeClr>
                                    </a:solidFill>
                                    <a:effectLst>
                                      <a:outerShdw blurRad="60007" dist="310007" dir="7680000" sy="30000" kx="1300200" algn="ctr" rotWithShape="0">
                                        <a:prstClr val="black">
                                          <a:alpha val="32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  <m:e>
                            <m:sSubSup>
                              <m:sSubSupPr>
                                <m:ctrlPr>
                                  <a:rPr lang="en-US" i="1">
                                    <a:ln>
                                      <a:solidFill>
                                        <a:srgbClr val="7030A0"/>
                                      </a:solidFill>
                                    </a:ln>
                                    <a:solidFill>
                                      <a:schemeClr val="tx2">
                                        <a:lumMod val="75000"/>
                                        <a:lumOff val="25000"/>
                                      </a:schemeClr>
                                    </a:solidFill>
                                    <a:effectLst>
                                      <a:outerShdw blurRad="60007" dist="310007" dir="7680000" sy="30000" kx="1300200" algn="ctr" rotWithShape="0">
                                        <a:prstClr val="black">
                                          <a:alpha val="32000"/>
                                        </a:prstClr>
                                      </a:outerShdw>
                                    </a:effectLst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az-Latn-AZ" i="1">
                                    <a:ln>
                                      <a:solidFill>
                                        <a:srgbClr val="7030A0"/>
                                      </a:solidFill>
                                    </a:ln>
                                    <a:solidFill>
                                      <a:schemeClr val="tx2">
                                        <a:lumMod val="75000"/>
                                        <a:lumOff val="25000"/>
                                      </a:schemeClr>
                                    </a:solidFill>
                                    <a:effectLst>
                                      <a:outerShdw blurRad="60007" dist="310007" dir="7680000" sy="30000" kx="1300200" algn="ctr" rotWithShape="0">
                                        <a:prstClr val="black">
                                          <a:alpha val="32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az-Latn-AZ" i="1">
                                    <a:ln>
                                      <a:solidFill>
                                        <a:srgbClr val="7030A0"/>
                                      </a:solidFill>
                                    </a:ln>
                                    <a:solidFill>
                                      <a:schemeClr val="tx2">
                                        <a:lumMod val="75000"/>
                                        <a:lumOff val="25000"/>
                                      </a:schemeClr>
                                    </a:solidFill>
                                    <a:effectLst>
                                      <a:outerShdw blurRad="60007" dist="310007" dir="7680000" sy="30000" kx="1300200" algn="ctr" rotWithShape="0">
                                        <a:prstClr val="black">
                                          <a:alpha val="32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az-Latn-AZ" i="1">
                                    <a:ln>
                                      <a:solidFill>
                                        <a:srgbClr val="7030A0"/>
                                      </a:solidFill>
                                    </a:ln>
                                    <a:solidFill>
                                      <a:schemeClr val="tx2">
                                        <a:lumMod val="75000"/>
                                        <a:lumOff val="25000"/>
                                      </a:schemeClr>
                                    </a:solidFill>
                                    <a:effectLst>
                                      <a:outerShdw blurRad="60007" dist="310007" dir="7680000" sy="30000" kx="1300200" algn="ctr" rotWithShape="0">
                                        <a:prstClr val="black">
                                          <a:alpha val="32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sup>
                            </m:sSubSup>
                            <m:r>
                              <a:rPr lang="az-Latn-AZ" i="1">
                                <a:ln>
                                  <a:solidFill>
                                    <a:srgbClr val="7030A0"/>
                                  </a:solidFill>
                                </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effectLst>
                                  <a:outerShdw blurRad="60007" dist="310007" dir="7680000" sy="30000" kx="1300200" algn="ctr" rotWithShape="0">
                                    <a:prstClr val="black">
                                      <a:alpha val="32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n>
                                      <a:solidFill>
                                        <a:srgbClr val="7030A0"/>
                                      </a:solidFill>
                                    </a:ln>
                                    <a:solidFill>
                                      <a:schemeClr val="tx2">
                                        <a:lumMod val="75000"/>
                                        <a:lumOff val="25000"/>
                                      </a:schemeClr>
                                    </a:solidFill>
                                    <a:effectLst>
                                      <a:outerShdw blurRad="60007" dist="310007" dir="7680000" sy="30000" kx="1300200" algn="ctr" rotWithShape="0">
                                        <a:prstClr val="black">
                                          <a:alpha val="32000"/>
                                        </a:prstClr>
                                      </a:outerShdw>
                                    </a:effectLst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z-Latn-AZ" i="1">
                                    <a:ln>
                                      <a:solidFill>
                                        <a:srgbClr val="7030A0"/>
                                      </a:solidFill>
                                    </a:ln>
                                    <a:solidFill>
                                      <a:schemeClr val="tx2">
                                        <a:lumMod val="75000"/>
                                        <a:lumOff val="25000"/>
                                      </a:schemeClr>
                                    </a:solidFill>
                                    <a:effectLst>
                                      <a:outerShdw blurRad="60007" dist="310007" dir="7680000" sy="30000" kx="1300200" algn="ctr" rotWithShape="0">
                                        <a:prstClr val="black">
                                          <a:alpha val="32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en-US" i="1">
                                        <a:ln>
                                          <a:solidFill>
                                            <a:srgbClr val="7030A0"/>
                                          </a:solidFill>
                                        </a:ln>
                                        <a:solidFill>
                                          <a:schemeClr val="tx2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effectLst>
                                          <a:outerShdw blurRad="60007" dist="310007" dir="7680000" sy="30000" kx="1300200" algn="ctr" rotWithShape="0">
                                            <a:prstClr val="black">
                                              <a:alpha val="32000"/>
                                            </a:prstClr>
                                          </a:outerShdw>
                                        </a:effectLst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az-Latn-AZ" i="1">
                                        <a:ln>
                                          <a:solidFill>
                                            <a:srgbClr val="7030A0"/>
                                          </a:solidFill>
                                        </a:ln>
                                        <a:solidFill>
                                          <a:schemeClr val="tx2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effectLst>
                                          <a:outerShdw blurRad="60007" dist="310007" dir="7680000" sy="30000" kx="1300200" algn="ctr" rotWithShape="0">
                                            <a:prstClr val="black">
                                              <a:alpha val="32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az-Latn-AZ" i="1">
                                        <a:ln>
                                          <a:solidFill>
                                            <a:srgbClr val="7030A0"/>
                                          </a:solidFill>
                                        </a:ln>
                                        <a:solidFill>
                                          <a:schemeClr val="tx2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effectLst>
                                          <a:outerShdw blurRad="60007" dist="310007" dir="7680000" sy="30000" kx="1300200" algn="ctr" rotWithShape="0">
                                            <a:prstClr val="black">
                                              <a:alpha val="32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02</m:t>
                                    </m:r>
                                  </m:sub>
                                  <m:sup>
                                    <m:r>
                                      <a:rPr lang="az-Latn-AZ" i="1">
                                        <a:ln>
                                          <a:solidFill>
                                            <a:srgbClr val="7030A0"/>
                                          </a:solidFill>
                                        </a:ln>
                                        <a:solidFill>
                                          <a:schemeClr val="tx2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effectLst>
                                          <a:outerShdw blurRad="60007" dist="310007" dir="7680000" sy="30000" kx="1300200" algn="ctr" rotWithShape="0">
                                            <a:prstClr val="black">
                                              <a:alpha val="32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sup>
                                </m:sSubSup>
                              </m:den>
                            </m:f>
                            <m:sSup>
                              <m:sSupPr>
                                <m:ctrlPr>
                                  <a:rPr lang="en-US" i="1">
                                    <a:ln>
                                      <a:solidFill>
                                        <a:srgbClr val="7030A0"/>
                                      </a:solidFill>
                                    </a:ln>
                                    <a:solidFill>
                                      <a:schemeClr val="tx2">
                                        <a:lumMod val="75000"/>
                                        <a:lumOff val="25000"/>
                                      </a:schemeClr>
                                    </a:solidFill>
                                    <a:effectLst>
                                      <a:outerShdw blurRad="60007" dist="310007" dir="7680000" sy="30000" kx="1300200" algn="ctr" rotWithShape="0">
                                        <a:prstClr val="black">
                                          <a:alpha val="32000"/>
                                        </a:prstClr>
                                      </a:outerShdw>
                                    </a:effectLst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z-Latn-AZ" i="1">
                                    <a:ln>
                                      <a:solidFill>
                                        <a:srgbClr val="7030A0"/>
                                      </a:solidFill>
                                    </a:ln>
                                    <a:solidFill>
                                      <a:schemeClr val="tx2">
                                        <a:lumMod val="75000"/>
                                        <a:lumOff val="25000"/>
                                      </a:schemeClr>
                                    </a:solidFill>
                                    <a:effectLst>
                                      <a:outerShdw blurRad="60007" dist="310007" dir="7680000" sy="30000" kx="1300200" algn="ctr" rotWithShape="0">
                                        <a:prstClr val="black">
                                          <a:alpha val="32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bSup>
                                  <m:sSubSupPr>
                                    <m:ctrlPr>
                                      <a:rPr lang="en-US" i="1">
                                        <a:ln>
                                          <a:solidFill>
                                            <a:srgbClr val="7030A0"/>
                                          </a:solidFill>
                                        </a:ln>
                                        <a:solidFill>
                                          <a:schemeClr val="tx2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effectLst>
                                          <a:outerShdw blurRad="60007" dist="310007" dir="7680000" sy="30000" kx="1300200" algn="ctr" rotWithShape="0">
                                            <a:prstClr val="black">
                                              <a:alpha val="32000"/>
                                            </a:prstClr>
                                          </a:outerShdw>
                                        </a:effectLst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az-Latn-AZ" i="1">
                                        <a:ln>
                                          <a:solidFill>
                                            <a:srgbClr val="7030A0"/>
                                          </a:solidFill>
                                        </a:ln>
                                        <a:solidFill>
                                          <a:schemeClr val="tx2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effectLst>
                                          <a:outerShdw blurRad="60007" dist="310007" dir="7680000" sy="30000" kx="1300200" algn="ctr" rotWithShape="0">
                                            <a:prstClr val="black">
                                              <a:alpha val="32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az-Latn-AZ" i="1">
                                        <a:ln>
                                          <a:solidFill>
                                            <a:srgbClr val="7030A0"/>
                                          </a:solidFill>
                                        </a:ln>
                                        <a:solidFill>
                                          <a:schemeClr val="tx2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effectLst>
                                          <a:outerShdw blurRad="60007" dist="310007" dir="7680000" sy="30000" kx="1300200" algn="ctr" rotWithShape="0">
                                            <a:prstClr val="black">
                                              <a:alpha val="32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az-Latn-AZ" i="1">
                                        <a:ln>
                                          <a:solidFill>
                                            <a:srgbClr val="7030A0"/>
                                          </a:solidFill>
                                        </a:ln>
                                        <a:solidFill>
                                          <a:schemeClr val="tx2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effectLst>
                                          <a:outerShdw blurRad="60007" dist="310007" dir="7680000" sy="30000" kx="1300200" algn="ctr" rotWithShape="0">
                                            <a:prstClr val="black">
                                              <a:alpha val="32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sup>
                                </m:sSubSup>
                                <m:r>
                                  <a:rPr lang="az-Latn-AZ" i="1">
                                    <a:ln>
                                      <a:solidFill>
                                        <a:srgbClr val="7030A0"/>
                                      </a:solidFill>
                                    </a:ln>
                                    <a:solidFill>
                                      <a:schemeClr val="tx2">
                                        <a:lumMod val="75000"/>
                                        <a:lumOff val="25000"/>
                                      </a:schemeClr>
                                    </a:solidFill>
                                    <a:effectLst>
                                      <a:outerShdw blurRad="60007" dist="310007" dir="7680000" sy="30000" kx="1300200" algn="ctr" rotWithShape="0">
                                        <a:prstClr val="black">
                                          <a:alpha val="32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r>
                  <a:rPr lang="az-Latn-AZ" dirty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(4)</a:t>
                </a:r>
                <a:endParaRPr lang="en-US" dirty="0">
                  <a:ln>
                    <a:solidFill>
                      <a:schemeClr val="bg2">
                        <a:lumMod val="25000"/>
                      </a:schemeClr>
                    </a:solidFill>
                  </a:ln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07000"/>
                  </a:lnSpc>
                  <a:buFont typeface="Wingdings" panose="05000000000000000000" pitchFamily="2" charset="2"/>
                  <a:buChar char="Ø"/>
                </a:pPr>
                <a:endParaRPr lang="en-US" sz="1400" dirty="0">
                  <a:ln>
                    <a:solidFill>
                      <a:schemeClr val="bg2">
                        <a:lumMod val="25000"/>
                      </a:schemeClr>
                    </a:solidFill>
                  </a:ln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07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this case, tax burden (u) of fuzzy economic system:  </a:t>
                </a:r>
                <a14:m>
                  <m:oMath xmlns:m="http://schemas.openxmlformats.org/officeDocument/2006/math">
                    <m:r>
                      <a:rPr lang="en-US" b="0" i="0" smtClean="0">
                        <a:ln>
                          <a:solidFill>
                            <a:schemeClr val="bg2">
                              <a:lumMod val="25000"/>
                            </a:schemeClr>
                          </a:solidFill>
                        </a:ln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 smtClean="0">
                        <a:ln>
                          <a:solidFill>
                            <a:srgbClr val="FF0000"/>
                          </a:solidFill>
                        </a:ln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>
                        <a:ln>
                          <a:solidFill>
                            <a:srgbClr val="FF0000"/>
                          </a:solidFill>
                        </a:ln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=1−</m:t>
                    </m:r>
                    <m:acc>
                      <m:accPr>
                        <m:chr m:val="̃"/>
                        <m:ctrlPr>
                          <a:rPr lang="en-US" i="1">
                            <a:ln>
                              <a:solidFill>
                                <a:srgbClr val="FF0000"/>
                              </a:solidFill>
                            </a:ln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n>
                                  <a:solidFill>
                                    <a:srgbClr val="FF0000"/>
                                  </a:solidFill>
                                </a:ln>
                                <a:effectLst>
                                  <a:outerShdw blurRad="60007" dist="310007" dir="7680000" sy="30000" kx="1300200" algn="ctr" rotWithShape="0">
                                    <a:prstClr val="black">
                                      <a:alpha val="32000"/>
                                    </a:prst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n>
                                  <a:solidFill>
                                    <a:srgbClr val="FF0000"/>
                                  </a:solidFill>
                                </a:ln>
                                <a:effectLst>
                                  <a:outerShdw blurRad="60007" dist="310007" dir="7680000" sy="30000" kx="1300200" algn="ctr" rotWithShape="0">
                                    <a:prstClr val="black">
                                      <a:alpha val="32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ξ</m:t>
                            </m:r>
                          </m:e>
                          <m:sub>
                            <m:r>
                              <a:rPr lang="en-US" i="1">
                                <a:ln>
                                  <a:solidFill>
                                    <a:srgbClr val="FF0000"/>
                                  </a:solidFill>
                                </a:ln>
                                <a:effectLst>
                                  <a:outerShdw blurRad="60007" dist="310007" dir="7680000" sy="30000" kx="1300200" algn="ctr" rotWithShape="0">
                                    <a:prstClr val="black">
                                      <a:alpha val="32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e>
                    </m:acc>
                    <m:f>
                      <m:fPr>
                        <m:ctrlPr>
                          <a:rPr lang="en-US" i="1">
                            <a:ln>
                              <a:solidFill>
                                <a:srgbClr val="FF0000"/>
                              </a:solidFill>
                            </a:ln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en-US" i="1">
                                <a:ln>
                                  <a:solidFill>
                                    <a:srgbClr val="FF0000"/>
                                  </a:solidFill>
                                </a:ln>
                                <a:effectLst>
                                  <a:outerShdw blurRad="60007" dist="310007" dir="7680000" sy="30000" kx="1300200" algn="ctr" rotWithShape="0">
                                    <a:prstClr val="black">
                                      <a:alpha val="32000"/>
                                    </a:prstClr>
                                  </a:outerShdw>
                                </a:effectLst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n>
                                  <a:solidFill>
                                    <a:srgbClr val="FF0000"/>
                                  </a:solidFill>
                                </a:ln>
                                <a:effectLst>
                                  <a:outerShdw blurRad="60007" dist="310007" dir="7680000" sy="30000" kx="1300200" algn="ctr" rotWithShape="0">
                                    <a:prstClr val="black">
                                      <a:alpha val="32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num>
                      <m:den>
                        <m:sSup>
                          <m:sSupPr>
                            <m:ctrlPr>
                              <a:rPr lang="en-US" i="1">
                                <a:ln>
                                  <a:solidFill>
                                    <a:srgbClr val="FF0000"/>
                                  </a:solidFill>
                                </a:ln>
                                <a:effectLst>
                                  <a:outerShdw blurRad="60007" dist="310007" dir="7680000" sy="30000" kx="1300200" algn="ctr" rotWithShape="0">
                                    <a:prstClr val="black">
                                      <a:alpha val="32000"/>
                                    </a:prst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n>
                                  <a:solidFill>
                                    <a:srgbClr val="FF0000"/>
                                  </a:solidFill>
                                </a:ln>
                                <a:effectLst>
                                  <a:outerShdw blurRad="60007" dist="310007" dir="7680000" sy="30000" kx="1300200" algn="ctr" rotWithShape="0">
                                    <a:prstClr val="black">
                                      <a:alpha val="32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acc>
                              <m:accPr>
                                <m:chr m:val="̃"/>
                                <m:ctrlPr>
                                  <a:rPr lang="en-US" i="1">
                                    <a:ln>
                                      <a:solidFill>
                                        <a:srgbClr val="FF0000"/>
                                      </a:solidFill>
                                    </a:ln>
                                    <a:effectLst>
                                      <a:outerShdw blurRad="60007" dist="310007" dir="7680000" sy="30000" kx="1300200" algn="ctr" rotWithShape="0">
                                        <a:prstClr val="black">
                                          <a:alpha val="32000"/>
                                        </a:prst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n>
                                      <a:solidFill>
                                        <a:srgbClr val="FF0000"/>
                                      </a:solidFill>
                                    </a:ln>
                                    <a:effectLst>
                                      <a:outerShdw blurRad="60007" dist="310007" dir="7680000" sy="30000" kx="1300200" algn="ctr" rotWithShape="0">
                                        <a:prstClr val="black">
                                          <a:alpha val="32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acc>
                            <m:r>
                              <a:rPr lang="en-US" i="1">
                                <a:ln>
                                  <a:solidFill>
                                    <a:srgbClr val="FF0000"/>
                                  </a:solidFill>
                                </a:ln>
                                <a:effectLst>
                                  <a:outerShdw blurRad="60007" dist="310007" dir="7680000" sy="30000" kx="1300200" algn="ctr" rotWithShape="0">
                                    <a:prstClr val="black">
                                      <a:alpha val="32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>
                            <a:ln>
                              <a:solidFill>
                                <a:srgbClr val="FF0000"/>
                              </a:solidFill>
                            </a:ln>
                            <a:effectLst>
                              <a:outerShdw blurRad="60007" dist="310007" dir="7680000" sy="30000" kx="1300200" algn="ctr" rotWithShape="0">
                                <a:prstClr val="black">
                                  <a:alpha val="32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(5)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32F32B1-34DC-48DB-A9A9-F184B631A9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85" y="1887095"/>
                <a:ext cx="9245577" cy="4790479"/>
              </a:xfrm>
              <a:prstGeom prst="rect">
                <a:avLst/>
              </a:prstGeom>
              <a:blipFill>
                <a:blip r:embed="rId4"/>
                <a:stretch>
                  <a:fillRect l="-1187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05251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947915" y="412507"/>
            <a:ext cx="7124132" cy="706964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RESULT AND DISCUSSIONS</a:t>
            </a:r>
            <a:br>
              <a:rPr lang="en-US" dirty="0"/>
            </a:br>
            <a:endParaRPr lang="th-TH" dirty="0"/>
          </a:p>
        </p:txBody>
      </p:sp>
      <p:sp>
        <p:nvSpPr>
          <p:cNvPr id="18" name="รูปเจ็ดเหลี่ยม 17"/>
          <p:cNvSpPr/>
          <p:nvPr/>
        </p:nvSpPr>
        <p:spPr>
          <a:xfrm>
            <a:off x="11591781" y="6335982"/>
            <a:ext cx="478303" cy="388381"/>
          </a:xfrm>
          <a:prstGeom prst="hept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6</a:t>
            </a:r>
            <a:endParaRPr lang="th-TH" sz="2400" b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xmlns="" id="{0F15F2CB-1F47-4BF5-99FD-96A5F0851BAC}"/>
              </a:ext>
            </a:extLst>
          </p:cNvPr>
          <p:cNvSpPr/>
          <p:nvPr/>
        </p:nvSpPr>
        <p:spPr>
          <a:xfrm>
            <a:off x="10254140" y="564191"/>
            <a:ext cx="1537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FSDM****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图片 5" descr="logo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255"/>
            <a:ext cx="3105391" cy="1187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F518FA8-C14E-4621-9C80-382F7D255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85" y="5012120"/>
            <a:ext cx="4020468" cy="1384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">
            <a:extLst>
              <a:ext uri="{FF2B5EF4-FFF2-40B4-BE49-F238E27FC236}">
                <a16:creationId xmlns:a16="http://schemas.microsoft.com/office/drawing/2014/main" xmlns="" id="{0FED3C31-6D66-4647-8BDC-02C366D9D5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75" y="1807371"/>
            <a:ext cx="5268267" cy="2516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A9BE603-F737-47F5-86CE-2A7BCE9AEE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4519" y="1431687"/>
            <a:ext cx="3247528" cy="2437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12FD6FC-50BD-4E32-8D98-19055B2162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4649" y="4097910"/>
            <a:ext cx="3128291" cy="2347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02716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 descr="logo1.png">
            <a:extLst>
              <a:ext uri="{FF2B5EF4-FFF2-40B4-BE49-F238E27FC236}">
                <a16:creationId xmlns:a16="http://schemas.microsoft.com/office/drawing/2014/main" xmlns="" id="{DE5AC19D-0639-4C06-99A5-5E2EEC49D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255"/>
            <a:ext cx="3105391" cy="1187355"/>
          </a:xfrm>
          <a:prstGeom prst="rect">
            <a:avLst/>
          </a:prstGeom>
        </p:spPr>
      </p:pic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xmlns="" id="{4B437BE1-F283-4FD3-9B3F-5BB3C0F18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915" y="412507"/>
            <a:ext cx="7124132" cy="706964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RESULT AND DISCUSSIONS</a:t>
            </a:r>
            <a:br>
              <a:rPr lang="en-US" dirty="0"/>
            </a:br>
            <a:endParaRPr lang="th-TH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42C1ED75-9BA5-4141-914C-3AD1A6D41FDE}"/>
              </a:ext>
            </a:extLst>
          </p:cNvPr>
          <p:cNvSpPr/>
          <p:nvPr/>
        </p:nvSpPr>
        <p:spPr>
          <a:xfrm>
            <a:off x="10254140" y="564191"/>
            <a:ext cx="1537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FSDM****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รูปเจ็ดเหลี่ยม 17">
            <a:extLst>
              <a:ext uri="{FF2B5EF4-FFF2-40B4-BE49-F238E27FC236}">
                <a16:creationId xmlns:a16="http://schemas.microsoft.com/office/drawing/2014/main" xmlns="" id="{A487497B-D88A-4CC3-8C69-824E9C6C5475}"/>
              </a:ext>
            </a:extLst>
          </p:cNvPr>
          <p:cNvSpPr/>
          <p:nvPr/>
        </p:nvSpPr>
        <p:spPr>
          <a:xfrm>
            <a:off x="11591781" y="6335982"/>
            <a:ext cx="478303" cy="388381"/>
          </a:xfrm>
          <a:prstGeom prst="hept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7</a:t>
            </a:r>
            <a:endParaRPr lang="th-TH" sz="2400" b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809E4E0A-DE24-4325-AC27-9BE2D769130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91" y="1874959"/>
            <a:ext cx="6152515" cy="2613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9BD2D0FD-E94B-4FB5-A8EA-2811C85116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232787"/>
              </p:ext>
            </p:extLst>
          </p:nvPr>
        </p:nvGraphicFramePr>
        <p:xfrm>
          <a:off x="7070920" y="1487610"/>
          <a:ext cx="4340030" cy="4743087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{3B4B98B0-60AC-42C2-AFA5-B58CD77FA1E5}</a:tableStyleId>
              </a:tblPr>
              <a:tblGrid>
                <a:gridCol w="984510">
                  <a:extLst>
                    <a:ext uri="{9D8B030D-6E8A-4147-A177-3AD203B41FA5}">
                      <a16:colId xmlns:a16="http://schemas.microsoft.com/office/drawing/2014/main" xmlns="" val="386789000"/>
                    </a:ext>
                  </a:extLst>
                </a:gridCol>
                <a:gridCol w="3355520">
                  <a:extLst>
                    <a:ext uri="{9D8B030D-6E8A-4147-A177-3AD203B41FA5}">
                      <a16:colId xmlns:a16="http://schemas.microsoft.com/office/drawing/2014/main" xmlns="" val="1799124007"/>
                    </a:ext>
                  </a:extLst>
                </a:gridCol>
              </a:tblGrid>
              <a:tr h="4380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Years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World bank data </a:t>
                      </a:r>
                    </a:p>
                    <a:p>
                      <a:pPr algn="ctr"/>
                      <a:r>
                        <a:rPr lang="en-US" sz="1400" dirty="0"/>
                        <a:t>Tax burden rate (for Azerbaijan)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512576786"/>
                  </a:ext>
                </a:extLst>
              </a:tr>
              <a:tr h="4380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2009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40.9%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304805996"/>
                  </a:ext>
                </a:extLst>
              </a:tr>
              <a:tr h="4380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2010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38.9%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897998127"/>
                  </a:ext>
                </a:extLst>
              </a:tr>
              <a:tr h="4380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2011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40%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35686854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2012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40%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28670951"/>
                  </a:ext>
                </a:extLst>
              </a:tr>
              <a:tr h="4495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2013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39.8%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685858300"/>
                  </a:ext>
                </a:extLst>
              </a:tr>
              <a:tr h="4495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2014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39.8%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52443799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2015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/>
                        <a:t>39.8%</a:t>
                      </a:r>
                    </a:p>
                    <a:p>
                      <a:pPr algn="ctr"/>
                      <a:endParaRPr lang="en-US" sz="1400" b="1" i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65893386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2016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/>
                        <a:t>39.8%</a:t>
                      </a:r>
                    </a:p>
                    <a:p>
                      <a:pPr algn="ctr"/>
                      <a:endParaRPr lang="en-US" sz="1400" b="1" i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3642887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2017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/>
                        <a:t>39.8%</a:t>
                      </a:r>
                    </a:p>
                    <a:p>
                      <a:pPr algn="ctr"/>
                      <a:endParaRPr lang="en-US" sz="1400" b="1" i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880478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8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379123" y="391435"/>
            <a:ext cx="5983241" cy="706964"/>
          </a:xfrm>
        </p:spPr>
        <p:txBody>
          <a:bodyPr>
            <a:normAutofit fontScale="90000"/>
          </a:bodyPr>
          <a:lstStyle/>
          <a:p>
            <a:r>
              <a:rPr lang="en-US" dirty="0">
                <a:ln w="0"/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Conclusion</a:t>
            </a:r>
            <a:endParaRPr lang="th-TH" dirty="0">
              <a:ln w="0"/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รูปเจ็ดเหลี่ยม 7"/>
          <p:cNvSpPr/>
          <p:nvPr/>
        </p:nvSpPr>
        <p:spPr>
          <a:xfrm>
            <a:off x="11591781" y="6335982"/>
            <a:ext cx="478303" cy="388381"/>
          </a:xfrm>
          <a:prstGeom prst="hept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8</a:t>
            </a:r>
            <a:endParaRPr lang="th-TH" sz="2400" b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A23C6E87-71A8-4D2E-97C6-4864BEE6EDA7}"/>
              </a:ext>
            </a:extLst>
          </p:cNvPr>
          <p:cNvSpPr/>
          <p:nvPr/>
        </p:nvSpPr>
        <p:spPr>
          <a:xfrm>
            <a:off x="10349674" y="291236"/>
            <a:ext cx="162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FSDM ****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" name="图片 10" descr="logo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425"/>
            <a:ext cx="2962616" cy="1132765"/>
          </a:xfrm>
          <a:prstGeom prst="rect">
            <a:avLst/>
          </a:prstGeom>
        </p:spPr>
      </p:pic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81AE083-885B-4DCB-9646-3010461E230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85" y="1551486"/>
            <a:ext cx="6152515" cy="2777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6F1712D2-2D16-4CED-97C5-0DAA1E04D511}"/>
                  </a:ext>
                </a:extLst>
              </p:cNvPr>
              <p:cNvSpPr/>
              <p:nvPr/>
            </p:nvSpPr>
            <p:spPr>
              <a:xfrm>
                <a:off x="6514727" y="2552516"/>
                <a:ext cx="5457507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en-US" dirty="0"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a:rPr>
                  <a:t>The results of assessments show that proposed approach characterize the real situation of country (note: the nearest results with international assessments prove this);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en-US" dirty="0"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a:rPr>
                  <a:t>The graph demonstrates that in case of tax burden greater than u = 0.3659 (u = 36.59%) does not lead to an increase in tax revenues and GDP, in other words, the value of the tax burden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a:rPr>
                  <a:t> = 0.3659 can be considered optimal for Azerbaijan economy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endParaRPr lang="en-US" dirty="0"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F1712D2-2D16-4CED-97C5-0DAA1E04D5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727" y="2552516"/>
                <a:ext cx="5457507" cy="28623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69136A-B311-4A53-AF7E-A810C797EB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544" y="5158572"/>
            <a:ext cx="1940653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33637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4"/>
          <p:cNvSpPr txBox="1">
            <a:spLocks/>
          </p:cNvSpPr>
          <p:nvPr/>
        </p:nvSpPr>
        <p:spPr>
          <a:xfrm>
            <a:off x="1105469" y="2715905"/>
            <a:ext cx="9976513" cy="16296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kumimoji="1" lang="en-US" altLang="ja-JP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Thank you for your attention</a:t>
            </a:r>
            <a:endParaRPr kumimoji="1"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F8FAE0D3-2E66-4CA0-BE56-336F07AC28DD}"/>
              </a:ext>
            </a:extLst>
          </p:cNvPr>
          <p:cNvSpPr/>
          <p:nvPr/>
        </p:nvSpPr>
        <p:spPr>
          <a:xfrm>
            <a:off x="10322379" y="277589"/>
            <a:ext cx="162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FSDM ****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图片 7" descr="logo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251"/>
            <a:ext cx="3330053" cy="127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033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龙腾四海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2304</TotalTime>
  <Words>746</Words>
  <Application>Microsoft Office PowerPoint</Application>
  <PresentationFormat>Произвольный</PresentationFormat>
  <Paragraphs>95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龙腾四海</vt:lpstr>
      <vt:lpstr>Study of Determining the Tax Burden Depending on Production Capacity under Uncertainty</vt:lpstr>
      <vt:lpstr>INTRODUCTION</vt:lpstr>
      <vt:lpstr>Презентация PowerPoint</vt:lpstr>
      <vt:lpstr>OBJECTIVES</vt:lpstr>
      <vt:lpstr>METHODOLOGY</vt:lpstr>
      <vt:lpstr> RESULT AND DISCUSSIONS </vt:lpstr>
      <vt:lpstr> RESULT AND DISCUSSIONS </vt:lpstr>
      <vt:lpstr>Conclusion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 of Vinegar from Organic Broken Rice Noodles</dc:title>
  <dc:creator>JANEJIRA JAIKANG</dc:creator>
  <cp:lastModifiedBy>Pavilion 17</cp:lastModifiedBy>
  <cp:revision>114</cp:revision>
  <dcterms:created xsi:type="dcterms:W3CDTF">2019-06-30T13:46:36Z</dcterms:created>
  <dcterms:modified xsi:type="dcterms:W3CDTF">2020-11-17T07:11:56Z</dcterms:modified>
</cp:coreProperties>
</file>