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1" r:id="rId8"/>
    <p:sldId id="262" r:id="rId9"/>
    <p:sldId id="283" r:id="rId10"/>
    <p:sldId id="263" r:id="rId11"/>
    <p:sldId id="284" r:id="rId12"/>
    <p:sldId id="285" r:id="rId13"/>
    <p:sldId id="286" r:id="rId14"/>
    <p:sldId id="287" r:id="rId15"/>
    <p:sldId id="288" r:id="rId16"/>
    <p:sldId id="289" r:id="rId17"/>
    <p:sldId id="290" r:id="rId18"/>
    <p:sldId id="291" r:id="rId19"/>
    <p:sldId id="292" r:id="rId20"/>
    <p:sldId id="293" r:id="rId21"/>
    <p:sldId id="264" r:id="rId22"/>
    <p:sldId id="265" r:id="rId23"/>
    <p:sldId id="266" r:id="rId24"/>
    <p:sldId id="267" r:id="rId25"/>
    <p:sldId id="268" r:id="rId26"/>
    <p:sldId id="269" r:id="rId27"/>
    <p:sldId id="270" r:id="rId28"/>
    <p:sldId id="271" r:id="rId29"/>
    <p:sldId id="273" r:id="rId30"/>
    <p:sldId id="274" r:id="rId31"/>
    <p:sldId id="275" r:id="rId32"/>
    <p:sldId id="294" r:id="rId33"/>
    <p:sldId id="276" r:id="rId34"/>
    <p:sldId id="277" r:id="rId35"/>
    <p:sldId id="278" r:id="rId36"/>
    <p:sldId id="279" r:id="rId37"/>
    <p:sldId id="280" r:id="rId38"/>
    <p:sldId id="281" r:id="rId39"/>
    <p:sldId id="282" r:id="rId40"/>
    <p:sldId id="295" r:id="rId41"/>
    <p:sldId id="296" r:id="rId42"/>
    <p:sldId id="297" r:id="rId43"/>
    <p:sldId id="302" r:id="rId44"/>
    <p:sldId id="298" r:id="rId45"/>
    <p:sldId id="299" r:id="rId46"/>
    <p:sldId id="300" r:id="rId47"/>
    <p:sldId id="301"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7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D&#601;niz%20n&#601;qliyyat&#305;%20q&#601;zetd&#601;\D&#601;niz%20sgopus\D&#252;nya%20&#252;zr&#601;%20ixra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D&#601;niz%20n&#601;qliyyat&#305;%20q&#601;zetd&#601;\D&#601;niz%20sgopus\&#399;mt&#601;&#601;%20ticar&#601;t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D&#601;niz%20n&#601;qliyyat&#305;%20q&#601;zetd&#601;\N&#601;qliyyatda%20y&#252;k%20da&#351;&#305;m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erdarov\Downloads\N&#601;qliyyatda%20y&#252;k%20da&#351;&#305;m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D&#601;niz%20n&#601;qliyyat&#305;\M&#601;qal&#601;\QSC%20G&#601;lir%20v&#601;%20x&#601;rc\D&#252;nya%20d&#601;niz\D&#601;nmiz\Tebriz.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D&#601;niz%20n&#601;qliyyat&#305;\M&#601;qal&#601;\Ara&#351;d&#305;rm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2"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97518864829398E-2"/>
          <c:y val="3.3931837148174097E-2"/>
          <c:w val="0.84659623113517057"/>
          <c:h val="0.79729062258736794"/>
        </c:manualLayout>
      </c:layout>
      <c:lineChart>
        <c:grouping val="standard"/>
        <c:varyColors val="0"/>
        <c:ser>
          <c:idx val="0"/>
          <c:order val="0"/>
          <c:tx>
            <c:strRef>
              <c:f>Лист10!$B$3</c:f>
              <c:strCache>
                <c:ptCount val="1"/>
                <c:pt idx="0">
                  <c:v>Çİn</c:v>
                </c:pt>
              </c:strCache>
            </c:strRef>
          </c:tx>
          <c:spPr>
            <a:ln w="28575" cap="rnd">
              <a:solidFill>
                <a:srgbClr val="0070C0"/>
              </a:solidFill>
              <a:round/>
            </a:ln>
            <a:effectLst/>
          </c:spPr>
          <c:marker>
            <c:symbol val="circle"/>
            <c:size val="5"/>
            <c:spPr>
              <a:solidFill>
                <a:schemeClr val="accent1"/>
              </a:solidFill>
              <a:ln w="9525">
                <a:solidFill>
                  <a:srgbClr val="0070C0"/>
                </a:solidFill>
              </a:ln>
              <a:effectLst/>
              <a:scene3d>
                <a:camera prst="orthographicFront"/>
                <a:lightRig rig="threePt" dir="t"/>
              </a:scene3d>
              <a:sp3d>
                <a:bevelT w="139700" h="139700" prst="divot"/>
              </a:sp3d>
            </c:spPr>
          </c:marker>
          <c:dLbls>
            <c:dLbl>
              <c:idx val="0"/>
              <c:layout>
                <c:manualLayout>
                  <c:x val="-3.9583333333333331E-2"/>
                  <c:y val="-0.2592592592592592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F293-4D3F-A31C-7164CF0D28A3}"/>
                </c:ext>
              </c:extLst>
            </c:dLbl>
            <c:dLbl>
              <c:idx val="1"/>
              <c:layout>
                <c:manualLayout>
                  <c:x val="-2.5000000000000001E-2"/>
                  <c:y val="-0.2592592592592592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293-4D3F-A31C-7164CF0D28A3}"/>
                </c:ext>
              </c:extLst>
            </c:dLbl>
            <c:dLbl>
              <c:idx val="2"/>
              <c:layout>
                <c:manualLayout>
                  <c:x val="0"/>
                  <c:y val="-0.263888888888888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293-4D3F-A31C-7164CF0D28A3}"/>
                </c:ext>
              </c:extLst>
            </c:dLbl>
            <c:dLbl>
              <c:idx val="3"/>
              <c:layout>
                <c:manualLayout>
                  <c:x val="-7.0833333333333373E-2"/>
                  <c:y val="-0.1712962962962963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293-4D3F-A31C-7164CF0D28A3}"/>
                </c:ext>
              </c:extLst>
            </c:dLbl>
            <c:dLbl>
              <c:idx val="4"/>
              <c:layout>
                <c:manualLayout>
                  <c:x val="-7.0833333333333331E-2"/>
                  <c:y val="-0.2175925925925925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293-4D3F-A31C-7164CF0D28A3}"/>
                </c:ext>
              </c:extLst>
            </c:dLbl>
            <c:dLbl>
              <c:idx val="5"/>
              <c:layout>
                <c:manualLayout>
                  <c:x val="-6.8750000000000075E-2"/>
                  <c:y val="-0.1944444444444444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F293-4D3F-A31C-7164CF0D28A3}"/>
                </c:ext>
              </c:extLst>
            </c:dLbl>
            <c:dLbl>
              <c:idx val="6"/>
              <c:layout>
                <c:manualLayout>
                  <c:x val="-5.8333333333333334E-2"/>
                  <c:y val="-0.1666666666666666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F293-4D3F-A31C-7164CF0D28A3}"/>
                </c:ext>
              </c:extLst>
            </c:dLbl>
            <c:dLbl>
              <c:idx val="7"/>
              <c:layout>
                <c:manualLayout>
                  <c:x val="-3.5554434827877922E-2"/>
                  <c:y val="-0.2367331698229294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F293-4D3F-A31C-7164CF0D28A3}"/>
                </c:ext>
              </c:extLst>
            </c:dLbl>
            <c:dLbl>
              <c:idx val="8"/>
              <c:layout>
                <c:manualLayout>
                  <c:x val="-5.6250000000000001E-2"/>
                  <c:y val="-0.1157407407407407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F293-4D3F-A31C-7164CF0D28A3}"/>
                </c:ext>
              </c:extLst>
            </c:dLbl>
            <c:dLbl>
              <c:idx val="9"/>
              <c:layout>
                <c:manualLayout>
                  <c:x val="-6.25E-2"/>
                  <c:y val="-0.1805555555555555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F293-4D3F-A31C-7164CF0D28A3}"/>
                </c:ext>
              </c:extLst>
            </c:dLbl>
            <c:dLbl>
              <c:idx val="10"/>
              <c:layout>
                <c:manualLayout>
                  <c:x val="-3.9583333333333331E-2"/>
                  <c:y val="-0.2314814814814815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F293-4D3F-A31C-7164CF0D28A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Лист10!$C$2:$M$2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Лист10!$C$3:$M$3</c:f>
              <c:numCache>
                <c:formatCode>General</c:formatCode>
                <c:ptCount val="11"/>
                <c:pt idx="0">
                  <c:v>1577.76</c:v>
                </c:pt>
                <c:pt idx="1">
                  <c:v>1898.4</c:v>
                </c:pt>
                <c:pt idx="2">
                  <c:v>2048.8000000000002</c:v>
                </c:pt>
                <c:pt idx="3">
                  <c:v>2209</c:v>
                </c:pt>
                <c:pt idx="4">
                  <c:v>2342.3000000000002</c:v>
                </c:pt>
                <c:pt idx="5">
                  <c:v>2281.85</c:v>
                </c:pt>
                <c:pt idx="6">
                  <c:v>2118.98</c:v>
                </c:pt>
                <c:pt idx="7">
                  <c:v>2271.8000000000002</c:v>
                </c:pt>
                <c:pt idx="8">
                  <c:v>2494.1999999999998</c:v>
                </c:pt>
                <c:pt idx="9">
                  <c:v>2498.6999999999998</c:v>
                </c:pt>
                <c:pt idx="10">
                  <c:v>2588.5</c:v>
                </c:pt>
              </c:numCache>
            </c:numRef>
          </c:val>
          <c:smooth val="0"/>
          <c:extLst xmlns:c16r2="http://schemas.microsoft.com/office/drawing/2015/06/chart">
            <c:ext xmlns:c16="http://schemas.microsoft.com/office/drawing/2014/chart" uri="{C3380CC4-5D6E-409C-BE32-E72D297353CC}">
              <c16:uniqueId val="{0000000B-F293-4D3F-A31C-7164CF0D28A3}"/>
            </c:ext>
          </c:extLst>
        </c:ser>
        <c:ser>
          <c:idx val="1"/>
          <c:order val="1"/>
          <c:tx>
            <c:strRef>
              <c:f>Лист10!$B$4</c:f>
              <c:strCache>
                <c:ptCount val="1"/>
                <c:pt idx="0">
                  <c:v>Azərbaycan</c:v>
                </c:pt>
              </c:strCache>
            </c:strRef>
          </c:tx>
          <c:spPr>
            <a:ln w="28575" cap="rnd">
              <a:solidFill>
                <a:srgbClr val="00B050"/>
              </a:solidFill>
              <a:round/>
            </a:ln>
            <a:effectLst/>
          </c:spPr>
          <c:marker>
            <c:symbol val="circle"/>
            <c:size val="5"/>
            <c:spPr>
              <a:solidFill>
                <a:srgbClr val="FFD1D1"/>
              </a:solidFill>
              <a:ln w="9525">
                <a:solidFill>
                  <a:srgbClr val="00B050"/>
                </a:solidFill>
              </a:ln>
              <a:effectLst/>
            </c:spPr>
          </c:marker>
          <c:dLbls>
            <c:dLbl>
              <c:idx val="0"/>
              <c:layout>
                <c:manualLayout>
                  <c:x val="-3.125E-2"/>
                  <c:y val="-0.12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F293-4D3F-A31C-7164CF0D28A3}"/>
                </c:ext>
              </c:extLst>
            </c:dLbl>
            <c:dLbl>
              <c:idx val="1"/>
              <c:layout>
                <c:manualLayout>
                  <c:x val="-1.8749999999999999E-2"/>
                  <c:y val="-0.1296296296296297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F293-4D3F-A31C-7164CF0D28A3}"/>
                </c:ext>
              </c:extLst>
            </c:dLbl>
            <c:dLbl>
              <c:idx val="2"/>
              <c:layout>
                <c:manualLayout>
                  <c:x val="-2.0833333333333332E-2"/>
                  <c:y val="-0.12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F293-4D3F-A31C-7164CF0D28A3}"/>
                </c:ext>
              </c:extLst>
            </c:dLbl>
            <c:dLbl>
              <c:idx val="3"/>
              <c:layout>
                <c:manualLayout>
                  <c:x val="-1.6666666666666666E-2"/>
                  <c:y val="-0.111111111111111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F293-4D3F-A31C-7164CF0D28A3}"/>
                </c:ext>
              </c:extLst>
            </c:dLbl>
            <c:dLbl>
              <c:idx val="4"/>
              <c:layout>
                <c:manualLayout>
                  <c:x val="-1.2500000000000001E-2"/>
                  <c:y val="-0.1342592592592592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F293-4D3F-A31C-7164CF0D28A3}"/>
                </c:ext>
              </c:extLst>
            </c:dLbl>
            <c:dLbl>
              <c:idx val="5"/>
              <c:layout>
                <c:manualLayout>
                  <c:x val="-7.638800644811996E-17"/>
                  <c:y val="-0.1157407407407407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F293-4D3F-A31C-7164CF0D28A3}"/>
                </c:ext>
              </c:extLst>
            </c:dLbl>
            <c:dLbl>
              <c:idx val="6"/>
              <c:layout>
                <c:manualLayout>
                  <c:x val="-7.638800644811996E-17"/>
                  <c:y val="-0.1250000000000000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F293-4D3F-A31C-7164CF0D28A3}"/>
                </c:ext>
              </c:extLst>
            </c:dLbl>
            <c:dLbl>
              <c:idx val="7"/>
              <c:layout>
                <c:manualLayout>
                  <c:x val="-4.1666666666666666E-3"/>
                  <c:y val="-0.1018518518518518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F293-4D3F-A31C-7164CF0D28A3}"/>
                </c:ext>
              </c:extLst>
            </c:dLbl>
            <c:dLbl>
              <c:idx val="8"/>
              <c:layout>
                <c:manualLayout>
                  <c:x val="-2.0833333333333333E-3"/>
                  <c:y val="-0.1064814814814815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F293-4D3F-A31C-7164CF0D28A3}"/>
                </c:ext>
              </c:extLst>
            </c:dLbl>
            <c:dLbl>
              <c:idx val="9"/>
              <c:layout>
                <c:manualLayout>
                  <c:x val="-7.5520841076203628E-3"/>
                  <c:y val="-0.1649576216251257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F293-4D3F-A31C-7164CF0D28A3}"/>
                </c:ext>
              </c:extLst>
            </c:dLbl>
            <c:dLbl>
              <c:idx val="10"/>
              <c:layout>
                <c:manualLayout>
                  <c:x val="-1.2500000000000001E-2"/>
                  <c:y val="-0.1157407407407407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F293-4D3F-A31C-7164CF0D28A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rgbClr val="FFC000"/>
                      </a:solidFill>
                      <a:round/>
                    </a:ln>
                    <a:effectLst/>
                  </c:spPr>
                </c15:leaderLines>
              </c:ext>
            </c:extLst>
          </c:dLbls>
          <c:cat>
            <c:numRef>
              <c:f>Лист10!$C$2:$M$2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Лист10!$C$4:$M$4</c:f>
              <c:numCache>
                <c:formatCode>General</c:formatCode>
                <c:ptCount val="11"/>
                <c:pt idx="0">
                  <c:v>21.277999999999999</c:v>
                </c:pt>
                <c:pt idx="1">
                  <c:v>26.48</c:v>
                </c:pt>
                <c:pt idx="2">
                  <c:v>23.827000000000002</c:v>
                </c:pt>
                <c:pt idx="3">
                  <c:v>23.904</c:v>
                </c:pt>
                <c:pt idx="4">
                  <c:v>21.751999999999999</c:v>
                </c:pt>
                <c:pt idx="5">
                  <c:v>12.646000000000001</c:v>
                </c:pt>
                <c:pt idx="6">
                  <c:v>13.381</c:v>
                </c:pt>
                <c:pt idx="7">
                  <c:v>15.305999999999999</c:v>
                </c:pt>
                <c:pt idx="8">
                  <c:v>19.489000000000001</c:v>
                </c:pt>
                <c:pt idx="9">
                  <c:v>19.635000000000002</c:v>
                </c:pt>
                <c:pt idx="10">
                  <c:v>13.741</c:v>
                </c:pt>
              </c:numCache>
            </c:numRef>
          </c:val>
          <c:smooth val="0"/>
          <c:extLst xmlns:c16r2="http://schemas.microsoft.com/office/drawing/2015/06/chart">
            <c:ext xmlns:c16="http://schemas.microsoft.com/office/drawing/2014/chart" uri="{C3380CC4-5D6E-409C-BE32-E72D297353CC}">
              <c16:uniqueId val="{00000017-F293-4D3F-A31C-7164CF0D28A3}"/>
            </c:ext>
          </c:extLst>
        </c:ser>
        <c:ser>
          <c:idx val="2"/>
          <c:order val="2"/>
          <c:tx>
            <c:strRef>
              <c:f>Лист10!$B$5</c:f>
              <c:strCache>
                <c:ptCount val="1"/>
                <c:pt idx="0">
                  <c:v>Dünya üzrə əmtəə ixracı</c:v>
                </c:pt>
              </c:strCache>
            </c:strRef>
          </c:tx>
          <c:spPr>
            <a:ln w="28575" cap="rnd">
              <a:solidFill>
                <a:srgbClr val="FF0000"/>
              </a:solidFill>
              <a:round/>
            </a:ln>
            <a:effectLst/>
          </c:spPr>
          <c:marker>
            <c:symbol val="circle"/>
            <c:size val="5"/>
            <c:spPr>
              <a:solidFill>
                <a:srgbClr val="FF0000"/>
              </a:solidFill>
              <a:ln w="9525">
                <a:solidFill>
                  <a:srgbClr val="FF0000"/>
                </a:solidFill>
              </a:ln>
              <a:effectLst/>
              <a:scene3d>
                <a:camera prst="orthographicFront"/>
                <a:lightRig rig="threePt" dir="t"/>
              </a:scene3d>
              <a:sp3d>
                <a:bevelT w="101600" prst="riblet"/>
              </a:sp3d>
            </c:spPr>
          </c:marker>
          <c:dLbls>
            <c:dLbl>
              <c:idx val="1"/>
              <c:layout>
                <c:manualLayout>
                  <c:x val="-7.7083333333333337E-2"/>
                  <c:y val="-4.72143531633616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F293-4D3F-A31C-7164CF0D28A3}"/>
                </c:ext>
              </c:extLst>
            </c:dLbl>
            <c:dLbl>
              <c:idx val="2"/>
              <c:layout>
                <c:manualLayout>
                  <c:x val="-5.2083333333333336E-2"/>
                  <c:y val="-6.6100094428706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F293-4D3F-A31C-7164CF0D28A3}"/>
                </c:ext>
              </c:extLst>
            </c:dLbl>
            <c:dLbl>
              <c:idx val="3"/>
              <c:layout>
                <c:manualLayout>
                  <c:x val="-3.125E-2"/>
                  <c:y val="-7.86905886056027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F293-4D3F-A31C-7164CF0D28A3}"/>
                </c:ext>
              </c:extLst>
            </c:dLbl>
            <c:dLbl>
              <c:idx val="4"/>
              <c:layout>
                <c:manualLayout>
                  <c:x val="-1.4583333333333334E-2"/>
                  <c:y val="-6.61000944287063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F293-4D3F-A31C-7164CF0D28A3}"/>
                </c:ext>
              </c:extLst>
            </c:dLbl>
            <c:dLbl>
              <c:idx val="5"/>
              <c:layout>
                <c:manualLayout>
                  <c:x val="-2.5000000000000078E-2"/>
                  <c:y val="-8.18382121498268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F293-4D3F-A31C-7164CF0D28A3}"/>
                </c:ext>
              </c:extLst>
            </c:dLbl>
            <c:dLbl>
              <c:idx val="6"/>
              <c:layout>
                <c:manualLayout>
                  <c:x val="-6.2500000000000083E-2"/>
                  <c:y val="6.610009442870626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F293-4D3F-A31C-7164CF0D28A3}"/>
                </c:ext>
              </c:extLst>
            </c:dLbl>
            <c:dLbl>
              <c:idx val="7"/>
              <c:layout>
                <c:manualLayout>
                  <c:x val="-6.2500000000000083E-2"/>
                  <c:y val="-6.61000944287063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F293-4D3F-A31C-7164CF0D28A3}"/>
                </c:ext>
              </c:extLst>
            </c:dLbl>
            <c:dLbl>
              <c:idx val="8"/>
              <c:layout>
                <c:manualLayout>
                  <c:x val="-4.583333333333333E-2"/>
                  <c:y val="-7.55429650613786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F293-4D3F-A31C-7164CF0D28A3}"/>
                </c:ext>
              </c:extLst>
            </c:dLbl>
            <c:dLbl>
              <c:idx val="9"/>
              <c:layout>
                <c:manualLayout>
                  <c:x val="-0.10208333333333333"/>
                  <c:y val="4.721435316336166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0-F293-4D3F-A31C-7164CF0D28A3}"/>
                </c:ext>
              </c:extLst>
            </c:dLbl>
            <c:dLbl>
              <c:idx val="10"/>
              <c:layout>
                <c:manualLayout>
                  <c:x val="-2.0833333333333332E-2"/>
                  <c:y val="-9.44287063267233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F293-4D3F-A31C-7164CF0D28A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Лист10!$C$2:$M$2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Лист10!$C$5:$M$5</c:f>
              <c:numCache>
                <c:formatCode>General</c:formatCode>
                <c:ptCount val="11"/>
                <c:pt idx="0">
                  <c:v>15094.5</c:v>
                </c:pt>
                <c:pt idx="1">
                  <c:v>18103.5</c:v>
                </c:pt>
                <c:pt idx="2">
                  <c:v>18396.5</c:v>
                </c:pt>
                <c:pt idx="3">
                  <c:v>18874.900000000001</c:v>
                </c:pt>
                <c:pt idx="4">
                  <c:v>18846.8</c:v>
                </c:pt>
                <c:pt idx="5">
                  <c:v>16411.3</c:v>
                </c:pt>
                <c:pt idx="6">
                  <c:v>15924.8</c:v>
                </c:pt>
                <c:pt idx="7">
                  <c:v>17559.599999999999</c:v>
                </c:pt>
                <c:pt idx="8">
                  <c:v>19308.7</c:v>
                </c:pt>
                <c:pt idx="9">
                  <c:v>18708.599999999999</c:v>
                </c:pt>
                <c:pt idx="10">
                  <c:v>17649.599999999999</c:v>
                </c:pt>
              </c:numCache>
            </c:numRef>
          </c:val>
          <c:smooth val="0"/>
          <c:extLst xmlns:c16r2="http://schemas.microsoft.com/office/drawing/2015/06/chart">
            <c:ext xmlns:c16="http://schemas.microsoft.com/office/drawing/2014/chart" uri="{C3380CC4-5D6E-409C-BE32-E72D297353CC}">
              <c16:uniqueId val="{00000022-F293-4D3F-A31C-7164CF0D28A3}"/>
            </c:ext>
          </c:extLst>
        </c:ser>
        <c:dLbls>
          <c:showLegendKey val="0"/>
          <c:showVal val="0"/>
          <c:showCatName val="0"/>
          <c:showSerName val="0"/>
          <c:showPercent val="0"/>
          <c:showBubbleSize val="0"/>
        </c:dLbls>
        <c:marker val="1"/>
        <c:smooth val="0"/>
        <c:axId val="125596416"/>
        <c:axId val="125597952"/>
      </c:lineChart>
      <c:catAx>
        <c:axId val="12559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25597952"/>
        <c:crosses val="autoZero"/>
        <c:auto val="1"/>
        <c:lblAlgn val="ctr"/>
        <c:lblOffset val="100"/>
        <c:noMultiLvlLbl val="0"/>
      </c:catAx>
      <c:valAx>
        <c:axId val="125597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25596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2">
        <a:lumMod val="20000"/>
        <a:lumOff val="80000"/>
      </a:schemeClr>
    </a:solidFill>
    <a:ln w="9525" cap="flat" cmpd="sng" algn="ctr">
      <a:solidFill>
        <a:schemeClr val="tx1">
          <a:lumMod val="15000"/>
          <a:lumOff val="85000"/>
        </a:schemeClr>
      </a:solidFill>
      <a:round/>
    </a:ln>
    <a:effectLst/>
    <a:scene3d>
      <a:camera prst="orthographicFront"/>
      <a:lightRig rig="threePt" dir="t"/>
    </a:scene3d>
    <a:sp3d>
      <a:bevelT w="139700" h="139700" prst="divot"/>
    </a:sp3d>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err="1">
                <a:latin typeface="Times New Roman" panose="02020603050405020304" pitchFamily="18" charset="0"/>
                <a:cs typeface="Times New Roman" panose="02020603050405020304" pitchFamily="18" charset="0"/>
              </a:rPr>
              <a:t>Dünya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üzrə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əmttə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xidmətlərin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ixracı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trilyon</a:t>
            </a:r>
            <a:r>
              <a:rPr lang="en-US" sz="2400" b="1" dirty="0">
                <a:latin typeface="Times New Roman" panose="02020603050405020304" pitchFamily="18" charset="0"/>
                <a:cs typeface="Times New Roman" panose="02020603050405020304" pitchFamily="18" charset="0"/>
              </a:rPr>
              <a:t> ABŞ </a:t>
            </a:r>
            <a:r>
              <a:rPr lang="en-US" sz="2400" b="1" dirty="0" err="1">
                <a:latin typeface="Times New Roman" panose="02020603050405020304" pitchFamily="18" charset="0"/>
                <a:cs typeface="Times New Roman" panose="02020603050405020304" pitchFamily="18" charset="0"/>
              </a:rPr>
              <a:t>Dolları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ilə</a:t>
            </a:r>
            <a:endParaRPr lang="en-US" sz="2400" b="1" dirty="0">
              <a:latin typeface="Times New Roman" panose="02020603050405020304" pitchFamily="18" charset="0"/>
              <a:cs typeface="Times New Roman" panose="02020603050405020304" pitchFamily="18" charset="0"/>
            </a:endParaRPr>
          </a:p>
        </c:rich>
      </c:tx>
      <c:layout/>
      <c:overlay val="0"/>
      <c:spPr>
        <a:solidFill>
          <a:srgbClr val="FF9393"/>
        </a:solidFill>
        <a:ln>
          <a:solidFill>
            <a:srgbClr val="FFD1D1"/>
          </a:solidFill>
        </a:ln>
        <a:effectLst/>
        <a:scene3d>
          <a:camera prst="orthographicFront"/>
          <a:lightRig rig="threePt" dir="t"/>
        </a:scene3d>
        <a:sp3d>
          <a:bevelT w="114300" prst="hardEdge"/>
        </a:sp3d>
      </c:spPr>
    </c:title>
    <c:autoTitleDeleted val="0"/>
    <c:plotArea>
      <c:layout>
        <c:manualLayout>
          <c:layoutTarget val="inner"/>
          <c:xMode val="edge"/>
          <c:yMode val="edge"/>
          <c:x val="5.5259821352976031E-2"/>
          <c:y val="0.17723915452238917"/>
          <c:w val="0.90687870649151647"/>
          <c:h val="0.75556825920495629"/>
        </c:manualLayout>
      </c:layout>
      <c:lineChart>
        <c:grouping val="standard"/>
        <c:varyColors val="0"/>
        <c:ser>
          <c:idx val="0"/>
          <c:order val="0"/>
          <c:tx>
            <c:strRef>
              <c:f>Лист2!$G$8</c:f>
              <c:strCache>
                <c:ptCount val="1"/>
                <c:pt idx="0">
                  <c:v>Dünya üzrə əmttə və xidmətlərin ixracı, trilyon ABŞ Dolları ilə</c:v>
                </c:pt>
              </c:strCache>
            </c:strRef>
          </c:tx>
          <c:spPr>
            <a:ln w="28575" cap="rnd">
              <a:solidFill>
                <a:srgbClr val="C00000"/>
              </a:solidFill>
              <a:round/>
            </a:ln>
            <a:effectLst/>
          </c:spPr>
          <c:marker>
            <c:symbol val="circle"/>
            <c:size val="5"/>
            <c:spPr>
              <a:solidFill>
                <a:schemeClr val="accent1"/>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poly"/>
            <c:order val="2"/>
            <c:dispRSqr val="1"/>
            <c:dispEq val="1"/>
            <c:trendlineLbl>
              <c:layout>
                <c:manualLayout>
                  <c:x val="-0.15632842265684532"/>
                  <c:y val="0.30259685360832905"/>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sz="2400" b="1" baseline="0" dirty="0">
                        <a:solidFill>
                          <a:schemeClr val="dk1"/>
                        </a:solidFill>
                        <a:latin typeface="Times New Roman" panose="02020603050405020304" pitchFamily="18" charset="0"/>
                        <a:ea typeface="+mn-ea"/>
                        <a:cs typeface="Times New Roman" panose="02020603050405020304" pitchFamily="18" charset="0"/>
                      </a:rPr>
                      <a:t>y = -0,0394x</a:t>
                    </a:r>
                    <a:r>
                      <a:rPr lang="en-US" sz="2400" b="1" baseline="30000" dirty="0">
                        <a:solidFill>
                          <a:schemeClr val="dk1"/>
                        </a:solidFill>
                        <a:latin typeface="Times New Roman" panose="02020603050405020304" pitchFamily="18" charset="0"/>
                        <a:ea typeface="+mn-ea"/>
                        <a:cs typeface="Times New Roman" panose="02020603050405020304" pitchFamily="18" charset="0"/>
                      </a:rPr>
                      <a:t>2</a:t>
                    </a:r>
                    <a:r>
                      <a:rPr lang="en-US" sz="2400" b="1" baseline="0" dirty="0">
                        <a:solidFill>
                          <a:schemeClr val="dk1"/>
                        </a:solidFill>
                        <a:latin typeface="Times New Roman" panose="02020603050405020304" pitchFamily="18" charset="0"/>
                        <a:ea typeface="+mn-ea"/>
                        <a:cs typeface="Times New Roman" panose="02020603050405020304" pitchFamily="18" charset="0"/>
                      </a:rPr>
                      <a:t> + 0,7732x + 19,965</a:t>
                    </a:r>
                    <a:br>
                      <a:rPr lang="en-US" sz="2400" b="1" baseline="0" dirty="0">
                        <a:solidFill>
                          <a:schemeClr val="dk1"/>
                        </a:solidFill>
                        <a:latin typeface="Times New Roman" panose="02020603050405020304" pitchFamily="18" charset="0"/>
                        <a:ea typeface="+mn-ea"/>
                        <a:cs typeface="Times New Roman" panose="02020603050405020304" pitchFamily="18" charset="0"/>
                      </a:rPr>
                    </a:br>
                    <a:r>
                      <a:rPr lang="en-US" sz="2400" b="1" baseline="0" dirty="0">
                        <a:solidFill>
                          <a:schemeClr val="dk1"/>
                        </a:solidFill>
                        <a:latin typeface="Times New Roman" panose="02020603050405020304" pitchFamily="18" charset="0"/>
                        <a:ea typeface="+mn-ea"/>
                        <a:cs typeface="Times New Roman" panose="02020603050405020304" pitchFamily="18" charset="0"/>
                      </a:rPr>
                      <a:t>R² = 0,3257</a:t>
                    </a:r>
                    <a:r>
                      <a:rPr lang="az-Latn-AZ" sz="2400" b="1" baseline="0" dirty="0">
                        <a:solidFill>
                          <a:schemeClr val="dk1"/>
                        </a:solidFill>
                        <a:latin typeface="Times New Roman" panose="02020603050405020304" pitchFamily="18" charset="0"/>
                        <a:ea typeface="+mn-ea"/>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c:rich>
              </c:tx>
              <c:numFmt formatCode="General" sourceLinked="0"/>
              <c:spPr>
                <a:solidFill>
                  <a:srgbClr val="FFD1D1"/>
                </a:solidFill>
                <a:ln w="15875" cap="flat" cmpd="sng" algn="ctr">
                  <a:solidFill>
                    <a:schemeClr val="accent2"/>
                  </a:solidFill>
                  <a:prstDash val="solid"/>
                </a:ln>
                <a:effectLst/>
                <a:scene3d>
                  <a:camera prst="orthographicFront"/>
                  <a:lightRig rig="threePt" dir="t"/>
                </a:scene3d>
                <a:sp3d>
                  <a:bevelT w="114300" prst="artDeco"/>
                </a:sp3d>
              </c:spPr>
            </c:trendlineLbl>
          </c:trendline>
          <c:cat>
            <c:numRef>
              <c:f>Лист2!$F$9:$F$19</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Лист2!$G$9:$G$19</c:f>
              <c:numCache>
                <c:formatCode>General</c:formatCode>
                <c:ptCount val="11"/>
                <c:pt idx="0">
                  <c:v>18.899999999999999</c:v>
                </c:pt>
                <c:pt idx="1">
                  <c:v>22.6</c:v>
                </c:pt>
                <c:pt idx="2">
                  <c:v>22.9</c:v>
                </c:pt>
                <c:pt idx="3">
                  <c:v>23.6</c:v>
                </c:pt>
                <c:pt idx="4">
                  <c:v>24</c:v>
                </c:pt>
                <c:pt idx="5">
                  <c:v>21.4</c:v>
                </c:pt>
                <c:pt idx="6">
                  <c:v>20.9</c:v>
                </c:pt>
                <c:pt idx="7">
                  <c:v>23.1</c:v>
                </c:pt>
                <c:pt idx="8">
                  <c:v>25.4</c:v>
                </c:pt>
                <c:pt idx="9">
                  <c:v>24.98</c:v>
                </c:pt>
                <c:pt idx="10">
                  <c:v>22.92</c:v>
                </c:pt>
              </c:numCache>
            </c:numRef>
          </c:val>
          <c:smooth val="0"/>
          <c:extLst xmlns:c16r2="http://schemas.microsoft.com/office/drawing/2015/06/chart">
            <c:ext xmlns:c16="http://schemas.microsoft.com/office/drawing/2014/chart" uri="{C3380CC4-5D6E-409C-BE32-E72D297353CC}">
              <c16:uniqueId val="{00000000-886C-4D82-B197-E83CED8660B8}"/>
            </c:ext>
          </c:extLst>
        </c:ser>
        <c:dLbls>
          <c:showLegendKey val="0"/>
          <c:showVal val="0"/>
          <c:showCatName val="0"/>
          <c:showSerName val="0"/>
          <c:showPercent val="0"/>
          <c:showBubbleSize val="0"/>
        </c:dLbls>
        <c:marker val="1"/>
        <c:smooth val="0"/>
        <c:axId val="125555072"/>
        <c:axId val="125556608"/>
      </c:lineChart>
      <c:catAx>
        <c:axId val="12555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25556608"/>
        <c:crosses val="autoZero"/>
        <c:auto val="1"/>
        <c:lblAlgn val="ctr"/>
        <c:lblOffset val="100"/>
        <c:noMultiLvlLbl val="0"/>
      </c:catAx>
      <c:valAx>
        <c:axId val="12555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25555072"/>
        <c:crosses val="autoZero"/>
        <c:crossBetween val="between"/>
      </c:valAx>
      <c:spPr>
        <a:noFill/>
        <a:ln>
          <a:noFill/>
        </a:ln>
        <a:effectLst/>
      </c:spPr>
    </c:plotArea>
    <c:plotVisOnly val="1"/>
    <c:dispBlanksAs val="gap"/>
    <c:showDLblsOverMax val="0"/>
  </c:chart>
  <c:spPr>
    <a:solidFill>
      <a:schemeClr val="accent2">
        <a:lumMod val="20000"/>
        <a:lumOff val="80000"/>
      </a:schemeClr>
    </a:solidFill>
    <a:ln w="9525" cap="flat" cmpd="sng" algn="ctr">
      <a:solidFill>
        <a:schemeClr val="tx1">
          <a:lumMod val="15000"/>
          <a:lumOff val="85000"/>
        </a:schemeClr>
      </a:solidFill>
      <a:round/>
    </a:ln>
    <a:effectLst/>
    <a:scene3d>
      <a:camera prst="orthographicFront"/>
      <a:lightRig rig="threePt" dir="t"/>
    </a:scene3d>
    <a:sp3d>
      <a:bevelT prst="angle"/>
    </a:sp3d>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az-Latn-AZ" sz="1800" b="1" dirty="0">
                <a:solidFill>
                  <a:schemeClr val="tx1"/>
                </a:solidFill>
                <a:latin typeface="Times New Roman" panose="02020603050405020304" pitchFamily="18" charset="0"/>
                <a:cs typeface="Times New Roman" panose="02020603050405020304" pitchFamily="18" charset="0"/>
              </a:rPr>
              <a:t>COVİD-19 pandemiyasının təsiri ilə nəqliyyat sektorunda yükdaşımaların dinamikasının dəyişməsi, %-lə</a:t>
            </a:r>
            <a:endParaRPr lang="az-Cyrl-AZ" sz="1800" b="1"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0765107014906392"/>
          <c:y val="2.0072482207404058E-2"/>
        </c:manualLayout>
      </c:layout>
      <c:overlay val="0"/>
      <c:spPr>
        <a:noFill/>
        <a:ln>
          <a:noFill/>
        </a:ln>
        <a:effectLst/>
      </c:spPr>
    </c:title>
    <c:autoTitleDeleted val="0"/>
    <c:plotArea>
      <c:layout>
        <c:manualLayout>
          <c:layoutTarget val="inner"/>
          <c:xMode val="edge"/>
          <c:yMode val="edge"/>
          <c:x val="0.29450763607178965"/>
          <c:y val="0.13849236773034951"/>
          <c:w val="0.69094212945694755"/>
          <c:h val="0.33552527973476998"/>
        </c:manualLayout>
      </c:layout>
      <c:areaChart>
        <c:grouping val="stacked"/>
        <c:varyColors val="0"/>
        <c:ser>
          <c:idx val="0"/>
          <c:order val="0"/>
          <c:tx>
            <c:strRef>
              <c:f>Лист1!$P$3</c:f>
              <c:strCache>
                <c:ptCount val="1"/>
                <c:pt idx="0">
                  <c:v>2020-ci il üzrə ümumi yükdaşımada payı,%-lə</c:v>
                </c:pt>
              </c:strCache>
            </c:strRef>
          </c:tx>
          <c:spPr>
            <a:solidFill>
              <a:srgbClr val="92D050"/>
            </a:solidFill>
            <a:ln>
              <a:noFill/>
            </a:ln>
            <a:effectLst/>
          </c:spPr>
          <c:cat>
            <c:strRef>
              <c:f>Лист1!$O$4:$O$10</c:f>
              <c:strCache>
                <c:ptCount val="7"/>
                <c:pt idx="0">
                  <c:v>Dəmir yolu</c:v>
                </c:pt>
                <c:pt idx="1">
                  <c:v>Dəniz</c:v>
                </c:pt>
                <c:pt idx="2">
                  <c:v>Hava</c:v>
                </c:pt>
                <c:pt idx="3">
                  <c:v>Neft kəməri</c:v>
                </c:pt>
                <c:pt idx="4">
                  <c:v>Magistral qaz kəməri</c:v>
                </c:pt>
                <c:pt idx="5">
                  <c:v>Avtomobil</c:v>
                </c:pt>
                <c:pt idx="6">
                  <c:v>Ümumi</c:v>
                </c:pt>
              </c:strCache>
            </c:strRef>
          </c:cat>
          <c:val>
            <c:numRef>
              <c:f>Лист1!$P$4:$P$10</c:f>
              <c:numCache>
                <c:formatCode>General</c:formatCode>
                <c:ptCount val="7"/>
                <c:pt idx="0">
                  <c:v>7.75</c:v>
                </c:pt>
                <c:pt idx="1">
                  <c:v>3.2</c:v>
                </c:pt>
                <c:pt idx="2">
                  <c:v>0.24</c:v>
                </c:pt>
                <c:pt idx="3">
                  <c:v>18.41</c:v>
                </c:pt>
                <c:pt idx="4">
                  <c:v>11.3</c:v>
                </c:pt>
                <c:pt idx="5">
                  <c:v>59.1</c:v>
                </c:pt>
                <c:pt idx="6">
                  <c:v>100</c:v>
                </c:pt>
              </c:numCache>
            </c:numRef>
          </c:val>
          <c:extLst xmlns:c16r2="http://schemas.microsoft.com/office/drawing/2015/06/chart">
            <c:ext xmlns:c16="http://schemas.microsoft.com/office/drawing/2014/chart" uri="{C3380CC4-5D6E-409C-BE32-E72D297353CC}">
              <c16:uniqueId val="{00000000-C047-44E6-8809-8789320B6F5C}"/>
            </c:ext>
          </c:extLst>
        </c:ser>
        <c:ser>
          <c:idx val="1"/>
          <c:order val="1"/>
          <c:tx>
            <c:strRef>
              <c:f>Лист1!$Q$3</c:f>
              <c:strCache>
                <c:ptCount val="1"/>
                <c:pt idx="0">
                  <c:v>2019-ci il üzrə ümumi yükdaşımada payı,%-lə</c:v>
                </c:pt>
              </c:strCache>
            </c:strRef>
          </c:tx>
          <c:spPr>
            <a:solidFill>
              <a:schemeClr val="accent2"/>
            </a:solidFill>
            <a:ln>
              <a:noFill/>
            </a:ln>
            <a:effectLst/>
          </c:spPr>
          <c:cat>
            <c:strRef>
              <c:f>Лист1!$O$4:$O$10</c:f>
              <c:strCache>
                <c:ptCount val="7"/>
                <c:pt idx="0">
                  <c:v>Dəmir yolu</c:v>
                </c:pt>
                <c:pt idx="1">
                  <c:v>Dəniz</c:v>
                </c:pt>
                <c:pt idx="2">
                  <c:v>Hava</c:v>
                </c:pt>
                <c:pt idx="3">
                  <c:v>Neft kəməri</c:v>
                </c:pt>
                <c:pt idx="4">
                  <c:v>Magistral qaz kəməri</c:v>
                </c:pt>
                <c:pt idx="5">
                  <c:v>Avtomobil</c:v>
                </c:pt>
                <c:pt idx="6">
                  <c:v>Ümumi</c:v>
                </c:pt>
              </c:strCache>
            </c:strRef>
          </c:cat>
          <c:val>
            <c:numRef>
              <c:f>Лист1!$Q$4:$Q$10</c:f>
              <c:numCache>
                <c:formatCode>General</c:formatCode>
                <c:ptCount val="7"/>
                <c:pt idx="0">
                  <c:v>6.5</c:v>
                </c:pt>
                <c:pt idx="1">
                  <c:v>2.5299999999999998</c:v>
                </c:pt>
                <c:pt idx="2">
                  <c:v>0.08</c:v>
                </c:pt>
                <c:pt idx="3">
                  <c:v>16.489999999999998</c:v>
                </c:pt>
                <c:pt idx="4">
                  <c:v>8.4</c:v>
                </c:pt>
                <c:pt idx="5">
                  <c:v>66</c:v>
                </c:pt>
                <c:pt idx="6">
                  <c:v>100</c:v>
                </c:pt>
              </c:numCache>
            </c:numRef>
          </c:val>
          <c:extLst xmlns:c16r2="http://schemas.microsoft.com/office/drawing/2015/06/chart">
            <c:ext xmlns:c16="http://schemas.microsoft.com/office/drawing/2014/chart" uri="{C3380CC4-5D6E-409C-BE32-E72D297353CC}">
              <c16:uniqueId val="{00000001-C047-44E6-8809-8789320B6F5C}"/>
            </c:ext>
          </c:extLst>
        </c:ser>
        <c:dLbls>
          <c:showLegendKey val="0"/>
          <c:showVal val="0"/>
          <c:showCatName val="0"/>
          <c:showSerName val="0"/>
          <c:showPercent val="0"/>
          <c:showBubbleSize val="0"/>
        </c:dLbls>
        <c:axId val="125265024"/>
        <c:axId val="125266560"/>
      </c:areaChart>
      <c:barChart>
        <c:barDir val="col"/>
        <c:grouping val="clustered"/>
        <c:varyColors val="0"/>
        <c:ser>
          <c:idx val="2"/>
          <c:order val="2"/>
          <c:tx>
            <c:strRef>
              <c:f>Лист1!$R$3</c:f>
              <c:strCache>
                <c:ptCount val="1"/>
                <c:pt idx="0">
                  <c:v>2019-cu illə müqayisədə yükdaşımaların dəyişməsi</c:v>
                </c:pt>
              </c:strCache>
            </c:strRef>
          </c:tx>
          <c:spPr>
            <a:solidFill>
              <a:srgbClr val="C00000"/>
            </a:solidFill>
            <a:ln>
              <a:noFill/>
            </a:ln>
            <a:effectLst/>
          </c:spPr>
          <c:invertIfNegative val="0"/>
          <c:cat>
            <c:strRef>
              <c:f>Лист1!$O$4:$O$10</c:f>
              <c:strCache>
                <c:ptCount val="7"/>
                <c:pt idx="0">
                  <c:v>Dəmir yolu</c:v>
                </c:pt>
                <c:pt idx="1">
                  <c:v>Dəniz</c:v>
                </c:pt>
                <c:pt idx="2">
                  <c:v>Hava</c:v>
                </c:pt>
                <c:pt idx="3">
                  <c:v>Neft kəməri</c:v>
                </c:pt>
                <c:pt idx="4">
                  <c:v>Magistral qaz kəməri</c:v>
                </c:pt>
                <c:pt idx="5">
                  <c:v>Avtomobil</c:v>
                </c:pt>
                <c:pt idx="6">
                  <c:v>Ümumi</c:v>
                </c:pt>
              </c:strCache>
            </c:strRef>
          </c:cat>
          <c:val>
            <c:numRef>
              <c:f>Лист1!$R$4:$R$10</c:f>
              <c:numCache>
                <c:formatCode>General</c:formatCode>
                <c:ptCount val="7"/>
                <c:pt idx="0">
                  <c:v>-3.93</c:v>
                </c:pt>
                <c:pt idx="1">
                  <c:v>0.22</c:v>
                </c:pt>
                <c:pt idx="2">
                  <c:v>150.71</c:v>
                </c:pt>
                <c:pt idx="3">
                  <c:v>-10.5</c:v>
                </c:pt>
                <c:pt idx="4">
                  <c:v>7.6</c:v>
                </c:pt>
                <c:pt idx="5">
                  <c:v>-28.2</c:v>
                </c:pt>
                <c:pt idx="6">
                  <c:v>-19.829999999999998</c:v>
                </c:pt>
              </c:numCache>
            </c:numRef>
          </c:val>
          <c:extLst xmlns:c16r2="http://schemas.microsoft.com/office/drawing/2015/06/chart">
            <c:ext xmlns:c16="http://schemas.microsoft.com/office/drawing/2014/chart" uri="{C3380CC4-5D6E-409C-BE32-E72D297353CC}">
              <c16:uniqueId val="{00000002-C047-44E6-8809-8789320B6F5C}"/>
            </c:ext>
          </c:extLst>
        </c:ser>
        <c:dLbls>
          <c:showLegendKey val="0"/>
          <c:showVal val="0"/>
          <c:showCatName val="0"/>
          <c:showSerName val="0"/>
          <c:showPercent val="0"/>
          <c:showBubbleSize val="0"/>
        </c:dLbls>
        <c:gapWidth val="150"/>
        <c:axId val="125265024"/>
        <c:axId val="125266560"/>
      </c:barChart>
      <c:catAx>
        <c:axId val="12526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125266560"/>
        <c:crosses val="autoZero"/>
        <c:auto val="1"/>
        <c:lblAlgn val="ctr"/>
        <c:lblOffset val="100"/>
        <c:noMultiLvlLbl val="0"/>
      </c:catAx>
      <c:valAx>
        <c:axId val="125266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252650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Table>
      <c:spPr>
        <a:noFill/>
        <a:ln>
          <a:noFill/>
        </a:ln>
        <a:effectLst/>
      </c:spPr>
    </c:plotArea>
    <c:plotVisOnly val="1"/>
    <c:dispBlanksAs val="zero"/>
    <c:showDLblsOverMax val="0"/>
  </c:chart>
  <c:spPr>
    <a:solidFill>
      <a:srgbClr val="FFD1D1"/>
    </a:solidFill>
    <a:ln>
      <a:noFill/>
    </a:ln>
    <a:effectLst/>
    <a:scene3d>
      <a:camera prst="orthographicFront"/>
      <a:lightRig rig="threePt" dir="t"/>
    </a:scene3d>
    <a:sp3d>
      <a:bevelT w="139700" h="139700" prst="divot"/>
    </a:sp3d>
  </c:spPr>
  <c:txPr>
    <a:bodyPr/>
    <a:lstStyle/>
    <a:p>
      <a:pPr>
        <a:defRPr sz="12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8.8645539582846863E-2"/>
          <c:y val="3.2012896003008218E-2"/>
          <c:w val="0.91135446041715318"/>
          <c:h val="0.5474955774144753"/>
        </c:manualLayout>
      </c:layout>
      <c:bar3DChart>
        <c:barDir val="col"/>
        <c:grouping val="clustered"/>
        <c:varyColors val="0"/>
        <c:ser>
          <c:idx val="0"/>
          <c:order val="0"/>
          <c:tx>
            <c:strRef>
              <c:f>'[Nəqliyyatda yük daşıma.xlsx]Лист1'!$A$3</c:f>
              <c:strCache>
                <c:ptCount val="1"/>
                <c:pt idx="0">
                  <c:v>Dəmir yolu</c:v>
                </c:pt>
              </c:strCache>
            </c:strRef>
          </c:tx>
          <c:invertIfNegative val="0"/>
          <c:cat>
            <c:numRef>
              <c:f>'[Nəqliyyatda yük daşıma.xlsx]Лист1'!$B$2:$L$2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'[Nəqliyyatda yük daşıma.xlsx]Лист1'!$B$3:$L$3</c:f>
              <c:numCache>
                <c:formatCode>#,##0</c:formatCode>
                <c:ptCount val="11"/>
                <c:pt idx="0">
                  <c:v>22349</c:v>
                </c:pt>
                <c:pt idx="1">
                  <c:v>22203</c:v>
                </c:pt>
                <c:pt idx="2">
                  <c:v>23116</c:v>
                </c:pt>
                <c:pt idx="3">
                  <c:v>23127</c:v>
                </c:pt>
                <c:pt idx="4">
                  <c:v>21795</c:v>
                </c:pt>
                <c:pt idx="5">
                  <c:v>17090</c:v>
                </c:pt>
                <c:pt idx="6">
                  <c:v>15479</c:v>
                </c:pt>
                <c:pt idx="7">
                  <c:v>14558</c:v>
                </c:pt>
                <c:pt idx="8">
                  <c:v>13954</c:v>
                </c:pt>
                <c:pt idx="9">
                  <c:v>15222</c:v>
                </c:pt>
                <c:pt idx="10">
                  <c:v>14624</c:v>
                </c:pt>
              </c:numCache>
            </c:numRef>
          </c:val>
        </c:ser>
        <c:ser>
          <c:idx val="1"/>
          <c:order val="1"/>
          <c:tx>
            <c:strRef>
              <c:f>'[Nəqliyyatda yük daşıma.xlsx]Лист1'!$A$4</c:f>
              <c:strCache>
                <c:ptCount val="1"/>
                <c:pt idx="0">
                  <c:v>Dəniz</c:v>
                </c:pt>
              </c:strCache>
            </c:strRef>
          </c:tx>
          <c:invertIfNegative val="0"/>
          <c:cat>
            <c:numRef>
              <c:f>'[Nəqliyyatda yük daşıma.xlsx]Лист1'!$B$2:$L$2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'[Nəqliyyatda yük daşıma.xlsx]Лист1'!$B$4:$L$4</c:f>
              <c:numCache>
                <c:formatCode>#,##0</c:formatCode>
                <c:ptCount val="11"/>
                <c:pt idx="0">
                  <c:v>11714</c:v>
                </c:pt>
                <c:pt idx="1">
                  <c:v>12499</c:v>
                </c:pt>
                <c:pt idx="2">
                  <c:v>12371</c:v>
                </c:pt>
                <c:pt idx="3">
                  <c:v>11510</c:v>
                </c:pt>
                <c:pt idx="4">
                  <c:v>9934</c:v>
                </c:pt>
                <c:pt idx="5">
                  <c:v>6626</c:v>
                </c:pt>
                <c:pt idx="6">
                  <c:v>5807</c:v>
                </c:pt>
                <c:pt idx="7">
                  <c:v>8344</c:v>
                </c:pt>
                <c:pt idx="8">
                  <c:v>8236</c:v>
                </c:pt>
                <c:pt idx="9">
                  <c:v>5969</c:v>
                </c:pt>
                <c:pt idx="10">
                  <c:v>5981.9</c:v>
                </c:pt>
              </c:numCache>
            </c:numRef>
          </c:val>
        </c:ser>
        <c:ser>
          <c:idx val="2"/>
          <c:order val="2"/>
          <c:tx>
            <c:strRef>
              <c:f>'[Nəqliyyatda yük daşıma.xlsx]Лист1'!$A$5</c:f>
              <c:strCache>
                <c:ptCount val="1"/>
                <c:pt idx="0">
                  <c:v>Hava</c:v>
                </c:pt>
              </c:strCache>
            </c:strRef>
          </c:tx>
          <c:invertIfNegative val="0"/>
          <c:cat>
            <c:numRef>
              <c:f>'[Nəqliyyatda yük daşıma.xlsx]Лист1'!$B$2:$L$2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'[Nəqliyyatda yük daşıma.xlsx]Лист1'!$B$5:$L$5</c:f>
              <c:numCache>
                <c:formatCode>#,##0</c:formatCode>
                <c:ptCount val="11"/>
                <c:pt idx="0">
                  <c:v>40</c:v>
                </c:pt>
                <c:pt idx="1">
                  <c:v>51</c:v>
                </c:pt>
                <c:pt idx="2">
                  <c:v>82</c:v>
                </c:pt>
                <c:pt idx="3">
                  <c:v>126</c:v>
                </c:pt>
                <c:pt idx="4">
                  <c:v>125</c:v>
                </c:pt>
                <c:pt idx="5">
                  <c:v>129</c:v>
                </c:pt>
                <c:pt idx="6">
                  <c:v>160</c:v>
                </c:pt>
                <c:pt idx="7">
                  <c:v>173</c:v>
                </c:pt>
                <c:pt idx="8">
                  <c:v>208</c:v>
                </c:pt>
                <c:pt idx="9">
                  <c:v>183</c:v>
                </c:pt>
                <c:pt idx="10">
                  <c:v>458.8</c:v>
                </c:pt>
              </c:numCache>
            </c:numRef>
          </c:val>
        </c:ser>
        <c:ser>
          <c:idx val="3"/>
          <c:order val="3"/>
          <c:tx>
            <c:strRef>
              <c:f>'[Nəqliyyatda yük daşıma.xlsx]Лист1'!$A$6</c:f>
              <c:strCache>
                <c:ptCount val="1"/>
                <c:pt idx="0">
                  <c:v>Neft kəməri</c:v>
                </c:pt>
              </c:strCache>
            </c:strRef>
          </c:tx>
          <c:invertIfNegative val="0"/>
          <c:cat>
            <c:numRef>
              <c:f>'[Nəqliyyatda yük daşıma.xlsx]Лист1'!$B$2:$L$2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'[Nəqliyyatda yük daşıma.xlsx]Лист1'!$B$6:$L$6</c:f>
              <c:numCache>
                <c:formatCode>#,##0</c:formatCode>
                <c:ptCount val="11"/>
                <c:pt idx="0">
                  <c:v>49982</c:v>
                </c:pt>
                <c:pt idx="1">
                  <c:v>45602</c:v>
                </c:pt>
                <c:pt idx="2">
                  <c:v>43316</c:v>
                </c:pt>
                <c:pt idx="3">
                  <c:v>43549</c:v>
                </c:pt>
                <c:pt idx="4">
                  <c:v>45784</c:v>
                </c:pt>
                <c:pt idx="5">
                  <c:v>45672</c:v>
                </c:pt>
                <c:pt idx="6">
                  <c:v>44129</c:v>
                </c:pt>
                <c:pt idx="7">
                  <c:v>42559</c:v>
                </c:pt>
                <c:pt idx="8">
                  <c:v>41490.9</c:v>
                </c:pt>
                <c:pt idx="9">
                  <c:v>38787</c:v>
                </c:pt>
                <c:pt idx="10">
                  <c:v>34720</c:v>
                </c:pt>
              </c:numCache>
            </c:numRef>
          </c:val>
        </c:ser>
        <c:ser>
          <c:idx val="4"/>
          <c:order val="4"/>
          <c:tx>
            <c:strRef>
              <c:f>'[Nəqliyyatda yük daşıma.xlsx]Лист1'!$A$7</c:f>
              <c:strCache>
                <c:ptCount val="1"/>
                <c:pt idx="0">
                  <c:v>Magistral qaz kəməri</c:v>
                </c:pt>
              </c:strCache>
            </c:strRef>
          </c:tx>
          <c:invertIfNegative val="0"/>
          <c:cat>
            <c:numRef>
              <c:f>'[Nəqliyyatda yük daşıma.xlsx]Лист1'!$B$2:$L$2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'[Nəqliyyatda yük daşıma.xlsx]Лист1'!$B$7:$L$7</c:f>
              <c:numCache>
                <c:formatCode>#,##0</c:formatCode>
                <c:ptCount val="11"/>
                <c:pt idx="0">
                  <c:v>12476</c:v>
                </c:pt>
                <c:pt idx="1">
                  <c:v>13451</c:v>
                </c:pt>
                <c:pt idx="2">
                  <c:v>13854</c:v>
                </c:pt>
                <c:pt idx="3">
                  <c:v>14392</c:v>
                </c:pt>
                <c:pt idx="4">
                  <c:v>15750</c:v>
                </c:pt>
                <c:pt idx="5">
                  <c:v>15251</c:v>
                </c:pt>
                <c:pt idx="6">
                  <c:v>15427</c:v>
                </c:pt>
                <c:pt idx="7">
                  <c:v>15931</c:v>
                </c:pt>
                <c:pt idx="8">
                  <c:v>16911</c:v>
                </c:pt>
                <c:pt idx="9">
                  <c:v>19809</c:v>
                </c:pt>
                <c:pt idx="10">
                  <c:v>21320</c:v>
                </c:pt>
              </c:numCache>
            </c:numRef>
          </c:val>
        </c:ser>
        <c:ser>
          <c:idx val="5"/>
          <c:order val="5"/>
          <c:tx>
            <c:strRef>
              <c:f>'[Nəqliyyatda yük daşıma.xlsx]Лист1'!$A$8</c:f>
              <c:strCache>
                <c:ptCount val="1"/>
                <c:pt idx="0">
                  <c:v>Avtomobil</c:v>
                </c:pt>
              </c:strCache>
            </c:strRef>
          </c:tx>
          <c:spPr>
            <a:ln>
              <a:solidFill>
                <a:srgbClr val="00B050"/>
              </a:solidFill>
            </a:ln>
          </c:spPr>
          <c:invertIfNegative val="0"/>
          <c:cat>
            <c:numRef>
              <c:f>'[Nəqliyyatda yük daşıma.xlsx]Лист1'!$B$2:$L$2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'[Nəqliyyatda yük daşıma.xlsx]Лист1'!$B$8:$L$8</c:f>
              <c:numCache>
                <c:formatCode>#,##0</c:formatCode>
                <c:ptCount val="11"/>
                <c:pt idx="0">
                  <c:v>99891</c:v>
                </c:pt>
                <c:pt idx="1">
                  <c:v>109780</c:v>
                </c:pt>
                <c:pt idx="2">
                  <c:v>118123</c:v>
                </c:pt>
                <c:pt idx="3">
                  <c:v>125222</c:v>
                </c:pt>
                <c:pt idx="4">
                  <c:v>128603</c:v>
                </c:pt>
                <c:pt idx="5">
                  <c:v>137605</c:v>
                </c:pt>
                <c:pt idx="6">
                  <c:v>141459</c:v>
                </c:pt>
                <c:pt idx="7">
                  <c:v>144854</c:v>
                </c:pt>
                <c:pt idx="8">
                  <c:v>149344</c:v>
                </c:pt>
                <c:pt idx="9">
                  <c:v>155318</c:v>
                </c:pt>
                <c:pt idx="10">
                  <c:v>111518</c:v>
                </c:pt>
              </c:numCache>
            </c:numRef>
          </c:val>
        </c:ser>
        <c:ser>
          <c:idx val="6"/>
          <c:order val="6"/>
          <c:tx>
            <c:strRef>
              <c:f>'[Nəqliyyatda yük daşıma.xlsx]Лист1'!$A$9</c:f>
              <c:strCache>
                <c:ptCount val="1"/>
                <c:pt idx="0">
                  <c:v>Cəmi yükdaşımalar</c:v>
                </c:pt>
              </c:strCache>
            </c:strRef>
          </c:tx>
          <c:spPr>
            <a:ln>
              <a:solidFill>
                <a:srgbClr val="FF0000"/>
              </a:solidFill>
            </a:ln>
          </c:spPr>
          <c:invertIfNegative val="0"/>
          <c:cat>
            <c:numRef>
              <c:f>'[Nəqliyyatda yük daşıma.xlsx]Лист1'!$B$2:$L$2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'[Nəqliyyatda yük daşıma.xlsx]Лист1'!$B$9:$L$9</c:f>
              <c:numCache>
                <c:formatCode>#,##0</c:formatCode>
                <c:ptCount val="11"/>
                <c:pt idx="0">
                  <c:v>196452</c:v>
                </c:pt>
                <c:pt idx="1">
                  <c:v>203586</c:v>
                </c:pt>
                <c:pt idx="2">
                  <c:v>210862</c:v>
                </c:pt>
                <c:pt idx="3">
                  <c:v>217926</c:v>
                </c:pt>
                <c:pt idx="4">
                  <c:v>221991</c:v>
                </c:pt>
                <c:pt idx="5">
                  <c:v>222373</c:v>
                </c:pt>
                <c:pt idx="6">
                  <c:v>222461</c:v>
                </c:pt>
                <c:pt idx="7">
                  <c:v>226419</c:v>
                </c:pt>
                <c:pt idx="8">
                  <c:v>230144</c:v>
                </c:pt>
                <c:pt idx="9">
                  <c:v>235288</c:v>
                </c:pt>
                <c:pt idx="10">
                  <c:v>188623</c:v>
                </c:pt>
              </c:numCache>
            </c:numRef>
          </c:val>
        </c:ser>
        <c:dLbls>
          <c:showLegendKey val="0"/>
          <c:showVal val="0"/>
          <c:showCatName val="0"/>
          <c:showSerName val="0"/>
          <c:showPercent val="0"/>
          <c:showBubbleSize val="0"/>
        </c:dLbls>
        <c:gapWidth val="150"/>
        <c:shape val="cylinder"/>
        <c:axId val="125400576"/>
        <c:axId val="125402112"/>
        <c:axId val="0"/>
      </c:bar3DChart>
      <c:catAx>
        <c:axId val="125400576"/>
        <c:scaling>
          <c:orientation val="minMax"/>
        </c:scaling>
        <c:delete val="0"/>
        <c:axPos val="b"/>
        <c:numFmt formatCode="General" sourceLinked="1"/>
        <c:majorTickMark val="none"/>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125402112"/>
        <c:crosses val="autoZero"/>
        <c:auto val="1"/>
        <c:lblAlgn val="ctr"/>
        <c:lblOffset val="100"/>
        <c:noMultiLvlLbl val="0"/>
      </c:catAx>
      <c:valAx>
        <c:axId val="125402112"/>
        <c:scaling>
          <c:orientation val="minMax"/>
        </c:scaling>
        <c:delete val="0"/>
        <c:axPos val="l"/>
        <c:majorGridlines/>
        <c:numFmt formatCode="#,##0" sourceLinked="1"/>
        <c:majorTickMark val="none"/>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125400576"/>
        <c:crosses val="autoZero"/>
        <c:crossBetween val="between"/>
      </c:valAx>
      <c:dTable>
        <c:showHorzBorder val="1"/>
        <c:showVertBorder val="1"/>
        <c:showOutline val="1"/>
        <c:showKeys val="1"/>
        <c:txPr>
          <a:bodyPr/>
          <a:lstStyle/>
          <a:p>
            <a:pPr rtl="0">
              <a:defRPr sz="1200" b="1">
                <a:latin typeface="Times New Roman" panose="02020603050405020304" pitchFamily="18" charset="0"/>
                <a:cs typeface="Times New Roman" panose="02020603050405020304" pitchFamily="18" charset="0"/>
              </a:defRPr>
            </a:pPr>
            <a:endParaRPr lang="ru-RU"/>
          </a:p>
        </c:txPr>
      </c:dTable>
    </c:plotArea>
    <c:plotVisOnly val="1"/>
    <c:dispBlanksAs val="gap"/>
    <c:showDLblsOverMax val="0"/>
  </c:chart>
  <c:spPr>
    <a:solidFill>
      <a:schemeClr val="accent2">
        <a:lumMod val="20000"/>
        <a:lumOff val="80000"/>
      </a:schemeClr>
    </a:solidFill>
    <a:scene3d>
      <a:camera prst="orthographicFront"/>
      <a:lightRig rig="threePt" dir="t"/>
    </a:scene3d>
    <a:sp3d>
      <a:bevelT w="114300" prst="artDeco"/>
    </a:sp3d>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8191415086754E-2"/>
          <c:y val="1.4039301591288569E-2"/>
          <c:w val="0.93957435118384991"/>
          <c:h val="0.81997813447459134"/>
        </c:manualLayout>
      </c:layout>
      <c:barChart>
        <c:barDir val="col"/>
        <c:grouping val="clustered"/>
        <c:varyColors val="0"/>
        <c:ser>
          <c:idx val="0"/>
          <c:order val="0"/>
          <c:tx>
            <c:strRef>
              <c:f>Лист1!$B$11</c:f>
              <c:strCache>
                <c:ptCount val="1"/>
                <c:pt idx="0">
                  <c:v>Ümumi yük daşıma, mln. ton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19"/>
              <c:layout>
                <c:manualLayout>
                  <c:x val="1.526051885764116E-2"/>
                  <c:y val="-0.126410657471427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5.9407019838674517E-2"/>
                      <c:h val="0.10539521160306427"/>
                    </c:manualLayout>
                  </c15:layout>
                </c:ext>
                <c:ext xmlns:c16="http://schemas.microsoft.com/office/drawing/2014/chart" uri="{C3380CC4-5D6E-409C-BE32-E72D297353CC}">
                  <c16:uniqueId val="{00000000-459B-4A17-A7B1-F09EA53F2095}"/>
                </c:ext>
              </c:extLst>
            </c:dLbl>
            <c:dLbl>
              <c:idx val="20"/>
              <c:layout>
                <c:manualLayout>
                  <c:x val="-6.5402223675604968E-3"/>
                  <c:y val="-8.12641083521445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59B-4A17-A7B1-F09EA53F2095}"/>
                </c:ext>
              </c:extLst>
            </c:dLbl>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Лист1!$C$10:$Z$10</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Лист1!$C$11:$Z$11</c:f>
              <c:numCache>
                <c:formatCode>#,##0.0</c:formatCode>
                <c:ptCount val="24"/>
                <c:pt idx="0">
                  <c:v>5.7477999999999998</c:v>
                </c:pt>
                <c:pt idx="1">
                  <c:v>7.5041000000000002</c:v>
                </c:pt>
                <c:pt idx="2">
                  <c:v>8.1780000000000008</c:v>
                </c:pt>
                <c:pt idx="3">
                  <c:v>7.3819999999999997</c:v>
                </c:pt>
                <c:pt idx="4">
                  <c:v>8.7789999999999999</c:v>
                </c:pt>
                <c:pt idx="5">
                  <c:v>10.247</c:v>
                </c:pt>
                <c:pt idx="6">
                  <c:v>11.3811</c:v>
                </c:pt>
                <c:pt idx="7">
                  <c:v>13.2723</c:v>
                </c:pt>
                <c:pt idx="8">
                  <c:v>13.2087</c:v>
                </c:pt>
                <c:pt idx="9">
                  <c:v>13.68</c:v>
                </c:pt>
                <c:pt idx="10">
                  <c:v>13.5061</c:v>
                </c:pt>
                <c:pt idx="11">
                  <c:v>10.173200000000001</c:v>
                </c:pt>
                <c:pt idx="12">
                  <c:v>11.898</c:v>
                </c:pt>
                <c:pt idx="13">
                  <c:v>13.19</c:v>
                </c:pt>
                <c:pt idx="14">
                  <c:v>11.7143</c:v>
                </c:pt>
                <c:pt idx="15">
                  <c:v>12.4991</c:v>
                </c:pt>
                <c:pt idx="16">
                  <c:v>12.3712</c:v>
                </c:pt>
                <c:pt idx="17">
                  <c:v>11.5097</c:v>
                </c:pt>
                <c:pt idx="18">
                  <c:v>9.9341000000000008</c:v>
                </c:pt>
                <c:pt idx="19">
                  <c:v>6.6258999999999997</c:v>
                </c:pt>
                <c:pt idx="20">
                  <c:v>5.8073000000000006</c:v>
                </c:pt>
                <c:pt idx="21">
                  <c:v>8.3445</c:v>
                </c:pt>
                <c:pt idx="22">
                  <c:v>8.2361000000000004</c:v>
                </c:pt>
                <c:pt idx="23">
                  <c:v>5.9687000000000001</c:v>
                </c:pt>
              </c:numCache>
            </c:numRef>
          </c:val>
          <c:extLst xmlns:c16r2="http://schemas.microsoft.com/office/drawing/2015/06/chart">
            <c:ext xmlns:c16="http://schemas.microsoft.com/office/drawing/2014/chart" uri="{C3380CC4-5D6E-409C-BE32-E72D297353CC}">
              <c16:uniqueId val="{00000002-459B-4A17-A7B1-F09EA53F2095}"/>
            </c:ext>
          </c:extLst>
        </c:ser>
        <c:ser>
          <c:idx val="1"/>
          <c:order val="1"/>
          <c:tx>
            <c:strRef>
              <c:f>Лист1!$B$12</c:f>
              <c:strCache>
                <c:ptCount val="1"/>
                <c:pt idx="0">
                  <c:v>       Idxal, mln. ton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Лист1!$C$10:$Z$10</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Лист1!$C$12:$Z$12</c:f>
              <c:numCache>
                <c:formatCode>#,##0.0</c:formatCode>
                <c:ptCount val="24"/>
                <c:pt idx="0">
                  <c:v>1.0215000000000001</c:v>
                </c:pt>
                <c:pt idx="1">
                  <c:v>0.61260000000000003</c:v>
                </c:pt>
                <c:pt idx="2">
                  <c:v>0.73599999999999999</c:v>
                </c:pt>
                <c:pt idx="3">
                  <c:v>0.46899999999999997</c:v>
                </c:pt>
                <c:pt idx="4">
                  <c:v>0.31</c:v>
                </c:pt>
                <c:pt idx="5">
                  <c:v>0.41299999999999998</c:v>
                </c:pt>
                <c:pt idx="6">
                  <c:v>0.106</c:v>
                </c:pt>
                <c:pt idx="7">
                  <c:v>0.21819999999999998</c:v>
                </c:pt>
                <c:pt idx="8">
                  <c:v>0.53639999999999999</c:v>
                </c:pt>
                <c:pt idx="9">
                  <c:v>0.26400000000000001</c:v>
                </c:pt>
                <c:pt idx="10">
                  <c:v>0.28000000000000003</c:v>
                </c:pt>
                <c:pt idx="11">
                  <c:v>0.27610000000000001</c:v>
                </c:pt>
                <c:pt idx="12">
                  <c:v>0.4844</c:v>
                </c:pt>
                <c:pt idx="13">
                  <c:v>0.64749999999999996</c:v>
                </c:pt>
                <c:pt idx="14">
                  <c:v>1.1497999999999999</c:v>
                </c:pt>
                <c:pt idx="15">
                  <c:v>1.6224000000000001</c:v>
                </c:pt>
                <c:pt idx="16">
                  <c:v>1.4938</c:v>
                </c:pt>
                <c:pt idx="17">
                  <c:v>1.5957999999999999</c:v>
                </c:pt>
                <c:pt idx="18">
                  <c:v>0.55489999999999995</c:v>
                </c:pt>
                <c:pt idx="19">
                  <c:v>0.2001</c:v>
                </c:pt>
                <c:pt idx="20">
                  <c:v>0.31610000000000005</c:v>
                </c:pt>
                <c:pt idx="21">
                  <c:v>0.21819999999999998</c:v>
                </c:pt>
                <c:pt idx="22">
                  <c:v>0.2402</c:v>
                </c:pt>
                <c:pt idx="23">
                  <c:v>0.21430000000000002</c:v>
                </c:pt>
              </c:numCache>
            </c:numRef>
          </c:val>
          <c:extLst xmlns:c16r2="http://schemas.microsoft.com/office/drawing/2015/06/chart">
            <c:ext xmlns:c16="http://schemas.microsoft.com/office/drawing/2014/chart" uri="{C3380CC4-5D6E-409C-BE32-E72D297353CC}">
              <c16:uniqueId val="{00000003-459B-4A17-A7B1-F09EA53F2095}"/>
            </c:ext>
          </c:extLst>
        </c:ser>
        <c:ser>
          <c:idx val="2"/>
          <c:order val="2"/>
          <c:tx>
            <c:strRef>
              <c:f>Лист1!$B$13</c:f>
              <c:strCache>
                <c:ptCount val="1"/>
                <c:pt idx="0">
                  <c:v>       Ixrac, mln. ton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Лист1!$C$10:$Z$10</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Лист1!$C$13:$Z$13</c:f>
              <c:numCache>
                <c:formatCode>#,##0.0</c:formatCode>
                <c:ptCount val="24"/>
                <c:pt idx="0">
                  <c:v>1.7018</c:v>
                </c:pt>
                <c:pt idx="1">
                  <c:v>1.4609000000000001</c:v>
                </c:pt>
                <c:pt idx="2">
                  <c:v>1.137</c:v>
                </c:pt>
                <c:pt idx="3">
                  <c:v>0.439</c:v>
                </c:pt>
                <c:pt idx="4">
                  <c:v>0.47699999999999998</c:v>
                </c:pt>
                <c:pt idx="5">
                  <c:v>0.379</c:v>
                </c:pt>
                <c:pt idx="6">
                  <c:v>0.28499999999999998</c:v>
                </c:pt>
                <c:pt idx="7">
                  <c:v>0.40799999999999997</c:v>
                </c:pt>
                <c:pt idx="8">
                  <c:v>0.67820000000000003</c:v>
                </c:pt>
                <c:pt idx="9">
                  <c:v>0.80200000000000005</c:v>
                </c:pt>
                <c:pt idx="10">
                  <c:v>1.1870000000000001</c:v>
                </c:pt>
                <c:pt idx="11">
                  <c:v>1.0957000000000001</c:v>
                </c:pt>
                <c:pt idx="12">
                  <c:v>1.2592000000000001</c:v>
                </c:pt>
                <c:pt idx="13">
                  <c:v>0.97899999999999998</c:v>
                </c:pt>
                <c:pt idx="14">
                  <c:v>1.1282000000000001</c:v>
                </c:pt>
                <c:pt idx="15">
                  <c:v>1.3110999999999999</c:v>
                </c:pt>
                <c:pt idx="16">
                  <c:v>1.2897000000000001</c:v>
                </c:pt>
                <c:pt idx="17">
                  <c:v>1.1140000000000001</c:v>
                </c:pt>
                <c:pt idx="18">
                  <c:v>0.71510000000000007</c:v>
                </c:pt>
                <c:pt idx="19">
                  <c:v>0.31900000000000001</c:v>
                </c:pt>
                <c:pt idx="20">
                  <c:v>0.51</c:v>
                </c:pt>
                <c:pt idx="21">
                  <c:v>0.36899999999999999</c:v>
                </c:pt>
                <c:pt idx="22">
                  <c:v>0.31910000000000005</c:v>
                </c:pt>
                <c:pt idx="23">
                  <c:v>0.31310000000000004</c:v>
                </c:pt>
              </c:numCache>
            </c:numRef>
          </c:val>
          <c:extLst xmlns:c16r2="http://schemas.microsoft.com/office/drawing/2015/06/chart">
            <c:ext xmlns:c16="http://schemas.microsoft.com/office/drawing/2014/chart" uri="{C3380CC4-5D6E-409C-BE32-E72D297353CC}">
              <c16:uniqueId val="{00000004-459B-4A17-A7B1-F09EA53F2095}"/>
            </c:ext>
          </c:extLst>
        </c:ser>
        <c:dLbls>
          <c:showLegendKey val="0"/>
          <c:showVal val="0"/>
          <c:showCatName val="0"/>
          <c:showSerName val="0"/>
          <c:showPercent val="0"/>
          <c:showBubbleSize val="0"/>
        </c:dLbls>
        <c:gapWidth val="300"/>
        <c:axId val="125495552"/>
        <c:axId val="125345792"/>
      </c:barChart>
      <c:lineChart>
        <c:grouping val="standard"/>
        <c:varyColors val="0"/>
        <c:ser>
          <c:idx val="3"/>
          <c:order val="3"/>
          <c:tx>
            <c:strRef>
              <c:f>Лист1!$B$14</c:f>
              <c:strCache>
                <c:ptCount val="1"/>
                <c:pt idx="0">
                  <c:v>      Transit, mln. ton</c:v>
                </c:pt>
              </c:strCache>
            </c:strRef>
          </c:tx>
          <c:spPr>
            <a:ln w="31750" cap="rnd">
              <a:solidFill>
                <a:schemeClr val="accent4"/>
              </a:solidFill>
              <a:round/>
            </a:ln>
            <a:effectLst/>
          </c:spPr>
          <c:marker>
            <c:symbol val="none"/>
          </c:marker>
          <c:dLbls>
            <c:dLbl>
              <c:idx val="7"/>
              <c:layout>
                <c:manualLayout>
                  <c:x val="-1.4936519790888761E-2"/>
                  <c:y val="-2.5706940874035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59B-4A17-A7B1-F09EA53F2095}"/>
                </c:ext>
              </c:extLst>
            </c:dLbl>
            <c:dLbl>
              <c:idx val="8"/>
              <c:layout>
                <c:manualLayout>
                  <c:x val="-8.5351541662221277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59B-4A17-A7B1-F09EA53F2095}"/>
                </c:ext>
              </c:extLst>
            </c:dLbl>
            <c:dLbl>
              <c:idx val="17"/>
              <c:layout>
                <c:manualLayout>
                  <c:x val="5.450185306300414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59B-4A17-A7B1-F09EA53F2095}"/>
                </c:ext>
              </c:extLst>
            </c:dLbl>
            <c:dLbl>
              <c:idx val="18"/>
              <c:layout>
                <c:manualLayout>
                  <c:x val="-2.3980815347721823E-2"/>
                  <c:y val="2.257158600096022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7606278613472856E-2"/>
                      <c:h val="7.3792502799452542E-2"/>
                    </c:manualLayout>
                  </c15:layout>
                </c:ext>
                <c:ext xmlns:c16="http://schemas.microsoft.com/office/drawing/2014/chart" uri="{C3380CC4-5D6E-409C-BE32-E72D297353CC}">
                  <c16:uniqueId val="{00000008-459B-4A17-A7B1-F09EA53F2095}"/>
                </c:ext>
              </c:extLst>
            </c:dLbl>
            <c:dLbl>
              <c:idx val="19"/>
              <c:layout>
                <c:manualLayout>
                  <c:x val="-4.7961630695443645E-2"/>
                  <c:y val="-4.514672686230331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59B-4A17-A7B1-F09EA53F2095}"/>
                </c:ext>
              </c:extLst>
            </c:dLbl>
            <c:dLbl>
              <c:idx val="22"/>
              <c:layout>
                <c:manualLayout>
                  <c:x val="1.0900370612600829E-2"/>
                  <c:y val="-0.1076057715822939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59B-4A17-A7B1-F09EA53F2095}"/>
                </c:ext>
              </c:extLst>
            </c:dLbl>
            <c:dLbl>
              <c:idx val="23"/>
              <c:layout>
                <c:manualLayout>
                  <c:x val="-1.52605188576411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59B-4A17-A7B1-F09EA53F2095}"/>
                </c:ext>
              </c:extLst>
            </c:dLbl>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Лист1!$C$10:$Z$10</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Лист1!$C$14:$Z$14</c:f>
              <c:numCache>
                <c:formatCode>#,##0.0</c:formatCode>
                <c:ptCount val="24"/>
                <c:pt idx="0">
                  <c:v>0.78800000000000003</c:v>
                </c:pt>
                <c:pt idx="1">
                  <c:v>1.6712</c:v>
                </c:pt>
                <c:pt idx="2">
                  <c:v>3.577</c:v>
                </c:pt>
                <c:pt idx="3">
                  <c:v>3.7320000000000002</c:v>
                </c:pt>
                <c:pt idx="4">
                  <c:v>5.0339999999999998</c:v>
                </c:pt>
                <c:pt idx="5">
                  <c:v>7.2329999999999997</c:v>
                </c:pt>
                <c:pt idx="6">
                  <c:v>8.52</c:v>
                </c:pt>
                <c:pt idx="7">
                  <c:v>9.7218</c:v>
                </c:pt>
                <c:pt idx="8">
                  <c:v>7.8413999999999993</c:v>
                </c:pt>
                <c:pt idx="9">
                  <c:v>7.7229999999999999</c:v>
                </c:pt>
                <c:pt idx="10">
                  <c:v>5.907</c:v>
                </c:pt>
                <c:pt idx="11">
                  <c:v>5.3556000000000008</c:v>
                </c:pt>
                <c:pt idx="12">
                  <c:v>5.5946999999999996</c:v>
                </c:pt>
                <c:pt idx="13">
                  <c:v>6.8366000000000007</c:v>
                </c:pt>
                <c:pt idx="14">
                  <c:v>7.7181999999999995</c:v>
                </c:pt>
                <c:pt idx="15">
                  <c:v>8.4305000000000003</c:v>
                </c:pt>
                <c:pt idx="16">
                  <c:v>8.6211000000000002</c:v>
                </c:pt>
                <c:pt idx="17">
                  <c:v>8.2415000000000003</c:v>
                </c:pt>
                <c:pt idx="18">
                  <c:v>8.2962999999999987</c:v>
                </c:pt>
                <c:pt idx="19">
                  <c:v>5.5673999999999992</c:v>
                </c:pt>
                <c:pt idx="20">
                  <c:v>4.2083000000000004</c:v>
                </c:pt>
                <c:pt idx="21">
                  <c:v>6.8716999999999997</c:v>
                </c:pt>
                <c:pt idx="22">
                  <c:v>6.5354999999999999</c:v>
                </c:pt>
                <c:pt idx="23">
                  <c:v>4.2888000000000002</c:v>
                </c:pt>
              </c:numCache>
            </c:numRef>
          </c:val>
          <c:smooth val="0"/>
          <c:extLst xmlns:c16r2="http://schemas.microsoft.com/office/drawing/2015/06/chart">
            <c:ext xmlns:c16="http://schemas.microsoft.com/office/drawing/2014/chart" uri="{C3380CC4-5D6E-409C-BE32-E72D297353CC}">
              <c16:uniqueId val="{0000000C-459B-4A17-A7B1-F09EA53F2095}"/>
            </c:ext>
          </c:extLst>
        </c:ser>
        <c:ser>
          <c:idx val="4"/>
          <c:order val="4"/>
          <c:tx>
            <c:strRef>
              <c:f>Лист1!$B$15</c:f>
              <c:strCache>
                <c:ptCount val="1"/>
                <c:pt idx="0">
                  <c:v>       Xarici limanlararası, mln. ton</c:v>
                </c:pt>
              </c:strCache>
            </c:strRef>
          </c:tx>
          <c:spPr>
            <a:ln w="31750" cap="rnd">
              <a:solidFill>
                <a:srgbClr val="FF0000"/>
              </a:solidFill>
              <a:round/>
            </a:ln>
            <a:effectLst/>
          </c:spPr>
          <c:marker>
            <c:symbol val="none"/>
          </c:marker>
          <c:dLbls>
            <c:dLbl>
              <c:idx val="10"/>
              <c:layout>
                <c:manualLayout>
                  <c:x val="2.1337885415554534E-3"/>
                  <c:y val="-6.320541760722352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59B-4A17-A7B1-F09EA53F2095}"/>
                </c:ext>
              </c:extLst>
            </c:dLbl>
            <c:dLbl>
              <c:idx val="14"/>
              <c:layout>
                <c:manualLayout>
                  <c:x val="-1.1289601388176498E-2"/>
                  <c:y val="-2.7686242208475587E-2"/>
                </c:manualLayout>
              </c:layout>
              <c:showLegendKey val="0"/>
              <c:showVal val="1"/>
              <c:showCatName val="0"/>
              <c:showSerName val="0"/>
              <c:showPercent val="0"/>
              <c:showBubbleSize val="0"/>
            </c:dLbl>
            <c:dLbl>
              <c:idx val="22"/>
              <c:layout>
                <c:manualLayout>
                  <c:x val="-4.26757708311122E-3"/>
                  <c:y val="-2.99914310197087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459B-4A17-A7B1-F09EA53F2095}"/>
                </c:ext>
              </c:extLst>
            </c:dLbl>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Лист1!$C$10:$Z$10</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Лист1!$C$15:$Z$15</c:f>
              <c:numCache>
                <c:formatCode>#,##0.0</c:formatCode>
                <c:ptCount val="24"/>
                <c:pt idx="0">
                  <c:v>2.0855000000000001</c:v>
                </c:pt>
                <c:pt idx="1">
                  <c:v>3.3786</c:v>
                </c:pt>
                <c:pt idx="2">
                  <c:v>2.3592</c:v>
                </c:pt>
                <c:pt idx="3">
                  <c:v>2.5376999999999996</c:v>
                </c:pt>
                <c:pt idx="4">
                  <c:v>2.8966999999999996</c:v>
                </c:pt>
                <c:pt idx="5">
                  <c:v>2.222</c:v>
                </c:pt>
                <c:pt idx="6">
                  <c:v>2.4701</c:v>
                </c:pt>
                <c:pt idx="7">
                  <c:v>2.9243000000000001</c:v>
                </c:pt>
                <c:pt idx="8">
                  <c:v>4.1482999999999999</c:v>
                </c:pt>
                <c:pt idx="9">
                  <c:v>4.8179999999999996</c:v>
                </c:pt>
                <c:pt idx="10">
                  <c:v>6.101</c:v>
                </c:pt>
                <c:pt idx="11">
                  <c:v>3.4304000000000001</c:v>
                </c:pt>
                <c:pt idx="12">
                  <c:v>4.5152999999999999</c:v>
                </c:pt>
                <c:pt idx="13">
                  <c:v>4.7268999999999997</c:v>
                </c:pt>
                <c:pt idx="14">
                  <c:v>1.6707000000000001</c:v>
                </c:pt>
                <c:pt idx="15">
                  <c:v>1.1351</c:v>
                </c:pt>
                <c:pt idx="16">
                  <c:v>0.94489999999999996</c:v>
                </c:pt>
                <c:pt idx="17">
                  <c:v>0.54830000000000001</c:v>
                </c:pt>
                <c:pt idx="18">
                  <c:v>0.36780000000000002</c:v>
                </c:pt>
                <c:pt idx="19">
                  <c:v>0.4874</c:v>
                </c:pt>
                <c:pt idx="20">
                  <c:v>0.74909999999999999</c:v>
                </c:pt>
                <c:pt idx="21">
                  <c:v>0.85339999999999994</c:v>
                </c:pt>
                <c:pt idx="22">
                  <c:v>1.1413</c:v>
                </c:pt>
                <c:pt idx="23">
                  <c:v>1.1413</c:v>
                </c:pt>
              </c:numCache>
            </c:numRef>
          </c:val>
          <c:smooth val="0"/>
          <c:extLst xmlns:c16r2="http://schemas.microsoft.com/office/drawing/2015/06/chart">
            <c:ext xmlns:c16="http://schemas.microsoft.com/office/drawing/2014/chart" uri="{C3380CC4-5D6E-409C-BE32-E72D297353CC}">
              <c16:uniqueId val="{0000000F-459B-4A17-A7B1-F09EA53F2095}"/>
            </c:ext>
          </c:extLst>
        </c:ser>
        <c:ser>
          <c:idx val="5"/>
          <c:order val="5"/>
          <c:tx>
            <c:strRef>
              <c:f>Лист1!$B$16</c:f>
              <c:strCache>
                <c:ptCount val="1"/>
                <c:pt idx="0">
                  <c:v>      Kabotaj əlaqə, mln. ton</c:v>
                </c:pt>
              </c:strCache>
            </c:strRef>
          </c:tx>
          <c:spPr>
            <a:ln w="31750" cap="rnd">
              <a:solidFill>
                <a:schemeClr val="accent6"/>
              </a:solidFill>
              <a:round/>
            </a:ln>
            <a:effectLst/>
          </c:spPr>
          <c:marker>
            <c:symbol val="none"/>
          </c:marker>
          <c:cat>
            <c:numRef>
              <c:f>Лист1!$C$10:$Z$10</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Лист1!$C$16:$Z$16</c:f>
              <c:numCache>
                <c:formatCode>#,##0.0</c:formatCode>
                <c:ptCount val="24"/>
                <c:pt idx="0">
                  <c:v>0.1509999999999998</c:v>
                </c:pt>
                <c:pt idx="1">
                  <c:v>0.38079999999999981</c:v>
                </c:pt>
                <c:pt idx="2">
                  <c:v>0.36880000000000024</c:v>
                </c:pt>
                <c:pt idx="3">
                  <c:v>0.20429999999999993</c:v>
                </c:pt>
                <c:pt idx="4">
                  <c:v>6.130000000000102E-2</c:v>
                </c:pt>
                <c:pt idx="5">
                  <c:v>0</c:v>
                </c:pt>
                <c:pt idx="6">
                  <c:v>0</c:v>
                </c:pt>
                <c:pt idx="7">
                  <c:v>0</c:v>
                </c:pt>
                <c:pt idx="8">
                  <c:v>4.4000000000004036E-3</c:v>
                </c:pt>
                <c:pt idx="9">
                  <c:v>7.3000000000000398E-2</c:v>
                </c:pt>
                <c:pt idx="10">
                  <c:v>3.1099999999998573E-2</c:v>
                </c:pt>
                <c:pt idx="11">
                  <c:v>1.5399999999999636E-2</c:v>
                </c:pt>
                <c:pt idx="12">
                  <c:v>4.4399999999999551E-2</c:v>
                </c:pt>
                <c:pt idx="13">
                  <c:v>0</c:v>
                </c:pt>
                <c:pt idx="14">
                  <c:v>4.7399999999999665E-2</c:v>
                </c:pt>
                <c:pt idx="15">
                  <c:v>0</c:v>
                </c:pt>
                <c:pt idx="16">
                  <c:v>2.1699999999999164E-2</c:v>
                </c:pt>
                <c:pt idx="17">
                  <c:v>1.010000000000133E-2</c:v>
                </c:pt>
                <c:pt idx="18">
                  <c:v>0</c:v>
                </c:pt>
                <c:pt idx="19">
                  <c:v>5.200000000000049E-2</c:v>
                </c:pt>
                <c:pt idx="20">
                  <c:v>2.3799999999999599E-2</c:v>
                </c:pt>
                <c:pt idx="21">
                  <c:v>3.2199999999999562E-2</c:v>
                </c:pt>
                <c:pt idx="22">
                  <c:v>0</c:v>
                </c:pt>
                <c:pt idx="23">
                  <c:v>1.1199999999999655E-2</c:v>
                </c:pt>
              </c:numCache>
            </c:numRef>
          </c:val>
          <c:smooth val="0"/>
          <c:extLst xmlns:c16r2="http://schemas.microsoft.com/office/drawing/2015/06/chart">
            <c:ext xmlns:c16="http://schemas.microsoft.com/office/drawing/2014/chart" uri="{C3380CC4-5D6E-409C-BE32-E72D297353CC}">
              <c16:uniqueId val="{00000010-459B-4A17-A7B1-F09EA53F2095}"/>
            </c:ext>
          </c:extLst>
        </c:ser>
        <c:dLbls>
          <c:showLegendKey val="0"/>
          <c:showVal val="0"/>
          <c:showCatName val="0"/>
          <c:showSerName val="0"/>
          <c:showPercent val="0"/>
          <c:showBubbleSize val="0"/>
        </c:dLbls>
        <c:marker val="1"/>
        <c:smooth val="0"/>
        <c:axId val="125495552"/>
        <c:axId val="125345792"/>
      </c:lineChart>
      <c:catAx>
        <c:axId val="1254955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ru-RU"/>
          </a:p>
        </c:txPr>
        <c:crossAx val="125345792"/>
        <c:crosses val="autoZero"/>
        <c:auto val="1"/>
        <c:lblAlgn val="ctr"/>
        <c:lblOffset val="100"/>
        <c:noMultiLvlLbl val="0"/>
      </c:catAx>
      <c:valAx>
        <c:axId val="125345792"/>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ru-RU"/>
          </a:p>
        </c:txPr>
        <c:crossAx val="125495552"/>
        <c:crosses val="autoZero"/>
        <c:crossBetween val="between"/>
      </c:valAx>
      <c:spPr>
        <a:noFill/>
        <a:ln>
          <a:noFill/>
        </a:ln>
        <a:effectLst/>
      </c:spPr>
    </c:plotArea>
    <c:legend>
      <c:legendPos val="b"/>
      <c:layout>
        <c:manualLayout>
          <c:xMode val="edge"/>
          <c:yMode val="edge"/>
          <c:x val="0.17299580684647653"/>
          <c:y val="0.90739152976561377"/>
          <c:w val="0.65400827518892302"/>
          <c:h val="5.682339643421262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2">
        <a:lumMod val="20000"/>
        <a:lumOff val="80000"/>
      </a:schemeClr>
    </a:solidFill>
    <a:ln w="12700" cap="flat" cmpd="sng" algn="ctr">
      <a:solidFill>
        <a:schemeClr val="accent2"/>
      </a:solidFill>
      <a:prstDash val="solid"/>
      <a:miter lim="800000"/>
    </a:ln>
    <a:effectLst/>
    <a:scene3d>
      <a:camera prst="orthographicFront"/>
      <a:lightRig rig="threePt" dir="t"/>
    </a:scene3d>
    <a:sp3d>
      <a:bevelT w="114300" prst="artDeco"/>
    </a:sp3d>
  </c:spPr>
  <c:txPr>
    <a:bodyPr/>
    <a:lstStyle/>
    <a:p>
      <a:pPr>
        <a:defRPr>
          <a:solidFill>
            <a:schemeClr val="dk1"/>
          </a:solidFill>
          <a:latin typeface="+mn-lt"/>
          <a:ea typeface="+mn-ea"/>
          <a:cs typeface="+mn-cs"/>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Лист6!$C$3</c:f>
              <c:strCache>
                <c:ptCount val="1"/>
                <c:pt idx="0">
                  <c:v>Azərbaycan Respyblikası Bakı Beynəlxalq Dəniz Ticarət Limanı üzrə hesablamış vergilərin ümumi gəlirdə payı, %-lə</c:v>
                </c:pt>
              </c:strCache>
            </c:strRef>
          </c:tx>
          <c:spPr>
            <a:solidFill>
              <a:srgbClr val="00B050"/>
            </a:solidFill>
            <a:ln>
              <a:noFill/>
            </a:ln>
            <a:effectLst/>
          </c:spPr>
          <c:invertIfNegative val="0"/>
          <c:cat>
            <c:numRef>
              <c:f>Лист6!$D$2:$I$2</c:f>
              <c:numCache>
                <c:formatCode>General</c:formatCode>
                <c:ptCount val="6"/>
                <c:pt idx="0">
                  <c:v>2014</c:v>
                </c:pt>
                <c:pt idx="1">
                  <c:v>2015</c:v>
                </c:pt>
                <c:pt idx="2">
                  <c:v>2016</c:v>
                </c:pt>
                <c:pt idx="3">
                  <c:v>2017</c:v>
                </c:pt>
                <c:pt idx="4">
                  <c:v>2018</c:v>
                </c:pt>
                <c:pt idx="5">
                  <c:v>2019</c:v>
                </c:pt>
              </c:numCache>
            </c:numRef>
          </c:cat>
          <c:val>
            <c:numRef>
              <c:f>Лист6!$D$3:$I$3</c:f>
              <c:numCache>
                <c:formatCode>General</c:formatCode>
                <c:ptCount val="6"/>
                <c:pt idx="0">
                  <c:v>25.23</c:v>
                </c:pt>
                <c:pt idx="1">
                  <c:v>25.61</c:v>
                </c:pt>
                <c:pt idx="2">
                  <c:v>21.97</c:v>
                </c:pt>
                <c:pt idx="3">
                  <c:v>43.78</c:v>
                </c:pt>
                <c:pt idx="4">
                  <c:v>2.04</c:v>
                </c:pt>
                <c:pt idx="5">
                  <c:v>17.98</c:v>
                </c:pt>
              </c:numCache>
            </c:numRef>
          </c:val>
          <c:extLst xmlns:c16r2="http://schemas.microsoft.com/office/drawing/2015/06/chart">
            <c:ext xmlns:c16="http://schemas.microsoft.com/office/drawing/2014/chart" uri="{C3380CC4-5D6E-409C-BE32-E72D297353CC}">
              <c16:uniqueId val="{00000000-6170-4C09-AAB1-853714301763}"/>
            </c:ext>
          </c:extLst>
        </c:ser>
        <c:ser>
          <c:idx val="1"/>
          <c:order val="1"/>
          <c:tx>
            <c:strRef>
              <c:f>Лист6!$C$4</c:f>
              <c:strCache>
                <c:ptCount val="1"/>
                <c:pt idx="0">
                  <c:v>Azərbaycan Respyblikası Bakı Beynəlxalq Dəniz Ticarət Limanı üzrə ödənilmiş vergilərin ümumi gəlirdə payı, %-lə</c:v>
                </c:pt>
              </c:strCache>
            </c:strRef>
          </c:tx>
          <c:spPr>
            <a:solidFill>
              <a:srgbClr val="C00000"/>
            </a:solidFill>
            <a:ln>
              <a:noFill/>
            </a:ln>
            <a:effectLst/>
          </c:spPr>
          <c:invertIfNegative val="0"/>
          <c:cat>
            <c:numRef>
              <c:f>Лист6!$D$2:$I$2</c:f>
              <c:numCache>
                <c:formatCode>General</c:formatCode>
                <c:ptCount val="6"/>
                <c:pt idx="0">
                  <c:v>2014</c:v>
                </c:pt>
                <c:pt idx="1">
                  <c:v>2015</c:v>
                </c:pt>
                <c:pt idx="2">
                  <c:v>2016</c:v>
                </c:pt>
                <c:pt idx="3">
                  <c:v>2017</c:v>
                </c:pt>
                <c:pt idx="4">
                  <c:v>2018</c:v>
                </c:pt>
                <c:pt idx="5">
                  <c:v>2019</c:v>
                </c:pt>
              </c:numCache>
            </c:numRef>
          </c:cat>
          <c:val>
            <c:numRef>
              <c:f>Лист6!$D$4:$I$4</c:f>
              <c:numCache>
                <c:formatCode>General</c:formatCode>
                <c:ptCount val="6"/>
                <c:pt idx="0">
                  <c:v>28.01</c:v>
                </c:pt>
                <c:pt idx="1">
                  <c:v>45.34</c:v>
                </c:pt>
                <c:pt idx="2">
                  <c:v>22.32</c:v>
                </c:pt>
                <c:pt idx="3">
                  <c:v>23.46</c:v>
                </c:pt>
                <c:pt idx="4">
                  <c:v>9.76</c:v>
                </c:pt>
                <c:pt idx="5">
                  <c:v>23.27</c:v>
                </c:pt>
              </c:numCache>
            </c:numRef>
          </c:val>
          <c:extLst xmlns:c16r2="http://schemas.microsoft.com/office/drawing/2015/06/chart">
            <c:ext xmlns:c16="http://schemas.microsoft.com/office/drawing/2014/chart" uri="{C3380CC4-5D6E-409C-BE32-E72D297353CC}">
              <c16:uniqueId val="{00000001-6170-4C09-AAB1-853714301763}"/>
            </c:ext>
          </c:extLst>
        </c:ser>
        <c:ser>
          <c:idx val="2"/>
          <c:order val="2"/>
          <c:tx>
            <c:strRef>
              <c:f>Лист6!$C$5</c:f>
              <c:strCache>
                <c:ptCount val="1"/>
                <c:pt idx="0">
                  <c:v>AXDG QSC üzrə hesablamış vergilərin ümumi gəlirdə payı, %-lə</c:v>
                </c:pt>
              </c:strCache>
            </c:strRef>
          </c:tx>
          <c:spPr>
            <a:solidFill>
              <a:schemeClr val="accent3"/>
            </a:solidFill>
            <a:ln>
              <a:solidFill>
                <a:schemeClr val="accent5"/>
              </a:solidFill>
            </a:ln>
            <a:effectLst/>
          </c:spPr>
          <c:invertIfNegative val="0"/>
          <c:cat>
            <c:numRef>
              <c:f>Лист6!$D$2:$I$2</c:f>
              <c:numCache>
                <c:formatCode>General</c:formatCode>
                <c:ptCount val="6"/>
                <c:pt idx="0">
                  <c:v>2014</c:v>
                </c:pt>
                <c:pt idx="1">
                  <c:v>2015</c:v>
                </c:pt>
                <c:pt idx="2">
                  <c:v>2016</c:v>
                </c:pt>
                <c:pt idx="3">
                  <c:v>2017</c:v>
                </c:pt>
                <c:pt idx="4">
                  <c:v>2018</c:v>
                </c:pt>
                <c:pt idx="5">
                  <c:v>2019</c:v>
                </c:pt>
              </c:numCache>
            </c:numRef>
          </c:cat>
          <c:val>
            <c:numRef>
              <c:f>Лист6!$D$5:$I$5</c:f>
              <c:numCache>
                <c:formatCode>General</c:formatCode>
                <c:ptCount val="6"/>
                <c:pt idx="0">
                  <c:v>1.97</c:v>
                </c:pt>
                <c:pt idx="1">
                  <c:v>6.86</c:v>
                </c:pt>
                <c:pt idx="2">
                  <c:v>8.51</c:v>
                </c:pt>
                <c:pt idx="3">
                  <c:v>14.02</c:v>
                </c:pt>
                <c:pt idx="4">
                  <c:v>11.35</c:v>
                </c:pt>
                <c:pt idx="5">
                  <c:v>5.23</c:v>
                </c:pt>
              </c:numCache>
            </c:numRef>
          </c:val>
          <c:extLst xmlns:c16r2="http://schemas.microsoft.com/office/drawing/2015/06/chart">
            <c:ext xmlns:c16="http://schemas.microsoft.com/office/drawing/2014/chart" uri="{C3380CC4-5D6E-409C-BE32-E72D297353CC}">
              <c16:uniqueId val="{00000002-6170-4C09-AAB1-853714301763}"/>
            </c:ext>
          </c:extLst>
        </c:ser>
        <c:ser>
          <c:idx val="3"/>
          <c:order val="3"/>
          <c:tx>
            <c:strRef>
              <c:f>Лист6!$C$6</c:f>
              <c:strCache>
                <c:ptCount val="1"/>
                <c:pt idx="0">
                  <c:v>AXDG QSC üzrə ödənilmiş vergilərin ümumi gəlirdə payı, %-lə</c:v>
                </c:pt>
              </c:strCache>
            </c:strRef>
          </c:tx>
          <c:spPr>
            <a:solidFill>
              <a:schemeClr val="accent4"/>
            </a:solidFill>
            <a:ln>
              <a:solidFill>
                <a:srgbClr val="FFC000"/>
              </a:solidFill>
            </a:ln>
            <a:effectLst/>
          </c:spPr>
          <c:invertIfNegative val="0"/>
          <c:cat>
            <c:numRef>
              <c:f>Лист6!$D$2:$I$2</c:f>
              <c:numCache>
                <c:formatCode>General</c:formatCode>
                <c:ptCount val="6"/>
                <c:pt idx="0">
                  <c:v>2014</c:v>
                </c:pt>
                <c:pt idx="1">
                  <c:v>2015</c:v>
                </c:pt>
                <c:pt idx="2">
                  <c:v>2016</c:v>
                </c:pt>
                <c:pt idx="3">
                  <c:v>2017</c:v>
                </c:pt>
                <c:pt idx="4">
                  <c:v>2018</c:v>
                </c:pt>
                <c:pt idx="5">
                  <c:v>2019</c:v>
                </c:pt>
              </c:numCache>
            </c:numRef>
          </c:cat>
          <c:val>
            <c:numRef>
              <c:f>Лист6!$D$6:$I$6</c:f>
              <c:numCache>
                <c:formatCode>General</c:formatCode>
                <c:ptCount val="6"/>
                <c:pt idx="0">
                  <c:v>4.3899999999999997</c:v>
                </c:pt>
                <c:pt idx="1">
                  <c:v>6.76</c:v>
                </c:pt>
                <c:pt idx="2">
                  <c:v>13.75</c:v>
                </c:pt>
                <c:pt idx="3">
                  <c:v>9.42</c:v>
                </c:pt>
                <c:pt idx="4">
                  <c:v>9.49</c:v>
                </c:pt>
                <c:pt idx="5">
                  <c:v>5.16</c:v>
                </c:pt>
              </c:numCache>
            </c:numRef>
          </c:val>
          <c:extLst xmlns:c16r2="http://schemas.microsoft.com/office/drawing/2015/06/chart">
            <c:ext xmlns:c16="http://schemas.microsoft.com/office/drawing/2014/chart" uri="{C3380CC4-5D6E-409C-BE32-E72D297353CC}">
              <c16:uniqueId val="{00000003-6170-4C09-AAB1-853714301763}"/>
            </c:ext>
          </c:extLst>
        </c:ser>
        <c:dLbls>
          <c:showLegendKey val="0"/>
          <c:showVal val="0"/>
          <c:showCatName val="0"/>
          <c:showSerName val="0"/>
          <c:showPercent val="0"/>
          <c:showBubbleSize val="0"/>
        </c:dLbls>
        <c:gapWidth val="150"/>
        <c:axId val="125456768"/>
        <c:axId val="125637760"/>
      </c:barChart>
      <c:catAx>
        <c:axId val="12545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637760"/>
        <c:crosses val="autoZero"/>
        <c:auto val="1"/>
        <c:lblAlgn val="ctr"/>
        <c:lblOffset val="100"/>
        <c:noMultiLvlLbl val="0"/>
      </c:catAx>
      <c:valAx>
        <c:axId val="125637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1254567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dTable>
      <c:spPr>
        <a:noFill/>
        <a:ln>
          <a:noFill/>
        </a:ln>
        <a:effectLst/>
      </c:spPr>
    </c:plotArea>
    <c:plotVisOnly val="1"/>
    <c:dispBlanksAs val="gap"/>
    <c:showDLblsOverMax val="0"/>
  </c:chart>
  <c:spPr>
    <a:solidFill>
      <a:schemeClr val="accent3">
        <a:lumMod val="20000"/>
        <a:lumOff val="80000"/>
      </a:schemeClr>
    </a:solidFill>
    <a:ln w="9525" cap="flat" cmpd="sng" algn="ctr">
      <a:solidFill>
        <a:schemeClr val="tx1">
          <a:lumMod val="15000"/>
          <a:lumOff val="85000"/>
        </a:schemeClr>
      </a:solidFill>
      <a:round/>
    </a:ln>
    <a:effectLst/>
    <a:scene3d>
      <a:camera prst="orthographicFront"/>
      <a:lightRig rig="threePt" dir="t"/>
    </a:scene3d>
    <a:sp3d>
      <a:bevelT w="114300" prst="artDeco"/>
    </a:sp3d>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2.95639320029564E-2"/>
                  <c:y val="-4.1050903119868677E-2"/>
                </c:manualLayout>
              </c:layout>
              <c:tx>
                <c:rich>
                  <a:bodyPr/>
                  <a:lstStyle/>
                  <a:p>
                    <a:r>
                      <a:rPr lang="ru-RU" dirty="0" smtClean="0">
                        <a:solidFill>
                          <a:srgbClr val="C00000"/>
                        </a:solidFill>
                        <a:latin typeface="Times New Roman" panose="02020603050405020304" pitchFamily="18" charset="0"/>
                        <a:cs typeface="Times New Roman" panose="02020603050405020304" pitchFamily="18" charset="0"/>
                      </a:rPr>
                      <a:t>4,9</a:t>
                    </a:r>
                    <a:r>
                      <a:rPr lang="ru-RU" baseline="0" dirty="0" smtClean="0">
                        <a:solidFill>
                          <a:srgbClr val="C00000"/>
                        </a:solidFill>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AZƏRBAYCAN</a:t>
                    </a:r>
                    <a:endParaRPr lang="en-US" dirty="0">
                      <a:solidFill>
                        <a:srgbClr val="C00000"/>
                      </a:solidFill>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0-FE88-45D2-8B8C-8A2D6997C387}"/>
                </c:ext>
              </c:extLst>
            </c:dLbl>
            <c:dLbl>
              <c:idx val="1"/>
              <c:layout>
                <c:manualLayout>
                  <c:x val="-3.5107169253510734E-2"/>
                  <c:y val="6.157635467980288E-2"/>
                </c:manualLayout>
              </c:layout>
              <c:tx>
                <c:rich>
                  <a:bodyPr/>
                  <a:lstStyle/>
                  <a:p>
                    <a:r>
                      <a:rPr lang="ru-RU" b="1" dirty="0" smtClean="0">
                        <a:latin typeface="Times New Roman" panose="02020603050405020304" pitchFamily="18" charset="0"/>
                        <a:cs typeface="Times New Roman" panose="02020603050405020304" pitchFamily="18" charset="0"/>
                      </a:rPr>
                      <a:t>4,2</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Bolqarıstan</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FE88-45D2-8B8C-8A2D6997C387}"/>
                </c:ext>
              </c:extLst>
            </c:dLbl>
            <c:dLbl>
              <c:idx val="2"/>
              <c:tx>
                <c:rich>
                  <a:bodyPr/>
                  <a:lstStyle/>
                  <a:p>
                    <a:r>
                      <a:rPr lang="ru-RU" b="1" dirty="0" smtClean="0">
                        <a:latin typeface="Times New Roman" panose="02020603050405020304" pitchFamily="18" charset="0"/>
                        <a:cs typeface="Times New Roman" panose="02020603050405020304" pitchFamily="18" charset="0"/>
                      </a:rPr>
                      <a:t>4,5</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İtaliya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2-FE88-45D2-8B8C-8A2D6997C387}"/>
                </c:ext>
              </c:extLst>
            </c:dLbl>
            <c:dLbl>
              <c:idx val="3"/>
              <c:layout>
                <c:manualLayout>
                  <c:x val="-0.10166492526327506"/>
                  <c:y val="-5.6681276909351867E-2"/>
                </c:manualLayout>
              </c:layout>
              <c:tx>
                <c:rich>
                  <a:bodyPr/>
                  <a:lstStyle/>
                  <a:p>
                    <a:r>
                      <a:rPr lang="ru-RU" b="1" dirty="0" smtClean="0">
                        <a:latin typeface="Times New Roman" panose="02020603050405020304" pitchFamily="18" charset="0"/>
                        <a:cs typeface="Times New Roman" panose="02020603050405020304" pitchFamily="18" charset="0"/>
                      </a:rPr>
                      <a:t>5,7</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Danimarka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FE88-45D2-8B8C-8A2D6997C387}"/>
                </c:ext>
              </c:extLst>
            </c:dLbl>
            <c:dLbl>
              <c:idx val="4"/>
              <c:layout>
                <c:manualLayout>
                  <c:x val="3.3745613661093801E-3"/>
                  <c:y val="-2.5121630004073605E-2"/>
                </c:manualLayout>
              </c:layout>
              <c:tx>
                <c:rich>
                  <a:bodyPr rot="0" spcFirstLastPara="1" vertOverflow="ellipsis" vert="horz" wrap="square" anchor="ctr" anchorCtr="1"/>
                  <a:lstStyle/>
                  <a:p>
                    <a:pPr algn="ctr" rtl="0">
                      <a:defRPr sz="900" b="0" i="0" u="none" strike="noStrike" kern="1200" baseline="0">
                        <a:solidFill>
                          <a:schemeClr val="dk1"/>
                        </a:solidFill>
                        <a:latin typeface="+mn-lt"/>
                        <a:ea typeface="+mn-ea"/>
                        <a:cs typeface="+mn-cs"/>
                      </a:defRPr>
                    </a:pPr>
                    <a:r>
                      <a:rPr lang="ru-RU" b="1" dirty="0" smtClean="0">
                        <a:latin typeface="Times New Roman" panose="02020603050405020304" pitchFamily="18" charset="0"/>
                        <a:cs typeface="Times New Roman" panose="02020603050405020304" pitchFamily="18" charset="0"/>
                      </a:rPr>
                      <a:t>5,6</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Estoniya</a:t>
                    </a:r>
                    <a:endParaRPr lang="en-US" b="1" dirty="0">
                      <a:latin typeface="Times New Roman" panose="02020603050405020304" pitchFamily="18" charset="0"/>
                      <a:cs typeface="Times New Roman" panose="02020603050405020304" pitchFamily="18" charset="0"/>
                    </a:endParaRPr>
                  </a:p>
                  <a:p>
                    <a:pPr algn="ctr" rtl="0">
                      <a:defRPr sz="900" b="0" i="0" u="none" strike="noStrike" kern="1200" baseline="0">
                        <a:solidFill>
                          <a:schemeClr val="dk1"/>
                        </a:solidFill>
                        <a:latin typeface="+mn-lt"/>
                        <a:ea typeface="+mn-ea"/>
                        <a:cs typeface="+mn-cs"/>
                      </a:defRPr>
                    </a:pPr>
                    <a:endParaRPr lang="en-US" dirty="0"/>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4843358503946077"/>
                      <c:h val="5.7886550142106794E-2"/>
                    </c:manualLayout>
                  </c15:layout>
                  <c15:dlblFieldTable/>
                  <c15:showDataLabelsRange val="0"/>
                </c:ext>
                <c:ext xmlns:c16="http://schemas.microsoft.com/office/drawing/2014/chart" uri="{C3380CC4-5D6E-409C-BE32-E72D297353CC}">
                  <c16:uniqueId val="{00000004-FE88-45D2-8B8C-8A2D6997C387}"/>
                </c:ext>
              </c:extLst>
            </c:dLbl>
            <c:dLbl>
              <c:idx val="5"/>
              <c:layout>
                <c:manualLayout>
                  <c:x val="-6.1559507523939828E-2"/>
                  <c:y val="-5.7471264367816091E-2"/>
                </c:manualLayout>
              </c:layout>
              <c:tx>
                <c:rich>
                  <a:bodyPr/>
                  <a:lstStyle/>
                  <a:p>
                    <a:r>
                      <a:rPr lang="ru-RU" b="1" dirty="0" smtClean="0">
                        <a:latin typeface="Times New Roman" panose="02020603050405020304" pitchFamily="18" charset="0"/>
                        <a:cs typeface="Times New Roman" panose="02020603050405020304" pitchFamily="18" charset="0"/>
                      </a:rPr>
                      <a:t>6,2</a:t>
                    </a:r>
                    <a:r>
                      <a:rPr lang="ru-RU" b="1" baseline="0"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Honq-Konq</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5-FE88-45D2-8B8C-8A2D6997C387}"/>
                </c:ext>
              </c:extLst>
            </c:dLbl>
            <c:dLbl>
              <c:idx val="6"/>
              <c:tx>
                <c:rich>
                  <a:bodyPr/>
                  <a:lstStyle/>
                  <a:p>
                    <a:r>
                      <a:rPr lang="ru-RU" b="1" dirty="0" smtClean="0">
                        <a:latin typeface="Times New Roman" panose="02020603050405020304" pitchFamily="18" charset="0"/>
                        <a:cs typeface="Times New Roman" panose="02020603050405020304" pitchFamily="18" charset="0"/>
                      </a:rPr>
                      <a:t>5,0</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Fransa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6-FE88-45D2-8B8C-8A2D6997C387}"/>
                </c:ext>
              </c:extLst>
            </c:dLbl>
            <c:dLbl>
              <c:idx val="7"/>
              <c:layout>
                <c:manualLayout>
                  <c:x val="-5.3516819571865444E-2"/>
                  <c:y val="6.3091482649842268E-2"/>
                </c:manualLayout>
              </c:layout>
              <c:tx>
                <c:rich>
                  <a:bodyPr/>
                  <a:lstStyle/>
                  <a:p>
                    <a:r>
                      <a:rPr lang="ru-RU" b="1" dirty="0" smtClean="0">
                        <a:latin typeface="Times New Roman" panose="02020603050405020304" pitchFamily="18" charset="0"/>
                        <a:cs typeface="Times New Roman" panose="02020603050405020304" pitchFamily="18" charset="0"/>
                      </a:rPr>
                      <a:t>3,8</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Ukrain</a:t>
                    </a:r>
                    <a:r>
                      <a:rPr lang="en-US" dirty="0" err="1" smtClean="0">
                        <a:latin typeface="Times New Roman" panose="02020603050405020304" pitchFamily="18"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7-FE88-45D2-8B8C-8A2D6997C387}"/>
                </c:ext>
              </c:extLst>
            </c:dLbl>
            <c:dLbl>
              <c:idx val="8"/>
              <c:layout>
                <c:manualLayout>
                  <c:x val="-6.8399452804377564E-3"/>
                  <c:y val="0"/>
                </c:manualLayout>
              </c:layout>
              <c:tx>
                <c:rich>
                  <a:bodyPr/>
                  <a:lstStyle/>
                  <a:p>
                    <a:r>
                      <a:rPr lang="ru-RU" b="1" dirty="0" smtClean="0">
                        <a:latin typeface="Times New Roman" panose="02020603050405020304" pitchFamily="18" charset="0"/>
                        <a:cs typeface="Times New Roman" panose="02020603050405020304" pitchFamily="18" charset="0"/>
                      </a:rPr>
                      <a:t>5,3</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Malaziya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8-FE88-45D2-8B8C-8A2D6997C387}"/>
                </c:ext>
              </c:extLst>
            </c:dLbl>
            <c:dLbl>
              <c:idx val="9"/>
              <c:layout>
                <c:manualLayout>
                  <c:x val="-3.82262996941896E-2"/>
                  <c:y val="3.680336487907461E-2"/>
                </c:manualLayout>
              </c:layout>
              <c:tx>
                <c:rich>
                  <a:bodyPr/>
                  <a:lstStyle/>
                  <a:p>
                    <a:r>
                      <a:rPr lang="ru-RU" b="1" dirty="0" smtClean="0">
                        <a:latin typeface="Times New Roman" panose="02020603050405020304" pitchFamily="18" charset="0"/>
                        <a:cs typeface="Times New Roman" panose="02020603050405020304" pitchFamily="18" charset="0"/>
                      </a:rPr>
                      <a:t>4,6</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Rusiya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9-FE88-45D2-8B8C-8A2D6997C387}"/>
                </c:ext>
              </c:extLst>
            </c:dLbl>
            <c:dLbl>
              <c:idx val="10"/>
              <c:layout>
                <c:manualLayout>
                  <c:x val="-4.7879616963064295E-2"/>
                  <c:y val="-7.3891625615763554E-2"/>
                </c:manualLayout>
              </c:layout>
              <c:tx>
                <c:rich>
                  <a:bodyPr/>
                  <a:lstStyle/>
                  <a:p>
                    <a:r>
                      <a:rPr lang="ru-RU" b="1" dirty="0" smtClean="0">
                        <a:latin typeface="Times New Roman" panose="02020603050405020304" pitchFamily="18" charset="0"/>
                        <a:cs typeface="Times New Roman" panose="02020603050405020304" pitchFamily="18" charset="0"/>
                      </a:rPr>
                      <a:t>6,2</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Finlandiy</a:t>
                    </a:r>
                    <a:r>
                      <a:rPr lang="en-US" b="1" dirty="0" err="1" smtClean="0"/>
                      <a:t>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A-FE88-45D2-8B8C-8A2D6997C387}"/>
                </c:ext>
              </c:extLst>
            </c:dLbl>
            <c:dLbl>
              <c:idx val="11"/>
              <c:tx>
                <c:rich>
                  <a:bodyPr/>
                  <a:lstStyle/>
                  <a:p>
                    <a:r>
                      <a:rPr lang="ru-RU" b="1" dirty="0" smtClean="0">
                        <a:latin typeface="Times New Roman" panose="02020603050405020304" pitchFamily="18" charset="0"/>
                        <a:cs typeface="Times New Roman" panose="02020603050405020304" pitchFamily="18" charset="0"/>
                      </a:rPr>
                      <a:t>3,9</a:t>
                    </a:r>
                    <a:r>
                      <a:rPr lang="ru-RU" b="1" baseline="0"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İran</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dLbl>
            <c:dLbl>
              <c:idx val="12"/>
              <c:tx>
                <c:rich>
                  <a:bodyPr/>
                  <a:lstStyle/>
                  <a:p>
                    <a:r>
                      <a:rPr lang="ru-RU" b="1" dirty="0" smtClean="0">
                        <a:latin typeface="Times New Roman" panose="02020603050405020304" pitchFamily="18" charset="0"/>
                        <a:cs typeface="Times New Roman" panose="02020603050405020304" pitchFamily="18" charset="0"/>
                      </a:rPr>
                      <a:t>4,5</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Türkiyə</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C-FE88-45D2-8B8C-8A2D6997C387}"/>
                </c:ext>
              </c:extLst>
            </c:dLbl>
            <c:dLbl>
              <c:idx val="13"/>
              <c:layout>
                <c:manualLayout>
                  <c:x val="-6.1559507523939808E-2"/>
                  <c:y val="-4.9261083743842367E-2"/>
                </c:manualLayout>
              </c:layout>
              <c:tx>
                <c:rich>
                  <a:bodyPr/>
                  <a:lstStyle/>
                  <a:p>
                    <a:r>
                      <a:rPr lang="ru-RU" b="1" dirty="0" smtClean="0">
                        <a:latin typeface="Times New Roman" panose="02020603050405020304" pitchFamily="18" charset="0"/>
                        <a:cs typeface="Times New Roman" panose="02020603050405020304" pitchFamily="18" charset="0"/>
                      </a:rPr>
                      <a:t>5,6</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Yaponiya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D-FE88-45D2-8B8C-8A2D6997C387}"/>
                </c:ext>
              </c:extLst>
            </c:dLbl>
            <c:dLbl>
              <c:idx val="14"/>
              <c:tx>
                <c:rich>
                  <a:bodyPr/>
                  <a:lstStyle/>
                  <a:p>
                    <a:r>
                      <a:rPr lang="ru-RU" b="1" dirty="0" smtClean="0">
                        <a:latin typeface="Times New Roman" panose="02020603050405020304" pitchFamily="18" charset="0"/>
                        <a:cs typeface="Times New Roman" panose="02020603050405020304" pitchFamily="18" charset="0"/>
                      </a:rPr>
                      <a:t>3,5</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Qazaxıstan</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dLbl>
            <c:dLbl>
              <c:idx val="15"/>
              <c:layout>
                <c:manualLayout>
                  <c:x val="-6.1559507523939891E-2"/>
                  <c:y val="2.8735632183908046E-2"/>
                </c:manualLayout>
              </c:layout>
              <c:tx>
                <c:rich>
                  <a:bodyPr/>
                  <a:lstStyle/>
                  <a:p>
                    <a:r>
                      <a:rPr lang="ru-RU" b="1" dirty="0" smtClean="0">
                        <a:latin typeface="Times New Roman" panose="02020603050405020304" pitchFamily="18" charset="0"/>
                        <a:cs typeface="Times New Roman" panose="02020603050405020304" pitchFamily="18" charset="0"/>
                      </a:rPr>
                      <a:t>5,4</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Koreya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F-FE88-45D2-8B8C-8A2D6997C387}"/>
                </c:ext>
              </c:extLst>
            </c:dLbl>
            <c:dLbl>
              <c:idx val="16"/>
              <c:tx>
                <c:rich>
                  <a:bodyPr/>
                  <a:lstStyle/>
                  <a:p>
                    <a:r>
                      <a:rPr lang="ru-RU" b="1" dirty="0" smtClean="0">
                        <a:latin typeface="Times New Roman" panose="02020603050405020304" pitchFamily="18" charset="0"/>
                        <a:cs typeface="Times New Roman" panose="02020603050405020304" pitchFamily="18" charset="0"/>
                      </a:rPr>
                      <a:t>1,4</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Qırğızıstan</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0-FE88-45D2-8B8C-8A2D6997C387}"/>
                </c:ext>
              </c:extLst>
            </c:dLbl>
            <c:dLbl>
              <c:idx val="17"/>
              <c:layout>
                <c:manualLayout>
                  <c:x val="-1.5959872321021432E-2"/>
                  <c:y val="-2.4630541871921183E-2"/>
                </c:manualLayout>
              </c:layout>
              <c:tx>
                <c:rich>
                  <a:bodyPr/>
                  <a:lstStyle/>
                  <a:p>
                    <a:r>
                      <a:rPr lang="ru-RU" b="1" dirty="0" smtClean="0">
                        <a:latin typeface="Times New Roman" panose="02020603050405020304" pitchFamily="18" charset="0"/>
                        <a:cs typeface="Times New Roman" panose="02020603050405020304" pitchFamily="18" charset="0"/>
                      </a:rPr>
                      <a:t>4,8</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Latviya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1-FE88-45D2-8B8C-8A2D6997C387}"/>
                </c:ext>
              </c:extLst>
            </c:dLbl>
            <c:dLbl>
              <c:idx val="18"/>
              <c:layout>
                <c:manualLayout>
                  <c:x val="-2.2935779816513856E-2"/>
                  <c:y val="5.2576235541535128E-2"/>
                </c:manualLayout>
              </c:layout>
              <c:tx>
                <c:rich>
                  <a:bodyPr/>
                  <a:lstStyle/>
                  <a:p>
                    <a:r>
                      <a:rPr lang="ru-RU" b="1" dirty="0" smtClean="0">
                        <a:latin typeface="Times New Roman" panose="02020603050405020304" pitchFamily="18" charset="0"/>
                        <a:cs typeface="Times New Roman" panose="02020603050405020304" pitchFamily="18" charset="0"/>
                      </a:rPr>
                      <a:t>4,6</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Yunanıstan</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2-FE88-45D2-8B8C-8A2D6997C387}"/>
                </c:ext>
              </c:extLst>
            </c:dLbl>
            <c:dLbl>
              <c:idx val="19"/>
              <c:layout>
                <c:manualLayout>
                  <c:x val="-1.5959872321021515E-2"/>
                  <c:y val="-4.9261083743842367E-2"/>
                </c:manualLayout>
              </c:layout>
              <c:tx>
                <c:rich>
                  <a:bodyPr/>
                  <a:lstStyle/>
                  <a:p>
                    <a:r>
                      <a:rPr lang="ru-RU" b="1" dirty="0" smtClean="0">
                        <a:latin typeface="Times New Roman" panose="02020603050405020304" pitchFamily="18" charset="0"/>
                        <a:cs typeface="Times New Roman" panose="02020603050405020304" pitchFamily="18" charset="0"/>
                      </a:rPr>
                      <a:t>5,3</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Malaziya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3-FE88-45D2-8B8C-8A2D6997C387}"/>
                </c:ext>
              </c:extLst>
            </c:dLbl>
            <c:dLbl>
              <c:idx val="20"/>
              <c:tx>
                <c:rich>
                  <a:bodyPr/>
                  <a:lstStyle/>
                  <a:p>
                    <a:r>
                      <a:rPr lang="ru-RU" b="1" dirty="0" smtClean="0">
                        <a:latin typeface="Times New Roman" panose="02020603050405020304" pitchFamily="18" charset="0"/>
                        <a:cs typeface="Times New Roman" panose="02020603050405020304" pitchFamily="18" charset="0"/>
                      </a:rPr>
                      <a:t>4,7</a:t>
                    </a:r>
                    <a:r>
                      <a:rPr lang="ru-RU" b="1" baseline="0"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Malta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4-FE88-45D2-8B8C-8A2D6997C387}"/>
                </c:ext>
              </c:extLst>
            </c:dLbl>
            <c:dLbl>
              <c:idx val="21"/>
              <c:layout>
                <c:manualLayout>
                  <c:x val="-2.5484199796127335E-3"/>
                  <c:y val="-9.6388651669551995E-17"/>
                </c:manualLayout>
              </c:layout>
              <c:tx>
                <c:rich>
                  <a:bodyPr/>
                  <a:lstStyle/>
                  <a:p>
                    <a:r>
                      <a:rPr lang="ru-RU" b="1" dirty="0" smtClean="0">
                        <a:latin typeface="Times New Roman" panose="02020603050405020304" pitchFamily="18" charset="0"/>
                        <a:cs typeface="Times New Roman" panose="02020603050405020304" pitchFamily="18" charset="0"/>
                      </a:rPr>
                      <a:t>2,5</a:t>
                    </a:r>
                    <a:r>
                      <a:rPr lang="ru-RU" b="1" baseline="0"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Moldova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5-FE88-45D2-8B8C-8A2D6997C387}"/>
                </c:ext>
              </c:extLst>
            </c:dLbl>
            <c:dLbl>
              <c:idx val="22"/>
              <c:layout>
                <c:manualLayout>
                  <c:x val="-0.11696234619099426"/>
                  <c:y val="-5.1313628899835803E-2"/>
                </c:manualLayout>
              </c:layout>
              <c:tx>
                <c:rich>
                  <a:bodyPr/>
                  <a:lstStyle/>
                  <a:p>
                    <a:r>
                      <a:rPr lang="ru-RU" b="1" dirty="0" smtClean="0">
                        <a:latin typeface="Times New Roman" panose="02020603050405020304" pitchFamily="18" charset="0"/>
                        <a:cs typeface="Times New Roman" panose="02020603050405020304" pitchFamily="18" charset="0"/>
                      </a:rPr>
                      <a:t>6,3</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Niderland</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5159266215576261"/>
                      <c:h val="5.8887682143180381E-2"/>
                    </c:manualLayout>
                  </c15:layout>
                  <c15:dlblFieldTable/>
                  <c15:showDataLabelsRange val="0"/>
                </c:ext>
                <c:ext xmlns:c16="http://schemas.microsoft.com/office/drawing/2014/chart" uri="{C3380CC4-5D6E-409C-BE32-E72D297353CC}">
                  <c16:uniqueId val="{00000016-FE88-45D2-8B8C-8A2D6997C387}"/>
                </c:ext>
              </c:extLst>
            </c:dLbl>
            <c:dLbl>
              <c:idx val="23"/>
              <c:layout>
                <c:manualLayout>
                  <c:x val="-5.0968399592252897E-2"/>
                  <c:y val="5.783385909568875E-2"/>
                </c:manualLayout>
              </c:layout>
              <c:tx>
                <c:rich>
                  <a:bodyPr/>
                  <a:lstStyle/>
                  <a:p>
                    <a:r>
                      <a:rPr lang="ru-RU" b="1" dirty="0" smtClean="0">
                        <a:latin typeface="Times New Roman" panose="02020603050405020304" pitchFamily="18" charset="0"/>
                        <a:cs typeface="Times New Roman" panose="02020603050405020304" pitchFamily="18" charset="0"/>
                      </a:rPr>
                      <a:t>4,1</a:t>
                    </a:r>
                    <a:r>
                      <a:rPr lang="ru-RU" b="1" baseline="0"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Pakistan</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7-FE88-45D2-8B8C-8A2D6997C387}"/>
                </c:ext>
              </c:extLst>
            </c:dLbl>
            <c:dLbl>
              <c:idx val="24"/>
              <c:layout>
                <c:manualLayout>
                  <c:x val="-2.2799817601460025E-3"/>
                  <c:y val="1.2315270935960515E-2"/>
                </c:manualLayout>
              </c:layout>
              <c:tx>
                <c:rich>
                  <a:bodyPr/>
                  <a:lstStyle/>
                  <a:p>
                    <a:r>
                      <a:rPr lang="ru-RU" b="1" baseline="0" dirty="0" smtClean="0">
                        <a:latin typeface="Times New Roman" panose="02020603050405020304" pitchFamily="18" charset="0"/>
                        <a:cs typeface="Times New Roman" panose="02020603050405020304" pitchFamily="18" charset="0"/>
                      </a:rPr>
                      <a:t> 4,4   </a:t>
                    </a:r>
                    <a:r>
                      <a:rPr lang="en-US" b="1" dirty="0" err="1" smtClean="0">
                        <a:latin typeface="Times New Roman" panose="02020603050405020304" pitchFamily="18" charset="0"/>
                        <a:cs typeface="Times New Roman" panose="02020603050405020304" pitchFamily="18" charset="0"/>
                      </a:rPr>
                      <a:t>Polşa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8-FE88-45D2-8B8C-8A2D6997C387}"/>
                </c:ext>
              </c:extLst>
            </c:dLbl>
            <c:dLbl>
              <c:idx val="25"/>
              <c:layout>
                <c:manualLayout>
                  <c:x val="-1.7838939857288575E-2"/>
                  <c:y val="-6.3091482649842323E-2"/>
                </c:manualLayout>
              </c:layout>
              <c:tx>
                <c:rich>
                  <a:bodyPr/>
                  <a:lstStyle/>
                  <a:p>
                    <a:r>
                      <a:rPr lang="ru-RU" b="1" dirty="0" smtClean="0">
                        <a:latin typeface="Times New Roman" panose="02020603050405020304" pitchFamily="18" charset="0"/>
                        <a:cs typeface="Times New Roman" panose="02020603050405020304" pitchFamily="18" charset="0"/>
                      </a:rPr>
                      <a:t>4,6</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Litva</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9-FE88-45D2-8B8C-8A2D6997C387}"/>
                </c:ext>
              </c:extLst>
            </c:dLbl>
            <c:dLbl>
              <c:idx val="26"/>
              <c:tx>
                <c:rich>
                  <a:bodyPr rot="0" spcFirstLastPara="1" vertOverflow="ellipsis" vert="horz" wrap="square" anchor="ctr" anchorCtr="1"/>
                  <a:lstStyle/>
                  <a:p>
                    <a:pPr algn="ctr" rtl="0">
                      <a:defRPr sz="900" b="0" i="0" u="none" strike="noStrike" kern="1200" baseline="0">
                        <a:solidFill>
                          <a:schemeClr val="dk1"/>
                        </a:solidFill>
                        <a:latin typeface="+mn-lt"/>
                        <a:ea typeface="+mn-ea"/>
                        <a:cs typeface="+mn-cs"/>
                      </a:defRPr>
                    </a:pPr>
                    <a:r>
                      <a:rPr lang="ru-RU" sz="1000" dirty="0" smtClean="0">
                        <a:solidFill>
                          <a:srgbClr val="C00000"/>
                        </a:solidFill>
                        <a:latin typeface="Times New Roman" panose="02020603050405020304" pitchFamily="18" charset="0"/>
                        <a:cs typeface="Times New Roman" panose="02020603050405020304" pitchFamily="18" charset="0"/>
                      </a:rPr>
                      <a:t>6,4</a:t>
                    </a:r>
                    <a:r>
                      <a:rPr lang="ru-RU" sz="1000" baseline="0" dirty="0" smtClean="0">
                        <a:solidFill>
                          <a:srgbClr val="C00000"/>
                        </a:solidFill>
                        <a:latin typeface="Times New Roman" panose="02020603050405020304" pitchFamily="18" charset="0"/>
                        <a:cs typeface="Times New Roman" panose="02020603050405020304" pitchFamily="18" charset="0"/>
                      </a:rPr>
                      <a:t>  </a:t>
                    </a:r>
                    <a:r>
                      <a:rPr lang="en-US" sz="1000" dirty="0" err="1" smtClean="0">
                        <a:solidFill>
                          <a:srgbClr val="C00000"/>
                        </a:solidFill>
                        <a:latin typeface="Times New Roman" panose="02020603050405020304" pitchFamily="18" charset="0"/>
                        <a:cs typeface="Times New Roman" panose="02020603050405020304" pitchFamily="18" charset="0"/>
                      </a:rPr>
                      <a:t>Sinqapur</a:t>
                    </a:r>
                    <a:endParaRPr lang="en-US" sz="1000" dirty="0">
                      <a:solidFill>
                        <a:srgbClr val="C00000"/>
                      </a:solidFill>
                      <a:latin typeface="Times New Roman" panose="02020603050405020304" pitchFamily="18" charset="0"/>
                      <a:cs typeface="Times New Roman" panose="02020603050405020304" pitchFamily="18" charset="0"/>
                    </a:endParaRPr>
                  </a:p>
                  <a:p>
                    <a:pPr algn="ctr" rtl="0">
                      <a:defRPr sz="900" b="0" i="0" u="none" strike="noStrike" kern="1200" baseline="0">
                        <a:solidFill>
                          <a:schemeClr val="dk1"/>
                        </a:solidFill>
                        <a:latin typeface="+mn-lt"/>
                        <a:ea typeface="+mn-ea"/>
                        <a:cs typeface="+mn-cs"/>
                      </a:defRPr>
                    </a:pPr>
                    <a:endParaRPr lang="en-US" dirty="0"/>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A-FE88-45D2-8B8C-8A2D6997C387}"/>
                </c:ext>
              </c:extLst>
            </c:dLbl>
            <c:dLbl>
              <c:idx val="27"/>
              <c:tx>
                <c:rich>
                  <a:bodyPr/>
                  <a:lstStyle/>
                  <a:p>
                    <a:r>
                      <a:rPr lang="ru-RU" dirty="0" smtClean="0">
                        <a:solidFill>
                          <a:schemeClr val="tx1"/>
                        </a:solidFill>
                        <a:latin typeface="Times New Roman" panose="02020603050405020304" pitchFamily="18" charset="0"/>
                        <a:cs typeface="Times New Roman" panose="02020603050405020304" pitchFamily="18" charset="0"/>
                      </a:rPr>
                      <a:t>1,</a:t>
                    </a:r>
                    <a:r>
                      <a:rPr lang="en-US" dirty="0" smtClean="0">
                        <a:solidFill>
                          <a:schemeClr val="tx1"/>
                        </a:solidFill>
                        <a:latin typeface="Times New Roman" panose="02020603050405020304" pitchFamily="18" charset="0"/>
                        <a:cs typeface="Times New Roman" panose="02020603050405020304" pitchFamily="18" charset="0"/>
                      </a:rPr>
                      <a:t>0  </a:t>
                    </a:r>
                    <a:r>
                      <a:rPr lang="en-US" b="1" dirty="0" err="1">
                        <a:solidFill>
                          <a:schemeClr val="tx1"/>
                        </a:solidFill>
                        <a:latin typeface="Times New Roman" panose="02020603050405020304" pitchFamily="18" charset="0"/>
                        <a:cs typeface="Times New Roman" panose="02020603050405020304" pitchFamily="18" charset="0"/>
                      </a:rPr>
                      <a:t>Tacikistan</a:t>
                    </a:r>
                    <a:endParaRPr lang="en-US" b="1" dirty="0">
                      <a:solidFill>
                        <a:schemeClr val="tx1"/>
                      </a:solidFill>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B-FE88-45D2-8B8C-8A2D6997C387}"/>
                </c:ext>
              </c:extLst>
            </c:dLbl>
            <c:dLbl>
              <c:idx val="28"/>
              <c:tx>
                <c:rich>
                  <a:bodyPr/>
                  <a:lstStyle/>
                  <a:p>
                    <a:r>
                      <a:rPr lang="ru-RU" b="1" dirty="0" smtClean="0">
                        <a:latin typeface="Times New Roman" panose="02020603050405020304" pitchFamily="18" charset="0"/>
                        <a:cs typeface="Times New Roman" panose="02020603050405020304" pitchFamily="18" charset="0"/>
                      </a:rPr>
                      <a:t>4,5</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Türkiyə</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C-FE88-45D2-8B8C-8A2D6997C387}"/>
                </c:ext>
              </c:extLst>
            </c:dLbl>
            <c:dLbl>
              <c:idx val="29"/>
              <c:tx>
                <c:rich>
                  <a:bodyPr/>
                  <a:lstStyle/>
                  <a:p>
                    <a:r>
                      <a:rPr lang="ru-RU" b="1" baseline="0" dirty="0" smtClean="0">
                        <a:latin typeface="Times New Roman" panose="02020603050405020304" pitchFamily="18" charset="0"/>
                        <a:cs typeface="Times New Roman" panose="02020603050405020304" pitchFamily="18" charset="0"/>
                      </a:rPr>
                      <a:t> 3,8  </a:t>
                    </a:r>
                    <a:r>
                      <a:rPr lang="en-US" b="1" dirty="0" err="1" smtClean="0">
                        <a:latin typeface="Times New Roman" panose="02020603050405020304" pitchFamily="18" charset="0"/>
                        <a:cs typeface="Times New Roman" panose="02020603050405020304" pitchFamily="18" charset="0"/>
                      </a:rPr>
                      <a:t>Gürcüstan</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D-FE88-45D2-8B8C-8A2D6997C387}"/>
                </c:ext>
              </c:extLst>
            </c:dLbl>
            <c:dLbl>
              <c:idx val="30"/>
              <c:tx>
                <c:rich>
                  <a:bodyPr/>
                  <a:lstStyle/>
                  <a:p>
                    <a:r>
                      <a:rPr lang="ru-RU" b="1" dirty="0" smtClean="0">
                        <a:latin typeface="Times New Roman" panose="02020603050405020304" pitchFamily="18" charset="0"/>
                        <a:cs typeface="Times New Roman" panose="02020603050405020304" pitchFamily="18" charset="0"/>
                      </a:rPr>
                      <a:t>5,4</a:t>
                    </a:r>
                    <a:r>
                      <a:rPr lang="ru-RU" b="1" baseline="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Koreya</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dLbl>
            <c:dLbl>
              <c:idx val="31"/>
              <c:layout>
                <c:manualLayout>
                  <c:x val="4.4140286842930757E-3"/>
                  <c:y val="-4.0417962818946045E-2"/>
                </c:manualLayout>
              </c:layout>
              <c:tx>
                <c:rich>
                  <a:bodyPr/>
                  <a:lstStyle/>
                  <a:p>
                    <a:r>
                      <a:rPr lang="ru-RU" b="1" dirty="0" smtClean="0">
                        <a:latin typeface="Times New Roman" panose="02020603050405020304" pitchFamily="18" charset="0"/>
                        <a:cs typeface="Times New Roman" panose="02020603050405020304" pitchFamily="18" charset="0"/>
                      </a:rPr>
                      <a:t>5,8</a:t>
                    </a:r>
                    <a:r>
                      <a:rPr lang="ru-RU" b="1" baseline="0"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ABŞ</a:t>
                    </a:r>
                    <a:endParaRPr lang="en-US" b="1" dirty="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F-FE88-45D2-8B8C-8A2D6997C387}"/>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strRef>
              <c:f>Лист2!$B$2:$B$33</c:f>
              <c:strCache>
                <c:ptCount val="32"/>
                <c:pt idx="0">
                  <c:v>Azərbaycan</c:v>
                </c:pt>
                <c:pt idx="1">
                  <c:v>Bolqarıstan</c:v>
                </c:pt>
                <c:pt idx="2">
                  <c:v>Çin</c:v>
                </c:pt>
                <c:pt idx="3">
                  <c:v>Danimarka</c:v>
                </c:pt>
                <c:pt idx="4">
                  <c:v>Estoniya</c:v>
                </c:pt>
                <c:pt idx="5">
                  <c:v>Finlandiya</c:v>
                </c:pt>
                <c:pt idx="6">
                  <c:v>Fransa</c:v>
                </c:pt>
                <c:pt idx="7">
                  <c:v>Gürcüstan</c:v>
                </c:pt>
                <c:pt idx="8">
                  <c:v>Almaniya</c:v>
                </c:pt>
                <c:pt idx="9">
                  <c:v>Yunanıstan</c:v>
                </c:pt>
                <c:pt idx="10">
                  <c:v>Honq-Konq</c:v>
                </c:pt>
                <c:pt idx="11">
                  <c:v>İran</c:v>
                </c:pt>
                <c:pt idx="12">
                  <c:v>İtaliya</c:v>
                </c:pt>
                <c:pt idx="13">
                  <c:v>Yaponiya</c:v>
                </c:pt>
                <c:pt idx="14">
                  <c:v>Qazaxıstan</c:v>
                </c:pt>
                <c:pt idx="15">
                  <c:v>Koreya Res.</c:v>
                </c:pt>
                <c:pt idx="16">
                  <c:v>Qırğızıstan</c:v>
                </c:pt>
                <c:pt idx="17">
                  <c:v>Latviya</c:v>
                </c:pt>
                <c:pt idx="18">
                  <c:v>Litva</c:v>
                </c:pt>
                <c:pt idx="19">
                  <c:v>Malaziya</c:v>
                </c:pt>
                <c:pt idx="20">
                  <c:v>Malta</c:v>
                </c:pt>
                <c:pt idx="21">
                  <c:v>Moldova</c:v>
                </c:pt>
                <c:pt idx="22">
                  <c:v>Niderland</c:v>
                </c:pt>
                <c:pt idx="23">
                  <c:v>Pakistan</c:v>
                </c:pt>
                <c:pt idx="24">
                  <c:v>Polşa</c:v>
                </c:pt>
                <c:pt idx="25">
                  <c:v>Rusiya</c:v>
                </c:pt>
                <c:pt idx="26">
                  <c:v>Sinqapur</c:v>
                </c:pt>
                <c:pt idx="27">
                  <c:v>Tacikistan</c:v>
                </c:pt>
                <c:pt idx="28">
                  <c:v>Türkiyə</c:v>
                </c:pt>
                <c:pt idx="29">
                  <c:v>Ukraina</c:v>
                </c:pt>
                <c:pt idx="30">
                  <c:v>İngiltərə</c:v>
                </c:pt>
                <c:pt idx="31">
                  <c:v>ABŞ</c:v>
                </c:pt>
              </c:strCache>
            </c:strRef>
          </c:xVal>
          <c:yVal>
            <c:numRef>
              <c:f>Лист2!$C$2:$C$33</c:f>
              <c:numCache>
                <c:formatCode>General</c:formatCode>
                <c:ptCount val="32"/>
                <c:pt idx="0">
                  <c:v>4.9000000000000004</c:v>
                </c:pt>
                <c:pt idx="1">
                  <c:v>4.2</c:v>
                </c:pt>
                <c:pt idx="2">
                  <c:v>4.5</c:v>
                </c:pt>
                <c:pt idx="3">
                  <c:v>5.7</c:v>
                </c:pt>
                <c:pt idx="4">
                  <c:v>5.6</c:v>
                </c:pt>
                <c:pt idx="5">
                  <c:v>6.2</c:v>
                </c:pt>
                <c:pt idx="6">
                  <c:v>5</c:v>
                </c:pt>
                <c:pt idx="7">
                  <c:v>3.8</c:v>
                </c:pt>
                <c:pt idx="8">
                  <c:v>5.3</c:v>
                </c:pt>
                <c:pt idx="9">
                  <c:v>4.5999999999999996</c:v>
                </c:pt>
                <c:pt idx="10">
                  <c:v>6.2</c:v>
                </c:pt>
                <c:pt idx="11">
                  <c:v>3.9</c:v>
                </c:pt>
                <c:pt idx="12">
                  <c:v>4.5</c:v>
                </c:pt>
                <c:pt idx="13">
                  <c:v>5.6</c:v>
                </c:pt>
                <c:pt idx="14">
                  <c:v>3.5</c:v>
                </c:pt>
                <c:pt idx="15">
                  <c:v>5.4</c:v>
                </c:pt>
                <c:pt idx="16">
                  <c:v>1.4</c:v>
                </c:pt>
                <c:pt idx="17">
                  <c:v>4.8</c:v>
                </c:pt>
                <c:pt idx="18">
                  <c:v>4.5999999999999996</c:v>
                </c:pt>
                <c:pt idx="19">
                  <c:v>5.3</c:v>
                </c:pt>
                <c:pt idx="20">
                  <c:v>4.7</c:v>
                </c:pt>
                <c:pt idx="21">
                  <c:v>2.5</c:v>
                </c:pt>
                <c:pt idx="22">
                  <c:v>6.3</c:v>
                </c:pt>
                <c:pt idx="23">
                  <c:v>4.0999999999999996</c:v>
                </c:pt>
                <c:pt idx="24">
                  <c:v>4.4000000000000004</c:v>
                </c:pt>
                <c:pt idx="25">
                  <c:v>4.5999999999999996</c:v>
                </c:pt>
                <c:pt idx="26">
                  <c:v>6.4</c:v>
                </c:pt>
                <c:pt idx="27">
                  <c:v>1</c:v>
                </c:pt>
                <c:pt idx="28">
                  <c:v>4.5</c:v>
                </c:pt>
                <c:pt idx="29">
                  <c:v>3.8</c:v>
                </c:pt>
                <c:pt idx="30">
                  <c:v>5.4</c:v>
                </c:pt>
                <c:pt idx="31">
                  <c:v>5.8</c:v>
                </c:pt>
              </c:numCache>
            </c:numRef>
          </c:yVal>
          <c:smooth val="0"/>
          <c:extLst xmlns:c16r2="http://schemas.microsoft.com/office/drawing/2015/06/chart">
            <c:ext xmlns:c16="http://schemas.microsoft.com/office/drawing/2014/chart" uri="{C3380CC4-5D6E-409C-BE32-E72D297353CC}">
              <c16:uniqueId val="{00000020-FE88-45D2-8B8C-8A2D6997C387}"/>
            </c:ext>
          </c:extLst>
        </c:ser>
        <c:ser>
          <c:idx val="1"/>
          <c:order val="1"/>
          <c:spPr>
            <a:ln w="25400" cap="rnd">
              <a:noFill/>
              <a:round/>
            </a:ln>
            <a:effectLst/>
          </c:spPr>
          <c:marker>
            <c:symbol val="circle"/>
            <c:size val="5"/>
            <c:spPr>
              <a:solidFill>
                <a:schemeClr val="accent2"/>
              </a:solidFill>
              <a:ln w="9525">
                <a:solidFill>
                  <a:schemeClr val="accent2"/>
                </a:solidFill>
              </a:ln>
              <a:effectLst/>
            </c:spPr>
          </c:marker>
          <c:xVal>
            <c:strRef>
              <c:f>Лист2!$B$2:$B$33</c:f>
              <c:strCache>
                <c:ptCount val="32"/>
                <c:pt idx="0">
                  <c:v>Azərbaycan</c:v>
                </c:pt>
                <c:pt idx="1">
                  <c:v>Bolqarıstan</c:v>
                </c:pt>
                <c:pt idx="2">
                  <c:v>Çin</c:v>
                </c:pt>
                <c:pt idx="3">
                  <c:v>Danimarka</c:v>
                </c:pt>
                <c:pt idx="4">
                  <c:v>Estoniya</c:v>
                </c:pt>
                <c:pt idx="5">
                  <c:v>Finlandiya</c:v>
                </c:pt>
                <c:pt idx="6">
                  <c:v>Fransa</c:v>
                </c:pt>
                <c:pt idx="7">
                  <c:v>Gürcüstan</c:v>
                </c:pt>
                <c:pt idx="8">
                  <c:v>Almaniya</c:v>
                </c:pt>
                <c:pt idx="9">
                  <c:v>Yunanıstan</c:v>
                </c:pt>
                <c:pt idx="10">
                  <c:v>Honq-Konq</c:v>
                </c:pt>
                <c:pt idx="11">
                  <c:v>İran</c:v>
                </c:pt>
                <c:pt idx="12">
                  <c:v>İtaliya</c:v>
                </c:pt>
                <c:pt idx="13">
                  <c:v>Yaponiya</c:v>
                </c:pt>
                <c:pt idx="14">
                  <c:v>Qazaxıstan</c:v>
                </c:pt>
                <c:pt idx="15">
                  <c:v>Koreya Res.</c:v>
                </c:pt>
                <c:pt idx="16">
                  <c:v>Qırğızıstan</c:v>
                </c:pt>
                <c:pt idx="17">
                  <c:v>Latviya</c:v>
                </c:pt>
                <c:pt idx="18">
                  <c:v>Litva</c:v>
                </c:pt>
                <c:pt idx="19">
                  <c:v>Malaziya</c:v>
                </c:pt>
                <c:pt idx="20">
                  <c:v>Malta</c:v>
                </c:pt>
                <c:pt idx="21">
                  <c:v>Moldova</c:v>
                </c:pt>
                <c:pt idx="22">
                  <c:v>Niderland</c:v>
                </c:pt>
                <c:pt idx="23">
                  <c:v>Pakistan</c:v>
                </c:pt>
                <c:pt idx="24">
                  <c:v>Polşa</c:v>
                </c:pt>
                <c:pt idx="25">
                  <c:v>Rusiya</c:v>
                </c:pt>
                <c:pt idx="26">
                  <c:v>Sinqapur</c:v>
                </c:pt>
                <c:pt idx="27">
                  <c:v>Tacikistan</c:v>
                </c:pt>
                <c:pt idx="28">
                  <c:v>Türkiyə</c:v>
                </c:pt>
                <c:pt idx="29">
                  <c:v>Ukraina</c:v>
                </c:pt>
                <c:pt idx="30">
                  <c:v>İngiltərə</c:v>
                </c:pt>
                <c:pt idx="31">
                  <c:v>ABŞ</c:v>
                </c:pt>
              </c:strCache>
            </c:strRef>
          </c:xVal>
          <c:yVal>
            <c:numRef>
              <c:f>Лист2!$B$28</c:f>
              <c:numCache>
                <c:formatCode>General</c:formatCode>
                <c:ptCount val="1"/>
                <c:pt idx="0">
                  <c:v>0</c:v>
                </c:pt>
              </c:numCache>
            </c:numRef>
          </c:yVal>
          <c:smooth val="0"/>
          <c:extLst xmlns:c16r2="http://schemas.microsoft.com/office/drawing/2015/06/chart">
            <c:ext xmlns:c16="http://schemas.microsoft.com/office/drawing/2014/chart" uri="{C3380CC4-5D6E-409C-BE32-E72D297353CC}">
              <c16:uniqueId val="{00000021-FE88-45D2-8B8C-8A2D6997C387}"/>
            </c:ext>
          </c:extLst>
        </c:ser>
        <c:ser>
          <c:idx val="2"/>
          <c:order val="2"/>
          <c:spPr>
            <a:ln w="25400" cap="rnd">
              <a:noFill/>
              <a:round/>
            </a:ln>
            <a:effectLst/>
          </c:spPr>
          <c:marker>
            <c:symbol val="circle"/>
            <c:size val="5"/>
            <c:spPr>
              <a:solidFill>
                <a:schemeClr val="accent3"/>
              </a:solidFill>
              <a:ln w="9525">
                <a:solidFill>
                  <a:schemeClr val="accent3"/>
                </a:solidFill>
              </a:ln>
              <a:effectLst/>
            </c:spPr>
          </c:marker>
          <c:xVal>
            <c:strRef>
              <c:f>Лист2!$B$2:$B$33</c:f>
              <c:strCache>
                <c:ptCount val="32"/>
                <c:pt idx="0">
                  <c:v>Azərbaycan</c:v>
                </c:pt>
                <c:pt idx="1">
                  <c:v>Bolqarıstan</c:v>
                </c:pt>
                <c:pt idx="2">
                  <c:v>Çin</c:v>
                </c:pt>
                <c:pt idx="3">
                  <c:v>Danimarka</c:v>
                </c:pt>
                <c:pt idx="4">
                  <c:v>Estoniya</c:v>
                </c:pt>
                <c:pt idx="5">
                  <c:v>Finlandiya</c:v>
                </c:pt>
                <c:pt idx="6">
                  <c:v>Fransa</c:v>
                </c:pt>
                <c:pt idx="7">
                  <c:v>Gürcüstan</c:v>
                </c:pt>
                <c:pt idx="8">
                  <c:v>Almaniya</c:v>
                </c:pt>
                <c:pt idx="9">
                  <c:v>Yunanıstan</c:v>
                </c:pt>
                <c:pt idx="10">
                  <c:v>Honq-Konq</c:v>
                </c:pt>
                <c:pt idx="11">
                  <c:v>İran</c:v>
                </c:pt>
                <c:pt idx="12">
                  <c:v>İtaliya</c:v>
                </c:pt>
                <c:pt idx="13">
                  <c:v>Yaponiya</c:v>
                </c:pt>
                <c:pt idx="14">
                  <c:v>Qazaxıstan</c:v>
                </c:pt>
                <c:pt idx="15">
                  <c:v>Koreya Res.</c:v>
                </c:pt>
                <c:pt idx="16">
                  <c:v>Qırğızıstan</c:v>
                </c:pt>
                <c:pt idx="17">
                  <c:v>Latviya</c:v>
                </c:pt>
                <c:pt idx="18">
                  <c:v>Litva</c:v>
                </c:pt>
                <c:pt idx="19">
                  <c:v>Malaziya</c:v>
                </c:pt>
                <c:pt idx="20">
                  <c:v>Malta</c:v>
                </c:pt>
                <c:pt idx="21">
                  <c:v>Moldova</c:v>
                </c:pt>
                <c:pt idx="22">
                  <c:v>Niderland</c:v>
                </c:pt>
                <c:pt idx="23">
                  <c:v>Pakistan</c:v>
                </c:pt>
                <c:pt idx="24">
                  <c:v>Polşa</c:v>
                </c:pt>
                <c:pt idx="25">
                  <c:v>Rusiya</c:v>
                </c:pt>
                <c:pt idx="26">
                  <c:v>Sinqapur</c:v>
                </c:pt>
                <c:pt idx="27">
                  <c:v>Tacikistan</c:v>
                </c:pt>
                <c:pt idx="28">
                  <c:v>Türkiyə</c:v>
                </c:pt>
                <c:pt idx="29">
                  <c:v>Ukraina</c:v>
                </c:pt>
                <c:pt idx="30">
                  <c:v>İngiltərə</c:v>
                </c:pt>
                <c:pt idx="31">
                  <c:v>ABŞ</c:v>
                </c:pt>
              </c:strCache>
            </c:strRef>
          </c:xVal>
          <c:yVal>
            <c:numRef>
              <c:f>Лист2!$B$28</c:f>
              <c:numCache>
                <c:formatCode>General</c:formatCode>
                <c:ptCount val="1"/>
                <c:pt idx="0">
                  <c:v>0</c:v>
                </c:pt>
              </c:numCache>
            </c:numRef>
          </c:yVal>
          <c:smooth val="0"/>
          <c:extLst xmlns:c16r2="http://schemas.microsoft.com/office/drawing/2015/06/chart">
            <c:ext xmlns:c16="http://schemas.microsoft.com/office/drawing/2014/chart" uri="{C3380CC4-5D6E-409C-BE32-E72D297353CC}">
              <c16:uniqueId val="{00000022-FE88-45D2-8B8C-8A2D6997C387}"/>
            </c:ext>
          </c:extLst>
        </c:ser>
        <c:dLbls>
          <c:showLegendKey val="0"/>
          <c:showVal val="0"/>
          <c:showCatName val="0"/>
          <c:showSerName val="0"/>
          <c:showPercent val="0"/>
          <c:showBubbleSize val="0"/>
        </c:dLbls>
        <c:axId val="125763968"/>
        <c:axId val="125765504"/>
      </c:scatterChart>
      <c:valAx>
        <c:axId val="12576396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ru-RU"/>
          </a:p>
        </c:txPr>
        <c:crossAx val="125765504"/>
        <c:crosses val="autoZero"/>
        <c:crossBetween val="midCat"/>
      </c:valAx>
      <c:valAx>
        <c:axId val="12576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ru-RU"/>
          </a:p>
        </c:txPr>
        <c:crossAx val="125763968"/>
        <c:crosses val="autoZero"/>
        <c:crossBetween val="midCat"/>
      </c:valAx>
      <c:spPr>
        <a:noFill/>
        <a:ln>
          <a:noFill/>
        </a:ln>
        <a:effectLst/>
      </c:spPr>
    </c:plotArea>
    <c:plotVisOnly val="1"/>
    <c:dispBlanksAs val="gap"/>
    <c:showDLblsOverMax val="0"/>
  </c:chart>
  <c:spPr>
    <a:solidFill>
      <a:schemeClr val="accent2">
        <a:lumMod val="20000"/>
        <a:lumOff val="80000"/>
      </a:schemeClr>
    </a:solidFill>
    <a:ln w="12700" cap="flat" cmpd="sng" algn="ctr">
      <a:solidFill>
        <a:schemeClr val="accent2"/>
      </a:solidFill>
      <a:prstDash val="solid"/>
      <a:miter lim="800000"/>
    </a:ln>
    <a:effectLst/>
    <a:scene3d>
      <a:camera prst="orthographicFront"/>
      <a:lightRig rig="threePt" dir="t"/>
    </a:scene3d>
    <a:sp3d>
      <a:bevelT w="139700" h="139700" prst="divot"/>
    </a:sp3d>
  </c:spPr>
  <c:txPr>
    <a:bodyPr/>
    <a:lstStyle/>
    <a:p>
      <a:pPr>
        <a:defRPr>
          <a:solidFill>
            <a:schemeClr val="dk1"/>
          </a:solidFill>
          <a:latin typeface="+mn-lt"/>
          <a:ea typeface="+mn-ea"/>
          <a:cs typeface="+mn-cs"/>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42909006437295E-2"/>
          <c:y val="1.6102179122954592E-2"/>
          <c:w val="0.92641175534876319"/>
          <c:h val="0.868366944894013"/>
        </c:manualLayout>
      </c:layout>
      <c:scatterChart>
        <c:scatterStyle val="lineMarker"/>
        <c:varyColors val="0"/>
        <c:ser>
          <c:idx val="2"/>
          <c:order val="0"/>
          <c:spPr>
            <a:ln w="19050">
              <a:noFill/>
            </a:ln>
          </c:spPr>
          <c:trendline>
            <c:trendlineType val="linear"/>
            <c:dispRSqr val="0"/>
            <c:dispEq val="0"/>
          </c:trendline>
          <c:xVal>
            <c:strRef>
              <c:f>Лист2!$C$2:$C$33</c:f>
              <c:strCache>
                <c:ptCount val="32"/>
                <c:pt idx="0">
                  <c:v>Azərbaycan</c:v>
                </c:pt>
                <c:pt idx="1">
                  <c:v>Bolqarıstan</c:v>
                </c:pt>
                <c:pt idx="2">
                  <c:v>Çin</c:v>
                </c:pt>
                <c:pt idx="3">
                  <c:v>Danimarka</c:v>
                </c:pt>
                <c:pt idx="4">
                  <c:v>Estoniya</c:v>
                </c:pt>
                <c:pt idx="5">
                  <c:v>Finlandiya</c:v>
                </c:pt>
                <c:pt idx="6">
                  <c:v>Fransa</c:v>
                </c:pt>
                <c:pt idx="7">
                  <c:v>Gürcüstan</c:v>
                </c:pt>
                <c:pt idx="8">
                  <c:v>Almaniya</c:v>
                </c:pt>
                <c:pt idx="9">
                  <c:v>Yunanıstan</c:v>
                </c:pt>
                <c:pt idx="10">
                  <c:v>Honq-Konq</c:v>
                </c:pt>
                <c:pt idx="11">
                  <c:v>İran</c:v>
                </c:pt>
                <c:pt idx="12">
                  <c:v>İtaliya</c:v>
                </c:pt>
                <c:pt idx="13">
                  <c:v>Yaponiya</c:v>
                </c:pt>
                <c:pt idx="14">
                  <c:v>Qazaxıstan</c:v>
                </c:pt>
                <c:pt idx="15">
                  <c:v>Koreya Res.</c:v>
                </c:pt>
                <c:pt idx="16">
                  <c:v>Qırğızıstan</c:v>
                </c:pt>
                <c:pt idx="17">
                  <c:v>Latviya</c:v>
                </c:pt>
                <c:pt idx="18">
                  <c:v>Litviya</c:v>
                </c:pt>
                <c:pt idx="19">
                  <c:v>Malaziya</c:v>
                </c:pt>
                <c:pt idx="20">
                  <c:v>Malta</c:v>
                </c:pt>
                <c:pt idx="21">
                  <c:v>Moldova</c:v>
                </c:pt>
                <c:pt idx="22">
                  <c:v>Niderland</c:v>
                </c:pt>
                <c:pt idx="23">
                  <c:v>Pakistan</c:v>
                </c:pt>
                <c:pt idx="24">
                  <c:v>Polşa</c:v>
                </c:pt>
                <c:pt idx="25">
                  <c:v>Rusiya</c:v>
                </c:pt>
                <c:pt idx="26">
                  <c:v>Sinqapur</c:v>
                </c:pt>
                <c:pt idx="27">
                  <c:v>Tacikistan</c:v>
                </c:pt>
                <c:pt idx="28">
                  <c:v>Türkiyə</c:v>
                </c:pt>
                <c:pt idx="29">
                  <c:v>Ukraina</c:v>
                </c:pt>
                <c:pt idx="30">
                  <c:v>İngiltərə</c:v>
                </c:pt>
                <c:pt idx="31">
                  <c:v>ABŞ</c:v>
                </c:pt>
              </c:strCache>
            </c:strRef>
          </c:xVal>
          <c:yVal>
            <c:numRef>
              <c:f>Лист2!$D$2:$D$33</c:f>
              <c:numCache>
                <c:formatCode>General</c:formatCode>
                <c:ptCount val="32"/>
                <c:pt idx="0">
                  <c:v>5.0999999999999996</c:v>
                </c:pt>
                <c:pt idx="1">
                  <c:v>4.3</c:v>
                </c:pt>
                <c:pt idx="2">
                  <c:v>4.5</c:v>
                </c:pt>
                <c:pt idx="3">
                  <c:v>5.8</c:v>
                </c:pt>
                <c:pt idx="4">
                  <c:v>5.6</c:v>
                </c:pt>
                <c:pt idx="5">
                  <c:v>6.4</c:v>
                </c:pt>
                <c:pt idx="6">
                  <c:v>5.2</c:v>
                </c:pt>
                <c:pt idx="7">
                  <c:v>3.8</c:v>
                </c:pt>
                <c:pt idx="8">
                  <c:v>5.2</c:v>
                </c:pt>
                <c:pt idx="9">
                  <c:v>4.8</c:v>
                </c:pt>
                <c:pt idx="10">
                  <c:v>6.3</c:v>
                </c:pt>
                <c:pt idx="11">
                  <c:v>3.7</c:v>
                </c:pt>
                <c:pt idx="12">
                  <c:v>4.7</c:v>
                </c:pt>
                <c:pt idx="13">
                  <c:v>5.8</c:v>
                </c:pt>
                <c:pt idx="14">
                  <c:v>3.3</c:v>
                </c:pt>
                <c:pt idx="15">
                  <c:v>5.5</c:v>
                </c:pt>
                <c:pt idx="16">
                  <c:v>1.5</c:v>
                </c:pt>
                <c:pt idx="17">
                  <c:v>4.9000000000000004</c:v>
                </c:pt>
                <c:pt idx="18">
                  <c:v>4.8</c:v>
                </c:pt>
                <c:pt idx="19">
                  <c:v>5.2</c:v>
                </c:pt>
                <c:pt idx="20">
                  <c:v>5.0999999999999996</c:v>
                </c:pt>
                <c:pt idx="21">
                  <c:v>2.2999999999999998</c:v>
                </c:pt>
                <c:pt idx="22">
                  <c:v>6.4</c:v>
                </c:pt>
                <c:pt idx="23">
                  <c:v>4.0999999999999996</c:v>
                </c:pt>
                <c:pt idx="24">
                  <c:v>4.5</c:v>
                </c:pt>
                <c:pt idx="25">
                  <c:v>4.7</c:v>
                </c:pt>
                <c:pt idx="26">
                  <c:v>6.5</c:v>
                </c:pt>
                <c:pt idx="27">
                  <c:v>1</c:v>
                </c:pt>
                <c:pt idx="28">
                  <c:v>4.7</c:v>
                </c:pt>
                <c:pt idx="29">
                  <c:v>3.9</c:v>
                </c:pt>
                <c:pt idx="30">
                  <c:v>5.2</c:v>
                </c:pt>
                <c:pt idx="31">
                  <c:v>5.6</c:v>
                </c:pt>
              </c:numCache>
            </c:numRef>
          </c:yVal>
          <c:smooth val="0"/>
          <c:extLst xmlns:c16r2="http://schemas.microsoft.com/office/drawing/2015/06/chart">
            <c:ext xmlns:c16="http://schemas.microsoft.com/office/drawing/2014/chart" uri="{C3380CC4-5D6E-409C-BE32-E72D297353CC}">
              <c16:uniqueId val="{00000000-772F-4ADA-8B6F-C6FB39D0CBA2}"/>
            </c:ext>
          </c:extLst>
        </c:ser>
        <c:ser>
          <c:idx val="3"/>
          <c:order val="1"/>
          <c:spPr>
            <a:ln w="25400">
              <a:noFill/>
            </a:ln>
          </c:spPr>
          <c:xVal>
            <c:strRef>
              <c:f>Лист2!$C$2:$C$33</c:f>
              <c:strCache>
                <c:ptCount val="32"/>
                <c:pt idx="0">
                  <c:v>Azərbaycan</c:v>
                </c:pt>
                <c:pt idx="1">
                  <c:v>Bolqarıstan</c:v>
                </c:pt>
                <c:pt idx="2">
                  <c:v>Çin</c:v>
                </c:pt>
                <c:pt idx="3">
                  <c:v>Danimarka</c:v>
                </c:pt>
                <c:pt idx="4">
                  <c:v>Estoniya</c:v>
                </c:pt>
                <c:pt idx="5">
                  <c:v>Finlandiya</c:v>
                </c:pt>
                <c:pt idx="6">
                  <c:v>Fransa</c:v>
                </c:pt>
                <c:pt idx="7">
                  <c:v>Gürcüstan</c:v>
                </c:pt>
                <c:pt idx="8">
                  <c:v>Almaniya</c:v>
                </c:pt>
                <c:pt idx="9">
                  <c:v>Yunanıstan</c:v>
                </c:pt>
                <c:pt idx="10">
                  <c:v>Honq-Konq</c:v>
                </c:pt>
                <c:pt idx="11">
                  <c:v>İran</c:v>
                </c:pt>
                <c:pt idx="12">
                  <c:v>İtaliya</c:v>
                </c:pt>
                <c:pt idx="13">
                  <c:v>Yaponiya</c:v>
                </c:pt>
                <c:pt idx="14">
                  <c:v>Qazaxıstan</c:v>
                </c:pt>
                <c:pt idx="15">
                  <c:v>Koreya Res.</c:v>
                </c:pt>
                <c:pt idx="16">
                  <c:v>Qırğızıstan</c:v>
                </c:pt>
                <c:pt idx="17">
                  <c:v>Latviya</c:v>
                </c:pt>
                <c:pt idx="18">
                  <c:v>Litviya</c:v>
                </c:pt>
                <c:pt idx="19">
                  <c:v>Malaziya</c:v>
                </c:pt>
                <c:pt idx="20">
                  <c:v>Malta</c:v>
                </c:pt>
                <c:pt idx="21">
                  <c:v>Moldova</c:v>
                </c:pt>
                <c:pt idx="22">
                  <c:v>Niderland</c:v>
                </c:pt>
                <c:pt idx="23">
                  <c:v>Pakistan</c:v>
                </c:pt>
                <c:pt idx="24">
                  <c:v>Polşa</c:v>
                </c:pt>
                <c:pt idx="25">
                  <c:v>Rusiya</c:v>
                </c:pt>
                <c:pt idx="26">
                  <c:v>Sinqapur</c:v>
                </c:pt>
                <c:pt idx="27">
                  <c:v>Tacikistan</c:v>
                </c:pt>
                <c:pt idx="28">
                  <c:v>Türkiyə</c:v>
                </c:pt>
                <c:pt idx="29">
                  <c:v>Ukraina</c:v>
                </c:pt>
                <c:pt idx="30">
                  <c:v>İngiltərə</c:v>
                </c:pt>
                <c:pt idx="31">
                  <c:v>ABŞ</c:v>
                </c:pt>
              </c:strCache>
            </c:strRef>
          </c:xVal>
          <c:yVal>
            <c:numRef>
              <c:f>Лист2!$C$32</c:f>
              <c:numCache>
                <c:formatCode>General</c:formatCode>
                <c:ptCount val="1"/>
                <c:pt idx="0">
                  <c:v>0</c:v>
                </c:pt>
              </c:numCache>
            </c:numRef>
          </c:yVal>
          <c:smooth val="0"/>
          <c:extLst xmlns:c16r2="http://schemas.microsoft.com/office/drawing/2015/06/chart">
            <c:ext xmlns:c16="http://schemas.microsoft.com/office/drawing/2014/chart" uri="{C3380CC4-5D6E-409C-BE32-E72D297353CC}">
              <c16:uniqueId val="{00000001-772F-4ADA-8B6F-C6FB39D0CBA2}"/>
            </c:ext>
          </c:extLst>
        </c:ser>
        <c:ser>
          <c:idx val="0"/>
          <c:order val="2"/>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2.3148148148148147E-2"/>
                  <c:y val="-2.717391304347826E-2"/>
                </c:manualLayout>
              </c:layout>
              <c:tx>
                <c:rich>
                  <a:bodyPr/>
                  <a:lstStyle/>
                  <a:p>
                    <a:r>
                      <a:rPr lang="az-Latn-AZ" b="1" dirty="0" smtClean="0"/>
                      <a:t>5,1</a:t>
                    </a:r>
                    <a:r>
                      <a:rPr lang="az-Latn-AZ" b="1" baseline="0" dirty="0" smtClean="0"/>
                      <a:t> </a:t>
                    </a:r>
                    <a:r>
                      <a:rPr lang="en-US" b="1" dirty="0" smtClean="0"/>
                      <a:t>Malta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2-772F-4ADA-8B6F-C6FB39D0CBA2}"/>
                </c:ext>
              </c:extLst>
            </c:dLbl>
            <c:dLbl>
              <c:idx val="1"/>
              <c:layout>
                <c:manualLayout>
                  <c:x val="-3.6111116212064594E-2"/>
                  <c:y val="3.9619208976780361E-2"/>
                </c:manualLayout>
              </c:layout>
              <c:tx>
                <c:rich>
                  <a:bodyPr/>
                  <a:lstStyle/>
                  <a:p>
                    <a:r>
                      <a:rPr lang="en-US"/>
                      <a:t> </a:t>
                    </a:r>
                    <a:r>
                      <a:rPr lang="en-US" b="1"/>
                      <a:t>4,3 Bolqaristan</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72F-4ADA-8B6F-C6FB39D0CBA2}"/>
                </c:ext>
              </c:extLst>
            </c:dLbl>
            <c:dLbl>
              <c:idx val="2"/>
              <c:layout>
                <c:manualLayout>
                  <c:x val="1.2247950411386797E-2"/>
                  <c:y val="-1.1050161093211865E-2"/>
                </c:manualLayout>
              </c:layout>
              <c:tx>
                <c:rich>
                  <a:bodyPr/>
                  <a:lstStyle/>
                  <a:p>
                    <a:r>
                      <a:rPr lang="az-Latn-AZ" b="1" dirty="0" smtClean="0"/>
                      <a:t>4,5</a:t>
                    </a:r>
                    <a:r>
                      <a:rPr lang="az-Latn-AZ" b="1" baseline="0" dirty="0" smtClean="0"/>
                      <a:t> </a:t>
                    </a:r>
                    <a:r>
                      <a:rPr lang="en-US" b="1" dirty="0" smtClean="0"/>
                      <a:t> </a:t>
                    </a:r>
                    <a:r>
                      <a:rPr lang="en-US" b="1" dirty="0" err="1"/>
                      <a:t>Polşa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4-772F-4ADA-8B6F-C6FB39D0CBA2}"/>
                </c:ext>
              </c:extLst>
            </c:dLbl>
            <c:dLbl>
              <c:idx val="3"/>
              <c:layout>
                <c:manualLayout>
                  <c:x val="-7.7777777777777779E-2"/>
                  <c:y val="-3.7037037037037035E-2"/>
                </c:manualLayout>
              </c:layout>
              <c:tx>
                <c:rich>
                  <a:bodyPr/>
                  <a:lstStyle/>
                  <a:p>
                    <a:r>
                      <a:rPr lang="en-US" b="1"/>
                      <a:t>5,8  Yaponiya</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72F-4ADA-8B6F-C6FB39D0CBA2}"/>
                </c:ext>
              </c:extLst>
            </c:dLbl>
            <c:dLbl>
              <c:idx val="4"/>
              <c:layout>
                <c:manualLayout>
                  <c:x val="0"/>
                  <c:y val="-4.2832542415922041E-2"/>
                </c:manualLayout>
              </c:layout>
              <c:tx>
                <c:rich>
                  <a:bodyPr/>
                  <a:lstStyle/>
                  <a:p>
                    <a:r>
                      <a:rPr lang="az-Latn-AZ" b="1" dirty="0" smtClean="0"/>
                      <a:t>5,6</a:t>
                    </a:r>
                    <a:r>
                      <a:rPr lang="az-Latn-AZ" b="1" baseline="0" dirty="0" smtClean="0"/>
                      <a:t> </a:t>
                    </a:r>
                    <a:r>
                      <a:rPr lang="en-US" b="1" dirty="0" smtClean="0"/>
                      <a:t>  </a:t>
                    </a:r>
                    <a:r>
                      <a:rPr lang="en-US" sz="900" b="1" i="0" u="none" strike="noStrike" baseline="0" dirty="0">
                        <a:effectLst/>
                      </a:rPr>
                      <a:t>ABŞ</a:t>
                    </a:r>
                    <a:r>
                      <a:rPr lang="en-US" sz="900" b="1" i="0" u="none" strike="noStrike" baseline="0" dirty="0"/>
                      <a:t>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6-772F-4ADA-8B6F-C6FB39D0CBA2}"/>
                </c:ext>
              </c:extLst>
            </c:dLbl>
            <c:dLbl>
              <c:idx val="5"/>
              <c:tx>
                <c:rich>
                  <a:bodyPr/>
                  <a:lstStyle/>
                  <a:p>
                    <a:r>
                      <a:rPr lang="az-Latn-AZ" b="1" dirty="0" smtClean="0"/>
                      <a:t>6,4</a:t>
                    </a:r>
                    <a:r>
                      <a:rPr lang="az-Latn-AZ" b="1" baseline="0" dirty="0" smtClean="0"/>
                      <a:t> </a:t>
                    </a:r>
                    <a:r>
                      <a:rPr lang="en-US" b="1" dirty="0" err="1" smtClean="0"/>
                      <a:t>Niderland</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7-772F-4ADA-8B6F-C6FB39D0CBA2}"/>
                </c:ext>
              </c:extLst>
            </c:dLbl>
            <c:dLbl>
              <c:idx val="6"/>
              <c:layout>
                <c:manualLayout>
                  <c:x val="-2.8304361957945903E-2"/>
                  <c:y val="-3.6430475978859518E-2"/>
                </c:manualLayout>
              </c:layout>
              <c:tx>
                <c:rich>
                  <a:bodyPr/>
                  <a:lstStyle/>
                  <a:p>
                    <a:r>
                      <a:rPr lang="en-US" b="1"/>
                      <a:t>5,2Malaziya</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772F-4ADA-8B6F-C6FB39D0CBA2}"/>
                </c:ext>
              </c:extLst>
            </c:dLbl>
            <c:dLbl>
              <c:idx val="7"/>
              <c:layout>
                <c:manualLayout>
                  <c:x val="-5.3912398163289479E-2"/>
                  <c:y val="-3.8938133858142744E-2"/>
                </c:manualLayout>
              </c:layout>
              <c:tx>
                <c:rich>
                  <a:bodyPr/>
                  <a:lstStyle/>
                  <a:p>
                    <a:r>
                      <a:rPr lang="az-Latn-AZ" b="1" dirty="0" smtClean="0"/>
                      <a:t>3,8</a:t>
                    </a:r>
                    <a:r>
                      <a:rPr lang="az-Latn-AZ" b="1" baseline="0" dirty="0" smtClean="0"/>
                      <a:t>  </a:t>
                    </a:r>
                    <a:r>
                      <a:rPr lang="en-US" b="1" dirty="0" err="1" smtClean="0"/>
                      <a:t>Gürcüstan</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9-772F-4ADA-8B6F-C6FB39D0CBA2}"/>
                </c:ext>
              </c:extLst>
            </c:dLbl>
            <c:dLbl>
              <c:idx val="8"/>
              <c:tx>
                <c:rich>
                  <a:bodyPr/>
                  <a:lstStyle/>
                  <a:p>
                    <a:r>
                      <a:rPr lang="az-Latn-AZ" b="1" dirty="0" smtClean="0"/>
                      <a:t>5,2</a:t>
                    </a:r>
                    <a:r>
                      <a:rPr lang="az-Latn-AZ" b="1" baseline="0" dirty="0" smtClean="0"/>
                      <a:t> </a:t>
                    </a:r>
                    <a:r>
                      <a:rPr lang="en-US" b="1" dirty="0" err="1" smtClean="0"/>
                      <a:t>İngiltərə</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A-772F-4ADA-8B6F-C6FB39D0CBA2}"/>
                </c:ext>
              </c:extLst>
            </c:dLbl>
            <c:dLbl>
              <c:idx val="9"/>
              <c:layout>
                <c:manualLayout>
                  <c:x val="-4.1623589114524462E-2"/>
                  <c:y val="2.6122494326027267E-2"/>
                </c:manualLayout>
              </c:layout>
              <c:tx>
                <c:rich>
                  <a:bodyPr/>
                  <a:lstStyle/>
                  <a:p>
                    <a:r>
                      <a:rPr lang="az-Latn-AZ" b="1" dirty="0" smtClean="0"/>
                      <a:t>4,8</a:t>
                    </a:r>
                    <a:r>
                      <a:rPr lang="az-Latn-AZ" b="1" baseline="0" dirty="0" smtClean="0"/>
                      <a:t> </a:t>
                    </a:r>
                    <a:r>
                      <a:rPr lang="en-US" b="1" dirty="0" smtClean="0"/>
                      <a:t>  </a:t>
                    </a:r>
                    <a:r>
                      <a:rPr lang="en-US" b="1" dirty="0" err="1"/>
                      <a:t>Litva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B-772F-4ADA-8B6F-C6FB39D0CBA2}"/>
                </c:ext>
              </c:extLst>
            </c:dLbl>
            <c:dLbl>
              <c:idx val="10"/>
              <c:tx>
                <c:rich>
                  <a:bodyPr/>
                  <a:lstStyle/>
                  <a:p>
                    <a:r>
                      <a:rPr lang="az-Latn-AZ" b="1" dirty="0" smtClean="0"/>
                      <a:t>6,3</a:t>
                    </a:r>
                    <a:r>
                      <a:rPr lang="az-Latn-AZ" b="1" baseline="0" dirty="0" smtClean="0"/>
                      <a:t> </a:t>
                    </a:r>
                    <a:r>
                      <a:rPr lang="en-US" b="1" dirty="0" smtClean="0"/>
                      <a:t>Honk-</a:t>
                    </a:r>
                    <a:r>
                      <a:rPr lang="en-US" b="1" dirty="0" err="1" smtClean="0"/>
                      <a:t>Konq</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C-772F-4ADA-8B6F-C6FB39D0CBA2}"/>
                </c:ext>
              </c:extLst>
            </c:dLbl>
            <c:dLbl>
              <c:idx val="11"/>
              <c:layout>
                <c:manualLayout>
                  <c:x val="-5.1498639728735376E-2"/>
                  <c:y val="3.4576912089132952E-2"/>
                </c:manualLayout>
              </c:layout>
              <c:tx>
                <c:rich>
                  <a:bodyPr/>
                  <a:lstStyle/>
                  <a:p>
                    <a:r>
                      <a:rPr lang="az-Latn-AZ" b="1" dirty="0" smtClean="0"/>
                      <a:t>3,7</a:t>
                    </a:r>
                    <a:r>
                      <a:rPr lang="az-Latn-AZ" b="1" baseline="0" dirty="0" smtClean="0"/>
                      <a:t> </a:t>
                    </a:r>
                    <a:r>
                      <a:rPr lang="en-US" b="1" dirty="0" smtClean="0"/>
                      <a:t>  </a:t>
                    </a:r>
                    <a:r>
                      <a:rPr lang="en-US" b="1" dirty="0"/>
                      <a:t>İran</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D-772F-4ADA-8B6F-C6FB39D0CBA2}"/>
                </c:ext>
              </c:extLst>
            </c:dLbl>
            <c:dLbl>
              <c:idx val="13"/>
              <c:layout>
                <c:manualLayout>
                  <c:x val="-0.11077740673442162"/>
                  <c:y val="-1.0078245274334598E-2"/>
                </c:manualLayout>
              </c:layout>
              <c:tx>
                <c:rich>
                  <a:bodyPr/>
                  <a:lstStyle/>
                  <a:p>
                    <a:r>
                      <a:rPr lang="az-Latn-AZ" dirty="0" smtClean="0"/>
                      <a:t>5,8</a:t>
                    </a:r>
                    <a:r>
                      <a:rPr lang="az-Latn-AZ" baseline="0" dirty="0" smtClean="0"/>
                      <a:t>  </a:t>
                    </a:r>
                    <a:r>
                      <a:rPr lang="en-US" dirty="0" smtClean="0"/>
                      <a:t> </a:t>
                    </a:r>
                    <a:r>
                      <a:rPr lang="en-US" b="1" dirty="0" err="1"/>
                      <a:t>Danimarka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E-772F-4ADA-8B6F-C6FB39D0CBA2}"/>
                </c:ext>
              </c:extLst>
            </c:dLbl>
            <c:dLbl>
              <c:idx val="14"/>
              <c:layout>
                <c:manualLayout>
                  <c:x val="-3.6121216099955833E-2"/>
                  <c:y val="4.0760947196343267E-2"/>
                </c:manualLayout>
              </c:layout>
              <c:tx>
                <c:rich>
                  <a:bodyPr/>
                  <a:lstStyle/>
                  <a:p>
                    <a:r>
                      <a:rPr lang="az-Latn-AZ" b="1" dirty="0" smtClean="0"/>
                      <a:t>3,3</a:t>
                    </a:r>
                    <a:r>
                      <a:rPr lang="az-Latn-AZ" b="1" baseline="0" dirty="0" smtClean="0"/>
                      <a:t> </a:t>
                    </a:r>
                    <a:r>
                      <a:rPr lang="en-US" b="1" dirty="0" smtClean="0"/>
                      <a:t> </a:t>
                    </a:r>
                    <a:r>
                      <a:rPr lang="en-US" b="1" dirty="0" err="1"/>
                      <a:t>Qazaxıstan</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F-772F-4ADA-8B6F-C6FB39D0CBA2}"/>
                </c:ext>
              </c:extLst>
            </c:dLbl>
            <c:dLbl>
              <c:idx val="15"/>
              <c:tx>
                <c:rich>
                  <a:bodyPr/>
                  <a:lstStyle/>
                  <a:p>
                    <a:r>
                      <a:rPr lang="az-Latn-AZ" b="1" dirty="0" smtClean="0"/>
                      <a:t>5,5</a:t>
                    </a:r>
                    <a:r>
                      <a:rPr lang="az-Latn-AZ" b="1" baseline="0" dirty="0" smtClean="0"/>
                      <a:t> </a:t>
                    </a:r>
                    <a:r>
                      <a:rPr lang="en-US" b="1" dirty="0" smtClean="0"/>
                      <a:t> </a:t>
                    </a:r>
                    <a:r>
                      <a:rPr lang="en-US" b="1" dirty="0" err="1"/>
                      <a:t>Koreya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0-772F-4ADA-8B6F-C6FB39D0CBA2}"/>
                </c:ext>
              </c:extLst>
            </c:dLbl>
            <c:dLbl>
              <c:idx val="16"/>
              <c:layout>
                <c:manualLayout>
                  <c:x val="-6.7049483023465709E-2"/>
                  <c:y val="-5.2910787690256728E-2"/>
                </c:manualLayout>
              </c:layout>
              <c:tx>
                <c:rich>
                  <a:bodyPr/>
                  <a:lstStyle/>
                  <a:p>
                    <a:r>
                      <a:rPr lang="az-Latn-AZ" b="1" dirty="0" smtClean="0"/>
                      <a:t>1,5</a:t>
                    </a:r>
                    <a:r>
                      <a:rPr lang="az-Latn-AZ" b="1" baseline="0" dirty="0" smtClean="0"/>
                      <a:t>  </a:t>
                    </a:r>
                    <a:r>
                      <a:rPr lang="en-US" b="1" dirty="0" err="1" smtClean="0"/>
                      <a:t>Qırğızıstan</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1-772F-4ADA-8B6F-C6FB39D0CBA2}"/>
                </c:ext>
              </c:extLst>
            </c:dLbl>
            <c:dLbl>
              <c:idx val="17"/>
              <c:layout>
                <c:manualLayout>
                  <c:x val="-9.8422948414363456E-2"/>
                  <c:y val="-1.4607305537479963E-2"/>
                </c:manualLayout>
              </c:layout>
              <c:tx>
                <c:rich>
                  <a:bodyPr/>
                  <a:lstStyle/>
                  <a:p>
                    <a:r>
                      <a:rPr lang="az-Latn-AZ" b="1" dirty="0" smtClean="0"/>
                      <a:t>4,9</a:t>
                    </a:r>
                    <a:r>
                      <a:rPr lang="az-Latn-AZ" b="1" baseline="0" dirty="0" smtClean="0"/>
                      <a:t> </a:t>
                    </a:r>
                    <a:r>
                      <a:rPr lang="en-US" b="1" dirty="0" err="1" smtClean="0"/>
                      <a:t>Latviya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2-772F-4ADA-8B6F-C6FB39D0CBA2}"/>
                </c:ext>
              </c:extLst>
            </c:dLbl>
            <c:dLbl>
              <c:idx val="18"/>
              <c:layout>
                <c:manualLayout>
                  <c:x val="-2.1043771043771045E-2"/>
                  <c:y val="8.1521739130434784E-2"/>
                </c:manualLayout>
              </c:layout>
              <c:tx>
                <c:rich>
                  <a:bodyPr/>
                  <a:lstStyle/>
                  <a:p>
                    <a:r>
                      <a:rPr lang="az-Latn-AZ" b="1" dirty="0" smtClean="0"/>
                      <a:t>4,8</a:t>
                    </a:r>
                    <a:r>
                      <a:rPr lang="az-Latn-AZ" b="1" baseline="0" dirty="0" smtClean="0"/>
                      <a:t> </a:t>
                    </a:r>
                    <a:r>
                      <a:rPr lang="en-US" b="1" dirty="0" smtClean="0"/>
                      <a:t> </a:t>
                    </a:r>
                    <a:r>
                      <a:rPr lang="en-US" b="1" dirty="0" err="1"/>
                      <a:t>Yunanıstan</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3-772F-4ADA-8B6F-C6FB39D0CBA2}"/>
                </c:ext>
              </c:extLst>
            </c:dLbl>
            <c:dLbl>
              <c:idx val="19"/>
              <c:layout>
                <c:manualLayout>
                  <c:x val="-2.1043771043771815E-3"/>
                  <c:y val="-2.717391304347826E-2"/>
                </c:manualLayout>
              </c:layout>
              <c:tx>
                <c:rich>
                  <a:bodyPr/>
                  <a:lstStyle/>
                  <a:p>
                    <a:r>
                      <a:rPr lang="az-Latn-AZ" b="1" dirty="0" smtClean="0"/>
                      <a:t>5,2</a:t>
                    </a:r>
                    <a:r>
                      <a:rPr lang="az-Latn-AZ" b="1" baseline="0" dirty="0" smtClean="0"/>
                      <a:t> </a:t>
                    </a:r>
                    <a:r>
                      <a:rPr lang="en-US" b="1" dirty="0" smtClean="0"/>
                      <a:t> </a:t>
                    </a:r>
                    <a:r>
                      <a:rPr lang="en-US" b="1" dirty="0" err="1"/>
                      <a:t>Fransa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4-772F-4ADA-8B6F-C6FB39D0CBA2}"/>
                </c:ext>
              </c:extLst>
            </c:dLbl>
            <c:dLbl>
              <c:idx val="20"/>
              <c:tx>
                <c:rich>
                  <a:bodyPr/>
                  <a:lstStyle/>
                  <a:p>
                    <a:r>
                      <a:rPr lang="az-Latn-AZ" dirty="0" smtClean="0">
                        <a:solidFill>
                          <a:srgbClr val="FF0000"/>
                        </a:solidFill>
                      </a:rPr>
                      <a:t>5,1</a:t>
                    </a:r>
                    <a:r>
                      <a:rPr lang="en-US" dirty="0" smtClean="0">
                        <a:solidFill>
                          <a:srgbClr val="FF0000"/>
                        </a:solidFill>
                      </a:rPr>
                      <a:t>  </a:t>
                    </a:r>
                    <a:r>
                      <a:rPr lang="en-US" dirty="0" err="1">
                        <a:solidFill>
                          <a:srgbClr val="FF0000"/>
                        </a:solidFill>
                      </a:rPr>
                      <a:t>Azərbaycan</a:t>
                    </a:r>
                    <a:endParaRPr lang="en-US" dirty="0">
                      <a:solidFill>
                        <a:srgbClr val="FF0000"/>
                      </a:solidFill>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5-772F-4ADA-8B6F-C6FB39D0CBA2}"/>
                </c:ext>
              </c:extLst>
            </c:dLbl>
            <c:dLbl>
              <c:idx val="21"/>
              <c:tx>
                <c:rich>
                  <a:bodyPr/>
                  <a:lstStyle/>
                  <a:p>
                    <a:r>
                      <a:rPr lang="az-Latn-AZ" b="1" dirty="0" smtClean="0"/>
                      <a:t>2,3</a:t>
                    </a:r>
                    <a:r>
                      <a:rPr lang="az-Latn-AZ" b="1" baseline="0" dirty="0" smtClean="0"/>
                      <a:t> </a:t>
                    </a:r>
                    <a:r>
                      <a:rPr lang="en-US" b="1" dirty="0" smtClean="0"/>
                      <a:t> </a:t>
                    </a:r>
                    <a:r>
                      <a:rPr lang="en-US" b="1" dirty="0"/>
                      <a:t>Moldova</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6-772F-4ADA-8B6F-C6FB39D0CBA2}"/>
                </c:ext>
              </c:extLst>
            </c:dLbl>
            <c:dLbl>
              <c:idx val="22"/>
              <c:layout>
                <c:manualLayout>
                  <c:x val="-0.10071952519508852"/>
                  <c:y val="-3.4436649896043295E-2"/>
                </c:manualLayout>
              </c:layout>
              <c:tx>
                <c:rich>
                  <a:bodyPr/>
                  <a:lstStyle/>
                  <a:p>
                    <a:r>
                      <a:rPr lang="az-Latn-AZ" b="1" dirty="0" smtClean="0"/>
                      <a:t>6,4</a:t>
                    </a:r>
                    <a:r>
                      <a:rPr lang="az-Latn-AZ" b="1" baseline="0" dirty="0" smtClean="0"/>
                      <a:t>  </a:t>
                    </a:r>
                    <a:r>
                      <a:rPr lang="en-US" b="1" dirty="0" err="1" smtClean="0"/>
                      <a:t>Finlandiya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7-772F-4ADA-8B6F-C6FB39D0CBA2}"/>
                </c:ext>
              </c:extLst>
            </c:dLbl>
            <c:dLbl>
              <c:idx val="23"/>
              <c:layout>
                <c:manualLayout>
                  <c:x val="-7.4238766858778773E-3"/>
                  <c:y val="4.2739100417413939E-2"/>
                </c:manualLayout>
              </c:layout>
              <c:tx>
                <c:rich>
                  <a:bodyPr/>
                  <a:lstStyle/>
                  <a:p>
                    <a:r>
                      <a:rPr lang="az-Latn-AZ" dirty="0" smtClean="0"/>
                      <a:t>4,1</a:t>
                    </a:r>
                    <a:r>
                      <a:rPr lang="az-Latn-AZ" baseline="0" dirty="0" smtClean="0"/>
                      <a:t> </a:t>
                    </a:r>
                    <a:r>
                      <a:rPr lang="en-US" dirty="0" smtClean="0"/>
                      <a:t> </a:t>
                    </a:r>
                    <a:r>
                      <a:rPr lang="en-US" b="1" dirty="0"/>
                      <a:t>Pakistan</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8-772F-4ADA-8B6F-C6FB39D0CBA2}"/>
                </c:ext>
              </c:extLst>
            </c:dLbl>
            <c:dLbl>
              <c:idx val="24"/>
              <c:layout>
                <c:manualLayout>
                  <c:x val="-8.4175084175084174E-3"/>
                  <c:y val="2.2644927536231842E-2"/>
                </c:manualLayout>
              </c:layout>
              <c:tx>
                <c:rich>
                  <a:bodyPr/>
                  <a:lstStyle/>
                  <a:p>
                    <a:r>
                      <a:rPr lang="az-Latn-AZ" dirty="0" smtClean="0"/>
                      <a:t>4,5</a:t>
                    </a:r>
                    <a:r>
                      <a:rPr lang="az-Latn-AZ" baseline="0" dirty="0" smtClean="0"/>
                      <a:t> </a:t>
                    </a:r>
                    <a:r>
                      <a:rPr lang="en-US" dirty="0" err="1" smtClean="0"/>
                      <a:t>Polşa</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9-772F-4ADA-8B6F-C6FB39D0CBA2}"/>
                </c:ext>
              </c:extLst>
            </c:dLbl>
            <c:dLbl>
              <c:idx val="25"/>
              <c:layout>
                <c:manualLayout>
                  <c:x val="-0.17354316003455997"/>
                  <c:y val="-1.1098568413033472E-2"/>
                </c:manualLayout>
              </c:layout>
              <c:tx>
                <c:rich>
                  <a:bodyPr/>
                  <a:lstStyle/>
                  <a:p>
                    <a:r>
                      <a:rPr lang="az-Latn-AZ" dirty="0" smtClean="0"/>
                      <a:t>4,7</a:t>
                    </a:r>
                    <a:r>
                      <a:rPr lang="az-Latn-AZ" baseline="0" dirty="0" smtClean="0"/>
                      <a:t> </a:t>
                    </a:r>
                    <a:r>
                      <a:rPr lang="en-US" dirty="0" smtClean="0"/>
                      <a:t> </a:t>
                    </a:r>
                    <a:r>
                      <a:rPr lang="en-US" dirty="0" err="1"/>
                      <a:t>Rusiya</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A-772F-4ADA-8B6F-C6FB39D0CBA2}"/>
                </c:ext>
              </c:extLst>
            </c:dLbl>
            <c:dLbl>
              <c:idx val="26"/>
              <c:tx>
                <c:rich>
                  <a:bodyPr/>
                  <a:lstStyle/>
                  <a:p>
                    <a:r>
                      <a:rPr lang="az-Latn-AZ" b="1" dirty="0" smtClean="0">
                        <a:solidFill>
                          <a:schemeClr val="accent2"/>
                        </a:solidFill>
                      </a:rPr>
                      <a:t>6,5</a:t>
                    </a:r>
                    <a:r>
                      <a:rPr lang="az-Latn-AZ" b="1" baseline="0" dirty="0" smtClean="0">
                        <a:solidFill>
                          <a:schemeClr val="accent2"/>
                        </a:solidFill>
                      </a:rPr>
                      <a:t>  </a:t>
                    </a:r>
                    <a:r>
                      <a:rPr lang="en-US" b="1" dirty="0" err="1" smtClean="0">
                        <a:solidFill>
                          <a:schemeClr val="accent2"/>
                        </a:solidFill>
                      </a:rPr>
                      <a:t>Sinqapur</a:t>
                    </a:r>
                    <a:endParaRPr lang="en-US" b="1" dirty="0">
                      <a:solidFill>
                        <a:schemeClr val="accent2"/>
                      </a:solidFill>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B-772F-4ADA-8B6F-C6FB39D0CBA2}"/>
                </c:ext>
              </c:extLst>
            </c:dLbl>
            <c:dLbl>
              <c:idx val="27"/>
              <c:layout>
                <c:manualLayout>
                  <c:x val="-3.6439936425796474E-2"/>
                  <c:y val="-4.2832542415922041E-2"/>
                </c:manualLayout>
              </c:layout>
              <c:tx>
                <c:rich>
                  <a:bodyPr/>
                  <a:lstStyle/>
                  <a:p>
                    <a:r>
                      <a:rPr lang="az-Latn-AZ" b="1" dirty="0" smtClean="0"/>
                      <a:t>1,0</a:t>
                    </a:r>
                    <a:r>
                      <a:rPr lang="az-Latn-AZ" b="1" baseline="0" dirty="0" smtClean="0"/>
                      <a:t> </a:t>
                    </a:r>
                    <a:r>
                      <a:rPr lang="en-US" b="1" dirty="0" err="1" smtClean="0"/>
                      <a:t>Tacikistan</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C-772F-4ADA-8B6F-C6FB39D0CBA2}"/>
                </c:ext>
              </c:extLst>
            </c:dLbl>
            <c:dLbl>
              <c:idx val="28"/>
              <c:tx>
                <c:rich>
                  <a:bodyPr/>
                  <a:lstStyle/>
                  <a:p>
                    <a:r>
                      <a:rPr lang="az-Latn-AZ" dirty="0" smtClean="0"/>
                      <a:t>4,7</a:t>
                    </a:r>
                    <a:r>
                      <a:rPr lang="az-Latn-AZ" baseline="0" dirty="0" smtClean="0"/>
                      <a:t>  </a:t>
                    </a:r>
                    <a:r>
                      <a:rPr lang="en-US" dirty="0" smtClean="0"/>
                      <a:t> </a:t>
                    </a:r>
                    <a:r>
                      <a:rPr lang="en-US" b="1" dirty="0" err="1"/>
                      <a:t>İtaliya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D-772F-4ADA-8B6F-C6FB39D0CBA2}"/>
                </c:ext>
              </c:extLst>
            </c:dLbl>
            <c:dLbl>
              <c:idx val="29"/>
              <c:tx>
                <c:rich>
                  <a:bodyPr/>
                  <a:lstStyle/>
                  <a:p>
                    <a:r>
                      <a:rPr lang="az-Latn-AZ" dirty="0" smtClean="0"/>
                      <a:t>3,9</a:t>
                    </a:r>
                    <a:r>
                      <a:rPr lang="az-Latn-AZ" baseline="0" dirty="0" smtClean="0"/>
                      <a:t> </a:t>
                    </a:r>
                    <a:r>
                      <a:rPr lang="en-US" dirty="0" smtClean="0"/>
                      <a:t> </a:t>
                    </a:r>
                    <a:r>
                      <a:rPr lang="en-US" b="1" dirty="0" err="1"/>
                      <a:t>Ukrayna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E-772F-4ADA-8B6F-C6FB39D0CBA2}"/>
                </c:ext>
              </c:extLst>
            </c:dLbl>
            <c:dLbl>
              <c:idx val="30"/>
              <c:layout>
                <c:manualLayout>
                  <c:x val="-8.3083055050816104E-2"/>
                  <c:y val="-3.5273858460171094E-2"/>
                </c:manualLayout>
              </c:layout>
              <c:tx>
                <c:rich>
                  <a:bodyPr/>
                  <a:lstStyle/>
                  <a:p>
                    <a:r>
                      <a:rPr lang="az-Latn-AZ" b="1" dirty="0" smtClean="0"/>
                      <a:t>5,2</a:t>
                    </a:r>
                    <a:r>
                      <a:rPr lang="az-Latn-AZ" b="1" baseline="0" dirty="0" smtClean="0"/>
                      <a:t> </a:t>
                    </a:r>
                    <a:r>
                      <a:rPr lang="en-US" b="1" dirty="0" smtClean="0"/>
                      <a:t> </a:t>
                    </a:r>
                    <a:r>
                      <a:rPr lang="en-US" b="1" dirty="0" err="1"/>
                      <a:t>Almaniya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F-772F-4ADA-8B6F-C6FB39D0CBA2}"/>
                </c:ext>
              </c:extLst>
            </c:dLbl>
            <c:dLbl>
              <c:idx val="31"/>
              <c:layout>
                <c:manualLayout>
                  <c:x val="-5.9761495738306393E-2"/>
                  <c:y val="-2.7715174504420122E-2"/>
                </c:manualLayout>
              </c:layout>
              <c:tx>
                <c:rich>
                  <a:bodyPr/>
                  <a:lstStyle/>
                  <a:p>
                    <a:r>
                      <a:rPr lang="az-Latn-AZ" b="1" dirty="0" smtClean="0"/>
                      <a:t>5,6</a:t>
                    </a:r>
                    <a:r>
                      <a:rPr lang="az-Latn-AZ" b="1" baseline="0" dirty="0" smtClean="0"/>
                      <a:t> </a:t>
                    </a:r>
                    <a:r>
                      <a:rPr lang="en-US" b="1" dirty="0" smtClean="0"/>
                      <a:t>  </a:t>
                    </a:r>
                    <a:r>
                      <a:rPr lang="en-US" b="1" dirty="0" err="1"/>
                      <a:t>Estoniya</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20-772F-4ADA-8B6F-C6FB39D0CBA2}"/>
                </c:ext>
              </c:extLst>
            </c:dLbl>
            <c:spPr>
              <a:noFill/>
              <a:ln>
                <a:noFill/>
              </a:ln>
              <a:effectLst/>
              <a:scene3d>
                <a:camera prst="orthographicFront"/>
                <a:lightRig rig="threePt" dir="t"/>
              </a:scene3d>
              <a:sp3d>
                <a:bevelT w="114300" prst="artDeco"/>
              </a:sp3d>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strRef>
              <c:f>Лист2!$C$2:$C$33</c:f>
              <c:strCache>
                <c:ptCount val="32"/>
                <c:pt idx="0">
                  <c:v>Azərbaycan</c:v>
                </c:pt>
                <c:pt idx="1">
                  <c:v>Bolqarıstan</c:v>
                </c:pt>
                <c:pt idx="2">
                  <c:v>Çin</c:v>
                </c:pt>
                <c:pt idx="3">
                  <c:v>Danimarka</c:v>
                </c:pt>
                <c:pt idx="4">
                  <c:v>Estoniya</c:v>
                </c:pt>
                <c:pt idx="5">
                  <c:v>Finlandiya</c:v>
                </c:pt>
                <c:pt idx="6">
                  <c:v>Fransa</c:v>
                </c:pt>
                <c:pt idx="7">
                  <c:v>Gürcüstan</c:v>
                </c:pt>
                <c:pt idx="8">
                  <c:v>Almaniya</c:v>
                </c:pt>
                <c:pt idx="9">
                  <c:v>Yunanıstan</c:v>
                </c:pt>
                <c:pt idx="10">
                  <c:v>Honq-Konq</c:v>
                </c:pt>
                <c:pt idx="11">
                  <c:v>İran</c:v>
                </c:pt>
                <c:pt idx="12">
                  <c:v>İtaliya</c:v>
                </c:pt>
                <c:pt idx="13">
                  <c:v>Yaponiya</c:v>
                </c:pt>
                <c:pt idx="14">
                  <c:v>Qazaxıstan</c:v>
                </c:pt>
                <c:pt idx="15">
                  <c:v>Koreya Res.</c:v>
                </c:pt>
                <c:pt idx="16">
                  <c:v>Qırğızıstan</c:v>
                </c:pt>
                <c:pt idx="17">
                  <c:v>Latviya</c:v>
                </c:pt>
                <c:pt idx="18">
                  <c:v>Litviya</c:v>
                </c:pt>
                <c:pt idx="19">
                  <c:v>Malaziya</c:v>
                </c:pt>
                <c:pt idx="20">
                  <c:v>Malta</c:v>
                </c:pt>
                <c:pt idx="21">
                  <c:v>Moldova</c:v>
                </c:pt>
                <c:pt idx="22">
                  <c:v>Niderland</c:v>
                </c:pt>
                <c:pt idx="23">
                  <c:v>Pakistan</c:v>
                </c:pt>
                <c:pt idx="24">
                  <c:v>Polşa</c:v>
                </c:pt>
                <c:pt idx="25">
                  <c:v>Rusiya</c:v>
                </c:pt>
                <c:pt idx="26">
                  <c:v>Sinqapur</c:v>
                </c:pt>
                <c:pt idx="27">
                  <c:v>Tacikistan</c:v>
                </c:pt>
                <c:pt idx="28">
                  <c:v>Türkiyə</c:v>
                </c:pt>
                <c:pt idx="29">
                  <c:v>Ukraina</c:v>
                </c:pt>
                <c:pt idx="30">
                  <c:v>İngiltərə</c:v>
                </c:pt>
                <c:pt idx="31">
                  <c:v>ABŞ</c:v>
                </c:pt>
              </c:strCache>
            </c:strRef>
          </c:xVal>
          <c:yVal>
            <c:numRef>
              <c:f>Лист2!$D$2:$D$33</c:f>
              <c:numCache>
                <c:formatCode>General</c:formatCode>
                <c:ptCount val="32"/>
                <c:pt idx="0">
                  <c:v>5.0999999999999996</c:v>
                </c:pt>
                <c:pt idx="1">
                  <c:v>4.3</c:v>
                </c:pt>
                <c:pt idx="2">
                  <c:v>4.5</c:v>
                </c:pt>
                <c:pt idx="3">
                  <c:v>5.8</c:v>
                </c:pt>
                <c:pt idx="4">
                  <c:v>5.6</c:v>
                </c:pt>
                <c:pt idx="5">
                  <c:v>6.4</c:v>
                </c:pt>
                <c:pt idx="6">
                  <c:v>5.2</c:v>
                </c:pt>
                <c:pt idx="7">
                  <c:v>3.8</c:v>
                </c:pt>
                <c:pt idx="8">
                  <c:v>5.2</c:v>
                </c:pt>
                <c:pt idx="9">
                  <c:v>4.8</c:v>
                </c:pt>
                <c:pt idx="10">
                  <c:v>6.3</c:v>
                </c:pt>
                <c:pt idx="11">
                  <c:v>3.7</c:v>
                </c:pt>
                <c:pt idx="12">
                  <c:v>4.7</c:v>
                </c:pt>
                <c:pt idx="13">
                  <c:v>5.8</c:v>
                </c:pt>
                <c:pt idx="14">
                  <c:v>3.3</c:v>
                </c:pt>
                <c:pt idx="15">
                  <c:v>5.5</c:v>
                </c:pt>
                <c:pt idx="16">
                  <c:v>1.5</c:v>
                </c:pt>
                <c:pt idx="17">
                  <c:v>4.9000000000000004</c:v>
                </c:pt>
                <c:pt idx="18">
                  <c:v>4.8</c:v>
                </c:pt>
                <c:pt idx="19">
                  <c:v>5.2</c:v>
                </c:pt>
                <c:pt idx="20">
                  <c:v>5.0999999999999996</c:v>
                </c:pt>
                <c:pt idx="21">
                  <c:v>2.2999999999999998</c:v>
                </c:pt>
                <c:pt idx="22">
                  <c:v>6.4</c:v>
                </c:pt>
                <c:pt idx="23">
                  <c:v>4.0999999999999996</c:v>
                </c:pt>
                <c:pt idx="24">
                  <c:v>4.5</c:v>
                </c:pt>
                <c:pt idx="25">
                  <c:v>4.7</c:v>
                </c:pt>
                <c:pt idx="26">
                  <c:v>6.5</c:v>
                </c:pt>
                <c:pt idx="27">
                  <c:v>1</c:v>
                </c:pt>
                <c:pt idx="28">
                  <c:v>4.7</c:v>
                </c:pt>
                <c:pt idx="29">
                  <c:v>3.9</c:v>
                </c:pt>
                <c:pt idx="30">
                  <c:v>5.2</c:v>
                </c:pt>
                <c:pt idx="31">
                  <c:v>5.6</c:v>
                </c:pt>
              </c:numCache>
            </c:numRef>
          </c:yVal>
          <c:smooth val="0"/>
          <c:extLst xmlns:c16r2="http://schemas.microsoft.com/office/drawing/2015/06/chart">
            <c:ext xmlns:c16="http://schemas.microsoft.com/office/drawing/2014/chart" uri="{C3380CC4-5D6E-409C-BE32-E72D297353CC}">
              <c16:uniqueId val="{00000021-772F-4ADA-8B6F-C6FB39D0CBA2}"/>
            </c:ext>
          </c:extLst>
        </c:ser>
        <c:ser>
          <c:idx val="1"/>
          <c:order val="3"/>
          <c:spPr>
            <a:ln w="25400" cap="rnd">
              <a:noFill/>
              <a:round/>
            </a:ln>
            <a:effectLst/>
          </c:spPr>
          <c:marker>
            <c:symbol val="circle"/>
            <c:size val="5"/>
            <c:spPr>
              <a:solidFill>
                <a:schemeClr val="accent2"/>
              </a:solidFill>
              <a:ln w="9525">
                <a:solidFill>
                  <a:schemeClr val="accent2"/>
                </a:solidFill>
              </a:ln>
              <a:effectLst/>
            </c:spPr>
          </c:marker>
          <c:xVal>
            <c:strRef>
              <c:f>Лист2!$C$2:$C$33</c:f>
              <c:strCache>
                <c:ptCount val="32"/>
                <c:pt idx="0">
                  <c:v>Azərbaycan</c:v>
                </c:pt>
                <c:pt idx="1">
                  <c:v>Bolqarıstan</c:v>
                </c:pt>
                <c:pt idx="2">
                  <c:v>Çin</c:v>
                </c:pt>
                <c:pt idx="3">
                  <c:v>Danimarka</c:v>
                </c:pt>
                <c:pt idx="4">
                  <c:v>Estoniya</c:v>
                </c:pt>
                <c:pt idx="5">
                  <c:v>Finlandiya</c:v>
                </c:pt>
                <c:pt idx="6">
                  <c:v>Fransa</c:v>
                </c:pt>
                <c:pt idx="7">
                  <c:v>Gürcüstan</c:v>
                </c:pt>
                <c:pt idx="8">
                  <c:v>Almaniya</c:v>
                </c:pt>
                <c:pt idx="9">
                  <c:v>Yunanıstan</c:v>
                </c:pt>
                <c:pt idx="10">
                  <c:v>Honq-Konq</c:v>
                </c:pt>
                <c:pt idx="11">
                  <c:v>İran</c:v>
                </c:pt>
                <c:pt idx="12">
                  <c:v>İtaliya</c:v>
                </c:pt>
                <c:pt idx="13">
                  <c:v>Yaponiya</c:v>
                </c:pt>
                <c:pt idx="14">
                  <c:v>Qazaxıstan</c:v>
                </c:pt>
                <c:pt idx="15">
                  <c:v>Koreya Res.</c:v>
                </c:pt>
                <c:pt idx="16">
                  <c:v>Qırğızıstan</c:v>
                </c:pt>
                <c:pt idx="17">
                  <c:v>Latviya</c:v>
                </c:pt>
                <c:pt idx="18">
                  <c:v>Litviya</c:v>
                </c:pt>
                <c:pt idx="19">
                  <c:v>Malaziya</c:v>
                </c:pt>
                <c:pt idx="20">
                  <c:v>Malta</c:v>
                </c:pt>
                <c:pt idx="21">
                  <c:v>Moldova</c:v>
                </c:pt>
                <c:pt idx="22">
                  <c:v>Niderland</c:v>
                </c:pt>
                <c:pt idx="23">
                  <c:v>Pakistan</c:v>
                </c:pt>
                <c:pt idx="24">
                  <c:v>Polşa</c:v>
                </c:pt>
                <c:pt idx="25">
                  <c:v>Rusiya</c:v>
                </c:pt>
                <c:pt idx="26">
                  <c:v>Sinqapur</c:v>
                </c:pt>
                <c:pt idx="27">
                  <c:v>Tacikistan</c:v>
                </c:pt>
                <c:pt idx="28">
                  <c:v>Türkiyə</c:v>
                </c:pt>
                <c:pt idx="29">
                  <c:v>Ukraina</c:v>
                </c:pt>
                <c:pt idx="30">
                  <c:v>İngiltərə</c:v>
                </c:pt>
                <c:pt idx="31">
                  <c:v>ABŞ</c:v>
                </c:pt>
              </c:strCache>
            </c:strRef>
          </c:xVal>
          <c:yVal>
            <c:numRef>
              <c:f>Лист2!$C$32</c:f>
              <c:numCache>
                <c:formatCode>General</c:formatCode>
                <c:ptCount val="1"/>
                <c:pt idx="0">
                  <c:v>0</c:v>
                </c:pt>
              </c:numCache>
            </c:numRef>
          </c:yVal>
          <c:smooth val="0"/>
          <c:extLst xmlns:c16r2="http://schemas.microsoft.com/office/drawing/2015/06/chart">
            <c:ext xmlns:c16="http://schemas.microsoft.com/office/drawing/2014/chart" uri="{C3380CC4-5D6E-409C-BE32-E72D297353CC}">
              <c16:uniqueId val="{00000022-772F-4ADA-8B6F-C6FB39D0CBA2}"/>
            </c:ext>
          </c:extLst>
        </c:ser>
        <c:dLbls>
          <c:showLegendKey val="0"/>
          <c:showVal val="0"/>
          <c:showCatName val="0"/>
          <c:showSerName val="0"/>
          <c:showPercent val="0"/>
          <c:showBubbleSize val="0"/>
        </c:dLbls>
        <c:axId val="125841792"/>
        <c:axId val="125843712"/>
      </c:scatterChart>
      <c:valAx>
        <c:axId val="125841792"/>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843712"/>
        <c:crosses val="autoZero"/>
        <c:crossBetween val="midCat"/>
      </c:valAx>
      <c:valAx>
        <c:axId val="125843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841792"/>
        <c:crosses val="autoZero"/>
        <c:crossBetween val="midCat"/>
      </c:valAx>
      <c:spPr>
        <a:solidFill>
          <a:schemeClr val="accent2">
            <a:lumMod val="20000"/>
            <a:lumOff val="80000"/>
          </a:schemeClr>
        </a:solidFill>
      </c:spPr>
    </c:plotArea>
    <c:plotVisOnly val="1"/>
    <c:dispBlanksAs val="gap"/>
    <c:showDLblsOverMax val="0"/>
  </c:chart>
  <c:spPr>
    <a:solidFill>
      <a:schemeClr val="accent1">
        <a:lumMod val="20000"/>
        <a:lumOff val="80000"/>
      </a:schemeClr>
    </a:solidFill>
    <a:scene3d>
      <a:camera prst="orthographicFront"/>
      <a:lightRig rig="threePt" dir="t"/>
    </a:scene3d>
    <a:sp3d>
      <a:bevelT w="139700" h="139700" prst="divot"/>
    </a:sp3d>
  </c:spPr>
  <c:txPr>
    <a:bodyPr/>
    <a:lstStyle/>
    <a:p>
      <a:pP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oleObject" Target="../embeddings/Microsoft_Excel_97-2003_Worksheet3.xls"/><Relationship Id="rId4" Type="http://schemas.openxmlformats.org/officeDocument/2006/relationships/oleObject" Target="../embeddings/Microsoft_Excel_97-2003_Worksheet1.xls"/><Relationship Id="rId9"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oleObject" Target="../embeddings/Microsoft_Excel_97-2003_Worksheet5.xls"/><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oleObject" Target="../embeddings/Microsoft_Excel_97-2003_Worksheet6.xls"/><Relationship Id="rId4" Type="http://schemas.openxmlformats.org/officeDocument/2006/relationships/oleObject" Target="../embeddings/Microsoft_Excel_97-2003_Worksheet4.xls"/><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oleObject" Target="../embeddings/Microsoft_Excel_97-2003_Worksheet10.xls"/><Relationship Id="rId3" Type="http://schemas.openxmlformats.org/officeDocument/2006/relationships/oleObject" Target="../embeddings/oleObject7.bin"/><Relationship Id="rId7" Type="http://schemas.openxmlformats.org/officeDocument/2006/relationships/oleObject" Target="../embeddings/Microsoft_Excel_97-2003_Worksheet8.xls"/><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2.png"/><Relationship Id="rId10" Type="http://schemas.openxmlformats.org/officeDocument/2006/relationships/oleObject" Target="../embeddings/Microsoft_Excel_97-2003_Worksheet9.xls"/><Relationship Id="rId4" Type="http://schemas.openxmlformats.org/officeDocument/2006/relationships/oleObject" Target="../embeddings/Microsoft_Excel_97-2003_Worksheet7.xls"/><Relationship Id="rId9" Type="http://schemas.openxmlformats.org/officeDocument/2006/relationships/oleObject" Target="../embeddings/oleObject9.bin"/><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Microsoft_Excel_97-2003_Worksheet14.xls"/><Relationship Id="rId3" Type="http://schemas.openxmlformats.org/officeDocument/2006/relationships/oleObject" Target="../embeddings/oleObject11.bin"/><Relationship Id="rId7" Type="http://schemas.openxmlformats.org/officeDocument/2006/relationships/oleObject" Target="../embeddings/Microsoft_Excel_97-2003_Worksheet12.xls"/><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16.png"/><Relationship Id="rId5" Type="http://schemas.openxmlformats.org/officeDocument/2006/relationships/image" Target="../media/image14.png"/><Relationship Id="rId15" Type="http://schemas.openxmlformats.org/officeDocument/2006/relationships/image" Target="../media/image2.png"/><Relationship Id="rId10" Type="http://schemas.openxmlformats.org/officeDocument/2006/relationships/oleObject" Target="../embeddings/Microsoft_Excel_97-2003_Worksheet13.xls"/><Relationship Id="rId4" Type="http://schemas.openxmlformats.org/officeDocument/2006/relationships/oleObject" Target="../embeddings/Microsoft_Excel_97-2003_Worksheet11.xls"/><Relationship Id="rId9" Type="http://schemas.openxmlformats.org/officeDocument/2006/relationships/oleObject" Target="../embeddings/oleObject13.bin"/><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oleObject" Target="../embeddings/Microsoft_Excel_97-2003_Worksheet18.xls"/><Relationship Id="rId3" Type="http://schemas.openxmlformats.org/officeDocument/2006/relationships/oleObject" Target="../embeddings/oleObject15.bin"/><Relationship Id="rId7" Type="http://schemas.openxmlformats.org/officeDocument/2006/relationships/oleObject" Target="../embeddings/Microsoft_Excel_97-2003_Worksheet16.xls"/><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0.png"/><Relationship Id="rId5" Type="http://schemas.openxmlformats.org/officeDocument/2006/relationships/image" Target="../media/image18.png"/><Relationship Id="rId15" Type="http://schemas.openxmlformats.org/officeDocument/2006/relationships/image" Target="../media/image2.png"/><Relationship Id="rId10" Type="http://schemas.openxmlformats.org/officeDocument/2006/relationships/oleObject" Target="../embeddings/Microsoft_Excel_97-2003_Worksheet17.xls"/><Relationship Id="rId4" Type="http://schemas.openxmlformats.org/officeDocument/2006/relationships/oleObject" Target="../embeddings/Microsoft_Excel_97-2003_Worksheet15.xls"/><Relationship Id="rId9" Type="http://schemas.openxmlformats.org/officeDocument/2006/relationships/oleObject" Target="../embeddings/oleObject17.bin"/><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Microsoft_Excel_97-2003_Worksheet22.xls"/><Relationship Id="rId3" Type="http://schemas.openxmlformats.org/officeDocument/2006/relationships/oleObject" Target="../embeddings/oleObject19.bin"/><Relationship Id="rId7" Type="http://schemas.openxmlformats.org/officeDocument/2006/relationships/oleObject" Target="../embeddings/Microsoft_Excel_97-2003_Worksheet20.xls"/><Relationship Id="rId12"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image" Target="../media/image2.png"/><Relationship Id="rId10" Type="http://schemas.openxmlformats.org/officeDocument/2006/relationships/oleObject" Target="../embeddings/Microsoft_Excel_97-2003_Worksheet21.xls"/><Relationship Id="rId4" Type="http://schemas.openxmlformats.org/officeDocument/2006/relationships/oleObject" Target="../embeddings/Microsoft_Excel_97-2003_Worksheet19.xls"/><Relationship Id="rId9" Type="http://schemas.openxmlformats.org/officeDocument/2006/relationships/oleObject" Target="../embeddings/oleObject21.bin"/><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23.bin"/><Relationship Id="rId7" Type="http://schemas.openxmlformats.org/officeDocument/2006/relationships/oleObject" Target="../embeddings/Microsoft_Excel_97-2003_Worksheet24.xls"/><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image" Target="../media/image26.png"/><Relationship Id="rId4" Type="http://schemas.openxmlformats.org/officeDocument/2006/relationships/oleObject" Target="../embeddings/Microsoft_Excel_97-2003_Worksheet23.xls"/><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oleObject" Target="../embeddings/Microsoft_Excel_97-2003_Worksheet25.xls"/></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04664"/>
            <a:ext cx="9036496" cy="3679189"/>
          </a:xfrm>
        </p:spPr>
        <p:txBody>
          <a:bodyPr/>
          <a:lstStyle/>
          <a:p>
            <a:endParaRPr lang="ru-RU" dirty="0"/>
          </a:p>
        </p:txBody>
      </p:sp>
      <p:sp>
        <p:nvSpPr>
          <p:cNvPr id="3" name="Подзаголовок 2"/>
          <p:cNvSpPr>
            <a:spLocks noGrp="1"/>
          </p:cNvSpPr>
          <p:nvPr>
            <p:ph type="subTitle" idx="1"/>
          </p:nvPr>
        </p:nvSpPr>
        <p:spPr>
          <a:xfrm>
            <a:off x="5220072" y="2428656"/>
            <a:ext cx="3456384" cy="1144360"/>
          </a:xfrm>
        </p:spPr>
        <p:txBody>
          <a:bodyPr/>
          <a:lstStyle/>
          <a:p>
            <a:endParaRPr lang="ru-RU" dirty="0"/>
          </a:p>
        </p:txBody>
      </p:sp>
      <p:pic>
        <p:nvPicPr>
          <p:cNvPr id="4"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32" y="727074"/>
            <a:ext cx="9023870" cy="6130925"/>
          </a:xfrm>
          <a:prstGeom prst="rect">
            <a:avLst/>
          </a:prstGeom>
          <a:noFill/>
          <a:ln>
            <a:noFill/>
          </a:ln>
          <a:scene3d>
            <a:camera prst="orthographicFront"/>
            <a:lightRig rig="threePt" dir="t"/>
          </a:scene3d>
          <a:sp3d>
            <a:bevelT w="114300" prst="artDeco"/>
          </a:sp3d>
          <a:extLst/>
        </p:spPr>
      </p:pic>
      <p:sp>
        <p:nvSpPr>
          <p:cNvPr id="5" name="Прямоугольник 4"/>
          <p:cNvSpPr/>
          <p:nvPr/>
        </p:nvSpPr>
        <p:spPr>
          <a:xfrm>
            <a:off x="309060" y="1302152"/>
            <a:ext cx="8367396" cy="646331"/>
          </a:xfrm>
          <a:prstGeom prst="rect">
            <a:avLst/>
          </a:prstGeom>
        </p:spPr>
        <p:txBody>
          <a:bodyPr wrap="square">
            <a:spAutoFit/>
          </a:bodyPr>
          <a:lstStyle/>
          <a:p>
            <a:pPr algn="ctr">
              <a:defRPr/>
            </a:pPr>
            <a:r>
              <a:rPr lang="en-US" b="1" i="1" dirty="0">
                <a:solidFill>
                  <a:schemeClr val="tx1">
                    <a:lumMod val="65000"/>
                    <a:lumOff val="35000"/>
                  </a:schemeClr>
                </a:solidFill>
                <a:latin typeface="Times New Roman" panose="02020603050405020304" pitchFamily="18" charset="0"/>
                <a:cs typeface="Times New Roman" panose="02020603050405020304" pitchFamily="18" charset="0"/>
              </a:rPr>
              <a:t>M</a:t>
            </a:r>
            <a:r>
              <a:rPr lang="az-Latn-AZ" b="1" i="1" dirty="0">
                <a:solidFill>
                  <a:schemeClr val="tx1">
                    <a:lumMod val="65000"/>
                    <a:lumOff val="35000"/>
                  </a:schemeClr>
                </a:solidFill>
                <a:latin typeface="Times New Roman" panose="02020603050405020304" pitchFamily="18" charset="0"/>
                <a:cs typeface="Times New Roman" panose="02020603050405020304" pitchFamily="18" charset="0"/>
              </a:rPr>
              <a:t> ö </a:t>
            </a:r>
            <a:r>
              <a:rPr lang="en-US" b="1" i="1" dirty="0">
                <a:solidFill>
                  <a:schemeClr val="tx1">
                    <a:lumMod val="65000"/>
                    <a:lumOff val="35000"/>
                  </a:schemeClr>
                </a:solidFill>
                <a:latin typeface="Times New Roman" panose="02020603050405020304" pitchFamily="18" charset="0"/>
                <a:cs typeface="Times New Roman" panose="02020603050405020304" pitchFamily="18" charset="0"/>
              </a:rPr>
              <a:t>v</a:t>
            </a:r>
            <a:r>
              <a:rPr lang="az-Latn-AZ"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b="1" i="1" dirty="0">
                <a:solidFill>
                  <a:schemeClr val="tx1">
                    <a:lumMod val="65000"/>
                    <a:lumOff val="35000"/>
                  </a:schemeClr>
                </a:solidFill>
                <a:latin typeface="Times New Roman" panose="02020603050405020304" pitchFamily="18" charset="0"/>
                <a:cs typeface="Times New Roman" panose="02020603050405020304" pitchFamily="18" charset="0"/>
              </a:rPr>
              <a:t>z</a:t>
            </a:r>
            <a:r>
              <a:rPr lang="az-Latn-AZ"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b="1" i="1" dirty="0">
                <a:solidFill>
                  <a:schemeClr val="tx1">
                    <a:lumMod val="65000"/>
                    <a:lumOff val="35000"/>
                  </a:schemeClr>
                </a:solidFill>
                <a:latin typeface="Times New Roman" panose="02020603050405020304" pitchFamily="18" charset="0"/>
                <a:cs typeface="Times New Roman" panose="02020603050405020304" pitchFamily="18" charset="0"/>
              </a:rPr>
              <a:t>u:</a:t>
            </a:r>
            <a:r>
              <a:rPr lang="az-Latn-AZ"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az-Latn-AZ" b="1" i="1" dirty="0">
                <a:latin typeface="Times New Roman" panose="02020603050405020304" pitchFamily="18" charset="0"/>
                <a:cs typeface="Times New Roman" panose="02020603050405020304" pitchFamily="18" charset="0"/>
              </a:rPr>
              <a:t>Koronavirus (COVID-19) pandemiyasının Azərbaycan iqtisadiyyatında dəniz nəqliyyatının rəqabətqabiliyyətliliyinə təsirinin qiymətləndirilməsi</a:t>
            </a:r>
            <a:endParaRPr lang="en-US" i="1" dirty="0">
              <a:latin typeface="Times New Roman" panose="02020603050405020304" pitchFamily="18" charset="0"/>
              <a:cs typeface="Times New Roman" panose="02020603050405020304" pitchFamily="18" charset="0"/>
            </a:endParaRPr>
          </a:p>
        </p:txBody>
      </p:sp>
      <p:sp>
        <p:nvSpPr>
          <p:cNvPr id="7" name="Подзаголовок 2"/>
          <p:cNvSpPr txBox="1">
            <a:spLocks/>
          </p:cNvSpPr>
          <p:nvPr/>
        </p:nvSpPr>
        <p:spPr bwMode="auto">
          <a:xfrm>
            <a:off x="34132" y="6021288"/>
            <a:ext cx="8989737" cy="836712"/>
          </a:xfrm>
          <a:prstGeom prst="rect">
            <a:avLst/>
          </a:prstGeom>
          <a:gradFill rotWithShape="0">
            <a:gsLst>
              <a:gs pos="0">
                <a:srgbClr val="5E9EFF"/>
              </a:gs>
              <a:gs pos="39999">
                <a:srgbClr val="85C2FF"/>
              </a:gs>
              <a:gs pos="70000">
                <a:srgbClr val="C4D6EB"/>
              </a:gs>
              <a:gs pos="100000">
                <a:srgbClr val="FFEBFA"/>
              </a:gs>
            </a:gsLst>
            <a:lin ang="5400000"/>
          </a:gradFill>
          <a:ln>
            <a:noFill/>
          </a:ln>
          <a:scene3d>
            <a:camera prst="orthographicFront"/>
            <a:lightRig rig="threePt" dir="t"/>
          </a:scene3d>
          <a:sp3d>
            <a:bevelT w="139700" h="139700" prst="divot"/>
          </a:sp3d>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Tw Cen MT" pitchFamily="34" charset="0"/>
              <a:buChar char=" "/>
              <a:defRPr sz="2000">
                <a:solidFill>
                  <a:schemeClr val="tx1"/>
                </a:solidFill>
                <a:latin typeface="Tw Cen MT" pitchFamily="34" charset="0"/>
              </a:defRPr>
            </a:lvl1pPr>
            <a:lvl2pPr marL="265113" indent="-136525">
              <a:lnSpc>
                <a:spcPct val="90000"/>
              </a:lnSpc>
              <a:spcBef>
                <a:spcPts val="200"/>
              </a:spcBef>
              <a:spcAft>
                <a:spcPts val="400"/>
              </a:spcAft>
              <a:buClr>
                <a:schemeClr val="accent1"/>
              </a:buClr>
              <a:buFont typeface="Wingdings 3" pitchFamily="18" charset="2"/>
              <a:buChar char=""/>
              <a:defRPr sz="1600">
                <a:solidFill>
                  <a:schemeClr val="tx1"/>
                </a:solidFill>
                <a:latin typeface="Tw Cen MT" pitchFamily="34" charset="0"/>
              </a:defRPr>
            </a:lvl2pPr>
            <a:lvl3pPr marL="447675" indent="-136525">
              <a:lnSpc>
                <a:spcPct val="90000"/>
              </a:lnSpc>
              <a:spcBef>
                <a:spcPts val="200"/>
              </a:spcBef>
              <a:spcAft>
                <a:spcPts val="400"/>
              </a:spcAft>
              <a:buClr>
                <a:schemeClr val="accent1"/>
              </a:buClr>
              <a:buFont typeface="Wingdings 3" pitchFamily="18" charset="2"/>
              <a:buChar char=""/>
              <a:defRPr sz="1200">
                <a:solidFill>
                  <a:schemeClr val="tx1"/>
                </a:solidFill>
                <a:latin typeface="Tw Cen MT" pitchFamily="34" charset="0"/>
              </a:defRPr>
            </a:lvl3pPr>
            <a:lvl4pPr marL="593725" indent="-136525">
              <a:lnSpc>
                <a:spcPct val="90000"/>
              </a:lnSpc>
              <a:spcBef>
                <a:spcPts val="200"/>
              </a:spcBef>
              <a:spcAft>
                <a:spcPts val="400"/>
              </a:spcAft>
              <a:buClr>
                <a:schemeClr val="accent1"/>
              </a:buClr>
              <a:buFont typeface="Wingdings 3" pitchFamily="18" charset="2"/>
              <a:buChar char=""/>
              <a:defRPr sz="1200">
                <a:solidFill>
                  <a:schemeClr val="tx1"/>
                </a:solidFill>
                <a:latin typeface="Tw Cen MT" pitchFamily="34" charset="0"/>
              </a:defRPr>
            </a:lvl4pPr>
            <a:lvl5pPr marL="776288" indent="-136525">
              <a:lnSpc>
                <a:spcPct val="90000"/>
              </a:lnSpc>
              <a:spcBef>
                <a:spcPts val="200"/>
              </a:spcBef>
              <a:spcAft>
                <a:spcPts val="400"/>
              </a:spcAft>
              <a:buClr>
                <a:schemeClr val="accent1"/>
              </a:buClr>
              <a:buFont typeface="Wingdings 3" pitchFamily="18" charset="2"/>
              <a:buChar char=""/>
              <a:defRPr sz="1200">
                <a:solidFill>
                  <a:schemeClr val="tx1"/>
                </a:solidFill>
                <a:latin typeface="Tw Cen MT" pitchFamily="34" charset="0"/>
              </a:defRPr>
            </a:lvl5pPr>
            <a:lvl6pPr marL="1233488" indent="-136525" eaLnBrk="0" fontAlgn="base" hangingPunct="0">
              <a:lnSpc>
                <a:spcPct val="90000"/>
              </a:lnSpc>
              <a:spcBef>
                <a:spcPts val="200"/>
              </a:spcBef>
              <a:spcAft>
                <a:spcPts val="400"/>
              </a:spcAft>
              <a:buClr>
                <a:schemeClr val="accent1"/>
              </a:buClr>
              <a:buFont typeface="Wingdings 3" pitchFamily="18" charset="2"/>
              <a:buChar char=""/>
              <a:defRPr sz="1200">
                <a:solidFill>
                  <a:schemeClr val="tx1"/>
                </a:solidFill>
                <a:latin typeface="Tw Cen MT" pitchFamily="34" charset="0"/>
              </a:defRPr>
            </a:lvl6pPr>
            <a:lvl7pPr marL="1690688" indent="-136525" eaLnBrk="0" fontAlgn="base" hangingPunct="0">
              <a:lnSpc>
                <a:spcPct val="90000"/>
              </a:lnSpc>
              <a:spcBef>
                <a:spcPts val="200"/>
              </a:spcBef>
              <a:spcAft>
                <a:spcPts val="400"/>
              </a:spcAft>
              <a:buClr>
                <a:schemeClr val="accent1"/>
              </a:buClr>
              <a:buFont typeface="Wingdings 3" pitchFamily="18" charset="2"/>
              <a:buChar char=""/>
              <a:defRPr sz="1200">
                <a:solidFill>
                  <a:schemeClr val="tx1"/>
                </a:solidFill>
                <a:latin typeface="Tw Cen MT" pitchFamily="34" charset="0"/>
              </a:defRPr>
            </a:lvl7pPr>
            <a:lvl8pPr marL="2147888" indent="-136525" eaLnBrk="0" fontAlgn="base" hangingPunct="0">
              <a:lnSpc>
                <a:spcPct val="90000"/>
              </a:lnSpc>
              <a:spcBef>
                <a:spcPts val="200"/>
              </a:spcBef>
              <a:spcAft>
                <a:spcPts val="400"/>
              </a:spcAft>
              <a:buClr>
                <a:schemeClr val="accent1"/>
              </a:buClr>
              <a:buFont typeface="Wingdings 3" pitchFamily="18" charset="2"/>
              <a:buChar char=""/>
              <a:defRPr sz="1200">
                <a:solidFill>
                  <a:schemeClr val="tx1"/>
                </a:solidFill>
                <a:latin typeface="Tw Cen MT" pitchFamily="34" charset="0"/>
              </a:defRPr>
            </a:lvl8pPr>
            <a:lvl9pPr marL="2605088" indent="-136525" eaLnBrk="0" fontAlgn="base" hangingPunct="0">
              <a:lnSpc>
                <a:spcPct val="90000"/>
              </a:lnSpc>
              <a:spcBef>
                <a:spcPts val="200"/>
              </a:spcBef>
              <a:spcAft>
                <a:spcPts val="400"/>
              </a:spcAft>
              <a:buClr>
                <a:schemeClr val="accent1"/>
              </a:buClr>
              <a:buFont typeface="Wingdings 3" pitchFamily="18" charset="2"/>
              <a:buChar char=""/>
              <a:defRPr sz="1200">
                <a:solidFill>
                  <a:schemeClr val="tx1"/>
                </a:solidFill>
                <a:latin typeface="Tw Cen MT" pitchFamily="34" charset="0"/>
              </a:defRPr>
            </a:lvl9pPr>
          </a:lstStyle>
          <a:p>
            <a:pPr algn="ctr" defTabSz="914400" eaLnBrk="1" hangingPunct="1">
              <a:lnSpc>
                <a:spcPct val="100000"/>
              </a:lnSpc>
              <a:spcBef>
                <a:spcPct val="0"/>
              </a:spcBef>
              <a:spcAft>
                <a:spcPct val="0"/>
              </a:spcAft>
              <a:buClrTx/>
              <a:buSzTx/>
              <a:buFontTx/>
              <a:buNone/>
            </a:pPr>
            <a:r>
              <a:rPr lang="az-Latn-AZ" altLang="en-US" b="1" i="1" dirty="0">
                <a:latin typeface="Times New Roman" pitchFamily="18" charset="0"/>
                <a:cs typeface="Times New Roman" pitchFamily="18" charset="0"/>
              </a:rPr>
              <a:t>Məruzəçi</a:t>
            </a:r>
            <a:r>
              <a:rPr lang="en-US" altLang="en-US" b="1" i="1" dirty="0">
                <a:latin typeface="Times New Roman" pitchFamily="18" charset="0"/>
                <a:cs typeface="Times New Roman" pitchFamily="18" charset="0"/>
              </a:rPr>
              <a:t>:</a:t>
            </a:r>
            <a:r>
              <a:rPr lang="az-Latn-AZ" altLang="en-US" b="1" i="1" dirty="0">
                <a:latin typeface="Times New Roman" pitchFamily="18" charset="0"/>
                <a:cs typeface="Times New Roman" pitchFamily="18" charset="0"/>
              </a:rPr>
              <a:t> “Qloballaşma və beynəlxalq iqtisadi münasibətlər”</a:t>
            </a:r>
            <a:r>
              <a:rPr lang="ru-RU" altLang="en-US" b="1" i="1" dirty="0">
                <a:latin typeface="Times New Roman" pitchFamily="18" charset="0"/>
                <a:cs typeface="Times New Roman" pitchFamily="18" charset="0"/>
              </a:rPr>
              <a:t> </a:t>
            </a:r>
            <a:r>
              <a:rPr lang="ru-RU" altLang="en-US" b="1" i="1" dirty="0" err="1">
                <a:latin typeface="Times New Roman" pitchFamily="18" charset="0"/>
                <a:cs typeface="Times New Roman" pitchFamily="18" charset="0"/>
              </a:rPr>
              <a:t>şöbəsinin</a:t>
            </a:r>
            <a:r>
              <a:rPr lang="az-Latn-AZ" altLang="en-US" b="1" i="1" dirty="0">
                <a:latin typeface="Times New Roman" pitchFamily="18" charset="0"/>
                <a:cs typeface="Times New Roman" pitchFamily="18" charset="0"/>
              </a:rPr>
              <a:t> böyük elmi işçisi, i.f.d., Yadigarov Təbriz Abdulla </a:t>
            </a:r>
            <a:r>
              <a:rPr lang="az-Latn-AZ" altLang="en-US" sz="2400" b="1" i="1" dirty="0">
                <a:latin typeface="Times New Roman" pitchFamily="18" charset="0"/>
                <a:cs typeface="Times New Roman" pitchFamily="18" charset="0"/>
              </a:rPr>
              <a:t>oğlu</a:t>
            </a:r>
            <a:endParaRPr lang="ru-RU" altLang="en-US" sz="2400" b="1" i="1" dirty="0">
              <a:latin typeface="Times New Roman" pitchFamily="18" charset="0"/>
              <a:cs typeface="Times New Roman" pitchFamily="18" charset="0"/>
            </a:endParaRPr>
          </a:p>
          <a:p>
            <a:pPr defTabSz="914400" eaLnBrk="1" hangingPunct="1">
              <a:lnSpc>
                <a:spcPct val="100000"/>
              </a:lnSpc>
              <a:spcBef>
                <a:spcPct val="0"/>
              </a:spcBef>
              <a:spcAft>
                <a:spcPct val="0"/>
              </a:spcAft>
              <a:buClrTx/>
              <a:buSzTx/>
              <a:buFontTx/>
              <a:buNone/>
            </a:pPr>
            <a:endParaRPr lang="en-US" altLang="en-US" sz="2400" b="1" i="1" dirty="0">
              <a:latin typeface="Palatino Linotype" pitchFamily="18" charset="0"/>
            </a:endParaRPr>
          </a:p>
        </p:txBody>
      </p:sp>
      <p:pic>
        <p:nvPicPr>
          <p:cNvPr id="8" name="Picture 7" descr="C:\Users\USER\Documents\ReceivedFiles\AMEA-logo.png"/>
          <p:cNvPicPr>
            <a:picLocks noChangeAspect="1" noChangeArrowheads="1"/>
          </p:cNvPicPr>
          <p:nvPr/>
        </p:nvPicPr>
        <p:blipFill>
          <a:blip r:embed="rId3"/>
          <a:srcRect/>
          <a:stretch>
            <a:fillRect/>
          </a:stretch>
        </p:blipFill>
        <p:spPr bwMode="auto">
          <a:xfrm>
            <a:off x="61201" y="0"/>
            <a:ext cx="9093143" cy="1052736"/>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
        <p:nvSpPr>
          <p:cNvPr id="9" name="Прямоугольник 2"/>
          <p:cNvSpPr>
            <a:spLocks noChangeArrowheads="1"/>
          </p:cNvSpPr>
          <p:nvPr/>
        </p:nvSpPr>
        <p:spPr bwMode="auto">
          <a:xfrm>
            <a:off x="6896100" y="4836319"/>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algn="ctr" eaLnBrk="1" hangingPunct="1"/>
            <a:r>
              <a:rPr lang="az-Latn-AZ" altLang="en-US" sz="2400" b="1" dirty="0">
                <a:solidFill>
                  <a:schemeClr val="bg1"/>
                </a:solidFill>
                <a:latin typeface="Palatino Linotype" pitchFamily="18" charset="0"/>
                <a:cs typeface="Times New Roman" pitchFamily="18" charset="0"/>
              </a:rPr>
              <a:t>BAKI-2021</a:t>
            </a:r>
            <a:endParaRPr lang="en-US" altLang="en-US" sz="2400" b="1" dirty="0">
              <a:solidFill>
                <a:schemeClr val="bg1"/>
              </a:solidFill>
              <a:latin typeface="Palatino Linotype" pitchFamily="18" charset="0"/>
              <a:cs typeface="Times New Roman" pitchFamily="18" charset="0"/>
            </a:endParaRPr>
          </a:p>
        </p:txBody>
      </p:sp>
    </p:spTree>
    <p:extLst>
      <p:ext uri="{BB962C8B-B14F-4D97-AF65-F5344CB8AC3E}">
        <p14:creationId xmlns:p14="http://schemas.microsoft.com/office/powerpoint/2010/main" val="3809818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958805032"/>
              </p:ext>
            </p:extLst>
          </p:nvPr>
        </p:nvGraphicFramePr>
        <p:xfrm>
          <a:off x="107503" y="1052736"/>
          <a:ext cx="8856985" cy="5400601"/>
        </p:xfrm>
        <a:graphic>
          <a:graphicData uri="http://schemas.openxmlformats.org/drawingml/2006/table">
            <a:tbl>
              <a:tblPr firstRow="1" firstCol="1" bandRow="1">
                <a:tableStyleId>{5C22544A-7EE6-4342-B048-85BDC9FD1C3A}</a:tableStyleId>
              </a:tblPr>
              <a:tblGrid>
                <a:gridCol w="763062"/>
                <a:gridCol w="763062"/>
                <a:gridCol w="941499"/>
                <a:gridCol w="941499"/>
                <a:gridCol w="1041676"/>
                <a:gridCol w="1041676"/>
                <a:gridCol w="941499"/>
                <a:gridCol w="1211506"/>
                <a:gridCol w="1211506"/>
              </a:tblGrid>
              <a:tr h="283438">
                <a:tc rowSpan="2">
                  <a:txBody>
                    <a:bodyPr/>
                    <a:lstStyle/>
                    <a:p>
                      <a:pPr algn="ctr">
                        <a:lnSpc>
                          <a:spcPct val="106000"/>
                        </a:lnSpc>
                        <a:spcAft>
                          <a:spcPts val="0"/>
                        </a:spcAft>
                      </a:pPr>
                      <a:r>
                        <a:rPr lang="az-Latn-AZ" sz="1200" dirty="0">
                          <a:effectLst/>
                          <a:latin typeface="Times New Roman" panose="02020603050405020304" pitchFamily="18" charset="0"/>
                          <a:cs typeface="Times New Roman" panose="02020603050405020304" pitchFamily="18" charset="0"/>
                        </a:rPr>
                        <a:t>İllər</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gridSpan="4">
                  <a:txBody>
                    <a:bodyPr/>
                    <a:lstStyle/>
                    <a:p>
                      <a:pPr algn="ctr">
                        <a:lnSpc>
                          <a:spcPct val="106000"/>
                        </a:lnSpc>
                        <a:spcAft>
                          <a:spcPts val="0"/>
                        </a:spcAft>
                      </a:pPr>
                      <a:r>
                        <a:rPr lang="en-US" sz="1200" dirty="0" err="1">
                          <a:effectLst/>
                          <a:latin typeface="Times New Roman" panose="02020603050405020304" pitchFamily="18" charset="0"/>
                          <a:cs typeface="Times New Roman" panose="02020603050405020304" pitchFamily="18" charset="0"/>
                        </a:rPr>
                        <a:t>Xəzər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Dəniz</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Neft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Donanması</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06000"/>
                        </a:lnSpc>
                        <a:spcAft>
                          <a:spcPts val="0"/>
                        </a:spcAft>
                      </a:pPr>
                      <a:r>
                        <a:rPr lang="en-US" sz="1200">
                          <a:effectLst/>
                          <a:latin typeface="Times New Roman" panose="02020603050405020304" pitchFamily="18" charset="0"/>
                          <a:cs typeface="Times New Roman" panose="02020603050405020304" pitchFamily="18" charset="0"/>
                        </a:rPr>
                        <a:t>Dəniz Nəqliyyat Donanması</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r h="695226">
                <a:tc vMerge="1">
                  <a:txBody>
                    <a:bodyPr/>
                    <a:lstStyle/>
                    <a:p>
                      <a:endParaRPr lang="ru-RU"/>
                    </a:p>
                  </a:txBody>
                  <a:tcPr/>
                </a:tc>
                <a:tc>
                  <a:txBody>
                    <a:bodyPr/>
                    <a:lstStyle/>
                    <a:p>
                      <a:pPr algn="ctr">
                        <a:lnSpc>
                          <a:spcPct val="106000"/>
                        </a:lnSpc>
                        <a:spcAft>
                          <a:spcPts val="0"/>
                        </a:spcAft>
                      </a:pPr>
                      <a:r>
                        <a:rPr lang="az-Latn-AZ" sz="1200" dirty="0">
                          <a:effectLst/>
                          <a:latin typeface="Times New Roman" panose="02020603050405020304" pitchFamily="18" charset="0"/>
                          <a:cs typeface="Times New Roman" panose="02020603050405020304" pitchFamily="18" charset="0"/>
                        </a:rPr>
                        <a:t>Gəlir, mln. man</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200" dirty="0">
                          <a:effectLst/>
                          <a:latin typeface="Times New Roman" panose="02020603050405020304" pitchFamily="18" charset="0"/>
                          <a:cs typeface="Times New Roman" panose="02020603050405020304" pitchFamily="18" charset="0"/>
                        </a:rPr>
                        <a:t>Xərc, mln. man</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200" dirty="0">
                          <a:effectLst/>
                          <a:latin typeface="Times New Roman" panose="02020603050405020304" pitchFamily="18" charset="0"/>
                          <a:cs typeface="Times New Roman" panose="02020603050405020304" pitchFamily="18" charset="0"/>
                        </a:rPr>
                        <a:t>Mənfəət, mln. man</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200" dirty="0" err="1">
                          <a:effectLst/>
                          <a:latin typeface="Times New Roman" panose="02020603050405020304" pitchFamily="18" charset="0"/>
                          <a:cs typeface="Times New Roman" panose="02020603050405020304" pitchFamily="18" charset="0"/>
                        </a:rPr>
                        <a:t>Gəmi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saatı</a:t>
                      </a:r>
                      <a:r>
                        <a:rPr lang="en-US"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cs typeface="Times New Roman" panose="02020603050405020304" pitchFamily="18" charset="0"/>
                      </a:endParaRPr>
                    </a:p>
                    <a:p>
                      <a:pPr algn="ctr">
                        <a:lnSpc>
                          <a:spcPct val="106000"/>
                        </a:lnSpc>
                        <a:spcAft>
                          <a:spcPts val="0"/>
                        </a:spcAft>
                      </a:pPr>
                      <a:r>
                        <a:rPr lang="en-US" sz="1200" dirty="0">
                          <a:effectLst/>
                          <a:latin typeface="Times New Roman" panose="02020603050405020304" pitchFamily="18" charset="0"/>
                          <a:cs typeface="Times New Roman" panose="02020603050405020304" pitchFamily="18" charset="0"/>
                        </a:rPr>
                        <a:t>min </a:t>
                      </a:r>
                      <a:r>
                        <a:rPr lang="en-US" sz="1200" dirty="0" err="1">
                          <a:effectLst/>
                          <a:latin typeface="Times New Roman" panose="02020603050405020304" pitchFamily="18" charset="0"/>
                          <a:cs typeface="Times New Roman" panose="02020603050405020304" pitchFamily="18" charset="0"/>
                        </a:rPr>
                        <a:t>saatla</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200">
                          <a:effectLst/>
                          <a:latin typeface="Times New Roman" panose="02020603050405020304" pitchFamily="18" charset="0"/>
                          <a:cs typeface="Times New Roman" panose="02020603050405020304" pitchFamily="18" charset="0"/>
                        </a:rPr>
                        <a:t>Gəlir, mln. man</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200">
                          <a:effectLst/>
                          <a:latin typeface="Times New Roman" panose="02020603050405020304" pitchFamily="18" charset="0"/>
                          <a:cs typeface="Times New Roman" panose="02020603050405020304" pitchFamily="18" charset="0"/>
                        </a:rPr>
                        <a:t>Xərc, mln. man</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200">
                          <a:effectLst/>
                          <a:latin typeface="Times New Roman" panose="02020603050405020304" pitchFamily="18" charset="0"/>
                          <a:cs typeface="Times New Roman" panose="02020603050405020304" pitchFamily="18" charset="0"/>
                        </a:rPr>
                        <a:t>Mənfəət, mln. man</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200">
                          <a:effectLst/>
                          <a:latin typeface="Times New Roman" panose="02020603050405020304" pitchFamily="18" charset="0"/>
                          <a:cs typeface="Times New Roman" panose="02020603050405020304" pitchFamily="18" charset="0"/>
                        </a:rPr>
                        <a:t>Yük daşınmışdır, min ton</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2008</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127,8</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125,8</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2</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669</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116,1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109,8</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6,3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11898</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2009</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124,6</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135,6</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-11</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625</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122,5</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103,1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19,4</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13190</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2010</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109,5</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121,3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-11,8</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600</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107,2</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92,1</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15,1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11714,3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2011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132,4</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129,2</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3,2</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569</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109,7</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100,5</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9,2</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12499,1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2012</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149,7</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144,7</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5</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569</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114,6</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105,1</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9,5</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12371,2</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2013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195,2</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183,2</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12</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583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97,9</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107,5</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-9,6</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11509,7</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2014</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195,7</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158,9</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36,8</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493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102,3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119,3</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-17</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9934,1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2015</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232,6</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180,9</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51,7</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505</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94</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154,8</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-60,8</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6625,9</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2016</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306,8</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171,4</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135,4</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529</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160,1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174</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-13,9</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5807,3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2017</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305,4</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188,6</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116,8</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511</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179,7</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162,4</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17,3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8344,5</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2018</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266,6</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196,7</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69,9</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498</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170,6</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174,7</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-4,1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8236,1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2019</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293,1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194,2</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98,9</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532</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180,5</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169,6</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10,9</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5968,7</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340149">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2020</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258,2</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175,7</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82,5</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a:effectLst/>
                          <a:latin typeface="Times New Roman" panose="02020603050405020304" pitchFamily="18" charset="0"/>
                          <a:cs typeface="Times New Roman" panose="02020603050405020304" pitchFamily="18" charset="0"/>
                        </a:rPr>
                        <a:t>476</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181,2</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174,8</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6,4</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800"/>
                        </a:spcAft>
                      </a:pPr>
                      <a:r>
                        <a:rPr lang="en-US" sz="1200" dirty="0">
                          <a:effectLst/>
                          <a:latin typeface="Times New Roman" panose="02020603050405020304" pitchFamily="18" charset="0"/>
                          <a:cs typeface="Times New Roman" panose="02020603050405020304" pitchFamily="18" charset="0"/>
                        </a:rPr>
                        <a:t>5981,9</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bl>
          </a:graphicData>
        </a:graphic>
      </p:graphicFrame>
      <p:pic>
        <p:nvPicPr>
          <p:cNvPr id="5" name="Picture 7" descr="C:\Users\USER\Documents\ReceivedFiles\AMEA-logo.png"/>
          <p:cNvPicPr>
            <a:picLocks noChangeAspect="1" noChangeArrowheads="1"/>
          </p:cNvPicPr>
          <p:nvPr/>
        </p:nvPicPr>
        <p:blipFill>
          <a:blip r:embed="rId2"/>
          <a:srcRect/>
          <a:stretch>
            <a:fillRect/>
          </a:stretch>
        </p:blipFill>
        <p:spPr bwMode="auto">
          <a:xfrm>
            <a:off x="29863" y="28312"/>
            <a:ext cx="9001571" cy="592376"/>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
        <p:nvSpPr>
          <p:cNvPr id="6" name="Прямоугольник 5"/>
          <p:cNvSpPr/>
          <p:nvPr/>
        </p:nvSpPr>
        <p:spPr>
          <a:xfrm>
            <a:off x="29863" y="620688"/>
            <a:ext cx="9001571" cy="307777"/>
          </a:xfrm>
          <a:prstGeom prst="rect">
            <a:avLst/>
          </a:prstGeom>
          <a:solidFill>
            <a:schemeClr val="accent2">
              <a:lumMod val="20000"/>
              <a:lumOff val="80000"/>
            </a:schemeClr>
          </a:solidFill>
          <a:scene3d>
            <a:camera prst="orthographicFront"/>
            <a:lightRig rig="threePt" dir="t"/>
          </a:scene3d>
          <a:sp3d>
            <a:bevelT w="101600" prst="riblet"/>
          </a:sp3d>
        </p:spPr>
        <p:txBody>
          <a:bodyPr wrap="square">
            <a:spAutoFit/>
          </a:bodyPr>
          <a:lstStyle/>
          <a:p>
            <a:pPr algn="ctr"/>
            <a:r>
              <a:rPr lang="az-Latn-AZ" sz="1400" b="1" dirty="0" smtClean="0">
                <a:latin typeface="Times New Roman" panose="02020603050405020304" pitchFamily="18" charset="0"/>
                <a:cs typeface="Times New Roman" panose="02020603050405020304" pitchFamily="18" charset="0"/>
              </a:rPr>
              <a:t>Cədvəl . ASCO-nun </a:t>
            </a:r>
            <a:r>
              <a:rPr lang="az-Latn-AZ" sz="1400" b="1" dirty="0">
                <a:latin typeface="Times New Roman" panose="02020603050405020304" pitchFamily="18" charset="0"/>
                <a:cs typeface="Times New Roman" panose="02020603050405020304" pitchFamily="18" charset="0"/>
              </a:rPr>
              <a:t>neft və nəqliyyat donanmalarında gəlir, xərc və yük daşımaların həcmi</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62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3"/>
          <p:cNvSpPr/>
          <p:nvPr/>
        </p:nvSpPr>
        <p:spPr>
          <a:xfrm flipH="1">
            <a:off x="220733" y="1075914"/>
            <a:ext cx="8923266" cy="304800"/>
          </a:xfrm>
          <a:custGeom>
            <a:avLst/>
            <a:gdLst>
              <a:gd name="connsiteX0" fmla="*/ 85725 w 7705725"/>
              <a:gd name="connsiteY0" fmla="*/ 0 h 1704975"/>
              <a:gd name="connsiteX1" fmla="*/ 7705725 w 7705725"/>
              <a:gd name="connsiteY1" fmla="*/ 0 h 1704975"/>
              <a:gd name="connsiteX2" fmla="*/ 7705725 w 7705725"/>
              <a:gd name="connsiteY2" fmla="*/ 1704975 h 1704975"/>
              <a:gd name="connsiteX3" fmla="*/ 0 w 7705725"/>
              <a:gd name="connsiteY3" fmla="*/ 1704975 h 1704975"/>
              <a:gd name="connsiteX4" fmla="*/ 85725 w 7705725"/>
              <a:gd name="connsiteY4" fmla="*/ 0 h 1704975"/>
              <a:gd name="connsiteX0" fmla="*/ 0 w 7620000"/>
              <a:gd name="connsiteY0" fmla="*/ 0 h 1705429"/>
              <a:gd name="connsiteX1" fmla="*/ 7620000 w 7620000"/>
              <a:gd name="connsiteY1" fmla="*/ 0 h 1705429"/>
              <a:gd name="connsiteX2" fmla="*/ 7620000 w 7620000"/>
              <a:gd name="connsiteY2" fmla="*/ 1704975 h 1705429"/>
              <a:gd name="connsiteX3" fmla="*/ 329085 w 7620000"/>
              <a:gd name="connsiteY3" fmla="*/ 1705429 h 1705429"/>
              <a:gd name="connsiteX4" fmla="*/ 0 w 7620000"/>
              <a:gd name="connsiteY4" fmla="*/ 0 h 170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705429">
                <a:moveTo>
                  <a:pt x="0" y="0"/>
                </a:moveTo>
                <a:lnTo>
                  <a:pt x="7620000" y="0"/>
                </a:lnTo>
                <a:lnTo>
                  <a:pt x="7620000" y="1704975"/>
                </a:lnTo>
                <a:lnTo>
                  <a:pt x="329085" y="1705429"/>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182880" anchor="ctr"/>
          <a:lstStyle/>
          <a:p>
            <a:pPr algn="ctr" eaLnBrk="1" fontAlgn="auto" hangingPunct="1">
              <a:spcBef>
                <a:spcPts val="0"/>
              </a:spcBef>
              <a:spcAft>
                <a:spcPts val="0"/>
              </a:spcAft>
              <a:defRPr/>
            </a:pPr>
            <a:r>
              <a:rPr lang="az-Latn-AZ" sz="1400" b="1" u="sng" dirty="0">
                <a:solidFill>
                  <a:schemeClr val="bg1"/>
                </a:solidFill>
                <a:latin typeface="Calibri" panose="020F0502020204030204" pitchFamily="34" charset="0"/>
                <a:cs typeface="Arial" panose="020B0604020202020204" pitchFamily="34" charset="0"/>
              </a:rPr>
              <a:t>İllik</a:t>
            </a:r>
            <a:r>
              <a:rPr lang="fr-FR" sz="1400" b="1" u="sng" dirty="0">
                <a:solidFill>
                  <a:schemeClr val="bg1"/>
                </a:solidFill>
                <a:latin typeface="Calibri" panose="020F0502020204030204" pitchFamily="34" charset="0"/>
                <a:cs typeface="Arial" panose="020B0604020202020204" pitchFamily="34" charset="0"/>
              </a:rPr>
              <a:t> ümumi yükdaşımaların təhlili, ton:</a:t>
            </a:r>
          </a:p>
        </p:txBody>
      </p:sp>
      <p:graphicFrame>
        <p:nvGraphicFramePr>
          <p:cNvPr id="5" name="Таблица 4"/>
          <p:cNvGraphicFramePr>
            <a:graphicFrameLocks noGrp="1"/>
          </p:cNvGraphicFramePr>
          <p:nvPr>
            <p:extLst>
              <p:ext uri="{D42A27DB-BD31-4B8C-83A1-F6EECF244321}">
                <p14:modId xmlns:p14="http://schemas.microsoft.com/office/powerpoint/2010/main" val="4017259849"/>
              </p:ext>
            </p:extLst>
          </p:nvPr>
        </p:nvGraphicFramePr>
        <p:xfrm>
          <a:off x="179512" y="1412776"/>
          <a:ext cx="8896350" cy="2088233"/>
        </p:xfrm>
        <a:graphic>
          <a:graphicData uri="http://schemas.openxmlformats.org/drawingml/2006/table">
            <a:tbl>
              <a:tblPr/>
              <a:tblGrid>
                <a:gridCol w="1319213">
                  <a:extLst>
                    <a:ext uri="{9D8B030D-6E8A-4147-A177-3AD203B41FA5}">
                      <a16:colId xmlns:a16="http://schemas.microsoft.com/office/drawing/2014/main" xmlns="" val="3515570129"/>
                    </a:ext>
                  </a:extLst>
                </a:gridCol>
                <a:gridCol w="1027112">
                  <a:extLst>
                    <a:ext uri="{9D8B030D-6E8A-4147-A177-3AD203B41FA5}">
                      <a16:colId xmlns:a16="http://schemas.microsoft.com/office/drawing/2014/main" xmlns="" val="2635429193"/>
                    </a:ext>
                  </a:extLst>
                </a:gridCol>
                <a:gridCol w="833438">
                  <a:extLst>
                    <a:ext uri="{9D8B030D-6E8A-4147-A177-3AD203B41FA5}">
                      <a16:colId xmlns:a16="http://schemas.microsoft.com/office/drawing/2014/main" xmlns="" val="2339924602"/>
                    </a:ext>
                  </a:extLst>
                </a:gridCol>
                <a:gridCol w="1025525">
                  <a:extLst>
                    <a:ext uri="{9D8B030D-6E8A-4147-A177-3AD203B41FA5}">
                      <a16:colId xmlns:a16="http://schemas.microsoft.com/office/drawing/2014/main" xmlns="" val="2597886642"/>
                    </a:ext>
                  </a:extLst>
                </a:gridCol>
                <a:gridCol w="660400">
                  <a:extLst>
                    <a:ext uri="{9D8B030D-6E8A-4147-A177-3AD203B41FA5}">
                      <a16:colId xmlns:a16="http://schemas.microsoft.com/office/drawing/2014/main" xmlns="" val="3008602702"/>
                    </a:ext>
                  </a:extLst>
                </a:gridCol>
                <a:gridCol w="585787">
                  <a:extLst>
                    <a:ext uri="{9D8B030D-6E8A-4147-A177-3AD203B41FA5}">
                      <a16:colId xmlns:a16="http://schemas.microsoft.com/office/drawing/2014/main" xmlns="" val="4183333357"/>
                    </a:ext>
                  </a:extLst>
                </a:gridCol>
                <a:gridCol w="782638">
                  <a:extLst>
                    <a:ext uri="{9D8B030D-6E8A-4147-A177-3AD203B41FA5}">
                      <a16:colId xmlns:a16="http://schemas.microsoft.com/office/drawing/2014/main" xmlns="" val="1807401611"/>
                    </a:ext>
                  </a:extLst>
                </a:gridCol>
                <a:gridCol w="927100">
                  <a:extLst>
                    <a:ext uri="{9D8B030D-6E8A-4147-A177-3AD203B41FA5}">
                      <a16:colId xmlns:a16="http://schemas.microsoft.com/office/drawing/2014/main" xmlns="" val="3045000349"/>
                    </a:ext>
                  </a:extLst>
                </a:gridCol>
                <a:gridCol w="855662">
                  <a:extLst>
                    <a:ext uri="{9D8B030D-6E8A-4147-A177-3AD203B41FA5}">
                      <a16:colId xmlns:a16="http://schemas.microsoft.com/office/drawing/2014/main" xmlns="" val="1291655646"/>
                    </a:ext>
                  </a:extLst>
                </a:gridCol>
                <a:gridCol w="879475">
                  <a:extLst>
                    <a:ext uri="{9D8B030D-6E8A-4147-A177-3AD203B41FA5}">
                      <a16:colId xmlns:a16="http://schemas.microsoft.com/office/drawing/2014/main" xmlns="" val="2883893006"/>
                    </a:ext>
                  </a:extLst>
                </a:gridCol>
              </a:tblGrid>
              <a:tr h="251184">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ru-RU" altLang="en-US" sz="11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txBody>
                  <a:tcPr marL="0" marR="0" marT="0" marB="0" anchor="ctr" horzOverflow="overflow">
                    <a:lnL>
                      <a:noFill/>
                    </a:lnL>
                    <a:lnR>
                      <a:noFill/>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ru-RU"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0" marR="0" marT="0" marB="0" anchor="ctr" horzOverflow="overflow">
                    <a:lnL>
                      <a:noFill/>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ru-RU"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0" marR="0" marT="0" marB="0" anchor="ctr" horzOverflow="overflow">
                    <a:lnL>
                      <a:noFill/>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ru-RU"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tc gridSpan="6">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Fərq</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16867886"/>
                  </a:ext>
                </a:extLst>
              </a:tr>
              <a:tr h="266085">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gridSpan="2">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2017 və 2018</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hMerge="1">
                  <a:txBody>
                    <a:bodyPr/>
                    <a:lstStyle/>
                    <a:p>
                      <a:endParaRPr lang="en-US"/>
                    </a:p>
                  </a:txBody>
                  <a:tcPr/>
                </a:tc>
                <a:tc gridSpan="2">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2018 və 2019</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hMerge="1">
                  <a:txBody>
                    <a:bodyPr/>
                    <a:lstStyle/>
                    <a:p>
                      <a:endParaRPr lang="en-US"/>
                    </a:p>
                  </a:txBody>
                  <a:tcPr/>
                </a:tc>
                <a:tc gridSpan="2">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2017 və 2019</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hMerge="1">
                  <a:txBody>
                    <a:bodyPr/>
                    <a:lstStyle/>
                    <a:p>
                      <a:endParaRPr lang="en-US"/>
                    </a:p>
                  </a:txBody>
                  <a:tcPr/>
                </a:tc>
                <a:extLst>
                  <a:ext uri="{0D108BD9-81ED-4DB2-BD59-A6C34878D82A}">
                    <a16:rowId xmlns:a16="http://schemas.microsoft.com/office/drawing/2014/main" xmlns="" val="951928400"/>
                  </a:ext>
                </a:extLst>
              </a:tr>
              <a:tr h="300143">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2017</a:t>
                      </a:r>
                    </a:p>
                  </a:txBody>
                  <a:tcPr marL="9525" marR="9525" marT="9525"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2018</a:t>
                      </a:r>
                    </a:p>
                  </a:txBody>
                  <a:tcPr marL="9525" marR="9525" marT="9525" marB="0" anchor="ctr" horzOverflow="overflow">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2019</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ton</a:t>
                      </a:r>
                    </a:p>
                  </a:txBody>
                  <a:tcPr marL="9525" marR="9525" marT="9525" marB="0" anchor="ctr" horzOverflow="overflow">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ton</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ton</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dirty="0" smtClean="0">
                          <a:ln>
                            <a:noFill/>
                          </a:ln>
                          <a:solidFill>
                            <a:srgbClr val="FFFFFF"/>
                          </a:solidFill>
                          <a:effectLst/>
                          <a:latin typeface="Arial" panose="020B0604020202020204" pitchFamily="34" charset="0"/>
                        </a:rPr>
                        <a:t>%</a:t>
                      </a:r>
                    </a:p>
                  </a:txBody>
                  <a:tcPr marL="9525" marR="9525" marT="9525" marB="0" anchor="ctr" horzOverflow="overflow">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extLst>
                  <a:ext uri="{0D108BD9-81ED-4DB2-BD59-A6C34878D82A}">
                    <a16:rowId xmlns:a16="http://schemas.microsoft.com/office/drawing/2014/main" xmlns="" val="894019244"/>
                  </a:ext>
                </a:extLst>
              </a:tr>
              <a:tr h="251184">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Maye yük</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4.064.340</a:t>
                      </a:r>
                    </a:p>
                  </a:txBody>
                  <a:tcPr marL="9525" marR="9525" marT="9525" marB="0" anchor="ctr" horzOverflow="overflow">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4.513.778</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2.156.129</a:t>
                      </a:r>
                    </a:p>
                  </a:txBody>
                  <a:tcPr marL="9525" marR="9525" marT="9525" marB="0" anchor="ctr" horzOverflow="overflow">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449.438</a:t>
                      </a:r>
                    </a:p>
                  </a:txBody>
                  <a:tcPr marL="9525" marR="9525" marT="9525" marB="0" anchor="ctr" horzOverflow="overflow">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11%</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-2.357.649</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-52%</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-1.908.211</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-47%</a:t>
                      </a:r>
                    </a:p>
                  </a:txBody>
                  <a:tcPr marL="9525" marR="9525" marT="9525" marB="0" anchor="ctr" horzOverflow="overflow">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noFill/>
                  </a:tcPr>
                </a:tc>
                <a:extLst>
                  <a:ext uri="{0D108BD9-81ED-4DB2-BD59-A6C34878D82A}">
                    <a16:rowId xmlns:a16="http://schemas.microsoft.com/office/drawing/2014/main" xmlns="" val="2043337991"/>
                  </a:ext>
                </a:extLst>
              </a:tr>
              <a:tr h="251184">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Quru yük</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867.037</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813.730</a:t>
                      </a:r>
                    </a:p>
                  </a:txBody>
                  <a:tcPr marL="9525" marR="9525" marT="9525" marB="0" anchor="ctr" horzOverflow="overflow">
                    <a:lnL>
                      <a:noFill/>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823.348</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-53.307</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-6%</a:t>
                      </a:r>
                    </a:p>
                  </a:txBody>
                  <a:tcPr marL="9525" marR="9525" marT="9525"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9.618</a:t>
                      </a:r>
                    </a:p>
                  </a:txBody>
                  <a:tcPr marL="9525" marR="9525" marT="9525"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1%</a:t>
                      </a:r>
                    </a:p>
                  </a:txBody>
                  <a:tcPr marL="9525" marR="9525" marT="9525"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-43.689</a:t>
                      </a:r>
                    </a:p>
                  </a:txBody>
                  <a:tcPr marL="9525" marR="9525" marT="9525"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-5%</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extLst>
                  <a:ext uri="{0D108BD9-81ED-4DB2-BD59-A6C34878D82A}">
                    <a16:rowId xmlns:a16="http://schemas.microsoft.com/office/drawing/2014/main" xmlns="" val="4258278367"/>
                  </a:ext>
                </a:extLst>
              </a:tr>
              <a:tr h="251184">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Bərə daşımaları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3.249.885</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2.760.405</a:t>
                      </a:r>
                    </a:p>
                  </a:txBody>
                  <a:tcPr marL="9525" marR="9525" marT="9525" marB="0" anchor="ctr" horzOverflow="overflow">
                    <a:lnL>
                      <a:noFill/>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2.808.321</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-489.480</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-15%</a:t>
                      </a:r>
                    </a:p>
                  </a:txBody>
                  <a:tcPr marL="9525" marR="9525" marT="9525"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47.916</a:t>
                      </a:r>
                    </a:p>
                  </a:txBody>
                  <a:tcPr marL="9525" marR="9525" marT="9525"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2%</a:t>
                      </a:r>
                    </a:p>
                  </a:txBody>
                  <a:tcPr marL="9525" marR="9525" marT="9525"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-441.564</a:t>
                      </a:r>
                    </a:p>
                  </a:txBody>
                  <a:tcPr marL="9525" marR="9525" marT="9525"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-14%</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extLst>
                  <a:ext uri="{0D108BD9-81ED-4DB2-BD59-A6C34878D82A}">
                    <a16:rowId xmlns:a16="http://schemas.microsoft.com/office/drawing/2014/main" xmlns="" val="2939422675"/>
                  </a:ext>
                </a:extLst>
              </a:tr>
              <a:tr h="251184">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Ro-Ro daşımaları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163.251</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148.136</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Arial" panose="020B0604020202020204" pitchFamily="34" charset="0"/>
                        </a:rPr>
                        <a:t>180.944</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-15.115</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-9%</a:t>
                      </a:r>
                    </a:p>
                  </a:txBody>
                  <a:tcPr marL="9525" marR="9525" marT="9525" marB="0" anchor="ctr"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32.808</a:t>
                      </a:r>
                    </a:p>
                  </a:txBody>
                  <a:tcPr marL="9525" marR="9525" marT="9525" marB="0"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22%</a:t>
                      </a:r>
                    </a:p>
                  </a:txBody>
                  <a:tcPr marL="9525" marR="9525" marT="9525" marB="0" anchor="ctr"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17.693</a:t>
                      </a:r>
                    </a:p>
                  </a:txBody>
                  <a:tcPr marL="9525" marR="9525" marT="9525" marB="0"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323232"/>
                          </a:solidFill>
                          <a:effectLst/>
                          <a:latin typeface="Arial" panose="020B0604020202020204" pitchFamily="34" charset="0"/>
                        </a:rPr>
                        <a:t>11%</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noFill/>
                  </a:tcPr>
                </a:tc>
                <a:extLst>
                  <a:ext uri="{0D108BD9-81ED-4DB2-BD59-A6C34878D82A}">
                    <a16:rowId xmlns:a16="http://schemas.microsoft.com/office/drawing/2014/main" xmlns="" val="4185687291"/>
                  </a:ext>
                </a:extLst>
              </a:tr>
              <a:tr h="266085">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Calibri" panose="020F0502020204030204" pitchFamily="34" charset="0"/>
                          <a:cs typeface="Calibri" panose="020F0502020204030204" pitchFamily="34" charset="0"/>
                        </a:rPr>
                        <a:t>Cəmi: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8.344.513</a:t>
                      </a:r>
                    </a:p>
                  </a:txBody>
                  <a:tcPr marL="9525" marR="9525" marT="9525" marB="0" anchor="ctr" horzOverflow="overflow">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8.236.049</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5.968.742</a:t>
                      </a:r>
                    </a:p>
                  </a:txBody>
                  <a:tcPr marL="9525" marR="9525" marT="9525" marB="0" anchor="ctr" horzOverflow="overflow">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-108.464</a:t>
                      </a:r>
                    </a:p>
                  </a:txBody>
                  <a:tcPr marL="9525" marR="9525" marT="9525" marB="0" anchor="ctr" horzOverflow="overflow">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-1%</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-2.267.307</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-28%</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rgbClr val="FFFFFF"/>
                          </a:solidFill>
                          <a:effectLst/>
                          <a:latin typeface="Arial" panose="020B0604020202020204" pitchFamily="34" charset="0"/>
                        </a:rPr>
                        <a:t>-2.375.771</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dirty="0" smtClean="0">
                          <a:ln>
                            <a:noFill/>
                          </a:ln>
                          <a:solidFill>
                            <a:srgbClr val="FFFFFF"/>
                          </a:solidFill>
                          <a:effectLst/>
                          <a:latin typeface="Arial" panose="020B0604020202020204" pitchFamily="34" charset="0"/>
                        </a:rPr>
                        <a:t>-28%</a:t>
                      </a:r>
                    </a:p>
                  </a:txBody>
                  <a:tcPr marL="9525" marR="9525" marT="9525" marB="0" anchor="ctr" horzOverflow="overflow">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1C4F88"/>
                    </a:solidFill>
                  </a:tcPr>
                </a:tc>
                <a:extLst>
                  <a:ext uri="{0D108BD9-81ED-4DB2-BD59-A6C34878D82A}">
                    <a16:rowId xmlns:a16="http://schemas.microsoft.com/office/drawing/2014/main" xmlns="" val="3214971709"/>
                  </a:ext>
                </a:extLst>
              </a:tr>
            </a:tbl>
          </a:graphicData>
        </a:graphic>
      </p:graphicFrame>
      <p:pic>
        <p:nvPicPr>
          <p:cNvPr id="6" name="Chart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34" y="3645024"/>
            <a:ext cx="8789969" cy="2952328"/>
          </a:xfrm>
          <a:prstGeom prst="rect">
            <a:avLst/>
          </a:prstGeom>
          <a:noFill/>
          <a:ln>
            <a:no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USER\Documents\ReceivedFiles\AMEA-logo.png"/>
          <p:cNvPicPr>
            <a:picLocks noChangeAspect="1" noChangeArrowheads="1"/>
          </p:cNvPicPr>
          <p:nvPr/>
        </p:nvPicPr>
        <p:blipFill>
          <a:blip r:embed="rId3"/>
          <a:srcRect/>
          <a:stretch>
            <a:fillRect/>
          </a:stretch>
        </p:blipFill>
        <p:spPr bwMode="auto">
          <a:xfrm>
            <a:off x="29863" y="28312"/>
            <a:ext cx="9001571" cy="880408"/>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925814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672951"/>
            <a:ext cx="9036495" cy="307777"/>
          </a:xfrm>
          <a:prstGeom prst="rect">
            <a:avLst/>
          </a:prstGeom>
          <a:solidFill>
            <a:schemeClr val="accent3">
              <a:lumMod val="20000"/>
              <a:lumOff val="80000"/>
            </a:schemeClr>
          </a:solidFill>
          <a:scene3d>
            <a:camera prst="orthographicFront"/>
            <a:lightRig rig="threePt" dir="t"/>
          </a:scene3d>
          <a:sp3d>
            <a:bevelT w="114300" prst="artDeco"/>
          </a:sp3d>
        </p:spPr>
        <p:txBody>
          <a:bodyPr wrap="square">
            <a:spAutoFit/>
          </a:bodyPr>
          <a:lstStyle/>
          <a:p>
            <a:pPr algn="ctr"/>
            <a:r>
              <a:rPr lang="az-Latn-AZ" altLang="en-US" sz="1400" dirty="0">
                <a:solidFill>
                  <a:schemeClr val="tx1">
                    <a:lumMod val="95000"/>
                    <a:lumOff val="5000"/>
                  </a:schemeClr>
                </a:solidFill>
                <a:latin typeface="Times New Roman" panose="02020603050405020304" pitchFamily="18" charset="0"/>
                <a:cs typeface="Times New Roman" panose="02020603050405020304" pitchFamily="18" charset="0"/>
              </a:rPr>
              <a:t>İstiqamət üzrə daşimalar </a:t>
            </a:r>
            <a:endParaRPr lang="ru-RU" sz="1400" dirty="0">
              <a:latin typeface="Times New Roman" panose="02020603050405020304" pitchFamily="18" charset="0"/>
              <a:cs typeface="Times New Roman" panose="02020603050405020304" pitchFamily="18" charset="0"/>
            </a:endParaRPr>
          </a:p>
        </p:txBody>
      </p:sp>
      <p:sp>
        <p:nvSpPr>
          <p:cNvPr id="5" name="Freeform 38"/>
          <p:cNvSpPr/>
          <p:nvPr/>
        </p:nvSpPr>
        <p:spPr>
          <a:xfrm flipH="1">
            <a:off x="107503" y="980728"/>
            <a:ext cx="9036495" cy="263525"/>
          </a:xfrm>
          <a:custGeom>
            <a:avLst/>
            <a:gdLst>
              <a:gd name="connsiteX0" fmla="*/ 85725 w 7705725"/>
              <a:gd name="connsiteY0" fmla="*/ 0 h 1704975"/>
              <a:gd name="connsiteX1" fmla="*/ 7705725 w 7705725"/>
              <a:gd name="connsiteY1" fmla="*/ 0 h 1704975"/>
              <a:gd name="connsiteX2" fmla="*/ 7705725 w 7705725"/>
              <a:gd name="connsiteY2" fmla="*/ 1704975 h 1704975"/>
              <a:gd name="connsiteX3" fmla="*/ 0 w 7705725"/>
              <a:gd name="connsiteY3" fmla="*/ 1704975 h 1704975"/>
              <a:gd name="connsiteX4" fmla="*/ 85725 w 7705725"/>
              <a:gd name="connsiteY4" fmla="*/ 0 h 1704975"/>
              <a:gd name="connsiteX0" fmla="*/ 0 w 7620000"/>
              <a:gd name="connsiteY0" fmla="*/ 0 h 1705429"/>
              <a:gd name="connsiteX1" fmla="*/ 7620000 w 7620000"/>
              <a:gd name="connsiteY1" fmla="*/ 0 h 1705429"/>
              <a:gd name="connsiteX2" fmla="*/ 7620000 w 7620000"/>
              <a:gd name="connsiteY2" fmla="*/ 1704975 h 1705429"/>
              <a:gd name="connsiteX3" fmla="*/ 329085 w 7620000"/>
              <a:gd name="connsiteY3" fmla="*/ 1705429 h 1705429"/>
              <a:gd name="connsiteX4" fmla="*/ 0 w 7620000"/>
              <a:gd name="connsiteY4" fmla="*/ 0 h 170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705429">
                <a:moveTo>
                  <a:pt x="0" y="0"/>
                </a:moveTo>
                <a:lnTo>
                  <a:pt x="7620000" y="0"/>
                </a:lnTo>
                <a:lnTo>
                  <a:pt x="7620000" y="1704975"/>
                </a:lnTo>
                <a:lnTo>
                  <a:pt x="329085" y="1705429"/>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182880" anchor="ctr"/>
          <a:lstStyle/>
          <a:p>
            <a:pPr algn="ctr" eaLnBrk="1" fontAlgn="auto" hangingPunct="1">
              <a:spcBef>
                <a:spcPts val="0"/>
              </a:spcBef>
              <a:spcAft>
                <a:spcPts val="0"/>
              </a:spcAft>
              <a:defRPr/>
            </a:pPr>
            <a:r>
              <a:rPr lang="az-Latn-AZ" sz="1400" b="1" u="sng" dirty="0">
                <a:solidFill>
                  <a:schemeClr val="bg1"/>
                </a:solidFill>
                <a:cs typeface="Arial" panose="020B0604020202020204" pitchFamily="34" charset="0"/>
              </a:rPr>
              <a:t>Maye yük daşımaları</a:t>
            </a:r>
            <a:r>
              <a:rPr lang="fr-FR" sz="1400" b="1" u="sng" dirty="0">
                <a:solidFill>
                  <a:schemeClr val="bg1"/>
                </a:solidFill>
                <a:cs typeface="Arial" panose="020B0604020202020204" pitchFamily="34" charset="0"/>
              </a:rPr>
              <a:t>, ton:</a:t>
            </a:r>
          </a:p>
        </p:txBody>
      </p:sp>
      <p:graphicFrame>
        <p:nvGraphicFramePr>
          <p:cNvPr id="6" name="Таблица 5"/>
          <p:cNvGraphicFramePr>
            <a:graphicFrameLocks noGrp="1"/>
          </p:cNvGraphicFramePr>
          <p:nvPr>
            <p:extLst>
              <p:ext uri="{D42A27DB-BD31-4B8C-83A1-F6EECF244321}">
                <p14:modId xmlns:p14="http://schemas.microsoft.com/office/powerpoint/2010/main" val="1992676475"/>
              </p:ext>
            </p:extLst>
          </p:nvPr>
        </p:nvGraphicFramePr>
        <p:xfrm>
          <a:off x="143087" y="1412776"/>
          <a:ext cx="4140880" cy="2206198"/>
        </p:xfrm>
        <a:graphic>
          <a:graphicData uri="http://schemas.openxmlformats.org/drawingml/2006/table">
            <a:tbl>
              <a:tblPr/>
              <a:tblGrid>
                <a:gridCol w="1843092">
                  <a:extLst>
                    <a:ext uri="{9D8B030D-6E8A-4147-A177-3AD203B41FA5}">
                      <a16:colId xmlns:a16="http://schemas.microsoft.com/office/drawing/2014/main" xmlns="" val="20000"/>
                    </a:ext>
                  </a:extLst>
                </a:gridCol>
                <a:gridCol w="726101">
                  <a:extLst>
                    <a:ext uri="{9D8B030D-6E8A-4147-A177-3AD203B41FA5}">
                      <a16:colId xmlns:a16="http://schemas.microsoft.com/office/drawing/2014/main" xmlns="" val="20001"/>
                    </a:ext>
                  </a:extLst>
                </a:gridCol>
                <a:gridCol w="726101">
                  <a:extLst>
                    <a:ext uri="{9D8B030D-6E8A-4147-A177-3AD203B41FA5}">
                      <a16:colId xmlns:a16="http://schemas.microsoft.com/office/drawing/2014/main" xmlns="" val="20002"/>
                    </a:ext>
                  </a:extLst>
                </a:gridCol>
                <a:gridCol w="845586">
                  <a:extLst>
                    <a:ext uri="{9D8B030D-6E8A-4147-A177-3AD203B41FA5}">
                      <a16:colId xmlns:a16="http://schemas.microsoft.com/office/drawing/2014/main" xmlns="" val="20003"/>
                    </a:ext>
                  </a:extLst>
                </a:gridCol>
              </a:tblGrid>
              <a:tr h="0">
                <a:tc>
                  <a:txBody>
                    <a:bodyPr/>
                    <a:lstStyle/>
                    <a:p>
                      <a:pPr algn="ctr" rtl="0" fontAlgn="ctr"/>
                      <a:r>
                        <a:rPr lang="az-Latn-AZ" sz="900" b="1" i="0" u="none" strike="noStrike" dirty="0">
                          <a:solidFill>
                            <a:srgbClr val="FFFFFF"/>
                          </a:solidFill>
                          <a:effectLst/>
                          <a:latin typeface="Arial" panose="020B0604020202020204" pitchFamily="34" charset="0"/>
                        </a:rPr>
                        <a:t>İstiqamət</a:t>
                      </a:r>
                    </a:p>
                  </a:txBody>
                  <a:tcPr marL="9525" marR="9525" marT="95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rgbClr val="4BACC6"/>
                    </a:solidFill>
                  </a:tcPr>
                </a:tc>
                <a:tc>
                  <a:txBody>
                    <a:bodyPr/>
                    <a:lstStyle/>
                    <a:p>
                      <a:pPr algn="ctr" rtl="0" fontAlgn="ctr"/>
                      <a:r>
                        <a:rPr lang="az-Latn-AZ" sz="900" b="1" i="0" u="none" strike="noStrike" dirty="0" smtClean="0">
                          <a:solidFill>
                            <a:srgbClr val="FFFFFF"/>
                          </a:solidFill>
                          <a:effectLst/>
                          <a:latin typeface="Arial" panose="020B0604020202020204" pitchFamily="34" charset="0"/>
                        </a:rPr>
                        <a:t>201</a:t>
                      </a:r>
                      <a:r>
                        <a:rPr lang="en-US" sz="900" b="1" i="0" u="none" strike="noStrike" dirty="0" smtClean="0">
                          <a:solidFill>
                            <a:srgbClr val="FFFFFF"/>
                          </a:solidFill>
                          <a:effectLst/>
                          <a:latin typeface="Arial" panose="020B0604020202020204" pitchFamily="34" charset="0"/>
                        </a:rPr>
                        <a:t>7</a:t>
                      </a:r>
                      <a:endParaRPr lang="az-Latn-AZ" sz="900" b="1" i="0" u="none" strike="noStrike" dirty="0">
                        <a:solidFill>
                          <a:srgbClr val="FFFFFF"/>
                        </a:solidFill>
                        <a:effectLst/>
                        <a:latin typeface="Arial" panose="020B0604020202020204" pitchFamily="34" charset="0"/>
                      </a:endParaRPr>
                    </a:p>
                  </a:txBody>
                  <a:tcPr marL="9525" marR="9525" marT="95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rgbClr val="4BACC6"/>
                    </a:solidFill>
                  </a:tcPr>
                </a:tc>
                <a:tc>
                  <a:txBody>
                    <a:bodyPr/>
                    <a:lstStyle/>
                    <a:p>
                      <a:pPr algn="ctr" rtl="0" fontAlgn="ctr"/>
                      <a:r>
                        <a:rPr lang="az-Latn-AZ" sz="900" b="1" i="0" u="none" strike="noStrike" dirty="0" smtClean="0">
                          <a:solidFill>
                            <a:srgbClr val="FFFFFF"/>
                          </a:solidFill>
                          <a:effectLst/>
                          <a:latin typeface="Arial" panose="020B0604020202020204" pitchFamily="34" charset="0"/>
                        </a:rPr>
                        <a:t>201</a:t>
                      </a:r>
                      <a:r>
                        <a:rPr lang="en-US" sz="900" b="1" i="0" u="none" strike="noStrike" dirty="0" smtClean="0">
                          <a:solidFill>
                            <a:srgbClr val="FFFFFF"/>
                          </a:solidFill>
                          <a:effectLst/>
                          <a:latin typeface="Arial" panose="020B0604020202020204" pitchFamily="34" charset="0"/>
                        </a:rPr>
                        <a:t>8</a:t>
                      </a:r>
                      <a:endParaRPr lang="az-Latn-AZ" sz="900" b="1" i="0" u="none" strike="noStrike" dirty="0">
                        <a:solidFill>
                          <a:srgbClr val="FFFFFF"/>
                        </a:solidFill>
                        <a:effectLst/>
                        <a:latin typeface="Arial" panose="020B0604020202020204" pitchFamily="34" charset="0"/>
                      </a:endParaRPr>
                    </a:p>
                  </a:txBody>
                  <a:tcPr marL="9525" marR="9525" marT="95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rgbClr val="4BACC6"/>
                    </a:solidFill>
                  </a:tcPr>
                </a:tc>
                <a:tc>
                  <a:txBody>
                    <a:bodyPr/>
                    <a:lstStyle/>
                    <a:p>
                      <a:pPr algn="ctr" rtl="0" fontAlgn="ctr"/>
                      <a:r>
                        <a:rPr lang="az-Latn-AZ" sz="900" b="1" i="0" u="none" strike="noStrike" dirty="0" smtClean="0">
                          <a:solidFill>
                            <a:srgbClr val="FFFFFF"/>
                          </a:solidFill>
                          <a:effectLst/>
                          <a:latin typeface="Arial" panose="020B0604020202020204" pitchFamily="34" charset="0"/>
                        </a:rPr>
                        <a:t>201</a:t>
                      </a:r>
                      <a:r>
                        <a:rPr lang="en-US" sz="900" b="1" i="0" u="none" strike="noStrike" dirty="0" smtClean="0">
                          <a:solidFill>
                            <a:srgbClr val="FFFFFF"/>
                          </a:solidFill>
                          <a:effectLst/>
                          <a:latin typeface="Arial" panose="020B0604020202020204" pitchFamily="34" charset="0"/>
                        </a:rPr>
                        <a:t>9</a:t>
                      </a:r>
                      <a:endParaRPr lang="az-Latn-AZ" sz="900" b="1" i="0" u="none" strike="noStrike" dirty="0">
                        <a:solidFill>
                          <a:srgbClr val="FFFFFF"/>
                        </a:solidFill>
                        <a:effectLst/>
                        <a:latin typeface="Arial" panose="020B0604020202020204" pitchFamily="34" charset="0"/>
                      </a:endParaRPr>
                    </a:p>
                  </a:txBody>
                  <a:tcPr marL="9525" marR="9525" marT="95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rgbClr val="4BACC6"/>
                    </a:solidFill>
                  </a:tcPr>
                </a:tc>
                <a:extLst>
                  <a:ext uri="{0D108BD9-81ED-4DB2-BD59-A6C34878D82A}">
                    <a16:rowId xmlns:a16="http://schemas.microsoft.com/office/drawing/2014/main" xmlns="" val="10000"/>
                  </a:ext>
                </a:extLst>
              </a:tr>
              <a:tr h="147108">
                <a:tc>
                  <a:txBody>
                    <a:bodyPr/>
                    <a:lstStyle/>
                    <a:p>
                      <a:pPr algn="ctr" fontAlgn="ctr"/>
                      <a:r>
                        <a:rPr lang="az-Latn-AZ" sz="900" b="1" i="0" u="none" strike="noStrike" dirty="0">
                          <a:solidFill>
                            <a:srgbClr val="000000"/>
                          </a:solidFill>
                          <a:effectLst/>
                          <a:latin typeface="Calibri" panose="020F0502020204030204" pitchFamily="34" charset="0"/>
                        </a:rPr>
                        <a:t>Qazaxıstan</a:t>
                      </a:r>
                    </a:p>
                  </a:txBody>
                  <a:tcPr marL="9525" marR="9525" marT="9526" marB="0" anchor="ctr">
                    <a:lnL>
                      <a:noFill/>
                    </a:lnL>
                    <a:lnR>
                      <a:noFill/>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53.593</a:t>
                      </a:r>
                    </a:p>
                  </a:txBody>
                  <a:tcPr marL="9525" marR="9525" marT="9526" marB="0" anchor="ctr">
                    <a:lnL>
                      <a:noFill/>
                    </a:lnL>
                    <a:lnR>
                      <a:noFill/>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164.202</a:t>
                      </a:r>
                    </a:p>
                  </a:txBody>
                  <a:tcPr marL="9525" marR="9525" marT="9526" marB="0" anchor="ctr">
                    <a:lnL>
                      <a:noFill/>
                    </a:lnL>
                    <a:lnR>
                      <a:noFill/>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370.352</a:t>
                      </a:r>
                    </a:p>
                  </a:txBody>
                  <a:tcPr marL="9525" marR="9525" marT="9526" marB="0" anchor="ctr">
                    <a:lnL>
                      <a:noFill/>
                    </a:lnL>
                    <a:lnR>
                      <a:noFill/>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rgbClr val="B6DDE8"/>
                    </a:solidFill>
                  </a:tcPr>
                </a:tc>
                <a:extLst>
                  <a:ext uri="{0D108BD9-81ED-4DB2-BD59-A6C34878D82A}">
                    <a16:rowId xmlns:a16="http://schemas.microsoft.com/office/drawing/2014/main" xmlns="" val="10001"/>
                  </a:ext>
                </a:extLst>
              </a:tr>
              <a:tr h="147108">
                <a:tc>
                  <a:txBody>
                    <a:bodyPr/>
                    <a:lstStyle/>
                    <a:p>
                      <a:pPr algn="ctr" fontAlgn="ctr"/>
                      <a:r>
                        <a:rPr lang="az-Latn-AZ" sz="900" b="0" i="1" u="none" strike="noStrike" dirty="0">
                          <a:solidFill>
                            <a:srgbClr val="000000"/>
                          </a:solidFill>
                          <a:effectLst/>
                          <a:latin typeface="Calibri" panose="020F0502020204030204" pitchFamily="34" charset="0"/>
                        </a:rPr>
                        <a:t>Aktau - Maxaçqala</a:t>
                      </a:r>
                    </a:p>
                  </a:txBody>
                  <a:tcPr marL="9525" marR="9525" marT="9526" marB="0" anchor="ctr">
                    <a:lnL>
                      <a:noFill/>
                    </a:lnL>
                    <a:lnR>
                      <a:noFill/>
                    </a:lnR>
                    <a:lnT w="6350" cap="flat" cmpd="sng" algn="ctr">
                      <a:noFill/>
                      <a:prstDash val="solid"/>
                      <a:round/>
                      <a:headEnd type="none" w="med" len="med"/>
                      <a:tailEnd type="none" w="med" len="med"/>
                    </a:lnT>
                    <a:lnB>
                      <a:noFill/>
                    </a:lnB>
                    <a:cell3D prstMaterial="dkEdge">
                      <a:bevel prst="artDeco"/>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 </a:t>
                      </a:r>
                    </a:p>
                  </a:txBody>
                  <a:tcPr marL="9525" marR="9525" marT="9526" marB="0" anchor="ctr">
                    <a:lnL>
                      <a:noFill/>
                    </a:lnL>
                    <a:lnR>
                      <a:noFill/>
                    </a:lnR>
                    <a:lnT w="6350" cap="flat" cmpd="sng" algn="ctr">
                      <a:noFill/>
                      <a:prstDash val="solid"/>
                      <a:round/>
                      <a:headEnd type="none" w="med" len="med"/>
                      <a:tailEnd type="none" w="med" len="med"/>
                    </a:lnT>
                    <a:lnB>
                      <a:noFill/>
                    </a:lnB>
                    <a:cell3D prstMaterial="dkEdge">
                      <a:bevel prst="artDeco"/>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108.216</a:t>
                      </a:r>
                    </a:p>
                  </a:txBody>
                  <a:tcPr marL="9525" marR="9525" marT="9526" marB="0" anchor="ctr">
                    <a:lnL>
                      <a:noFill/>
                    </a:lnL>
                    <a:lnR>
                      <a:noFill/>
                    </a:lnR>
                    <a:lnT w="6350" cap="flat" cmpd="sng" algn="ctr">
                      <a:noFill/>
                      <a:prstDash val="solid"/>
                      <a:round/>
                      <a:headEnd type="none" w="med" len="med"/>
                      <a:tailEnd type="none" w="med" len="med"/>
                    </a:lnT>
                    <a:lnB>
                      <a:noFill/>
                    </a:lnB>
                    <a:cell3D prstMaterial="dkEdge">
                      <a:bevel prst="artDeco"/>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259.141</a:t>
                      </a:r>
                    </a:p>
                  </a:txBody>
                  <a:tcPr marL="9525" marR="9525" marT="9526" marB="0" anchor="ctr">
                    <a:lnL>
                      <a:noFill/>
                    </a:lnL>
                    <a:lnR>
                      <a:noFill/>
                    </a:lnR>
                    <a:lnT w="6350" cap="flat" cmpd="sng" algn="ctr">
                      <a:noFill/>
                      <a:prstDash val="solid"/>
                      <a:round/>
                      <a:headEnd type="none" w="med" len="med"/>
                      <a:tailEnd type="none" w="med" len="med"/>
                    </a:lnT>
                    <a:lnB>
                      <a:noFill/>
                    </a:lnB>
                    <a:cell3D prstMaterial="dkEdge">
                      <a:bevel prst="artDeco"/>
                      <a:lightRig rig="flood" dir="t"/>
                    </a:cell3D>
                    <a:noFill/>
                  </a:tcPr>
                </a:tc>
                <a:extLst>
                  <a:ext uri="{0D108BD9-81ED-4DB2-BD59-A6C34878D82A}">
                    <a16:rowId xmlns:a16="http://schemas.microsoft.com/office/drawing/2014/main" xmlns="" val="10002"/>
                  </a:ext>
                </a:extLst>
              </a:tr>
              <a:tr h="147108">
                <a:tc>
                  <a:txBody>
                    <a:bodyPr/>
                    <a:lstStyle/>
                    <a:p>
                      <a:pPr algn="ctr" fontAlgn="ctr"/>
                      <a:r>
                        <a:rPr lang="az-Latn-AZ" sz="900" b="0" i="1" u="none" strike="noStrike">
                          <a:solidFill>
                            <a:srgbClr val="000000"/>
                          </a:solidFill>
                          <a:effectLst/>
                          <a:latin typeface="Calibri" panose="020F0502020204030204" pitchFamily="34" charset="0"/>
                        </a:rPr>
                        <a:t>Aktau - Səngəçal</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53.593</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dirty="0">
                          <a:solidFill>
                            <a:srgbClr val="000000"/>
                          </a:solidFill>
                          <a:effectLst/>
                          <a:latin typeface="Calibri" panose="020F0502020204030204" pitchFamily="34" charset="0"/>
                        </a:rPr>
                        <a:t>55.986</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111.211</a:t>
                      </a:r>
                    </a:p>
                  </a:txBody>
                  <a:tcPr marL="9525" marR="9525" marT="9526" marB="0" anchor="ctr">
                    <a:lnL>
                      <a:noFill/>
                    </a:lnL>
                    <a:lnR>
                      <a:noFill/>
                    </a:lnR>
                    <a:lnT>
                      <a:noFill/>
                    </a:lnT>
                    <a:lnB>
                      <a:noFill/>
                    </a:lnB>
                    <a:cell3D prstMaterial="dkEdge">
                      <a:bevel prst="artDeco"/>
                      <a:lightRig rig="flood" dir="t"/>
                    </a:cell3D>
                  </a:tcPr>
                </a:tc>
                <a:extLst>
                  <a:ext uri="{0D108BD9-81ED-4DB2-BD59-A6C34878D82A}">
                    <a16:rowId xmlns:a16="http://schemas.microsoft.com/office/drawing/2014/main" xmlns="" val="10003"/>
                  </a:ext>
                </a:extLst>
              </a:tr>
              <a:tr h="147108">
                <a:tc>
                  <a:txBody>
                    <a:bodyPr/>
                    <a:lstStyle/>
                    <a:p>
                      <a:pPr algn="ctr" fontAlgn="b"/>
                      <a:r>
                        <a:rPr lang="az-Latn-AZ" sz="900" b="1" i="0" u="none" strike="noStrike">
                          <a:solidFill>
                            <a:srgbClr val="000000"/>
                          </a:solidFill>
                          <a:effectLst/>
                          <a:latin typeface="Calibri" panose="020F0502020204030204" pitchFamily="34" charset="0"/>
                        </a:rPr>
                        <a:t>Türkmənistan</a:t>
                      </a:r>
                    </a:p>
                  </a:txBody>
                  <a:tcPr marL="9525" marR="9525" marT="9526" marB="0" anchor="b">
                    <a:lnL>
                      <a:noFill/>
                    </a:lnL>
                    <a:lnR>
                      <a:noFill/>
                    </a:lnR>
                    <a:lnT>
                      <a:noFill/>
                    </a:lnT>
                    <a:lnB>
                      <a:noFill/>
                    </a:lnB>
                    <a:cell3D prstMaterial="dkEdge">
                      <a:bevel prst="artDeco"/>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3.827.791</a:t>
                      </a:r>
                    </a:p>
                  </a:txBody>
                  <a:tcPr marL="9525" marR="9525" marT="9526" marB="0" anchor="ctr">
                    <a:lnL>
                      <a:noFill/>
                    </a:lnL>
                    <a:lnR>
                      <a:noFill/>
                    </a:lnR>
                    <a:lnT>
                      <a:noFill/>
                    </a:lnT>
                    <a:lnB>
                      <a:noFill/>
                    </a:lnB>
                    <a:cell3D prstMaterial="dkEdge">
                      <a:bevel prst="artDeco"/>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3.855.281</a:t>
                      </a:r>
                    </a:p>
                  </a:txBody>
                  <a:tcPr marL="9525" marR="9525" marT="9526" marB="0" anchor="ctr">
                    <a:lnL>
                      <a:noFill/>
                    </a:lnL>
                    <a:lnR>
                      <a:noFill/>
                    </a:lnR>
                    <a:lnT>
                      <a:noFill/>
                    </a:lnT>
                    <a:lnB>
                      <a:noFill/>
                    </a:lnB>
                    <a:cell3D prstMaterial="dkEdge">
                      <a:bevel prst="artDeco"/>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1.598.406</a:t>
                      </a:r>
                    </a:p>
                  </a:txBody>
                  <a:tcPr marL="9525" marR="9525" marT="9526" marB="0" anchor="ctr">
                    <a:lnL>
                      <a:noFill/>
                    </a:lnL>
                    <a:lnR>
                      <a:noFill/>
                    </a:lnR>
                    <a:lnT>
                      <a:noFill/>
                    </a:lnT>
                    <a:lnB>
                      <a:noFill/>
                    </a:lnB>
                    <a:cell3D prstMaterial="dkEdge">
                      <a:bevel prst="artDeco"/>
                      <a:lightRig rig="flood" dir="t"/>
                    </a:cell3D>
                    <a:solidFill>
                      <a:srgbClr val="B6DDE8"/>
                    </a:solidFill>
                  </a:tcPr>
                </a:tc>
                <a:extLst>
                  <a:ext uri="{0D108BD9-81ED-4DB2-BD59-A6C34878D82A}">
                    <a16:rowId xmlns:a16="http://schemas.microsoft.com/office/drawing/2014/main" xmlns="" val="10004"/>
                  </a:ext>
                </a:extLst>
              </a:tr>
              <a:tr h="147108">
                <a:tc>
                  <a:txBody>
                    <a:bodyPr/>
                    <a:lstStyle/>
                    <a:p>
                      <a:pPr algn="ctr" fontAlgn="ctr"/>
                      <a:r>
                        <a:rPr lang="az-Latn-AZ" sz="900" b="0" i="1" u="none" strike="noStrike">
                          <a:solidFill>
                            <a:srgbClr val="000000"/>
                          </a:solidFill>
                          <a:effectLst/>
                          <a:latin typeface="Calibri" panose="020F0502020204030204" pitchFamily="34" charset="0"/>
                        </a:rPr>
                        <a:t>Alaca - Səngəçal</a:t>
                      </a:r>
                    </a:p>
                  </a:txBody>
                  <a:tcPr marL="9525" marR="9525" marT="9526"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2.024.639</a:t>
                      </a:r>
                    </a:p>
                  </a:txBody>
                  <a:tcPr marL="9525" marR="9525" marT="9526"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2.113.923</a:t>
                      </a:r>
                    </a:p>
                  </a:txBody>
                  <a:tcPr marL="9525" marR="9525" marT="9526"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21.054</a:t>
                      </a:r>
                    </a:p>
                  </a:txBody>
                  <a:tcPr marL="9525" marR="9525" marT="9526"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05"/>
                  </a:ext>
                </a:extLst>
              </a:tr>
              <a:tr h="147108">
                <a:tc>
                  <a:txBody>
                    <a:bodyPr/>
                    <a:lstStyle/>
                    <a:p>
                      <a:pPr algn="ctr" fontAlgn="ctr"/>
                      <a:r>
                        <a:rPr lang="az-Latn-AZ" sz="900" b="0" i="1" u="none" strike="noStrike">
                          <a:solidFill>
                            <a:srgbClr val="000000"/>
                          </a:solidFill>
                          <a:effectLst/>
                          <a:latin typeface="Calibri" panose="020F0502020204030204" pitchFamily="34" charset="0"/>
                        </a:rPr>
                        <a:t>Alaca-Dübəndi</a:t>
                      </a:r>
                    </a:p>
                  </a:txBody>
                  <a:tcPr marL="9525" marR="9525" marT="9526"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82.475</a:t>
                      </a:r>
                    </a:p>
                  </a:txBody>
                  <a:tcPr marL="9525" marR="9525" marT="9526"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50.069</a:t>
                      </a:r>
                    </a:p>
                  </a:txBody>
                  <a:tcPr marL="9525" marR="9525" marT="9526"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 </a:t>
                      </a:r>
                    </a:p>
                  </a:txBody>
                  <a:tcPr marL="9525" marR="9525" marT="9526"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06"/>
                  </a:ext>
                </a:extLst>
              </a:tr>
              <a:tr h="147108">
                <a:tc>
                  <a:txBody>
                    <a:bodyPr/>
                    <a:lstStyle/>
                    <a:p>
                      <a:pPr algn="ctr" fontAlgn="b"/>
                      <a:r>
                        <a:rPr lang="az-Latn-AZ" sz="900" b="0" i="1" u="none" strike="noStrike" dirty="0">
                          <a:solidFill>
                            <a:srgbClr val="000000"/>
                          </a:solidFill>
                          <a:effectLst/>
                          <a:latin typeface="Calibri" panose="020F0502020204030204" pitchFamily="34" charset="0"/>
                        </a:rPr>
                        <a:t>Alaca - Bakı</a:t>
                      </a:r>
                    </a:p>
                  </a:txBody>
                  <a:tcPr marL="9525" marR="9525" marT="9526" marB="0" anchor="b">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8.211</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dirty="0">
                          <a:solidFill>
                            <a:srgbClr val="000000"/>
                          </a:solidFill>
                          <a:effectLst/>
                          <a:latin typeface="Calibri" panose="020F0502020204030204" pitchFamily="34" charset="0"/>
                        </a:rPr>
                        <a:t> </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 </a:t>
                      </a:r>
                    </a:p>
                  </a:txBody>
                  <a:tcPr marL="9525" marR="9525" marT="9526" marB="0" anchor="ctr">
                    <a:lnL>
                      <a:noFill/>
                    </a:lnL>
                    <a:lnR>
                      <a:noFill/>
                    </a:lnR>
                    <a:lnT>
                      <a:noFill/>
                    </a:lnT>
                    <a:lnB>
                      <a:noFill/>
                    </a:lnB>
                    <a:cell3D prstMaterial="dkEdge">
                      <a:bevel prst="artDeco"/>
                      <a:lightRig rig="flood" dir="t"/>
                    </a:cell3D>
                  </a:tcPr>
                </a:tc>
                <a:extLst>
                  <a:ext uri="{0D108BD9-81ED-4DB2-BD59-A6C34878D82A}">
                    <a16:rowId xmlns:a16="http://schemas.microsoft.com/office/drawing/2014/main" xmlns="" val="10007"/>
                  </a:ext>
                </a:extLst>
              </a:tr>
              <a:tr h="147108">
                <a:tc>
                  <a:txBody>
                    <a:bodyPr/>
                    <a:lstStyle/>
                    <a:p>
                      <a:pPr algn="ctr" fontAlgn="b"/>
                      <a:r>
                        <a:rPr lang="az-Latn-AZ" sz="900" b="0" i="1" u="none" strike="noStrike">
                          <a:solidFill>
                            <a:srgbClr val="000000"/>
                          </a:solidFill>
                          <a:effectLst/>
                          <a:latin typeface="Calibri" panose="020F0502020204030204" pitchFamily="34" charset="0"/>
                        </a:rPr>
                        <a:t>Kianli - Səngəçal</a:t>
                      </a:r>
                    </a:p>
                  </a:txBody>
                  <a:tcPr marL="9525" marR="9525" marT="9526" marB="0" anchor="b">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835.444</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dirty="0">
                          <a:solidFill>
                            <a:srgbClr val="000000"/>
                          </a:solidFill>
                          <a:effectLst/>
                          <a:latin typeface="Calibri" panose="020F0502020204030204" pitchFamily="34" charset="0"/>
                        </a:rPr>
                        <a:t>957.115</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dirty="0">
                          <a:solidFill>
                            <a:srgbClr val="000000"/>
                          </a:solidFill>
                          <a:effectLst/>
                          <a:latin typeface="Calibri" panose="020F0502020204030204" pitchFamily="34" charset="0"/>
                        </a:rPr>
                        <a:t>992.423</a:t>
                      </a:r>
                    </a:p>
                  </a:txBody>
                  <a:tcPr marL="9525" marR="9525" marT="9526"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08"/>
                  </a:ext>
                </a:extLst>
              </a:tr>
              <a:tr h="147108">
                <a:tc>
                  <a:txBody>
                    <a:bodyPr/>
                    <a:lstStyle/>
                    <a:p>
                      <a:pPr algn="ctr" fontAlgn="b"/>
                      <a:r>
                        <a:rPr lang="az-Latn-AZ" sz="900" b="0" i="1" u="none" strike="noStrike">
                          <a:solidFill>
                            <a:srgbClr val="000000"/>
                          </a:solidFill>
                          <a:effectLst/>
                          <a:latin typeface="Calibri" panose="020F0502020204030204" pitchFamily="34" charset="0"/>
                        </a:rPr>
                        <a:t>Okarem - Səngəçal</a:t>
                      </a:r>
                    </a:p>
                  </a:txBody>
                  <a:tcPr marL="9525" marR="9525" marT="9526" marB="0" anchor="b">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382.368</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284.048</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dirty="0">
                          <a:solidFill>
                            <a:srgbClr val="000000"/>
                          </a:solidFill>
                          <a:effectLst/>
                          <a:latin typeface="Calibri" panose="020F0502020204030204" pitchFamily="34" charset="0"/>
                        </a:rPr>
                        <a:t>42.144</a:t>
                      </a:r>
                    </a:p>
                  </a:txBody>
                  <a:tcPr marL="9525" marR="9525" marT="9526"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09"/>
                  </a:ext>
                </a:extLst>
              </a:tr>
              <a:tr h="147108">
                <a:tc>
                  <a:txBody>
                    <a:bodyPr/>
                    <a:lstStyle/>
                    <a:p>
                      <a:pPr algn="ctr" fontAlgn="b"/>
                      <a:r>
                        <a:rPr lang="az-Latn-AZ" sz="900" b="0" i="1" u="none" strike="noStrike">
                          <a:solidFill>
                            <a:srgbClr val="000000"/>
                          </a:solidFill>
                          <a:effectLst/>
                          <a:latin typeface="Calibri" panose="020F0502020204030204" pitchFamily="34" charset="0"/>
                        </a:rPr>
                        <a:t>Türkmənbaşı - Bakı</a:t>
                      </a:r>
                    </a:p>
                  </a:txBody>
                  <a:tcPr marL="9525" marR="9525" marT="9526" marB="0" anchor="b">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101.020</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80.456</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dirty="0">
                          <a:solidFill>
                            <a:srgbClr val="000000"/>
                          </a:solidFill>
                          <a:effectLst/>
                          <a:latin typeface="Calibri" panose="020F0502020204030204" pitchFamily="34" charset="0"/>
                        </a:rPr>
                        <a:t>120.919</a:t>
                      </a:r>
                    </a:p>
                  </a:txBody>
                  <a:tcPr marL="9525" marR="9525" marT="9526"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10"/>
                  </a:ext>
                </a:extLst>
              </a:tr>
              <a:tr h="147108">
                <a:tc>
                  <a:txBody>
                    <a:bodyPr/>
                    <a:lstStyle/>
                    <a:p>
                      <a:pPr algn="ctr" fontAlgn="b"/>
                      <a:r>
                        <a:rPr lang="az-Latn-AZ" sz="900" b="0" i="1" u="none" strike="noStrike">
                          <a:solidFill>
                            <a:srgbClr val="000000"/>
                          </a:solidFill>
                          <a:effectLst/>
                          <a:latin typeface="Calibri" panose="020F0502020204030204" pitchFamily="34" charset="0"/>
                        </a:rPr>
                        <a:t>Türkmənbaşı - Dübəndi</a:t>
                      </a:r>
                    </a:p>
                  </a:txBody>
                  <a:tcPr marL="9525" marR="9525" marT="9526" marB="0" anchor="b">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272.379</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288.657</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dirty="0">
                          <a:solidFill>
                            <a:srgbClr val="000000"/>
                          </a:solidFill>
                          <a:effectLst/>
                          <a:latin typeface="Calibri" panose="020F0502020204030204" pitchFamily="34" charset="0"/>
                        </a:rPr>
                        <a:t>200.190</a:t>
                      </a:r>
                    </a:p>
                  </a:txBody>
                  <a:tcPr marL="9525" marR="9525" marT="9526"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11"/>
                  </a:ext>
                </a:extLst>
              </a:tr>
              <a:tr h="147108">
                <a:tc>
                  <a:txBody>
                    <a:bodyPr/>
                    <a:lstStyle/>
                    <a:p>
                      <a:pPr algn="ctr" fontAlgn="b"/>
                      <a:r>
                        <a:rPr lang="az-Latn-AZ" sz="900" b="0" i="1" u="none" strike="noStrike">
                          <a:solidFill>
                            <a:srgbClr val="000000"/>
                          </a:solidFill>
                          <a:effectLst/>
                          <a:latin typeface="Calibri" panose="020F0502020204030204" pitchFamily="34" charset="0"/>
                        </a:rPr>
                        <a:t>Türkmənbaşı - Ənzəli</a:t>
                      </a:r>
                    </a:p>
                  </a:txBody>
                  <a:tcPr marL="9525" marR="9525" marT="9526" marB="0" anchor="b">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12.839</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 </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dirty="0">
                          <a:solidFill>
                            <a:srgbClr val="000000"/>
                          </a:solidFill>
                          <a:effectLst/>
                          <a:latin typeface="Calibri" panose="020F0502020204030204" pitchFamily="34" charset="0"/>
                        </a:rPr>
                        <a:t> </a:t>
                      </a:r>
                    </a:p>
                  </a:txBody>
                  <a:tcPr marL="9525" marR="9525" marT="9526"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12"/>
                  </a:ext>
                </a:extLst>
              </a:tr>
              <a:tr h="147108">
                <a:tc>
                  <a:txBody>
                    <a:bodyPr/>
                    <a:lstStyle/>
                    <a:p>
                      <a:pPr algn="ctr" fontAlgn="b"/>
                      <a:r>
                        <a:rPr lang="az-Latn-AZ" sz="900" b="0" i="1" u="none" strike="noStrike">
                          <a:solidFill>
                            <a:srgbClr val="000000"/>
                          </a:solidFill>
                          <a:effectLst/>
                          <a:latin typeface="Calibri" panose="020F0502020204030204" pitchFamily="34" charset="0"/>
                        </a:rPr>
                        <a:t>Türkmənbaşı - Fereydunkənar</a:t>
                      </a:r>
                    </a:p>
                  </a:txBody>
                  <a:tcPr marL="9525" marR="9525" marT="9526" marB="0" anchor="b">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15.340</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 </a:t>
                      </a:r>
                    </a:p>
                  </a:txBody>
                  <a:tcPr marL="9525" marR="9525" marT="9526"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dirty="0">
                          <a:solidFill>
                            <a:srgbClr val="000000"/>
                          </a:solidFill>
                          <a:effectLst/>
                          <a:latin typeface="Calibri" panose="020F0502020204030204" pitchFamily="34" charset="0"/>
                        </a:rPr>
                        <a:t> </a:t>
                      </a:r>
                    </a:p>
                  </a:txBody>
                  <a:tcPr marL="9525" marR="9525" marT="9526"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13"/>
                  </a:ext>
                </a:extLst>
              </a:tr>
              <a:tr h="147108">
                <a:tc>
                  <a:txBody>
                    <a:bodyPr/>
                    <a:lstStyle/>
                    <a:p>
                      <a:pPr algn="r" fontAlgn="b"/>
                      <a:r>
                        <a:rPr lang="az-Latn-AZ" sz="900" b="0" i="1" u="none" strike="noStrike" dirty="0">
                          <a:solidFill>
                            <a:srgbClr val="000000"/>
                          </a:solidFill>
                          <a:effectLst/>
                          <a:latin typeface="Arial" panose="020B0604020202020204" pitchFamily="34" charset="0"/>
                        </a:rPr>
                        <a:t> </a:t>
                      </a:r>
                    </a:p>
                  </a:txBody>
                  <a:tcPr marL="9525" marR="9525" marT="9526" marB="0" anchor="b">
                    <a:lnL>
                      <a:noFill/>
                    </a:lnL>
                    <a:lnR>
                      <a:noFill/>
                    </a:lnR>
                    <a:lnT>
                      <a:noFill/>
                    </a:lnT>
                    <a:lnB>
                      <a:noFill/>
                    </a:lnB>
                    <a:cell3D prstMaterial="dkEdge">
                      <a:bevel prst="artDeco"/>
                      <a:lightRig rig="flood" dir="t"/>
                    </a:cell3D>
                    <a:solidFill>
                      <a:srgbClr val="4BACC6"/>
                    </a:solidFill>
                  </a:tcPr>
                </a:tc>
                <a:tc>
                  <a:txBody>
                    <a:bodyPr/>
                    <a:lstStyle/>
                    <a:p>
                      <a:pPr algn="ctr" fontAlgn="ctr"/>
                      <a:r>
                        <a:rPr lang="az-Latn-AZ" sz="900" b="0" i="1" u="none" strike="noStrike" dirty="0">
                          <a:solidFill>
                            <a:srgbClr val="323232"/>
                          </a:solidFill>
                          <a:effectLst/>
                          <a:latin typeface="Arial" panose="020B0604020202020204" pitchFamily="34" charset="0"/>
                        </a:rPr>
                        <a:t> </a:t>
                      </a:r>
                    </a:p>
                  </a:txBody>
                  <a:tcPr marL="9525" marR="9525" marT="9526" marB="0" anchor="ctr">
                    <a:lnL>
                      <a:noFill/>
                    </a:lnL>
                    <a:lnR>
                      <a:noFill/>
                    </a:lnR>
                    <a:lnT>
                      <a:noFill/>
                    </a:lnT>
                    <a:lnB>
                      <a:noFill/>
                    </a:lnB>
                    <a:cell3D prstMaterial="dkEdge">
                      <a:bevel prst="artDeco"/>
                      <a:lightRig rig="flood" dir="t"/>
                    </a:cell3D>
                    <a:solidFill>
                      <a:srgbClr val="4BACC6"/>
                    </a:solidFill>
                  </a:tcPr>
                </a:tc>
                <a:tc>
                  <a:txBody>
                    <a:bodyPr/>
                    <a:lstStyle/>
                    <a:p>
                      <a:pPr algn="ctr" fontAlgn="ctr"/>
                      <a:r>
                        <a:rPr lang="az-Latn-AZ" sz="900" b="0" i="1" u="none" strike="noStrike" dirty="0">
                          <a:solidFill>
                            <a:srgbClr val="323232"/>
                          </a:solidFill>
                          <a:effectLst/>
                          <a:latin typeface="Arial" panose="020B0604020202020204" pitchFamily="34" charset="0"/>
                        </a:rPr>
                        <a:t> </a:t>
                      </a:r>
                    </a:p>
                  </a:txBody>
                  <a:tcPr marL="9525" marR="9525" marT="9526" marB="0" anchor="ctr">
                    <a:lnL>
                      <a:noFill/>
                    </a:lnL>
                    <a:lnR>
                      <a:noFill/>
                    </a:lnR>
                    <a:lnT>
                      <a:noFill/>
                    </a:lnT>
                    <a:lnB>
                      <a:noFill/>
                    </a:lnB>
                    <a:cell3D prstMaterial="dkEdge">
                      <a:bevel prst="artDeco"/>
                      <a:lightRig rig="flood" dir="t"/>
                    </a:cell3D>
                    <a:solidFill>
                      <a:srgbClr val="4BACC6"/>
                    </a:solidFill>
                  </a:tcPr>
                </a:tc>
                <a:tc>
                  <a:txBody>
                    <a:bodyPr/>
                    <a:lstStyle/>
                    <a:p>
                      <a:pPr algn="ctr" fontAlgn="ctr"/>
                      <a:r>
                        <a:rPr lang="az-Latn-AZ" sz="900" b="0" i="1" u="none" strike="noStrike" dirty="0">
                          <a:solidFill>
                            <a:srgbClr val="323232"/>
                          </a:solidFill>
                          <a:effectLst/>
                          <a:latin typeface="Arial" panose="020B0604020202020204" pitchFamily="34" charset="0"/>
                        </a:rPr>
                        <a:t> </a:t>
                      </a:r>
                    </a:p>
                  </a:txBody>
                  <a:tcPr marL="9525" marR="9525" marT="9526" marB="0" anchor="ctr">
                    <a:lnL>
                      <a:noFill/>
                    </a:lnL>
                    <a:lnR>
                      <a:noFill/>
                    </a:lnR>
                    <a:lnT>
                      <a:noFill/>
                    </a:lnT>
                    <a:lnB>
                      <a:noFill/>
                    </a:lnB>
                    <a:cell3D prstMaterial="dkEdge">
                      <a:bevel prst="artDeco"/>
                      <a:lightRig rig="flood" dir="t"/>
                    </a:cell3D>
                    <a:solidFill>
                      <a:srgbClr val="4BACC6"/>
                    </a:solidFill>
                  </a:tcPr>
                </a:tc>
                <a:extLst>
                  <a:ext uri="{0D108BD9-81ED-4DB2-BD59-A6C34878D82A}">
                    <a16:rowId xmlns:a16="http://schemas.microsoft.com/office/drawing/2014/main" xmlns="" val="10014"/>
                  </a:ext>
                </a:extLst>
              </a:tr>
            </a:tbl>
          </a:graphicData>
        </a:graphic>
      </p:graphicFrame>
      <p:graphicFrame>
        <p:nvGraphicFramePr>
          <p:cNvPr id="8" name="Таблица 21"/>
          <p:cNvGraphicFramePr>
            <a:graphicFrameLocks noGrp="1"/>
          </p:cNvGraphicFramePr>
          <p:nvPr>
            <p:extLst>
              <p:ext uri="{D42A27DB-BD31-4B8C-83A1-F6EECF244321}">
                <p14:modId xmlns:p14="http://schemas.microsoft.com/office/powerpoint/2010/main" val="837986914"/>
              </p:ext>
            </p:extLst>
          </p:nvPr>
        </p:nvGraphicFramePr>
        <p:xfrm>
          <a:off x="4495918" y="1411919"/>
          <a:ext cx="4468569" cy="2200275"/>
        </p:xfrm>
        <a:graphic>
          <a:graphicData uri="http://schemas.openxmlformats.org/drawingml/2006/table">
            <a:tbl>
              <a:tblPr/>
              <a:tblGrid>
                <a:gridCol w="1933450">
                  <a:extLst>
                    <a:ext uri="{9D8B030D-6E8A-4147-A177-3AD203B41FA5}">
                      <a16:colId xmlns:a16="http://schemas.microsoft.com/office/drawing/2014/main" xmlns="" val="20000"/>
                    </a:ext>
                  </a:extLst>
                </a:gridCol>
                <a:gridCol w="801099">
                  <a:extLst>
                    <a:ext uri="{9D8B030D-6E8A-4147-A177-3AD203B41FA5}">
                      <a16:colId xmlns:a16="http://schemas.microsoft.com/office/drawing/2014/main" xmlns="" val="20001"/>
                    </a:ext>
                  </a:extLst>
                </a:gridCol>
                <a:gridCol w="801099">
                  <a:extLst>
                    <a:ext uri="{9D8B030D-6E8A-4147-A177-3AD203B41FA5}">
                      <a16:colId xmlns:a16="http://schemas.microsoft.com/office/drawing/2014/main" xmlns="" val="20002"/>
                    </a:ext>
                  </a:extLst>
                </a:gridCol>
                <a:gridCol w="932921">
                  <a:extLst>
                    <a:ext uri="{9D8B030D-6E8A-4147-A177-3AD203B41FA5}">
                      <a16:colId xmlns:a16="http://schemas.microsoft.com/office/drawing/2014/main" xmlns="" val="20003"/>
                    </a:ext>
                  </a:extLst>
                </a:gridCol>
              </a:tblGrid>
              <a:tr h="146284">
                <a:tc>
                  <a:txBody>
                    <a:bodyPr/>
                    <a:lstStyle/>
                    <a:p>
                      <a:pPr algn="ctr" rtl="0" fontAlgn="ctr"/>
                      <a:r>
                        <a:rPr lang="az-Latn-AZ" sz="900" b="1" i="0" u="none" strike="noStrike" dirty="0">
                          <a:solidFill>
                            <a:srgbClr val="FFFFFF"/>
                          </a:solidFill>
                          <a:effectLst/>
                          <a:latin typeface="Arial" panose="020B0604020202020204" pitchFamily="34" charset="0"/>
                        </a:rPr>
                        <a:t>İstiqamət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4BACC6"/>
                    </a:solidFill>
                  </a:tcPr>
                </a:tc>
                <a:tc>
                  <a:txBody>
                    <a:bodyPr/>
                    <a:lstStyle/>
                    <a:p>
                      <a:pPr algn="ctr" rtl="0" fontAlgn="ctr"/>
                      <a:r>
                        <a:rPr lang="az-Latn-AZ" sz="900" b="1" i="0" u="none" strike="noStrike">
                          <a:solidFill>
                            <a:srgbClr val="FFFFFF"/>
                          </a:solidFill>
                          <a:effectLst/>
                          <a:latin typeface="Arial" panose="020B0604020202020204" pitchFamily="34" charset="0"/>
                        </a:rPr>
                        <a:t>2016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4BACC6"/>
                    </a:solidFill>
                  </a:tcPr>
                </a:tc>
                <a:tc>
                  <a:txBody>
                    <a:bodyPr/>
                    <a:lstStyle/>
                    <a:p>
                      <a:pPr algn="ctr" rtl="0" fontAlgn="ctr"/>
                      <a:r>
                        <a:rPr lang="az-Latn-AZ" sz="900" b="1" i="0" u="none" strike="noStrike">
                          <a:solidFill>
                            <a:srgbClr val="FFFFFF"/>
                          </a:solidFill>
                          <a:effectLst/>
                          <a:latin typeface="Arial" panose="020B0604020202020204" pitchFamily="34" charset="0"/>
                        </a:rPr>
                        <a:t>2017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4BACC6"/>
                    </a:solidFill>
                  </a:tcPr>
                </a:tc>
                <a:tc>
                  <a:txBody>
                    <a:bodyPr/>
                    <a:lstStyle/>
                    <a:p>
                      <a:pPr algn="ctr" rtl="0" fontAlgn="ctr"/>
                      <a:r>
                        <a:rPr lang="az-Latn-AZ" sz="900" b="1" i="0" u="none" strike="noStrike" dirty="0">
                          <a:solidFill>
                            <a:srgbClr val="FFFFFF"/>
                          </a:solidFill>
                          <a:effectLst/>
                          <a:latin typeface="Arial" panose="020B0604020202020204" pitchFamily="34" charset="0"/>
                        </a:rPr>
                        <a:t>2018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4BACC6"/>
                    </a:solidFill>
                  </a:tcPr>
                </a:tc>
                <a:extLst>
                  <a:ext uri="{0D108BD9-81ED-4DB2-BD59-A6C34878D82A}">
                    <a16:rowId xmlns:a16="http://schemas.microsoft.com/office/drawing/2014/main" xmlns="" val="10000"/>
                  </a:ext>
                </a:extLst>
              </a:tr>
              <a:tr h="146284">
                <a:tc>
                  <a:txBody>
                    <a:bodyPr/>
                    <a:lstStyle/>
                    <a:p>
                      <a:pPr algn="ctr" fontAlgn="b"/>
                      <a:r>
                        <a:rPr lang="az-Latn-AZ" sz="900" b="0" i="1" u="none" strike="noStrike" dirty="0">
                          <a:solidFill>
                            <a:srgbClr val="000000"/>
                          </a:solidFill>
                          <a:effectLst/>
                          <a:latin typeface="Calibri" panose="020F0502020204030204" pitchFamily="34" charset="0"/>
                        </a:rPr>
                        <a:t>Türkmənbaşı-Səngəçal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93.076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68.173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221.675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noFill/>
                  </a:tcPr>
                </a:tc>
                <a:extLst>
                  <a:ext uri="{0D108BD9-81ED-4DB2-BD59-A6C34878D82A}">
                    <a16:rowId xmlns:a16="http://schemas.microsoft.com/office/drawing/2014/main" xmlns="" val="10001"/>
                  </a:ext>
                </a:extLst>
              </a:tr>
              <a:tr h="146284">
                <a:tc>
                  <a:txBody>
                    <a:bodyPr/>
                    <a:lstStyle/>
                    <a:p>
                      <a:pPr algn="ctr" fontAlgn="b"/>
                      <a:r>
                        <a:rPr lang="az-Latn-AZ" sz="900" b="0" i="1" u="none" strike="noStrike" dirty="0">
                          <a:solidFill>
                            <a:srgbClr val="000000"/>
                          </a:solidFill>
                          <a:effectLst/>
                          <a:latin typeface="Calibri" panose="020F0502020204030204" pitchFamily="34" charset="0"/>
                        </a:rPr>
                        <a:t>Okarem- Dübəndi</a:t>
                      </a:r>
                    </a:p>
                  </a:txBody>
                  <a:tcPr marL="9525" marR="9525" marT="9525" marB="0" anchor="b">
                    <a:lnL>
                      <a:noFill/>
                    </a:lnL>
                    <a:lnR>
                      <a:noFill/>
                    </a:lnR>
                    <a:lnT w="6350" cap="flat" cmpd="sng" algn="ctr">
                      <a:noFill/>
                      <a:prstDash val="solid"/>
                      <a:round/>
                      <a:headEnd type="none" w="med" len="med"/>
                      <a:tailEnd type="none" w="med" len="med"/>
                    </a:lnT>
                    <a:lnB>
                      <a:noFill/>
                    </a:lnB>
                    <a:cell3D prstMaterial="dkEdge">
                      <a:bevel h="50800" prst="divot"/>
                      <a:lightRig rig="flood" dir="t"/>
                    </a:cell3D>
                    <a:noFill/>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12.838</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noFill/>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noFill/>
                  </a:tcPr>
                </a:tc>
                <a:extLst>
                  <a:ext uri="{0D108BD9-81ED-4DB2-BD59-A6C34878D82A}">
                    <a16:rowId xmlns:a16="http://schemas.microsoft.com/office/drawing/2014/main" xmlns="" val="10002"/>
                  </a:ext>
                </a:extLst>
              </a:tr>
              <a:tr h="146284">
                <a:tc>
                  <a:txBody>
                    <a:bodyPr/>
                    <a:lstStyle/>
                    <a:p>
                      <a:pPr algn="ctr" fontAlgn="ctr"/>
                      <a:r>
                        <a:rPr lang="az-Latn-AZ" sz="900" b="1" i="0" u="none" strike="noStrike" dirty="0">
                          <a:solidFill>
                            <a:srgbClr val="000000"/>
                          </a:solidFill>
                          <a:effectLst/>
                          <a:latin typeface="Calibri" panose="020F0502020204030204" pitchFamily="34" charset="0"/>
                        </a:rPr>
                        <a:t>Rusiya</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31.545</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219.641</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0</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B6DDE8"/>
                    </a:solidFill>
                  </a:tcPr>
                </a:tc>
                <a:extLst>
                  <a:ext uri="{0D108BD9-81ED-4DB2-BD59-A6C34878D82A}">
                    <a16:rowId xmlns:a16="http://schemas.microsoft.com/office/drawing/2014/main" xmlns="" val="10003"/>
                  </a:ext>
                </a:extLst>
              </a:tr>
              <a:tr h="146284">
                <a:tc>
                  <a:txBody>
                    <a:bodyPr/>
                    <a:lstStyle/>
                    <a:p>
                      <a:pPr algn="ctr" fontAlgn="ctr"/>
                      <a:r>
                        <a:rPr lang="az-Latn-AZ" sz="900" b="0" i="1" u="none" strike="noStrike" dirty="0">
                          <a:solidFill>
                            <a:srgbClr val="000000"/>
                          </a:solidFill>
                          <a:effectLst/>
                          <a:latin typeface="Calibri" panose="020F0502020204030204" pitchFamily="34" charset="0"/>
                        </a:rPr>
                        <a:t>Korçagin  - Səngəçal</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31.545</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219.641</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noFill/>
                  </a:tcPr>
                </a:tc>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noFill/>
                  </a:tcPr>
                </a:tc>
                <a:extLst>
                  <a:ext uri="{0D108BD9-81ED-4DB2-BD59-A6C34878D82A}">
                    <a16:rowId xmlns:a16="http://schemas.microsoft.com/office/drawing/2014/main" xmlns="" val="10004"/>
                  </a:ext>
                </a:extLst>
              </a:tr>
              <a:tr h="146284">
                <a:tc>
                  <a:txBody>
                    <a:bodyPr/>
                    <a:lstStyle/>
                    <a:p>
                      <a:pPr algn="ctr" fontAlgn="ctr"/>
                      <a:r>
                        <a:rPr lang="az-Latn-AZ" sz="900" b="1" i="0" u="none" strike="noStrike" dirty="0">
                          <a:solidFill>
                            <a:srgbClr val="000000"/>
                          </a:solidFill>
                          <a:effectLst/>
                          <a:latin typeface="Calibri" panose="020F0502020204030204" pitchFamily="34" charset="0"/>
                        </a:rPr>
                        <a:t>İran</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0</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0</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B6DDE8"/>
                    </a:solidFill>
                  </a:tcPr>
                </a:tc>
                <a:extLst>
                  <a:ext uri="{0D108BD9-81ED-4DB2-BD59-A6C34878D82A}">
                    <a16:rowId xmlns:a16="http://schemas.microsoft.com/office/drawing/2014/main" xmlns="" val="10005"/>
                  </a:ext>
                </a:extLst>
              </a:tr>
              <a:tr h="146284">
                <a:tc>
                  <a:txBody>
                    <a:bodyPr/>
                    <a:lstStyle/>
                    <a:p>
                      <a:pPr algn="ctr" fontAlgn="ctr"/>
                      <a:r>
                        <a:rPr lang="az-Latn-AZ" sz="900" b="1" i="0" u="none" strike="noStrike">
                          <a:solidFill>
                            <a:srgbClr val="000000"/>
                          </a:solidFill>
                          <a:effectLst/>
                          <a:latin typeface="Calibri" panose="020F0502020204030204" pitchFamily="34" charset="0"/>
                        </a:rPr>
                        <a:t>Azərbaycan</a:t>
                      </a:r>
                    </a:p>
                  </a:txBody>
                  <a:tcPr marL="9525" marR="9525" marT="9525" marB="0" anchor="ctr">
                    <a:lnL>
                      <a:noFill/>
                    </a:lnL>
                    <a:lnR>
                      <a:noFill/>
                    </a:lnR>
                    <a:lnT>
                      <a:noFill/>
                    </a:lnT>
                    <a:lnB>
                      <a:noFill/>
                    </a:lnB>
                    <a:cell3D prstMaterial="dkEdge">
                      <a:bevel h="50800" prst="divot"/>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71.580</a:t>
                      </a:r>
                    </a:p>
                  </a:txBody>
                  <a:tcPr marL="9525" marR="9525" marT="9525" marB="0" anchor="ctr">
                    <a:lnL>
                      <a:noFill/>
                    </a:lnL>
                    <a:lnR>
                      <a:noFill/>
                    </a:lnR>
                    <a:lnT>
                      <a:noFill/>
                    </a:lnT>
                    <a:lnB>
                      <a:noFill/>
                    </a:lnB>
                    <a:cell3D prstMaterial="dkEdge">
                      <a:bevel h="50800" prst="divot"/>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31.201</a:t>
                      </a:r>
                    </a:p>
                  </a:txBody>
                  <a:tcPr marL="9525" marR="9525" marT="9525" marB="0" anchor="ctr">
                    <a:lnL>
                      <a:noFill/>
                    </a:lnL>
                    <a:lnR>
                      <a:noFill/>
                    </a:lnR>
                    <a:lnT>
                      <a:noFill/>
                    </a:lnT>
                    <a:lnB>
                      <a:noFill/>
                    </a:lnB>
                    <a:cell3D prstMaterial="dkEdge">
                      <a:bevel h="50800" prst="divot"/>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46.385</a:t>
                      </a:r>
                    </a:p>
                  </a:txBody>
                  <a:tcPr marL="9525" marR="9525" marT="9525" marB="0" anchor="ctr">
                    <a:lnL>
                      <a:noFill/>
                    </a:lnL>
                    <a:lnR>
                      <a:noFill/>
                    </a:lnR>
                    <a:lnT>
                      <a:noFill/>
                    </a:lnT>
                    <a:lnB>
                      <a:noFill/>
                    </a:lnB>
                    <a:cell3D prstMaterial="dkEdge">
                      <a:bevel h="50800" prst="divot"/>
                      <a:lightRig rig="flood" dir="t"/>
                    </a:cell3D>
                    <a:solidFill>
                      <a:srgbClr val="B6DDE8"/>
                    </a:solidFill>
                  </a:tcPr>
                </a:tc>
                <a:extLst>
                  <a:ext uri="{0D108BD9-81ED-4DB2-BD59-A6C34878D82A}">
                    <a16:rowId xmlns:a16="http://schemas.microsoft.com/office/drawing/2014/main" xmlns="" val="10006"/>
                  </a:ext>
                </a:extLst>
              </a:tr>
              <a:tr h="146284">
                <a:tc>
                  <a:txBody>
                    <a:bodyPr/>
                    <a:lstStyle/>
                    <a:p>
                      <a:pPr algn="ctr" fontAlgn="ctr"/>
                      <a:r>
                        <a:rPr lang="az-Latn-AZ" sz="900" b="0" i="1" u="none" strike="noStrike">
                          <a:solidFill>
                            <a:srgbClr val="000000"/>
                          </a:solidFill>
                          <a:effectLst/>
                          <a:latin typeface="Calibri" panose="020F0502020204030204" pitchFamily="34" charset="0"/>
                        </a:rPr>
                        <a:t>Bakı - Okarem</a:t>
                      </a:r>
                    </a:p>
                  </a:txBody>
                  <a:tcPr marL="9525" marR="9525" marT="9525" marB="0" anchor="ctr">
                    <a:lnL>
                      <a:noFill/>
                    </a:lnL>
                    <a:lnR>
                      <a:noFill/>
                    </a:lnR>
                    <a:lnT>
                      <a:noFill/>
                    </a:lnT>
                    <a:lnB>
                      <a:noFill/>
                    </a:lnB>
                    <a:cell3D prstMaterial="dkEdge">
                      <a:bevel h="50800" prst="divo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39.387</a:t>
                      </a:r>
                    </a:p>
                  </a:txBody>
                  <a:tcPr marL="9525" marR="9525" marT="9525" marB="0" anchor="ctr">
                    <a:lnL>
                      <a:noFill/>
                    </a:lnL>
                    <a:lnR>
                      <a:noFill/>
                    </a:lnR>
                    <a:lnT>
                      <a:noFill/>
                    </a:lnT>
                    <a:lnB>
                      <a:noFill/>
                    </a:lnB>
                    <a:cell3D prstMaterial="dkEdge">
                      <a:bevel h="50800" prst="divot"/>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31.201</a:t>
                      </a:r>
                    </a:p>
                  </a:txBody>
                  <a:tcPr marL="9525" marR="9525" marT="9525" marB="0" anchor="ctr">
                    <a:lnL>
                      <a:noFill/>
                    </a:lnL>
                    <a:lnR>
                      <a:noFill/>
                    </a:lnR>
                    <a:lnT>
                      <a:noFill/>
                    </a:lnT>
                    <a:lnB>
                      <a:noFill/>
                    </a:lnB>
                    <a:cell3D prstMaterial="dkEdge">
                      <a:bevel h="50800" prst="divo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35.236</a:t>
                      </a:r>
                    </a:p>
                  </a:txBody>
                  <a:tcPr marL="9525" marR="9525" marT="9525" marB="0" anchor="ctr">
                    <a:lnL>
                      <a:noFill/>
                    </a:lnL>
                    <a:lnR>
                      <a:noFill/>
                    </a:lnR>
                    <a:lnT>
                      <a:noFill/>
                    </a:lnT>
                    <a:lnB>
                      <a:noFill/>
                    </a:lnB>
                    <a:cell3D prstMaterial="dkEdge">
                      <a:bevel h="50800" prst="divot"/>
                      <a:lightRig rig="flood" dir="t"/>
                    </a:cell3D>
                    <a:noFill/>
                  </a:tcPr>
                </a:tc>
                <a:extLst>
                  <a:ext uri="{0D108BD9-81ED-4DB2-BD59-A6C34878D82A}">
                    <a16:rowId xmlns:a16="http://schemas.microsoft.com/office/drawing/2014/main" xmlns="" val="10007"/>
                  </a:ext>
                </a:extLst>
              </a:tr>
              <a:tr h="146284">
                <a:tc>
                  <a:txBody>
                    <a:bodyPr/>
                    <a:lstStyle/>
                    <a:p>
                      <a:pPr algn="ctr" fontAlgn="ctr"/>
                      <a:r>
                        <a:rPr lang="az-Latn-AZ" sz="900" b="0" i="1" u="none" strike="noStrike">
                          <a:solidFill>
                            <a:srgbClr val="000000"/>
                          </a:solidFill>
                          <a:effectLst/>
                          <a:latin typeface="Calibri" panose="020F0502020204030204" pitchFamily="34" charset="0"/>
                        </a:rPr>
                        <a:t>Bakı - Səngəçal</a:t>
                      </a:r>
                    </a:p>
                  </a:txBody>
                  <a:tcPr marL="9525" marR="9525" marT="9525" marB="0" anchor="ctr">
                    <a:lnL>
                      <a:noFill/>
                    </a:lnL>
                    <a:lnR>
                      <a:noFill/>
                    </a:lnR>
                    <a:lnT>
                      <a:noFill/>
                    </a:lnT>
                    <a:lnB>
                      <a:noFill/>
                    </a:lnB>
                    <a:cell3D prstMaterial="dkEdge">
                      <a:bevel h="50800" prst="divo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8.212</a:t>
                      </a:r>
                    </a:p>
                  </a:txBody>
                  <a:tcPr marL="9525" marR="9525" marT="9525" marB="0" anchor="ctr">
                    <a:lnL>
                      <a:noFill/>
                    </a:lnL>
                    <a:lnR>
                      <a:noFill/>
                    </a:lnR>
                    <a:lnT>
                      <a:noFill/>
                    </a:lnT>
                    <a:lnB>
                      <a:noFill/>
                    </a:lnB>
                    <a:cell3D prstMaterial="dkEdge">
                      <a:bevel h="50800" prst="divot"/>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cell3D prstMaterial="dkEdge">
                      <a:bevel h="50800" prst="divot"/>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6.971</a:t>
                      </a:r>
                    </a:p>
                  </a:txBody>
                  <a:tcPr marL="9525" marR="9525" marT="9525" marB="0" anchor="ctr">
                    <a:lnL>
                      <a:noFill/>
                    </a:lnL>
                    <a:lnR>
                      <a:noFill/>
                    </a:lnR>
                    <a:lnT>
                      <a:noFill/>
                    </a:lnT>
                    <a:lnB>
                      <a:noFill/>
                    </a:lnB>
                    <a:cell3D prstMaterial="dkEdge">
                      <a:bevel h="50800" prst="divot"/>
                      <a:lightRig rig="flood" dir="t"/>
                    </a:cell3D>
                    <a:noFill/>
                  </a:tcPr>
                </a:tc>
                <a:extLst>
                  <a:ext uri="{0D108BD9-81ED-4DB2-BD59-A6C34878D82A}">
                    <a16:rowId xmlns:a16="http://schemas.microsoft.com/office/drawing/2014/main" xmlns="" val="10008"/>
                  </a:ext>
                </a:extLst>
              </a:tr>
              <a:tr h="146284">
                <a:tc>
                  <a:txBody>
                    <a:bodyPr/>
                    <a:lstStyle/>
                    <a:p>
                      <a:pPr algn="ctr" fontAlgn="ctr"/>
                      <a:r>
                        <a:rPr lang="az-Latn-AZ" sz="900" b="0" i="1" u="none" strike="noStrike" dirty="0">
                          <a:solidFill>
                            <a:srgbClr val="000000"/>
                          </a:solidFill>
                          <a:effectLst/>
                          <a:latin typeface="Calibri" panose="020F0502020204030204" pitchFamily="34" charset="0"/>
                        </a:rPr>
                        <a:t>Dübəndi - Bakı</a:t>
                      </a:r>
                    </a:p>
                  </a:txBody>
                  <a:tcPr marL="9525" marR="9525" marT="9525" marB="0" anchor="ctr">
                    <a:lnL>
                      <a:noFill/>
                    </a:lnL>
                    <a:lnR>
                      <a:noFill/>
                    </a:lnR>
                    <a:lnT>
                      <a:noFill/>
                    </a:lnT>
                    <a:lnB>
                      <a:noFill/>
                    </a:lnB>
                    <a:cell3D prstMaterial="dkEdge">
                      <a:bevel h="50800" prst="divo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23.981</a:t>
                      </a:r>
                    </a:p>
                  </a:txBody>
                  <a:tcPr marL="9525" marR="9525" marT="9525" marB="0" anchor="ctr">
                    <a:lnL>
                      <a:noFill/>
                    </a:lnL>
                    <a:lnR>
                      <a:noFill/>
                    </a:lnR>
                    <a:lnT>
                      <a:noFill/>
                    </a:lnT>
                    <a:lnB>
                      <a:noFill/>
                    </a:lnB>
                    <a:cell3D prstMaterial="dkEdge">
                      <a:bevel h="50800" prst="divot"/>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cell3D prstMaterial="dkEdge">
                      <a:bevel h="50800" prst="divot"/>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4.178</a:t>
                      </a:r>
                    </a:p>
                  </a:txBody>
                  <a:tcPr marL="9525" marR="9525" marT="9525" marB="0" anchor="ctr">
                    <a:lnL>
                      <a:noFill/>
                    </a:lnL>
                    <a:lnR>
                      <a:noFill/>
                    </a:lnR>
                    <a:lnT>
                      <a:noFill/>
                    </a:lnT>
                    <a:lnB>
                      <a:noFill/>
                    </a:lnB>
                    <a:cell3D prstMaterial="dkEdge">
                      <a:bevel h="50800" prst="divot"/>
                      <a:lightRig rig="flood" dir="t"/>
                    </a:cell3D>
                    <a:noFill/>
                  </a:tcPr>
                </a:tc>
                <a:extLst>
                  <a:ext uri="{0D108BD9-81ED-4DB2-BD59-A6C34878D82A}">
                    <a16:rowId xmlns:a16="http://schemas.microsoft.com/office/drawing/2014/main" xmlns="" val="10009"/>
                  </a:ext>
                </a:extLst>
              </a:tr>
              <a:tr h="146284">
                <a:tc>
                  <a:txBody>
                    <a:bodyPr/>
                    <a:lstStyle/>
                    <a:p>
                      <a:pPr algn="ctr" fontAlgn="ctr"/>
                      <a:r>
                        <a:rPr lang="az-Latn-AZ" sz="900" b="1" i="0" u="none" strike="noStrike" dirty="0">
                          <a:solidFill>
                            <a:srgbClr val="000000"/>
                          </a:solidFill>
                          <a:effectLst/>
                          <a:latin typeface="Calibri" panose="020F0502020204030204" pitchFamily="34" charset="0"/>
                        </a:rPr>
                        <a:t>Xəzərdən kənar</a:t>
                      </a:r>
                    </a:p>
                  </a:txBody>
                  <a:tcPr marL="9525" marR="9525" marT="9525" marB="0" anchor="ctr">
                    <a:lnL>
                      <a:noFill/>
                    </a:lnL>
                    <a:lnR>
                      <a:noFill/>
                    </a:lnR>
                    <a:lnT>
                      <a:noFill/>
                    </a:lnT>
                    <a:lnB>
                      <a:noFill/>
                    </a:lnB>
                    <a:cell3D prstMaterial="dkEdge">
                      <a:bevel h="50800" prst="divot"/>
                      <a:lightRig rig="flood" dir="t"/>
                    </a:cell3D>
                    <a:solidFill>
                      <a:srgbClr val="B6DDE8"/>
                    </a:solidFill>
                  </a:tcPr>
                </a:tc>
                <a:tc>
                  <a:txBody>
                    <a:bodyPr/>
                    <a:lstStyle/>
                    <a:p>
                      <a:pPr algn="ctr" fontAlgn="b"/>
                      <a:r>
                        <a:rPr lang="az-Latn-AZ" sz="900" b="1" i="0" u="none" strike="noStrike" dirty="0">
                          <a:solidFill>
                            <a:srgbClr val="000000"/>
                          </a:solidFill>
                          <a:effectLst/>
                          <a:latin typeface="Calibri" panose="020F0502020204030204" pitchFamily="34" charset="0"/>
                        </a:rPr>
                        <a:t>79.831</a:t>
                      </a:r>
                    </a:p>
                  </a:txBody>
                  <a:tcPr marL="9525" marR="9525" marT="9525" marB="0" anchor="b">
                    <a:lnL>
                      <a:noFill/>
                    </a:lnL>
                    <a:lnR>
                      <a:noFill/>
                    </a:lnR>
                    <a:lnT>
                      <a:noFill/>
                    </a:lnT>
                    <a:lnB>
                      <a:noFill/>
                    </a:lnB>
                    <a:cell3D prstMaterial="dkEdge">
                      <a:bevel h="50800" prst="divot"/>
                      <a:lightRig rig="flood" dir="t"/>
                    </a:cell3D>
                    <a:solidFill>
                      <a:srgbClr val="B6DDE8"/>
                    </a:solidFill>
                  </a:tcPr>
                </a:tc>
                <a:tc>
                  <a:txBody>
                    <a:bodyPr/>
                    <a:lstStyle/>
                    <a:p>
                      <a:pPr algn="ctr" fontAlgn="b"/>
                      <a:r>
                        <a:rPr lang="az-Latn-AZ" sz="900" b="1"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cell3D prstMaterial="dkEdge">
                      <a:bevel h="50800" prst="divot"/>
                      <a:lightRig rig="flood" dir="t"/>
                    </a:cell3D>
                    <a:solidFill>
                      <a:srgbClr val="B6DDE8"/>
                    </a:solidFill>
                  </a:tcPr>
                </a:tc>
                <a:tc>
                  <a:txBody>
                    <a:bodyPr/>
                    <a:lstStyle/>
                    <a:p>
                      <a:pPr algn="ctr" fontAlgn="b"/>
                      <a:r>
                        <a:rPr lang="az-Latn-AZ" sz="900" b="1"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cell3D prstMaterial="dkEdge">
                      <a:bevel h="50800" prst="divot"/>
                      <a:lightRig rig="flood" dir="t"/>
                    </a:cell3D>
                    <a:solidFill>
                      <a:srgbClr val="B6DDE8"/>
                    </a:solidFill>
                  </a:tcPr>
                </a:tc>
                <a:extLst>
                  <a:ext uri="{0D108BD9-81ED-4DB2-BD59-A6C34878D82A}">
                    <a16:rowId xmlns:a16="http://schemas.microsoft.com/office/drawing/2014/main" xmlns="" val="10010"/>
                  </a:ext>
                </a:extLst>
              </a:tr>
              <a:tr h="146284">
                <a:tc>
                  <a:txBody>
                    <a:bodyPr/>
                    <a:lstStyle/>
                    <a:p>
                      <a:pPr algn="ctr" fontAlgn="ctr"/>
                      <a:r>
                        <a:rPr lang="az-Latn-AZ" sz="900" b="0" i="0" u="none" strike="noStrike" dirty="0">
                          <a:solidFill>
                            <a:srgbClr val="000000"/>
                          </a:solidFill>
                          <a:effectLst/>
                          <a:latin typeface="Calibri" panose="020F0502020204030204" pitchFamily="34" charset="0"/>
                        </a:rPr>
                        <a:t>Midia - Batumi</a:t>
                      </a:r>
                    </a:p>
                  </a:txBody>
                  <a:tcPr marL="9525" marR="9525" marT="9525" marB="0" anchor="ctr">
                    <a:lnL>
                      <a:noFill/>
                    </a:lnL>
                    <a:lnR>
                      <a:noFill/>
                    </a:lnR>
                    <a:lnT>
                      <a:noFill/>
                    </a:lnT>
                    <a:lnB>
                      <a:noFill/>
                    </a:lnB>
                    <a:cell3D prstMaterial="dkEdge">
                      <a:bevel h="50800" prst="divot"/>
                      <a:lightRig rig="flood" dir="t"/>
                    </a:cell3D>
                    <a:noFill/>
                  </a:tcPr>
                </a:tc>
                <a:tc>
                  <a:txBody>
                    <a:bodyPr/>
                    <a:lstStyle/>
                    <a:p>
                      <a:pPr algn="ctr" fontAlgn="b"/>
                      <a:r>
                        <a:rPr lang="az-Latn-AZ" sz="900" b="0" i="0" u="none" strike="noStrike" dirty="0">
                          <a:solidFill>
                            <a:srgbClr val="000000"/>
                          </a:solidFill>
                          <a:effectLst/>
                          <a:latin typeface="Calibri" panose="020F0502020204030204" pitchFamily="34" charset="0"/>
                        </a:rPr>
                        <a:t>5.010</a:t>
                      </a:r>
                    </a:p>
                  </a:txBody>
                  <a:tcPr marL="9525" marR="9525" marT="9525" marB="0" anchor="b">
                    <a:lnL>
                      <a:noFill/>
                    </a:lnL>
                    <a:lnR>
                      <a:noFill/>
                    </a:lnR>
                    <a:lnT>
                      <a:noFill/>
                    </a:lnT>
                    <a:lnB>
                      <a:noFill/>
                    </a:lnB>
                    <a:cell3D prstMaterial="dkEdge">
                      <a:bevel h="50800" prst="divot"/>
                      <a:lightRig rig="flood" dir="t"/>
                    </a:cell3D>
                    <a:noFill/>
                  </a:tcPr>
                </a:tc>
                <a:tc>
                  <a:txBody>
                    <a:bodyPr/>
                    <a:lstStyle/>
                    <a:p>
                      <a:pPr algn="ctr" fontAlgn="b"/>
                      <a:endParaRPr lang="az-Latn-AZ" sz="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cell3D prstMaterial="dkEdge">
                      <a:bevel h="50800" prst="divot"/>
                      <a:lightRig rig="flood" dir="t"/>
                    </a:cell3D>
                    <a:noFill/>
                  </a:tcPr>
                </a:tc>
                <a:tc>
                  <a:txBody>
                    <a:bodyPr/>
                    <a:lstStyle/>
                    <a:p>
                      <a:pPr algn="ctr" fontAlgn="b"/>
                      <a:endParaRPr lang="az-Latn-AZ" sz="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cell3D prstMaterial="dkEdge">
                      <a:bevel h="50800" prst="divot"/>
                      <a:lightRig rig="flood" dir="t"/>
                    </a:cell3D>
                    <a:noFill/>
                  </a:tcPr>
                </a:tc>
                <a:extLst>
                  <a:ext uri="{0D108BD9-81ED-4DB2-BD59-A6C34878D82A}">
                    <a16:rowId xmlns:a16="http://schemas.microsoft.com/office/drawing/2014/main" xmlns="" val="10011"/>
                  </a:ext>
                </a:extLst>
              </a:tr>
              <a:tr h="146284">
                <a:tc>
                  <a:txBody>
                    <a:bodyPr/>
                    <a:lstStyle/>
                    <a:p>
                      <a:pPr algn="ctr" fontAlgn="ctr"/>
                      <a:r>
                        <a:rPr lang="az-Latn-AZ" sz="900" b="0" i="0" u="none" strike="noStrike">
                          <a:solidFill>
                            <a:srgbClr val="000000"/>
                          </a:solidFill>
                          <a:effectLst/>
                          <a:latin typeface="Calibri" panose="020F0502020204030204" pitchFamily="34" charset="0"/>
                        </a:rPr>
                        <a:t>Tuapse - Burqas</a:t>
                      </a:r>
                    </a:p>
                  </a:txBody>
                  <a:tcPr marL="9525" marR="9525" marT="9525" marB="0" anchor="ctr">
                    <a:lnL>
                      <a:noFill/>
                    </a:lnL>
                    <a:lnR>
                      <a:noFill/>
                    </a:lnR>
                    <a:lnT>
                      <a:noFill/>
                    </a:lnT>
                    <a:lnB>
                      <a:noFill/>
                    </a:lnB>
                    <a:cell3D prstMaterial="dkEdge">
                      <a:bevel h="50800" prst="divot"/>
                      <a:lightRig rig="flood" dir="t"/>
                    </a:cell3D>
                    <a:noFill/>
                  </a:tcPr>
                </a:tc>
                <a:tc>
                  <a:txBody>
                    <a:bodyPr/>
                    <a:lstStyle/>
                    <a:p>
                      <a:pPr algn="ctr" fontAlgn="b"/>
                      <a:r>
                        <a:rPr lang="az-Latn-AZ" sz="900" b="0" i="0" u="none" strike="noStrike">
                          <a:solidFill>
                            <a:srgbClr val="000000"/>
                          </a:solidFill>
                          <a:effectLst/>
                          <a:latin typeface="Calibri" panose="020F0502020204030204" pitchFamily="34" charset="0"/>
                        </a:rPr>
                        <a:t>69.812</a:t>
                      </a:r>
                    </a:p>
                  </a:txBody>
                  <a:tcPr marL="9525" marR="9525" marT="9525" marB="0" anchor="b">
                    <a:lnL>
                      <a:noFill/>
                    </a:lnL>
                    <a:lnR>
                      <a:noFill/>
                    </a:lnR>
                    <a:lnT>
                      <a:noFill/>
                    </a:lnT>
                    <a:lnB>
                      <a:noFill/>
                    </a:lnB>
                    <a:cell3D prstMaterial="dkEdge">
                      <a:bevel h="50800" prst="divot"/>
                      <a:lightRig rig="flood" dir="t"/>
                    </a:cell3D>
                    <a:noFill/>
                  </a:tcPr>
                </a:tc>
                <a:tc>
                  <a:txBody>
                    <a:bodyPr/>
                    <a:lstStyle/>
                    <a:p>
                      <a:pPr algn="ctr" fontAlgn="b"/>
                      <a:endParaRPr lang="az-Latn-AZ" sz="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cell3D prstMaterial="dkEdge">
                      <a:bevel h="50800" prst="divot"/>
                      <a:lightRig rig="flood" dir="t"/>
                    </a:cell3D>
                    <a:noFill/>
                  </a:tcPr>
                </a:tc>
                <a:tc>
                  <a:txBody>
                    <a:bodyPr/>
                    <a:lstStyle/>
                    <a:p>
                      <a:pPr algn="ctr" fontAlgn="b"/>
                      <a:endParaRPr lang="az-Latn-AZ" sz="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cell3D prstMaterial="dkEdge">
                      <a:bevel h="50800" prst="divot"/>
                      <a:lightRig rig="flood" dir="t"/>
                    </a:cell3D>
                    <a:noFill/>
                  </a:tcPr>
                </a:tc>
                <a:extLst>
                  <a:ext uri="{0D108BD9-81ED-4DB2-BD59-A6C34878D82A}">
                    <a16:rowId xmlns:a16="http://schemas.microsoft.com/office/drawing/2014/main" xmlns="" val="10012"/>
                  </a:ext>
                </a:extLst>
              </a:tr>
              <a:tr h="146284">
                <a:tc>
                  <a:txBody>
                    <a:bodyPr/>
                    <a:lstStyle/>
                    <a:p>
                      <a:pPr algn="ctr" fontAlgn="ctr"/>
                      <a:r>
                        <a:rPr lang="az-Latn-AZ" sz="900" b="0" i="0" u="none" strike="noStrike">
                          <a:solidFill>
                            <a:srgbClr val="000000"/>
                          </a:solidFill>
                          <a:effectLst/>
                          <a:latin typeface="Calibri" panose="020F0502020204030204" pitchFamily="34" charset="0"/>
                        </a:rPr>
                        <a:t>Tuapse - Konstansa</a:t>
                      </a:r>
                    </a:p>
                  </a:txBody>
                  <a:tcPr marL="9525" marR="9525" marT="9525" marB="0" anchor="ctr">
                    <a:lnL>
                      <a:noFill/>
                    </a:lnL>
                    <a:lnR>
                      <a:noFill/>
                    </a:lnR>
                    <a:lnT>
                      <a:noFill/>
                    </a:lnT>
                    <a:lnB>
                      <a:noFill/>
                    </a:lnB>
                    <a:cell3D prstMaterial="dkEdge">
                      <a:bevel h="50800" prst="divot"/>
                      <a:lightRig rig="flood" dir="t"/>
                    </a:cell3D>
                  </a:tcPr>
                </a:tc>
                <a:tc>
                  <a:txBody>
                    <a:bodyPr/>
                    <a:lstStyle/>
                    <a:p>
                      <a:pPr algn="ctr" fontAlgn="b"/>
                      <a:r>
                        <a:rPr lang="az-Latn-AZ" sz="900" b="0" i="0" u="none" strike="noStrike">
                          <a:solidFill>
                            <a:srgbClr val="000000"/>
                          </a:solidFill>
                          <a:effectLst/>
                          <a:latin typeface="Calibri" panose="020F0502020204030204" pitchFamily="34" charset="0"/>
                        </a:rPr>
                        <a:t>5.009</a:t>
                      </a:r>
                    </a:p>
                  </a:txBody>
                  <a:tcPr marL="9525" marR="9525" marT="9525" marB="0" anchor="b">
                    <a:lnL>
                      <a:noFill/>
                    </a:lnL>
                    <a:lnR>
                      <a:noFill/>
                    </a:lnR>
                    <a:lnT>
                      <a:noFill/>
                    </a:lnT>
                    <a:lnB>
                      <a:noFill/>
                    </a:lnB>
                    <a:cell3D prstMaterial="dkEdge">
                      <a:bevel h="50800" prst="divot"/>
                      <a:lightRig rig="flood" dir="t"/>
                    </a:cell3D>
                  </a:tcPr>
                </a:tc>
                <a:tc>
                  <a:txBody>
                    <a:bodyPr/>
                    <a:lstStyle/>
                    <a:p>
                      <a:pPr algn="ctr" fontAlgn="b"/>
                      <a:endParaRPr lang="az-Latn-AZ" sz="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cell3D prstMaterial="dkEdge">
                      <a:bevel h="50800" prst="divot"/>
                      <a:lightRig rig="flood" dir="t"/>
                    </a:cell3D>
                  </a:tcPr>
                </a:tc>
                <a:tc>
                  <a:txBody>
                    <a:bodyPr/>
                    <a:lstStyle/>
                    <a:p>
                      <a:pPr algn="ctr" fontAlgn="b"/>
                      <a:endParaRPr lang="az-Latn-AZ" sz="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cell3D prstMaterial="dkEdge">
                      <a:bevel h="50800" prst="divot"/>
                      <a:lightRig rig="flood" dir="t"/>
                    </a:cell3D>
                    <a:noFill/>
                  </a:tcPr>
                </a:tc>
                <a:extLst>
                  <a:ext uri="{0D108BD9-81ED-4DB2-BD59-A6C34878D82A}">
                    <a16:rowId xmlns:a16="http://schemas.microsoft.com/office/drawing/2014/main" xmlns="" val="10013"/>
                  </a:ext>
                </a:extLst>
              </a:tr>
              <a:tr h="146284">
                <a:tc>
                  <a:txBody>
                    <a:bodyPr/>
                    <a:lstStyle/>
                    <a:p>
                      <a:pPr algn="ctr" fontAlgn="ctr"/>
                      <a:r>
                        <a:rPr lang="az-Latn-AZ" sz="900" b="1" i="0" u="none" strike="noStrike" dirty="0">
                          <a:solidFill>
                            <a:srgbClr val="FFFFFF"/>
                          </a:solidFill>
                          <a:effectLst/>
                          <a:latin typeface="Arial" panose="020B0604020202020204" pitchFamily="34" charset="0"/>
                        </a:rPr>
                        <a:t>Cəmi:</a:t>
                      </a:r>
                    </a:p>
                  </a:txBody>
                  <a:tcPr marL="9525" marR="9525" marT="9525" marB="0" anchor="ctr">
                    <a:lnL>
                      <a:noFill/>
                    </a:lnL>
                    <a:lnR>
                      <a:noFill/>
                    </a:lnR>
                    <a:lnT>
                      <a:noFill/>
                    </a:lnT>
                    <a:lnB>
                      <a:noFill/>
                    </a:lnB>
                    <a:cell3D prstMaterial="dkEdge">
                      <a:bevel h="50800" prst="divot"/>
                      <a:lightRig rig="flood" dir="t"/>
                    </a:cell3D>
                    <a:solidFill>
                      <a:srgbClr val="4BACC6"/>
                    </a:solidFill>
                  </a:tcPr>
                </a:tc>
                <a:tc>
                  <a:txBody>
                    <a:bodyPr/>
                    <a:lstStyle/>
                    <a:p>
                      <a:pPr algn="ctr" fontAlgn="ctr"/>
                      <a:r>
                        <a:rPr lang="az-Latn-AZ" sz="900" b="1" i="0" u="none" strike="noStrike" dirty="0">
                          <a:solidFill>
                            <a:srgbClr val="FFFFFF"/>
                          </a:solidFill>
                          <a:effectLst/>
                          <a:latin typeface="Arial" panose="020B0604020202020204" pitchFamily="34" charset="0"/>
                        </a:rPr>
                        <a:t>2 411 622</a:t>
                      </a:r>
                    </a:p>
                  </a:txBody>
                  <a:tcPr marL="9525" marR="9525" marT="9525" marB="0" anchor="ctr">
                    <a:lnL>
                      <a:noFill/>
                    </a:lnL>
                    <a:lnR>
                      <a:noFill/>
                    </a:lnR>
                    <a:lnT>
                      <a:noFill/>
                    </a:lnT>
                    <a:lnB>
                      <a:noFill/>
                    </a:lnB>
                    <a:cell3D prstMaterial="dkEdge">
                      <a:bevel h="50800" prst="divot"/>
                      <a:lightRig rig="flood" dir="t"/>
                    </a:cell3D>
                    <a:solidFill>
                      <a:srgbClr val="4BACC6"/>
                    </a:solidFill>
                  </a:tcPr>
                </a:tc>
                <a:tc>
                  <a:txBody>
                    <a:bodyPr/>
                    <a:lstStyle/>
                    <a:p>
                      <a:pPr algn="ctr" fontAlgn="ctr"/>
                      <a:r>
                        <a:rPr lang="az-Latn-AZ" sz="900" b="1" i="0" u="none" strike="noStrike">
                          <a:solidFill>
                            <a:srgbClr val="FFFFFF"/>
                          </a:solidFill>
                          <a:effectLst/>
                          <a:latin typeface="Arial" panose="020B0604020202020204" pitchFamily="34" charset="0"/>
                        </a:rPr>
                        <a:t>4 064 340</a:t>
                      </a:r>
                    </a:p>
                  </a:txBody>
                  <a:tcPr marL="9525" marR="9525" marT="9525" marB="0" anchor="ctr">
                    <a:lnL>
                      <a:noFill/>
                    </a:lnL>
                    <a:lnR>
                      <a:noFill/>
                    </a:lnR>
                    <a:lnT>
                      <a:noFill/>
                    </a:lnT>
                    <a:lnB>
                      <a:noFill/>
                    </a:lnB>
                    <a:cell3D prstMaterial="dkEdge">
                      <a:bevel h="50800" prst="divot"/>
                      <a:lightRig rig="flood" dir="t"/>
                    </a:cell3D>
                    <a:solidFill>
                      <a:srgbClr val="4BACC6"/>
                    </a:solidFill>
                  </a:tcPr>
                </a:tc>
                <a:tc>
                  <a:txBody>
                    <a:bodyPr/>
                    <a:lstStyle/>
                    <a:p>
                      <a:pPr algn="ctr" fontAlgn="ctr"/>
                      <a:r>
                        <a:rPr lang="az-Latn-AZ" sz="900" b="1" i="0" u="none" strike="noStrike" dirty="0">
                          <a:solidFill>
                            <a:srgbClr val="FFFFFF"/>
                          </a:solidFill>
                          <a:effectLst/>
                          <a:latin typeface="Arial" panose="020B0604020202020204" pitchFamily="34" charset="0"/>
                        </a:rPr>
                        <a:t>4 513 778</a:t>
                      </a:r>
                    </a:p>
                  </a:txBody>
                  <a:tcPr marL="9525" marR="9525" marT="9525" marB="0" anchor="ctr">
                    <a:lnL>
                      <a:noFill/>
                    </a:lnL>
                    <a:lnR>
                      <a:noFill/>
                    </a:lnR>
                    <a:lnT>
                      <a:noFill/>
                    </a:lnT>
                    <a:lnB>
                      <a:noFill/>
                    </a:lnB>
                    <a:cell3D prstMaterial="dkEdge">
                      <a:bevel h="50800" prst="divot"/>
                      <a:lightRig rig="flood" dir="t"/>
                    </a:cell3D>
                    <a:solidFill>
                      <a:srgbClr val="4BACC6"/>
                    </a:solidFill>
                  </a:tcPr>
                </a:tc>
                <a:extLst>
                  <a:ext uri="{0D108BD9-81ED-4DB2-BD59-A6C34878D82A}">
                    <a16:rowId xmlns:a16="http://schemas.microsoft.com/office/drawing/2014/main" xmlns="" val="10014"/>
                  </a:ext>
                </a:extLst>
              </a:tr>
            </a:tbl>
          </a:graphicData>
        </a:graphic>
      </p:graphicFrame>
      <p:graphicFrame>
        <p:nvGraphicFramePr>
          <p:cNvPr id="9" name="Объект 8"/>
          <p:cNvGraphicFramePr>
            <a:graphicFrameLocks/>
          </p:cNvGraphicFramePr>
          <p:nvPr>
            <p:extLst>
              <p:ext uri="{D42A27DB-BD31-4B8C-83A1-F6EECF244321}">
                <p14:modId xmlns:p14="http://schemas.microsoft.com/office/powerpoint/2010/main" val="658023671"/>
              </p:ext>
            </p:extLst>
          </p:nvPr>
        </p:nvGraphicFramePr>
        <p:xfrm>
          <a:off x="179512" y="3706813"/>
          <a:ext cx="8712968" cy="2644775"/>
        </p:xfrm>
        <a:graphic>
          <a:graphicData uri="http://schemas.openxmlformats.org/presentationml/2006/ole">
            <mc:AlternateContent xmlns:mc="http://schemas.openxmlformats.org/markup-compatibility/2006">
              <mc:Choice xmlns:v="urn:schemas-microsoft-com:vml" Requires="v">
                <p:oleObj spid="_x0000_s1152" name="Chart" r:id="rId4" imgW="9236240" imgH="2645893" progId="Excel.Chart.8">
                  <p:embed/>
                </p:oleObj>
              </mc:Choice>
              <mc:Fallback>
                <p:oleObj name="Chart" r:id="rId4" imgW="9236240" imgH="2645893" progId="Excel.Chart.8">
                  <p:embed/>
                  <p:pic>
                    <p:nvPicPr>
                      <p:cNvPr id="0" name="Chart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706813"/>
                        <a:ext cx="8712968" cy="2644775"/>
                      </a:xfrm>
                      <a:prstGeom prst="rect">
                        <a:avLst/>
                      </a:prstGeom>
                      <a:noFill/>
                      <a:ln>
                        <a:noFill/>
                      </a:ln>
                    </p:spPr>
                  </p:pic>
                </p:oleObj>
              </mc:Fallback>
            </mc:AlternateContent>
          </a:graphicData>
        </a:graphic>
      </p:graphicFrame>
      <p:graphicFrame>
        <p:nvGraphicFramePr>
          <p:cNvPr id="10" name="Объект 9"/>
          <p:cNvGraphicFramePr>
            <a:graphicFrameLocks/>
          </p:cNvGraphicFramePr>
          <p:nvPr>
            <p:extLst>
              <p:ext uri="{D42A27DB-BD31-4B8C-83A1-F6EECF244321}">
                <p14:modId xmlns:p14="http://schemas.microsoft.com/office/powerpoint/2010/main" val="2049624510"/>
              </p:ext>
            </p:extLst>
          </p:nvPr>
        </p:nvGraphicFramePr>
        <p:xfrm>
          <a:off x="117778" y="3645024"/>
          <a:ext cx="3349625" cy="2600325"/>
        </p:xfrm>
        <a:graphic>
          <a:graphicData uri="http://schemas.openxmlformats.org/presentationml/2006/ole">
            <mc:AlternateContent xmlns:mc="http://schemas.openxmlformats.org/markup-compatibility/2006">
              <mc:Choice xmlns:v="urn:schemas-microsoft-com:vml" Requires="v">
                <p:oleObj spid="_x0000_s1153" name="Chart" r:id="rId7" imgW="3359187" imgH="2609314" progId="Excel.Chart.8">
                  <p:embed/>
                </p:oleObj>
              </mc:Choice>
              <mc:Fallback>
                <p:oleObj name="Chart" r:id="rId7" imgW="3359187" imgH="2609314" progId="Excel.Chart.8">
                  <p:embed/>
                  <p:pic>
                    <p:nvPicPr>
                      <p:cNvPr id="0" name="Chart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78" y="3645024"/>
                        <a:ext cx="33496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Объект 10"/>
          <p:cNvGraphicFramePr>
            <a:graphicFrameLocks/>
          </p:cNvGraphicFramePr>
          <p:nvPr>
            <p:extLst>
              <p:ext uri="{D42A27DB-BD31-4B8C-83A1-F6EECF244321}">
                <p14:modId xmlns:p14="http://schemas.microsoft.com/office/powerpoint/2010/main" val="2810156214"/>
              </p:ext>
            </p:extLst>
          </p:nvPr>
        </p:nvGraphicFramePr>
        <p:xfrm>
          <a:off x="2771800" y="3645024"/>
          <a:ext cx="3482975" cy="2717800"/>
        </p:xfrm>
        <a:graphic>
          <a:graphicData uri="http://schemas.openxmlformats.org/presentationml/2006/ole">
            <mc:AlternateContent xmlns:mc="http://schemas.openxmlformats.org/markup-compatibility/2006">
              <mc:Choice xmlns:v="urn:schemas-microsoft-com:vml" Requires="v">
                <p:oleObj spid="_x0000_s1154" name="Chart" r:id="rId10" imgW="3493311" imgH="2725148" progId="Excel.Chart.8">
                  <p:embed/>
                </p:oleObj>
              </mc:Choice>
              <mc:Fallback>
                <p:oleObj name="Chart" r:id="rId10" imgW="3493311" imgH="2725148" progId="Excel.Chart.8">
                  <p:embed/>
                  <p:pic>
                    <p:nvPicPr>
                      <p:cNvPr id="0" name="Chart 1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800" y="3645024"/>
                        <a:ext cx="348297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7" descr="C:\Users\USER\Documents\ReceivedFiles\AMEA-logo.png"/>
          <p:cNvPicPr>
            <a:picLocks noChangeAspect="1" noChangeArrowheads="1"/>
          </p:cNvPicPr>
          <p:nvPr/>
        </p:nvPicPr>
        <p:blipFill>
          <a:blip r:embed="rId12"/>
          <a:srcRect/>
          <a:stretch>
            <a:fillRect/>
          </a:stretch>
        </p:blipFill>
        <p:spPr bwMode="auto">
          <a:xfrm>
            <a:off x="29863" y="28311"/>
            <a:ext cx="9001571" cy="644639"/>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654741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a:xfrm flipH="1">
            <a:off x="213894" y="833982"/>
            <a:ext cx="8896350" cy="274637"/>
          </a:xfrm>
          <a:custGeom>
            <a:avLst/>
            <a:gdLst>
              <a:gd name="connsiteX0" fmla="*/ 85725 w 7705725"/>
              <a:gd name="connsiteY0" fmla="*/ 0 h 1704975"/>
              <a:gd name="connsiteX1" fmla="*/ 7705725 w 7705725"/>
              <a:gd name="connsiteY1" fmla="*/ 0 h 1704975"/>
              <a:gd name="connsiteX2" fmla="*/ 7705725 w 7705725"/>
              <a:gd name="connsiteY2" fmla="*/ 1704975 h 1704975"/>
              <a:gd name="connsiteX3" fmla="*/ 0 w 7705725"/>
              <a:gd name="connsiteY3" fmla="*/ 1704975 h 1704975"/>
              <a:gd name="connsiteX4" fmla="*/ 85725 w 7705725"/>
              <a:gd name="connsiteY4" fmla="*/ 0 h 1704975"/>
              <a:gd name="connsiteX0" fmla="*/ 0 w 7620000"/>
              <a:gd name="connsiteY0" fmla="*/ 0 h 1705429"/>
              <a:gd name="connsiteX1" fmla="*/ 7620000 w 7620000"/>
              <a:gd name="connsiteY1" fmla="*/ 0 h 1705429"/>
              <a:gd name="connsiteX2" fmla="*/ 7620000 w 7620000"/>
              <a:gd name="connsiteY2" fmla="*/ 1704975 h 1705429"/>
              <a:gd name="connsiteX3" fmla="*/ 329085 w 7620000"/>
              <a:gd name="connsiteY3" fmla="*/ 1705429 h 1705429"/>
              <a:gd name="connsiteX4" fmla="*/ 0 w 7620000"/>
              <a:gd name="connsiteY4" fmla="*/ 0 h 170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705429">
                <a:moveTo>
                  <a:pt x="0" y="0"/>
                </a:moveTo>
                <a:lnTo>
                  <a:pt x="7620000" y="0"/>
                </a:lnTo>
                <a:lnTo>
                  <a:pt x="7620000" y="1704975"/>
                </a:lnTo>
                <a:lnTo>
                  <a:pt x="329085" y="1705429"/>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182880" anchor="ctr"/>
          <a:lstStyle/>
          <a:p>
            <a:pPr algn="ctr" eaLnBrk="1" fontAlgn="auto" hangingPunct="1">
              <a:spcBef>
                <a:spcPts val="0"/>
              </a:spcBef>
              <a:spcAft>
                <a:spcPts val="0"/>
              </a:spcAft>
              <a:defRPr/>
            </a:pPr>
            <a:r>
              <a:rPr lang="fr-FR" sz="1400" b="1" u="sng" dirty="0">
                <a:solidFill>
                  <a:schemeClr val="bg1"/>
                </a:solidFill>
                <a:cs typeface="Arial" panose="020B0604020202020204" pitchFamily="34" charset="0"/>
              </a:rPr>
              <a:t>Quru yük daşımaları, ton:</a:t>
            </a:r>
          </a:p>
        </p:txBody>
      </p:sp>
      <p:graphicFrame>
        <p:nvGraphicFramePr>
          <p:cNvPr id="5" name="Таблица 21"/>
          <p:cNvGraphicFramePr>
            <a:graphicFrameLocks noGrp="1"/>
          </p:cNvGraphicFramePr>
          <p:nvPr>
            <p:extLst>
              <p:ext uri="{D42A27DB-BD31-4B8C-83A1-F6EECF244321}">
                <p14:modId xmlns:p14="http://schemas.microsoft.com/office/powerpoint/2010/main" val="3305758020"/>
              </p:ext>
            </p:extLst>
          </p:nvPr>
        </p:nvGraphicFramePr>
        <p:xfrm>
          <a:off x="242853" y="1196752"/>
          <a:ext cx="4457700" cy="2794007"/>
        </p:xfrm>
        <a:graphic>
          <a:graphicData uri="http://schemas.openxmlformats.org/drawingml/2006/table">
            <a:tbl>
              <a:tblPr/>
              <a:tblGrid>
                <a:gridCol w="1928748">
                  <a:extLst>
                    <a:ext uri="{9D8B030D-6E8A-4147-A177-3AD203B41FA5}">
                      <a16:colId xmlns:a16="http://schemas.microsoft.com/office/drawing/2014/main" xmlns="" val="20000"/>
                    </a:ext>
                  </a:extLst>
                </a:gridCol>
                <a:gridCol w="799149">
                  <a:extLst>
                    <a:ext uri="{9D8B030D-6E8A-4147-A177-3AD203B41FA5}">
                      <a16:colId xmlns:a16="http://schemas.microsoft.com/office/drawing/2014/main" xmlns="" val="20001"/>
                    </a:ext>
                  </a:extLst>
                </a:gridCol>
                <a:gridCol w="799149">
                  <a:extLst>
                    <a:ext uri="{9D8B030D-6E8A-4147-A177-3AD203B41FA5}">
                      <a16:colId xmlns:a16="http://schemas.microsoft.com/office/drawing/2014/main" xmlns="" val="20002"/>
                    </a:ext>
                  </a:extLst>
                </a:gridCol>
                <a:gridCol w="930654">
                  <a:extLst>
                    <a:ext uri="{9D8B030D-6E8A-4147-A177-3AD203B41FA5}">
                      <a16:colId xmlns:a16="http://schemas.microsoft.com/office/drawing/2014/main" xmlns="" val="20003"/>
                    </a:ext>
                  </a:extLst>
                </a:gridCol>
              </a:tblGrid>
              <a:tr h="147053">
                <a:tc>
                  <a:txBody>
                    <a:bodyPr/>
                    <a:lstStyle/>
                    <a:p>
                      <a:pPr algn="ctr" fontAlgn="ctr"/>
                      <a:r>
                        <a:rPr lang="az-Latn-AZ" sz="900" b="1" i="0" u="none" strike="noStrike" dirty="0">
                          <a:solidFill>
                            <a:srgbClr val="FFFFFF"/>
                          </a:solidFill>
                          <a:effectLst/>
                          <a:latin typeface="Arial" panose="020B0604020202020204" pitchFamily="34" charset="0"/>
                        </a:rPr>
                        <a:t>İstiqamət</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rgbClr val="4BACC6"/>
                    </a:solidFill>
                  </a:tcPr>
                </a:tc>
                <a:tc>
                  <a:txBody>
                    <a:bodyPr/>
                    <a:lstStyle/>
                    <a:p>
                      <a:pPr algn="ctr" fontAlgn="ctr"/>
                      <a:r>
                        <a:rPr lang="az-Latn-AZ" sz="900" b="1" i="0" u="none" strike="noStrike">
                          <a:solidFill>
                            <a:srgbClr val="FFFFFF"/>
                          </a:solidFill>
                          <a:effectLst/>
                          <a:latin typeface="Arial" panose="020B0604020202020204" pitchFamily="34" charset="0"/>
                        </a:rPr>
                        <a:t>2016</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rgbClr val="4BACC6"/>
                    </a:solidFill>
                  </a:tcPr>
                </a:tc>
                <a:tc>
                  <a:txBody>
                    <a:bodyPr/>
                    <a:lstStyle/>
                    <a:p>
                      <a:pPr algn="ctr" fontAlgn="ctr"/>
                      <a:r>
                        <a:rPr lang="az-Latn-AZ" sz="900" b="1" i="0" u="none" strike="noStrike">
                          <a:solidFill>
                            <a:srgbClr val="FFFFFF"/>
                          </a:solidFill>
                          <a:effectLst/>
                          <a:latin typeface="Arial" panose="020B0604020202020204" pitchFamily="34" charset="0"/>
                        </a:rPr>
                        <a:t>2017</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rgbClr val="4BACC6"/>
                    </a:solidFill>
                  </a:tcPr>
                </a:tc>
                <a:tc>
                  <a:txBody>
                    <a:bodyPr/>
                    <a:lstStyle/>
                    <a:p>
                      <a:pPr algn="ctr" fontAlgn="ctr"/>
                      <a:r>
                        <a:rPr lang="az-Latn-AZ" sz="900" b="1" i="0" u="none" strike="noStrike" dirty="0">
                          <a:solidFill>
                            <a:srgbClr val="FFFFFF"/>
                          </a:solidFill>
                          <a:effectLst/>
                          <a:latin typeface="Arial" panose="020B0604020202020204" pitchFamily="34" charset="0"/>
                        </a:rPr>
                        <a:t>2018</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rgbClr val="4BACC6"/>
                    </a:solidFill>
                  </a:tcPr>
                </a:tc>
                <a:extLst>
                  <a:ext uri="{0D108BD9-81ED-4DB2-BD59-A6C34878D82A}">
                    <a16:rowId xmlns:a16="http://schemas.microsoft.com/office/drawing/2014/main" xmlns="" val="10000"/>
                  </a:ext>
                </a:extLst>
              </a:tr>
              <a:tr h="147053">
                <a:tc>
                  <a:txBody>
                    <a:bodyPr/>
                    <a:lstStyle/>
                    <a:p>
                      <a:pPr algn="ctr" fontAlgn="ctr"/>
                      <a:r>
                        <a:rPr lang="az-Latn-AZ" sz="900" b="1" i="0" u="none" strike="noStrike" dirty="0">
                          <a:solidFill>
                            <a:srgbClr val="FFFFFF"/>
                          </a:solidFill>
                          <a:effectLst/>
                          <a:latin typeface="Calibri" panose="020F0502020204030204" pitchFamily="34" charset="0"/>
                        </a:rPr>
                        <a:t>Xəzərdə</a:t>
                      </a:r>
                    </a:p>
                  </a:txBody>
                  <a:tcPr marL="9525" marR="9525" marT="9523" marB="0" anchor="ctr">
                    <a:lnL>
                      <a:noFill/>
                    </a:lnL>
                    <a:lnR>
                      <a:noFill/>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rgbClr val="64B7CE"/>
                    </a:solidFill>
                  </a:tcPr>
                </a:tc>
                <a:tc>
                  <a:txBody>
                    <a:bodyPr/>
                    <a:lstStyle/>
                    <a:p>
                      <a:pPr algn="ctr" fontAlgn="ctr"/>
                      <a:r>
                        <a:rPr lang="az-Latn-AZ" sz="900" b="1" i="0" u="none" strike="noStrike">
                          <a:solidFill>
                            <a:srgbClr val="FFFFFF"/>
                          </a:solidFill>
                          <a:effectLst/>
                          <a:latin typeface="Calibri" panose="020F0502020204030204" pitchFamily="34" charset="0"/>
                        </a:rPr>
                        <a:t>368.843</a:t>
                      </a:r>
                    </a:p>
                  </a:txBody>
                  <a:tcPr marL="9525" marR="9525" marT="9523" marB="0" anchor="ctr">
                    <a:lnL>
                      <a:noFill/>
                    </a:lnL>
                    <a:lnR>
                      <a:noFill/>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rgbClr val="64B7CE"/>
                    </a:solidFill>
                  </a:tcPr>
                </a:tc>
                <a:tc>
                  <a:txBody>
                    <a:bodyPr/>
                    <a:lstStyle/>
                    <a:p>
                      <a:pPr algn="ctr" fontAlgn="ctr"/>
                      <a:r>
                        <a:rPr lang="az-Latn-AZ" sz="900" b="1" i="0" u="none" strike="noStrike">
                          <a:solidFill>
                            <a:srgbClr val="FFFFFF"/>
                          </a:solidFill>
                          <a:effectLst/>
                          <a:latin typeface="Calibri" panose="020F0502020204030204" pitchFamily="34" charset="0"/>
                        </a:rPr>
                        <a:t>242.580</a:t>
                      </a:r>
                    </a:p>
                  </a:txBody>
                  <a:tcPr marL="9525" marR="9525" marT="9523" marB="0" anchor="ctr">
                    <a:lnL>
                      <a:noFill/>
                    </a:lnL>
                    <a:lnR>
                      <a:noFill/>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rgbClr val="64B7CE"/>
                    </a:solidFill>
                  </a:tcPr>
                </a:tc>
                <a:tc>
                  <a:txBody>
                    <a:bodyPr/>
                    <a:lstStyle/>
                    <a:p>
                      <a:pPr algn="ctr" fontAlgn="ctr"/>
                      <a:r>
                        <a:rPr lang="az-Latn-AZ" sz="900" b="1" i="0" u="none" strike="noStrike">
                          <a:solidFill>
                            <a:srgbClr val="FFFFFF"/>
                          </a:solidFill>
                          <a:effectLst/>
                          <a:latin typeface="Calibri" panose="020F0502020204030204" pitchFamily="34" charset="0"/>
                        </a:rPr>
                        <a:t>263.164</a:t>
                      </a:r>
                    </a:p>
                  </a:txBody>
                  <a:tcPr marL="9525" marR="9525" marT="9523" marB="0" anchor="ctr">
                    <a:lnL>
                      <a:noFill/>
                    </a:lnL>
                    <a:lnR>
                      <a:noFill/>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rgbClr val="64B7CE"/>
                    </a:solidFill>
                  </a:tcPr>
                </a:tc>
                <a:extLst>
                  <a:ext uri="{0D108BD9-81ED-4DB2-BD59-A6C34878D82A}">
                    <a16:rowId xmlns:a16="http://schemas.microsoft.com/office/drawing/2014/main" xmlns="" val="10001"/>
                  </a:ext>
                </a:extLst>
              </a:tr>
              <a:tr h="147053">
                <a:tc>
                  <a:txBody>
                    <a:bodyPr/>
                    <a:lstStyle/>
                    <a:p>
                      <a:pPr algn="r" fontAlgn="ctr"/>
                      <a:r>
                        <a:rPr lang="az-Latn-AZ" sz="900" b="1" i="0" u="none" strike="noStrike" dirty="0">
                          <a:solidFill>
                            <a:srgbClr val="000000"/>
                          </a:solidFill>
                          <a:effectLst/>
                          <a:latin typeface="Calibri" panose="020F0502020204030204" pitchFamily="34" charset="0"/>
                        </a:rPr>
                        <a:t>İran</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artDeco"/>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502</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artDeco"/>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0</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artDeco"/>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0</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artDeco"/>
                      <a:lightRig rig="flood" dir="t"/>
                    </a:cell3D>
                    <a:solidFill>
                      <a:srgbClr val="B6DDE8"/>
                    </a:solidFill>
                  </a:tcPr>
                </a:tc>
                <a:extLst>
                  <a:ext uri="{0D108BD9-81ED-4DB2-BD59-A6C34878D82A}">
                    <a16:rowId xmlns:a16="http://schemas.microsoft.com/office/drawing/2014/main" xmlns="" val="10002"/>
                  </a:ext>
                </a:extLst>
              </a:tr>
              <a:tr h="147053">
                <a:tc>
                  <a:txBody>
                    <a:bodyPr/>
                    <a:lstStyle/>
                    <a:p>
                      <a:pPr algn="ctr" fontAlgn="ctr"/>
                      <a:r>
                        <a:rPr lang="az-Latn-AZ" sz="900" b="0" i="1" u="none" strike="noStrike" dirty="0">
                          <a:solidFill>
                            <a:srgbClr val="000000"/>
                          </a:solidFill>
                          <a:effectLst/>
                          <a:latin typeface="Calibri" panose="020F0502020204030204" pitchFamily="34" charset="0"/>
                        </a:rPr>
                        <a:t>Əmirabad-Bakı</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502</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03"/>
                  </a:ext>
                </a:extLst>
              </a:tr>
              <a:tr h="147053">
                <a:tc>
                  <a:txBody>
                    <a:bodyPr/>
                    <a:lstStyle/>
                    <a:p>
                      <a:pPr algn="r" fontAlgn="ctr"/>
                      <a:r>
                        <a:rPr lang="az-Latn-AZ" sz="900" b="1" i="0" u="none" strike="noStrike" dirty="0">
                          <a:solidFill>
                            <a:srgbClr val="000000"/>
                          </a:solidFill>
                          <a:effectLst/>
                          <a:latin typeface="Calibri" panose="020F0502020204030204" pitchFamily="34" charset="0"/>
                        </a:rPr>
                        <a:t>Rusiya</a:t>
                      </a:r>
                    </a:p>
                  </a:txBody>
                  <a:tcPr marL="9525" marR="9525" marT="9523" marB="0" anchor="ctr">
                    <a:lnL>
                      <a:noFill/>
                    </a:lnL>
                    <a:lnR>
                      <a:noFill/>
                    </a:lnR>
                    <a:lnT>
                      <a:noFill/>
                    </a:lnT>
                    <a:lnB>
                      <a:noFill/>
                    </a:lnB>
                    <a:cell3D prstMaterial="dkEdge">
                      <a:bevel prst="artDeco"/>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102.553</a:t>
                      </a:r>
                    </a:p>
                  </a:txBody>
                  <a:tcPr marL="9525" marR="9525" marT="9523" marB="0" anchor="ctr">
                    <a:lnL>
                      <a:noFill/>
                    </a:lnL>
                    <a:lnR>
                      <a:noFill/>
                    </a:lnR>
                    <a:lnT>
                      <a:noFill/>
                    </a:lnT>
                    <a:lnB>
                      <a:noFill/>
                    </a:lnB>
                    <a:cell3D prstMaterial="dkEdge">
                      <a:bevel prst="artDeco"/>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70.256</a:t>
                      </a:r>
                    </a:p>
                  </a:txBody>
                  <a:tcPr marL="9525" marR="9525" marT="9523" marB="0" anchor="ctr">
                    <a:lnL>
                      <a:noFill/>
                    </a:lnL>
                    <a:lnR>
                      <a:noFill/>
                    </a:lnR>
                    <a:lnT>
                      <a:noFill/>
                    </a:lnT>
                    <a:lnB>
                      <a:noFill/>
                    </a:lnB>
                    <a:cell3D prstMaterial="dkEdge">
                      <a:bevel prst="artDeco"/>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2.996</a:t>
                      </a:r>
                    </a:p>
                  </a:txBody>
                  <a:tcPr marL="9525" marR="9525" marT="9523" marB="0" anchor="ctr">
                    <a:lnL>
                      <a:noFill/>
                    </a:lnL>
                    <a:lnR>
                      <a:noFill/>
                    </a:lnR>
                    <a:lnT>
                      <a:noFill/>
                    </a:lnT>
                    <a:lnB>
                      <a:noFill/>
                    </a:lnB>
                    <a:cell3D prstMaterial="dkEdge">
                      <a:bevel prst="artDeco"/>
                      <a:lightRig rig="flood" dir="t"/>
                    </a:cell3D>
                    <a:solidFill>
                      <a:srgbClr val="B6DDE8"/>
                    </a:solidFill>
                  </a:tcPr>
                </a:tc>
                <a:extLst>
                  <a:ext uri="{0D108BD9-81ED-4DB2-BD59-A6C34878D82A}">
                    <a16:rowId xmlns:a16="http://schemas.microsoft.com/office/drawing/2014/main" xmlns="" val="10004"/>
                  </a:ext>
                </a:extLst>
              </a:tr>
              <a:tr h="147053">
                <a:tc>
                  <a:txBody>
                    <a:bodyPr/>
                    <a:lstStyle/>
                    <a:p>
                      <a:pPr algn="ctr" fontAlgn="ctr"/>
                      <a:r>
                        <a:rPr lang="az-Latn-AZ" sz="900" b="0" i="1" u="none" strike="noStrike">
                          <a:solidFill>
                            <a:srgbClr val="000000"/>
                          </a:solidFill>
                          <a:effectLst/>
                          <a:latin typeface="Calibri" panose="020F0502020204030204" pitchFamily="34" charset="0"/>
                        </a:rPr>
                        <a:t>Həştərxan-Əmirabad</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9.233</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tcPr>
                </a:tc>
                <a:extLst>
                  <a:ext uri="{0D108BD9-81ED-4DB2-BD59-A6C34878D82A}">
                    <a16:rowId xmlns:a16="http://schemas.microsoft.com/office/drawing/2014/main" xmlns="" val="10005"/>
                  </a:ext>
                </a:extLst>
              </a:tr>
              <a:tr h="147053">
                <a:tc>
                  <a:txBody>
                    <a:bodyPr/>
                    <a:lstStyle/>
                    <a:p>
                      <a:pPr algn="ctr" fontAlgn="ctr"/>
                      <a:r>
                        <a:rPr lang="az-Latn-AZ" sz="900" b="0" i="1" u="none" strike="noStrike">
                          <a:solidFill>
                            <a:srgbClr val="000000"/>
                          </a:solidFill>
                          <a:effectLst/>
                          <a:latin typeface="Calibri" panose="020F0502020204030204" pitchFamily="34" charset="0"/>
                        </a:rPr>
                        <a:t>Maxaçqala-Əmirabad</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48.205</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60.518</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tcPr>
                </a:tc>
                <a:extLst>
                  <a:ext uri="{0D108BD9-81ED-4DB2-BD59-A6C34878D82A}">
                    <a16:rowId xmlns:a16="http://schemas.microsoft.com/office/drawing/2014/main" xmlns="" val="10006"/>
                  </a:ext>
                </a:extLst>
              </a:tr>
              <a:tr h="147053">
                <a:tc>
                  <a:txBody>
                    <a:bodyPr/>
                    <a:lstStyle/>
                    <a:p>
                      <a:pPr algn="ctr" fontAlgn="ctr"/>
                      <a:r>
                        <a:rPr lang="az-Latn-AZ" sz="900" b="0" i="1" u="none" strike="noStrike" dirty="0">
                          <a:solidFill>
                            <a:srgbClr val="000000"/>
                          </a:solidFill>
                          <a:effectLst/>
                          <a:latin typeface="Calibri" panose="020F0502020204030204" pitchFamily="34" charset="0"/>
                        </a:rPr>
                        <a:t>Həştərxan-Nouşəxr</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3.222</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07"/>
                  </a:ext>
                </a:extLst>
              </a:tr>
              <a:tr h="147053">
                <a:tc>
                  <a:txBody>
                    <a:bodyPr/>
                    <a:lstStyle/>
                    <a:p>
                      <a:pPr algn="ctr" fontAlgn="ctr"/>
                      <a:r>
                        <a:rPr lang="az-Latn-AZ" sz="900" b="0" i="1" u="none" strike="noStrike" dirty="0">
                          <a:solidFill>
                            <a:srgbClr val="000000"/>
                          </a:solidFill>
                          <a:effectLst/>
                          <a:latin typeface="Calibri" panose="020F0502020204030204" pitchFamily="34" charset="0"/>
                        </a:rPr>
                        <a:t>Maxaçqala-Nouşəhir</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12.904</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3.293</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08"/>
                  </a:ext>
                </a:extLst>
              </a:tr>
              <a:tr h="147053">
                <a:tc>
                  <a:txBody>
                    <a:bodyPr/>
                    <a:lstStyle/>
                    <a:p>
                      <a:pPr algn="ctr" fontAlgn="ctr"/>
                      <a:r>
                        <a:rPr lang="az-Latn-AZ" sz="900" b="0" i="1" u="none" strike="noStrike">
                          <a:solidFill>
                            <a:srgbClr val="000000"/>
                          </a:solidFill>
                          <a:effectLst/>
                          <a:latin typeface="Calibri" panose="020F0502020204030204" pitchFamily="34" charset="0"/>
                        </a:rPr>
                        <a:t>Həştərxan-Ənzəli</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6.161</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3.027</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09"/>
                  </a:ext>
                </a:extLst>
              </a:tr>
              <a:tr h="147053">
                <a:tc>
                  <a:txBody>
                    <a:bodyPr/>
                    <a:lstStyle/>
                    <a:p>
                      <a:pPr algn="ctr" fontAlgn="ctr"/>
                      <a:r>
                        <a:rPr lang="az-Latn-AZ" sz="900" b="0" i="1" u="none" strike="noStrike">
                          <a:solidFill>
                            <a:srgbClr val="000000"/>
                          </a:solidFill>
                          <a:effectLst/>
                          <a:latin typeface="Calibri" panose="020F0502020204030204" pitchFamily="34" charset="0"/>
                        </a:rPr>
                        <a:t>Maxaçqala-Ənzəli</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9.791</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3.418</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tcPr>
                </a:tc>
                <a:extLst>
                  <a:ext uri="{0D108BD9-81ED-4DB2-BD59-A6C34878D82A}">
                    <a16:rowId xmlns:a16="http://schemas.microsoft.com/office/drawing/2014/main" xmlns="" val="10010"/>
                  </a:ext>
                </a:extLst>
              </a:tr>
              <a:tr h="147053">
                <a:tc>
                  <a:txBody>
                    <a:bodyPr/>
                    <a:lstStyle/>
                    <a:p>
                      <a:pPr algn="ctr" fontAlgn="ctr"/>
                      <a:r>
                        <a:rPr lang="az-Latn-AZ" sz="900" b="0" i="1" u="none" strike="noStrike">
                          <a:solidFill>
                            <a:srgbClr val="000000"/>
                          </a:solidFill>
                          <a:effectLst/>
                          <a:latin typeface="Calibri" panose="020F0502020204030204" pitchFamily="34" charset="0"/>
                        </a:rPr>
                        <a:t>Maxaçqala-Fereydunkenar</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13.037</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11"/>
                  </a:ext>
                </a:extLst>
              </a:tr>
              <a:tr h="147053">
                <a:tc>
                  <a:txBody>
                    <a:bodyPr/>
                    <a:lstStyle/>
                    <a:p>
                      <a:pPr algn="ctr" fontAlgn="ctr"/>
                      <a:r>
                        <a:rPr lang="az-Latn-AZ" sz="900" b="0" i="1" u="none" strike="noStrike">
                          <a:solidFill>
                            <a:srgbClr val="000000"/>
                          </a:solidFill>
                          <a:effectLst/>
                          <a:latin typeface="Calibri" panose="020F0502020204030204" pitchFamily="34" charset="0"/>
                        </a:rPr>
                        <a:t>Həştərxan-Bakı</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0</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0</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2.996</a:t>
                      </a:r>
                    </a:p>
                  </a:txBody>
                  <a:tcPr marL="9525" marR="9525" marT="9523"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12"/>
                  </a:ext>
                </a:extLst>
              </a:tr>
              <a:tr h="147053">
                <a:tc>
                  <a:txBody>
                    <a:bodyPr/>
                    <a:lstStyle/>
                    <a:p>
                      <a:pPr algn="r" fontAlgn="ctr"/>
                      <a:r>
                        <a:rPr lang="az-Latn-AZ" sz="900" b="1" i="0" u="none" strike="noStrike" dirty="0">
                          <a:solidFill>
                            <a:srgbClr val="000000"/>
                          </a:solidFill>
                          <a:effectLst/>
                          <a:latin typeface="Calibri" panose="020F0502020204030204" pitchFamily="34" charset="0"/>
                        </a:rPr>
                        <a:t>Qazaxıstan</a:t>
                      </a:r>
                    </a:p>
                  </a:txBody>
                  <a:tcPr marL="9525" marR="9525" marT="9523" marB="0" anchor="ctr">
                    <a:lnL>
                      <a:noFill/>
                    </a:lnL>
                    <a:lnR>
                      <a:noFill/>
                    </a:lnR>
                    <a:lnT>
                      <a:noFill/>
                    </a:lnT>
                    <a:lnB>
                      <a:noFill/>
                    </a:lnB>
                    <a:cell3D prstMaterial="dkEdge">
                      <a:bevel prst="artDeco"/>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20.507</a:t>
                      </a:r>
                    </a:p>
                  </a:txBody>
                  <a:tcPr marL="9525" marR="9525" marT="9523" marB="0" anchor="ctr">
                    <a:lnL>
                      <a:noFill/>
                    </a:lnL>
                    <a:lnR>
                      <a:noFill/>
                    </a:lnR>
                    <a:lnT>
                      <a:noFill/>
                    </a:lnT>
                    <a:lnB>
                      <a:noFill/>
                    </a:lnB>
                    <a:cell3D prstMaterial="dkEdge">
                      <a:bevel prst="artDeco"/>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14.722</a:t>
                      </a:r>
                    </a:p>
                  </a:txBody>
                  <a:tcPr marL="9525" marR="9525" marT="9523" marB="0" anchor="ctr">
                    <a:lnL>
                      <a:noFill/>
                    </a:lnL>
                    <a:lnR>
                      <a:noFill/>
                    </a:lnR>
                    <a:lnT>
                      <a:noFill/>
                    </a:lnT>
                    <a:lnB>
                      <a:noFill/>
                    </a:lnB>
                    <a:cell3D prstMaterial="dkEdge">
                      <a:bevel prst="artDeco"/>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0</a:t>
                      </a:r>
                    </a:p>
                  </a:txBody>
                  <a:tcPr marL="9525" marR="9525" marT="9523" marB="0" anchor="ctr">
                    <a:lnL>
                      <a:noFill/>
                    </a:lnL>
                    <a:lnR>
                      <a:noFill/>
                    </a:lnR>
                    <a:lnT>
                      <a:noFill/>
                    </a:lnT>
                    <a:lnB>
                      <a:noFill/>
                    </a:lnB>
                    <a:cell3D prstMaterial="dkEdge">
                      <a:bevel prst="artDeco"/>
                      <a:lightRig rig="flood" dir="t"/>
                    </a:cell3D>
                    <a:solidFill>
                      <a:srgbClr val="B6DDE8"/>
                    </a:solidFill>
                  </a:tcPr>
                </a:tc>
                <a:extLst>
                  <a:ext uri="{0D108BD9-81ED-4DB2-BD59-A6C34878D82A}">
                    <a16:rowId xmlns:a16="http://schemas.microsoft.com/office/drawing/2014/main" xmlns="" val="10013"/>
                  </a:ext>
                </a:extLst>
              </a:tr>
              <a:tr h="147053">
                <a:tc>
                  <a:txBody>
                    <a:bodyPr/>
                    <a:lstStyle/>
                    <a:p>
                      <a:pPr algn="ctr" fontAlgn="ctr"/>
                      <a:r>
                        <a:rPr lang="az-Latn-AZ" sz="900" b="0" i="1" u="none" strike="noStrike">
                          <a:solidFill>
                            <a:srgbClr val="000000"/>
                          </a:solidFill>
                          <a:effectLst/>
                          <a:latin typeface="Calibri" panose="020F0502020204030204" pitchFamily="34" charset="0"/>
                        </a:rPr>
                        <a:t>Aktau-Bakı</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6.298</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8.976</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14"/>
                  </a:ext>
                </a:extLst>
              </a:tr>
              <a:tr h="147053">
                <a:tc>
                  <a:txBody>
                    <a:bodyPr/>
                    <a:lstStyle/>
                    <a:p>
                      <a:pPr algn="ctr" fontAlgn="ctr"/>
                      <a:r>
                        <a:rPr lang="az-Latn-AZ" sz="900" b="0" i="1" u="none" strike="noStrike" dirty="0">
                          <a:solidFill>
                            <a:srgbClr val="000000"/>
                          </a:solidFill>
                          <a:effectLst/>
                          <a:latin typeface="Calibri" panose="020F0502020204030204" pitchFamily="34" charset="0"/>
                        </a:rPr>
                        <a:t>Aktau-Əmirabad</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6.614</a:t>
                      </a: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15"/>
                  </a:ext>
                </a:extLst>
              </a:tr>
              <a:tr h="147053">
                <a:tc>
                  <a:txBody>
                    <a:bodyPr/>
                    <a:lstStyle/>
                    <a:p>
                      <a:pPr algn="ctr" fontAlgn="ctr"/>
                      <a:r>
                        <a:rPr lang="az-Latn-AZ" sz="900" b="0" i="1" u="none" strike="noStrike">
                          <a:solidFill>
                            <a:srgbClr val="000000"/>
                          </a:solidFill>
                          <a:effectLst/>
                          <a:latin typeface="Calibri" panose="020F0502020204030204" pitchFamily="34" charset="0"/>
                        </a:rPr>
                        <a:t>Aktau-Ənzəli</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3.500</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16"/>
                  </a:ext>
                </a:extLst>
              </a:tr>
              <a:tr h="147053">
                <a:tc>
                  <a:txBody>
                    <a:bodyPr/>
                    <a:lstStyle/>
                    <a:p>
                      <a:pPr algn="ctr" fontAlgn="ctr"/>
                      <a:r>
                        <a:rPr lang="az-Latn-AZ" sz="900" b="0" i="1" u="none" strike="noStrike">
                          <a:solidFill>
                            <a:srgbClr val="000000"/>
                          </a:solidFill>
                          <a:effectLst/>
                          <a:latin typeface="Calibri" panose="020F0502020204030204" pitchFamily="34" charset="0"/>
                        </a:rPr>
                        <a:t>Aktau-Nouşəhir</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3.510</a:t>
                      </a: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17"/>
                  </a:ext>
                </a:extLst>
              </a:tr>
              <a:tr h="147053">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artDeco"/>
                      <a:lightRig rig="flood" dir="t"/>
                    </a:cell3D>
                    <a:noFill/>
                  </a:tcPr>
                </a:tc>
                <a:extLst>
                  <a:ext uri="{0D108BD9-81ED-4DB2-BD59-A6C34878D82A}">
                    <a16:rowId xmlns:a16="http://schemas.microsoft.com/office/drawing/2014/main" xmlns="" val="10018"/>
                  </a:ext>
                </a:extLst>
              </a:tr>
            </a:tbl>
          </a:graphicData>
        </a:graphic>
      </p:graphicFrame>
      <p:graphicFrame>
        <p:nvGraphicFramePr>
          <p:cNvPr id="6" name="Таблица 21"/>
          <p:cNvGraphicFramePr>
            <a:graphicFrameLocks noGrp="1"/>
          </p:cNvGraphicFramePr>
          <p:nvPr>
            <p:extLst>
              <p:ext uri="{D42A27DB-BD31-4B8C-83A1-F6EECF244321}">
                <p14:modId xmlns:p14="http://schemas.microsoft.com/office/powerpoint/2010/main" val="3191032939"/>
              </p:ext>
            </p:extLst>
          </p:nvPr>
        </p:nvGraphicFramePr>
        <p:xfrm>
          <a:off x="4788024" y="1134739"/>
          <a:ext cx="4232275" cy="2802217"/>
        </p:xfrm>
        <a:graphic>
          <a:graphicData uri="http://schemas.openxmlformats.org/drawingml/2006/table">
            <a:tbl>
              <a:tblPr/>
              <a:tblGrid>
                <a:gridCol w="1831212">
                  <a:extLst>
                    <a:ext uri="{9D8B030D-6E8A-4147-A177-3AD203B41FA5}">
                      <a16:colId xmlns:a16="http://schemas.microsoft.com/office/drawing/2014/main" xmlns="" val="20000"/>
                    </a:ext>
                  </a:extLst>
                </a:gridCol>
                <a:gridCol w="758736">
                  <a:extLst>
                    <a:ext uri="{9D8B030D-6E8A-4147-A177-3AD203B41FA5}">
                      <a16:colId xmlns:a16="http://schemas.microsoft.com/office/drawing/2014/main" xmlns="" val="20001"/>
                    </a:ext>
                  </a:extLst>
                </a:gridCol>
                <a:gridCol w="758736">
                  <a:extLst>
                    <a:ext uri="{9D8B030D-6E8A-4147-A177-3AD203B41FA5}">
                      <a16:colId xmlns:a16="http://schemas.microsoft.com/office/drawing/2014/main" xmlns="" val="20002"/>
                    </a:ext>
                  </a:extLst>
                </a:gridCol>
                <a:gridCol w="883591">
                  <a:extLst>
                    <a:ext uri="{9D8B030D-6E8A-4147-A177-3AD203B41FA5}">
                      <a16:colId xmlns:a16="http://schemas.microsoft.com/office/drawing/2014/main" xmlns="" val="20003"/>
                    </a:ext>
                  </a:extLst>
                </a:gridCol>
              </a:tblGrid>
              <a:tr h="138997">
                <a:tc>
                  <a:txBody>
                    <a:bodyPr/>
                    <a:lstStyle/>
                    <a:p>
                      <a:pPr algn="ctr" rtl="0" fontAlgn="ctr"/>
                      <a:r>
                        <a:rPr lang="az-Latn-AZ" sz="900" b="1" i="0" u="none" strike="noStrike" dirty="0">
                          <a:solidFill>
                            <a:srgbClr val="FFFFFF"/>
                          </a:solidFill>
                          <a:effectLst/>
                          <a:latin typeface="Arial" panose="020B0604020202020204" pitchFamily="34" charset="0"/>
                        </a:rPr>
                        <a:t>İstiqamət</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4BACC6"/>
                    </a:solidFill>
                  </a:tcPr>
                </a:tc>
                <a:tc>
                  <a:txBody>
                    <a:bodyPr/>
                    <a:lstStyle/>
                    <a:p>
                      <a:pPr algn="ctr" rtl="0" fontAlgn="ctr"/>
                      <a:r>
                        <a:rPr lang="az-Latn-AZ" sz="900" b="1" i="0" u="none" strike="noStrike">
                          <a:solidFill>
                            <a:srgbClr val="FFFFFF"/>
                          </a:solidFill>
                          <a:effectLst/>
                          <a:latin typeface="Arial" panose="020B0604020202020204" pitchFamily="34" charset="0"/>
                        </a:rPr>
                        <a:t>2016</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4BACC6"/>
                    </a:solidFill>
                  </a:tcPr>
                </a:tc>
                <a:tc>
                  <a:txBody>
                    <a:bodyPr/>
                    <a:lstStyle/>
                    <a:p>
                      <a:pPr algn="ctr" rtl="0" fontAlgn="ctr"/>
                      <a:r>
                        <a:rPr lang="az-Latn-AZ" sz="900" b="1" i="0" u="none" strike="noStrike">
                          <a:solidFill>
                            <a:srgbClr val="FFFFFF"/>
                          </a:solidFill>
                          <a:effectLst/>
                          <a:latin typeface="Arial" panose="020B0604020202020204" pitchFamily="34" charset="0"/>
                        </a:rPr>
                        <a:t>2017</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4BACC6"/>
                    </a:solidFill>
                  </a:tcPr>
                </a:tc>
                <a:tc>
                  <a:txBody>
                    <a:bodyPr/>
                    <a:lstStyle/>
                    <a:p>
                      <a:pPr algn="ctr" rtl="0" fontAlgn="ctr"/>
                      <a:r>
                        <a:rPr lang="az-Latn-AZ" sz="900" b="1" i="0" u="none" strike="noStrike" dirty="0">
                          <a:solidFill>
                            <a:srgbClr val="FFFFFF"/>
                          </a:solidFill>
                          <a:effectLst/>
                          <a:latin typeface="Arial" panose="020B0604020202020204" pitchFamily="34" charset="0"/>
                        </a:rPr>
                        <a:t>2018</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riblet"/>
                      <a:lightRig rig="flood" dir="t"/>
                    </a:cell3D>
                    <a:solidFill>
                      <a:srgbClr val="4BACC6"/>
                    </a:solidFill>
                  </a:tcPr>
                </a:tc>
                <a:extLst>
                  <a:ext uri="{0D108BD9-81ED-4DB2-BD59-A6C34878D82A}">
                    <a16:rowId xmlns:a16="http://schemas.microsoft.com/office/drawing/2014/main" xmlns="" val="10000"/>
                  </a:ext>
                </a:extLst>
              </a:tr>
              <a:tr h="138997">
                <a:tc>
                  <a:txBody>
                    <a:bodyPr/>
                    <a:lstStyle/>
                    <a:p>
                      <a:pPr algn="ctr" fontAlgn="ctr"/>
                      <a:r>
                        <a:rPr lang="az-Latn-AZ" sz="900" b="0" i="1" u="none" strike="noStrike" dirty="0">
                          <a:solidFill>
                            <a:srgbClr val="000000"/>
                          </a:solidFill>
                          <a:effectLst/>
                          <a:latin typeface="Calibri" panose="020F0502020204030204" pitchFamily="34" charset="0"/>
                        </a:rPr>
                        <a:t>Kurik-Bakı</a:t>
                      </a:r>
                    </a:p>
                  </a:txBody>
                  <a:tcPr marL="9525" marR="9525" marT="9523" marB="0" anchor="ctr">
                    <a:lnL>
                      <a:noFill/>
                    </a:lnL>
                    <a:lnR>
                      <a:noFill/>
                    </a:lnR>
                    <a:lnT w="6350" cap="flat" cmpd="sng" algn="ctr">
                      <a:solidFill>
                        <a:srgbClr val="000000"/>
                      </a:solidFill>
                      <a:prstDash val="solid"/>
                      <a:round/>
                      <a:headEnd type="none" w="med" len="med"/>
                      <a:tailEnd type="none" w="med" len="med"/>
                    </a:lnT>
                    <a:lnB>
                      <a:noFill/>
                    </a:lnB>
                    <a:cell3D prstMaterial="dkEdge">
                      <a:bevel prst="riblet"/>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585</a:t>
                      </a:r>
                    </a:p>
                  </a:txBody>
                  <a:tcPr marL="9525" marR="9525" marT="9523" marB="0" anchor="ctr">
                    <a:lnL>
                      <a:noFill/>
                    </a:lnL>
                    <a:lnR>
                      <a:noFill/>
                    </a:lnR>
                    <a:lnT w="6350" cap="flat" cmpd="sng" algn="ctr">
                      <a:solidFill>
                        <a:srgbClr val="000000"/>
                      </a:solidFill>
                      <a:prstDash val="solid"/>
                      <a:round/>
                      <a:headEnd type="none" w="med" len="med"/>
                      <a:tailEnd type="none" w="med" len="med"/>
                    </a:lnT>
                    <a:lnB>
                      <a:noFill/>
                    </a:lnB>
                    <a:cell3D prstMaterial="dkEdge">
                      <a:bevel prst="riblet"/>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728</a:t>
                      </a:r>
                    </a:p>
                  </a:txBody>
                  <a:tcPr marL="9525" marR="9525" marT="9523" marB="0" anchor="ctr">
                    <a:lnL>
                      <a:noFill/>
                    </a:lnL>
                    <a:lnR>
                      <a:noFill/>
                    </a:lnR>
                    <a:lnT w="6350" cap="flat" cmpd="sng" algn="ctr">
                      <a:solidFill>
                        <a:srgbClr val="000000"/>
                      </a:solidFill>
                      <a:prstDash val="solid"/>
                      <a:round/>
                      <a:headEnd type="none" w="med" len="med"/>
                      <a:tailEnd type="none" w="med" len="med"/>
                    </a:lnT>
                    <a:lnB>
                      <a:noFill/>
                    </a:lnB>
                    <a:cell3D prstMaterial="dkEdge">
                      <a:bevel prst="riblet"/>
                      <a:lightRig rig="flood" dir="t"/>
                    </a:cell3D>
                    <a:noFill/>
                  </a:tcPr>
                </a:tc>
                <a:tc>
                  <a:txBody>
                    <a:bodyPr/>
                    <a:lstStyle/>
                    <a:p>
                      <a:pPr algn="ctr" fontAlgn="ctr"/>
                      <a:r>
                        <a:rPr lang="az-Latn-AZ" sz="900" b="0" i="1" u="none" strike="noStrike" dirty="0">
                          <a:solidFill>
                            <a:srgbClr val="000000"/>
                          </a:solidFill>
                          <a:effectLst/>
                          <a:latin typeface="Calibri" panose="020F0502020204030204" pitchFamily="34" charset="0"/>
                        </a:rPr>
                        <a:t> </a:t>
                      </a:r>
                    </a:p>
                  </a:txBody>
                  <a:tcPr marL="9525" marR="9525" marT="9523" marB="0" anchor="ctr">
                    <a:lnL>
                      <a:noFill/>
                    </a:lnL>
                    <a:lnR>
                      <a:noFill/>
                    </a:lnR>
                    <a:lnT w="6350" cap="flat" cmpd="sng" algn="ctr">
                      <a:solidFill>
                        <a:srgbClr val="000000"/>
                      </a:solidFill>
                      <a:prstDash val="solid"/>
                      <a:round/>
                      <a:headEnd type="none" w="med" len="med"/>
                      <a:tailEnd type="none" w="med" len="med"/>
                    </a:lnT>
                    <a:lnB>
                      <a:noFill/>
                    </a:lnB>
                    <a:cell3D prstMaterial="dkEdge">
                      <a:bevel prst="riblet"/>
                      <a:lightRig rig="flood" dir="t"/>
                    </a:cell3D>
                    <a:noFill/>
                  </a:tcPr>
                </a:tc>
                <a:extLst>
                  <a:ext uri="{0D108BD9-81ED-4DB2-BD59-A6C34878D82A}">
                    <a16:rowId xmlns:a16="http://schemas.microsoft.com/office/drawing/2014/main" xmlns="" val="10001"/>
                  </a:ext>
                </a:extLst>
              </a:tr>
              <a:tr h="138997">
                <a:tc>
                  <a:txBody>
                    <a:bodyPr/>
                    <a:lstStyle/>
                    <a:p>
                      <a:pPr algn="ctr" fontAlgn="ctr"/>
                      <a:r>
                        <a:rPr lang="az-Latn-AZ" sz="900" b="0" i="1" u="none" strike="noStrike" dirty="0">
                          <a:solidFill>
                            <a:srgbClr val="000000"/>
                          </a:solidFill>
                          <a:effectLst/>
                          <a:latin typeface="Calibri" panose="020F0502020204030204" pitchFamily="34" charset="0"/>
                        </a:rPr>
                        <a:t>Aktau-Ələt</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noFill/>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4.146</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noFill/>
                  </a:tcPr>
                </a:tc>
                <a:tc>
                  <a:txBody>
                    <a:bodyPr/>
                    <a:lstStyle/>
                    <a:p>
                      <a:pPr algn="ctr" fontAlgn="ctr"/>
                      <a:endParaRPr lang="az-Latn-AZ" sz="900" b="0" i="1" u="none" strike="noStrike" dirty="0">
                        <a:solidFill>
                          <a:srgbClr val="000000"/>
                        </a:solidFill>
                        <a:effectLst/>
                        <a:latin typeface="Calibri" panose="020F0502020204030204" pitchFamily="34" charset="0"/>
                      </a:endParaRP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noFill/>
                  </a:tcPr>
                </a:tc>
                <a:extLst>
                  <a:ext uri="{0D108BD9-81ED-4DB2-BD59-A6C34878D82A}">
                    <a16:rowId xmlns:a16="http://schemas.microsoft.com/office/drawing/2014/main" xmlns="" val="10002"/>
                  </a:ext>
                </a:extLst>
              </a:tr>
              <a:tr h="138997">
                <a:tc>
                  <a:txBody>
                    <a:bodyPr/>
                    <a:lstStyle/>
                    <a:p>
                      <a:pPr algn="ctr" fontAlgn="ctr"/>
                      <a:r>
                        <a:rPr lang="az-Latn-AZ" sz="900" b="0" i="1" u="none" strike="noStrike">
                          <a:solidFill>
                            <a:srgbClr val="000000"/>
                          </a:solidFill>
                          <a:effectLst/>
                          <a:latin typeface="Calibri" panose="020F0502020204030204" pitchFamily="34" charset="0"/>
                        </a:rPr>
                        <a:t>Kurik-Ələt</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noFill/>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872</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noFill/>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noFill/>
                  </a:tcPr>
                </a:tc>
                <a:extLst>
                  <a:ext uri="{0D108BD9-81ED-4DB2-BD59-A6C34878D82A}">
                    <a16:rowId xmlns:a16="http://schemas.microsoft.com/office/drawing/2014/main" xmlns="" val="10003"/>
                  </a:ext>
                </a:extLst>
              </a:tr>
              <a:tr h="138997">
                <a:tc>
                  <a:txBody>
                    <a:bodyPr/>
                    <a:lstStyle/>
                    <a:p>
                      <a:pPr algn="ctr" fontAlgn="ctr"/>
                      <a:r>
                        <a:rPr lang="az-Latn-AZ" sz="900" b="1" i="0" u="none" strike="noStrike">
                          <a:solidFill>
                            <a:srgbClr val="000000"/>
                          </a:solidFill>
                          <a:effectLst/>
                          <a:latin typeface="Calibri" panose="020F0502020204030204" pitchFamily="34" charset="0"/>
                        </a:rPr>
                        <a:t>Türkmənistan</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43.836</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49.543</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123.433</a:t>
                      </a:r>
                    </a:p>
                  </a:txBody>
                  <a:tcPr marL="9525" marR="9525" marT="9523" marB="0" anchor="ctr">
                    <a:lnL>
                      <a:noFill/>
                    </a:lnL>
                    <a:lnR>
                      <a:noFill/>
                    </a:lnR>
                    <a:lnT w="6350" cap="flat" cmpd="sng" algn="ctr">
                      <a:noFill/>
                      <a:prstDash val="solid"/>
                      <a:round/>
                      <a:headEnd type="none" w="med" len="med"/>
                      <a:tailEnd type="none" w="med" len="med"/>
                    </a:lnT>
                    <a:lnB>
                      <a:noFill/>
                    </a:lnB>
                    <a:cell3D prstMaterial="dkEdge">
                      <a:bevel prst="riblet"/>
                      <a:lightRig rig="flood" dir="t"/>
                    </a:cell3D>
                    <a:solidFill>
                      <a:srgbClr val="B6DDE8"/>
                    </a:solidFill>
                  </a:tcPr>
                </a:tc>
                <a:extLst>
                  <a:ext uri="{0D108BD9-81ED-4DB2-BD59-A6C34878D82A}">
                    <a16:rowId xmlns:a16="http://schemas.microsoft.com/office/drawing/2014/main" xmlns="" val="10004"/>
                  </a:ext>
                </a:extLst>
              </a:tr>
              <a:tr h="138997">
                <a:tc>
                  <a:txBody>
                    <a:bodyPr/>
                    <a:lstStyle/>
                    <a:p>
                      <a:pPr algn="ctr" fontAlgn="ctr"/>
                      <a:r>
                        <a:rPr lang="az-Latn-AZ" sz="900" b="0" i="1" u="none" strike="noStrike">
                          <a:solidFill>
                            <a:srgbClr val="000000"/>
                          </a:solidFill>
                          <a:effectLst/>
                          <a:latin typeface="Calibri" panose="020F0502020204030204" pitchFamily="34" charset="0"/>
                        </a:rPr>
                        <a:t>Türkmənbaşı-Bakı</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43.836</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21.043</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831</a:t>
                      </a:r>
                    </a:p>
                  </a:txBody>
                  <a:tcPr marL="9525" marR="9525" marT="9523" marB="0" anchor="ctr">
                    <a:lnL>
                      <a:noFill/>
                    </a:lnL>
                    <a:lnR>
                      <a:noFill/>
                    </a:lnR>
                    <a:lnT>
                      <a:noFill/>
                    </a:lnT>
                    <a:lnB>
                      <a:noFill/>
                    </a:lnB>
                    <a:cell3D prstMaterial="dkEdge">
                      <a:bevel prst="riblet"/>
                      <a:lightRig rig="flood" dir="t"/>
                    </a:cell3D>
                  </a:tcPr>
                </a:tc>
                <a:extLst>
                  <a:ext uri="{0D108BD9-81ED-4DB2-BD59-A6C34878D82A}">
                    <a16:rowId xmlns:a16="http://schemas.microsoft.com/office/drawing/2014/main" xmlns="" val="10005"/>
                  </a:ext>
                </a:extLst>
              </a:tr>
              <a:tr h="138997">
                <a:tc>
                  <a:txBody>
                    <a:bodyPr/>
                    <a:lstStyle/>
                    <a:p>
                      <a:pPr algn="ctr" fontAlgn="ctr"/>
                      <a:r>
                        <a:rPr lang="az-Latn-AZ" sz="900" b="0" i="1" u="none" strike="noStrike">
                          <a:solidFill>
                            <a:srgbClr val="000000"/>
                          </a:solidFill>
                          <a:effectLst/>
                          <a:latin typeface="Calibri" panose="020F0502020204030204" pitchFamily="34" charset="0"/>
                        </a:rPr>
                        <a:t>Türkmənbaşı-Ələt</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24.823</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54.090</a:t>
                      </a:r>
                    </a:p>
                  </a:txBody>
                  <a:tcPr marL="9525" marR="9525" marT="9523" marB="0" anchor="ctr">
                    <a:lnL>
                      <a:noFill/>
                    </a:lnL>
                    <a:lnR>
                      <a:noFill/>
                    </a:lnR>
                    <a:lnT>
                      <a:noFill/>
                    </a:lnT>
                    <a:lnB>
                      <a:noFill/>
                    </a:lnB>
                    <a:cell3D prstMaterial="dkEdge">
                      <a:bevel prst="riblet"/>
                      <a:lightRig rig="flood" dir="t"/>
                    </a:cell3D>
                    <a:noFill/>
                  </a:tcPr>
                </a:tc>
                <a:extLst>
                  <a:ext uri="{0D108BD9-81ED-4DB2-BD59-A6C34878D82A}">
                    <a16:rowId xmlns:a16="http://schemas.microsoft.com/office/drawing/2014/main" xmlns="" val="10006"/>
                  </a:ext>
                </a:extLst>
              </a:tr>
              <a:tr h="138997">
                <a:tc>
                  <a:txBody>
                    <a:bodyPr/>
                    <a:lstStyle/>
                    <a:p>
                      <a:pPr algn="ctr" fontAlgn="ctr"/>
                      <a:r>
                        <a:rPr lang="az-Latn-AZ" sz="900" b="0" i="1" u="none" strike="noStrike">
                          <a:solidFill>
                            <a:srgbClr val="000000"/>
                          </a:solidFill>
                          <a:effectLst/>
                          <a:latin typeface="Calibri" panose="020F0502020204030204" pitchFamily="34" charset="0"/>
                        </a:rPr>
                        <a:t>Bektaş-Ələt</a:t>
                      </a:r>
                    </a:p>
                  </a:txBody>
                  <a:tcPr marL="9525" marR="9525" marT="9523" marB="0" anchor="ctr">
                    <a:lnL>
                      <a:noFill/>
                    </a:lnL>
                    <a:lnR>
                      <a:noFill/>
                    </a:lnR>
                    <a:lnT>
                      <a:noFill/>
                    </a:lnT>
                    <a:lnB>
                      <a:noFill/>
                    </a:lnB>
                    <a:cell3D prstMaterial="dkEdge">
                      <a:bevel prst="riblet"/>
                      <a:lightRig rig="flood" dir="t"/>
                    </a:cell3D>
                    <a:noFill/>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3.677</a:t>
                      </a:r>
                    </a:p>
                  </a:txBody>
                  <a:tcPr marL="9525" marR="9525" marT="9523" marB="0" anchor="ctr">
                    <a:lnL>
                      <a:noFill/>
                    </a:lnL>
                    <a:lnR>
                      <a:noFill/>
                    </a:lnR>
                    <a:lnT>
                      <a:noFill/>
                    </a:lnT>
                    <a:lnB>
                      <a:noFill/>
                    </a:lnB>
                    <a:cell3D prstMaterial="dkEdge">
                      <a:bevel prst="riblet"/>
                      <a:lightRig rig="flood" dir="t"/>
                    </a:cell3D>
                    <a:noFill/>
                  </a:tcPr>
                </a:tc>
                <a:tc>
                  <a:txBody>
                    <a:bodyPr/>
                    <a:lstStyle/>
                    <a:p>
                      <a:pPr algn="ctr" fontAlgn="ctr"/>
                      <a:r>
                        <a:rPr lang="az-Latn-AZ" sz="900" b="0" i="1" u="none" strike="noStrike">
                          <a:solidFill>
                            <a:srgbClr val="000000"/>
                          </a:solidFill>
                          <a:effectLst/>
                          <a:latin typeface="Calibri" panose="020F0502020204030204" pitchFamily="34" charset="0"/>
                        </a:rPr>
                        <a:t>68.512</a:t>
                      </a:r>
                    </a:p>
                  </a:txBody>
                  <a:tcPr marL="9525" marR="9525" marT="9523" marB="0" anchor="ctr">
                    <a:lnL>
                      <a:noFill/>
                    </a:lnL>
                    <a:lnR>
                      <a:noFill/>
                    </a:lnR>
                    <a:lnT>
                      <a:noFill/>
                    </a:lnT>
                    <a:lnB>
                      <a:noFill/>
                    </a:lnB>
                    <a:cell3D prstMaterial="dkEdge">
                      <a:bevel prst="riblet"/>
                      <a:lightRig rig="flood" dir="t"/>
                    </a:cell3D>
                    <a:noFill/>
                  </a:tcPr>
                </a:tc>
                <a:extLst>
                  <a:ext uri="{0D108BD9-81ED-4DB2-BD59-A6C34878D82A}">
                    <a16:rowId xmlns:a16="http://schemas.microsoft.com/office/drawing/2014/main" xmlns="" val="10007"/>
                  </a:ext>
                </a:extLst>
              </a:tr>
              <a:tr h="138997">
                <a:tc>
                  <a:txBody>
                    <a:bodyPr/>
                    <a:lstStyle/>
                    <a:p>
                      <a:pPr algn="ctr" fontAlgn="ctr"/>
                      <a:r>
                        <a:rPr lang="az-Latn-AZ" sz="900" b="1" i="0" u="none" strike="noStrike">
                          <a:solidFill>
                            <a:srgbClr val="000000"/>
                          </a:solidFill>
                          <a:effectLst/>
                          <a:latin typeface="Calibri" panose="020F0502020204030204" pitchFamily="34" charset="0"/>
                        </a:rPr>
                        <a:t>Azərbaycan</a:t>
                      </a:r>
                    </a:p>
                  </a:txBody>
                  <a:tcPr marL="9525" marR="9525" marT="9523" marB="0" anchor="ctr">
                    <a:lnL>
                      <a:noFill/>
                    </a:lnL>
                    <a:lnR>
                      <a:noFill/>
                    </a:lnR>
                    <a:lnT>
                      <a:noFill/>
                    </a:lnT>
                    <a:lnB>
                      <a:noFill/>
                    </a:lnB>
                    <a:cell3D prstMaterial="dkEdge">
                      <a:bevel prst="riblet"/>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201.444</a:t>
                      </a:r>
                    </a:p>
                  </a:txBody>
                  <a:tcPr marL="9525" marR="9525" marT="9523" marB="0" anchor="ctr">
                    <a:lnL>
                      <a:noFill/>
                    </a:lnL>
                    <a:lnR>
                      <a:noFill/>
                    </a:lnR>
                    <a:lnT>
                      <a:noFill/>
                    </a:lnT>
                    <a:lnB>
                      <a:noFill/>
                    </a:lnB>
                    <a:cell3D prstMaterial="dkEdge">
                      <a:bevel prst="riblet"/>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108.059</a:t>
                      </a:r>
                    </a:p>
                  </a:txBody>
                  <a:tcPr marL="9525" marR="9525" marT="9523" marB="0" anchor="ctr">
                    <a:lnL>
                      <a:noFill/>
                    </a:lnL>
                    <a:lnR>
                      <a:noFill/>
                    </a:lnR>
                    <a:lnT>
                      <a:noFill/>
                    </a:lnT>
                    <a:lnB>
                      <a:noFill/>
                    </a:lnB>
                    <a:cell3D prstMaterial="dkEdge">
                      <a:bevel prst="riblet"/>
                      <a:lightRig rig="flood" dir="t"/>
                    </a:cell3D>
                    <a:solidFill>
                      <a:srgbClr val="B6DDE8"/>
                    </a:solidFill>
                  </a:tcPr>
                </a:tc>
                <a:tc>
                  <a:txBody>
                    <a:bodyPr/>
                    <a:lstStyle/>
                    <a:p>
                      <a:pPr algn="ctr" fontAlgn="ctr"/>
                      <a:r>
                        <a:rPr lang="az-Latn-AZ" sz="900" b="1" i="0" u="none" strike="noStrike">
                          <a:solidFill>
                            <a:srgbClr val="000000"/>
                          </a:solidFill>
                          <a:effectLst/>
                          <a:latin typeface="Calibri" panose="020F0502020204030204" pitchFamily="34" charset="0"/>
                        </a:rPr>
                        <a:t>136.735</a:t>
                      </a:r>
                    </a:p>
                  </a:txBody>
                  <a:tcPr marL="9525" marR="9525" marT="9523" marB="0" anchor="ctr">
                    <a:lnL>
                      <a:noFill/>
                    </a:lnL>
                    <a:lnR>
                      <a:noFill/>
                    </a:lnR>
                    <a:lnT>
                      <a:noFill/>
                    </a:lnT>
                    <a:lnB>
                      <a:noFill/>
                    </a:lnB>
                    <a:cell3D prstMaterial="dkEdge">
                      <a:bevel prst="riblet"/>
                      <a:lightRig rig="flood" dir="t"/>
                    </a:cell3D>
                    <a:solidFill>
                      <a:srgbClr val="B6DDE8"/>
                    </a:solidFill>
                  </a:tcPr>
                </a:tc>
                <a:extLst>
                  <a:ext uri="{0D108BD9-81ED-4DB2-BD59-A6C34878D82A}">
                    <a16:rowId xmlns:a16="http://schemas.microsoft.com/office/drawing/2014/main" xmlns="" val="10008"/>
                  </a:ext>
                </a:extLst>
              </a:tr>
              <a:tr h="138997">
                <a:tc>
                  <a:txBody>
                    <a:bodyPr/>
                    <a:lstStyle/>
                    <a:p>
                      <a:pPr algn="ctr" fontAlgn="ctr"/>
                      <a:r>
                        <a:rPr lang="az-Latn-AZ" sz="900" b="0" i="1" u="none" strike="noStrike">
                          <a:solidFill>
                            <a:srgbClr val="000000"/>
                          </a:solidFill>
                          <a:effectLst/>
                          <a:latin typeface="Calibri" panose="020F0502020204030204" pitchFamily="34" charset="0"/>
                        </a:rPr>
                        <a:t>Bakı-Aktau</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14.495</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tcPr>
                </a:tc>
                <a:extLst>
                  <a:ext uri="{0D108BD9-81ED-4DB2-BD59-A6C34878D82A}">
                    <a16:rowId xmlns:a16="http://schemas.microsoft.com/office/drawing/2014/main" xmlns="" val="10009"/>
                  </a:ext>
                </a:extLst>
              </a:tr>
              <a:tr h="138997">
                <a:tc>
                  <a:txBody>
                    <a:bodyPr/>
                    <a:lstStyle/>
                    <a:p>
                      <a:pPr algn="ctr" fontAlgn="ctr"/>
                      <a:r>
                        <a:rPr lang="az-Latn-AZ" sz="900" b="0" i="1" u="none" strike="noStrike">
                          <a:solidFill>
                            <a:srgbClr val="000000"/>
                          </a:solidFill>
                          <a:effectLst/>
                          <a:latin typeface="Calibri" panose="020F0502020204030204" pitchFamily="34" charset="0"/>
                        </a:rPr>
                        <a:t>Bakı-Türkmənbaşı</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184.678</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38.521</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2.876</a:t>
                      </a:r>
                    </a:p>
                  </a:txBody>
                  <a:tcPr marL="9525" marR="9525" marT="9523" marB="0" anchor="ctr">
                    <a:lnL>
                      <a:noFill/>
                    </a:lnL>
                    <a:lnR>
                      <a:noFill/>
                    </a:lnR>
                    <a:lnT>
                      <a:noFill/>
                    </a:lnT>
                    <a:lnB>
                      <a:noFill/>
                    </a:lnB>
                    <a:cell3D prstMaterial="dkEdge">
                      <a:bevel prst="riblet"/>
                      <a:lightRig rig="flood" dir="t"/>
                    </a:cell3D>
                    <a:noFill/>
                  </a:tcPr>
                </a:tc>
                <a:extLst>
                  <a:ext uri="{0D108BD9-81ED-4DB2-BD59-A6C34878D82A}">
                    <a16:rowId xmlns:a16="http://schemas.microsoft.com/office/drawing/2014/main" xmlns="" val="10010"/>
                  </a:ext>
                </a:extLst>
              </a:tr>
              <a:tr h="138997">
                <a:tc>
                  <a:txBody>
                    <a:bodyPr/>
                    <a:lstStyle/>
                    <a:p>
                      <a:pPr algn="ctr" fontAlgn="ctr"/>
                      <a:r>
                        <a:rPr lang="az-Latn-AZ" sz="900" b="0" i="1" u="none" strike="noStrike">
                          <a:solidFill>
                            <a:srgbClr val="000000"/>
                          </a:solidFill>
                          <a:effectLst/>
                          <a:latin typeface="Calibri" panose="020F0502020204030204" pitchFamily="34" charset="0"/>
                        </a:rPr>
                        <a:t>Hövsan-Fereydunkenar</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1" u="none" strike="noStrike">
                          <a:solidFill>
                            <a:srgbClr val="000000"/>
                          </a:solidFill>
                          <a:effectLst/>
                          <a:latin typeface="Calibri" panose="020F0502020204030204" pitchFamily="34" charset="0"/>
                        </a:rPr>
                        <a:t>2.271</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1"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noFill/>
                  </a:tcPr>
                </a:tc>
                <a:extLst>
                  <a:ext uri="{0D108BD9-81ED-4DB2-BD59-A6C34878D82A}">
                    <a16:rowId xmlns:a16="http://schemas.microsoft.com/office/drawing/2014/main" xmlns="" val="10011"/>
                  </a:ext>
                </a:extLst>
              </a:tr>
              <a:tr h="138997">
                <a:tc>
                  <a:txBody>
                    <a:bodyPr/>
                    <a:lstStyle/>
                    <a:p>
                      <a:pPr algn="ctr" fontAlgn="ctr"/>
                      <a:r>
                        <a:rPr lang="az-Latn-AZ" sz="900" b="0" i="0" u="none" strike="noStrike">
                          <a:solidFill>
                            <a:srgbClr val="000000"/>
                          </a:solidFill>
                          <a:effectLst/>
                          <a:latin typeface="Calibri" panose="020F0502020204030204" pitchFamily="34" charset="0"/>
                        </a:rPr>
                        <a:t>Ələt-Türkmənbaşı</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0"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rPr>
                        <a:t>504</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rPr>
                        <a:t>3617</a:t>
                      </a:r>
                    </a:p>
                  </a:txBody>
                  <a:tcPr marL="9525" marR="9525" marT="9523" marB="0" anchor="ctr">
                    <a:lnL>
                      <a:noFill/>
                    </a:lnL>
                    <a:lnR>
                      <a:noFill/>
                    </a:lnR>
                    <a:lnT>
                      <a:noFill/>
                    </a:lnT>
                    <a:lnB>
                      <a:noFill/>
                    </a:lnB>
                    <a:cell3D prstMaterial="dkEdge">
                      <a:bevel prst="riblet"/>
                      <a:lightRig rig="flood" dir="t"/>
                    </a:cell3D>
                    <a:noFill/>
                  </a:tcPr>
                </a:tc>
                <a:extLst>
                  <a:ext uri="{0D108BD9-81ED-4DB2-BD59-A6C34878D82A}">
                    <a16:rowId xmlns:a16="http://schemas.microsoft.com/office/drawing/2014/main" xmlns="" val="10012"/>
                  </a:ext>
                </a:extLst>
              </a:tr>
              <a:tr h="138997">
                <a:tc>
                  <a:txBody>
                    <a:bodyPr/>
                    <a:lstStyle/>
                    <a:p>
                      <a:pPr algn="ctr" fontAlgn="ctr"/>
                      <a:r>
                        <a:rPr lang="az-Latn-AZ" sz="900" b="0" i="0" u="none" strike="noStrike">
                          <a:solidFill>
                            <a:srgbClr val="000000"/>
                          </a:solidFill>
                          <a:effectLst/>
                          <a:latin typeface="Calibri" panose="020F0502020204030204" pitchFamily="34" charset="0"/>
                        </a:rPr>
                        <a:t>Bakı-Kurik</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0"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rPr>
                        <a:t>390</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0"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noFill/>
                  </a:tcPr>
                </a:tc>
                <a:extLst>
                  <a:ext uri="{0D108BD9-81ED-4DB2-BD59-A6C34878D82A}">
                    <a16:rowId xmlns:a16="http://schemas.microsoft.com/office/drawing/2014/main" xmlns="" val="10013"/>
                  </a:ext>
                </a:extLst>
              </a:tr>
              <a:tr h="138997">
                <a:tc>
                  <a:txBody>
                    <a:bodyPr/>
                    <a:lstStyle/>
                    <a:p>
                      <a:pPr algn="ctr" fontAlgn="ctr"/>
                      <a:r>
                        <a:rPr lang="az-Latn-AZ" sz="900" b="0" i="0" u="none" strike="noStrike">
                          <a:solidFill>
                            <a:srgbClr val="000000"/>
                          </a:solidFill>
                          <a:effectLst/>
                          <a:latin typeface="Calibri" panose="020F0502020204030204" pitchFamily="34" charset="0"/>
                        </a:rPr>
                        <a:t>Ələt-Aktau</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0" u="none" strike="noStrike" dirty="0">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rPr>
                        <a:t>4414</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0"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noFill/>
                  </a:tcPr>
                </a:tc>
                <a:extLst>
                  <a:ext uri="{0D108BD9-81ED-4DB2-BD59-A6C34878D82A}">
                    <a16:rowId xmlns:a16="http://schemas.microsoft.com/office/drawing/2014/main" xmlns="" val="10014"/>
                  </a:ext>
                </a:extLst>
              </a:tr>
              <a:tr h="138997">
                <a:tc>
                  <a:txBody>
                    <a:bodyPr/>
                    <a:lstStyle/>
                    <a:p>
                      <a:pPr algn="ctr" fontAlgn="ctr"/>
                      <a:r>
                        <a:rPr lang="az-Latn-AZ" sz="900" b="0" i="0" u="none" strike="noStrike">
                          <a:solidFill>
                            <a:srgbClr val="000000"/>
                          </a:solidFill>
                          <a:effectLst/>
                          <a:latin typeface="Calibri" panose="020F0502020204030204" pitchFamily="34" charset="0"/>
                        </a:rPr>
                        <a:t>Ələt-Kurik</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0"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rPr>
                        <a:t>2896</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0"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noFill/>
                  </a:tcPr>
                </a:tc>
                <a:extLst>
                  <a:ext uri="{0D108BD9-81ED-4DB2-BD59-A6C34878D82A}">
                    <a16:rowId xmlns:a16="http://schemas.microsoft.com/office/drawing/2014/main" xmlns="" val="10015"/>
                  </a:ext>
                </a:extLst>
              </a:tr>
              <a:tr h="138997">
                <a:tc>
                  <a:txBody>
                    <a:bodyPr/>
                    <a:lstStyle/>
                    <a:p>
                      <a:pPr algn="ctr" fontAlgn="ctr"/>
                      <a:r>
                        <a:rPr lang="az-Latn-AZ" sz="900" b="0" i="0" u="none" strike="noStrike">
                          <a:solidFill>
                            <a:srgbClr val="000000"/>
                          </a:solidFill>
                          <a:effectLst/>
                          <a:latin typeface="Calibri" panose="020F0502020204030204" pitchFamily="34" charset="0"/>
                        </a:rPr>
                        <a:t>Ələt-Türkmənbaşı</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endParaRPr lang="az-Latn-AZ" sz="900" b="0" i="0" u="none" strike="noStrike">
                        <a:solidFill>
                          <a:srgbClr val="000000"/>
                        </a:solidFill>
                        <a:effectLst/>
                        <a:latin typeface="Calibri" panose="020F0502020204030204" pitchFamily="34" charset="0"/>
                      </a:endParaRP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rPr>
                        <a:t>61335</a:t>
                      </a:r>
                    </a:p>
                  </a:txBody>
                  <a:tcPr marL="9525" marR="9525" marT="9523" marB="0" anchor="ctr">
                    <a:lnL>
                      <a:noFill/>
                    </a:lnL>
                    <a:lnR>
                      <a:noFill/>
                    </a:lnR>
                    <a:lnT>
                      <a:noFill/>
                    </a:lnT>
                    <a:lnB>
                      <a:noFill/>
                    </a:lnB>
                    <a:cell3D prstMaterial="dkEdge">
                      <a:bevel prst="rible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rPr>
                        <a:t>130242</a:t>
                      </a:r>
                    </a:p>
                  </a:txBody>
                  <a:tcPr marL="9525" marR="9525" marT="9523" marB="0" anchor="ctr">
                    <a:lnL>
                      <a:noFill/>
                    </a:lnL>
                    <a:lnR>
                      <a:noFill/>
                    </a:lnR>
                    <a:lnT>
                      <a:noFill/>
                    </a:lnT>
                    <a:lnB>
                      <a:noFill/>
                    </a:lnB>
                    <a:cell3D prstMaterial="dkEdge">
                      <a:bevel prst="riblet"/>
                      <a:lightRig rig="flood" dir="t"/>
                    </a:cell3D>
                    <a:noFill/>
                  </a:tcPr>
                </a:tc>
                <a:extLst>
                  <a:ext uri="{0D108BD9-81ED-4DB2-BD59-A6C34878D82A}">
                    <a16:rowId xmlns:a16="http://schemas.microsoft.com/office/drawing/2014/main" xmlns="" val="10016"/>
                  </a:ext>
                </a:extLst>
              </a:tr>
              <a:tr h="138997">
                <a:tc>
                  <a:txBody>
                    <a:bodyPr/>
                    <a:lstStyle/>
                    <a:p>
                      <a:pPr algn="ctr" fontAlgn="ctr"/>
                      <a:r>
                        <a:rPr lang="az-Latn-AZ" sz="900" b="1" i="0" u="none" strike="noStrike" dirty="0">
                          <a:solidFill>
                            <a:srgbClr val="000000"/>
                          </a:solidFill>
                          <a:effectLst/>
                          <a:latin typeface="Calibri" panose="020F0502020204030204" pitchFamily="34" charset="0"/>
                        </a:rPr>
                        <a:t>Xəzərdən kənarda</a:t>
                      </a:r>
                    </a:p>
                  </a:txBody>
                  <a:tcPr marL="9525" marR="9525" marT="9523" marB="0" anchor="ctr">
                    <a:lnL>
                      <a:noFill/>
                    </a:lnL>
                    <a:lnR>
                      <a:noFill/>
                    </a:lnR>
                    <a:lnT>
                      <a:noFill/>
                    </a:lnT>
                    <a:lnB>
                      <a:noFill/>
                    </a:lnB>
                    <a:cell3D prstMaterial="dkEdge">
                      <a:bevel prst="riblet"/>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661.445</a:t>
                      </a:r>
                    </a:p>
                  </a:txBody>
                  <a:tcPr marL="9525" marR="9525" marT="9523" marB="0" anchor="ctr">
                    <a:lnL>
                      <a:noFill/>
                    </a:lnL>
                    <a:lnR>
                      <a:noFill/>
                    </a:lnR>
                    <a:lnT>
                      <a:noFill/>
                    </a:lnT>
                    <a:lnB>
                      <a:noFill/>
                    </a:lnB>
                    <a:cell3D prstMaterial="dkEdge">
                      <a:bevel prst="riblet"/>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719.286</a:t>
                      </a:r>
                    </a:p>
                  </a:txBody>
                  <a:tcPr marL="9525" marR="9525" marT="9523" marB="0" anchor="ctr">
                    <a:lnL>
                      <a:noFill/>
                    </a:lnL>
                    <a:lnR>
                      <a:noFill/>
                    </a:lnR>
                    <a:lnT>
                      <a:noFill/>
                    </a:lnT>
                    <a:lnB>
                      <a:noFill/>
                    </a:lnB>
                    <a:cell3D prstMaterial="dkEdge">
                      <a:bevel prst="riblet"/>
                      <a:lightRig rig="flood" dir="t"/>
                    </a:cell3D>
                    <a:solidFill>
                      <a:srgbClr val="B6DDE8"/>
                    </a:solidFill>
                  </a:tcPr>
                </a:tc>
                <a:tc>
                  <a:txBody>
                    <a:bodyPr/>
                    <a:lstStyle/>
                    <a:p>
                      <a:pPr algn="ctr" fontAlgn="ctr"/>
                      <a:r>
                        <a:rPr lang="az-Latn-AZ" sz="900" b="1" i="0" u="none" strike="noStrike" dirty="0">
                          <a:solidFill>
                            <a:srgbClr val="000000"/>
                          </a:solidFill>
                          <a:effectLst/>
                          <a:latin typeface="Calibri" panose="020F0502020204030204" pitchFamily="34" charset="0"/>
                        </a:rPr>
                        <a:t>741.128</a:t>
                      </a:r>
                    </a:p>
                  </a:txBody>
                  <a:tcPr marL="9525" marR="9525" marT="9523" marB="0" anchor="ctr">
                    <a:lnL>
                      <a:noFill/>
                    </a:lnL>
                    <a:lnR>
                      <a:noFill/>
                    </a:lnR>
                    <a:lnT>
                      <a:noFill/>
                    </a:lnT>
                    <a:lnB>
                      <a:noFill/>
                    </a:lnB>
                    <a:cell3D prstMaterial="dkEdge">
                      <a:bevel prst="riblet"/>
                      <a:lightRig rig="flood" dir="t"/>
                    </a:cell3D>
                    <a:solidFill>
                      <a:srgbClr val="B6DDE8"/>
                    </a:solidFill>
                  </a:tcPr>
                </a:tc>
                <a:extLst>
                  <a:ext uri="{0D108BD9-81ED-4DB2-BD59-A6C34878D82A}">
                    <a16:rowId xmlns:a16="http://schemas.microsoft.com/office/drawing/2014/main" xmlns="" val="10017"/>
                  </a:ext>
                </a:extLst>
              </a:tr>
              <a:tr h="152355">
                <a:tc>
                  <a:txBody>
                    <a:bodyPr/>
                    <a:lstStyle/>
                    <a:p>
                      <a:pPr algn="ctr" fontAlgn="ctr"/>
                      <a:r>
                        <a:rPr lang="az-Latn-AZ" sz="1000" b="0" i="0" u="none" strike="noStrike">
                          <a:solidFill>
                            <a:srgbClr val="FFFFFF"/>
                          </a:solidFill>
                          <a:effectLst/>
                          <a:latin typeface="Calibri" panose="020F0502020204030204" pitchFamily="34" charset="0"/>
                        </a:rPr>
                        <a:t>Cəmi:</a:t>
                      </a:r>
                    </a:p>
                  </a:txBody>
                  <a:tcPr marL="9525" marR="9525" marT="9523" marB="0" anchor="ctr">
                    <a:lnL>
                      <a:noFill/>
                    </a:lnL>
                    <a:lnR>
                      <a:noFill/>
                    </a:lnR>
                    <a:lnT>
                      <a:noFill/>
                    </a:lnT>
                    <a:lnB>
                      <a:noFill/>
                    </a:lnB>
                    <a:cell3D prstMaterial="dkEdge">
                      <a:bevel prst="riblet"/>
                      <a:lightRig rig="flood" dir="t"/>
                    </a:cell3D>
                    <a:solidFill>
                      <a:srgbClr val="4BACC6"/>
                    </a:solidFill>
                  </a:tcPr>
                </a:tc>
                <a:tc>
                  <a:txBody>
                    <a:bodyPr/>
                    <a:lstStyle/>
                    <a:p>
                      <a:pPr algn="ctr" fontAlgn="ctr"/>
                      <a:r>
                        <a:rPr lang="az-Latn-AZ" sz="1000" b="0" i="0" u="none" strike="noStrike">
                          <a:solidFill>
                            <a:srgbClr val="FFFFFF"/>
                          </a:solidFill>
                          <a:effectLst/>
                          <a:latin typeface="Calibri" panose="020F0502020204030204" pitchFamily="34" charset="0"/>
                        </a:rPr>
                        <a:t>1.030.288</a:t>
                      </a:r>
                    </a:p>
                  </a:txBody>
                  <a:tcPr marL="9525" marR="9525" marT="9523" marB="0" anchor="ctr">
                    <a:lnL>
                      <a:noFill/>
                    </a:lnL>
                    <a:lnR>
                      <a:noFill/>
                    </a:lnR>
                    <a:lnT>
                      <a:noFill/>
                    </a:lnT>
                    <a:lnB>
                      <a:noFill/>
                    </a:lnB>
                    <a:cell3D prstMaterial="dkEdge">
                      <a:bevel prst="riblet"/>
                      <a:lightRig rig="flood" dir="t"/>
                    </a:cell3D>
                    <a:solidFill>
                      <a:srgbClr val="4BACC6"/>
                    </a:solidFill>
                  </a:tcPr>
                </a:tc>
                <a:tc>
                  <a:txBody>
                    <a:bodyPr/>
                    <a:lstStyle/>
                    <a:p>
                      <a:pPr algn="ctr" fontAlgn="ctr"/>
                      <a:r>
                        <a:rPr lang="az-Latn-AZ" sz="1000" b="0" i="0" u="none" strike="noStrike">
                          <a:solidFill>
                            <a:srgbClr val="FFFFFF"/>
                          </a:solidFill>
                          <a:effectLst/>
                          <a:latin typeface="Calibri" panose="020F0502020204030204" pitchFamily="34" charset="0"/>
                        </a:rPr>
                        <a:t>961.866</a:t>
                      </a:r>
                    </a:p>
                  </a:txBody>
                  <a:tcPr marL="9525" marR="9525" marT="9523" marB="0" anchor="ctr">
                    <a:lnL>
                      <a:noFill/>
                    </a:lnL>
                    <a:lnR>
                      <a:noFill/>
                    </a:lnR>
                    <a:lnT>
                      <a:noFill/>
                    </a:lnT>
                    <a:lnB>
                      <a:noFill/>
                    </a:lnB>
                    <a:cell3D prstMaterial="dkEdge">
                      <a:bevel prst="riblet"/>
                      <a:lightRig rig="flood" dir="t"/>
                    </a:cell3D>
                    <a:solidFill>
                      <a:srgbClr val="4BACC6"/>
                    </a:solidFill>
                  </a:tcPr>
                </a:tc>
                <a:tc>
                  <a:txBody>
                    <a:bodyPr/>
                    <a:lstStyle/>
                    <a:p>
                      <a:pPr algn="ctr" fontAlgn="ctr"/>
                      <a:r>
                        <a:rPr lang="az-Latn-AZ" sz="1000" b="0" i="0" u="none" strike="noStrike" dirty="0">
                          <a:solidFill>
                            <a:srgbClr val="FFFFFF"/>
                          </a:solidFill>
                          <a:effectLst/>
                          <a:latin typeface="Calibri" panose="020F0502020204030204" pitchFamily="34" charset="0"/>
                        </a:rPr>
                        <a:t>1.004.292</a:t>
                      </a:r>
                    </a:p>
                  </a:txBody>
                  <a:tcPr marL="9525" marR="9525" marT="9523" marB="0" anchor="ctr">
                    <a:lnL>
                      <a:noFill/>
                    </a:lnL>
                    <a:lnR>
                      <a:noFill/>
                    </a:lnR>
                    <a:lnT>
                      <a:noFill/>
                    </a:lnT>
                    <a:lnB>
                      <a:noFill/>
                    </a:lnB>
                    <a:cell3D prstMaterial="dkEdge">
                      <a:bevel prst="riblet"/>
                      <a:lightRig rig="flood" dir="t"/>
                    </a:cell3D>
                    <a:solidFill>
                      <a:srgbClr val="4BACC6"/>
                    </a:solidFill>
                  </a:tcPr>
                </a:tc>
                <a:extLst>
                  <a:ext uri="{0D108BD9-81ED-4DB2-BD59-A6C34878D82A}">
                    <a16:rowId xmlns:a16="http://schemas.microsoft.com/office/drawing/2014/main" xmlns="" val="10018"/>
                  </a:ext>
                </a:extLst>
              </a:tr>
            </a:tbl>
          </a:graphicData>
        </a:graphic>
      </p:graphicFrame>
      <p:graphicFrame>
        <p:nvGraphicFramePr>
          <p:cNvPr id="7" name="Объект 6"/>
          <p:cNvGraphicFramePr>
            <a:graphicFrameLocks/>
          </p:cNvGraphicFramePr>
          <p:nvPr>
            <p:extLst>
              <p:ext uri="{D42A27DB-BD31-4B8C-83A1-F6EECF244321}">
                <p14:modId xmlns:p14="http://schemas.microsoft.com/office/powerpoint/2010/main" val="498642609"/>
              </p:ext>
            </p:extLst>
          </p:nvPr>
        </p:nvGraphicFramePr>
        <p:xfrm>
          <a:off x="250767" y="4005064"/>
          <a:ext cx="8822603" cy="2601168"/>
        </p:xfrm>
        <a:graphic>
          <a:graphicData uri="http://schemas.openxmlformats.org/presentationml/2006/ole">
            <mc:AlternateContent xmlns:mc="http://schemas.openxmlformats.org/markup-compatibility/2006">
              <mc:Choice xmlns:v="urn:schemas-microsoft-com:vml" Requires="v">
                <p:oleObj spid="_x0000_s2173" name="Chart" r:id="rId4" imgW="9230144" imgH="2286198" progId="Excel.Chart.8">
                  <p:embed/>
                </p:oleObj>
              </mc:Choice>
              <mc:Fallback>
                <p:oleObj name="Chart" r:id="rId4" imgW="9230144" imgH="2286198" progId="Excel.Chart.8">
                  <p:embed/>
                  <p:pic>
                    <p:nvPicPr>
                      <p:cNvPr id="0" name="Chart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67" y="4005064"/>
                        <a:ext cx="8822603" cy="2601168"/>
                      </a:xfrm>
                      <a:prstGeom prst="rect">
                        <a:avLst/>
                      </a:prstGeom>
                      <a:solidFill>
                        <a:schemeClr val="accent1">
                          <a:lumMod val="20000"/>
                          <a:lumOff val="80000"/>
                        </a:schemeClr>
                      </a:solidFill>
                      <a:ln>
                        <a:noFill/>
                      </a:ln>
                    </p:spPr>
                  </p:pic>
                </p:oleObj>
              </mc:Fallback>
            </mc:AlternateContent>
          </a:graphicData>
        </a:graphic>
      </p:graphicFrame>
      <p:graphicFrame>
        <p:nvGraphicFramePr>
          <p:cNvPr id="8" name="Объект 7"/>
          <p:cNvGraphicFramePr>
            <a:graphicFrameLocks/>
          </p:cNvGraphicFramePr>
          <p:nvPr>
            <p:extLst>
              <p:ext uri="{D42A27DB-BD31-4B8C-83A1-F6EECF244321}">
                <p14:modId xmlns:p14="http://schemas.microsoft.com/office/powerpoint/2010/main" val="467034213"/>
              </p:ext>
            </p:extLst>
          </p:nvPr>
        </p:nvGraphicFramePr>
        <p:xfrm>
          <a:off x="395536" y="4077072"/>
          <a:ext cx="2664296" cy="2304256"/>
        </p:xfrm>
        <a:graphic>
          <a:graphicData uri="http://schemas.openxmlformats.org/presentationml/2006/ole">
            <mc:AlternateContent xmlns:mc="http://schemas.openxmlformats.org/markup-compatibility/2006">
              <mc:Choice xmlns:v="urn:schemas-microsoft-com:vml" Requires="v">
                <p:oleObj spid="_x0000_s2174" name="Chart" r:id="rId7" imgW="2341067" imgH="2286198" progId="Excel.Chart.8">
                  <p:embed/>
                </p:oleObj>
              </mc:Choice>
              <mc:Fallback>
                <p:oleObj name="Chart" r:id="rId7" imgW="2341067" imgH="2286198" progId="Excel.Chart.8">
                  <p:embed/>
                  <p:pic>
                    <p:nvPicPr>
                      <p:cNvPr id="0" name="Chart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4077072"/>
                        <a:ext cx="2664296" cy="2304256"/>
                      </a:xfrm>
                      <a:prstGeom prst="rect">
                        <a:avLst/>
                      </a:prstGeom>
                      <a:noFill/>
                      <a:ln>
                        <a:noFill/>
                      </a:ln>
                    </p:spPr>
                  </p:pic>
                </p:oleObj>
              </mc:Fallback>
            </mc:AlternateContent>
          </a:graphicData>
        </a:graphic>
      </p:graphicFrame>
      <p:graphicFrame>
        <p:nvGraphicFramePr>
          <p:cNvPr id="9" name="Объект 8"/>
          <p:cNvGraphicFramePr>
            <a:graphicFrameLocks/>
          </p:cNvGraphicFramePr>
          <p:nvPr>
            <p:extLst>
              <p:ext uri="{D42A27DB-BD31-4B8C-83A1-F6EECF244321}">
                <p14:modId xmlns:p14="http://schemas.microsoft.com/office/powerpoint/2010/main" val="2280012031"/>
              </p:ext>
            </p:extLst>
          </p:nvPr>
        </p:nvGraphicFramePr>
        <p:xfrm>
          <a:off x="3131840" y="4077072"/>
          <a:ext cx="2808312" cy="2304256"/>
        </p:xfrm>
        <a:graphic>
          <a:graphicData uri="http://schemas.openxmlformats.org/presentationml/2006/ole">
            <mc:AlternateContent xmlns:mc="http://schemas.openxmlformats.org/markup-compatibility/2006">
              <mc:Choice xmlns:v="urn:schemas-microsoft-com:vml" Requires="v">
                <p:oleObj spid="_x0000_s2175" name="Chart" r:id="rId10" imgW="2621507" imgH="2085013" progId="Excel.Chart.8">
                  <p:embed/>
                </p:oleObj>
              </mc:Choice>
              <mc:Fallback>
                <p:oleObj name="Chart" r:id="rId10" imgW="2621507" imgH="2085013" progId="Excel.Chart.8">
                  <p:embed/>
                  <p:pic>
                    <p:nvPicPr>
                      <p:cNvPr id="0" name="Chart 1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1840" y="4077072"/>
                        <a:ext cx="2808312" cy="2304256"/>
                      </a:xfrm>
                      <a:prstGeom prst="rect">
                        <a:avLst/>
                      </a:prstGeom>
                      <a:noFill/>
                      <a:ln>
                        <a:noFill/>
                      </a:ln>
                    </p:spPr>
                  </p:pic>
                </p:oleObj>
              </mc:Fallback>
            </mc:AlternateContent>
          </a:graphicData>
        </a:graphic>
      </p:graphicFrame>
      <p:pic>
        <p:nvPicPr>
          <p:cNvPr id="10" name="Picture 7" descr="C:\Users\USER\Documents\ReceivedFiles\AMEA-logo.png"/>
          <p:cNvPicPr>
            <a:picLocks noChangeAspect="1" noChangeArrowheads="1"/>
          </p:cNvPicPr>
          <p:nvPr/>
        </p:nvPicPr>
        <p:blipFill>
          <a:blip r:embed="rId12"/>
          <a:srcRect/>
          <a:stretch>
            <a:fillRect/>
          </a:stretch>
        </p:blipFill>
        <p:spPr bwMode="auto">
          <a:xfrm>
            <a:off x="29863" y="28312"/>
            <a:ext cx="9001571" cy="736392"/>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2720206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a:xfrm flipH="1">
            <a:off x="247650" y="764704"/>
            <a:ext cx="8788846" cy="301625"/>
          </a:xfrm>
          <a:custGeom>
            <a:avLst/>
            <a:gdLst>
              <a:gd name="connsiteX0" fmla="*/ 85725 w 7705725"/>
              <a:gd name="connsiteY0" fmla="*/ 0 h 1704975"/>
              <a:gd name="connsiteX1" fmla="*/ 7705725 w 7705725"/>
              <a:gd name="connsiteY1" fmla="*/ 0 h 1704975"/>
              <a:gd name="connsiteX2" fmla="*/ 7705725 w 7705725"/>
              <a:gd name="connsiteY2" fmla="*/ 1704975 h 1704975"/>
              <a:gd name="connsiteX3" fmla="*/ 0 w 7705725"/>
              <a:gd name="connsiteY3" fmla="*/ 1704975 h 1704975"/>
              <a:gd name="connsiteX4" fmla="*/ 85725 w 7705725"/>
              <a:gd name="connsiteY4" fmla="*/ 0 h 1704975"/>
              <a:gd name="connsiteX0" fmla="*/ 0 w 7620000"/>
              <a:gd name="connsiteY0" fmla="*/ 0 h 1705429"/>
              <a:gd name="connsiteX1" fmla="*/ 7620000 w 7620000"/>
              <a:gd name="connsiteY1" fmla="*/ 0 h 1705429"/>
              <a:gd name="connsiteX2" fmla="*/ 7620000 w 7620000"/>
              <a:gd name="connsiteY2" fmla="*/ 1704975 h 1705429"/>
              <a:gd name="connsiteX3" fmla="*/ 329085 w 7620000"/>
              <a:gd name="connsiteY3" fmla="*/ 1705429 h 1705429"/>
              <a:gd name="connsiteX4" fmla="*/ 0 w 7620000"/>
              <a:gd name="connsiteY4" fmla="*/ 0 h 170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705429">
                <a:moveTo>
                  <a:pt x="0" y="0"/>
                </a:moveTo>
                <a:lnTo>
                  <a:pt x="7620000" y="0"/>
                </a:lnTo>
                <a:lnTo>
                  <a:pt x="7620000" y="1704975"/>
                </a:lnTo>
                <a:lnTo>
                  <a:pt x="329085" y="1705429"/>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182880" anchor="ctr"/>
          <a:lstStyle/>
          <a:p>
            <a:pPr algn="ctr" eaLnBrk="1" fontAlgn="auto" hangingPunct="1">
              <a:spcBef>
                <a:spcPts val="0"/>
              </a:spcBef>
              <a:spcAft>
                <a:spcPts val="0"/>
              </a:spcAft>
              <a:defRPr/>
            </a:pPr>
            <a:r>
              <a:rPr lang="az-Latn-AZ" sz="1400" b="1" u="sng" dirty="0">
                <a:solidFill>
                  <a:schemeClr val="bg1"/>
                </a:solidFill>
                <a:cs typeface="Arial" panose="020B0604020202020204" pitchFamily="34" charset="0"/>
              </a:rPr>
              <a:t>Vaqon daşımaları</a:t>
            </a:r>
            <a:r>
              <a:rPr lang="fr-FR" sz="1400" b="1" u="sng" dirty="0">
                <a:solidFill>
                  <a:schemeClr val="bg1"/>
                </a:solidFill>
                <a:cs typeface="Arial" panose="020B0604020202020204" pitchFamily="34" charset="0"/>
              </a:rPr>
              <a:t>, ədəd:</a:t>
            </a:r>
          </a:p>
        </p:txBody>
      </p:sp>
      <p:graphicFrame>
        <p:nvGraphicFramePr>
          <p:cNvPr id="5" name="Table 3"/>
          <p:cNvGraphicFramePr>
            <a:graphicFrameLocks noGrp="1"/>
          </p:cNvGraphicFramePr>
          <p:nvPr>
            <p:extLst>
              <p:ext uri="{D42A27DB-BD31-4B8C-83A1-F6EECF244321}">
                <p14:modId xmlns:p14="http://schemas.microsoft.com/office/powerpoint/2010/main" val="2494252934"/>
              </p:ext>
            </p:extLst>
          </p:nvPr>
        </p:nvGraphicFramePr>
        <p:xfrm>
          <a:off x="273405" y="1196752"/>
          <a:ext cx="8397180" cy="1762123"/>
        </p:xfrm>
        <a:graphic>
          <a:graphicData uri="http://schemas.openxmlformats.org/drawingml/2006/table">
            <a:tbl>
              <a:tblPr/>
              <a:tblGrid>
                <a:gridCol w="2099295">
                  <a:extLst>
                    <a:ext uri="{9D8B030D-6E8A-4147-A177-3AD203B41FA5}">
                      <a16:colId xmlns:a16="http://schemas.microsoft.com/office/drawing/2014/main" xmlns="" val="20000"/>
                    </a:ext>
                  </a:extLst>
                </a:gridCol>
                <a:gridCol w="2099295">
                  <a:extLst>
                    <a:ext uri="{9D8B030D-6E8A-4147-A177-3AD203B41FA5}">
                      <a16:colId xmlns:a16="http://schemas.microsoft.com/office/drawing/2014/main" xmlns="" val="20001"/>
                    </a:ext>
                  </a:extLst>
                </a:gridCol>
                <a:gridCol w="2099295">
                  <a:extLst>
                    <a:ext uri="{9D8B030D-6E8A-4147-A177-3AD203B41FA5}">
                      <a16:colId xmlns:a16="http://schemas.microsoft.com/office/drawing/2014/main" xmlns="" val="20002"/>
                    </a:ext>
                  </a:extLst>
                </a:gridCol>
                <a:gridCol w="2099295">
                  <a:extLst>
                    <a:ext uri="{9D8B030D-6E8A-4147-A177-3AD203B41FA5}">
                      <a16:colId xmlns:a16="http://schemas.microsoft.com/office/drawing/2014/main" xmlns="" val="20003"/>
                    </a:ext>
                  </a:extLst>
                </a:gridCol>
              </a:tblGrid>
              <a:tr h="311541">
                <a:tc>
                  <a:txBody>
                    <a:bodyPr/>
                    <a:lstStyle/>
                    <a:p>
                      <a:pPr algn="ctr" fontAlgn="ctr"/>
                      <a:r>
                        <a:rPr lang="az-Latn-AZ" sz="1000" b="1" i="0" u="none" strike="noStrike" dirty="0">
                          <a:solidFill>
                            <a:schemeClr val="tx1"/>
                          </a:solidFill>
                          <a:effectLst/>
                          <a:latin typeface="Times New Roman" panose="02020603050405020304" pitchFamily="18" charset="0"/>
                          <a:cs typeface="Times New Roman" panose="02020603050405020304" pitchFamily="18" charset="0"/>
                        </a:rPr>
                        <a:t>İstiqamət</a:t>
                      </a:r>
                    </a:p>
                  </a:txBody>
                  <a:tcPr marL="9525" marR="9525" marT="95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chemeClr val="accent2">
                        <a:lumMod val="20000"/>
                        <a:lumOff val="80000"/>
                      </a:schemeClr>
                    </a:solidFill>
                  </a:tcPr>
                </a:tc>
                <a:tc>
                  <a:txBody>
                    <a:bodyPr/>
                    <a:lstStyle/>
                    <a:p>
                      <a:pPr algn="ctr" fontAlgn="ctr"/>
                      <a:r>
                        <a:rPr lang="az-Latn-AZ" sz="1000" b="1" i="0" u="none" strike="noStrike" dirty="0">
                          <a:solidFill>
                            <a:schemeClr val="tx1"/>
                          </a:solidFill>
                          <a:effectLst/>
                          <a:latin typeface="Times New Roman" panose="02020603050405020304" pitchFamily="18" charset="0"/>
                          <a:cs typeface="Times New Roman" panose="02020603050405020304" pitchFamily="18" charset="0"/>
                        </a:rPr>
                        <a:t>2017</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chemeClr val="accent2">
                        <a:lumMod val="20000"/>
                        <a:lumOff val="80000"/>
                      </a:schemeClr>
                    </a:solidFill>
                  </a:tcPr>
                </a:tc>
                <a:tc>
                  <a:txBody>
                    <a:bodyPr/>
                    <a:lstStyle/>
                    <a:p>
                      <a:pPr algn="ctr" fontAlgn="ctr"/>
                      <a:r>
                        <a:rPr lang="az-Latn-AZ" sz="1000" b="1" i="0" u="none" strike="noStrike" dirty="0">
                          <a:solidFill>
                            <a:schemeClr val="tx1"/>
                          </a:solidFill>
                          <a:effectLst/>
                          <a:latin typeface="Times New Roman" panose="02020603050405020304" pitchFamily="18" charset="0"/>
                          <a:cs typeface="Times New Roman" panose="02020603050405020304" pitchFamily="18" charset="0"/>
                        </a:rPr>
                        <a:t>2018</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chemeClr val="accent2">
                        <a:lumMod val="20000"/>
                        <a:lumOff val="80000"/>
                      </a:schemeClr>
                    </a:solidFill>
                  </a:tcPr>
                </a:tc>
                <a:tc>
                  <a:txBody>
                    <a:bodyPr/>
                    <a:lstStyle/>
                    <a:p>
                      <a:pPr algn="ctr" fontAlgn="ctr"/>
                      <a:r>
                        <a:rPr lang="az-Latn-AZ" sz="1000" b="1" i="0" u="none" strike="noStrike" dirty="0">
                          <a:solidFill>
                            <a:schemeClr val="tx1"/>
                          </a:solidFill>
                          <a:effectLst/>
                          <a:latin typeface="Times New Roman" panose="02020603050405020304" pitchFamily="18" charset="0"/>
                          <a:cs typeface="Times New Roman" panose="02020603050405020304" pitchFamily="18" charset="0"/>
                        </a:rPr>
                        <a:t>2019</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chemeClr val="accent2">
                        <a:lumMod val="20000"/>
                        <a:lumOff val="80000"/>
                      </a:schemeClr>
                    </a:solidFill>
                  </a:tcPr>
                </a:tc>
                <a:extLst>
                  <a:ext uri="{0D108BD9-81ED-4DB2-BD59-A6C34878D82A}">
                    <a16:rowId xmlns:a16="http://schemas.microsoft.com/office/drawing/2014/main" xmlns="" val="10000"/>
                  </a:ext>
                </a:extLst>
              </a:tr>
              <a:tr h="207226">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Ələt-Aktau</a:t>
                      </a:r>
                    </a:p>
                  </a:txBody>
                  <a:tcPr marL="9525" marR="9525" marT="952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2.175</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chemeClr val="tx2">
                        <a:lumMod val="20000"/>
                        <a:lumOff val="80000"/>
                      </a:schemeClr>
                    </a:solidFill>
                  </a:tcPr>
                </a:tc>
                <a:tc>
                  <a:txBody>
                    <a:bodyPr/>
                    <a:lstStyle/>
                    <a:p>
                      <a:pPr algn="ctr" fontAlgn="b"/>
                      <a:endParaRPr lang="az-Latn-AZ"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chemeClr val="tx2">
                        <a:lumMod val="20000"/>
                        <a:lumOff val="80000"/>
                      </a:schemeClr>
                    </a:solidFill>
                  </a:tcPr>
                </a:tc>
                <a:tc>
                  <a:txBody>
                    <a:bodyPr/>
                    <a:lstStyle/>
                    <a:p>
                      <a:pPr algn="ctr" fontAlgn="b"/>
                      <a:endParaRPr lang="az-Latn-AZ" sz="11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cell3D prstMaterial="dkEdge">
                      <a:bevel prst="artDeco"/>
                      <a:lightRig rig="flood" dir="t"/>
                    </a:cell3D>
                    <a:solidFill>
                      <a:schemeClr val="tx2">
                        <a:lumMod val="20000"/>
                        <a:lumOff val="80000"/>
                      </a:schemeClr>
                    </a:solidFill>
                  </a:tcPr>
                </a:tc>
                <a:extLst>
                  <a:ext uri="{0D108BD9-81ED-4DB2-BD59-A6C34878D82A}">
                    <a16:rowId xmlns:a16="http://schemas.microsoft.com/office/drawing/2014/main" xmlns="" val="10001"/>
                  </a:ext>
                </a:extLst>
              </a:tr>
              <a:tr h="207226">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Aktau-Ələt</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3.814</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160</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a:solidFill>
                            <a:schemeClr val="tx1"/>
                          </a:solidFill>
                          <a:effectLst/>
                          <a:latin typeface="Times New Roman" panose="02020603050405020304" pitchFamily="18" charset="0"/>
                          <a:cs typeface="Times New Roman" panose="02020603050405020304" pitchFamily="18" charset="0"/>
                        </a:rPr>
                        <a:t>42</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extLst>
                  <a:ext uri="{0D108BD9-81ED-4DB2-BD59-A6C34878D82A}">
                    <a16:rowId xmlns:a16="http://schemas.microsoft.com/office/drawing/2014/main" xmlns="" val="10002"/>
                  </a:ext>
                </a:extLst>
              </a:tr>
              <a:tr h="207226">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Ələt-Türkmənbaşı</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10.065</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9.972</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12.271</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extLst>
                  <a:ext uri="{0D108BD9-81ED-4DB2-BD59-A6C34878D82A}">
                    <a16:rowId xmlns:a16="http://schemas.microsoft.com/office/drawing/2014/main" xmlns="" val="10003"/>
                  </a:ext>
                </a:extLst>
              </a:tr>
              <a:tr h="207226">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Türkmənbaşı-Ələt</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9.369</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8.763</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11.520</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extLst>
                  <a:ext uri="{0D108BD9-81ED-4DB2-BD59-A6C34878D82A}">
                    <a16:rowId xmlns:a16="http://schemas.microsoft.com/office/drawing/2014/main" xmlns="" val="10004"/>
                  </a:ext>
                </a:extLst>
              </a:tr>
              <a:tr h="207226">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Ələt-Kurik</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9.924</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12.076</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11.155</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prst="artDeco"/>
                      <a:lightRig rig="flood" dir="t"/>
                    </a:cell3D>
                    <a:solidFill>
                      <a:schemeClr val="tx2">
                        <a:lumMod val="20000"/>
                        <a:lumOff val="80000"/>
                      </a:schemeClr>
                    </a:solidFill>
                  </a:tcPr>
                </a:tc>
                <a:extLst>
                  <a:ext uri="{0D108BD9-81ED-4DB2-BD59-A6C34878D82A}">
                    <a16:rowId xmlns:a16="http://schemas.microsoft.com/office/drawing/2014/main" xmlns="" val="10005"/>
                  </a:ext>
                </a:extLst>
              </a:tr>
              <a:tr h="207226">
                <a:tc>
                  <a:txBody>
                    <a:bodyPr/>
                    <a:lstStyle/>
                    <a:p>
                      <a:pPr algn="ctr" fontAlgn="b"/>
                      <a:r>
                        <a:rPr lang="az-Latn-AZ" sz="1100" b="0" i="0" u="none" strike="noStrike">
                          <a:solidFill>
                            <a:schemeClr val="tx1"/>
                          </a:solidFill>
                          <a:effectLst/>
                          <a:latin typeface="Times New Roman" panose="02020603050405020304" pitchFamily="18" charset="0"/>
                          <a:cs typeface="Times New Roman" panose="02020603050405020304" pitchFamily="18" charset="0"/>
                        </a:rPr>
                        <a:t>Kurik-Ələt</a:t>
                      </a:r>
                    </a:p>
                  </a:txBody>
                  <a:tcPr marL="9525" marR="9525" marT="952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11.277</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11.946</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prst="artDeco"/>
                      <a:lightRig rig="flood" dir="t"/>
                    </a:cell3D>
                    <a:solidFill>
                      <a:schemeClr val="tx2">
                        <a:lumMod val="20000"/>
                        <a:lumOff val="80000"/>
                      </a:schemeClr>
                    </a:solidFill>
                  </a:tcPr>
                </a:tc>
                <a:tc>
                  <a:txBody>
                    <a:bodyPr/>
                    <a:lstStyle/>
                    <a:p>
                      <a:pPr algn="ctr" fontAlgn="b"/>
                      <a:r>
                        <a:rPr lang="az-Latn-AZ" sz="1100" b="0" i="0" u="none" strike="noStrike" dirty="0">
                          <a:solidFill>
                            <a:schemeClr val="tx1"/>
                          </a:solidFill>
                          <a:effectLst/>
                          <a:latin typeface="Times New Roman" panose="02020603050405020304" pitchFamily="18" charset="0"/>
                          <a:cs typeface="Times New Roman" panose="02020603050405020304" pitchFamily="18" charset="0"/>
                        </a:rPr>
                        <a:t>9.171</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prst="artDeco"/>
                      <a:lightRig rig="flood" dir="t"/>
                    </a:cell3D>
                    <a:solidFill>
                      <a:schemeClr val="tx2">
                        <a:lumMod val="20000"/>
                        <a:lumOff val="80000"/>
                      </a:schemeClr>
                    </a:solidFill>
                  </a:tcPr>
                </a:tc>
                <a:extLst>
                  <a:ext uri="{0D108BD9-81ED-4DB2-BD59-A6C34878D82A}">
                    <a16:rowId xmlns:a16="http://schemas.microsoft.com/office/drawing/2014/main" xmlns="" val="10006"/>
                  </a:ext>
                </a:extLst>
              </a:tr>
              <a:tr h="207226">
                <a:tc>
                  <a:txBody>
                    <a:bodyPr/>
                    <a:lstStyle/>
                    <a:p>
                      <a:pPr algn="ctr" fontAlgn="ctr"/>
                      <a:r>
                        <a:rPr lang="az-Latn-AZ" sz="1100" b="1" i="0" u="none" strike="noStrike" dirty="0">
                          <a:solidFill>
                            <a:schemeClr val="tx1"/>
                          </a:solidFill>
                          <a:effectLst/>
                          <a:latin typeface="Times New Roman" panose="02020603050405020304" pitchFamily="18" charset="0"/>
                          <a:cs typeface="Times New Roman" panose="02020603050405020304" pitchFamily="18" charset="0"/>
                        </a:rPr>
                        <a:t>Cəmi:</a:t>
                      </a:r>
                    </a:p>
                  </a:txBody>
                  <a:tcPr marL="9525" marR="9525" marT="95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chemeClr val="accent2">
                        <a:lumMod val="20000"/>
                        <a:lumOff val="80000"/>
                      </a:schemeClr>
                    </a:solidFill>
                  </a:tcPr>
                </a:tc>
                <a:tc>
                  <a:txBody>
                    <a:bodyPr/>
                    <a:lstStyle/>
                    <a:p>
                      <a:pPr algn="ctr" fontAlgn="ctr"/>
                      <a:r>
                        <a:rPr lang="az-Latn-AZ" sz="1100" b="1" i="0" u="none" strike="noStrike" dirty="0">
                          <a:solidFill>
                            <a:schemeClr val="tx1"/>
                          </a:solidFill>
                          <a:effectLst/>
                          <a:latin typeface="Times New Roman" panose="02020603050405020304" pitchFamily="18" charset="0"/>
                          <a:cs typeface="Times New Roman" panose="02020603050405020304" pitchFamily="18" charset="0"/>
                        </a:rPr>
                        <a:t>46.624</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chemeClr val="accent2">
                        <a:lumMod val="20000"/>
                        <a:lumOff val="80000"/>
                      </a:schemeClr>
                    </a:solidFill>
                  </a:tcPr>
                </a:tc>
                <a:tc>
                  <a:txBody>
                    <a:bodyPr/>
                    <a:lstStyle/>
                    <a:p>
                      <a:pPr algn="ctr" fontAlgn="ctr"/>
                      <a:r>
                        <a:rPr lang="az-Latn-AZ" sz="1100" b="1" i="0" u="none" strike="noStrike" dirty="0">
                          <a:solidFill>
                            <a:schemeClr val="tx1"/>
                          </a:solidFill>
                          <a:effectLst/>
                          <a:latin typeface="Times New Roman" panose="02020603050405020304" pitchFamily="18" charset="0"/>
                          <a:cs typeface="Times New Roman" panose="02020603050405020304" pitchFamily="18" charset="0"/>
                        </a:rPr>
                        <a:t>42.917</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chemeClr val="accent2">
                        <a:lumMod val="20000"/>
                        <a:lumOff val="80000"/>
                      </a:schemeClr>
                    </a:solidFill>
                  </a:tcPr>
                </a:tc>
                <a:tc>
                  <a:txBody>
                    <a:bodyPr/>
                    <a:lstStyle/>
                    <a:p>
                      <a:pPr algn="ctr" fontAlgn="ctr"/>
                      <a:r>
                        <a:rPr lang="az-Latn-AZ" sz="1100" b="1" i="0" u="none" strike="noStrike" dirty="0">
                          <a:solidFill>
                            <a:schemeClr val="tx1"/>
                          </a:solidFill>
                          <a:effectLst/>
                          <a:latin typeface="Times New Roman" panose="02020603050405020304" pitchFamily="18" charset="0"/>
                          <a:cs typeface="Times New Roman" panose="02020603050405020304" pitchFamily="18" charset="0"/>
                        </a:rPr>
                        <a:t>44.159</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prst="artDeco"/>
                      <a:lightRig rig="flood" dir="t"/>
                    </a:cell3D>
                    <a:solidFill>
                      <a:schemeClr val="accent2">
                        <a:lumMod val="20000"/>
                        <a:lumOff val="80000"/>
                      </a:schemeClr>
                    </a:solidFill>
                  </a:tcPr>
                </a:tc>
                <a:extLst>
                  <a:ext uri="{0D108BD9-81ED-4DB2-BD59-A6C34878D82A}">
                    <a16:rowId xmlns:a16="http://schemas.microsoft.com/office/drawing/2014/main" xmlns="" val="10007"/>
                  </a:ext>
                </a:extLst>
              </a:tr>
            </a:tbl>
          </a:graphicData>
        </a:graphic>
      </p:graphicFrame>
      <p:graphicFrame>
        <p:nvGraphicFramePr>
          <p:cNvPr id="6" name="Объект 5"/>
          <p:cNvGraphicFramePr>
            <a:graphicFrameLocks/>
          </p:cNvGraphicFramePr>
          <p:nvPr>
            <p:extLst>
              <p:ext uri="{D42A27DB-BD31-4B8C-83A1-F6EECF244321}">
                <p14:modId xmlns:p14="http://schemas.microsoft.com/office/powerpoint/2010/main" val="4016572752"/>
              </p:ext>
            </p:extLst>
          </p:nvPr>
        </p:nvGraphicFramePr>
        <p:xfrm>
          <a:off x="247650" y="3068960"/>
          <a:ext cx="3028206" cy="2632199"/>
        </p:xfrm>
        <a:graphic>
          <a:graphicData uri="http://schemas.openxmlformats.org/presentationml/2006/ole">
            <mc:AlternateContent xmlns:mc="http://schemas.openxmlformats.org/markup-compatibility/2006">
              <mc:Choice xmlns:v="urn:schemas-microsoft-com:vml" Requires="v">
                <p:oleObj spid="_x0000_s3234" name="Chart" r:id="rId4" imgW="2597121" imgH="2420322" progId="Excel.Chart.8">
                  <p:embed/>
                </p:oleObj>
              </mc:Choice>
              <mc:Fallback>
                <p:oleObj name="Chart" r:id="rId4" imgW="2597121" imgH="2420322" progId="Excel.Char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3068960"/>
                        <a:ext cx="3028206" cy="2632199"/>
                      </a:xfrm>
                      <a:prstGeom prst="rect">
                        <a:avLst/>
                      </a:prstGeom>
                      <a:noFill/>
                      <a:ln>
                        <a:solidFill>
                          <a:schemeClr val="accent1"/>
                        </a:solidFill>
                      </a:ln>
                    </p:spPr>
                  </p:pic>
                </p:oleObj>
              </mc:Fallback>
            </mc:AlternateContent>
          </a:graphicData>
        </a:graphic>
      </p:graphicFrame>
      <p:graphicFrame>
        <p:nvGraphicFramePr>
          <p:cNvPr id="7" name="Объект 6"/>
          <p:cNvGraphicFramePr>
            <a:graphicFrameLocks/>
          </p:cNvGraphicFramePr>
          <p:nvPr>
            <p:extLst>
              <p:ext uri="{D42A27DB-BD31-4B8C-83A1-F6EECF244321}">
                <p14:modId xmlns:p14="http://schemas.microsoft.com/office/powerpoint/2010/main" val="3080700665"/>
              </p:ext>
            </p:extLst>
          </p:nvPr>
        </p:nvGraphicFramePr>
        <p:xfrm>
          <a:off x="2915816" y="3068961"/>
          <a:ext cx="3168352" cy="2736304"/>
        </p:xfrm>
        <a:graphic>
          <a:graphicData uri="http://schemas.openxmlformats.org/presentationml/2006/ole">
            <mc:AlternateContent xmlns:mc="http://schemas.openxmlformats.org/markup-compatibility/2006">
              <mc:Choice xmlns:v="urn:schemas-microsoft-com:vml" Requires="v">
                <p:oleObj spid="_x0000_s3235" name="Chart" r:id="rId7" imgW="2694666" imgH="2420322" progId="Excel.Chart.8">
                  <p:embed/>
                </p:oleObj>
              </mc:Choice>
              <mc:Fallback>
                <p:oleObj name="Chart" r:id="rId7" imgW="2694666" imgH="2420322" progId="Excel.Chart.8">
                  <p:embed/>
                  <p:pic>
                    <p:nvPicPr>
                      <p:cNvPr id="0" name="Chart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3068961"/>
                        <a:ext cx="3168352" cy="2736304"/>
                      </a:xfrm>
                      <a:prstGeom prst="rect">
                        <a:avLst/>
                      </a:prstGeom>
                      <a:solidFill>
                        <a:schemeClr val="bg1"/>
                      </a:solidFill>
                      <a:ln>
                        <a:noFill/>
                      </a:ln>
                    </p:spPr>
                  </p:pic>
                </p:oleObj>
              </mc:Fallback>
            </mc:AlternateContent>
          </a:graphicData>
        </a:graphic>
      </p:graphicFrame>
      <p:graphicFrame>
        <p:nvGraphicFramePr>
          <p:cNvPr id="8" name="Объект 7"/>
          <p:cNvGraphicFramePr>
            <a:graphicFrameLocks/>
          </p:cNvGraphicFramePr>
          <p:nvPr>
            <p:extLst>
              <p:ext uri="{D42A27DB-BD31-4B8C-83A1-F6EECF244321}">
                <p14:modId xmlns:p14="http://schemas.microsoft.com/office/powerpoint/2010/main" val="3126944808"/>
              </p:ext>
            </p:extLst>
          </p:nvPr>
        </p:nvGraphicFramePr>
        <p:xfrm>
          <a:off x="5940152" y="3068960"/>
          <a:ext cx="2905373" cy="2821112"/>
        </p:xfrm>
        <a:graphic>
          <a:graphicData uri="http://schemas.openxmlformats.org/presentationml/2006/ole">
            <mc:AlternateContent xmlns:mc="http://schemas.openxmlformats.org/markup-compatibility/2006">
              <mc:Choice xmlns:v="urn:schemas-microsoft-com:vml" Requires="v">
                <p:oleObj spid="_x0000_s3236" name="Chart" r:id="rId10" imgW="2481287" imgH="2609314" progId="Excel.Chart.8">
                  <p:embed/>
                </p:oleObj>
              </mc:Choice>
              <mc:Fallback>
                <p:oleObj name="Chart" r:id="rId10" imgW="2481287" imgH="2609314" progId="Excel.Chart.8">
                  <p:embed/>
                  <p:pic>
                    <p:nvPicPr>
                      <p:cNvPr id="0" name="Chart 1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0152" y="3068960"/>
                        <a:ext cx="2905373" cy="2821112"/>
                      </a:xfrm>
                      <a:prstGeom prst="rect">
                        <a:avLst/>
                      </a:prstGeom>
                      <a:noFill/>
                      <a:ln>
                        <a:noFill/>
                      </a:ln>
                    </p:spPr>
                  </p:pic>
                </p:oleObj>
              </mc:Fallback>
            </mc:AlternateContent>
          </a:graphicData>
        </a:graphic>
      </p:graphicFrame>
      <p:graphicFrame>
        <p:nvGraphicFramePr>
          <p:cNvPr id="9" name="Объект 8"/>
          <p:cNvGraphicFramePr>
            <a:graphicFrameLocks/>
          </p:cNvGraphicFramePr>
          <p:nvPr>
            <p:extLst>
              <p:ext uri="{D42A27DB-BD31-4B8C-83A1-F6EECF244321}">
                <p14:modId xmlns:p14="http://schemas.microsoft.com/office/powerpoint/2010/main" val="3611505471"/>
              </p:ext>
            </p:extLst>
          </p:nvPr>
        </p:nvGraphicFramePr>
        <p:xfrm>
          <a:off x="179513" y="5877272"/>
          <a:ext cx="8784976" cy="373063"/>
        </p:xfrm>
        <a:graphic>
          <a:graphicData uri="http://schemas.openxmlformats.org/presentationml/2006/ole">
            <mc:AlternateContent xmlns:mc="http://schemas.openxmlformats.org/markup-compatibility/2006">
              <mc:Choice xmlns:v="urn:schemas-microsoft-com:vml" Requires="v">
                <p:oleObj spid="_x0000_s3237" name="Chart" r:id="rId13" imgW="8974090" imgH="377985" progId="Excel.Chart.8">
                  <p:embed/>
                </p:oleObj>
              </mc:Choice>
              <mc:Fallback>
                <p:oleObj name="Chart" r:id="rId13" imgW="8974090" imgH="377985" progId="Excel.Chart.8">
                  <p:embed/>
                  <p:pic>
                    <p:nvPicPr>
                      <p:cNvPr id="0" name="Chart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13" y="5877272"/>
                        <a:ext cx="8784976" cy="373063"/>
                      </a:xfrm>
                      <a:prstGeom prst="rect">
                        <a:avLst/>
                      </a:prstGeom>
                      <a:noFill/>
                      <a:ln>
                        <a:noFill/>
                      </a:ln>
                    </p:spPr>
                  </p:pic>
                </p:oleObj>
              </mc:Fallback>
            </mc:AlternateContent>
          </a:graphicData>
        </a:graphic>
      </p:graphicFrame>
      <p:pic>
        <p:nvPicPr>
          <p:cNvPr id="10" name="Picture 7" descr="C:\Users\USER\Documents\ReceivedFiles\AMEA-logo.png"/>
          <p:cNvPicPr>
            <a:picLocks noChangeAspect="1" noChangeArrowheads="1"/>
          </p:cNvPicPr>
          <p:nvPr/>
        </p:nvPicPr>
        <p:blipFill>
          <a:blip r:embed="rId15"/>
          <a:srcRect/>
          <a:stretch>
            <a:fillRect/>
          </a:stretch>
        </p:blipFill>
        <p:spPr bwMode="auto">
          <a:xfrm>
            <a:off x="29863" y="28312"/>
            <a:ext cx="9001571" cy="736392"/>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679741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0"/>
          <p:cNvSpPr/>
          <p:nvPr/>
        </p:nvSpPr>
        <p:spPr>
          <a:xfrm flipH="1">
            <a:off x="107504" y="768350"/>
            <a:ext cx="8918575" cy="301625"/>
          </a:xfrm>
          <a:custGeom>
            <a:avLst/>
            <a:gdLst>
              <a:gd name="connsiteX0" fmla="*/ 85725 w 7705725"/>
              <a:gd name="connsiteY0" fmla="*/ 0 h 1704975"/>
              <a:gd name="connsiteX1" fmla="*/ 7705725 w 7705725"/>
              <a:gd name="connsiteY1" fmla="*/ 0 h 1704975"/>
              <a:gd name="connsiteX2" fmla="*/ 7705725 w 7705725"/>
              <a:gd name="connsiteY2" fmla="*/ 1704975 h 1704975"/>
              <a:gd name="connsiteX3" fmla="*/ 0 w 7705725"/>
              <a:gd name="connsiteY3" fmla="*/ 1704975 h 1704975"/>
              <a:gd name="connsiteX4" fmla="*/ 85725 w 7705725"/>
              <a:gd name="connsiteY4" fmla="*/ 0 h 1704975"/>
              <a:gd name="connsiteX0" fmla="*/ 0 w 7620000"/>
              <a:gd name="connsiteY0" fmla="*/ 0 h 1705429"/>
              <a:gd name="connsiteX1" fmla="*/ 7620000 w 7620000"/>
              <a:gd name="connsiteY1" fmla="*/ 0 h 1705429"/>
              <a:gd name="connsiteX2" fmla="*/ 7620000 w 7620000"/>
              <a:gd name="connsiteY2" fmla="*/ 1704975 h 1705429"/>
              <a:gd name="connsiteX3" fmla="*/ 329085 w 7620000"/>
              <a:gd name="connsiteY3" fmla="*/ 1705429 h 1705429"/>
              <a:gd name="connsiteX4" fmla="*/ 0 w 7620000"/>
              <a:gd name="connsiteY4" fmla="*/ 0 h 170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705429">
                <a:moveTo>
                  <a:pt x="0" y="0"/>
                </a:moveTo>
                <a:lnTo>
                  <a:pt x="7620000" y="0"/>
                </a:lnTo>
                <a:lnTo>
                  <a:pt x="7620000" y="1704975"/>
                </a:lnTo>
                <a:lnTo>
                  <a:pt x="329085" y="1705429"/>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182880" anchor="ctr"/>
          <a:lstStyle/>
          <a:p>
            <a:pPr algn="ctr" eaLnBrk="1" fontAlgn="auto" hangingPunct="1">
              <a:spcBef>
                <a:spcPts val="0"/>
              </a:spcBef>
              <a:spcAft>
                <a:spcPts val="0"/>
              </a:spcAft>
              <a:defRPr/>
            </a:pPr>
            <a:r>
              <a:rPr lang="fr-FR" sz="1200" b="1" u="sng" dirty="0">
                <a:solidFill>
                  <a:schemeClr val="bg1"/>
                </a:solidFill>
                <a:cs typeface="Arial" panose="020B0604020202020204" pitchFamily="34" charset="0"/>
              </a:rPr>
              <a:t>T</a:t>
            </a:r>
            <a:r>
              <a:rPr lang="az-Latn-AZ" sz="1200" b="1" u="sng" dirty="0">
                <a:solidFill>
                  <a:schemeClr val="bg1"/>
                </a:solidFill>
                <a:cs typeface="Arial" panose="020B0604020202020204" pitchFamily="34" charset="0"/>
              </a:rPr>
              <a:t>ır daşımaları</a:t>
            </a:r>
            <a:r>
              <a:rPr lang="fr-FR" sz="1200" b="1" u="sng" dirty="0">
                <a:solidFill>
                  <a:schemeClr val="bg1"/>
                </a:solidFill>
                <a:cs typeface="Arial" panose="020B0604020202020204" pitchFamily="34" charset="0"/>
              </a:rPr>
              <a:t> (</a:t>
            </a:r>
            <a:r>
              <a:rPr lang="az-Latn-AZ" sz="1200" b="1" u="sng" dirty="0">
                <a:solidFill>
                  <a:schemeClr val="bg1"/>
                </a:solidFill>
                <a:cs typeface="Arial" panose="020B0604020202020204" pitchFamily="34" charset="0"/>
              </a:rPr>
              <a:t>Bərə və Ro-Ro gəmiləri birgə</a:t>
            </a:r>
            <a:r>
              <a:rPr lang="fr-FR" sz="1200" b="1" u="sng" dirty="0">
                <a:solidFill>
                  <a:schemeClr val="bg1"/>
                </a:solidFill>
                <a:cs typeface="Arial" panose="020B0604020202020204" pitchFamily="34" charset="0"/>
              </a:rPr>
              <a:t>), ədəd:</a:t>
            </a:r>
          </a:p>
        </p:txBody>
      </p:sp>
      <p:graphicFrame>
        <p:nvGraphicFramePr>
          <p:cNvPr id="5" name="Table 6"/>
          <p:cNvGraphicFramePr>
            <a:graphicFrameLocks noGrp="1"/>
          </p:cNvGraphicFramePr>
          <p:nvPr>
            <p:extLst>
              <p:ext uri="{D42A27DB-BD31-4B8C-83A1-F6EECF244321}">
                <p14:modId xmlns:p14="http://schemas.microsoft.com/office/powerpoint/2010/main" val="4079336223"/>
              </p:ext>
            </p:extLst>
          </p:nvPr>
        </p:nvGraphicFramePr>
        <p:xfrm>
          <a:off x="107503" y="1069975"/>
          <a:ext cx="8918576" cy="2621216"/>
        </p:xfrm>
        <a:graphic>
          <a:graphicData uri="http://schemas.openxmlformats.org/drawingml/2006/table">
            <a:tbl>
              <a:tblPr/>
              <a:tblGrid>
                <a:gridCol w="3872306">
                  <a:extLst>
                    <a:ext uri="{9D8B030D-6E8A-4147-A177-3AD203B41FA5}">
                      <a16:colId xmlns:a16="http://schemas.microsoft.com/office/drawing/2014/main" xmlns="" val="20000"/>
                    </a:ext>
                  </a:extLst>
                </a:gridCol>
                <a:gridCol w="841045">
                  <a:extLst>
                    <a:ext uri="{9D8B030D-6E8A-4147-A177-3AD203B41FA5}">
                      <a16:colId xmlns:a16="http://schemas.microsoft.com/office/drawing/2014/main" xmlns="" val="20001"/>
                    </a:ext>
                  </a:extLst>
                </a:gridCol>
                <a:gridCol w="841045">
                  <a:extLst>
                    <a:ext uri="{9D8B030D-6E8A-4147-A177-3AD203B41FA5}">
                      <a16:colId xmlns:a16="http://schemas.microsoft.com/office/drawing/2014/main" xmlns="" val="20002"/>
                    </a:ext>
                  </a:extLst>
                </a:gridCol>
                <a:gridCol w="841045">
                  <a:extLst>
                    <a:ext uri="{9D8B030D-6E8A-4147-A177-3AD203B41FA5}">
                      <a16:colId xmlns:a16="http://schemas.microsoft.com/office/drawing/2014/main" xmlns="" val="20003"/>
                    </a:ext>
                  </a:extLst>
                </a:gridCol>
                <a:gridCol w="841045">
                  <a:extLst>
                    <a:ext uri="{9D8B030D-6E8A-4147-A177-3AD203B41FA5}">
                      <a16:colId xmlns:a16="http://schemas.microsoft.com/office/drawing/2014/main" xmlns="" val="20004"/>
                    </a:ext>
                  </a:extLst>
                </a:gridCol>
                <a:gridCol w="841045">
                  <a:extLst>
                    <a:ext uri="{9D8B030D-6E8A-4147-A177-3AD203B41FA5}">
                      <a16:colId xmlns:a16="http://schemas.microsoft.com/office/drawing/2014/main" xmlns="" val="20005"/>
                    </a:ext>
                  </a:extLst>
                </a:gridCol>
                <a:gridCol w="841045">
                  <a:extLst>
                    <a:ext uri="{9D8B030D-6E8A-4147-A177-3AD203B41FA5}">
                      <a16:colId xmlns:a16="http://schemas.microsoft.com/office/drawing/2014/main" xmlns="" val="20006"/>
                    </a:ext>
                  </a:extLst>
                </a:gridCol>
              </a:tblGrid>
              <a:tr h="144016">
                <a:tc>
                  <a:txBody>
                    <a:bodyPr/>
                    <a:lstStyle/>
                    <a:p>
                      <a:pPr algn="l" fontAlgn="b"/>
                      <a:endParaRPr lang="az-Latn-AZ"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a:noFill/>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tcPr>
                </a:tc>
                <a:tc gridSpan="6">
                  <a:txBody>
                    <a:bodyPr/>
                    <a:lstStyle/>
                    <a:p>
                      <a:pPr algn="ctr" fontAlgn="b"/>
                      <a:r>
                        <a:rPr lang="az-Latn-AZ" sz="1100" b="1" i="0" u="none" strike="noStrike" dirty="0">
                          <a:solidFill>
                            <a:srgbClr val="000000"/>
                          </a:solidFill>
                          <a:effectLst/>
                          <a:latin typeface="Times New Roman" panose="02020603050405020304" pitchFamily="18" charset="0"/>
                          <a:cs typeface="Times New Roman" panose="02020603050405020304" pitchFamily="18" charset="0"/>
                        </a:rPr>
                        <a:t>İllər üzrə</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extLst>
                  <a:ext uri="{0D108BD9-81ED-4DB2-BD59-A6C34878D82A}">
                    <a16:rowId xmlns:a16="http://schemas.microsoft.com/office/drawing/2014/main" xmlns="" val="10000"/>
                  </a:ext>
                </a:extLst>
              </a:tr>
              <a:tr h="177144">
                <a:tc>
                  <a:txBody>
                    <a:bodyPr/>
                    <a:lstStyle/>
                    <a:p>
                      <a:pPr algn="l" fontAlgn="b"/>
                      <a:endParaRPr lang="az-Latn-AZ"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gridSpan="2">
                  <a:txBody>
                    <a:bodyPr/>
                    <a:lstStyle/>
                    <a:p>
                      <a:pPr algn="ctr" fontAlgn="b"/>
                      <a:r>
                        <a:rPr lang="az-Latn-AZ" sz="1100" b="1" i="0" u="none" strike="noStrike" dirty="0" smtClean="0">
                          <a:solidFill>
                            <a:srgbClr val="000000"/>
                          </a:solidFill>
                          <a:effectLst/>
                          <a:latin typeface="Times New Roman" panose="02020603050405020304" pitchFamily="18" charset="0"/>
                          <a:cs typeface="Times New Roman" panose="02020603050405020304" pitchFamily="18" charset="0"/>
                        </a:rPr>
                        <a:t>201</a:t>
                      </a:r>
                      <a:r>
                        <a:rPr lang="en-US" sz="1100" b="1"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az-Latn-AZ"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hMerge="1">
                  <a:txBody>
                    <a:bodyPr/>
                    <a:lstStyle/>
                    <a:p>
                      <a:endParaRPr lang="az-Latn-AZ"/>
                    </a:p>
                  </a:txBody>
                  <a:tcPr/>
                </a:tc>
                <a:tc gridSpan="2">
                  <a:txBody>
                    <a:bodyPr/>
                    <a:lstStyle/>
                    <a:p>
                      <a:pPr algn="ctr" fontAlgn="b"/>
                      <a:r>
                        <a:rPr lang="az-Latn-AZ" sz="1100" b="1" i="0" u="none" strike="noStrike" dirty="0" smtClean="0">
                          <a:solidFill>
                            <a:srgbClr val="000000"/>
                          </a:solidFill>
                          <a:effectLst/>
                          <a:latin typeface="Times New Roman" panose="02020603050405020304" pitchFamily="18" charset="0"/>
                          <a:cs typeface="Times New Roman" panose="02020603050405020304" pitchFamily="18" charset="0"/>
                        </a:rPr>
                        <a:t>201</a:t>
                      </a:r>
                      <a:r>
                        <a:rPr lang="en-US" sz="1100" b="1"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az-Latn-AZ"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hMerge="1">
                  <a:txBody>
                    <a:bodyPr/>
                    <a:lstStyle/>
                    <a:p>
                      <a:endParaRPr lang="az-Latn-AZ"/>
                    </a:p>
                  </a:txBody>
                  <a:tcPr/>
                </a:tc>
                <a:tc gridSpan="2">
                  <a:txBody>
                    <a:bodyPr/>
                    <a:lstStyle/>
                    <a:p>
                      <a:pPr algn="ctr" fontAlgn="b"/>
                      <a:r>
                        <a:rPr lang="az-Latn-AZ" sz="1100" b="1" i="0" u="none" strike="noStrike" dirty="0" smtClean="0">
                          <a:solidFill>
                            <a:srgbClr val="000000"/>
                          </a:solidFill>
                          <a:effectLst/>
                          <a:latin typeface="Times New Roman" panose="02020603050405020304" pitchFamily="18" charset="0"/>
                          <a:cs typeface="Times New Roman" panose="02020603050405020304" pitchFamily="18" charset="0"/>
                        </a:rPr>
                        <a:t>201</a:t>
                      </a:r>
                      <a:r>
                        <a:rPr lang="en-US" sz="1100" b="1" i="0" u="none" strike="noStrike" dirty="0" smtClean="0">
                          <a:solidFill>
                            <a:srgbClr val="000000"/>
                          </a:solidFill>
                          <a:effectLst/>
                          <a:latin typeface="Times New Roman" panose="02020603050405020304" pitchFamily="18" charset="0"/>
                          <a:cs typeface="Times New Roman" panose="02020603050405020304" pitchFamily="18" charset="0"/>
                        </a:rPr>
                        <a:t>9</a:t>
                      </a:r>
                      <a:endParaRPr lang="az-Latn-AZ"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hMerge="1">
                  <a:txBody>
                    <a:bodyPr/>
                    <a:lstStyle/>
                    <a:p>
                      <a:endParaRPr lang="az-Latn-AZ"/>
                    </a:p>
                  </a:txBody>
                  <a:tcPr/>
                </a:tc>
                <a:extLst>
                  <a:ext uri="{0D108BD9-81ED-4DB2-BD59-A6C34878D82A}">
                    <a16:rowId xmlns:a16="http://schemas.microsoft.com/office/drawing/2014/main" xmlns="" val="10001"/>
                  </a:ext>
                </a:extLst>
              </a:tr>
              <a:tr h="161905">
                <a:tc>
                  <a:txBody>
                    <a:bodyPr/>
                    <a:lstStyle/>
                    <a:p>
                      <a:pPr algn="ctr" rtl="0" fontAlgn="b"/>
                      <a:r>
                        <a:rPr lang="az-Latn-AZ" sz="1000" b="1" i="0" u="none" strike="noStrike" dirty="0">
                          <a:solidFill>
                            <a:srgbClr val="000000"/>
                          </a:solidFill>
                          <a:effectLst/>
                          <a:latin typeface="Times New Roman" panose="02020603050405020304" pitchFamily="18" charset="0"/>
                          <a:cs typeface="Times New Roman" panose="02020603050405020304" pitchFamily="18" charset="0"/>
                        </a:rPr>
                        <a:t>İstiqamət</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rtl="0" fontAlgn="b"/>
                      <a:r>
                        <a:rPr lang="az-Latn-AZ" sz="1000" b="1" i="0" u="none" strike="noStrike" dirty="0" smtClean="0">
                          <a:solidFill>
                            <a:srgbClr val="000000"/>
                          </a:solidFill>
                          <a:effectLst/>
                          <a:latin typeface="Times New Roman" panose="02020603050405020304" pitchFamily="18" charset="0"/>
                          <a:cs typeface="Times New Roman" panose="02020603050405020304" pitchFamily="18" charset="0"/>
                        </a:rPr>
                        <a:t>ədəd</a:t>
                      </a:r>
                      <a:endParaRPr lang="az-Latn-AZ"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rtl="0" fontAlgn="b"/>
                      <a:r>
                        <a:rPr lang="az-Latn-AZ" sz="10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rtl="0" fontAlgn="b"/>
                      <a:r>
                        <a:rPr lang="az-Latn-AZ" sz="1000" b="1" i="0" u="none" strike="noStrike" dirty="0" smtClean="0">
                          <a:solidFill>
                            <a:srgbClr val="000000"/>
                          </a:solidFill>
                          <a:effectLst/>
                          <a:latin typeface="Times New Roman" panose="02020603050405020304" pitchFamily="18" charset="0"/>
                          <a:cs typeface="Times New Roman" panose="02020603050405020304" pitchFamily="18" charset="0"/>
                        </a:rPr>
                        <a:t>ədəd</a:t>
                      </a:r>
                      <a:endParaRPr lang="az-Latn-AZ"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rtl="0" fontAlgn="b"/>
                      <a:r>
                        <a:rPr lang="az-Latn-AZ" sz="10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rtl="0" fontAlgn="b"/>
                      <a:r>
                        <a:rPr lang="az-Latn-AZ" sz="1000" b="1" i="0" u="none" strike="noStrike" dirty="0" smtClean="0">
                          <a:solidFill>
                            <a:srgbClr val="000000"/>
                          </a:solidFill>
                          <a:effectLst/>
                          <a:latin typeface="Times New Roman" panose="02020603050405020304" pitchFamily="18" charset="0"/>
                          <a:cs typeface="Times New Roman" panose="02020603050405020304" pitchFamily="18" charset="0"/>
                        </a:rPr>
                        <a:t>ədəd</a:t>
                      </a:r>
                      <a:endParaRPr lang="az-Latn-AZ"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rtl="0" fontAlgn="b"/>
                      <a:r>
                        <a:rPr lang="az-Latn-AZ" sz="10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extLst>
                  <a:ext uri="{0D108BD9-81ED-4DB2-BD59-A6C34878D82A}">
                    <a16:rowId xmlns:a16="http://schemas.microsoft.com/office/drawing/2014/main" xmlns="" val="10002"/>
                  </a:ext>
                </a:extLst>
              </a:tr>
              <a:tr h="161905">
                <a:tc>
                  <a:txBody>
                    <a:bodyPr/>
                    <a:lstStyle/>
                    <a:p>
                      <a:pPr algn="ctr" fontAlgn="b"/>
                      <a:r>
                        <a:rPr lang="az-Latn-AZ" sz="1000" b="0" i="0" u="none" strike="noStrike" dirty="0">
                          <a:solidFill>
                            <a:srgbClr val="000000"/>
                          </a:solidFill>
                          <a:effectLst/>
                          <a:latin typeface="Times New Roman" panose="02020603050405020304" pitchFamily="18" charset="0"/>
                          <a:cs typeface="Times New Roman" panose="02020603050405020304" pitchFamily="18" charset="0"/>
                        </a:rPr>
                        <a:t>Bakı-Aktau</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1.884</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11%</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D6ECF2"/>
                    </a:solidFill>
                  </a:tcPr>
                </a:tc>
                <a:tc>
                  <a:txBody>
                    <a:bodyPr/>
                    <a:lstStyle/>
                    <a:p>
                      <a:pPr algn="ctr" fontAlgn="b"/>
                      <a:endParaRPr lang="az-Latn-AZ"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D6ECF2"/>
                    </a:solidFill>
                  </a:tcPr>
                </a:tc>
                <a:extLst>
                  <a:ext uri="{0D108BD9-81ED-4DB2-BD59-A6C34878D82A}">
                    <a16:rowId xmlns:a16="http://schemas.microsoft.com/office/drawing/2014/main" xmlns="" val="10003"/>
                  </a:ext>
                </a:extLst>
              </a:tr>
              <a:tr h="161905">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Aktau-Bakı</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1.181</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7%</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17</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dirty="0">
                          <a:solidFill>
                            <a:srgbClr val="000000"/>
                          </a:solidFill>
                          <a:effectLst/>
                          <a:latin typeface="Times New Roman" panose="02020603050405020304" pitchFamily="18" charset="0"/>
                          <a:cs typeface="Times New Roman" panose="02020603050405020304" pitchFamily="18" charset="0"/>
                        </a:rPr>
                        <a:t>0,1%</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extLst>
                  <a:ext uri="{0D108BD9-81ED-4DB2-BD59-A6C34878D82A}">
                    <a16:rowId xmlns:a16="http://schemas.microsoft.com/office/drawing/2014/main" xmlns="" val="10004"/>
                  </a:ext>
                </a:extLst>
              </a:tr>
              <a:tr h="161905">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Bakı-Türkmənbaşı</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3.798</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22%</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1.216</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dirty="0">
                          <a:solidFill>
                            <a:srgbClr val="000000"/>
                          </a:solidFill>
                          <a:effectLst/>
                          <a:latin typeface="Times New Roman" panose="02020603050405020304" pitchFamily="18" charset="0"/>
                          <a:cs typeface="Times New Roman" panose="02020603050405020304" pitchFamily="18" charset="0"/>
                        </a:rPr>
                        <a:t>9,5%</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92</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0,42%</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extLst>
                  <a:ext uri="{0D108BD9-81ED-4DB2-BD59-A6C34878D82A}">
                    <a16:rowId xmlns:a16="http://schemas.microsoft.com/office/drawing/2014/main" xmlns="" val="10005"/>
                  </a:ext>
                </a:extLst>
              </a:tr>
              <a:tr h="161905">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Türkmənbaşı-Bakı</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3.370</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20%</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1.164</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dirty="0">
                          <a:solidFill>
                            <a:srgbClr val="000000"/>
                          </a:solidFill>
                          <a:effectLst/>
                          <a:latin typeface="Times New Roman" panose="02020603050405020304" pitchFamily="18" charset="0"/>
                          <a:cs typeface="Times New Roman" panose="02020603050405020304" pitchFamily="18" charset="0"/>
                        </a:rPr>
                        <a:t>9,1%</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58</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0,26%</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extLst>
                  <a:ext uri="{0D108BD9-81ED-4DB2-BD59-A6C34878D82A}">
                    <a16:rowId xmlns:a16="http://schemas.microsoft.com/office/drawing/2014/main" xmlns="" val="10006"/>
                  </a:ext>
                </a:extLst>
              </a:tr>
              <a:tr h="161905">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Ələt-Türkmənbaşı</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104</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2.433</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dirty="0">
                          <a:solidFill>
                            <a:srgbClr val="000000"/>
                          </a:solidFill>
                          <a:effectLst/>
                          <a:latin typeface="Times New Roman" panose="02020603050405020304" pitchFamily="18" charset="0"/>
                          <a:cs typeface="Times New Roman" panose="02020603050405020304" pitchFamily="18" charset="0"/>
                        </a:rPr>
                        <a:t>19,1%</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9.429</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42,72%</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extLst>
                  <a:ext uri="{0D108BD9-81ED-4DB2-BD59-A6C34878D82A}">
                    <a16:rowId xmlns:a16="http://schemas.microsoft.com/office/drawing/2014/main" xmlns="" val="10007"/>
                  </a:ext>
                </a:extLst>
              </a:tr>
              <a:tr h="161905">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Türkmənbaşı-Ələt</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24</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2.039</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dirty="0">
                          <a:solidFill>
                            <a:srgbClr val="000000"/>
                          </a:solidFill>
                          <a:effectLst/>
                          <a:latin typeface="Times New Roman" panose="02020603050405020304" pitchFamily="18" charset="0"/>
                          <a:cs typeface="Times New Roman" panose="02020603050405020304" pitchFamily="18" charset="0"/>
                        </a:rPr>
                        <a:t>16,0%</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3.662</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16,59%</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extLst>
                  <a:ext uri="{0D108BD9-81ED-4DB2-BD59-A6C34878D82A}">
                    <a16:rowId xmlns:a16="http://schemas.microsoft.com/office/drawing/2014/main" xmlns="" val="10008"/>
                  </a:ext>
                </a:extLst>
              </a:tr>
              <a:tr h="161905">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Ələt-Aktau</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4.888</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28%</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2.631</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dirty="0">
                          <a:solidFill>
                            <a:srgbClr val="000000"/>
                          </a:solidFill>
                          <a:effectLst/>
                          <a:latin typeface="Times New Roman" panose="02020603050405020304" pitchFamily="18" charset="0"/>
                          <a:cs typeface="Times New Roman" panose="02020603050405020304" pitchFamily="18" charset="0"/>
                        </a:rPr>
                        <a:t>20,6%</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extLst>
                  <a:ext uri="{0D108BD9-81ED-4DB2-BD59-A6C34878D82A}">
                    <a16:rowId xmlns:a16="http://schemas.microsoft.com/office/drawing/2014/main" xmlns="" val="10009"/>
                  </a:ext>
                </a:extLst>
              </a:tr>
              <a:tr h="161905">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Aktau-Ələt</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1.943</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11%</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438</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dirty="0">
                          <a:solidFill>
                            <a:srgbClr val="000000"/>
                          </a:solidFill>
                          <a:effectLst/>
                          <a:latin typeface="Times New Roman" panose="02020603050405020304" pitchFamily="18" charset="0"/>
                          <a:cs typeface="Times New Roman" panose="02020603050405020304" pitchFamily="18" charset="0"/>
                        </a:rPr>
                        <a:t>3,4%</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extLst>
                  <a:ext uri="{0D108BD9-81ED-4DB2-BD59-A6C34878D82A}">
                    <a16:rowId xmlns:a16="http://schemas.microsoft.com/office/drawing/2014/main" xmlns="" val="10010"/>
                  </a:ext>
                </a:extLst>
              </a:tr>
              <a:tr h="161905">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Kurik-Bakı</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28</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0,2%</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26</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dirty="0">
                          <a:solidFill>
                            <a:srgbClr val="000000"/>
                          </a:solidFill>
                          <a:effectLst/>
                          <a:latin typeface="Times New Roman" panose="02020603050405020304" pitchFamily="18" charset="0"/>
                          <a:cs typeface="Times New Roman" panose="02020603050405020304" pitchFamily="18" charset="0"/>
                        </a:rPr>
                        <a:t>0,2%</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extLst>
                  <a:ext uri="{0D108BD9-81ED-4DB2-BD59-A6C34878D82A}">
                    <a16:rowId xmlns:a16="http://schemas.microsoft.com/office/drawing/2014/main" xmlns="" val="10011"/>
                  </a:ext>
                </a:extLst>
              </a:tr>
              <a:tr h="161905">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Kurik-Ələt</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442</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3,5%</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dirty="0">
                          <a:solidFill>
                            <a:srgbClr val="000000"/>
                          </a:solidFill>
                          <a:effectLst/>
                          <a:latin typeface="Times New Roman" panose="02020603050405020304" pitchFamily="18" charset="0"/>
                          <a:cs typeface="Times New Roman" panose="02020603050405020304" pitchFamily="18" charset="0"/>
                        </a:rPr>
                        <a:t>1.620</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7,34%</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extLst>
                  <a:ext uri="{0D108BD9-81ED-4DB2-BD59-A6C34878D82A}">
                    <a16:rowId xmlns:a16="http://schemas.microsoft.com/office/drawing/2014/main" xmlns="" val="10012"/>
                  </a:ext>
                </a:extLst>
              </a:tr>
              <a:tr h="161905">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Ələt-Kurik</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2.349</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18,4%</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dirty="0">
                          <a:solidFill>
                            <a:srgbClr val="000000"/>
                          </a:solidFill>
                          <a:effectLst/>
                          <a:latin typeface="Times New Roman" panose="02020603050405020304" pitchFamily="18" charset="0"/>
                          <a:cs typeface="Times New Roman" panose="02020603050405020304" pitchFamily="18" charset="0"/>
                        </a:rPr>
                        <a:t>7.209</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32,66%</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cell3D prstMaterial="dkEdge">
                      <a:bevel h="50800" prst="divot"/>
                      <a:lightRig rig="flood" dir="t"/>
                    </a:cell3D>
                    <a:solidFill>
                      <a:srgbClr val="D6ECF2"/>
                    </a:solidFill>
                  </a:tcPr>
                </a:tc>
                <a:extLst>
                  <a:ext uri="{0D108BD9-81ED-4DB2-BD59-A6C34878D82A}">
                    <a16:rowId xmlns:a16="http://schemas.microsoft.com/office/drawing/2014/main" xmlns="" val="10013"/>
                  </a:ext>
                </a:extLst>
              </a:tr>
              <a:tr h="161905">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Bakı-Kurik</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12</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D6ECF2"/>
                    </a:solidFill>
                  </a:tcPr>
                </a:tc>
                <a:tc>
                  <a:txBody>
                    <a:bodyPr/>
                    <a:lstStyle/>
                    <a:p>
                      <a:pPr algn="ctr" fontAlgn="b"/>
                      <a:r>
                        <a:rPr lang="az-Latn-AZ" sz="1000" b="0" i="0" u="none" strike="noStrike">
                          <a:solidFill>
                            <a:srgbClr val="000000"/>
                          </a:solidFill>
                          <a:effectLst/>
                          <a:latin typeface="Times New Roman" panose="02020603050405020304" pitchFamily="18" charset="0"/>
                          <a:cs typeface="Times New Roman" panose="02020603050405020304" pitchFamily="18" charset="0"/>
                        </a:rPr>
                        <a:t>0,1%</a:t>
                      </a: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D6ECF2"/>
                    </a:solidFill>
                  </a:tcPr>
                </a:tc>
                <a:tc>
                  <a:txBody>
                    <a:bodyPr/>
                    <a:lstStyle/>
                    <a:p>
                      <a:pPr algn="ctr" fontAlgn="b"/>
                      <a:endParaRPr lang="az-Latn-AZ"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D6ECF2"/>
                    </a:solidFill>
                  </a:tcPr>
                </a:tc>
                <a:tc>
                  <a:txBody>
                    <a:bodyPr/>
                    <a:lstStyle/>
                    <a:p>
                      <a:pPr algn="ctr" fontAlgn="b"/>
                      <a:endParaRPr lang="az-Latn-A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D6ECF2"/>
                    </a:solidFill>
                  </a:tcPr>
                </a:tc>
                <a:extLst>
                  <a:ext uri="{0D108BD9-81ED-4DB2-BD59-A6C34878D82A}">
                    <a16:rowId xmlns:a16="http://schemas.microsoft.com/office/drawing/2014/main" xmlns="" val="10014"/>
                  </a:ext>
                </a:extLst>
              </a:tr>
              <a:tr h="161905">
                <a:tc>
                  <a:txBody>
                    <a:bodyPr/>
                    <a:lstStyle/>
                    <a:p>
                      <a:pPr algn="ctr" fontAlgn="ctr"/>
                      <a:r>
                        <a:rPr lang="az-Latn-AZ" sz="1000" b="1" i="0" u="none" strike="noStrike" dirty="0">
                          <a:solidFill>
                            <a:srgbClr val="000000"/>
                          </a:solidFill>
                          <a:effectLst/>
                          <a:latin typeface="Times New Roman" panose="02020603050405020304" pitchFamily="18" charset="0"/>
                          <a:cs typeface="Times New Roman" panose="02020603050405020304" pitchFamily="18" charset="0"/>
                        </a:rPr>
                        <a:t>Cəmi:</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fontAlgn="ctr"/>
                      <a:r>
                        <a:rPr lang="az-Latn-AZ" sz="1000" b="1" i="0" u="none" strike="noStrike">
                          <a:solidFill>
                            <a:srgbClr val="000000"/>
                          </a:solidFill>
                          <a:effectLst/>
                          <a:latin typeface="Times New Roman" panose="02020603050405020304" pitchFamily="18" charset="0"/>
                          <a:cs typeface="Times New Roman" panose="02020603050405020304" pitchFamily="18" charset="0"/>
                        </a:rPr>
                        <a:t>17.220</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fontAlgn="ctr"/>
                      <a:r>
                        <a:rPr lang="az-Latn-AZ" sz="1000" b="1"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fontAlgn="ctr"/>
                      <a:r>
                        <a:rPr lang="az-Latn-AZ" sz="1000" b="1" i="0" u="none" strike="noStrike">
                          <a:solidFill>
                            <a:srgbClr val="000000"/>
                          </a:solidFill>
                          <a:effectLst/>
                          <a:latin typeface="Times New Roman" panose="02020603050405020304" pitchFamily="18" charset="0"/>
                          <a:cs typeface="Times New Roman" panose="02020603050405020304" pitchFamily="18" charset="0"/>
                        </a:rPr>
                        <a:t>12.767</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fontAlgn="ctr"/>
                      <a:r>
                        <a:rPr lang="az-Latn-AZ" sz="1000" b="1"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fontAlgn="ctr"/>
                      <a:r>
                        <a:rPr lang="az-Latn-AZ" sz="1000" b="1" i="0" u="none" strike="noStrike" dirty="0">
                          <a:solidFill>
                            <a:srgbClr val="000000"/>
                          </a:solidFill>
                          <a:effectLst/>
                          <a:latin typeface="Times New Roman" panose="02020603050405020304" pitchFamily="18" charset="0"/>
                          <a:cs typeface="Times New Roman" panose="02020603050405020304" pitchFamily="18" charset="0"/>
                        </a:rPr>
                        <a:t>22.070</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tc>
                  <a:txBody>
                    <a:bodyPr/>
                    <a:lstStyle/>
                    <a:p>
                      <a:pPr algn="ctr" fontAlgn="ctr"/>
                      <a:r>
                        <a:rPr lang="az-Latn-AZ" sz="1000" b="1"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9BE5FF"/>
                    </a:solidFill>
                  </a:tcPr>
                </a:tc>
                <a:extLst>
                  <a:ext uri="{0D108BD9-81ED-4DB2-BD59-A6C34878D82A}">
                    <a16:rowId xmlns:a16="http://schemas.microsoft.com/office/drawing/2014/main" xmlns="" val="10015"/>
                  </a:ext>
                </a:extLst>
              </a:tr>
            </a:tbl>
          </a:graphicData>
        </a:graphic>
      </p:graphicFrame>
      <p:graphicFrame>
        <p:nvGraphicFramePr>
          <p:cNvPr id="7" name="Объект 6"/>
          <p:cNvGraphicFramePr>
            <a:graphicFrameLocks/>
          </p:cNvGraphicFramePr>
          <p:nvPr>
            <p:extLst>
              <p:ext uri="{D42A27DB-BD31-4B8C-83A1-F6EECF244321}">
                <p14:modId xmlns:p14="http://schemas.microsoft.com/office/powerpoint/2010/main" val="82111898"/>
              </p:ext>
            </p:extLst>
          </p:nvPr>
        </p:nvGraphicFramePr>
        <p:xfrm>
          <a:off x="251520" y="3933056"/>
          <a:ext cx="2701925" cy="2189162"/>
        </p:xfrm>
        <a:graphic>
          <a:graphicData uri="http://schemas.openxmlformats.org/presentationml/2006/ole">
            <mc:AlternateContent xmlns:mc="http://schemas.openxmlformats.org/markup-compatibility/2006">
              <mc:Choice xmlns:v="urn:schemas-microsoft-com:vml" Requires="v">
                <p:oleObj spid="_x0000_s4254" name="Chart" r:id="rId4" imgW="2706859" imgH="2194750" progId="Excel.Chart.8">
                  <p:embed/>
                </p:oleObj>
              </mc:Choice>
              <mc:Fallback>
                <p:oleObj name="Chart" r:id="rId4" imgW="2706859" imgH="2194750" progId="Excel.Chart.8">
                  <p:embed/>
                  <p:pic>
                    <p:nvPicPr>
                      <p:cNvPr id="0"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933056"/>
                        <a:ext cx="2701925"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Объект 7"/>
          <p:cNvGraphicFramePr>
            <a:graphicFrameLocks/>
          </p:cNvGraphicFramePr>
          <p:nvPr>
            <p:extLst>
              <p:ext uri="{D42A27DB-BD31-4B8C-83A1-F6EECF244321}">
                <p14:modId xmlns:p14="http://schemas.microsoft.com/office/powerpoint/2010/main" val="3218442878"/>
              </p:ext>
            </p:extLst>
          </p:nvPr>
        </p:nvGraphicFramePr>
        <p:xfrm>
          <a:off x="2915816" y="3933056"/>
          <a:ext cx="2664296" cy="2341562"/>
        </p:xfrm>
        <a:graphic>
          <a:graphicData uri="http://schemas.openxmlformats.org/presentationml/2006/ole">
            <mc:AlternateContent xmlns:mc="http://schemas.openxmlformats.org/markup-compatibility/2006">
              <mc:Choice xmlns:v="urn:schemas-microsoft-com:vml" Requires="v">
                <p:oleObj spid="_x0000_s4255" name="Chart" r:id="rId7" imgW="2542252" imgH="2347163" progId="Excel.Chart.8">
                  <p:embed/>
                </p:oleObj>
              </mc:Choice>
              <mc:Fallback>
                <p:oleObj name="Chart" r:id="rId7" imgW="2542252" imgH="2347163" progId="Excel.Chart.8">
                  <p:embed/>
                  <p:pic>
                    <p:nvPicPr>
                      <p:cNvPr id="0" name="Chart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3933056"/>
                        <a:ext cx="2664296" cy="2341562"/>
                      </a:xfrm>
                      <a:prstGeom prst="rect">
                        <a:avLst/>
                      </a:prstGeom>
                      <a:noFill/>
                      <a:ln>
                        <a:noFill/>
                      </a:ln>
                    </p:spPr>
                  </p:pic>
                </p:oleObj>
              </mc:Fallback>
            </mc:AlternateContent>
          </a:graphicData>
        </a:graphic>
      </p:graphicFrame>
      <p:graphicFrame>
        <p:nvGraphicFramePr>
          <p:cNvPr id="9" name="Объект 8"/>
          <p:cNvGraphicFramePr>
            <a:graphicFrameLocks/>
          </p:cNvGraphicFramePr>
          <p:nvPr>
            <p:extLst>
              <p:ext uri="{D42A27DB-BD31-4B8C-83A1-F6EECF244321}">
                <p14:modId xmlns:p14="http://schemas.microsoft.com/office/powerpoint/2010/main" val="4195284083"/>
              </p:ext>
            </p:extLst>
          </p:nvPr>
        </p:nvGraphicFramePr>
        <p:xfrm>
          <a:off x="5868144" y="4005064"/>
          <a:ext cx="2882900" cy="2147887"/>
        </p:xfrm>
        <a:graphic>
          <a:graphicData uri="http://schemas.openxmlformats.org/presentationml/2006/ole">
            <mc:AlternateContent xmlns:mc="http://schemas.openxmlformats.org/markup-compatibility/2006">
              <mc:Choice xmlns:v="urn:schemas-microsoft-com:vml" Requires="v">
                <p:oleObj spid="_x0000_s4256" name="Chart" r:id="rId10" imgW="2889754" imgH="2152075" progId="Excel.Chart.8">
                  <p:embed/>
                </p:oleObj>
              </mc:Choice>
              <mc:Fallback>
                <p:oleObj name="Chart" r:id="rId10" imgW="2889754" imgH="2152075" progId="Excel.Chart.8">
                  <p:embed/>
                  <p:pic>
                    <p:nvPicPr>
                      <p:cNvPr id="0" name="Chart 1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8144" y="4005064"/>
                        <a:ext cx="288290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Объект 9"/>
          <p:cNvGraphicFramePr>
            <a:graphicFrameLocks/>
          </p:cNvGraphicFramePr>
          <p:nvPr>
            <p:extLst>
              <p:ext uri="{D42A27DB-BD31-4B8C-83A1-F6EECF244321}">
                <p14:modId xmlns:p14="http://schemas.microsoft.com/office/powerpoint/2010/main" val="1746667247"/>
              </p:ext>
            </p:extLst>
          </p:nvPr>
        </p:nvGraphicFramePr>
        <p:xfrm>
          <a:off x="401191" y="6021288"/>
          <a:ext cx="8331200" cy="496887"/>
        </p:xfrm>
        <a:graphic>
          <a:graphicData uri="http://schemas.openxmlformats.org/presentationml/2006/ole">
            <mc:AlternateContent xmlns:mc="http://schemas.openxmlformats.org/markup-compatibility/2006">
              <mc:Choice xmlns:v="urn:schemas-microsoft-com:vml" Requires="v">
                <p:oleObj spid="_x0000_s4257" name="Chart" r:id="rId13" imgW="8333954" imgH="506012" progId="Excel.Chart.8">
                  <p:embed/>
                </p:oleObj>
              </mc:Choice>
              <mc:Fallback>
                <p:oleObj name="Chart" r:id="rId13" imgW="8333954" imgH="506012" progId="Excel.Chart.8">
                  <p:embed/>
                  <p:pic>
                    <p:nvPicPr>
                      <p:cNvPr id="0" name="Chart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1191" y="6021288"/>
                        <a:ext cx="8331200" cy="496887"/>
                      </a:xfrm>
                      <a:prstGeom prst="rect">
                        <a:avLst/>
                      </a:prstGeom>
                      <a:noFill/>
                      <a:ln>
                        <a:solidFill>
                          <a:schemeClr val="accent1">
                            <a:lumMod val="20000"/>
                            <a:lumOff val="80000"/>
                          </a:schemeClr>
                        </a:solidFill>
                      </a:ln>
                    </p:spPr>
                  </p:pic>
                </p:oleObj>
              </mc:Fallback>
            </mc:AlternateContent>
          </a:graphicData>
        </a:graphic>
      </p:graphicFrame>
      <p:pic>
        <p:nvPicPr>
          <p:cNvPr id="11" name="Picture 7" descr="C:\Users\USER\Documents\ReceivedFiles\AMEA-logo.png"/>
          <p:cNvPicPr>
            <a:picLocks noChangeAspect="1" noChangeArrowheads="1"/>
          </p:cNvPicPr>
          <p:nvPr/>
        </p:nvPicPr>
        <p:blipFill>
          <a:blip r:embed="rId15"/>
          <a:srcRect/>
          <a:stretch>
            <a:fillRect/>
          </a:stretch>
        </p:blipFill>
        <p:spPr bwMode="auto">
          <a:xfrm>
            <a:off x="0" y="18768"/>
            <a:ext cx="9001571" cy="673927"/>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95406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a:xfrm flipH="1">
            <a:off x="164741" y="980728"/>
            <a:ext cx="8979257" cy="432147"/>
          </a:xfrm>
          <a:custGeom>
            <a:avLst/>
            <a:gdLst>
              <a:gd name="connsiteX0" fmla="*/ 85725 w 7705725"/>
              <a:gd name="connsiteY0" fmla="*/ 0 h 1704975"/>
              <a:gd name="connsiteX1" fmla="*/ 7705725 w 7705725"/>
              <a:gd name="connsiteY1" fmla="*/ 0 h 1704975"/>
              <a:gd name="connsiteX2" fmla="*/ 7705725 w 7705725"/>
              <a:gd name="connsiteY2" fmla="*/ 1704975 h 1704975"/>
              <a:gd name="connsiteX3" fmla="*/ 0 w 7705725"/>
              <a:gd name="connsiteY3" fmla="*/ 1704975 h 1704975"/>
              <a:gd name="connsiteX4" fmla="*/ 85725 w 7705725"/>
              <a:gd name="connsiteY4" fmla="*/ 0 h 1704975"/>
              <a:gd name="connsiteX0" fmla="*/ 0 w 7620000"/>
              <a:gd name="connsiteY0" fmla="*/ 0 h 1705429"/>
              <a:gd name="connsiteX1" fmla="*/ 7620000 w 7620000"/>
              <a:gd name="connsiteY1" fmla="*/ 0 h 1705429"/>
              <a:gd name="connsiteX2" fmla="*/ 7620000 w 7620000"/>
              <a:gd name="connsiteY2" fmla="*/ 1704975 h 1705429"/>
              <a:gd name="connsiteX3" fmla="*/ 329085 w 7620000"/>
              <a:gd name="connsiteY3" fmla="*/ 1705429 h 1705429"/>
              <a:gd name="connsiteX4" fmla="*/ 0 w 7620000"/>
              <a:gd name="connsiteY4" fmla="*/ 0 h 170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705429">
                <a:moveTo>
                  <a:pt x="0" y="0"/>
                </a:moveTo>
                <a:lnTo>
                  <a:pt x="7620000" y="0"/>
                </a:lnTo>
                <a:lnTo>
                  <a:pt x="7620000" y="1704975"/>
                </a:lnTo>
                <a:lnTo>
                  <a:pt x="329085" y="1705429"/>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182880" anchor="ctr"/>
          <a:lstStyle/>
          <a:p>
            <a:pPr algn="ctr" eaLnBrk="1" fontAlgn="auto" hangingPunct="1">
              <a:spcBef>
                <a:spcPts val="0"/>
              </a:spcBef>
              <a:spcAft>
                <a:spcPts val="0"/>
              </a:spcAft>
              <a:defRPr/>
            </a:pPr>
            <a:r>
              <a:rPr lang="fr-FR" sz="1600" b="1" u="sng" dirty="0">
                <a:solidFill>
                  <a:schemeClr val="bg1"/>
                </a:solidFill>
                <a:latin typeface="Times New Roman" panose="02020603050405020304" pitchFamily="18" charset="0"/>
                <a:cs typeface="Times New Roman" panose="02020603050405020304" pitchFamily="18" charset="0"/>
              </a:rPr>
              <a:t>Gəmi tipləri </a:t>
            </a:r>
            <a:r>
              <a:rPr lang="fr-FR" sz="1600" b="1" u="sng" dirty="0" err="1">
                <a:solidFill>
                  <a:schemeClr val="bg1"/>
                </a:solidFill>
                <a:latin typeface="Times New Roman" panose="02020603050405020304" pitchFamily="18" charset="0"/>
                <a:cs typeface="Times New Roman" panose="02020603050405020304" pitchFamily="18" charset="0"/>
              </a:rPr>
              <a:t>üzrə</a:t>
            </a:r>
            <a:r>
              <a:rPr lang="fr-FR" sz="1600" b="1" u="sng" dirty="0">
                <a:solidFill>
                  <a:schemeClr val="bg1"/>
                </a:solidFill>
                <a:latin typeface="Times New Roman" panose="02020603050405020304" pitchFamily="18" charset="0"/>
                <a:cs typeface="Times New Roman" panose="02020603050405020304" pitchFamily="18" charset="0"/>
              </a:rPr>
              <a:t> 201</a:t>
            </a:r>
            <a:r>
              <a:rPr lang="az-Latn-AZ" sz="1600" b="1" u="sng" dirty="0">
                <a:solidFill>
                  <a:schemeClr val="bg1"/>
                </a:solidFill>
                <a:latin typeface="Times New Roman" panose="02020603050405020304" pitchFamily="18" charset="0"/>
                <a:cs typeface="Times New Roman" panose="02020603050405020304" pitchFamily="18" charset="0"/>
              </a:rPr>
              <a:t>9</a:t>
            </a:r>
            <a:r>
              <a:rPr lang="fr-FR" sz="1600" b="1" u="sng" dirty="0">
                <a:solidFill>
                  <a:schemeClr val="bg1"/>
                </a:solidFill>
                <a:latin typeface="Times New Roman" panose="02020603050405020304" pitchFamily="18" charset="0"/>
                <a:cs typeface="Times New Roman" panose="02020603050405020304" pitchFamily="18" charset="0"/>
              </a:rPr>
              <a:t>-c</a:t>
            </a:r>
            <a:r>
              <a:rPr lang="az-Latn-AZ" sz="1600" b="1" u="sng" dirty="0">
                <a:solidFill>
                  <a:schemeClr val="bg1"/>
                </a:solidFill>
                <a:latin typeface="Times New Roman" panose="02020603050405020304" pitchFamily="18" charset="0"/>
                <a:cs typeface="Times New Roman" panose="02020603050405020304" pitchFamily="18" charset="0"/>
              </a:rPr>
              <a:t>u</a:t>
            </a:r>
            <a:r>
              <a:rPr lang="fr-FR" sz="1600" b="1" u="sng" dirty="0">
                <a:solidFill>
                  <a:schemeClr val="bg1"/>
                </a:solidFill>
                <a:latin typeface="Times New Roman" panose="02020603050405020304" pitchFamily="18" charset="0"/>
                <a:cs typeface="Times New Roman" panose="02020603050405020304" pitchFamily="18" charset="0"/>
              </a:rPr>
              <a:t> ilin maliyyə nəticələri:</a:t>
            </a:r>
          </a:p>
        </p:txBody>
      </p:sp>
      <p:graphicFrame>
        <p:nvGraphicFramePr>
          <p:cNvPr id="5" name="Table 2"/>
          <p:cNvGraphicFramePr>
            <a:graphicFrameLocks noGrp="1"/>
          </p:cNvGraphicFramePr>
          <p:nvPr>
            <p:extLst>
              <p:ext uri="{D42A27DB-BD31-4B8C-83A1-F6EECF244321}">
                <p14:modId xmlns:p14="http://schemas.microsoft.com/office/powerpoint/2010/main" val="2316556527"/>
              </p:ext>
            </p:extLst>
          </p:nvPr>
        </p:nvGraphicFramePr>
        <p:xfrm>
          <a:off x="164742" y="1556792"/>
          <a:ext cx="8871754" cy="2068514"/>
        </p:xfrm>
        <a:graphic>
          <a:graphicData uri="http://schemas.openxmlformats.org/drawingml/2006/table">
            <a:tbl>
              <a:tblPr/>
              <a:tblGrid>
                <a:gridCol w="1422829">
                  <a:extLst>
                    <a:ext uri="{9D8B030D-6E8A-4147-A177-3AD203B41FA5}">
                      <a16:colId xmlns:a16="http://schemas.microsoft.com/office/drawing/2014/main" xmlns="" val="3836198638"/>
                    </a:ext>
                  </a:extLst>
                </a:gridCol>
                <a:gridCol w="573237">
                  <a:extLst>
                    <a:ext uri="{9D8B030D-6E8A-4147-A177-3AD203B41FA5}">
                      <a16:colId xmlns:a16="http://schemas.microsoft.com/office/drawing/2014/main" xmlns="" val="3454693760"/>
                    </a:ext>
                  </a:extLst>
                </a:gridCol>
                <a:gridCol w="753262">
                  <a:extLst>
                    <a:ext uri="{9D8B030D-6E8A-4147-A177-3AD203B41FA5}">
                      <a16:colId xmlns:a16="http://schemas.microsoft.com/office/drawing/2014/main" xmlns="" val="1928624229"/>
                    </a:ext>
                  </a:extLst>
                </a:gridCol>
                <a:gridCol w="753261">
                  <a:extLst>
                    <a:ext uri="{9D8B030D-6E8A-4147-A177-3AD203B41FA5}">
                      <a16:colId xmlns:a16="http://schemas.microsoft.com/office/drawing/2014/main" xmlns="" val="2114860747"/>
                    </a:ext>
                  </a:extLst>
                </a:gridCol>
                <a:gridCol w="780108">
                  <a:extLst>
                    <a:ext uri="{9D8B030D-6E8A-4147-A177-3AD203B41FA5}">
                      <a16:colId xmlns:a16="http://schemas.microsoft.com/office/drawing/2014/main" xmlns="" val="1115087303"/>
                    </a:ext>
                  </a:extLst>
                </a:gridCol>
                <a:gridCol w="606400">
                  <a:extLst>
                    <a:ext uri="{9D8B030D-6E8A-4147-A177-3AD203B41FA5}">
                      <a16:colId xmlns:a16="http://schemas.microsoft.com/office/drawing/2014/main" xmlns="" val="3455755227"/>
                    </a:ext>
                  </a:extLst>
                </a:gridCol>
                <a:gridCol w="985399">
                  <a:extLst>
                    <a:ext uri="{9D8B030D-6E8A-4147-A177-3AD203B41FA5}">
                      <a16:colId xmlns:a16="http://schemas.microsoft.com/office/drawing/2014/main" xmlns="" val="287120983"/>
                    </a:ext>
                  </a:extLst>
                </a:gridCol>
                <a:gridCol w="833800">
                  <a:extLst>
                    <a:ext uri="{9D8B030D-6E8A-4147-A177-3AD203B41FA5}">
                      <a16:colId xmlns:a16="http://schemas.microsoft.com/office/drawing/2014/main" xmlns="" val="1041938685"/>
                    </a:ext>
                  </a:extLst>
                </a:gridCol>
                <a:gridCol w="682199">
                  <a:extLst>
                    <a:ext uri="{9D8B030D-6E8A-4147-A177-3AD203B41FA5}">
                      <a16:colId xmlns:a16="http://schemas.microsoft.com/office/drawing/2014/main" xmlns="" val="2729162005"/>
                    </a:ext>
                  </a:extLst>
                </a:gridCol>
                <a:gridCol w="758000">
                  <a:extLst>
                    <a:ext uri="{9D8B030D-6E8A-4147-A177-3AD203B41FA5}">
                      <a16:colId xmlns:a16="http://schemas.microsoft.com/office/drawing/2014/main" xmlns="" val="4186179280"/>
                    </a:ext>
                  </a:extLst>
                </a:gridCol>
                <a:gridCol w="723259">
                  <a:extLst>
                    <a:ext uri="{9D8B030D-6E8A-4147-A177-3AD203B41FA5}">
                      <a16:colId xmlns:a16="http://schemas.microsoft.com/office/drawing/2014/main" xmlns="" val="984598932"/>
                    </a:ext>
                  </a:extLst>
                </a:gridCol>
              </a:tblGrid>
              <a:tr h="703262">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G</a:t>
                      </a:r>
                      <a:r>
                        <a:rPr kumimoji="0" lang="az-Latn-AZ" altLang="en-US" sz="11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əmi təyinatı</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Gəmi sayi</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Yükdaşıma</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Gəlir</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Maya </a:t>
                      </a:r>
                    </a:p>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dəyəri </a:t>
                      </a:r>
                    </a:p>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xərci</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Mənfəət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Bölüdürülməyən xərclər</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Administrativ xərclər</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Cəmi saxlanma xərcləri</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Əməliyyat mənfəəti</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1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Rentabellik,%</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extLst>
                  <a:ext uri="{0D108BD9-81ED-4DB2-BD59-A6C34878D82A}">
                    <a16:rowId xmlns:a16="http://schemas.microsoft.com/office/drawing/2014/main" xmlns="" val="912026204"/>
                  </a:ext>
                </a:extLst>
              </a:tr>
              <a:tr h="220663">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Tankerlər</a:t>
                      </a:r>
                    </a:p>
                  </a:txBody>
                  <a:tcPr marL="0" marR="0" marT="0"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2.156.129</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67.731.889</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43.608.673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24.123.216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3.969.246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47.577.918</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20.153.971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42%</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extLst>
                  <a:ext uri="{0D108BD9-81ED-4DB2-BD59-A6C34878D82A}">
                    <a16:rowId xmlns:a16="http://schemas.microsoft.com/office/drawing/2014/main" xmlns="" val="3445044896"/>
                  </a:ext>
                </a:extLst>
              </a:tr>
              <a:tr h="220663">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Quru yük gəmiləri</a:t>
                      </a:r>
                    </a:p>
                  </a:txBody>
                  <a:tcPr marL="0" marR="0" marT="0"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823.348</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34.504.628</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35.026.009</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-521.381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2.281.720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37.307.729</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-2.803.101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extLst>
                  <a:ext uri="{0D108BD9-81ED-4DB2-BD59-A6C34878D82A}">
                    <a16:rowId xmlns:a16="http://schemas.microsoft.com/office/drawing/2014/main" xmlns="" val="3206182998"/>
                  </a:ext>
                </a:extLst>
              </a:tr>
              <a:tr h="220663">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Bərələr</a:t>
                      </a:r>
                    </a:p>
                  </a:txBody>
                  <a:tcPr marL="0" marR="0" marT="0"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180.944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10.869.466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10.838.269</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31.197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350.962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11.189.231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-319.765</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extLst>
                  <a:ext uri="{0D108BD9-81ED-4DB2-BD59-A6C34878D82A}">
                    <a16:rowId xmlns:a16="http://schemas.microsoft.com/office/drawing/2014/main" xmlns="" val="3982068921"/>
                  </a:ext>
                </a:extLst>
              </a:tr>
              <a:tr h="220663">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Ro-Ro gəmiləri</a:t>
                      </a:r>
                    </a:p>
                  </a:txBody>
                  <a:tcPr marL="0" marR="0" marT="0"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2.808.321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75.684.531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56.323.359</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19.361.172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4.551.434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60.874.793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14.809.738</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extLst>
                  <a:ext uri="{0D108BD9-81ED-4DB2-BD59-A6C34878D82A}">
                    <a16:rowId xmlns:a16="http://schemas.microsoft.com/office/drawing/2014/main" xmlns="" val="3188900475"/>
                  </a:ext>
                </a:extLst>
              </a:tr>
              <a:tr h="219075">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Digər</a:t>
                      </a:r>
                    </a:p>
                  </a:txBody>
                  <a:tcPr marL="9525" marR="9525" marT="9525"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2.604.437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2.604.437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273.374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4.846.952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5.120.326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-2.515.889</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solidFill>
                      <a:srgbClr val="F2DCDB"/>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9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-49%</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cell3D prstMaterial="dkEdge">
                      <a:bevel prst="artDeco"/>
                      <a:lightRig rig="flood" dir="t"/>
                    </a:cell3D>
                    <a:noFill/>
                  </a:tcPr>
                </a:tc>
                <a:extLst>
                  <a:ext uri="{0D108BD9-81ED-4DB2-BD59-A6C34878D82A}">
                    <a16:rowId xmlns:a16="http://schemas.microsoft.com/office/drawing/2014/main" xmlns="" val="3262468917"/>
                  </a:ext>
                </a:extLst>
              </a:tr>
              <a:tr h="263525">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YEKUN:</a:t>
                      </a:r>
                    </a:p>
                  </a:txBody>
                  <a:tcPr marL="9525" marR="9525" marT="9525" marB="0" anchor="ctr"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52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5.968.742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191.394.951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145.796.310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a:t>45.598.641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11.426.736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4.846.952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162.069.997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29.324.954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18%</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C0504D"/>
                    </a:solidFill>
                  </a:tcPr>
                </a:tc>
                <a:extLst>
                  <a:ext uri="{0D108BD9-81ED-4DB2-BD59-A6C34878D82A}">
                    <a16:rowId xmlns:a16="http://schemas.microsoft.com/office/drawing/2014/main" xmlns="" val="1812716024"/>
                  </a:ext>
                </a:extLst>
              </a:tr>
            </a:tbl>
          </a:graphicData>
        </a:graphic>
      </p:graphicFrame>
      <p:graphicFrame>
        <p:nvGraphicFramePr>
          <p:cNvPr id="6" name="Объект 5"/>
          <p:cNvGraphicFramePr>
            <a:graphicFrameLocks/>
          </p:cNvGraphicFramePr>
          <p:nvPr>
            <p:extLst>
              <p:ext uri="{D42A27DB-BD31-4B8C-83A1-F6EECF244321}">
                <p14:modId xmlns:p14="http://schemas.microsoft.com/office/powerpoint/2010/main" val="1914886451"/>
              </p:ext>
            </p:extLst>
          </p:nvPr>
        </p:nvGraphicFramePr>
        <p:xfrm>
          <a:off x="164742" y="3789040"/>
          <a:ext cx="2730500" cy="2533650"/>
        </p:xfrm>
        <a:graphic>
          <a:graphicData uri="http://schemas.openxmlformats.org/presentationml/2006/ole">
            <mc:AlternateContent xmlns:mc="http://schemas.openxmlformats.org/markup-compatibility/2006">
              <mc:Choice xmlns:v="urn:schemas-microsoft-com:vml" Requires="v">
                <p:oleObj spid="_x0000_s5270" name="Chart" r:id="rId4" imgW="2737341" imgH="2542252" progId="Excel.Chart.8">
                  <p:embed/>
                </p:oleObj>
              </mc:Choice>
              <mc:Fallback>
                <p:oleObj name="Chart" r:id="rId4" imgW="2737341" imgH="2542252" progId="Excel.Char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42" y="3789040"/>
                        <a:ext cx="27305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Объект 6"/>
          <p:cNvGraphicFramePr>
            <a:graphicFrameLocks/>
          </p:cNvGraphicFramePr>
          <p:nvPr>
            <p:extLst>
              <p:ext uri="{D42A27DB-BD31-4B8C-83A1-F6EECF244321}">
                <p14:modId xmlns:p14="http://schemas.microsoft.com/office/powerpoint/2010/main" val="3711886193"/>
              </p:ext>
            </p:extLst>
          </p:nvPr>
        </p:nvGraphicFramePr>
        <p:xfrm>
          <a:off x="2843808" y="3789040"/>
          <a:ext cx="2644775" cy="2533650"/>
        </p:xfrm>
        <a:graphic>
          <a:graphicData uri="http://schemas.openxmlformats.org/presentationml/2006/ole">
            <mc:AlternateContent xmlns:mc="http://schemas.openxmlformats.org/markup-compatibility/2006">
              <mc:Choice xmlns:v="urn:schemas-microsoft-com:vml" Requires="v">
                <p:oleObj spid="_x0000_s5271" name="Chart" r:id="rId7" imgW="2651990" imgH="2542252" progId="Excel.Chart.8">
                  <p:embed/>
                </p:oleObj>
              </mc:Choice>
              <mc:Fallback>
                <p:oleObj name="Chart" r:id="rId7" imgW="2651990" imgH="2542252" progId="Excel.Chart.8">
                  <p:embed/>
                  <p:pic>
                    <p:nvPicPr>
                      <p:cNvPr id="0" name="Chart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3789040"/>
                        <a:ext cx="26447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Объект 7"/>
          <p:cNvGraphicFramePr>
            <a:graphicFrameLocks/>
          </p:cNvGraphicFramePr>
          <p:nvPr>
            <p:extLst>
              <p:ext uri="{D42A27DB-BD31-4B8C-83A1-F6EECF244321}">
                <p14:modId xmlns:p14="http://schemas.microsoft.com/office/powerpoint/2010/main" val="1477438231"/>
              </p:ext>
            </p:extLst>
          </p:nvPr>
        </p:nvGraphicFramePr>
        <p:xfrm>
          <a:off x="5652120" y="3861048"/>
          <a:ext cx="3006725" cy="2533650"/>
        </p:xfrm>
        <a:graphic>
          <a:graphicData uri="http://schemas.openxmlformats.org/presentationml/2006/ole">
            <mc:AlternateContent xmlns:mc="http://schemas.openxmlformats.org/markup-compatibility/2006">
              <mc:Choice xmlns:v="urn:schemas-microsoft-com:vml" Requires="v">
                <p:oleObj spid="_x0000_s5272" name="Chart" r:id="rId10" imgW="3011685" imgH="2542252" progId="Excel.Chart.8">
                  <p:embed/>
                </p:oleObj>
              </mc:Choice>
              <mc:Fallback>
                <p:oleObj name="Chart" r:id="rId10" imgW="3011685" imgH="2542252" progId="Excel.Chart.8">
                  <p:embed/>
                  <p:pic>
                    <p:nvPicPr>
                      <p:cNvPr id="0" name="Chart 1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120" y="3861048"/>
                        <a:ext cx="30067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Объект 8"/>
          <p:cNvGraphicFramePr>
            <a:graphicFrameLocks/>
          </p:cNvGraphicFramePr>
          <p:nvPr>
            <p:extLst>
              <p:ext uri="{D42A27DB-BD31-4B8C-83A1-F6EECF244321}">
                <p14:modId xmlns:p14="http://schemas.microsoft.com/office/powerpoint/2010/main" val="2382272748"/>
              </p:ext>
            </p:extLst>
          </p:nvPr>
        </p:nvGraphicFramePr>
        <p:xfrm>
          <a:off x="467544" y="6237312"/>
          <a:ext cx="8280920" cy="482600"/>
        </p:xfrm>
        <a:graphic>
          <a:graphicData uri="http://schemas.openxmlformats.org/presentationml/2006/ole">
            <mc:AlternateContent xmlns:mc="http://schemas.openxmlformats.org/markup-compatibility/2006">
              <mc:Choice xmlns:v="urn:schemas-microsoft-com:vml" Requires="v">
                <p:oleObj spid="_x0000_s5273" name="Chart" r:id="rId13" imgW="4676037" imgH="487722" progId="Excel.Chart.8">
                  <p:embed/>
                </p:oleObj>
              </mc:Choice>
              <mc:Fallback>
                <p:oleObj name="Chart" r:id="rId13" imgW="4676037" imgH="487722" progId="Excel.Chart.8">
                  <p:embed/>
                  <p:pic>
                    <p:nvPicPr>
                      <p:cNvPr id="0" name="Chart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544" y="6237312"/>
                        <a:ext cx="8280920" cy="482600"/>
                      </a:xfrm>
                      <a:prstGeom prst="rect">
                        <a:avLst/>
                      </a:prstGeom>
                      <a:noFill/>
                      <a:ln>
                        <a:noFill/>
                      </a:ln>
                    </p:spPr>
                  </p:pic>
                </p:oleObj>
              </mc:Fallback>
            </mc:AlternateContent>
          </a:graphicData>
        </a:graphic>
      </p:graphicFrame>
      <p:pic>
        <p:nvPicPr>
          <p:cNvPr id="10" name="Picture 7" descr="C:\Users\USER\Documents\ReceivedFiles\AMEA-logo.png"/>
          <p:cNvPicPr>
            <a:picLocks noChangeAspect="1" noChangeArrowheads="1"/>
          </p:cNvPicPr>
          <p:nvPr/>
        </p:nvPicPr>
        <p:blipFill>
          <a:blip r:embed="rId15"/>
          <a:srcRect/>
          <a:stretch>
            <a:fillRect/>
          </a:stretch>
        </p:blipFill>
        <p:spPr bwMode="auto">
          <a:xfrm>
            <a:off x="29863" y="28312"/>
            <a:ext cx="9001571" cy="808400"/>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740356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p:nvPr/>
        </p:nvSpPr>
        <p:spPr>
          <a:xfrm flipH="1">
            <a:off x="215362" y="548680"/>
            <a:ext cx="8784975" cy="448816"/>
          </a:xfrm>
          <a:custGeom>
            <a:avLst/>
            <a:gdLst>
              <a:gd name="connsiteX0" fmla="*/ 85725 w 7705725"/>
              <a:gd name="connsiteY0" fmla="*/ 0 h 1704975"/>
              <a:gd name="connsiteX1" fmla="*/ 7705725 w 7705725"/>
              <a:gd name="connsiteY1" fmla="*/ 0 h 1704975"/>
              <a:gd name="connsiteX2" fmla="*/ 7705725 w 7705725"/>
              <a:gd name="connsiteY2" fmla="*/ 1704975 h 1704975"/>
              <a:gd name="connsiteX3" fmla="*/ 0 w 7705725"/>
              <a:gd name="connsiteY3" fmla="*/ 1704975 h 1704975"/>
              <a:gd name="connsiteX4" fmla="*/ 85725 w 7705725"/>
              <a:gd name="connsiteY4" fmla="*/ 0 h 1704975"/>
              <a:gd name="connsiteX0" fmla="*/ 0 w 7620000"/>
              <a:gd name="connsiteY0" fmla="*/ 0 h 1705429"/>
              <a:gd name="connsiteX1" fmla="*/ 7620000 w 7620000"/>
              <a:gd name="connsiteY1" fmla="*/ 0 h 1705429"/>
              <a:gd name="connsiteX2" fmla="*/ 7620000 w 7620000"/>
              <a:gd name="connsiteY2" fmla="*/ 1704975 h 1705429"/>
              <a:gd name="connsiteX3" fmla="*/ 329085 w 7620000"/>
              <a:gd name="connsiteY3" fmla="*/ 1705429 h 1705429"/>
              <a:gd name="connsiteX4" fmla="*/ 0 w 7620000"/>
              <a:gd name="connsiteY4" fmla="*/ 0 h 170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705429">
                <a:moveTo>
                  <a:pt x="0" y="0"/>
                </a:moveTo>
                <a:lnTo>
                  <a:pt x="7620000" y="0"/>
                </a:lnTo>
                <a:lnTo>
                  <a:pt x="7620000" y="1704975"/>
                </a:lnTo>
                <a:lnTo>
                  <a:pt x="329085" y="1705429"/>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182880" anchor="ctr"/>
          <a:lstStyle/>
          <a:p>
            <a:pPr algn="ctr" eaLnBrk="1" fontAlgn="auto" hangingPunct="1">
              <a:spcBef>
                <a:spcPts val="0"/>
              </a:spcBef>
              <a:spcAft>
                <a:spcPts val="0"/>
              </a:spcAft>
              <a:defRPr/>
            </a:pPr>
            <a:r>
              <a:rPr lang="fr-FR" sz="1400" b="1" u="sng" dirty="0">
                <a:solidFill>
                  <a:schemeClr val="bg1"/>
                </a:solidFill>
                <a:cs typeface="Arial" panose="020B0604020202020204" pitchFamily="34" charset="0"/>
              </a:rPr>
              <a:t>Gəmilərin yaşları </a:t>
            </a:r>
            <a:r>
              <a:rPr lang="fr-FR" sz="1400" b="1" u="sng" dirty="0" err="1">
                <a:solidFill>
                  <a:schemeClr val="bg1"/>
                </a:solidFill>
                <a:cs typeface="Arial" panose="020B0604020202020204" pitchFamily="34" charset="0"/>
              </a:rPr>
              <a:t>üzrə</a:t>
            </a:r>
            <a:r>
              <a:rPr lang="fr-FR" sz="1400" b="1" u="sng" dirty="0">
                <a:solidFill>
                  <a:schemeClr val="bg1"/>
                </a:solidFill>
                <a:cs typeface="Arial" panose="020B0604020202020204" pitchFamily="34" charset="0"/>
              </a:rPr>
              <a:t> 201</a:t>
            </a:r>
            <a:r>
              <a:rPr lang="az-Latn-AZ" sz="1400" b="1" u="sng" dirty="0">
                <a:solidFill>
                  <a:schemeClr val="bg1"/>
                </a:solidFill>
                <a:cs typeface="Arial" panose="020B0604020202020204" pitchFamily="34" charset="0"/>
              </a:rPr>
              <a:t>9</a:t>
            </a:r>
            <a:r>
              <a:rPr lang="fr-FR" sz="1400" b="1" u="sng" dirty="0">
                <a:solidFill>
                  <a:schemeClr val="bg1"/>
                </a:solidFill>
                <a:cs typeface="Arial" panose="020B0604020202020204" pitchFamily="34" charset="0"/>
              </a:rPr>
              <a:t>-c</a:t>
            </a:r>
            <a:r>
              <a:rPr lang="az-Latn-AZ" sz="1400" b="1" u="sng" dirty="0">
                <a:solidFill>
                  <a:schemeClr val="bg1"/>
                </a:solidFill>
                <a:cs typeface="Arial" panose="020B0604020202020204" pitchFamily="34" charset="0"/>
              </a:rPr>
              <a:t>u</a:t>
            </a:r>
            <a:r>
              <a:rPr lang="fr-FR" sz="1400" b="1" u="sng" dirty="0">
                <a:solidFill>
                  <a:schemeClr val="bg1"/>
                </a:solidFill>
                <a:cs typeface="Arial" panose="020B0604020202020204" pitchFamily="34" charset="0"/>
              </a:rPr>
              <a:t> ilin </a:t>
            </a:r>
            <a:r>
              <a:rPr lang="az-Latn-AZ" sz="1400" b="1" u="sng" dirty="0">
                <a:solidFill>
                  <a:schemeClr val="bg1"/>
                </a:solidFill>
                <a:cs typeface="Arial" panose="020B0604020202020204" pitchFamily="34" charset="0"/>
              </a:rPr>
              <a:t> </a:t>
            </a:r>
            <a:r>
              <a:rPr lang="fr-FR" sz="1400" b="1" u="sng" dirty="0">
                <a:solidFill>
                  <a:schemeClr val="bg1"/>
                </a:solidFill>
                <a:cs typeface="Arial" panose="020B0604020202020204" pitchFamily="34" charset="0"/>
              </a:rPr>
              <a:t>maliyyə nəticələri:</a:t>
            </a:r>
          </a:p>
        </p:txBody>
      </p:sp>
      <p:graphicFrame>
        <p:nvGraphicFramePr>
          <p:cNvPr id="5" name="Table 2"/>
          <p:cNvGraphicFramePr>
            <a:graphicFrameLocks noGrp="1"/>
          </p:cNvGraphicFramePr>
          <p:nvPr>
            <p:extLst>
              <p:ext uri="{D42A27DB-BD31-4B8C-83A1-F6EECF244321}">
                <p14:modId xmlns:p14="http://schemas.microsoft.com/office/powerpoint/2010/main" val="1945775433"/>
              </p:ext>
            </p:extLst>
          </p:nvPr>
        </p:nvGraphicFramePr>
        <p:xfrm>
          <a:off x="251361" y="997496"/>
          <a:ext cx="8712976" cy="2253166"/>
        </p:xfrm>
        <a:graphic>
          <a:graphicData uri="http://schemas.openxmlformats.org/drawingml/2006/table">
            <a:tbl>
              <a:tblPr/>
              <a:tblGrid>
                <a:gridCol w="707212">
                  <a:extLst>
                    <a:ext uri="{9D8B030D-6E8A-4147-A177-3AD203B41FA5}">
                      <a16:colId xmlns:a16="http://schemas.microsoft.com/office/drawing/2014/main" xmlns="" val="1525348049"/>
                    </a:ext>
                  </a:extLst>
                </a:gridCol>
                <a:gridCol w="669990">
                  <a:extLst>
                    <a:ext uri="{9D8B030D-6E8A-4147-A177-3AD203B41FA5}">
                      <a16:colId xmlns:a16="http://schemas.microsoft.com/office/drawing/2014/main" xmlns="" val="1508729124"/>
                    </a:ext>
                  </a:extLst>
                </a:gridCol>
                <a:gridCol w="744434">
                  <a:extLst>
                    <a:ext uri="{9D8B030D-6E8A-4147-A177-3AD203B41FA5}">
                      <a16:colId xmlns:a16="http://schemas.microsoft.com/office/drawing/2014/main" xmlns="" val="2908300291"/>
                    </a:ext>
                  </a:extLst>
                </a:gridCol>
                <a:gridCol w="744434">
                  <a:extLst>
                    <a:ext uri="{9D8B030D-6E8A-4147-A177-3AD203B41FA5}">
                      <a16:colId xmlns:a16="http://schemas.microsoft.com/office/drawing/2014/main" xmlns="" val="2505222148"/>
                    </a:ext>
                  </a:extLst>
                </a:gridCol>
                <a:gridCol w="744434">
                  <a:extLst>
                    <a:ext uri="{9D8B030D-6E8A-4147-A177-3AD203B41FA5}">
                      <a16:colId xmlns:a16="http://schemas.microsoft.com/office/drawing/2014/main" xmlns="" val="1183493177"/>
                    </a:ext>
                  </a:extLst>
                </a:gridCol>
                <a:gridCol w="744434">
                  <a:extLst>
                    <a:ext uri="{9D8B030D-6E8A-4147-A177-3AD203B41FA5}">
                      <a16:colId xmlns:a16="http://schemas.microsoft.com/office/drawing/2014/main" xmlns="" val="3005110622"/>
                    </a:ext>
                  </a:extLst>
                </a:gridCol>
                <a:gridCol w="893320">
                  <a:extLst>
                    <a:ext uri="{9D8B030D-6E8A-4147-A177-3AD203B41FA5}">
                      <a16:colId xmlns:a16="http://schemas.microsoft.com/office/drawing/2014/main" xmlns="" val="1856360266"/>
                    </a:ext>
                  </a:extLst>
                </a:gridCol>
                <a:gridCol w="818877">
                  <a:extLst>
                    <a:ext uri="{9D8B030D-6E8A-4147-A177-3AD203B41FA5}">
                      <a16:colId xmlns:a16="http://schemas.microsoft.com/office/drawing/2014/main" xmlns="" val="4258909331"/>
                    </a:ext>
                  </a:extLst>
                </a:gridCol>
                <a:gridCol w="744434">
                  <a:extLst>
                    <a:ext uri="{9D8B030D-6E8A-4147-A177-3AD203B41FA5}">
                      <a16:colId xmlns:a16="http://schemas.microsoft.com/office/drawing/2014/main" xmlns="" val="1999171363"/>
                    </a:ext>
                  </a:extLst>
                </a:gridCol>
                <a:gridCol w="521103">
                  <a:extLst>
                    <a:ext uri="{9D8B030D-6E8A-4147-A177-3AD203B41FA5}">
                      <a16:colId xmlns:a16="http://schemas.microsoft.com/office/drawing/2014/main" xmlns="" val="3352830959"/>
                    </a:ext>
                  </a:extLst>
                </a:gridCol>
                <a:gridCol w="721170">
                  <a:extLst>
                    <a:ext uri="{9D8B030D-6E8A-4147-A177-3AD203B41FA5}">
                      <a16:colId xmlns:a16="http://schemas.microsoft.com/office/drawing/2014/main" xmlns="" val="189802447"/>
                    </a:ext>
                  </a:extLst>
                </a:gridCol>
                <a:gridCol w="659134">
                  <a:extLst>
                    <a:ext uri="{9D8B030D-6E8A-4147-A177-3AD203B41FA5}">
                      <a16:colId xmlns:a16="http://schemas.microsoft.com/office/drawing/2014/main" xmlns="" val="2929617799"/>
                    </a:ext>
                  </a:extLst>
                </a:gridCol>
              </a:tblGrid>
              <a:tr h="809976">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Gəmi yaşı</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Gəmi sayı</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Yükdaşıma</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Gəlir</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Maya dəyəri xərci</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Mənfəət</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Bölüşdürülməyən xərclər</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Cəmi saxlama xərci</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Əməliyyat mənfəəti</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Təmirdə gəmi-gün</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1 gəmiyə düşən təmirdə gün</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Rentabellik,%</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extLst>
                  <a:ext uri="{0D108BD9-81ED-4DB2-BD59-A6C34878D82A}">
                    <a16:rowId xmlns:a16="http://schemas.microsoft.com/office/drawing/2014/main" xmlns="" val="4198683288"/>
                  </a:ext>
                </a:extLst>
              </a:tr>
              <a:tr h="344819">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0-10</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952.992</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28.795.697</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21.132.752</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7.662.945</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279.790</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21.412.542</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7.383.156</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25</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34,48%</a:t>
                      </a:r>
                    </a:p>
                  </a:txBody>
                  <a:tcPr marL="6827" marR="6827" marT="6827"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F9E673"/>
                    </a:solidFill>
                  </a:tcPr>
                </a:tc>
                <a:extLst>
                  <a:ext uri="{0D108BD9-81ED-4DB2-BD59-A6C34878D82A}">
                    <a16:rowId xmlns:a16="http://schemas.microsoft.com/office/drawing/2014/main" xmlns="" val="3484352119"/>
                  </a:ext>
                </a:extLst>
              </a:tr>
              <a:tr h="344819">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11-25</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22</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3.030.304</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86.102.991</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60.143.427</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25.959.564</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5.741.467</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65.884.894</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20.218.097</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790</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36</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30,69%</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extLst>
                  <a:ext uri="{0D108BD9-81ED-4DB2-BD59-A6C34878D82A}">
                    <a16:rowId xmlns:a16="http://schemas.microsoft.com/office/drawing/2014/main" xmlns="" val="3941934778"/>
                  </a:ext>
                </a:extLst>
              </a:tr>
              <a:tr h="344819">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25+</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24</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1.985.446</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73.891.519</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64.520.131</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9.371.388</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5.132.105</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69.652.235</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4.239.284</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2.106</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88</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FFF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6,09%</a:t>
                      </a:r>
                    </a:p>
                  </a:txBody>
                  <a:tcPr marL="6827" marR="6827" marT="6827" marB="0" anchor="ctr" horzOverflow="overflow">
                    <a:lnL>
                      <a:noFill/>
                    </a:lnL>
                    <a:lnR>
                      <a:noFill/>
                    </a:lnR>
                    <a:lnT>
                      <a:noFill/>
                    </a:lnT>
                    <a:lnB>
                      <a:noFill/>
                    </a:lnB>
                    <a:lnTlToBr>
                      <a:noFill/>
                    </a:lnTlToBr>
                    <a:lnBlToTr>
                      <a:noFill/>
                    </a:lnBlToTr>
                    <a:cell3D prstMaterial="dkEdge">
                      <a:bevel prst="artDeco"/>
                      <a:lightRig rig="flood" dir="t"/>
                    </a:cell3D>
                    <a:solidFill>
                      <a:srgbClr val="F9E673"/>
                    </a:solidFill>
                  </a:tcPr>
                </a:tc>
                <a:extLst>
                  <a:ext uri="{0D108BD9-81ED-4DB2-BD59-A6C34878D82A}">
                    <a16:rowId xmlns:a16="http://schemas.microsoft.com/office/drawing/2014/main" xmlns="" val="1380937556"/>
                  </a:ext>
                </a:extLst>
              </a:tr>
              <a:tr h="408733">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YEKUN:</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52</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5.968.742</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188.790.207</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145.796.310</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42.993.897</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11.153.362</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156.949.671</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31.840.537</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2.921</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56</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20,29%</a:t>
                      </a:r>
                    </a:p>
                  </a:txBody>
                  <a:tcPr marL="6827" marR="6827" marT="682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extLst>
                  <a:ext uri="{0D108BD9-81ED-4DB2-BD59-A6C34878D82A}">
                    <a16:rowId xmlns:a16="http://schemas.microsoft.com/office/drawing/2014/main" xmlns="" val="3871734969"/>
                  </a:ext>
                </a:extLst>
              </a:tr>
            </a:tbl>
          </a:graphicData>
        </a:graphic>
      </p:graphicFrame>
      <p:graphicFrame>
        <p:nvGraphicFramePr>
          <p:cNvPr id="6" name="Объект 5"/>
          <p:cNvGraphicFramePr>
            <a:graphicFrameLocks/>
          </p:cNvGraphicFramePr>
          <p:nvPr>
            <p:extLst>
              <p:ext uri="{D42A27DB-BD31-4B8C-83A1-F6EECF244321}">
                <p14:modId xmlns:p14="http://schemas.microsoft.com/office/powerpoint/2010/main" val="789957150"/>
              </p:ext>
            </p:extLst>
          </p:nvPr>
        </p:nvGraphicFramePr>
        <p:xfrm>
          <a:off x="251519" y="3356992"/>
          <a:ext cx="2736305" cy="3024336"/>
        </p:xfrm>
        <a:graphic>
          <a:graphicData uri="http://schemas.openxmlformats.org/presentationml/2006/ole">
            <mc:AlternateContent xmlns:mc="http://schemas.openxmlformats.org/markup-compatibility/2006">
              <mc:Choice xmlns:v="urn:schemas-microsoft-com:vml" Requires="v">
                <p:oleObj spid="_x0000_s6290" name="Chart" r:id="rId4" imgW="2487384" imgH="2700762" progId="Excel.Chart.8">
                  <p:embed/>
                </p:oleObj>
              </mc:Choice>
              <mc:Fallback>
                <p:oleObj name="Chart" r:id="rId4" imgW="2487384" imgH="2700762"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19" y="3356992"/>
                        <a:ext cx="2736305" cy="3024336"/>
                      </a:xfrm>
                      <a:prstGeom prst="rect">
                        <a:avLst/>
                      </a:prstGeom>
                      <a:noFill/>
                      <a:ln>
                        <a:noFill/>
                      </a:ln>
                    </p:spPr>
                  </p:pic>
                </p:oleObj>
              </mc:Fallback>
            </mc:AlternateContent>
          </a:graphicData>
        </a:graphic>
      </p:graphicFrame>
      <p:graphicFrame>
        <p:nvGraphicFramePr>
          <p:cNvPr id="7" name="Объект 6"/>
          <p:cNvGraphicFramePr>
            <a:graphicFrameLocks/>
          </p:cNvGraphicFramePr>
          <p:nvPr>
            <p:extLst>
              <p:ext uri="{D42A27DB-BD31-4B8C-83A1-F6EECF244321}">
                <p14:modId xmlns:p14="http://schemas.microsoft.com/office/powerpoint/2010/main" val="977633958"/>
              </p:ext>
            </p:extLst>
          </p:nvPr>
        </p:nvGraphicFramePr>
        <p:xfrm>
          <a:off x="3275856" y="3429000"/>
          <a:ext cx="2549605" cy="2808312"/>
        </p:xfrm>
        <a:graphic>
          <a:graphicData uri="http://schemas.openxmlformats.org/presentationml/2006/ole">
            <mc:AlternateContent xmlns:mc="http://schemas.openxmlformats.org/markup-compatibility/2006">
              <mc:Choice xmlns:v="urn:schemas-microsoft-com:vml" Requires="v">
                <p:oleObj spid="_x0000_s6291" name="Chart" r:id="rId7" imgW="2444708" imgH="2700762" progId="Excel.Chart.8">
                  <p:embed/>
                </p:oleObj>
              </mc:Choice>
              <mc:Fallback>
                <p:oleObj name="Chart" r:id="rId7" imgW="2444708" imgH="2700762" progId="Excel.Chart.8">
                  <p:embed/>
                  <p:pic>
                    <p:nvPicPr>
                      <p:cNvPr id="0" name="Char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3429000"/>
                        <a:ext cx="2549605" cy="2808312"/>
                      </a:xfrm>
                      <a:prstGeom prst="rect">
                        <a:avLst/>
                      </a:prstGeom>
                      <a:noFill/>
                      <a:ln>
                        <a:noFill/>
                      </a:ln>
                    </p:spPr>
                  </p:pic>
                </p:oleObj>
              </mc:Fallback>
            </mc:AlternateContent>
          </a:graphicData>
        </a:graphic>
      </p:graphicFrame>
      <p:graphicFrame>
        <p:nvGraphicFramePr>
          <p:cNvPr id="8" name="Объект 7"/>
          <p:cNvGraphicFramePr>
            <a:graphicFrameLocks/>
          </p:cNvGraphicFramePr>
          <p:nvPr>
            <p:extLst>
              <p:ext uri="{D42A27DB-BD31-4B8C-83A1-F6EECF244321}">
                <p14:modId xmlns:p14="http://schemas.microsoft.com/office/powerpoint/2010/main" val="3343052087"/>
              </p:ext>
            </p:extLst>
          </p:nvPr>
        </p:nvGraphicFramePr>
        <p:xfrm>
          <a:off x="5963450" y="3356992"/>
          <a:ext cx="3036887" cy="2736304"/>
        </p:xfrm>
        <a:graphic>
          <a:graphicData uri="http://schemas.openxmlformats.org/presentationml/2006/ole">
            <mc:AlternateContent xmlns:mc="http://schemas.openxmlformats.org/markup-compatibility/2006">
              <mc:Choice xmlns:v="urn:schemas-microsoft-com:vml" Requires="v">
                <p:oleObj spid="_x0000_s6292" name="Chart" r:id="rId10" imgW="3042168" imgH="2700762" progId="Excel.Chart.8">
                  <p:embed/>
                </p:oleObj>
              </mc:Choice>
              <mc:Fallback>
                <p:oleObj name="Chart" r:id="rId10" imgW="3042168" imgH="2700762" progId="Excel.Chart.8">
                  <p:embed/>
                  <p:pic>
                    <p:nvPicPr>
                      <p:cNvPr id="0" name="Chart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3450" y="3356992"/>
                        <a:ext cx="3036887" cy="2736304"/>
                      </a:xfrm>
                      <a:prstGeom prst="rect">
                        <a:avLst/>
                      </a:prstGeom>
                      <a:noFill/>
                      <a:ln>
                        <a:noFill/>
                      </a:ln>
                    </p:spPr>
                  </p:pic>
                </p:oleObj>
              </mc:Fallback>
            </mc:AlternateContent>
          </a:graphicData>
        </a:graphic>
      </p:graphicFrame>
      <p:graphicFrame>
        <p:nvGraphicFramePr>
          <p:cNvPr id="9" name="Объект 8"/>
          <p:cNvGraphicFramePr>
            <a:graphicFrameLocks/>
          </p:cNvGraphicFramePr>
          <p:nvPr>
            <p:extLst>
              <p:ext uri="{D42A27DB-BD31-4B8C-83A1-F6EECF244321}">
                <p14:modId xmlns:p14="http://schemas.microsoft.com/office/powerpoint/2010/main" val="2338410360"/>
              </p:ext>
            </p:extLst>
          </p:nvPr>
        </p:nvGraphicFramePr>
        <p:xfrm>
          <a:off x="683568" y="6093296"/>
          <a:ext cx="7848872" cy="539750"/>
        </p:xfrm>
        <a:graphic>
          <a:graphicData uri="http://schemas.openxmlformats.org/presentationml/2006/ole">
            <mc:AlternateContent xmlns:mc="http://schemas.openxmlformats.org/markup-compatibility/2006">
              <mc:Choice xmlns:v="urn:schemas-microsoft-com:vml" Requires="v">
                <p:oleObj spid="_x0000_s6293" name="Chart" r:id="rId13" imgW="2847079" imgH="542591" progId="Excel.Chart.8">
                  <p:embed/>
                </p:oleObj>
              </mc:Choice>
              <mc:Fallback>
                <p:oleObj name="Chart" r:id="rId13" imgW="2847079" imgH="542591" progId="Excel.Chart.8">
                  <p:embed/>
                  <p:pic>
                    <p:nvPicPr>
                      <p:cNvPr id="0" name="Chart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3568" y="6093296"/>
                        <a:ext cx="7848872" cy="539750"/>
                      </a:xfrm>
                      <a:prstGeom prst="rect">
                        <a:avLst/>
                      </a:prstGeom>
                      <a:noFill/>
                      <a:ln>
                        <a:noFill/>
                      </a:ln>
                    </p:spPr>
                  </p:pic>
                </p:oleObj>
              </mc:Fallback>
            </mc:AlternateContent>
          </a:graphicData>
        </a:graphic>
      </p:graphicFrame>
      <p:pic>
        <p:nvPicPr>
          <p:cNvPr id="10" name="Picture 7" descr="C:\Users\USER\Documents\ReceivedFiles\AMEA-logo.png"/>
          <p:cNvPicPr>
            <a:picLocks noChangeAspect="1" noChangeArrowheads="1"/>
          </p:cNvPicPr>
          <p:nvPr/>
        </p:nvPicPr>
        <p:blipFill>
          <a:blip r:embed="rId15"/>
          <a:srcRect/>
          <a:stretch>
            <a:fillRect/>
          </a:stretch>
        </p:blipFill>
        <p:spPr bwMode="auto">
          <a:xfrm>
            <a:off x="29863" y="28312"/>
            <a:ext cx="9001571" cy="520368"/>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091124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79512" y="332656"/>
            <a:ext cx="8712968" cy="288032"/>
          </a:xfrm>
          <a:solidFill>
            <a:srgbClr val="92D050"/>
          </a:solidFill>
          <a:scene3d>
            <a:camera prst="orthographicFront"/>
            <a:lightRig rig="threePt" dir="t"/>
          </a:scene3d>
          <a:sp3d>
            <a:bevelT w="114300" prst="artDeco"/>
          </a:sp3d>
        </p:spPr>
        <p:txBody>
          <a:bodyPr>
            <a:normAutofit fontScale="90000"/>
          </a:bodyPr>
          <a:lstStyle/>
          <a:p>
            <a:pPr eaLnBrk="1" fontAlgn="auto" hangingPunct="1">
              <a:spcAft>
                <a:spcPts val="0"/>
              </a:spcAft>
              <a:defRPr/>
            </a:pPr>
            <a:r>
              <a:rPr lang="az-Latn-AZ" altLang="en-US" sz="1600" b="1" dirty="0" smtClean="0">
                <a:solidFill>
                  <a:schemeClr val="tx1">
                    <a:lumMod val="95000"/>
                    <a:lumOff val="5000"/>
                  </a:schemeClr>
                </a:solidFill>
                <a:latin typeface="Times New Roman" panose="02020603050405020304" pitchFamily="18" charset="0"/>
                <a:cs typeface="Times New Roman" panose="02020603050405020304" pitchFamily="18" charset="0"/>
              </a:rPr>
              <a:t>Dəniz Nəqliyyat Donanmasının Maliyyə nəticələri</a:t>
            </a:r>
            <a:endParaRPr lang="az-Latn-AZ" altLang="en-US" sz="1600" b="1" i="1"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19982924"/>
              </p:ext>
            </p:extLst>
          </p:nvPr>
        </p:nvGraphicFramePr>
        <p:xfrm>
          <a:off x="107504" y="692696"/>
          <a:ext cx="5829871" cy="5861366"/>
        </p:xfrm>
        <a:graphic>
          <a:graphicData uri="http://schemas.openxmlformats.org/drawingml/2006/table">
            <a:tbl>
              <a:tblPr/>
              <a:tblGrid>
                <a:gridCol w="2053208">
                  <a:extLst>
                    <a:ext uri="{9D8B030D-6E8A-4147-A177-3AD203B41FA5}">
                      <a16:colId xmlns:a16="http://schemas.microsoft.com/office/drawing/2014/main" xmlns="" val="4185915655"/>
                    </a:ext>
                  </a:extLst>
                </a:gridCol>
                <a:gridCol w="990600">
                  <a:extLst>
                    <a:ext uri="{9D8B030D-6E8A-4147-A177-3AD203B41FA5}">
                      <a16:colId xmlns:a16="http://schemas.microsoft.com/office/drawing/2014/main" xmlns="" val="2800998017"/>
                    </a:ext>
                  </a:extLst>
                </a:gridCol>
                <a:gridCol w="990600">
                  <a:extLst>
                    <a:ext uri="{9D8B030D-6E8A-4147-A177-3AD203B41FA5}">
                      <a16:colId xmlns:a16="http://schemas.microsoft.com/office/drawing/2014/main" xmlns="" val="2494325737"/>
                    </a:ext>
                  </a:extLst>
                </a:gridCol>
                <a:gridCol w="1066800">
                  <a:extLst>
                    <a:ext uri="{9D8B030D-6E8A-4147-A177-3AD203B41FA5}">
                      <a16:colId xmlns:a16="http://schemas.microsoft.com/office/drawing/2014/main" xmlns="" val="2740543697"/>
                    </a:ext>
                  </a:extLst>
                </a:gridCol>
                <a:gridCol w="728663">
                  <a:extLst>
                    <a:ext uri="{9D8B030D-6E8A-4147-A177-3AD203B41FA5}">
                      <a16:colId xmlns:a16="http://schemas.microsoft.com/office/drawing/2014/main" xmlns="" val="815672673"/>
                    </a:ext>
                  </a:extLst>
                </a:gridCol>
              </a:tblGrid>
              <a:tr h="192086">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1" u="sng"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a:noFill/>
                    </a:lnB>
                    <a:lnTlToBr>
                      <a:noFill/>
                    </a:lnTlToBr>
                    <a:lnBlToTr>
                      <a:noFill/>
                    </a:lnBlToTr>
                    <a:cell3D prstMaterial="dkEdge">
                      <a:bevel h="50800" prst="divot"/>
                      <a:lightRig rig="flood" dir="t"/>
                    </a:cell3D>
                    <a:solidFill>
                      <a:schemeClr val="accent2">
                        <a:lumMod val="20000"/>
                        <a:lumOff val="80000"/>
                      </a:schemeClr>
                    </a:solidFill>
                  </a:tcPr>
                </a:tc>
                <a:tc rowSpan="2">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marL="0" marR="0" marT="0" marB="0" anchor="ctr" horzOverflow="overflow">
                    <a:lnL>
                      <a:noFill/>
                    </a:lnL>
                    <a:lnR>
                      <a:noFill/>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chemeClr val="accent2">
                        <a:lumMod val="20000"/>
                        <a:lumOff val="80000"/>
                      </a:schemeClr>
                    </a:solidFill>
                  </a:tcPr>
                </a:tc>
                <a:tc rowSpan="2">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p>
                  </a:txBody>
                  <a:tcPr marL="0" marR="0" marT="0" marB="0" anchor="ctr" horzOverflow="overflow">
                    <a:lnL>
                      <a:noFill/>
                    </a:lnL>
                    <a:lnR w="6350" cap="flat" cmpd="sng" algn="ctr">
                      <a:solidFill>
                        <a:srgbClr val="323232"/>
                      </a:solidFill>
                      <a:prstDash val="dot"/>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chemeClr val="accent2">
                        <a:lumMod val="20000"/>
                        <a:lumOff val="80000"/>
                      </a:schemeClr>
                    </a:solidFill>
                  </a:tcPr>
                </a:tc>
                <a:tc gridSpan="2">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Fərq</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12700" cap="flat" cmpd="sng" algn="ctr">
                      <a:solidFill>
                        <a:srgbClr val="323232"/>
                      </a:solidFill>
                      <a:prstDash val="solid"/>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xmlns="" val="457743919"/>
                  </a:ext>
                </a:extLst>
              </a:tr>
              <a:tr h="192086">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a:noFill/>
                    </a:lnB>
                    <a:lnTlToBr>
                      <a:noFill/>
                    </a:lnTlToBr>
                    <a:lnBlToTr>
                      <a:noFill/>
                    </a:lnBlToTr>
                    <a:cell3D prstMaterial="dkEdge">
                      <a:bevel h="50800" prst="divot"/>
                      <a:lightRig rig="flood" dir="t"/>
                    </a:cell3D>
                    <a:solidFill>
                      <a:schemeClr val="accent2">
                        <a:lumMod val="20000"/>
                        <a:lumOff val="80000"/>
                      </a:schemeClr>
                    </a:solidFill>
                  </a:tcPr>
                </a:tc>
                <a:tc vMerge="1">
                  <a:txBody>
                    <a:bodyPr/>
                    <a:lstStyle/>
                    <a:p>
                      <a:endParaRPr lang="en-US"/>
                    </a:p>
                  </a:txBody>
                  <a:tcPr/>
                </a:tc>
                <a:tc vMerge="1">
                  <a:txBody>
                    <a:bodyPr/>
                    <a:lstStyle/>
                    <a:p>
                      <a:endParaRPr lang="en-US"/>
                    </a:p>
                  </a:txBody>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(+artma/-azalma)</a:t>
                      </a:r>
                    </a:p>
                  </a:txBody>
                  <a:tcPr marL="0" marR="0" marT="0" marB="0" anchor="ctr" horzOverflow="overflow">
                    <a:lnL w="6350" cap="flat" cmpd="sng" algn="ctr">
                      <a:solidFill>
                        <a:srgbClr val="323232"/>
                      </a:solidFill>
                      <a:prstDash val="dot"/>
                      <a:round/>
                      <a:headEnd type="none" w="med" len="med"/>
                      <a:tailEnd type="none" w="med" len="med"/>
                    </a:lnL>
                    <a:lnR>
                      <a:noFill/>
                    </a:lnR>
                    <a:lnT w="6350" cap="flat" cmpd="sng" algn="ctr">
                      <a:solidFill>
                        <a:srgbClr val="323232"/>
                      </a:solidFill>
                      <a:prstDash val="dot"/>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chemeClr val="accent2">
                        <a:lumMod val="20000"/>
                        <a:lumOff val="80000"/>
                      </a:schemeClr>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0" marR="0" marT="0" marB="0" anchor="ctr" horzOverflow="overflow">
                    <a:lnL>
                      <a:noFill/>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chemeClr val="accent2">
                        <a:lumMod val="20000"/>
                        <a:lumOff val="80000"/>
                      </a:schemeClr>
                    </a:solidFill>
                  </a:tcPr>
                </a:tc>
                <a:extLst>
                  <a:ext uri="{0D108BD9-81ED-4DB2-BD59-A6C34878D82A}">
                    <a16:rowId xmlns:a16="http://schemas.microsoft.com/office/drawing/2014/main" xmlns="" val="738542735"/>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Gəlir</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180.121</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12700" cap="flat" cmpd="sng" algn="ctr">
                      <a:solidFill>
                        <a:srgbClr val="323232"/>
                      </a:solidFill>
                      <a:prstDash val="solid"/>
                      <a:round/>
                      <a:headEnd type="none" w="med" len="med"/>
                      <a:tailEnd type="none" w="med" len="med"/>
                    </a:lnT>
                    <a:lnB>
                      <a:noFill/>
                    </a:lnB>
                    <a:lnTlToBr>
                      <a:noFill/>
                    </a:lnTlToBr>
                    <a:lnBlToTr>
                      <a:noFill/>
                    </a:lnBlToTr>
                    <a:cell3D prstMaterial="dkEdge">
                      <a:bevel h="50800" prst="divot"/>
                      <a:lightRig rig="flood" dir="t"/>
                    </a:cell3D>
                    <a:solidFill>
                      <a:srgbClr val="93CDD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191.395</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12700" cap="flat" cmpd="sng" algn="ctr">
                      <a:solidFill>
                        <a:srgbClr val="323232"/>
                      </a:solidFill>
                      <a:prstDash val="solid"/>
                      <a:round/>
                      <a:headEnd type="none" w="med" len="med"/>
                      <a:tailEnd type="none" w="med" len="med"/>
                    </a:lnT>
                    <a:lnB>
                      <a:noFill/>
                    </a:lnB>
                    <a:lnTlToBr>
                      <a:noFill/>
                    </a:lnTlToBr>
                    <a:lnBlToTr>
                      <a:noFill/>
                    </a:lnBlToTr>
                    <a:cell3D prstMaterial="dkEdge">
                      <a:bevel h="50800" prst="divot"/>
                      <a:lightRig rig="flood" dir="t"/>
                    </a:cell3D>
                    <a:solidFill>
                      <a:srgbClr val="93CDD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11.274</a:t>
                      </a:r>
                    </a:p>
                  </a:txBody>
                  <a:tcPr marL="0" marR="0" marT="0" marB="0" anchor="ctr" horzOverflow="overflow">
                    <a:lnL w="6350" cap="flat" cmpd="sng" algn="ctr">
                      <a:solidFill>
                        <a:srgbClr val="323232"/>
                      </a:solidFill>
                      <a:prstDash val="dot"/>
                      <a:round/>
                      <a:headEnd type="none" w="med" len="med"/>
                      <a:tailEnd type="none" w="med" len="med"/>
                    </a:lnL>
                    <a:lnR>
                      <a:noFill/>
                    </a:lnR>
                    <a:lnT w="12700" cap="flat" cmpd="sng" algn="ctr">
                      <a:solidFill>
                        <a:srgbClr val="323232"/>
                      </a:solidFill>
                      <a:prstDash val="solid"/>
                      <a:round/>
                      <a:headEnd type="none" w="med" len="med"/>
                      <a:tailEnd type="none" w="med" len="med"/>
                    </a:lnT>
                    <a:lnB>
                      <a:noFill/>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a:t>
                      </a:r>
                    </a:p>
                  </a:txBody>
                  <a:tcPr marL="0" marR="0" marT="0" marB="0" anchor="ctr" horzOverflow="overflow">
                    <a:lnL>
                      <a:noFill/>
                    </a:lnL>
                    <a:lnR w="6350" cap="flat" cmpd="sng" algn="ctr">
                      <a:solidFill>
                        <a:srgbClr val="323232"/>
                      </a:solidFill>
                      <a:prstDash val="dot"/>
                      <a:round/>
                      <a:headEnd type="none" w="med" len="med"/>
                      <a:tailEnd type="none" w="med" len="med"/>
                    </a:lnR>
                    <a:lnT w="12700" cap="flat" cmpd="sng" algn="ctr">
                      <a:solidFill>
                        <a:srgbClr val="323232"/>
                      </a:solidFill>
                      <a:prstDash val="solid"/>
                      <a:round/>
                      <a:headEnd type="none" w="med" len="med"/>
                      <a:tailEnd type="none" w="med" len="med"/>
                    </a:lnT>
                    <a:lnB>
                      <a:noFill/>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96828132"/>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O cümlədən sair gəlir</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9.554</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10.911</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1"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1.357</a:t>
                      </a:r>
                    </a:p>
                  </a:txBody>
                  <a:tcPr marL="0" marR="0" marT="0" marB="0" anchor="ctr" horzOverflow="overflow">
                    <a:lnL w="6350" cap="flat" cmpd="sng" algn="ctr">
                      <a:solidFill>
                        <a:srgbClr val="323232"/>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1"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14%</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3870708957"/>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txBody>
                  <a:tcPr marL="0" marR="0" marT="0" marB="0" anchor="ctr" horzOverflow="overflow">
                    <a:lnL w="6350" cap="flat" cmpd="sng" algn="ctr">
                      <a:solidFill>
                        <a:srgbClr val="323232"/>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txBody>
                  <a:tcPr marL="0" marR="0" marT="0" marB="0" anchor="ctr" horzOverflow="overflow">
                    <a:lnL>
                      <a:noFill/>
                    </a:lnL>
                    <a:lnR w="6350" cap="flat" cmpd="sng" algn="ctr">
                      <a:solidFill>
                        <a:srgbClr val="323232"/>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521119741"/>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Cəmi xərc</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-182.079</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12700" cap="flat" cmpd="sng" algn="ctr">
                      <a:solidFill>
                        <a:srgbClr val="323232"/>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93CDD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-177.798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12700" cap="flat" cmpd="sng" algn="ctr">
                      <a:solidFill>
                        <a:srgbClr val="323232"/>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93CDD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-4.281</a:t>
                      </a:r>
                    </a:p>
                  </a:txBody>
                  <a:tcPr marL="0" marR="0" marT="0" marB="0" anchor="ctr" horzOverflow="overflow">
                    <a:lnL w="6350" cap="flat" cmpd="sng" algn="ctr">
                      <a:solidFill>
                        <a:srgbClr val="323232"/>
                      </a:solidFill>
                      <a:prstDash val="dot"/>
                      <a:round/>
                      <a:headEnd type="none" w="med" len="med"/>
                      <a:tailEnd type="none" w="med" len="med"/>
                    </a:lnL>
                    <a:lnR>
                      <a:noFill/>
                    </a:lnR>
                    <a:lnT w="12700" cap="flat" cmpd="sng" algn="ctr">
                      <a:solidFill>
                        <a:srgbClr val="323232"/>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a:t>
                      </a:r>
                    </a:p>
                  </a:txBody>
                  <a:tcPr marL="0" marR="0" marT="0" marB="0" anchor="ctr" horzOverflow="overflow">
                    <a:lnL>
                      <a:noFill/>
                    </a:lnL>
                    <a:lnR w="6350" cap="flat" cmpd="sng" algn="ctr">
                      <a:solidFill>
                        <a:srgbClr val="323232"/>
                      </a:solidFill>
                      <a:prstDash val="dot"/>
                      <a:round/>
                      <a:headEnd type="none" w="med" len="med"/>
                      <a:tailEnd type="none" w="med" len="med"/>
                    </a:lnR>
                    <a:lnT w="12700" cap="flat" cmpd="sng" algn="ctr">
                      <a:solidFill>
                        <a:srgbClr val="323232"/>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3446584449"/>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1"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Birbaşa dəyişən xərclər</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-66.894</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-71.702</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4.808</a:t>
                      </a:r>
                    </a:p>
                  </a:txBody>
                  <a:tcPr marL="0" marR="0" marT="0" marB="0" anchor="ctr" horzOverflow="overflow">
                    <a:lnL w="6350" cap="flat" cmpd="sng" algn="ctr">
                      <a:solidFill>
                        <a:srgbClr val="323232"/>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a:t>
                      </a:r>
                    </a:p>
                  </a:txBody>
                  <a:tcPr marL="0" marR="0" marT="0" marB="0" anchor="ctr" horzOverflow="overflow">
                    <a:lnL>
                      <a:noFill/>
                    </a:lnL>
                    <a:lnR w="6350" cap="flat" cmpd="sng" algn="ctr">
                      <a:solidFill>
                        <a:srgbClr val="323232"/>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751079626"/>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1"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Birbaşa daimi xərclər</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-107.098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-98.798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-8.300</a:t>
                      </a:r>
                    </a:p>
                  </a:txBody>
                  <a:tcPr marL="0" marR="0" marT="0" marB="0" anchor="ctr" horzOverflow="overflow">
                    <a:lnL w="6350" cap="flat" cmpd="sng" algn="ctr">
                      <a:solidFill>
                        <a:srgbClr val="323232"/>
                      </a:solidFill>
                      <a:prstDash val="dot"/>
                      <a:round/>
                      <a:headEnd type="none" w="med" len="med"/>
                      <a:tailEnd type="none" w="med" len="med"/>
                    </a:lnL>
                    <a:lnR>
                      <a:noFill/>
                    </a:lnR>
                    <a:lnT>
                      <a:noFill/>
                    </a:lnT>
                    <a:lnB>
                      <a:noFill/>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-8%</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172733674"/>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1"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Dolayı xərclər</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-8.087</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-7.298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-789</a:t>
                      </a:r>
                    </a:p>
                  </a:txBody>
                  <a:tcPr marL="0" marR="0" marT="0" marB="0" anchor="ctr" horzOverflow="overflow">
                    <a:lnL w="6350" cap="flat" cmpd="sng" algn="ctr">
                      <a:solidFill>
                        <a:srgbClr val="323232"/>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-10%</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678099638"/>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chemeClr val="bg1"/>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txBody>
                  <a:tcPr marL="0" marR="0" marT="0" marB="0" anchor="ctr" horzOverflow="overflow">
                    <a:lnL w="6350" cap="flat" cmpd="sng" algn="ctr">
                      <a:solidFill>
                        <a:srgbClr val="323232"/>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chemeClr val="bg1"/>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txBody>
                  <a:tcPr marL="0" marR="0" marT="0" marB="0" anchor="ctr" horzOverflow="overflow">
                    <a:lnL>
                      <a:noFill/>
                    </a:lnL>
                    <a:lnR w="6350" cap="flat" cmpd="sng" algn="ctr">
                      <a:solidFill>
                        <a:srgbClr val="323232"/>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chemeClr val="bg1"/>
                    </a:solidFill>
                  </a:tcPr>
                </a:tc>
                <a:extLst>
                  <a:ext uri="{0D108BD9-81ED-4DB2-BD59-A6C34878D82A}">
                    <a16:rowId xmlns:a16="http://schemas.microsoft.com/office/drawing/2014/main" xmlns="" val="3135730295"/>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Mənfəət / (Zərər)</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-1.958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rgbClr val="93CDD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13.597</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rgbClr val="93CDDD"/>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15.555</a:t>
                      </a:r>
                    </a:p>
                  </a:txBody>
                  <a:tcPr marL="0" marR="0" marT="0" marB="0" anchor="ctr" horzOverflow="overflow">
                    <a:lnL w="6350" cap="flat" cmpd="sng" algn="ctr">
                      <a:solidFill>
                        <a:srgbClr val="323232"/>
                      </a:solidFill>
                      <a:prstDash val="dot"/>
                      <a:round/>
                      <a:headEnd type="none" w="med" len="med"/>
                      <a:tailEnd type="none" w="med" len="med"/>
                    </a:lnL>
                    <a:lnR>
                      <a:noFill/>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-794%</a:t>
                      </a:r>
                    </a:p>
                  </a:txBody>
                  <a:tcPr marL="0" marR="0" marT="0" marB="0" anchor="ctr" horzOverflow="overflow">
                    <a:lnL>
                      <a:noFill/>
                    </a:lnL>
                    <a:lnR w="6350" cap="flat" cmpd="sng" algn="ctr">
                      <a:solidFill>
                        <a:srgbClr val="323232"/>
                      </a:solidFill>
                      <a:prstDash val="dot"/>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350409008"/>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a:noFill/>
                    </a:lnB>
                    <a:lnTlToBr>
                      <a:noFill/>
                    </a:lnTlToBr>
                    <a:lnBlToTr>
                      <a:noFill/>
                    </a:lnBlToTr>
                    <a:cell3D prstMaterial="dkEdge">
                      <a:bevel h="50800" prst="divot"/>
                      <a:lightRig rig="flood" dir="t"/>
                    </a:cell3D>
                    <a:noFill/>
                  </a:tcPr>
                </a:tc>
                <a:tc gridSpan="4">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 cümlədən:</a:t>
                      </a:r>
                    </a:p>
                  </a:txBody>
                  <a:tcPr marL="0" marR="0" marT="0" marB="0" anchor="ctr" horzOverflow="overflow">
                    <a:lnL>
                      <a:noFill/>
                    </a:lnL>
                    <a:lnR>
                      <a:noFill/>
                    </a:lnR>
                    <a:lnT w="12700" cap="flat" cmpd="sng" algn="ctr">
                      <a:solidFill>
                        <a:srgbClr val="323232"/>
                      </a:solidFill>
                      <a:prstDash val="solid"/>
                      <a:round/>
                      <a:headEnd type="none" w="med" len="med"/>
                      <a:tailEnd type="none" w="med" len="med"/>
                    </a:lnT>
                    <a:lnB>
                      <a:noFill/>
                    </a:lnB>
                    <a:lnTlToBr>
                      <a:noFill/>
                    </a:lnTlToBr>
                    <a:lnBlToTr>
                      <a:noFill/>
                    </a:lnBlToTr>
                    <a:cell3D prstMaterial="dkEdge">
                      <a:bevel h="50800" prst="divot"/>
                      <a:lightRig rig="flood" dir="t"/>
                    </a:cell3D>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60086726"/>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1" u="sng"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Birbaşa dəyişən xərclər:</a:t>
                      </a:r>
                    </a:p>
                  </a:txBody>
                  <a:tcPr marL="0" marR="0" marT="0" marB="0" anchor="ctr" horzOverflow="overflow">
                    <a:lnL>
                      <a:noFill/>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extLst>
                  <a:ext uri="{0D108BD9-81ED-4DB2-BD59-A6C34878D82A}">
                    <a16:rowId xmlns:a16="http://schemas.microsoft.com/office/drawing/2014/main" xmlns="" val="2837051237"/>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Yanacaq xərcləri</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27.395</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26.424</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-971</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3777700950"/>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Liman </a:t>
                      </a:r>
                      <a:r>
                        <a:rPr kumimoji="0" lang="en-US" altLang="en-US" sz="1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xərcləri</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27.058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33.560</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6.502</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24%</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875277618"/>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Xarici valyuta ilə sutkalıq ödənişlər</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10.185</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9.413</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-772</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522549589"/>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Agent xərcləri</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2.256</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2.305</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49</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696769852"/>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w="6350" cap="flat" cmpd="sng" algn="ctr">
                      <a:solidFill>
                        <a:srgbClr val="323232"/>
                      </a:solidFill>
                      <a:prstDash val="dot"/>
                      <a:round/>
                      <a:headEnd type="none" w="med" len="med"/>
                      <a:tailEnd type="none" w="med" len="med"/>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w="6350" cap="flat" cmpd="sng" algn="ctr">
                      <a:solidFill>
                        <a:srgbClr val="323232"/>
                      </a:solidFill>
                      <a:prstDash val="dot"/>
                      <a:round/>
                      <a:headEnd type="none" w="med" len="med"/>
                      <a:tailEnd type="none" w="med" len="med"/>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w="6350" cap="flat" cmpd="sng" algn="ctr">
                      <a:solidFill>
                        <a:srgbClr val="323232"/>
                      </a:solidFill>
                      <a:prstDash val="dot"/>
                      <a:round/>
                      <a:headEnd type="none" w="med" len="med"/>
                      <a:tailEnd type="none" w="med" len="med"/>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w="6350" cap="flat" cmpd="sng" algn="ctr">
                      <a:solidFill>
                        <a:srgbClr val="323232"/>
                      </a:solidFill>
                      <a:prstDash val="dot"/>
                      <a:round/>
                      <a:headEnd type="none" w="med" len="med"/>
                      <a:tailEnd type="none" w="med" len="med"/>
                    </a:lnT>
                    <a:lnB>
                      <a:noFill/>
                    </a:lnB>
                    <a:lnTlToBr>
                      <a:noFill/>
                    </a:lnTlToBr>
                    <a:lnBlToTr>
                      <a:noFill/>
                    </a:lnBlToTr>
                    <a:cell3D prstMaterial="dkEdge">
                      <a:bevel h="50800" prst="divot"/>
                      <a:lightRig rig="flood" dir="t"/>
                    </a:cell3D>
                    <a:noFill/>
                  </a:tcPr>
                </a:tc>
                <a:extLst>
                  <a:ext uri="{0D108BD9-81ED-4DB2-BD59-A6C34878D82A}">
                    <a16:rowId xmlns:a16="http://schemas.microsoft.com/office/drawing/2014/main" xmlns="" val="1888011663"/>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1" u="sng"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Daimi xərclər:</a:t>
                      </a:r>
                    </a:p>
                  </a:txBody>
                  <a:tcPr marL="0" marR="0" marT="0" marB="0" anchor="ctr" horzOverflow="overflow">
                    <a:lnL>
                      <a:noFill/>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extLst>
                  <a:ext uri="{0D108BD9-81ED-4DB2-BD59-A6C34878D82A}">
                    <a16:rowId xmlns:a16="http://schemas.microsoft.com/office/drawing/2014/main" xmlns="" val="1888594777"/>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Amortizasiya ayırmaları</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52.663</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47.707</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-4.956</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-9%</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360923165"/>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Əmə</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к </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h</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а</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qqı</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13.594</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14.210</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616</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5%</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556321091"/>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о</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si</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а</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l müd</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а</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fiə f</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о</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ndu</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3.081</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3.225</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144</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5%</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752019002"/>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Təmir xərcləri</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10.396</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9.348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-1.048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-10%</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296296893"/>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İstism</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а</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 m</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а</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t</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е</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ri</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а</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ll</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а</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rı</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3.389</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2.047</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-1.342</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-40%</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171468694"/>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Gündəlik y</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е</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mək </a:t>
                      </a:r>
                      <a:r>
                        <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х</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ərci</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3.144</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2.891</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-253</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952980559"/>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Sığorta</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2.251</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2.719</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468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21%</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345821453"/>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Əmlak vergisi</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1.586</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1.491</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-95</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899424227"/>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Digər</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16.994</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15.160</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-1.834</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-11%</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800014313"/>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1" u="sng"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Dolayı xərclər:</a:t>
                      </a:r>
                    </a:p>
                  </a:txBody>
                  <a:tcPr marL="0" marR="0" marT="0" marB="0" anchor="ctr" horzOverflow="overflow">
                    <a:lnL>
                      <a:noFill/>
                    </a:lnL>
                    <a:lnR>
                      <a:noFill/>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noFill/>
                  </a:tcPr>
                </a:tc>
                <a:extLst>
                  <a:ext uri="{0D108BD9-81ED-4DB2-BD59-A6C34878D82A}">
                    <a16:rowId xmlns:a16="http://schemas.microsoft.com/office/drawing/2014/main" xmlns="" val="286079861"/>
                  </a:ext>
                </a:extLst>
              </a:tr>
              <a:tr h="160338">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İnzibati xərclər</a:t>
                      </a:r>
                    </a:p>
                  </a:txBody>
                  <a:tcPr marL="0" marR="0" marT="0" marB="0" anchor="ctr" horzOverflow="overflow">
                    <a:lnL>
                      <a:noFill/>
                    </a:lnL>
                    <a:lnR w="6350" cap="flat" cmpd="sng" algn="ctr">
                      <a:solidFill>
                        <a:srgbClr val="323232"/>
                      </a:solidFill>
                      <a:prstDash val="dot"/>
                      <a:round/>
                      <a:headEnd type="none" w="med" len="med"/>
                      <a:tailEnd type="none" w="med" len="med"/>
                    </a:lnR>
                    <a:lnT>
                      <a:noFill/>
                    </a:lnT>
                    <a:lnB>
                      <a:noFill/>
                    </a:lnB>
                    <a:lnTlToBr>
                      <a:noFill/>
                    </a:lnTlToBr>
                    <a:lnBlToTr>
                      <a:noFill/>
                    </a:lnBlToTr>
                    <a:cell3D prstMaterial="dkEdge">
                      <a:bevel h="50800" prst="divot"/>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8.087</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7.298</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DBEEF3"/>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-789</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a:t>
                      </a:r>
                    </a:p>
                  </a:txBody>
                  <a:tcPr marL="0" marR="0" marT="0" marB="0" anchor="ctr" horzOverflow="overflow">
                    <a:lnL w="6350" cap="flat" cmpd="sng" algn="ctr">
                      <a:solidFill>
                        <a:srgbClr val="323232"/>
                      </a:solidFill>
                      <a:prstDash val="dot"/>
                      <a:round/>
                      <a:headEnd type="none" w="med" len="med"/>
                      <a:tailEnd type="none" w="med" len="med"/>
                    </a:lnL>
                    <a:lnR w="6350" cap="flat" cmpd="sng" algn="ctr">
                      <a:solidFill>
                        <a:srgbClr val="323232"/>
                      </a:solidFill>
                      <a:prstDash val="dot"/>
                      <a:round/>
                      <a:headEnd type="none" w="med" len="med"/>
                      <a:tailEnd type="none" w="med" len="med"/>
                    </a:lnR>
                    <a:lnT w="6350" cap="flat" cmpd="sng" algn="ctr">
                      <a:solidFill>
                        <a:srgbClr val="323232"/>
                      </a:solidFill>
                      <a:prstDash val="dot"/>
                      <a:round/>
                      <a:headEnd type="none" w="med" len="med"/>
                      <a:tailEnd type="none" w="med" len="med"/>
                    </a:lnT>
                    <a:lnB w="6350" cap="flat" cmpd="sng" algn="ctr">
                      <a:solidFill>
                        <a:srgbClr val="323232"/>
                      </a:solidFill>
                      <a:prstDash val="dot"/>
                      <a:round/>
                      <a:headEnd type="none" w="med" len="med"/>
                      <a:tailEnd type="none" w="med" len="med"/>
                    </a:lnB>
                    <a:lnTlToBr>
                      <a:noFill/>
                    </a:lnTlToBr>
                    <a:lnBlToTr>
                      <a:noFill/>
                    </a:lnBlToTr>
                    <a:cell3D prstMaterial="dkEdge">
                      <a:bevel h="50800" prst="divot"/>
                      <a:lightRig rig="flood" dir="t"/>
                    </a:cell3D>
                    <a:solidFill>
                      <a:srgbClr val="F2F2F2"/>
                    </a:solidFill>
                  </a:tcPr>
                </a:tc>
                <a:extLst>
                  <a:ext uri="{0D108BD9-81ED-4DB2-BD59-A6C34878D82A}">
                    <a16:rowId xmlns:a16="http://schemas.microsoft.com/office/drawing/2014/main" xmlns="" val="2548962372"/>
                  </a:ext>
                </a:extLst>
              </a:tr>
            </a:tbl>
          </a:graphicData>
        </a:graphic>
      </p:graphicFrame>
      <p:graphicFrame>
        <p:nvGraphicFramePr>
          <p:cNvPr id="6" name="Объект 5"/>
          <p:cNvGraphicFramePr>
            <a:graphicFrameLocks/>
          </p:cNvGraphicFramePr>
          <p:nvPr>
            <p:extLst>
              <p:ext uri="{D42A27DB-BD31-4B8C-83A1-F6EECF244321}">
                <p14:modId xmlns:p14="http://schemas.microsoft.com/office/powerpoint/2010/main" val="4258854859"/>
              </p:ext>
            </p:extLst>
          </p:nvPr>
        </p:nvGraphicFramePr>
        <p:xfrm>
          <a:off x="6084168" y="836712"/>
          <a:ext cx="2952328" cy="2376264"/>
        </p:xfrm>
        <a:graphic>
          <a:graphicData uri="http://schemas.openxmlformats.org/presentationml/2006/ole">
            <mc:AlternateContent xmlns:mc="http://schemas.openxmlformats.org/markup-compatibility/2006">
              <mc:Choice xmlns:v="urn:schemas-microsoft-com:vml" Requires="v">
                <p:oleObj spid="_x0000_s7238" name="Chart" r:id="rId4" imgW="3785944" imgH="2261812" progId="Excel.Chart.8">
                  <p:embed/>
                </p:oleObj>
              </mc:Choice>
              <mc:Fallback>
                <p:oleObj name="Chart" r:id="rId4" imgW="3785944" imgH="2261812" progId="Excel.Char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836712"/>
                        <a:ext cx="2952328" cy="2376264"/>
                      </a:xfrm>
                      <a:prstGeom prst="rect">
                        <a:avLst/>
                      </a:prstGeom>
                      <a:noFill/>
                      <a:ln>
                        <a:noFill/>
                      </a:ln>
                    </p:spPr>
                  </p:pic>
                </p:oleObj>
              </mc:Fallback>
            </mc:AlternateContent>
          </a:graphicData>
        </a:graphic>
      </p:graphicFrame>
      <p:graphicFrame>
        <p:nvGraphicFramePr>
          <p:cNvPr id="7" name="Объект 6"/>
          <p:cNvGraphicFramePr>
            <a:graphicFrameLocks/>
          </p:cNvGraphicFramePr>
          <p:nvPr>
            <p:extLst>
              <p:ext uri="{D42A27DB-BD31-4B8C-83A1-F6EECF244321}">
                <p14:modId xmlns:p14="http://schemas.microsoft.com/office/powerpoint/2010/main" val="3673219876"/>
              </p:ext>
            </p:extLst>
          </p:nvPr>
        </p:nvGraphicFramePr>
        <p:xfrm>
          <a:off x="6012160" y="3717032"/>
          <a:ext cx="3024336" cy="2808312"/>
        </p:xfrm>
        <a:graphic>
          <a:graphicData uri="http://schemas.openxmlformats.org/presentationml/2006/ole">
            <mc:AlternateContent xmlns:mc="http://schemas.openxmlformats.org/markup-compatibility/2006">
              <mc:Choice xmlns:v="urn:schemas-microsoft-com:vml" Requires="v">
                <p:oleObj spid="_x0000_s7239" name="Chart" r:id="rId7" imgW="3712786" imgH="2548349" progId="Excel.Chart.8">
                  <p:embed/>
                </p:oleObj>
              </mc:Choice>
              <mc:Fallback>
                <p:oleObj name="Chart" r:id="rId7" imgW="3712786" imgH="2548349" progId="Excel.Chart.8">
                  <p:embed/>
                  <p:pic>
                    <p:nvPicPr>
                      <p:cNvPr id="0" name="Chart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160" y="3717032"/>
                        <a:ext cx="3024336" cy="2808312"/>
                      </a:xfrm>
                      <a:prstGeom prst="rect">
                        <a:avLst/>
                      </a:prstGeom>
                      <a:noFill/>
                      <a:ln>
                        <a:noFill/>
                      </a:ln>
                    </p:spPr>
                  </p:pic>
                </p:oleObj>
              </mc:Fallback>
            </mc:AlternateContent>
          </a:graphicData>
        </a:graphic>
      </p:graphicFrame>
      <p:pic>
        <p:nvPicPr>
          <p:cNvPr id="8" name="Picture 7" descr="C:\Users\USER\Documents\ReceivedFiles\AMEA-logo.png"/>
          <p:cNvPicPr>
            <a:picLocks noChangeAspect="1" noChangeArrowheads="1"/>
          </p:cNvPicPr>
          <p:nvPr/>
        </p:nvPicPr>
        <p:blipFill>
          <a:blip r:embed="rId9"/>
          <a:srcRect/>
          <a:stretch>
            <a:fillRect/>
          </a:stretch>
        </p:blipFill>
        <p:spPr bwMode="auto">
          <a:xfrm>
            <a:off x="29863" y="28312"/>
            <a:ext cx="9001571" cy="304344"/>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501958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9"/>
          <p:cNvSpPr/>
          <p:nvPr/>
        </p:nvSpPr>
        <p:spPr>
          <a:xfrm flipH="1">
            <a:off x="179512" y="615367"/>
            <a:ext cx="8640960" cy="247650"/>
          </a:xfrm>
          <a:custGeom>
            <a:avLst/>
            <a:gdLst>
              <a:gd name="connsiteX0" fmla="*/ 85725 w 7705725"/>
              <a:gd name="connsiteY0" fmla="*/ 0 h 1704975"/>
              <a:gd name="connsiteX1" fmla="*/ 7705725 w 7705725"/>
              <a:gd name="connsiteY1" fmla="*/ 0 h 1704975"/>
              <a:gd name="connsiteX2" fmla="*/ 7705725 w 7705725"/>
              <a:gd name="connsiteY2" fmla="*/ 1704975 h 1704975"/>
              <a:gd name="connsiteX3" fmla="*/ 0 w 7705725"/>
              <a:gd name="connsiteY3" fmla="*/ 1704975 h 1704975"/>
              <a:gd name="connsiteX4" fmla="*/ 85725 w 7705725"/>
              <a:gd name="connsiteY4" fmla="*/ 0 h 1704975"/>
              <a:gd name="connsiteX0" fmla="*/ 0 w 7620000"/>
              <a:gd name="connsiteY0" fmla="*/ 0 h 1705429"/>
              <a:gd name="connsiteX1" fmla="*/ 7620000 w 7620000"/>
              <a:gd name="connsiteY1" fmla="*/ 0 h 1705429"/>
              <a:gd name="connsiteX2" fmla="*/ 7620000 w 7620000"/>
              <a:gd name="connsiteY2" fmla="*/ 1704975 h 1705429"/>
              <a:gd name="connsiteX3" fmla="*/ 329085 w 7620000"/>
              <a:gd name="connsiteY3" fmla="*/ 1705429 h 1705429"/>
              <a:gd name="connsiteX4" fmla="*/ 0 w 7620000"/>
              <a:gd name="connsiteY4" fmla="*/ 0 h 170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705429">
                <a:moveTo>
                  <a:pt x="0" y="0"/>
                </a:moveTo>
                <a:lnTo>
                  <a:pt x="7620000" y="0"/>
                </a:lnTo>
                <a:lnTo>
                  <a:pt x="7620000" y="1704975"/>
                </a:lnTo>
                <a:lnTo>
                  <a:pt x="329085" y="1705429"/>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182880" anchor="ctr"/>
          <a:lstStyle/>
          <a:p>
            <a:pPr algn="ctr" eaLnBrk="1" fontAlgn="auto" hangingPunct="1">
              <a:spcBef>
                <a:spcPts val="0"/>
              </a:spcBef>
              <a:spcAft>
                <a:spcPts val="0"/>
              </a:spcAft>
              <a:defRPr/>
            </a:pPr>
            <a:r>
              <a:rPr lang="fr-FR" sz="1400" b="1" u="sng" dirty="0" err="1">
                <a:solidFill>
                  <a:schemeClr val="bg1"/>
                </a:solidFill>
                <a:latin typeface="Times New Roman" panose="02020603050405020304" pitchFamily="18" charset="0"/>
                <a:cs typeface="Times New Roman" panose="02020603050405020304" pitchFamily="18" charset="0"/>
              </a:rPr>
              <a:t>Orta</a:t>
            </a:r>
            <a:r>
              <a:rPr lang="fr-FR" sz="1400" b="1" u="sng" dirty="0">
                <a:solidFill>
                  <a:schemeClr val="bg1"/>
                </a:solidFill>
                <a:latin typeface="Times New Roman" panose="02020603050405020304" pitchFamily="18" charset="0"/>
                <a:cs typeface="Times New Roman" panose="02020603050405020304" pitchFamily="18" charset="0"/>
              </a:rPr>
              <a:t> </a:t>
            </a:r>
            <a:r>
              <a:rPr lang="fr-FR" sz="1400" b="1" u="sng" dirty="0" err="1">
                <a:solidFill>
                  <a:schemeClr val="bg1"/>
                </a:solidFill>
                <a:latin typeface="Times New Roman" panose="02020603050405020304" pitchFamily="18" charset="0"/>
                <a:cs typeface="Times New Roman" panose="02020603050405020304" pitchFamily="18" charset="0"/>
              </a:rPr>
              <a:t>aylıq</a:t>
            </a:r>
            <a:r>
              <a:rPr lang="fr-FR" sz="1400" b="1" u="sng" dirty="0">
                <a:solidFill>
                  <a:schemeClr val="bg1"/>
                </a:solidFill>
                <a:latin typeface="Times New Roman" panose="02020603050405020304" pitchFamily="18" charset="0"/>
                <a:cs typeface="Times New Roman" panose="02020603050405020304" pitchFamily="18" charset="0"/>
              </a:rPr>
              <a:t> </a:t>
            </a:r>
            <a:r>
              <a:rPr lang="fr-FR" sz="1400" b="1" u="sng" dirty="0" err="1">
                <a:solidFill>
                  <a:schemeClr val="bg1"/>
                </a:solidFill>
                <a:latin typeface="Times New Roman" panose="02020603050405020304" pitchFamily="18" charset="0"/>
                <a:cs typeface="Times New Roman" panose="02020603050405020304" pitchFamily="18" charset="0"/>
              </a:rPr>
              <a:t>əmək</a:t>
            </a:r>
            <a:r>
              <a:rPr lang="fr-FR" sz="1400" b="1" u="sng" dirty="0">
                <a:solidFill>
                  <a:schemeClr val="bg1"/>
                </a:solidFill>
                <a:latin typeface="Times New Roman" panose="02020603050405020304" pitchFamily="18" charset="0"/>
                <a:cs typeface="Times New Roman" panose="02020603050405020304" pitchFamily="18" charset="0"/>
              </a:rPr>
              <a:t> </a:t>
            </a:r>
            <a:r>
              <a:rPr lang="fr-FR" sz="1400" b="1" u="sng" dirty="0" err="1">
                <a:solidFill>
                  <a:schemeClr val="bg1"/>
                </a:solidFill>
                <a:latin typeface="Times New Roman" panose="02020603050405020304" pitchFamily="18" charset="0"/>
                <a:cs typeface="Times New Roman" panose="02020603050405020304" pitchFamily="18" charset="0"/>
              </a:rPr>
              <a:t>haqqı</a:t>
            </a:r>
            <a:r>
              <a:rPr lang="fr-FR" sz="1400" b="1" u="sng" dirty="0">
                <a:solidFill>
                  <a:schemeClr val="bg1"/>
                </a:solidFill>
                <a:latin typeface="Times New Roman" panose="02020603050405020304" pitchFamily="18" charset="0"/>
                <a:cs typeface="Times New Roman" panose="02020603050405020304" pitchFamily="18" charset="0"/>
              </a:rPr>
              <a:t>:</a:t>
            </a:r>
          </a:p>
        </p:txBody>
      </p:sp>
      <p:graphicFrame>
        <p:nvGraphicFramePr>
          <p:cNvPr id="5" name="Таблица 4"/>
          <p:cNvGraphicFramePr>
            <a:graphicFrameLocks noGrp="1"/>
          </p:cNvGraphicFramePr>
          <p:nvPr>
            <p:extLst>
              <p:ext uri="{D42A27DB-BD31-4B8C-83A1-F6EECF244321}">
                <p14:modId xmlns:p14="http://schemas.microsoft.com/office/powerpoint/2010/main" val="4036097779"/>
              </p:ext>
            </p:extLst>
          </p:nvPr>
        </p:nvGraphicFramePr>
        <p:xfrm>
          <a:off x="179512" y="908720"/>
          <a:ext cx="8784976" cy="2417764"/>
        </p:xfrm>
        <a:graphic>
          <a:graphicData uri="http://schemas.openxmlformats.org/drawingml/2006/table">
            <a:tbl>
              <a:tblPr/>
              <a:tblGrid>
                <a:gridCol w="2481867">
                  <a:extLst>
                    <a:ext uri="{9D8B030D-6E8A-4147-A177-3AD203B41FA5}">
                      <a16:colId xmlns:a16="http://schemas.microsoft.com/office/drawing/2014/main" xmlns="" val="20000"/>
                    </a:ext>
                  </a:extLst>
                </a:gridCol>
                <a:gridCol w="527352">
                  <a:extLst>
                    <a:ext uri="{9D8B030D-6E8A-4147-A177-3AD203B41FA5}">
                      <a16:colId xmlns:a16="http://schemas.microsoft.com/office/drawing/2014/main" xmlns="" val="20001"/>
                    </a:ext>
                  </a:extLst>
                </a:gridCol>
                <a:gridCol w="452015">
                  <a:extLst>
                    <a:ext uri="{9D8B030D-6E8A-4147-A177-3AD203B41FA5}">
                      <a16:colId xmlns:a16="http://schemas.microsoft.com/office/drawing/2014/main" xmlns="" val="20002"/>
                    </a:ext>
                  </a:extLst>
                </a:gridCol>
                <a:gridCol w="536768">
                  <a:extLst>
                    <a:ext uri="{9D8B030D-6E8A-4147-A177-3AD203B41FA5}">
                      <a16:colId xmlns:a16="http://schemas.microsoft.com/office/drawing/2014/main" xmlns="" val="20003"/>
                    </a:ext>
                  </a:extLst>
                </a:gridCol>
                <a:gridCol w="517936">
                  <a:extLst>
                    <a:ext uri="{9D8B030D-6E8A-4147-A177-3AD203B41FA5}">
                      <a16:colId xmlns:a16="http://schemas.microsoft.com/office/drawing/2014/main" xmlns="" val="20004"/>
                    </a:ext>
                  </a:extLst>
                </a:gridCol>
                <a:gridCol w="527352">
                  <a:extLst>
                    <a:ext uri="{9D8B030D-6E8A-4147-A177-3AD203B41FA5}">
                      <a16:colId xmlns:a16="http://schemas.microsoft.com/office/drawing/2014/main" xmlns="" val="20005"/>
                    </a:ext>
                  </a:extLst>
                </a:gridCol>
                <a:gridCol w="527352">
                  <a:extLst>
                    <a:ext uri="{9D8B030D-6E8A-4147-A177-3AD203B41FA5}">
                      <a16:colId xmlns:a16="http://schemas.microsoft.com/office/drawing/2014/main" xmlns="" val="20006"/>
                    </a:ext>
                  </a:extLst>
                </a:gridCol>
                <a:gridCol w="527352">
                  <a:extLst>
                    <a:ext uri="{9D8B030D-6E8A-4147-A177-3AD203B41FA5}">
                      <a16:colId xmlns:a16="http://schemas.microsoft.com/office/drawing/2014/main" xmlns="" val="20007"/>
                    </a:ext>
                  </a:extLst>
                </a:gridCol>
                <a:gridCol w="527352">
                  <a:extLst>
                    <a:ext uri="{9D8B030D-6E8A-4147-A177-3AD203B41FA5}">
                      <a16:colId xmlns:a16="http://schemas.microsoft.com/office/drawing/2014/main" xmlns="" val="20008"/>
                    </a:ext>
                  </a:extLst>
                </a:gridCol>
                <a:gridCol w="602688">
                  <a:extLst>
                    <a:ext uri="{9D8B030D-6E8A-4147-A177-3AD203B41FA5}">
                      <a16:colId xmlns:a16="http://schemas.microsoft.com/office/drawing/2014/main" xmlns="" val="20009"/>
                    </a:ext>
                  </a:extLst>
                </a:gridCol>
                <a:gridCol w="527352">
                  <a:extLst>
                    <a:ext uri="{9D8B030D-6E8A-4147-A177-3AD203B41FA5}">
                      <a16:colId xmlns:a16="http://schemas.microsoft.com/office/drawing/2014/main" xmlns="" val="20010"/>
                    </a:ext>
                  </a:extLst>
                </a:gridCol>
                <a:gridCol w="527352">
                  <a:extLst>
                    <a:ext uri="{9D8B030D-6E8A-4147-A177-3AD203B41FA5}">
                      <a16:colId xmlns:a16="http://schemas.microsoft.com/office/drawing/2014/main" xmlns="" val="20011"/>
                    </a:ext>
                  </a:extLst>
                </a:gridCol>
                <a:gridCol w="502238">
                  <a:extLst>
                    <a:ext uri="{9D8B030D-6E8A-4147-A177-3AD203B41FA5}">
                      <a16:colId xmlns:a16="http://schemas.microsoft.com/office/drawing/2014/main" xmlns="" val="20012"/>
                    </a:ext>
                  </a:extLst>
                </a:gridCol>
              </a:tblGrid>
              <a:tr h="191059">
                <a:tc>
                  <a:txBody>
                    <a:bodyPr/>
                    <a:lstStyle/>
                    <a:p>
                      <a:pPr algn="l" fontAlgn="b"/>
                      <a:r>
                        <a:rPr lang="az-Latn-AZ" sz="1000" b="1" i="1" u="sng" strike="noStrike" dirty="0">
                          <a:solidFill>
                            <a:srgbClr val="000000"/>
                          </a:solidFill>
                          <a:latin typeface="Arial"/>
                        </a:rPr>
                        <a:t>Köməkçi (aparat) heyət</a:t>
                      </a:r>
                    </a:p>
                  </a:txBody>
                  <a:tcPr marL="0" marR="0" marT="0" marB="0" anchor="b">
                    <a:lnL>
                      <a:noFill/>
                    </a:lnL>
                    <a:lnR>
                      <a:noFill/>
                    </a:lnR>
                    <a:lnT>
                      <a:noFill/>
                    </a:lnT>
                    <a:lnB>
                      <a:noFill/>
                    </a:lnB>
                    <a:cell3D prstMaterial="dkEdge">
                      <a:bevel h="50800" prst="divot"/>
                      <a:lightRig rig="flood" dir="t"/>
                    </a:cell3D>
                    <a:solidFill>
                      <a:srgbClr val="FFFF00"/>
                    </a:solidFill>
                  </a:tcPr>
                </a:tc>
                <a:tc>
                  <a:txBody>
                    <a:bodyPr/>
                    <a:lstStyle/>
                    <a:p>
                      <a:pPr algn="l" fontAlgn="ctr"/>
                      <a:endParaRPr lang="ru-RU" sz="900" b="1" i="1" u="sng" strike="noStrike" dirty="0">
                        <a:solidFill>
                          <a:srgbClr val="000000"/>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noFill/>
                  </a:tcPr>
                </a:tc>
                <a:tc>
                  <a:txBody>
                    <a:bodyPr/>
                    <a:lstStyle/>
                    <a:p>
                      <a:pPr algn="l" fontAlgn="ctr"/>
                      <a:endParaRPr lang="ru-RU" sz="900" b="1" i="1" u="sng" strike="noStrike" dirty="0">
                        <a:solidFill>
                          <a:srgbClr val="000000"/>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no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noFill/>
                  </a:tcPr>
                </a:tc>
                <a:extLst>
                  <a:ext uri="{0D108BD9-81ED-4DB2-BD59-A6C34878D82A}">
                    <a16:rowId xmlns:a16="http://schemas.microsoft.com/office/drawing/2014/main" xmlns="" val="10000"/>
                  </a:ext>
                </a:extLst>
              </a:tr>
              <a:tr h="175161">
                <a:tc>
                  <a:txBody>
                    <a:bodyPr/>
                    <a:lstStyle/>
                    <a:p>
                      <a:pPr algn="l" fontAlgn="ctr"/>
                      <a:r>
                        <a:rPr lang="ru-RU" sz="900" b="0" i="0" u="none" strike="noStrike" dirty="0">
                          <a:solidFill>
                            <a:srgbClr val="000000"/>
                          </a:solidFill>
                          <a:latin typeface="Arial"/>
                        </a:rPr>
                        <a:t> </a:t>
                      </a:r>
                    </a:p>
                  </a:txBody>
                  <a:tcPr marL="0" marR="0" marT="0" marB="0" anchor="ctr">
                    <a:lnL>
                      <a:noFill/>
                    </a:lnL>
                    <a:lnR>
                      <a:noFill/>
                    </a:lnR>
                    <a:lnT>
                      <a:noFill/>
                    </a:lnT>
                    <a:lnB>
                      <a:noFill/>
                    </a:lnB>
                    <a:cell3D prstMaterial="dkEdge">
                      <a:bevel h="50800" prst="divot"/>
                      <a:lightRig rig="flood" dir="t"/>
                    </a:cell3D>
                    <a:solidFill>
                      <a:srgbClr val="FFFFFF"/>
                    </a:solidFill>
                  </a:tcPr>
                </a:tc>
                <a:tc>
                  <a:txBody>
                    <a:bodyPr/>
                    <a:lstStyle/>
                    <a:p>
                      <a:pPr algn="ctr" fontAlgn="ctr"/>
                      <a:r>
                        <a:rPr lang="az-Latn-AZ" sz="900" b="1" i="0" u="none" strike="noStrike" dirty="0">
                          <a:solidFill>
                            <a:schemeClr val="bg1"/>
                          </a:solidFill>
                          <a:latin typeface="Arial"/>
                        </a:rPr>
                        <a:t>Yanvar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Fevral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Mart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Aprel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May</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İyun</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iyul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A</a:t>
                      </a:r>
                      <a:r>
                        <a:rPr lang="az-Latn-AZ" sz="900" b="1" i="0" u="none" strike="noStrike" dirty="0" smtClean="0">
                          <a:solidFill>
                            <a:schemeClr val="bg1"/>
                          </a:solidFill>
                          <a:latin typeface="Arial"/>
                        </a:rPr>
                        <a:t>vqust</a:t>
                      </a:r>
                      <a:endParaRPr lang="az-Latn-AZ" sz="900" b="1" i="0" u="none" strike="noStrike" dirty="0">
                        <a:solidFill>
                          <a:schemeClr val="bg1"/>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S</a:t>
                      </a:r>
                      <a:r>
                        <a:rPr lang="az-Latn-AZ" sz="900" b="1" i="0" u="none" strike="noStrike" dirty="0" smtClean="0">
                          <a:solidFill>
                            <a:schemeClr val="bg1"/>
                          </a:solidFill>
                          <a:latin typeface="Arial"/>
                        </a:rPr>
                        <a:t>entyabr</a:t>
                      </a:r>
                      <a:endParaRPr lang="az-Latn-AZ" sz="900" b="1" i="0" u="none" strike="noStrike" dirty="0">
                        <a:solidFill>
                          <a:schemeClr val="bg1"/>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O</a:t>
                      </a:r>
                      <a:r>
                        <a:rPr lang="az-Latn-AZ" sz="900" b="1" i="0" u="none" strike="noStrike" dirty="0" smtClean="0">
                          <a:solidFill>
                            <a:schemeClr val="bg1"/>
                          </a:solidFill>
                          <a:latin typeface="Arial"/>
                        </a:rPr>
                        <a:t>ktyabr</a:t>
                      </a:r>
                      <a:endParaRPr lang="az-Latn-AZ" sz="900" b="1" i="0" u="none" strike="noStrike" dirty="0">
                        <a:solidFill>
                          <a:schemeClr val="bg1"/>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N</a:t>
                      </a:r>
                      <a:r>
                        <a:rPr lang="az-Latn-AZ" sz="900" b="1" i="0" u="none" strike="noStrike" dirty="0" smtClean="0">
                          <a:solidFill>
                            <a:schemeClr val="bg1"/>
                          </a:solidFill>
                          <a:latin typeface="Arial"/>
                        </a:rPr>
                        <a:t>oyabr</a:t>
                      </a:r>
                      <a:endParaRPr lang="az-Latn-AZ" sz="900" b="1" i="0" u="none" strike="noStrike" dirty="0">
                        <a:solidFill>
                          <a:schemeClr val="bg1"/>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D</a:t>
                      </a:r>
                      <a:r>
                        <a:rPr lang="az-Latn-AZ" sz="900" b="1" i="0" u="none" strike="noStrike" dirty="0" smtClean="0">
                          <a:solidFill>
                            <a:schemeClr val="bg1"/>
                          </a:solidFill>
                          <a:latin typeface="Arial"/>
                        </a:rPr>
                        <a:t>ekabr</a:t>
                      </a:r>
                      <a:endParaRPr lang="az-Latn-AZ" sz="900" b="1" i="0" u="none" strike="noStrike" dirty="0">
                        <a:solidFill>
                          <a:schemeClr val="bg1"/>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extLst>
                  <a:ext uri="{0D108BD9-81ED-4DB2-BD59-A6C34878D82A}">
                    <a16:rowId xmlns:a16="http://schemas.microsoft.com/office/drawing/2014/main" xmlns="" val="10001"/>
                  </a:ext>
                </a:extLst>
              </a:tr>
              <a:tr h="222461">
                <a:tc>
                  <a:txBody>
                    <a:bodyPr/>
                    <a:lstStyle/>
                    <a:p>
                      <a:pPr algn="r" fontAlgn="ctr"/>
                      <a:r>
                        <a:rPr lang="az-Latn-AZ" sz="900" b="0" i="0" u="none" strike="noStrike" dirty="0">
                          <a:solidFill>
                            <a:srgbClr val="000000"/>
                          </a:solidFill>
                          <a:latin typeface="Arial"/>
                        </a:rPr>
                        <a:t>Cəmi əmək </a:t>
                      </a:r>
                      <a:r>
                        <a:rPr lang="az-Latn-AZ" sz="900" b="0" i="0" u="none" strike="noStrike" dirty="0" smtClean="0">
                          <a:solidFill>
                            <a:srgbClr val="000000"/>
                          </a:solidFill>
                          <a:latin typeface="Arial"/>
                        </a:rPr>
                        <a:t>haqqı,</a:t>
                      </a:r>
                      <a:r>
                        <a:rPr lang="en-US" sz="900" b="0" i="0" u="none" strike="noStrike" dirty="0" smtClean="0">
                          <a:solidFill>
                            <a:srgbClr val="000000"/>
                          </a:solidFill>
                          <a:latin typeface="Arial"/>
                        </a:rPr>
                        <a:t> AZN</a:t>
                      </a:r>
                      <a:endParaRPr lang="az-Latn-AZ" sz="900" b="0" i="0" u="none" strike="noStrike" dirty="0">
                        <a:solidFill>
                          <a:srgbClr val="000000"/>
                        </a:solidFill>
                        <a:latin typeface="Arial"/>
                      </a:endParaRPr>
                    </a:p>
                  </a:txBody>
                  <a:tcPr marL="0" marR="0" marT="0" marB="0" anchor="ctr">
                    <a:lnL>
                      <a:noFill/>
                    </a:lnL>
                    <a:lnR>
                      <a:noFill/>
                    </a:lnR>
                    <a:lnT>
                      <a:noFill/>
                    </a:lnT>
                    <a:lnB>
                      <a:noFill/>
                    </a:lnB>
                    <a:cell3D prstMaterial="dkEdge">
                      <a:bevel h="50800" prst="divot"/>
                      <a:lightRig rig="flood" dir="t"/>
                    </a:cell3D>
                    <a:solidFill>
                      <a:srgbClr val="FFFFFF"/>
                    </a:solidFill>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232.268</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223.327</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230.585</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cs typeface="Calibri" panose="020F0502020204030204" pitchFamily="34" charset="0"/>
                        </a:rPr>
                        <a:t>311.061</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242.514</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229.611</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243.150</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229.952</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238.610</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251.022</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900" b="0" i="0" u="none" strike="noStrike">
                          <a:solidFill>
                            <a:srgbClr val="000000"/>
                          </a:solidFill>
                          <a:effectLst/>
                          <a:latin typeface="Calibri" panose="020F0502020204030204" pitchFamily="34" charset="0"/>
                          <a:cs typeface="Calibri" panose="020F0502020204030204" pitchFamily="34" charset="0"/>
                        </a:rPr>
                        <a:t>249.632</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900" b="0" i="0" u="none" strike="noStrike">
                          <a:solidFill>
                            <a:srgbClr val="000000"/>
                          </a:solidFill>
                          <a:effectLst/>
                          <a:latin typeface="Calibri" panose="020F0502020204030204" pitchFamily="34" charset="0"/>
                          <a:cs typeface="Calibri" panose="020F0502020204030204" pitchFamily="34" charset="0"/>
                        </a:rPr>
                        <a:t>251.127</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extLst>
                  <a:ext uri="{0D108BD9-81ED-4DB2-BD59-A6C34878D82A}">
                    <a16:rowId xmlns:a16="http://schemas.microsoft.com/office/drawing/2014/main" xmlns="" val="10002"/>
                  </a:ext>
                </a:extLst>
              </a:tr>
              <a:tr h="222461">
                <a:tc>
                  <a:txBody>
                    <a:bodyPr/>
                    <a:lstStyle/>
                    <a:p>
                      <a:pPr algn="r" fontAlgn="ctr"/>
                      <a:r>
                        <a:rPr lang="az-Latn-AZ" sz="900" b="0" i="0" u="none" strike="noStrike" dirty="0">
                          <a:solidFill>
                            <a:srgbClr val="000000"/>
                          </a:solidFill>
                          <a:latin typeface="Arial"/>
                        </a:rPr>
                        <a:t>İşçi </a:t>
                      </a:r>
                      <a:r>
                        <a:rPr lang="az-Latn-AZ" sz="900" b="0" i="0" u="none" strike="noStrike" dirty="0" smtClean="0">
                          <a:solidFill>
                            <a:srgbClr val="000000"/>
                          </a:solidFill>
                          <a:latin typeface="Arial"/>
                        </a:rPr>
                        <a:t>sayı, nəfər</a:t>
                      </a:r>
                      <a:endParaRPr lang="az-Latn-AZ" sz="900" b="0" i="0" u="none" strike="noStrike" dirty="0">
                        <a:solidFill>
                          <a:srgbClr val="000000"/>
                        </a:solidFill>
                        <a:latin typeface="Arial"/>
                      </a:endParaRPr>
                    </a:p>
                  </a:txBody>
                  <a:tcPr marL="0" marR="0" marT="0" marB="0" anchor="ctr">
                    <a:lnL>
                      <a:noFill/>
                    </a:lnL>
                    <a:lnR>
                      <a:noFill/>
                    </a:lnR>
                    <a:lnT>
                      <a:noFill/>
                    </a:lnT>
                    <a:lnB>
                      <a:noFill/>
                    </a:lnB>
                    <a:cell3D prstMaterial="dkEdge">
                      <a:bevel h="50800" prst="divot"/>
                      <a:lightRig rig="flood" dir="t"/>
                    </a:cell3D>
                    <a:solidFill>
                      <a:srgbClr val="FFFFFF"/>
                    </a:solidFill>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160</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157</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cs typeface="Calibri" panose="020F0502020204030204" pitchFamily="34" charset="0"/>
                        </a:rPr>
                        <a:t>156</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cs typeface="Calibri" panose="020F0502020204030204" pitchFamily="34" charset="0"/>
                        </a:rPr>
                        <a:t>157</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cs typeface="Calibri" panose="020F0502020204030204" pitchFamily="34" charset="0"/>
                        </a:rPr>
                        <a:t>159</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cs typeface="Calibri" panose="020F0502020204030204" pitchFamily="34" charset="0"/>
                        </a:rPr>
                        <a:t>161</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900" b="0" i="0" u="none" strike="noStrike">
                          <a:solidFill>
                            <a:srgbClr val="000000"/>
                          </a:solidFill>
                          <a:effectLst/>
                          <a:latin typeface="Calibri" panose="020F0502020204030204" pitchFamily="34" charset="0"/>
                          <a:cs typeface="Calibri" panose="020F0502020204030204" pitchFamily="34" charset="0"/>
                        </a:rPr>
                        <a:t>163</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az-Latn-AZ" sz="900" b="0" i="0" u="none" strike="noStrike">
                          <a:solidFill>
                            <a:srgbClr val="000000"/>
                          </a:solidFill>
                          <a:effectLst/>
                          <a:latin typeface="Calibri" panose="020F0502020204030204" pitchFamily="34" charset="0"/>
                          <a:cs typeface="Calibri" panose="020F0502020204030204" pitchFamily="34" charset="0"/>
                        </a:rPr>
                        <a:t>163</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az-Latn-AZ" sz="900" b="0" i="0" u="none" strike="noStrike">
                          <a:solidFill>
                            <a:srgbClr val="000000"/>
                          </a:solidFill>
                          <a:effectLst/>
                          <a:latin typeface="Calibri" panose="020F0502020204030204" pitchFamily="34" charset="0"/>
                          <a:cs typeface="Calibri" panose="020F0502020204030204" pitchFamily="34" charset="0"/>
                        </a:rPr>
                        <a:t>165</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161</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160</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az-Latn-AZ" sz="900" b="0" i="0" u="none" strike="noStrike" dirty="0">
                          <a:solidFill>
                            <a:srgbClr val="000000"/>
                          </a:solidFill>
                          <a:effectLst/>
                          <a:latin typeface="Calibri" panose="020F0502020204030204" pitchFamily="34" charset="0"/>
                          <a:cs typeface="Calibri" panose="020F0502020204030204" pitchFamily="34" charset="0"/>
                        </a:rPr>
                        <a:t>160</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extLst>
                  <a:ext uri="{0D108BD9-81ED-4DB2-BD59-A6C34878D82A}">
                    <a16:rowId xmlns:a16="http://schemas.microsoft.com/office/drawing/2014/main" xmlns="" val="10003"/>
                  </a:ext>
                </a:extLst>
              </a:tr>
              <a:tr h="146684">
                <a:tc>
                  <a:txBody>
                    <a:bodyPr/>
                    <a:lstStyle/>
                    <a:p>
                      <a:pPr algn="ctr" fontAlgn="ctr"/>
                      <a:r>
                        <a:rPr lang="en-US" sz="900" b="1" i="1" u="none" strike="noStrike" dirty="0" smtClean="0">
                          <a:solidFill>
                            <a:srgbClr val="000000"/>
                          </a:solidFill>
                          <a:latin typeface="Arial"/>
                        </a:rPr>
                        <a:t>                 </a:t>
                      </a:r>
                      <a:r>
                        <a:rPr lang="az-Latn-AZ" sz="900" b="1" i="1" u="none" strike="noStrike" dirty="0" smtClean="0">
                          <a:solidFill>
                            <a:srgbClr val="000000"/>
                          </a:solidFill>
                          <a:latin typeface="Arial"/>
                        </a:rPr>
                        <a:t>1 </a:t>
                      </a:r>
                      <a:r>
                        <a:rPr lang="az-Latn-AZ" sz="900" b="1" i="1" u="none" strike="noStrike" dirty="0">
                          <a:solidFill>
                            <a:srgbClr val="000000"/>
                          </a:solidFill>
                          <a:latin typeface="Arial"/>
                        </a:rPr>
                        <a:t>nəfərə orta aylıq əmək haqqı, AZN</a:t>
                      </a:r>
                    </a:p>
                  </a:txBody>
                  <a:tcPr marL="0" marR="0" marT="0" marB="0" anchor="ctr">
                    <a:lnL>
                      <a:noFill/>
                    </a:lnL>
                    <a:lnR>
                      <a:noFill/>
                    </a:lnR>
                    <a:lnT>
                      <a:noFill/>
                    </a:lnT>
                    <a:lnB>
                      <a:noFill/>
                    </a:lnB>
                    <a:cell3D prstMaterial="dkEdge">
                      <a:bevel h="50800" prst="divot"/>
                      <a:lightRig rig="flood" dir="t"/>
                    </a:cell3D>
                    <a:solidFill>
                      <a:srgbClr val="FFFFFF"/>
                    </a:solidFill>
                  </a:tcPr>
                </a:tc>
                <a:tc>
                  <a:txBody>
                    <a:bodyPr/>
                    <a:lstStyle/>
                    <a:p>
                      <a:pPr algn="ctr" fontAlgn="ctr"/>
                      <a:r>
                        <a:rPr lang="az-Latn-AZ" sz="900" b="0" i="0" u="none" strike="noStrike">
                          <a:solidFill>
                            <a:srgbClr val="FFFFFF"/>
                          </a:solidFill>
                          <a:effectLst/>
                          <a:latin typeface="Arial" panose="020B0604020202020204" pitchFamily="34" charset="0"/>
                        </a:rPr>
                        <a:t>1.450</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0" i="0" u="none" strike="noStrike">
                          <a:solidFill>
                            <a:srgbClr val="FFFFFF"/>
                          </a:solidFill>
                          <a:effectLst/>
                          <a:latin typeface="Arial" panose="020B0604020202020204" pitchFamily="34" charset="0"/>
                        </a:rPr>
                        <a:t>1.427</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0" i="0" u="none" strike="noStrike" dirty="0">
                          <a:solidFill>
                            <a:srgbClr val="FFFFFF"/>
                          </a:solidFill>
                          <a:effectLst/>
                          <a:latin typeface="Arial" panose="020B0604020202020204" pitchFamily="34" charset="0"/>
                        </a:rPr>
                        <a:t>1.476</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0" i="0" u="none" strike="noStrike">
                          <a:solidFill>
                            <a:srgbClr val="FFFFFF"/>
                          </a:solidFill>
                          <a:effectLst/>
                          <a:latin typeface="Arial" panose="020B0604020202020204" pitchFamily="34" charset="0"/>
                        </a:rPr>
                        <a:t>1.985</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0" i="0" u="none" strike="noStrike">
                          <a:solidFill>
                            <a:srgbClr val="FFFFFF"/>
                          </a:solidFill>
                          <a:effectLst/>
                          <a:latin typeface="Arial" panose="020B0604020202020204" pitchFamily="34" charset="0"/>
                        </a:rPr>
                        <a:t>1.526</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0" i="0" u="none" strike="noStrike">
                          <a:solidFill>
                            <a:srgbClr val="FFFFFF"/>
                          </a:solidFill>
                          <a:effectLst/>
                          <a:latin typeface="Arial" panose="020B0604020202020204" pitchFamily="34" charset="0"/>
                        </a:rPr>
                        <a:t>1.427</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0" i="0" u="none" strike="noStrike">
                          <a:solidFill>
                            <a:srgbClr val="FFFFFF"/>
                          </a:solidFill>
                          <a:effectLst/>
                          <a:latin typeface="Arial" panose="020B0604020202020204" pitchFamily="34" charset="0"/>
                        </a:rPr>
                        <a:t>1.489</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0" i="0" u="none" strike="noStrike">
                          <a:solidFill>
                            <a:srgbClr val="FFFFFF"/>
                          </a:solidFill>
                          <a:effectLst/>
                          <a:latin typeface="Arial" panose="020B0604020202020204" pitchFamily="34" charset="0"/>
                        </a:rPr>
                        <a:t>1.409</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0" i="0" u="none" strike="noStrike">
                          <a:solidFill>
                            <a:srgbClr val="FFFFFF"/>
                          </a:solidFill>
                          <a:effectLst/>
                          <a:latin typeface="Arial" panose="020B0604020202020204" pitchFamily="34" charset="0"/>
                        </a:rPr>
                        <a:t>1.444</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0" i="0" u="none" strike="noStrike">
                          <a:solidFill>
                            <a:srgbClr val="FFFFFF"/>
                          </a:solidFill>
                          <a:effectLst/>
                          <a:latin typeface="Arial" panose="020B0604020202020204" pitchFamily="34" charset="0"/>
                        </a:rPr>
                        <a:t>1.557</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0" i="0" u="none" strike="noStrike">
                          <a:solidFill>
                            <a:srgbClr val="FFFFFF"/>
                          </a:solidFill>
                          <a:effectLst/>
                          <a:latin typeface="Arial" panose="020B0604020202020204" pitchFamily="34" charset="0"/>
                        </a:rPr>
                        <a:t>1.564</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0" i="0" u="none" strike="noStrike" dirty="0">
                          <a:solidFill>
                            <a:srgbClr val="FFFFFF"/>
                          </a:solidFill>
                          <a:effectLst/>
                          <a:latin typeface="Arial" panose="020B0604020202020204" pitchFamily="34" charset="0"/>
                        </a:rPr>
                        <a:t>1.573</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extLst>
                  <a:ext uri="{0D108BD9-81ED-4DB2-BD59-A6C34878D82A}">
                    <a16:rowId xmlns:a16="http://schemas.microsoft.com/office/drawing/2014/main" xmlns="" val="10004"/>
                  </a:ext>
                </a:extLst>
              </a:tr>
              <a:tr h="137160">
                <a:tc>
                  <a:txBody>
                    <a:bodyPr/>
                    <a:lstStyle/>
                    <a:p>
                      <a:pPr algn="l" fontAlgn="ctr"/>
                      <a:r>
                        <a:rPr lang="ru-RU" sz="900" b="0" i="0" u="none" strike="noStrike" dirty="0">
                          <a:solidFill>
                            <a:srgbClr val="000000"/>
                          </a:solidFill>
                          <a:latin typeface="Arial"/>
                        </a:rPr>
                        <a:t> </a:t>
                      </a:r>
                    </a:p>
                  </a:txBody>
                  <a:tcPr marL="0" marR="0" marT="0" marB="0" anchor="ctr">
                    <a:lnL>
                      <a:noFill/>
                    </a:lnL>
                    <a:lnR>
                      <a:noFill/>
                    </a:lnR>
                    <a:lnT>
                      <a:noFill/>
                    </a:lnT>
                    <a:lnB>
                      <a:noFill/>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l" fontAlgn="ctr"/>
                      <a:r>
                        <a:rPr lang="ru-RU" sz="900" b="0" i="0" u="none" strike="noStrike" dirty="0">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ru-RU"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ru-RU"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ru-RU"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ru-RU"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ru-RU"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ru-RU"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extLst>
                  <a:ext uri="{0D108BD9-81ED-4DB2-BD59-A6C34878D82A}">
                    <a16:rowId xmlns:a16="http://schemas.microsoft.com/office/drawing/2014/main" xmlns="" val="10005"/>
                  </a:ext>
                </a:extLst>
              </a:tr>
              <a:tr h="160008">
                <a:tc>
                  <a:txBody>
                    <a:bodyPr/>
                    <a:lstStyle/>
                    <a:p>
                      <a:pPr algn="l" fontAlgn="b"/>
                      <a:r>
                        <a:rPr lang="az-Latn-AZ" sz="1000" b="1" i="1" u="sng" strike="noStrike" dirty="0">
                          <a:solidFill>
                            <a:srgbClr val="000000"/>
                          </a:solidFill>
                          <a:latin typeface="Arial"/>
                        </a:rPr>
                        <a:t>Üzən heyət</a:t>
                      </a:r>
                    </a:p>
                  </a:txBody>
                  <a:tcPr marL="0" marR="0" marT="0" marB="0" anchor="b">
                    <a:lnL>
                      <a:noFill/>
                    </a:lnL>
                    <a:lnR>
                      <a:noFill/>
                    </a:lnR>
                    <a:lnT>
                      <a:noFill/>
                    </a:lnT>
                    <a:lnB>
                      <a:noFill/>
                    </a:lnB>
                    <a:cell3D prstMaterial="dkEdge">
                      <a:bevel h="50800" prst="divot"/>
                      <a:lightRig rig="flood" dir="t"/>
                    </a:cell3D>
                    <a:solidFill>
                      <a:srgbClr val="FFFF00"/>
                    </a:solidFill>
                  </a:tcPr>
                </a:tc>
                <a:tc>
                  <a:txBody>
                    <a:bodyPr/>
                    <a:lstStyle/>
                    <a:p>
                      <a:pPr algn="l" fontAlgn="b"/>
                      <a:r>
                        <a:rPr lang="ru-RU" sz="900" b="1" i="1" u="sng"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l"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ru-RU" sz="9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ru-RU"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extLst>
                  <a:ext uri="{0D108BD9-81ED-4DB2-BD59-A6C34878D82A}">
                    <a16:rowId xmlns:a16="http://schemas.microsoft.com/office/drawing/2014/main" xmlns="" val="10006"/>
                  </a:ext>
                </a:extLst>
              </a:tr>
              <a:tr h="162725">
                <a:tc>
                  <a:txBody>
                    <a:bodyPr/>
                    <a:lstStyle/>
                    <a:p>
                      <a:pPr algn="l" fontAlgn="ctr"/>
                      <a:r>
                        <a:rPr lang="ru-RU" sz="900" b="0" i="0" u="none" strike="noStrike" dirty="0">
                          <a:solidFill>
                            <a:srgbClr val="000000"/>
                          </a:solidFill>
                          <a:latin typeface="Arial"/>
                        </a:rPr>
                        <a:t> </a:t>
                      </a:r>
                    </a:p>
                  </a:txBody>
                  <a:tcPr marL="0" marR="0" marT="0" marB="0" anchor="ctr">
                    <a:lnL>
                      <a:noFill/>
                    </a:lnL>
                    <a:lnR>
                      <a:noFill/>
                    </a:lnR>
                    <a:lnT>
                      <a:noFill/>
                    </a:lnT>
                    <a:lnB>
                      <a:noFill/>
                    </a:lnB>
                    <a:cell3D prstMaterial="dkEdge">
                      <a:bevel h="50800" prst="divot"/>
                      <a:lightRig rig="flood" dir="t"/>
                    </a:cell3D>
                    <a:solidFill>
                      <a:srgbClr val="FFFFFF"/>
                    </a:solidFill>
                  </a:tcPr>
                </a:tc>
                <a:tc>
                  <a:txBody>
                    <a:bodyPr/>
                    <a:lstStyle/>
                    <a:p>
                      <a:pPr algn="ctr" fontAlgn="ctr"/>
                      <a:r>
                        <a:rPr lang="az-Latn-AZ" sz="900" b="1" i="0" u="none" strike="noStrike" dirty="0">
                          <a:solidFill>
                            <a:schemeClr val="bg1"/>
                          </a:solidFill>
                          <a:latin typeface="Arial"/>
                        </a:rPr>
                        <a:t>Yanvar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Fevral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Mart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Aprel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May</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İyun</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iyul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A</a:t>
                      </a:r>
                      <a:r>
                        <a:rPr lang="az-Latn-AZ" sz="900" b="1" i="0" u="none" strike="noStrike" dirty="0" smtClean="0">
                          <a:solidFill>
                            <a:schemeClr val="bg1"/>
                          </a:solidFill>
                          <a:latin typeface="Arial"/>
                        </a:rPr>
                        <a:t>vqust</a:t>
                      </a:r>
                      <a:endParaRPr lang="az-Latn-AZ" sz="900" b="1" i="0" u="none" strike="noStrike" dirty="0">
                        <a:solidFill>
                          <a:schemeClr val="bg1"/>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S</a:t>
                      </a:r>
                      <a:r>
                        <a:rPr lang="az-Latn-AZ" sz="900" b="1" i="0" u="none" strike="noStrike" dirty="0" smtClean="0">
                          <a:solidFill>
                            <a:schemeClr val="bg1"/>
                          </a:solidFill>
                          <a:latin typeface="Arial"/>
                        </a:rPr>
                        <a:t>entyabr</a:t>
                      </a:r>
                      <a:endParaRPr lang="az-Latn-AZ" sz="900" b="1" i="0" u="none" strike="noStrike" dirty="0">
                        <a:solidFill>
                          <a:schemeClr val="bg1"/>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O</a:t>
                      </a:r>
                      <a:r>
                        <a:rPr lang="az-Latn-AZ" sz="900" b="1" i="0" u="none" strike="noStrike" dirty="0" smtClean="0">
                          <a:solidFill>
                            <a:schemeClr val="bg1"/>
                          </a:solidFill>
                          <a:latin typeface="Arial"/>
                        </a:rPr>
                        <a:t>ktyabr</a:t>
                      </a:r>
                      <a:endParaRPr lang="az-Latn-AZ" sz="900" b="1" i="0" u="none" strike="noStrike" dirty="0">
                        <a:solidFill>
                          <a:schemeClr val="bg1"/>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N</a:t>
                      </a:r>
                      <a:r>
                        <a:rPr lang="az-Latn-AZ" sz="900" b="1" i="0" u="none" strike="noStrike" dirty="0" smtClean="0">
                          <a:solidFill>
                            <a:schemeClr val="bg1"/>
                          </a:solidFill>
                          <a:latin typeface="Arial"/>
                        </a:rPr>
                        <a:t>oyabr</a:t>
                      </a:r>
                      <a:endParaRPr lang="az-Latn-AZ" sz="900" b="1" i="0" u="none" strike="noStrike" dirty="0">
                        <a:solidFill>
                          <a:schemeClr val="bg1"/>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900" b="1" i="0" u="none" strike="noStrike" dirty="0">
                          <a:solidFill>
                            <a:schemeClr val="bg1"/>
                          </a:solidFill>
                          <a:latin typeface="Arial"/>
                        </a:rPr>
                        <a:t>D</a:t>
                      </a:r>
                      <a:r>
                        <a:rPr lang="az-Latn-AZ" sz="900" b="1" i="0" u="none" strike="noStrike" dirty="0" smtClean="0">
                          <a:solidFill>
                            <a:schemeClr val="bg1"/>
                          </a:solidFill>
                          <a:latin typeface="Arial"/>
                        </a:rPr>
                        <a:t>ekabr</a:t>
                      </a:r>
                      <a:endParaRPr lang="az-Latn-AZ" sz="900" b="1" i="0" u="none" strike="noStrike" dirty="0">
                        <a:solidFill>
                          <a:schemeClr val="bg1"/>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extLst>
                  <a:ext uri="{0D108BD9-81ED-4DB2-BD59-A6C34878D82A}">
                    <a16:rowId xmlns:a16="http://schemas.microsoft.com/office/drawing/2014/main" xmlns="" val="10007"/>
                  </a:ext>
                </a:extLst>
              </a:tr>
              <a:tr h="222461">
                <a:tc>
                  <a:txBody>
                    <a:bodyPr/>
                    <a:lstStyle/>
                    <a:p>
                      <a:pPr algn="r" fontAlgn="ctr"/>
                      <a:r>
                        <a:rPr lang="az-Latn-AZ" sz="900" b="0" i="0" u="none" strike="noStrike" dirty="0">
                          <a:solidFill>
                            <a:srgbClr val="000000"/>
                          </a:solidFill>
                          <a:latin typeface="Arial"/>
                        </a:rPr>
                        <a:t>Cəmi əmək </a:t>
                      </a:r>
                      <a:r>
                        <a:rPr lang="az-Latn-AZ" sz="900" b="0" i="0" u="none" strike="noStrike" dirty="0" smtClean="0">
                          <a:solidFill>
                            <a:srgbClr val="000000"/>
                          </a:solidFill>
                          <a:latin typeface="Arial"/>
                        </a:rPr>
                        <a:t>haqqı</a:t>
                      </a:r>
                      <a:r>
                        <a:rPr lang="en-US" sz="900" b="0" i="0" u="none" strike="noStrike" dirty="0" smtClean="0">
                          <a:solidFill>
                            <a:srgbClr val="000000"/>
                          </a:solidFill>
                          <a:latin typeface="Arial"/>
                        </a:rPr>
                        <a:t>, AZN</a:t>
                      </a:r>
                      <a:endParaRPr lang="az-Latn-AZ" sz="900" b="0" i="0" u="none" strike="noStrike" dirty="0">
                        <a:solidFill>
                          <a:srgbClr val="000000"/>
                        </a:solidFill>
                        <a:latin typeface="Arial"/>
                      </a:endParaRPr>
                    </a:p>
                  </a:txBody>
                  <a:tcPr marL="0" marR="0" marT="0" marB="0" anchor="ctr">
                    <a:lnL>
                      <a:noFill/>
                    </a:lnL>
                    <a:lnR>
                      <a:noFill/>
                    </a:lnR>
                    <a:lnT>
                      <a:noFill/>
                    </a:lnT>
                    <a:lnB>
                      <a:noFill/>
                    </a:lnB>
                    <a:cell3D prstMaterial="dkEdge">
                      <a:bevel h="50800" prst="divot"/>
                      <a:lightRig rig="flood" dir="t"/>
                    </a:cell3D>
                    <a:solidFill>
                      <a:srgbClr val="FFFFFF"/>
                    </a:solidFill>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1.253.015</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1.115.836</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1.146.207</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1.244.566</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1.178.125</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1.204.537</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1.278.156</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1.168.931</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1.201.481</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1.302.599</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1.187.119</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1.244.727</a:t>
                      </a:r>
                    </a:p>
                  </a:txBody>
                  <a:tcPr marL="9525" marR="9525" marT="9524" marB="0" anchor="ctr">
                    <a:lnL>
                      <a:noFill/>
                    </a:lnL>
                    <a:lnR>
                      <a:noFill/>
                    </a:lnR>
                    <a:lnT w="6350" cap="flat" cmpd="sng" algn="ctr">
                      <a:solidFill>
                        <a:srgbClr val="000000"/>
                      </a:solidFill>
                      <a:prstDash val="solid"/>
                      <a:round/>
                      <a:headEnd type="none" w="med" len="med"/>
                      <a:tailEnd type="none" w="med" len="med"/>
                    </a:lnT>
                    <a:lnB>
                      <a:noFill/>
                    </a:lnB>
                    <a:cell3D prstMaterial="dkEdge">
                      <a:bevel h="50800" prst="divot"/>
                      <a:lightRig rig="flood" dir="t"/>
                    </a:cell3D>
                    <a:solidFill>
                      <a:srgbClr val="FFFFFF"/>
                    </a:solidFill>
                  </a:tcPr>
                </a:tc>
                <a:extLst>
                  <a:ext uri="{0D108BD9-81ED-4DB2-BD59-A6C34878D82A}">
                    <a16:rowId xmlns:a16="http://schemas.microsoft.com/office/drawing/2014/main" xmlns="" val="10008"/>
                  </a:ext>
                </a:extLst>
              </a:tr>
              <a:tr h="22246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err="1" smtClean="0">
                          <a:solidFill>
                            <a:srgbClr val="000000"/>
                          </a:solidFill>
                          <a:effectLst/>
                          <a:latin typeface="Arial" panose="020B0604020202020204" pitchFamily="34" charset="0"/>
                        </a:rPr>
                        <a:t>Xarici</a:t>
                      </a:r>
                      <a:r>
                        <a:rPr lang="en-US" sz="900" b="0" i="0" u="none" strike="noStrike" dirty="0" smtClean="0">
                          <a:solidFill>
                            <a:srgbClr val="000000"/>
                          </a:solidFill>
                          <a:effectLst/>
                          <a:latin typeface="Arial" panose="020B0604020202020204" pitchFamily="34" charset="0"/>
                        </a:rPr>
                        <a:t> </a:t>
                      </a:r>
                      <a:r>
                        <a:rPr lang="en-US" sz="900" b="0" i="0" u="none" strike="noStrike" dirty="0" err="1" smtClean="0">
                          <a:solidFill>
                            <a:srgbClr val="000000"/>
                          </a:solidFill>
                          <a:effectLst/>
                          <a:latin typeface="Arial" panose="020B0604020202020204" pitchFamily="34" charset="0"/>
                        </a:rPr>
                        <a:t>valyuta</a:t>
                      </a:r>
                      <a:r>
                        <a:rPr lang="en-US" sz="900" b="0" i="0" u="none" strike="noStrike" dirty="0" smtClean="0">
                          <a:solidFill>
                            <a:srgbClr val="000000"/>
                          </a:solidFill>
                          <a:effectLst/>
                          <a:latin typeface="Arial" panose="020B0604020202020204" pitchFamily="34" charset="0"/>
                        </a:rPr>
                        <a:t> </a:t>
                      </a:r>
                      <a:r>
                        <a:rPr lang="en-US" sz="900" b="0" i="0" u="none" strike="noStrike" dirty="0" err="1" smtClean="0">
                          <a:solidFill>
                            <a:srgbClr val="000000"/>
                          </a:solidFill>
                          <a:effectLst/>
                          <a:latin typeface="Arial" panose="020B0604020202020204" pitchFamily="34" charset="0"/>
                        </a:rPr>
                        <a:t>ilə</a:t>
                      </a:r>
                      <a:r>
                        <a:rPr lang="en-US" sz="900" b="0" i="0" u="none" strike="noStrike" dirty="0" smtClean="0">
                          <a:solidFill>
                            <a:srgbClr val="000000"/>
                          </a:solidFill>
                          <a:effectLst/>
                          <a:latin typeface="Arial" panose="020B0604020202020204" pitchFamily="34" charset="0"/>
                        </a:rPr>
                        <a:t> </a:t>
                      </a:r>
                      <a:r>
                        <a:rPr lang="en-US" sz="900" b="0" i="0" u="none" strike="noStrike" dirty="0" err="1" smtClean="0">
                          <a:solidFill>
                            <a:srgbClr val="000000"/>
                          </a:solidFill>
                          <a:effectLst/>
                          <a:latin typeface="Arial" panose="020B0604020202020204" pitchFamily="34" charset="0"/>
                        </a:rPr>
                        <a:t>gündəlik</a:t>
                      </a:r>
                      <a:r>
                        <a:rPr lang="en-US" sz="900" b="0" i="0" u="none" strike="noStrike" dirty="0" smtClean="0">
                          <a:solidFill>
                            <a:srgbClr val="000000"/>
                          </a:solidFill>
                          <a:effectLst/>
                          <a:latin typeface="Arial" panose="020B0604020202020204" pitchFamily="34" charset="0"/>
                        </a:rPr>
                        <a:t> </a:t>
                      </a:r>
                      <a:r>
                        <a:rPr lang="en-US" sz="900" b="0" i="0" u="none" strike="noStrike" dirty="0" err="1" smtClean="0">
                          <a:solidFill>
                            <a:srgbClr val="000000"/>
                          </a:solidFill>
                          <a:effectLst/>
                          <a:latin typeface="Arial" panose="020B0604020202020204" pitchFamily="34" charset="0"/>
                        </a:rPr>
                        <a:t>ödəniş</a:t>
                      </a:r>
                      <a:r>
                        <a:rPr lang="en-US" sz="900" b="0" i="0" u="none" strike="noStrike" dirty="0" smtClean="0">
                          <a:solidFill>
                            <a:srgbClr val="000000"/>
                          </a:solidFill>
                          <a:effectLst/>
                          <a:latin typeface="Arial" panose="020B0604020202020204" pitchFamily="34" charset="0"/>
                        </a:rPr>
                        <a:t>, AZN</a:t>
                      </a:r>
                    </a:p>
                  </a:txBody>
                  <a:tcPr marL="9525" marR="9525" marT="9524" marB="0" anchor="ctr">
                    <a:lnL>
                      <a:noFill/>
                    </a:lnL>
                    <a:lnR>
                      <a:noFill/>
                    </a:lnR>
                    <a:lnT>
                      <a:noFill/>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769.643</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746.153</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716.898</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390.933</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1.156.228</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784.804</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757.158</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810.169</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792.194</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760.177</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803.981</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804.970</a:t>
                      </a:r>
                    </a:p>
                  </a:txBody>
                  <a:tcPr marL="9525" marR="9525" marT="9524" marB="0" anchor="ctr">
                    <a:lnL>
                      <a:noFill/>
                    </a:lnL>
                    <a:lnR>
                      <a:noFill/>
                    </a:lnR>
                    <a:lnT w="6350" cap="flat" cmpd="sng" algn="ctr">
                      <a:noFill/>
                      <a:prstDash val="solid"/>
                      <a:round/>
                      <a:headEnd type="none" w="med" len="med"/>
                      <a:tailEnd type="none" w="med" len="med"/>
                    </a:lnT>
                    <a:lnB>
                      <a:noFill/>
                    </a:lnB>
                    <a:cell3D prstMaterial="dkEdge">
                      <a:bevel h="50800" prst="divot"/>
                      <a:lightRig rig="flood" dir="t"/>
                    </a:cell3D>
                    <a:solidFill>
                      <a:srgbClr val="FFFFFF"/>
                    </a:solidFill>
                  </a:tcPr>
                </a:tc>
                <a:extLst>
                  <a:ext uri="{0D108BD9-81ED-4DB2-BD59-A6C34878D82A}">
                    <a16:rowId xmlns:a16="http://schemas.microsoft.com/office/drawing/2014/main" xmlns="" val="10009"/>
                  </a:ext>
                </a:extLst>
              </a:tr>
              <a:tr h="222461">
                <a:tc>
                  <a:txBody>
                    <a:bodyPr/>
                    <a:lstStyle/>
                    <a:p>
                      <a:pPr algn="r" fontAlgn="ctr"/>
                      <a:r>
                        <a:rPr lang="en-US" sz="900" b="0" i="0" u="none" strike="noStrike" dirty="0" err="1" smtClean="0">
                          <a:solidFill>
                            <a:srgbClr val="000000"/>
                          </a:solidFill>
                          <a:effectLst/>
                          <a:latin typeface="Arial" panose="020B0604020202020204" pitchFamily="34" charset="0"/>
                        </a:rPr>
                        <a:t>İşçi</a:t>
                      </a:r>
                      <a:r>
                        <a:rPr lang="en-US" sz="900" b="0" i="0" u="none" strike="noStrike" dirty="0" smtClean="0">
                          <a:solidFill>
                            <a:srgbClr val="000000"/>
                          </a:solidFill>
                          <a:effectLst/>
                          <a:latin typeface="Arial" panose="020B0604020202020204" pitchFamily="34" charset="0"/>
                        </a:rPr>
                        <a:t> say</a:t>
                      </a:r>
                      <a:r>
                        <a:rPr lang="az-Latn-AZ" sz="900" b="0" i="0" u="none" strike="noStrike" dirty="0" smtClean="0">
                          <a:solidFill>
                            <a:srgbClr val="000000"/>
                          </a:solidFill>
                          <a:latin typeface="+mn-lt"/>
                        </a:rPr>
                        <a:t>, nəfər</a:t>
                      </a:r>
                      <a:endParaRPr lang="en-US" sz="900" b="0" i="0" u="none" strike="noStrike" dirty="0">
                        <a:solidFill>
                          <a:srgbClr val="000000"/>
                        </a:solidFill>
                        <a:effectLst/>
                        <a:latin typeface="Arial" panose="020B0604020202020204" pitchFamily="34" charset="0"/>
                      </a:endParaRPr>
                    </a:p>
                  </a:txBody>
                  <a:tcPr marL="9525" marR="9525" marT="9524" marB="0" anchor="ctr">
                    <a:lnL>
                      <a:noFill/>
                    </a:lnL>
                    <a:lnR>
                      <a:noFill/>
                    </a:lnR>
                    <a:lnT>
                      <a:noFill/>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1.463</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1.455</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1.453</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1.441</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1.444</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1.439</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tcPr>
                </a:tc>
                <a:tc>
                  <a:txBody>
                    <a:bodyPr/>
                    <a:lstStyle/>
                    <a:p>
                      <a:pPr algn="ctr" fontAlgn="ctr"/>
                      <a:r>
                        <a:rPr lang="az-Latn-AZ" sz="800" b="0" i="0" u="none" strike="noStrike">
                          <a:solidFill>
                            <a:srgbClr val="000000"/>
                          </a:solidFill>
                          <a:effectLst/>
                          <a:latin typeface="Calibri" panose="020F0502020204030204" pitchFamily="34" charset="0"/>
                          <a:cs typeface="Calibri" panose="020F0502020204030204" pitchFamily="34" charset="0"/>
                        </a:rPr>
                        <a:t>1.437</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1.439</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1.427</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1.415</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1.404</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tc>
                  <a:txBody>
                    <a:bodyPr/>
                    <a:lstStyle/>
                    <a:p>
                      <a:pPr algn="ctr" fontAlgn="ctr"/>
                      <a:r>
                        <a:rPr lang="az-Latn-AZ" sz="800" b="0" i="0" u="none" strike="noStrike" dirty="0">
                          <a:solidFill>
                            <a:srgbClr val="000000"/>
                          </a:solidFill>
                          <a:effectLst/>
                          <a:latin typeface="Calibri" panose="020F0502020204030204" pitchFamily="34" charset="0"/>
                          <a:cs typeface="Calibri" panose="020F0502020204030204" pitchFamily="34" charset="0"/>
                        </a:rPr>
                        <a:t>1.408</a:t>
                      </a:r>
                    </a:p>
                  </a:txBody>
                  <a:tcPr marL="9525" marR="9525" marT="9524" marB="0" anchor="ctr">
                    <a:lnL>
                      <a:noFill/>
                    </a:lnL>
                    <a:lnR>
                      <a:noFill/>
                    </a:lnR>
                    <a:lnT>
                      <a:noFill/>
                    </a:lnT>
                    <a:lnB w="6350" cap="flat" cmpd="sng" algn="ctr">
                      <a:solidFill>
                        <a:srgbClr val="000000"/>
                      </a:solidFill>
                      <a:prstDash val="solid"/>
                      <a:round/>
                      <a:headEnd type="none" w="med" len="med"/>
                      <a:tailEnd type="none" w="med" len="med"/>
                    </a:lnB>
                    <a:cell3D prstMaterial="dkEdge">
                      <a:bevel h="50800" prst="divot"/>
                      <a:lightRig rig="flood" dir="t"/>
                    </a:cell3D>
                    <a:solidFill>
                      <a:srgbClr val="FFFFFF"/>
                    </a:solidFill>
                  </a:tcPr>
                </a:tc>
                <a:extLst>
                  <a:ext uri="{0D108BD9-81ED-4DB2-BD59-A6C34878D82A}">
                    <a16:rowId xmlns:a16="http://schemas.microsoft.com/office/drawing/2014/main" xmlns="" val="10010"/>
                  </a:ext>
                </a:extLst>
              </a:tr>
              <a:tr h="170750">
                <a:tc>
                  <a:txBody>
                    <a:bodyPr/>
                    <a:lstStyle/>
                    <a:p>
                      <a:pPr algn="r" fontAlgn="ctr"/>
                      <a:r>
                        <a:rPr lang="en-US" sz="900" b="1" i="1" u="none" strike="noStrike" dirty="0">
                          <a:solidFill>
                            <a:srgbClr val="000000"/>
                          </a:solidFill>
                          <a:effectLst/>
                          <a:latin typeface="Arial" panose="020B0604020202020204" pitchFamily="34" charset="0"/>
                        </a:rPr>
                        <a:t>1 </a:t>
                      </a:r>
                      <a:r>
                        <a:rPr lang="en-US" sz="900" b="1" i="1" u="none" strike="noStrike" dirty="0" err="1">
                          <a:solidFill>
                            <a:srgbClr val="000000"/>
                          </a:solidFill>
                          <a:effectLst/>
                          <a:latin typeface="Arial" panose="020B0604020202020204" pitchFamily="34" charset="0"/>
                        </a:rPr>
                        <a:t>nəfərə</a:t>
                      </a:r>
                      <a:r>
                        <a:rPr lang="en-US" sz="900" b="1" i="1" u="none" strike="noStrike" dirty="0">
                          <a:solidFill>
                            <a:srgbClr val="000000"/>
                          </a:solidFill>
                          <a:effectLst/>
                          <a:latin typeface="Arial" panose="020B0604020202020204" pitchFamily="34" charset="0"/>
                        </a:rPr>
                        <a:t> </a:t>
                      </a:r>
                      <a:r>
                        <a:rPr lang="en-US" sz="900" b="1" i="1" u="none" strike="noStrike" dirty="0" err="1">
                          <a:solidFill>
                            <a:srgbClr val="000000"/>
                          </a:solidFill>
                          <a:effectLst/>
                          <a:latin typeface="Arial" panose="020B0604020202020204" pitchFamily="34" charset="0"/>
                        </a:rPr>
                        <a:t>orta</a:t>
                      </a:r>
                      <a:r>
                        <a:rPr lang="en-US" sz="900" b="1" i="1" u="none" strike="noStrike" dirty="0">
                          <a:solidFill>
                            <a:srgbClr val="000000"/>
                          </a:solidFill>
                          <a:effectLst/>
                          <a:latin typeface="Arial" panose="020B0604020202020204" pitchFamily="34" charset="0"/>
                        </a:rPr>
                        <a:t> </a:t>
                      </a:r>
                      <a:r>
                        <a:rPr lang="en-US" sz="900" b="1" i="1" u="none" strike="noStrike" dirty="0" err="1">
                          <a:solidFill>
                            <a:srgbClr val="000000"/>
                          </a:solidFill>
                          <a:effectLst/>
                          <a:latin typeface="Arial" panose="020B0604020202020204" pitchFamily="34" charset="0"/>
                        </a:rPr>
                        <a:t>aylıq</a:t>
                      </a:r>
                      <a:r>
                        <a:rPr lang="en-US" sz="900" b="1" i="1" u="none" strike="noStrike" dirty="0">
                          <a:solidFill>
                            <a:srgbClr val="000000"/>
                          </a:solidFill>
                          <a:effectLst/>
                          <a:latin typeface="Arial" panose="020B0604020202020204" pitchFamily="34" charset="0"/>
                        </a:rPr>
                        <a:t> </a:t>
                      </a:r>
                      <a:r>
                        <a:rPr lang="en-US" sz="900" b="1" i="1" u="none" strike="noStrike" dirty="0" err="1">
                          <a:solidFill>
                            <a:srgbClr val="000000"/>
                          </a:solidFill>
                          <a:effectLst/>
                          <a:latin typeface="Arial" panose="020B0604020202020204" pitchFamily="34" charset="0"/>
                        </a:rPr>
                        <a:t>əmək</a:t>
                      </a:r>
                      <a:r>
                        <a:rPr lang="en-US" sz="900" b="1" i="1" u="none" strike="noStrike" dirty="0">
                          <a:solidFill>
                            <a:srgbClr val="000000"/>
                          </a:solidFill>
                          <a:effectLst/>
                          <a:latin typeface="Arial" panose="020B0604020202020204" pitchFamily="34" charset="0"/>
                        </a:rPr>
                        <a:t> </a:t>
                      </a:r>
                      <a:r>
                        <a:rPr lang="en-US" sz="900" b="1" i="1" u="none" strike="noStrike" dirty="0" err="1">
                          <a:solidFill>
                            <a:srgbClr val="000000"/>
                          </a:solidFill>
                          <a:effectLst/>
                          <a:latin typeface="Arial" panose="020B0604020202020204" pitchFamily="34" charset="0"/>
                        </a:rPr>
                        <a:t>haqqı</a:t>
                      </a:r>
                      <a:r>
                        <a:rPr lang="en-US" sz="900" b="1" i="1" u="none" strike="noStrike" dirty="0">
                          <a:solidFill>
                            <a:srgbClr val="000000"/>
                          </a:solidFill>
                          <a:effectLst/>
                          <a:latin typeface="Arial" panose="020B0604020202020204" pitchFamily="34" charset="0"/>
                        </a:rPr>
                        <a:t>, AZN</a:t>
                      </a:r>
                    </a:p>
                  </a:txBody>
                  <a:tcPr marL="9525" marR="9525" marT="9524" marB="0" anchor="ctr">
                    <a:lnL>
                      <a:noFill/>
                    </a:lnL>
                    <a:lnR>
                      <a:noFill/>
                    </a:lnR>
                    <a:lnT>
                      <a:noFill/>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856</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767</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789</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864</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816</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837</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889</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dirty="0">
                          <a:solidFill>
                            <a:srgbClr val="FFFFFF"/>
                          </a:solidFill>
                          <a:effectLst/>
                          <a:latin typeface="Calibri" panose="020F0502020204030204" pitchFamily="34" charset="0"/>
                          <a:cs typeface="Calibri" panose="020F0502020204030204" pitchFamily="34" charset="0"/>
                        </a:rPr>
                        <a:t>812</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dirty="0">
                          <a:solidFill>
                            <a:srgbClr val="FFFFFF"/>
                          </a:solidFill>
                          <a:effectLst/>
                          <a:latin typeface="Calibri" panose="020F0502020204030204" pitchFamily="34" charset="0"/>
                          <a:cs typeface="Calibri" panose="020F0502020204030204" pitchFamily="34" charset="0"/>
                        </a:rPr>
                        <a:t>842</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920</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845</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884</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extLst>
                  <a:ext uri="{0D108BD9-81ED-4DB2-BD59-A6C34878D82A}">
                    <a16:rowId xmlns:a16="http://schemas.microsoft.com/office/drawing/2014/main" xmlns="" val="10011"/>
                  </a:ext>
                </a:extLst>
              </a:tr>
              <a:tr h="161912">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az-Latn-AZ" sz="900" b="1" i="1" u="none" strike="noStrike" dirty="0" smtClean="0">
                          <a:solidFill>
                            <a:srgbClr val="000000"/>
                          </a:solidFill>
                          <a:effectLst/>
                          <a:latin typeface="Arial" panose="020B0604020202020204" pitchFamily="34" charset="0"/>
                        </a:rPr>
                        <a:t>1 </a:t>
                      </a:r>
                      <a:r>
                        <a:rPr lang="en-US" sz="900" b="1" i="1" u="none" strike="noStrike" dirty="0" smtClean="0">
                          <a:solidFill>
                            <a:srgbClr val="000000"/>
                          </a:solidFill>
                          <a:effectLst/>
                          <a:latin typeface="Arial" panose="020B0604020202020204" pitchFamily="34" charset="0"/>
                        </a:rPr>
                        <a:t>n</a:t>
                      </a:r>
                      <a:r>
                        <a:rPr lang="az-Latn-AZ" sz="900" b="1" i="1" u="none" strike="noStrike" dirty="0" smtClean="0">
                          <a:solidFill>
                            <a:srgbClr val="000000"/>
                          </a:solidFill>
                          <a:effectLst/>
                          <a:latin typeface="Arial" panose="020B0604020202020204" pitchFamily="34" charset="0"/>
                        </a:rPr>
                        <a:t>əfərə aylıq gəlir (xarici valyuta ilə)</a:t>
                      </a:r>
                      <a:r>
                        <a:rPr lang="en-US" sz="900" b="1" i="1" u="none" strike="noStrike" dirty="0" smtClean="0">
                          <a:solidFill>
                            <a:srgbClr val="000000"/>
                          </a:solidFill>
                          <a:effectLst/>
                          <a:latin typeface="Arial" panose="020B0604020202020204" pitchFamily="34" charset="0"/>
                        </a:rPr>
                        <a:t>  AZN</a:t>
                      </a:r>
                    </a:p>
                  </a:txBody>
                  <a:tcPr marL="9525" marR="9525" marT="9524" marB="0" anchor="ctr">
                    <a:lnL>
                      <a:noFill/>
                    </a:lnL>
                    <a:lnR>
                      <a:noFill/>
                    </a:lnR>
                    <a:lnT>
                      <a:noFill/>
                    </a:lnT>
                    <a:lnB>
                      <a:noFill/>
                    </a:lnB>
                    <a:cell3D prstMaterial="dkEdge">
                      <a:bevel h="50800" prst="divot"/>
                      <a:lightRig rig="flood" dir="t"/>
                    </a:cell3D>
                    <a:solidFill>
                      <a:srgbClr val="FFFFFF"/>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1.382</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1.280</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1.282</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1.135</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1.617</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1.383</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1.416</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a:solidFill>
                            <a:srgbClr val="FFFFFF"/>
                          </a:solidFill>
                          <a:effectLst/>
                          <a:latin typeface="Calibri" panose="020F0502020204030204" pitchFamily="34" charset="0"/>
                          <a:cs typeface="Calibri" panose="020F0502020204030204" pitchFamily="34" charset="0"/>
                        </a:rPr>
                        <a:t>1.375</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dirty="0">
                          <a:solidFill>
                            <a:srgbClr val="FFFFFF"/>
                          </a:solidFill>
                          <a:effectLst/>
                          <a:latin typeface="Calibri" panose="020F0502020204030204" pitchFamily="34" charset="0"/>
                          <a:cs typeface="Calibri" panose="020F0502020204030204" pitchFamily="34" charset="0"/>
                        </a:rPr>
                        <a:t>1.397</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dirty="0">
                          <a:solidFill>
                            <a:srgbClr val="FFFFFF"/>
                          </a:solidFill>
                          <a:effectLst/>
                          <a:latin typeface="Calibri" panose="020F0502020204030204" pitchFamily="34" charset="0"/>
                          <a:cs typeface="Calibri" panose="020F0502020204030204" pitchFamily="34" charset="0"/>
                        </a:rPr>
                        <a:t>1.458</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dirty="0">
                          <a:solidFill>
                            <a:srgbClr val="FFFFFF"/>
                          </a:solidFill>
                          <a:effectLst/>
                          <a:latin typeface="Calibri" panose="020F0502020204030204" pitchFamily="34" charset="0"/>
                          <a:cs typeface="Calibri" panose="020F0502020204030204" pitchFamily="34" charset="0"/>
                        </a:rPr>
                        <a:t>1.418</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tc>
                  <a:txBody>
                    <a:bodyPr/>
                    <a:lstStyle/>
                    <a:p>
                      <a:pPr algn="ctr" fontAlgn="ctr"/>
                      <a:r>
                        <a:rPr lang="az-Latn-AZ" sz="800" b="0" i="0" u="none" strike="noStrike" dirty="0">
                          <a:solidFill>
                            <a:srgbClr val="FFFFFF"/>
                          </a:solidFill>
                          <a:effectLst/>
                          <a:latin typeface="Calibri" panose="020F0502020204030204" pitchFamily="34" charset="0"/>
                          <a:cs typeface="Calibri" panose="020F0502020204030204" pitchFamily="34" charset="0"/>
                        </a:rPr>
                        <a:t>1.456</a:t>
                      </a:r>
                    </a:p>
                  </a:txBody>
                  <a:tcPr marL="9525" marR="9525" marT="9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h="50800" prst="divot"/>
                      <a:lightRig rig="flood" dir="t"/>
                    </a:cell3D>
                    <a:solidFill>
                      <a:srgbClr val="C0504D"/>
                    </a:solidFill>
                  </a:tcPr>
                </a:tc>
                <a:extLst>
                  <a:ext uri="{0D108BD9-81ED-4DB2-BD59-A6C34878D82A}">
                    <a16:rowId xmlns:a16="http://schemas.microsoft.com/office/drawing/2014/main" xmlns="" val="10012"/>
                  </a:ext>
                </a:extLst>
              </a:tr>
            </a:tbl>
          </a:graphicData>
        </a:graphic>
      </p:graphicFrame>
      <p:graphicFrame>
        <p:nvGraphicFramePr>
          <p:cNvPr id="6" name="Объект 5"/>
          <p:cNvGraphicFramePr>
            <a:graphicFrameLocks/>
          </p:cNvGraphicFramePr>
          <p:nvPr>
            <p:extLst>
              <p:ext uri="{D42A27DB-BD31-4B8C-83A1-F6EECF244321}">
                <p14:modId xmlns:p14="http://schemas.microsoft.com/office/powerpoint/2010/main" val="3752311542"/>
              </p:ext>
            </p:extLst>
          </p:nvPr>
        </p:nvGraphicFramePr>
        <p:xfrm>
          <a:off x="194993" y="3501008"/>
          <a:ext cx="8697487" cy="3096344"/>
        </p:xfrm>
        <a:graphic>
          <a:graphicData uri="http://schemas.openxmlformats.org/presentationml/2006/ole">
            <mc:AlternateContent xmlns:mc="http://schemas.openxmlformats.org/markup-compatibility/2006">
              <mc:Choice xmlns:v="urn:schemas-microsoft-com:vml" Requires="v">
                <p:oleObj spid="_x0000_s8226" name="Chart" r:id="rId4" imgW="9028959" imgH="2395936" progId="Excel.Chart.8">
                  <p:embed/>
                </p:oleObj>
              </mc:Choice>
              <mc:Fallback>
                <p:oleObj name="Chart" r:id="rId4" imgW="9028959" imgH="2395936"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93" y="3501008"/>
                        <a:ext cx="8697487" cy="3096344"/>
                      </a:xfrm>
                      <a:prstGeom prst="rect">
                        <a:avLst/>
                      </a:prstGeom>
                      <a:solidFill>
                        <a:schemeClr val="tx2">
                          <a:lumMod val="20000"/>
                          <a:lumOff val="80000"/>
                        </a:schemeClr>
                      </a:solidFill>
                      <a:ln>
                        <a:solidFill>
                          <a:schemeClr val="accent1">
                            <a:lumMod val="20000"/>
                            <a:lumOff val="80000"/>
                          </a:schemeClr>
                        </a:solidFill>
                      </a:ln>
                    </p:spPr>
                  </p:pic>
                </p:oleObj>
              </mc:Fallback>
            </mc:AlternateContent>
          </a:graphicData>
        </a:graphic>
      </p:graphicFrame>
      <p:pic>
        <p:nvPicPr>
          <p:cNvPr id="7" name="Picture 7" descr="C:\Users\USER\Documents\ReceivedFiles\AMEA-logo.png"/>
          <p:cNvPicPr>
            <a:picLocks noChangeAspect="1" noChangeArrowheads="1"/>
          </p:cNvPicPr>
          <p:nvPr/>
        </p:nvPicPr>
        <p:blipFill>
          <a:blip r:embed="rId6"/>
          <a:srcRect/>
          <a:stretch>
            <a:fillRect/>
          </a:stretch>
        </p:blipFill>
        <p:spPr bwMode="auto">
          <a:xfrm>
            <a:off x="29863" y="28311"/>
            <a:ext cx="9001571" cy="587055"/>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930656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980728"/>
            <a:ext cx="8985639" cy="5632311"/>
          </a:xfrm>
          <a:prstGeom prst="rect">
            <a:avLst/>
          </a:prstGeom>
          <a:solidFill>
            <a:schemeClr val="accent2">
              <a:lumMod val="20000"/>
              <a:lumOff val="80000"/>
            </a:schemeClr>
          </a:solidFill>
          <a:scene3d>
            <a:camera prst="orthographicFront"/>
            <a:lightRig rig="threePt" dir="t"/>
          </a:scene3d>
          <a:sp3d>
            <a:bevelT w="114300" prst="artDeco"/>
          </a:sp3d>
        </p:spPr>
        <p:txBody>
          <a:bodyPr wrap="square">
            <a:spAutoFit/>
          </a:bodyPr>
          <a:lstStyle/>
          <a:p>
            <a:pPr algn="just"/>
            <a:endParaRPr lang="az-Latn-AZ" b="1" i="1" dirty="0" smtClean="0">
              <a:latin typeface="Times New Roman" panose="02020603050405020304" pitchFamily="18" charset="0"/>
              <a:cs typeface="Times New Roman" panose="02020603050405020304" pitchFamily="18" charset="0"/>
            </a:endParaRPr>
          </a:p>
          <a:p>
            <a:pPr algn="just"/>
            <a:endParaRPr lang="az-Latn-AZ" b="1" i="1" dirty="0">
              <a:latin typeface="Times New Roman" panose="02020603050405020304" pitchFamily="18" charset="0"/>
              <a:cs typeface="Times New Roman" panose="02020603050405020304" pitchFamily="18" charset="0"/>
            </a:endParaRPr>
          </a:p>
          <a:p>
            <a:pPr algn="ctr">
              <a:lnSpc>
                <a:spcPct val="150000"/>
              </a:lnSpc>
            </a:pPr>
            <a:r>
              <a:rPr lang="az-Latn-AZ" b="1" i="1" dirty="0" smtClean="0">
                <a:latin typeface="Times New Roman" panose="02020603050405020304" pitchFamily="18" charset="0"/>
                <a:cs typeface="Times New Roman" panose="02020603050405020304" pitchFamily="18" charset="0"/>
              </a:rPr>
              <a:t>Plan</a:t>
            </a:r>
          </a:p>
          <a:p>
            <a:pPr algn="just">
              <a:lnSpc>
                <a:spcPct val="150000"/>
              </a:lnSpc>
            </a:pPr>
            <a:r>
              <a:rPr lang="az-Latn-AZ" b="1" i="1" dirty="0" smtClean="0">
                <a:latin typeface="Times New Roman" panose="02020603050405020304" pitchFamily="18" charset="0"/>
                <a:cs typeface="Times New Roman" panose="02020603050405020304" pitchFamily="18" charset="0"/>
              </a:rPr>
              <a:t>1</a:t>
            </a:r>
            <a:r>
              <a:rPr lang="az-Latn-AZ" b="1" i="1" dirty="0">
                <a:latin typeface="Times New Roman" panose="02020603050405020304" pitchFamily="18" charset="0"/>
                <a:cs typeface="Times New Roman" panose="02020603050405020304" pitchFamily="18" charset="0"/>
              </a:rPr>
              <a:t>. Giriş </a:t>
            </a:r>
            <a:endParaRPr lang="ru-RU" dirty="0">
              <a:latin typeface="Times New Roman" panose="02020603050405020304" pitchFamily="18" charset="0"/>
              <a:cs typeface="Times New Roman" panose="02020603050405020304" pitchFamily="18" charset="0"/>
            </a:endParaRPr>
          </a:p>
          <a:p>
            <a:pPr algn="just">
              <a:lnSpc>
                <a:spcPct val="150000"/>
              </a:lnSpc>
            </a:pPr>
            <a:r>
              <a:rPr lang="az-Latn-AZ" dirty="0">
                <a:latin typeface="Times New Roman" panose="02020603050405020304" pitchFamily="18" charset="0"/>
                <a:cs typeface="Times New Roman" panose="02020603050405020304" pitchFamily="18" charset="0"/>
              </a:rPr>
              <a:t>2. </a:t>
            </a:r>
            <a:r>
              <a:rPr lang="az-Latn-AZ" b="1" i="1" dirty="0">
                <a:latin typeface="Times New Roman" panose="02020603050405020304" pitchFamily="18" charset="0"/>
                <a:cs typeface="Times New Roman" panose="02020603050405020304" pitchFamily="18" charset="0"/>
              </a:rPr>
              <a:t>Koronavirus (COVID-19) pandemiyasının dünya əmtəə ticarətinə və dəniz ticarətinə təsirinin təhlili</a:t>
            </a:r>
            <a:endParaRPr lang="ru-RU" dirty="0">
              <a:latin typeface="Times New Roman" panose="02020603050405020304" pitchFamily="18" charset="0"/>
              <a:cs typeface="Times New Roman" panose="02020603050405020304" pitchFamily="18" charset="0"/>
            </a:endParaRPr>
          </a:p>
          <a:p>
            <a:pPr algn="just">
              <a:lnSpc>
                <a:spcPct val="150000"/>
              </a:lnSpc>
            </a:pPr>
            <a:r>
              <a:rPr lang="az-Latn-AZ" dirty="0">
                <a:latin typeface="Times New Roman" panose="02020603050405020304" pitchFamily="18" charset="0"/>
                <a:cs typeface="Times New Roman" panose="02020603050405020304" pitchFamily="18" charset="0"/>
              </a:rPr>
              <a:t>3.</a:t>
            </a:r>
            <a:r>
              <a:rPr lang="az-Latn-AZ" b="1" i="1" dirty="0">
                <a:latin typeface="Times New Roman" panose="02020603050405020304" pitchFamily="18" charset="0"/>
                <a:cs typeface="Times New Roman" panose="02020603050405020304" pitchFamily="18" charset="0"/>
              </a:rPr>
              <a:t> Koronavirus (COVID-19) pandemiyasının Azərbaycanda nəqliyyat sektoru üzrə yükdaşıamalara təsirinin təhlili və qiymətləndirilməsi</a:t>
            </a:r>
            <a:endParaRPr lang="ru-RU" dirty="0">
              <a:latin typeface="Times New Roman" panose="02020603050405020304" pitchFamily="18" charset="0"/>
              <a:cs typeface="Times New Roman" panose="02020603050405020304" pitchFamily="18" charset="0"/>
            </a:endParaRPr>
          </a:p>
          <a:p>
            <a:pPr algn="just">
              <a:lnSpc>
                <a:spcPct val="150000"/>
              </a:lnSpc>
            </a:pPr>
            <a:r>
              <a:rPr lang="az-Latn-AZ" b="1" i="1" dirty="0">
                <a:latin typeface="Times New Roman" panose="02020603050405020304" pitchFamily="18" charset="0"/>
                <a:cs typeface="Times New Roman" panose="02020603050405020304" pitchFamily="18" charset="0"/>
              </a:rPr>
              <a:t>4. Azərbaycan iqtisadiyyatında dəniz nəqliyyatının maliyyə-təsərrüfat fəaliyyətinin təhlili </a:t>
            </a:r>
            <a:endParaRPr lang="ru-RU" dirty="0">
              <a:latin typeface="Times New Roman" panose="02020603050405020304" pitchFamily="18" charset="0"/>
              <a:cs typeface="Times New Roman" panose="02020603050405020304" pitchFamily="18" charset="0"/>
            </a:endParaRPr>
          </a:p>
          <a:p>
            <a:pPr algn="just">
              <a:lnSpc>
                <a:spcPct val="150000"/>
              </a:lnSpc>
            </a:pPr>
            <a:r>
              <a:rPr lang="az-Latn-AZ" b="1" i="1" dirty="0">
                <a:latin typeface="Times New Roman" panose="02020603050405020304" pitchFamily="18" charset="0"/>
                <a:cs typeface="Times New Roman" panose="02020603050405020304" pitchFamily="18" charset="0"/>
              </a:rPr>
              <a:t>5. Koronavirus (COVID-19) pandemiyasının Azərbaycanda dəniz nəqliyyatının rəqabətqabiliyyətliliyinə təsirinin qiymətləndirilməsi</a:t>
            </a:r>
            <a:endParaRPr lang="ru-RU" dirty="0">
              <a:latin typeface="Times New Roman" panose="02020603050405020304" pitchFamily="18" charset="0"/>
              <a:cs typeface="Times New Roman" panose="02020603050405020304" pitchFamily="18" charset="0"/>
            </a:endParaRPr>
          </a:p>
          <a:p>
            <a:pPr algn="just">
              <a:lnSpc>
                <a:spcPct val="150000"/>
              </a:lnSpc>
            </a:pPr>
            <a:r>
              <a:rPr lang="az-Latn-AZ" b="1" i="1" dirty="0">
                <a:latin typeface="Times New Roman" panose="02020603050405020304" pitchFamily="18" charset="0"/>
                <a:cs typeface="Times New Roman" panose="02020603050405020304" pitchFamily="18" charset="0"/>
              </a:rPr>
              <a:t>6. Azərbaycan iqtisadiyyatında dəniz nəqliyyatının beynəlxalq yükdaşımalarda üstün və zəif cəhətlərinin qiymətləndirilməsi</a:t>
            </a:r>
            <a:endParaRPr lang="ru-RU" dirty="0">
              <a:latin typeface="Times New Roman" panose="02020603050405020304" pitchFamily="18" charset="0"/>
              <a:cs typeface="Times New Roman" panose="02020603050405020304" pitchFamily="18" charset="0"/>
            </a:endParaRPr>
          </a:p>
          <a:p>
            <a:pPr algn="just">
              <a:lnSpc>
                <a:spcPct val="150000"/>
              </a:lnSpc>
            </a:pPr>
            <a:r>
              <a:rPr lang="az-Latn-AZ" b="1" i="1" dirty="0">
                <a:latin typeface="Times New Roman" panose="02020603050405020304" pitchFamily="18" charset="0"/>
                <a:cs typeface="Times New Roman" panose="02020603050405020304" pitchFamily="18" charset="0"/>
              </a:rPr>
              <a:t>7. Nəticə və təkliflər</a:t>
            </a:r>
            <a:endParaRPr lang="ru-RU" dirty="0">
              <a:latin typeface="Times New Roman" panose="02020603050405020304" pitchFamily="18" charset="0"/>
              <a:cs typeface="Times New Roman" panose="02020603050405020304" pitchFamily="18" charset="0"/>
            </a:endParaRPr>
          </a:p>
        </p:txBody>
      </p:sp>
      <p:pic>
        <p:nvPicPr>
          <p:cNvPr id="5" name="Picture 7" descr="C:\Users\USER\Documents\ReceivedFiles\AMEA-logo.png"/>
          <p:cNvPicPr>
            <a:picLocks noChangeAspect="1" noChangeArrowheads="1"/>
          </p:cNvPicPr>
          <p:nvPr/>
        </p:nvPicPr>
        <p:blipFill>
          <a:blip r:embed="rId2"/>
          <a:srcRect/>
          <a:stretch>
            <a:fillRect/>
          </a:stretch>
        </p:blipFill>
        <p:spPr bwMode="auto">
          <a:xfrm>
            <a:off x="0" y="17462"/>
            <a:ext cx="9093143" cy="891257"/>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05694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70646"/>
            <a:ext cx="8640960" cy="369332"/>
          </a:xfrm>
          <a:prstGeom prst="rect">
            <a:avLst/>
          </a:prstGeom>
          <a:solidFill>
            <a:srgbClr val="92D050"/>
          </a:solidFill>
          <a:scene3d>
            <a:camera prst="orthographicFront"/>
            <a:lightRig rig="threePt" dir="t"/>
          </a:scene3d>
          <a:sp3d>
            <a:bevelT w="114300" prst="artDeco"/>
          </a:sp3d>
        </p:spPr>
        <p:txBody>
          <a:bodyPr wrap="square">
            <a:spAutoFit/>
          </a:bodyPr>
          <a:lstStyle/>
          <a:p>
            <a:r>
              <a:rPr lang="az-Latn-AZ" altLang="en-US" sz="1400" dirty="0" smtClean="0">
                <a:solidFill>
                  <a:schemeClr val="tx1">
                    <a:lumMod val="95000"/>
                    <a:lumOff val="5000"/>
                  </a:schemeClr>
                </a:solidFill>
                <a:latin typeface="Times New Roman" panose="02020603050405020304" pitchFamily="18" charset="0"/>
                <a:cs typeface="Times New Roman" panose="02020603050405020304" pitchFamily="18" charset="0"/>
              </a:rPr>
              <a:t>Dəniz nəqliyyat Donanması üzrə gəmi tikintisi üzrə davam </a:t>
            </a:r>
            <a:r>
              <a:rPr lang="az-Latn-AZ" altLang="en-US" sz="1400" dirty="0">
                <a:solidFill>
                  <a:schemeClr val="tx1">
                    <a:lumMod val="95000"/>
                    <a:lumOff val="5000"/>
                  </a:schemeClr>
                </a:solidFill>
                <a:latin typeface="Times New Roman" panose="02020603050405020304" pitchFamily="18" charset="0"/>
                <a:cs typeface="Times New Roman" panose="02020603050405020304" pitchFamily="18" charset="0"/>
              </a:rPr>
              <a:t>edən və planlaşdirilan iri layihələ</a:t>
            </a:r>
            <a:r>
              <a:rPr lang="az-Latn-AZ" altLang="en-US" dirty="0">
                <a:solidFill>
                  <a:schemeClr val="tx1">
                    <a:lumMod val="95000"/>
                    <a:lumOff val="5000"/>
                  </a:schemeClr>
                </a:solidFill>
                <a:cs typeface="Arial" panose="020B0604020202020204" pitchFamily="34" charset="0"/>
              </a:rPr>
              <a:t>r</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600971022"/>
              </p:ext>
            </p:extLst>
          </p:nvPr>
        </p:nvGraphicFramePr>
        <p:xfrm>
          <a:off x="179512" y="980728"/>
          <a:ext cx="8687773" cy="5237804"/>
        </p:xfrm>
        <a:graphic>
          <a:graphicData uri="http://schemas.openxmlformats.org/drawingml/2006/table">
            <a:tbl>
              <a:tblPr/>
              <a:tblGrid>
                <a:gridCol w="483685"/>
                <a:gridCol w="1441780"/>
                <a:gridCol w="788112"/>
                <a:gridCol w="890103"/>
                <a:gridCol w="667577"/>
                <a:gridCol w="845289"/>
                <a:gridCol w="860741"/>
                <a:gridCol w="1500503"/>
                <a:gridCol w="1209983"/>
              </a:tblGrid>
              <a:tr h="784225">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s/s</a:t>
                      </a:r>
                    </a:p>
                  </a:txBody>
                  <a:tcPr marL="6991" marR="6991" marT="6991" marB="0" anchor="ctr" horzOverflow="overflow">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Layihənin adı</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İcra müddəti</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Müqavilə qiyməti (ABŞ dolları ilə)</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Müqaviləyə əlavə (ABŞ dolları ilə)</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2019 -cu ilin axırına ödənilən məbləğ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Növbəti illərə qalan məbləğ</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Hazırki vəziyyət</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Cavabdeh qurum(lar)/şəxs</a:t>
                      </a:r>
                    </a:p>
                  </a:txBody>
                  <a:tcPr marL="6991" marR="6991" marT="6991" marB="0" anchor="ctr" horzOverflow="overflow">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r>
              <a:tr h="654050">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a:t>
                      </a:r>
                    </a:p>
                  </a:txBody>
                  <a:tcPr marL="6991" marR="6991" marT="6991" marB="0" anchor="ctr" horzOverflow="overflow">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Neft daşıyan tankerin tikilməsi (dedveyt 8,000)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2017-2019</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14.000.000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13.834.800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165.200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Gəminin tikintisi davam edir</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AXDG QSC, Bakı Gəmiqayırma  zavodu MMC</a:t>
                      </a:r>
                    </a:p>
                  </a:txBody>
                  <a:tcPr marL="6991" marR="6991" marT="6991" marB="0" anchor="ctr" horzOverflow="overflow">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cell3D prstMaterial="dkEdge">
                      <a:bevel prst="artDeco"/>
                      <a:lightRig rig="flood" dir="t"/>
                    </a:cell3D>
                    <a:solidFill>
                      <a:srgbClr val="CCECFF"/>
                    </a:solidFill>
                  </a:tcPr>
                </a:tc>
              </a:tr>
              <a:tr h="654050">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a:t>
                      </a:r>
                    </a:p>
                  </a:txBody>
                  <a:tcPr marL="6991" marR="6991" marT="6991" marB="0" anchor="ctr" horzOverflow="overflow">
                    <a:lnL>
                      <a:noFill/>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Neft daşıyan tankerin tikilməsi (dedveyt 8,000)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2017-2019</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14.000.000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10.263.400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3.736.600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Gəminin tikintisi davam edir</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AXDG QSC, Bakı Gəmiqayırma  zavodu MMC</a:t>
                      </a:r>
                    </a:p>
                  </a:txBody>
                  <a:tcPr marL="6991" marR="6991" marT="6991" marB="0" anchor="ctr" horzOverflow="overflow">
                    <a:lnL w="6350" cap="flat" cmpd="sng" algn="ctr">
                      <a:solidFill>
                        <a:srgbClr val="000000"/>
                      </a:solidFill>
                      <a:prstDash val="dot"/>
                      <a:round/>
                      <a:headEnd type="none" w="med" len="med"/>
                      <a:tailEnd type="none" w="med" len="med"/>
                    </a:lnL>
                    <a:lnR>
                      <a:noFill/>
                    </a:lnR>
                    <a:lnT>
                      <a:noFill/>
                    </a:lnT>
                    <a:lnB>
                      <a:noFill/>
                    </a:lnB>
                    <a:lnTlToBr>
                      <a:noFill/>
                    </a:lnTlToBr>
                    <a:lnBlToTr>
                      <a:noFill/>
                    </a:lnBlToTr>
                    <a:cell3D prstMaterial="dkEdge">
                      <a:bevel prst="artDeco"/>
                      <a:lightRig rig="flood" dir="t"/>
                    </a:cell3D>
                    <a:noFill/>
                  </a:tcPr>
                </a:tc>
              </a:tr>
              <a:tr h="654050">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a:t>
                      </a:r>
                    </a:p>
                  </a:txBody>
                  <a:tcPr marL="6991" marR="6991" marT="6991" marB="0" anchor="ctr" horzOverflow="overflow">
                    <a:lnL>
                      <a:noFill/>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Neft daşıyan tankerin tikilməsi (dedveyt 8,000)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2019-2020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16.500.000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5.464.800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11.035.200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Gəminin tikintisi davam edir</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AXDG QSC, Bakı Gəmiqayırma  zavodu MMC</a:t>
                      </a:r>
                    </a:p>
                  </a:txBody>
                  <a:tcPr marL="6991" marR="6991" marT="6991" marB="0" anchor="ctr" horzOverflow="overflow">
                    <a:lnL w="6350" cap="flat" cmpd="sng" algn="ctr">
                      <a:solidFill>
                        <a:srgbClr val="000000"/>
                      </a:solidFill>
                      <a:prstDash val="dot"/>
                      <a:round/>
                      <a:headEnd type="none" w="med" len="med"/>
                      <a:tailEnd type="none" w="med" len="med"/>
                    </a:lnL>
                    <a:lnR>
                      <a:noFill/>
                    </a:lnR>
                    <a:lnT>
                      <a:noFill/>
                    </a:lnT>
                    <a:lnB>
                      <a:noFill/>
                    </a:lnB>
                    <a:lnTlToBr>
                      <a:noFill/>
                    </a:lnTlToBr>
                    <a:lnBlToTr>
                      <a:noFill/>
                    </a:lnBlToTr>
                    <a:cell3D prstMaterial="dkEdge">
                      <a:bevel prst="artDeco"/>
                      <a:lightRig rig="flood" dir="t"/>
                    </a:cell3D>
                    <a:solidFill>
                      <a:srgbClr val="CCECFF"/>
                    </a:solidFill>
                  </a:tcPr>
                </a:tc>
              </a:tr>
              <a:tr h="654050">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a:t>
                      </a:r>
                    </a:p>
                  </a:txBody>
                  <a:tcPr marL="6991" marR="6991" marT="6991" marB="0" anchor="ctr" horzOverflow="overflow">
                    <a:lnL>
                      <a:noFill/>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Neft daşıyan tankerin tikilməsi (dedveyt 8,000)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2019-2020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16.500.000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2.225.850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14.274.150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Gəminin tikintisi davam edir</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AXDG QSC, Bakı Gəmiqayırma  zavodu MMC</a:t>
                      </a:r>
                    </a:p>
                  </a:txBody>
                  <a:tcPr marL="6991" marR="6991" marT="6991" marB="0" anchor="ctr" horzOverflow="overflow">
                    <a:lnL w="6350" cap="flat" cmpd="sng" algn="ctr">
                      <a:solidFill>
                        <a:srgbClr val="000000"/>
                      </a:solidFill>
                      <a:prstDash val="dot"/>
                      <a:round/>
                      <a:headEnd type="none" w="med" len="med"/>
                      <a:tailEnd type="none" w="med" len="med"/>
                    </a:lnL>
                    <a:lnR>
                      <a:noFill/>
                    </a:lnR>
                    <a:lnT>
                      <a:noFill/>
                    </a:lnT>
                    <a:lnB>
                      <a:noFill/>
                    </a:lnB>
                    <a:lnTlToBr>
                      <a:noFill/>
                    </a:lnTlToBr>
                    <a:lnBlToTr>
                      <a:noFill/>
                    </a:lnBlToTr>
                    <a:cell3D prstMaterial="dkEdge">
                      <a:bevel prst="artDeco"/>
                      <a:lightRig rig="flood" dir="t"/>
                    </a:cell3D>
                    <a:noFill/>
                  </a:tcPr>
                </a:tc>
              </a:tr>
              <a:tr h="654050">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5</a:t>
                      </a:r>
                    </a:p>
                  </a:txBody>
                  <a:tcPr marL="6991" marR="6991" marT="6991" marB="0" anchor="ctr" horzOverflow="overflow">
                    <a:lnL>
                      <a:noFill/>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Ro Ro sərnişin/yük gəmisinin tikilməsi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2017-2019</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41.000.000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1.065.750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34.687.417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7.378.333</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Gəminin tikintisi davam edir</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lnTlToBr>
                      <a:noFill/>
                    </a:lnTlToBr>
                    <a:lnBlToTr>
                      <a:noFill/>
                    </a:lnBlToTr>
                    <a:cell3D prstMaterial="dkEdge">
                      <a:bevel prst="artDeco"/>
                      <a:lightRig rig="flood" dir="t"/>
                    </a:cell3D>
                    <a:solidFill>
                      <a:srgbClr val="CCECFF"/>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AXDG QSC, Bakı Gəmiqayırma  zavodu MMC</a:t>
                      </a:r>
                    </a:p>
                  </a:txBody>
                  <a:tcPr marL="6991" marR="6991" marT="6991" marB="0" anchor="ctr" horzOverflow="overflow">
                    <a:lnL w="6350" cap="flat" cmpd="sng" algn="ctr">
                      <a:solidFill>
                        <a:srgbClr val="000000"/>
                      </a:solidFill>
                      <a:prstDash val="dot"/>
                      <a:round/>
                      <a:headEnd type="none" w="med" len="med"/>
                      <a:tailEnd type="none" w="med" len="med"/>
                    </a:lnL>
                    <a:lnR>
                      <a:noFill/>
                    </a:lnR>
                    <a:lnT>
                      <a:noFill/>
                    </a:lnT>
                    <a:lnB>
                      <a:noFill/>
                    </a:lnB>
                    <a:lnTlToBr>
                      <a:noFill/>
                    </a:lnTlToBr>
                    <a:lnBlToTr>
                      <a:noFill/>
                    </a:lnBlToTr>
                    <a:cell3D prstMaterial="dkEdge">
                      <a:bevel prst="artDeco"/>
                      <a:lightRig rig="flood" dir="t"/>
                    </a:cell3D>
                    <a:solidFill>
                      <a:srgbClr val="CCECFF"/>
                    </a:solidFill>
                  </a:tcPr>
                </a:tc>
              </a:tr>
              <a:tr h="654050">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a:t>
                      </a:r>
                    </a:p>
                  </a:txBody>
                  <a:tcPr marL="6991" marR="6991" marT="6991" marB="0" anchor="ctr" horzOverflow="overflow">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Ro Ro sərnişin/yük gəmisinin tikilməsi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2017-2019</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41.000.000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1.065.750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26.888.427</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15.177.323</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Gəminin tikintisi davam edir</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no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AXDG QSC, Bakı Gəmiqayırma  zavodu MMC</a:t>
                      </a:r>
                    </a:p>
                  </a:txBody>
                  <a:tcPr marL="6991" marR="6991" marT="6991" marB="0" anchor="ctr" horzOverflow="overflow">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noFill/>
                  </a:tcPr>
                </a:tc>
              </a:tr>
              <a:tr h="392113">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                                                           </a:t>
                      </a:r>
                    </a:p>
                  </a:txBody>
                  <a:tcPr marL="6991" marR="6991" marT="6991" marB="0" anchor="ctr" horzOverflow="overflow">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Cəmi:</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143.000.000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2.131.500</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93.364.694</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51.766.806</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 </a:t>
                      </a:r>
                    </a:p>
                  </a:txBody>
                  <a:tcPr marL="6991" marR="6991" marT="6991"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c>
                  <a:txBody>
                    <a:bodyPr/>
                    <a:lstStyle>
                      <a:lvl1pPr>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1pPr>
                      <a:lvl2pPr marL="742950" indent="-285750">
                        <a:spcBef>
                          <a:spcPct val="20000"/>
                        </a:spcBef>
                        <a:buClr>
                          <a:srgbClr val="C00000"/>
                        </a:buClr>
                        <a:buSzPct val="75000"/>
                        <a:buFont typeface="Arial" panose="020B0604020202020204" pitchFamily="34" charset="0"/>
                        <a:defRPr sz="1200">
                          <a:solidFill>
                            <a:srgbClr val="0F1B59"/>
                          </a:solidFill>
                          <a:latin typeface="Arial" panose="020B0604020202020204" pitchFamily="34" charset="0"/>
                          <a:cs typeface="Arial" panose="020B0604020202020204" pitchFamily="34" charset="0"/>
                          <a:sym typeface="EYInterstate Light"/>
                        </a:defRPr>
                      </a:lvl2pPr>
                      <a:lvl3pPr marL="1143000" indent="-228600">
                        <a:spcBef>
                          <a:spcPct val="20000"/>
                        </a:spcBef>
                        <a:buClr>
                          <a:srgbClr val="C00000"/>
                        </a:buClr>
                        <a:buSzPct val="75000"/>
                        <a:buFont typeface="Arial" panose="020B0604020202020204" pitchFamily="34" charset="0"/>
                        <a:defRPr sz="1400">
                          <a:solidFill>
                            <a:srgbClr val="0F1B59"/>
                          </a:solidFill>
                          <a:latin typeface="Arial" panose="020B0604020202020204" pitchFamily="34" charset="0"/>
                          <a:cs typeface="Arial" panose="020B0604020202020204" pitchFamily="34" charset="0"/>
                          <a:sym typeface="EYInterstate Light"/>
                        </a:defRPr>
                      </a:lvl3pPr>
                      <a:lvl4pPr marL="16002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4pPr>
                      <a:lvl5pPr marL="2057400" indent="-228600">
                        <a:spcBef>
                          <a:spcPct val="20000"/>
                        </a:spcBef>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5pPr>
                      <a:lvl6pPr marL="25146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6pPr>
                      <a:lvl7pPr marL="29718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7pPr>
                      <a:lvl8pPr marL="34290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8pPr>
                      <a:lvl9pPr marL="3886200" indent="-228600" eaLnBrk="0" fontAlgn="base" hangingPunct="0">
                        <a:spcBef>
                          <a:spcPct val="20000"/>
                        </a:spcBef>
                        <a:spcAft>
                          <a:spcPct val="0"/>
                        </a:spcAft>
                        <a:buClr>
                          <a:srgbClr val="C00000"/>
                        </a:buClr>
                        <a:buSzPct val="75000"/>
                        <a:buFont typeface="Arial" panose="020B0604020202020204" pitchFamily="34" charset="0"/>
                        <a:defRPr sz="1000">
                          <a:solidFill>
                            <a:srgbClr val="0F1B59"/>
                          </a:solidFill>
                          <a:latin typeface="Arial" panose="020B0604020202020204" pitchFamily="34" charset="0"/>
                          <a:cs typeface="Arial" panose="020B0604020202020204" pitchFamily="34" charset="0"/>
                          <a:sym typeface="EYInterstate Light"/>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z-Latn-AZ" altLang="en-US" sz="1200" b="0"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 </a:t>
                      </a:r>
                    </a:p>
                  </a:txBody>
                  <a:tcPr marL="6991" marR="6991" marT="6991" marB="0" anchor="ctr" horzOverflow="overflow">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solidFill>
                      <a:srgbClr val="4BACC6"/>
                    </a:solidFill>
                  </a:tcPr>
                </a:tc>
              </a:tr>
            </a:tbl>
          </a:graphicData>
        </a:graphic>
      </p:graphicFrame>
      <p:pic>
        <p:nvPicPr>
          <p:cNvPr id="6" name="Picture 7" descr="C:\Users\USER\Documents\ReceivedFiles\AMEA-logo.png"/>
          <p:cNvPicPr>
            <a:picLocks noChangeAspect="1" noChangeArrowheads="1"/>
          </p:cNvPicPr>
          <p:nvPr/>
        </p:nvPicPr>
        <p:blipFill>
          <a:blip r:embed="rId2"/>
          <a:srcRect/>
          <a:stretch>
            <a:fillRect/>
          </a:stretch>
        </p:blipFill>
        <p:spPr bwMode="auto">
          <a:xfrm>
            <a:off x="29863" y="28312"/>
            <a:ext cx="9001571" cy="448360"/>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302828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879256686"/>
              </p:ext>
            </p:extLst>
          </p:nvPr>
        </p:nvGraphicFramePr>
        <p:xfrm>
          <a:off x="107504" y="784459"/>
          <a:ext cx="8923929" cy="5796585"/>
        </p:xfrm>
        <a:graphic>
          <a:graphicData uri="http://schemas.openxmlformats.org/drawingml/2006/table">
            <a:tbl>
              <a:tblPr firstRow="1" firstCol="1" bandRow="1">
                <a:tableStyleId>{5C22544A-7EE6-4342-B048-85BDC9FD1C3A}</a:tableStyleId>
              </a:tblPr>
              <a:tblGrid>
                <a:gridCol w="432048"/>
                <a:gridCol w="2968455"/>
                <a:gridCol w="986822"/>
                <a:gridCol w="1035425"/>
                <a:gridCol w="1035425"/>
                <a:gridCol w="902635"/>
                <a:gridCol w="655277"/>
                <a:gridCol w="907842"/>
              </a:tblGrid>
              <a:tr h="186626">
                <a:tc rowSpan="2">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a:cs typeface="Times New Roman" panose="02020603050405020304" pitchFamily="18" charset="0"/>
                      </a:endParaRPr>
                    </a:p>
                  </a:txBody>
                  <a:tcPr marL="55017" marR="55017" marT="0" marB="0" anchor="ctr"/>
                </a:tc>
                <a:tc rowSpan="2">
                  <a:txBody>
                    <a:bodyPr/>
                    <a:lstStyle/>
                    <a:p>
                      <a:pPr algn="ct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Gəlir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və</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хərc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mаddələrinin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tərkibi</a:t>
                      </a:r>
                      <a:endParaRPr lang="ru-RU" sz="1200" dirty="0">
                        <a:effectLst/>
                        <a:latin typeface="Times New Roman" panose="02020603050405020304" pitchFamily="18" charset="0"/>
                        <a:ea typeface="Calibri"/>
                        <a:cs typeface="Times New Roman" panose="02020603050405020304" pitchFamily="18" charset="0"/>
                      </a:endParaRPr>
                    </a:p>
                  </a:txBody>
                  <a:tcPr marL="55017" marR="55017" marT="0" marB="0" anchor="ctr"/>
                </a:tc>
                <a:tc rowSpan="2">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2019-cu </a:t>
                      </a:r>
                      <a:r>
                        <a:rPr lang="en-US" sz="1200" dirty="0" err="1">
                          <a:effectLst/>
                          <a:latin typeface="Times New Roman" panose="02020603050405020304" pitchFamily="18" charset="0"/>
                          <a:cs typeface="Times New Roman" panose="02020603050405020304" pitchFamily="18" charset="0"/>
                        </a:rPr>
                        <a:t>il</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fакt</a:t>
                      </a:r>
                      <a:endParaRPr lang="ru-RU" sz="1200" dirty="0">
                        <a:effectLst/>
                        <a:latin typeface="Times New Roman" panose="02020603050405020304" pitchFamily="18" charset="0"/>
                        <a:ea typeface="Calibri"/>
                        <a:cs typeface="Times New Roman" panose="02020603050405020304" pitchFamily="18" charset="0"/>
                      </a:endParaRPr>
                    </a:p>
                  </a:txBody>
                  <a:tcPr marL="55017" marR="55017" marT="0" marB="0" anchor="ctr"/>
                </a:tc>
                <a:tc gridSpan="4">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İlin əvvəlindən</a:t>
                      </a:r>
                      <a:endParaRPr lang="ru-RU" sz="1200">
                        <a:effectLst/>
                        <a:latin typeface="Times New Roman" panose="02020603050405020304" pitchFamily="18" charset="0"/>
                        <a:ea typeface="Calibri"/>
                        <a:cs typeface="Times New Roman" panose="02020603050405020304" pitchFamily="18" charset="0"/>
                      </a:endParaRPr>
                    </a:p>
                  </a:txBody>
                  <a:tcPr marL="55017" marR="55017"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2019-2020-ci illə müqаyisə</a:t>
                      </a:r>
                      <a:endParaRPr lang="ru-RU" sz="1200">
                        <a:effectLst/>
                        <a:latin typeface="Times New Roman" panose="02020603050405020304" pitchFamily="18" charset="0"/>
                        <a:ea typeface="Calibri"/>
                        <a:cs typeface="Times New Roman" panose="02020603050405020304" pitchFamily="18" charset="0"/>
                      </a:endParaRPr>
                    </a:p>
                  </a:txBody>
                  <a:tcPr marL="55017" marR="55017" marT="0" marB="0" anchor="ctr"/>
                </a:tc>
              </a:tr>
              <a:tr h="15365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рrоqnоz</a:t>
                      </a:r>
                      <a:endParaRPr lang="ru-RU" sz="12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fакt</a:t>
                      </a:r>
                      <a:endParaRPr lang="ru-RU" sz="12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fərq</a:t>
                      </a:r>
                      <a:endParaRPr lang="ru-RU" sz="12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a:cs typeface="Times New Roman" panose="02020603050405020304" pitchFamily="18" charset="0"/>
                      </a:endParaRPr>
                    </a:p>
                  </a:txBody>
                  <a:tcPr marL="55017" marR="55017" marT="0" marB="0" anchor="ctr"/>
                </a:tc>
                <a:tc vMerge="1">
                  <a:txBody>
                    <a:bodyPr/>
                    <a:lstStyle/>
                    <a:p>
                      <a:endParaRPr lang="ru-RU"/>
                    </a:p>
                  </a:txBody>
                  <a:tcP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Gəlirlər</a:t>
                      </a:r>
                      <a:r>
                        <a:rPr lang="en-US" sz="1100" dirty="0">
                          <a:effectLst/>
                          <a:latin typeface="Times New Roman" panose="02020603050405020304" pitchFamily="18" charset="0"/>
                          <a:cs typeface="Times New Roman" panose="02020603050405020304" pitchFamily="18" charset="0"/>
                        </a:rPr>
                        <a:t> - </a:t>
                      </a:r>
                      <a:r>
                        <a:rPr lang="en-US" sz="1100" dirty="0" err="1">
                          <a:effectLst/>
                          <a:latin typeface="Times New Roman" panose="02020603050405020304" pitchFamily="18" charset="0"/>
                          <a:cs typeface="Times New Roman" panose="02020603050405020304" pitchFamily="18" charset="0"/>
                        </a:rPr>
                        <a:t>cəmi</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293124,95</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289154,77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258218,97</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30 935,79</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89,3</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-34905,98</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a:effectLst/>
                          <a:latin typeface="Times New Roman" panose="02020603050405020304" pitchFamily="18" charset="0"/>
                          <a:cs typeface="Times New Roman" panose="02020603050405020304" pitchFamily="18" charset="0"/>
                        </a:rPr>
                        <a:t>о </a:t>
                      </a:r>
                      <a:r>
                        <a:rPr lang="en-US" sz="1100" dirty="0" err="1">
                          <a:effectLst/>
                          <a:latin typeface="Times New Roman" panose="02020603050405020304" pitchFamily="18" charset="0"/>
                          <a:cs typeface="Times New Roman" panose="02020603050405020304" pitchFamily="18" charset="0"/>
                        </a:rPr>
                        <a:t>cümlədən</a:t>
                      </a:r>
                      <a:r>
                        <a:rPr lang="en-US" sz="11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pPr>
                      <a:endParaRPr lang="ru-RU" sz="1100" dirty="0">
                        <a:effectLst/>
                        <a:latin typeface="Times New Roman" panose="02020603050405020304" pitchFamily="18" charset="0"/>
                        <a:cs typeface="Times New Roman" panose="02020603050405020304" pitchFamily="18" charset="0"/>
                      </a:endParaRPr>
                    </a:p>
                  </a:txBody>
                  <a:tcPr marL="55017" marR="55017" marT="0" marB="0" anchor="ctr"/>
                </a:tc>
                <a:tc>
                  <a:txBody>
                    <a:bodyPr/>
                    <a:lstStyle/>
                    <a:p>
                      <a:pPr algn="ctr">
                        <a:lnSpc>
                          <a:spcPct val="107000"/>
                        </a:lnSpc>
                      </a:pPr>
                      <a:endParaRPr lang="ru-RU" sz="1100">
                        <a:effectLst/>
                        <a:latin typeface="Times New Roman" panose="02020603050405020304" pitchFamily="18" charset="0"/>
                        <a:cs typeface="Times New Roman" panose="02020603050405020304" pitchFamily="18" charset="0"/>
                      </a:endParaRPr>
                    </a:p>
                  </a:txBody>
                  <a:tcPr marL="55017" marR="55017" marT="0" marB="0" anchor="ctr"/>
                </a:tc>
                <a:tc>
                  <a:txBody>
                    <a:bodyPr/>
                    <a:lstStyle/>
                    <a:p>
                      <a:pPr algn="ctr">
                        <a:lnSpc>
                          <a:spcPct val="107000"/>
                        </a:lnSpc>
                      </a:pPr>
                      <a:endParaRPr lang="ru-RU" sz="1100" dirty="0">
                        <a:effectLst/>
                        <a:latin typeface="Times New Roman" panose="02020603050405020304" pitchFamily="18" charset="0"/>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pPr>
                      <a:endParaRPr lang="ru-RU" sz="1100" dirty="0">
                        <a:effectLst/>
                        <a:latin typeface="Times New Roman" panose="02020603050405020304" pitchFamily="18" charset="0"/>
                        <a:cs typeface="Times New Roman" panose="02020603050405020304" pitchFamily="18" charset="0"/>
                      </a:endParaRPr>
                    </a:p>
                  </a:txBody>
                  <a:tcPr marL="55017" marR="55017" marT="0" marB="0" anchor="ctr"/>
                </a:tc>
              </a:tr>
              <a:tr h="341310">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1.1.</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Маllаrın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təqdim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еdilməsindən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iş</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görülməsindən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və</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хidmət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göstərilməsindən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gəlir</a:t>
                      </a:r>
                      <a:r>
                        <a:rPr lang="en-US" sz="1100" dirty="0">
                          <a:effectLst/>
                          <a:latin typeface="Times New Roman" panose="02020603050405020304" pitchFamily="18" charset="0"/>
                          <a:cs typeface="Times New Roman" panose="02020603050405020304" pitchFamily="18" charset="0"/>
                        </a:rPr>
                        <a:t> (ƏDV-</a:t>
                      </a:r>
                      <a:r>
                        <a:rPr lang="en-US" sz="1100" dirty="0" err="1">
                          <a:effectLst/>
                          <a:latin typeface="Times New Roman" panose="02020603050405020304" pitchFamily="18" charset="0"/>
                          <a:cs typeface="Times New Roman" panose="02020603050405020304" pitchFamily="18" charset="0"/>
                        </a:rPr>
                        <a:t>siz</a:t>
                      </a:r>
                      <a:r>
                        <a:rPr lang="en-US" sz="11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275074,58</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273705,67</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241270,83</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32 434,83</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88,15</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-33803,75</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53691">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1.2.</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Əsаs</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fəаliyyətlə</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bаğlı</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оlmаyаn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digər</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gəlirlər</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18050,3675</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15449,1</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16948,138</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-1 499,04</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109,7</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-1 102,23</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15309">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Хərclər-cəmi</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194541,09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194195,19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175738,49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18 456,70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90,5</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-18802,60</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a:effectLst/>
                          <a:latin typeface="Times New Roman" panose="02020603050405020304" pitchFamily="18" charset="0"/>
                          <a:cs typeface="Times New Roman" panose="02020603050405020304" pitchFamily="18" charset="0"/>
                        </a:rPr>
                        <a:t>о cümlədən:</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pPr>
                      <a:endParaRPr lang="ru-RU" sz="1100">
                        <a:effectLst/>
                        <a:latin typeface="Times New Roman" panose="02020603050405020304" pitchFamily="18" charset="0"/>
                        <a:cs typeface="Times New Roman" panose="02020603050405020304" pitchFamily="18" charset="0"/>
                      </a:endParaRPr>
                    </a:p>
                  </a:txBody>
                  <a:tcPr marL="55017" marR="55017" marT="0" marB="0" anchor="ctr"/>
                </a:tc>
                <a:tc>
                  <a:txBody>
                    <a:bodyPr/>
                    <a:lstStyle/>
                    <a:p>
                      <a:pPr algn="ctr">
                        <a:lnSpc>
                          <a:spcPct val="107000"/>
                        </a:lnSpc>
                      </a:pPr>
                      <a:endParaRPr lang="ru-RU" sz="1100">
                        <a:effectLst/>
                        <a:latin typeface="Times New Roman" panose="02020603050405020304" pitchFamily="18" charset="0"/>
                        <a:cs typeface="Times New Roman" panose="02020603050405020304" pitchFamily="18" charset="0"/>
                      </a:endParaRPr>
                    </a:p>
                  </a:txBody>
                  <a:tcPr marL="55017" marR="55017" marT="0" marB="0" anchor="ctr"/>
                </a:tc>
                <a:tc>
                  <a:txBody>
                    <a:bodyPr/>
                    <a:lstStyle/>
                    <a:p>
                      <a:pPr algn="ctr">
                        <a:lnSpc>
                          <a:spcPct val="107000"/>
                        </a:lnSpc>
                      </a:pPr>
                      <a:endParaRPr lang="ru-RU" sz="1100">
                        <a:effectLst/>
                        <a:latin typeface="Times New Roman" panose="02020603050405020304" pitchFamily="18" charset="0"/>
                        <a:cs typeface="Times New Roman" panose="02020603050405020304" pitchFamily="18" charset="0"/>
                      </a:endParaRPr>
                    </a:p>
                  </a:txBody>
                  <a:tcPr marL="55017" marR="55017" marT="0" marB="0" anchor="ctr"/>
                </a:tc>
                <a:tc>
                  <a:txBody>
                    <a:bodyPr/>
                    <a:lstStyle/>
                    <a:p>
                      <a:pPr algn="ctr">
                        <a:lnSpc>
                          <a:spcPct val="107000"/>
                        </a:lnSpc>
                      </a:pPr>
                      <a:endParaRPr lang="ru-RU" sz="1100">
                        <a:effectLst/>
                        <a:latin typeface="Times New Roman" panose="02020603050405020304" pitchFamily="18" charset="0"/>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pPr>
                      <a:endParaRPr lang="ru-RU" sz="1100" dirty="0">
                        <a:effectLst/>
                        <a:latin typeface="Times New Roman" panose="02020603050405020304" pitchFamily="18" charset="0"/>
                        <a:cs typeface="Times New Roman" panose="02020603050405020304" pitchFamily="18" charset="0"/>
                      </a:endParaRPr>
                    </a:p>
                  </a:txBody>
                  <a:tcPr marL="55017" marR="55017" marT="0" marB="0" anchor="ctr"/>
                </a:tc>
              </a:tr>
              <a:tr h="182251">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2.1</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Əməк</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hаqqı</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və</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оnа</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bərаbər</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tutulаn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ödənişlər</a:t>
                      </a:r>
                      <a:r>
                        <a:rPr lang="en-US"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56476,43</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58378,44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52204,87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6 173,56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89,42</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-4 271,56</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239607">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2.2</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Sosial</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müdafiə</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fonduna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ayırmalar</a:t>
                      </a:r>
                      <a:r>
                        <a:rPr lang="en-US"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12753,4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13336,84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11715,69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1 621,15</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87,84</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-1 037,71</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2.3</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İcbari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tibbi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sığorta</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1179,073</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1 179,07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0,00</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 2.4</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a:effectLst/>
                          <a:latin typeface="Times New Roman" panose="02020603050405020304" pitchFamily="18" charset="0"/>
                          <a:cs typeface="Times New Roman" panose="02020603050405020304" pitchFamily="18" charset="0"/>
                        </a:rPr>
                        <a:t>Хаmmаl və mаtеriаllаr</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3497,483</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2694,025</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2349,86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344,16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87,22</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-1 147,62</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15367">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2.5</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Еnеrji</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470,6717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541,524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558,4269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-16,90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103,12</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87,76</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Yаnаcаq</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17361,995</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19077,74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14675,19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4 402,55</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76,92</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-2 686,81</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Rаbitə</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78,94509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84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86,85</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-2,85</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103,39</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7,90</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2.8</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Nəqliyyat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xərcləri</a:t>
                      </a:r>
                      <a:r>
                        <a:rPr lang="en-US"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1105,154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1342,78</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1105,99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236,79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82,37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0,83</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Коmunаl</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xərclər</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cəmi</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623,688</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654,63</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549,117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105,51</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83,88</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-74,57</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2.10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Ezamiyyət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xərcləri</a:t>
                      </a:r>
                      <a:r>
                        <a:rPr lang="en-US"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18,367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0,00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-18,37</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2.12</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Mühafizə</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xərcləri</a:t>
                      </a:r>
                      <a:r>
                        <a:rPr lang="en-US"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1436,99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1828,406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1569,737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258,67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85,85</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132,75</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2.16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Каdr</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hаzırlığı</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xərcləri</a:t>
                      </a:r>
                      <a:r>
                        <a:rPr lang="en-US"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1252,976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1223,544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600,7099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622,83</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49,1</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-652,27</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365106">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2.17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Еlmi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tədqiqаt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lаyihə</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ахtаrış</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və</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təcrübə</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коnstruкtоr</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işlərinə</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çəкilən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хərclər</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106,214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300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65,227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234,77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21,74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-40,99</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2.18</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Аmоrtizаsiyа</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аyırmаlаrı-cəmi</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69343,965</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66049,256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63509,749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2 539,51</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96,16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-5 834,22</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2.19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Təmir</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xərcləri</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12087,982</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10893,361</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10868,619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24,74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99,77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-1 219,36</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239607">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2.20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Sığоrtаlının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ödədiyı</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sığоrta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hаqlаrı</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2150,886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2367,799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2456,908</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-89,11</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103,76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306,02</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2.21</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Gəlirdən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çıхılаn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vеrgilər-cəmi</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1929,755</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1698,618</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1738,96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-40,34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102,37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-190,80</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 2.22</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Digər</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xərclər</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13846,2</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12545,1</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11682,59</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862,57</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93,12</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0"/>
                        </a:spcAft>
                      </a:pPr>
                      <a:r>
                        <a:rPr lang="en-US" sz="1100" dirty="0">
                          <a:effectLst/>
                          <a:latin typeface="Times New Roman" panose="02020603050405020304" pitchFamily="18" charset="0"/>
                          <a:cs typeface="Times New Roman" panose="02020603050405020304" pitchFamily="18" charset="0"/>
                        </a:rPr>
                        <a:t>-2 163,60</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3</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l">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Мənfəət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zərər</a:t>
                      </a:r>
                      <a:r>
                        <a:rPr lang="en-US" sz="11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a:effectLst/>
                          <a:latin typeface="Times New Roman" panose="02020603050405020304" pitchFamily="18" charset="0"/>
                          <a:cs typeface="Times New Roman" panose="02020603050405020304" pitchFamily="18" charset="0"/>
                        </a:rPr>
                        <a:t>98583,86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a:effectLst/>
                          <a:latin typeface="Times New Roman" panose="02020603050405020304" pitchFamily="18" charset="0"/>
                          <a:cs typeface="Times New Roman" panose="02020603050405020304" pitchFamily="18" charset="0"/>
                        </a:rPr>
                        <a:t>94959,58</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a:effectLst/>
                          <a:latin typeface="Times New Roman" panose="02020603050405020304" pitchFamily="18" charset="0"/>
                          <a:cs typeface="Times New Roman" panose="02020603050405020304" pitchFamily="18" charset="0"/>
                        </a:rPr>
                        <a:t>82480,48</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a:effectLst/>
                          <a:latin typeface="Times New Roman" panose="02020603050405020304" pitchFamily="18" charset="0"/>
                          <a:cs typeface="Times New Roman" panose="02020603050405020304" pitchFamily="18" charset="0"/>
                        </a:rPr>
                        <a:t>12 479,10</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a:effectLst/>
                          <a:latin typeface="Times New Roman" panose="02020603050405020304" pitchFamily="18" charset="0"/>
                          <a:cs typeface="Times New Roman" panose="02020603050405020304" pitchFamily="18" charset="0"/>
                        </a:rPr>
                        <a:t>86,86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dirty="0">
                          <a:effectLst/>
                          <a:latin typeface="Times New Roman" panose="02020603050405020304" pitchFamily="18" charset="0"/>
                          <a:cs typeface="Times New Roman" panose="02020603050405020304" pitchFamily="18" charset="0"/>
                        </a:rPr>
                        <a:t>-16103,4</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r h="182553">
                <a:tc>
                  <a:txBody>
                    <a:bodyPr/>
                    <a:lstStyle/>
                    <a:p>
                      <a:pPr algn="ctr">
                        <a:lnSpc>
                          <a:spcPct val="107000"/>
                        </a:lnSpc>
                        <a:spcAft>
                          <a:spcPts val="0"/>
                        </a:spcAft>
                      </a:pPr>
                      <a:r>
                        <a:rPr lang="en-US" sz="1100">
                          <a:effectLst/>
                          <a:latin typeface="Times New Roman" panose="02020603050405020304" pitchFamily="18" charset="0"/>
                          <a:cs typeface="Times New Roman" panose="02020603050405020304" pitchFamily="18" charset="0"/>
                        </a:rPr>
                        <a:t>4</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nSpc>
                          <a:spcPct val="107000"/>
                        </a:lnSpc>
                        <a:spcAft>
                          <a:spcPts val="0"/>
                        </a:spcAft>
                      </a:pPr>
                      <a:r>
                        <a:rPr lang="en-US" sz="1100" dirty="0" err="1">
                          <a:effectLst/>
                          <a:latin typeface="Times New Roman" panose="02020603050405020304" pitchFamily="18" charset="0"/>
                          <a:cs typeface="Times New Roman" panose="02020603050405020304" pitchFamily="18" charset="0"/>
                        </a:rPr>
                        <a:t>Мənfəət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vеrgisi</a:t>
                      </a:r>
                      <a:r>
                        <a:rPr lang="en-US" sz="1100" dirty="0">
                          <a:effectLst/>
                          <a:latin typeface="Times New Roman" panose="02020603050405020304" pitchFamily="18" charset="0"/>
                          <a:cs typeface="Times New Roman" panose="02020603050405020304" pitchFamily="18" charset="0"/>
                        </a:rPr>
                        <a:t>  20 %</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a:effectLst/>
                          <a:latin typeface="Times New Roman" panose="02020603050405020304" pitchFamily="18" charset="0"/>
                          <a:cs typeface="Times New Roman" panose="02020603050405020304" pitchFamily="18" charset="0"/>
                        </a:rPr>
                        <a:t>19716,772</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a:effectLst/>
                          <a:latin typeface="Times New Roman" panose="02020603050405020304" pitchFamily="18" charset="0"/>
                          <a:cs typeface="Times New Roman" panose="02020603050405020304" pitchFamily="18" charset="0"/>
                        </a:rPr>
                        <a:t>18991,916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a:effectLst/>
                          <a:latin typeface="Times New Roman" panose="02020603050405020304" pitchFamily="18" charset="0"/>
                          <a:cs typeface="Times New Roman" panose="02020603050405020304" pitchFamily="18" charset="0"/>
                        </a:rPr>
                        <a:t>16496,096</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a:effectLst/>
                          <a:latin typeface="Times New Roman" panose="02020603050405020304" pitchFamily="18" charset="0"/>
                          <a:cs typeface="Times New Roman" panose="02020603050405020304" pitchFamily="18" charset="0"/>
                        </a:rPr>
                        <a:t>2495,82</a:t>
                      </a:r>
                      <a:endParaRPr lang="ru-RU" sz="110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dirty="0">
                          <a:effectLst/>
                          <a:latin typeface="Times New Roman" panose="02020603050405020304" pitchFamily="18" charset="0"/>
                          <a:cs typeface="Times New Roman" panose="02020603050405020304" pitchFamily="18" charset="0"/>
                        </a:rPr>
                        <a:t>17,372</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c>
                  <a:txBody>
                    <a:bodyPr/>
                    <a:lstStyle/>
                    <a:p>
                      <a:pPr algn="ctr">
                        <a:lnSpc>
                          <a:spcPct val="107000"/>
                        </a:lnSpc>
                        <a:spcAft>
                          <a:spcPts val="800"/>
                        </a:spcAft>
                      </a:pPr>
                      <a:r>
                        <a:rPr lang="en-US" sz="1100" dirty="0">
                          <a:effectLst/>
                          <a:latin typeface="Times New Roman" panose="02020603050405020304" pitchFamily="18" charset="0"/>
                          <a:cs typeface="Times New Roman" panose="02020603050405020304" pitchFamily="18" charset="0"/>
                        </a:rPr>
                        <a:t>-3220,68</a:t>
                      </a:r>
                      <a:endParaRPr lang="ru-RU" sz="1100" dirty="0">
                        <a:effectLst/>
                        <a:latin typeface="Times New Roman" panose="02020603050405020304" pitchFamily="18" charset="0"/>
                        <a:ea typeface="Calibri"/>
                        <a:cs typeface="Times New Roman" panose="02020603050405020304" pitchFamily="18" charset="0"/>
                      </a:endParaRPr>
                    </a:p>
                  </a:txBody>
                  <a:tcPr marL="55017" marR="55017" marT="0" marB="0" anchor="ctr"/>
                </a:tc>
              </a:tr>
            </a:tbl>
          </a:graphicData>
        </a:graphic>
      </p:graphicFrame>
      <p:pic>
        <p:nvPicPr>
          <p:cNvPr id="5" name="Picture 7" descr="C:\Users\USER\Documents\ReceivedFiles\AMEA-logo.png"/>
          <p:cNvPicPr>
            <a:picLocks noChangeAspect="1" noChangeArrowheads="1"/>
          </p:cNvPicPr>
          <p:nvPr/>
        </p:nvPicPr>
        <p:blipFill>
          <a:blip r:embed="rId2"/>
          <a:srcRect/>
          <a:stretch>
            <a:fillRect/>
          </a:stretch>
        </p:blipFill>
        <p:spPr bwMode="auto">
          <a:xfrm>
            <a:off x="29863" y="28312"/>
            <a:ext cx="9001571" cy="448360"/>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
        <p:nvSpPr>
          <p:cNvPr id="6" name="Прямоугольник 5"/>
          <p:cNvSpPr/>
          <p:nvPr/>
        </p:nvSpPr>
        <p:spPr>
          <a:xfrm>
            <a:off x="29862" y="476672"/>
            <a:ext cx="9001571" cy="307777"/>
          </a:xfrm>
          <a:prstGeom prst="rect">
            <a:avLst/>
          </a:prstGeom>
          <a:solidFill>
            <a:schemeClr val="accent2">
              <a:lumMod val="20000"/>
              <a:lumOff val="80000"/>
            </a:schemeClr>
          </a:solidFill>
          <a:scene3d>
            <a:camera prst="orthographicFront"/>
            <a:lightRig rig="threePt" dir="t"/>
          </a:scene3d>
          <a:sp3d>
            <a:bevelT w="114300" prst="hardEdge"/>
          </a:sp3d>
        </p:spPr>
        <p:txBody>
          <a:bodyPr wrap="square">
            <a:spAutoFit/>
          </a:bodyPr>
          <a:lstStyle/>
          <a:p>
            <a:pPr algn="ctr"/>
            <a:r>
              <a:rPr lang="en-US" sz="1400" b="1" dirty="0" err="1">
                <a:latin typeface="Times New Roman" panose="02020603050405020304" pitchFamily="18" charset="0"/>
                <a:cs typeface="Times New Roman" panose="02020603050405020304" pitchFamily="18" charset="0"/>
              </a:rPr>
              <a:t>Xəzər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Dəniz</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Neft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Donanmasının</a:t>
            </a:r>
            <a:r>
              <a:rPr lang="en-US" sz="1400" b="1" dirty="0">
                <a:latin typeface="Times New Roman" panose="02020603050405020304" pitchFamily="18" charset="0"/>
                <a:cs typeface="Times New Roman" panose="02020603050405020304" pitchFamily="18" charset="0"/>
              </a:rPr>
              <a:t> 2019-2020-ci </a:t>
            </a:r>
            <a:r>
              <a:rPr lang="en-US" sz="1400" b="1" dirty="0" err="1">
                <a:latin typeface="Times New Roman" panose="02020603050405020304" pitchFamily="18" charset="0"/>
                <a:cs typeface="Times New Roman" panose="02020603050405020304" pitchFamily="18" charset="0"/>
              </a:rPr>
              <a:t>illər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üzrə</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gəlir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və</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xərc</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elementləri</a:t>
            </a:r>
            <a:r>
              <a:rPr lang="en-US" sz="1400" b="1" dirty="0">
                <a:latin typeface="Times New Roman" panose="02020603050405020304" pitchFamily="18" charset="0"/>
                <a:cs typeface="Times New Roman" panose="02020603050405020304" pitchFamily="18" charset="0"/>
              </a:rPr>
              <a:t> min </a:t>
            </a:r>
            <a:r>
              <a:rPr lang="en-US" sz="1400" b="1" dirty="0" err="1">
                <a:latin typeface="Times New Roman" panose="02020603050405020304" pitchFamily="18" charset="0"/>
                <a:cs typeface="Times New Roman" panose="02020603050405020304" pitchFamily="18" charset="0"/>
              </a:rPr>
              <a:t>manatla</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364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45864336"/>
              </p:ext>
            </p:extLst>
          </p:nvPr>
        </p:nvGraphicFramePr>
        <p:xfrm>
          <a:off x="19472" y="715697"/>
          <a:ext cx="9005019" cy="5953662"/>
        </p:xfrm>
        <a:graphic>
          <a:graphicData uri="http://schemas.openxmlformats.org/drawingml/2006/table">
            <a:tbl>
              <a:tblPr firstRow="1" firstCol="1" bandRow="1">
                <a:tableStyleId>{5C22544A-7EE6-4342-B048-85BDC9FD1C3A}</a:tableStyleId>
              </a:tblPr>
              <a:tblGrid>
                <a:gridCol w="1030082"/>
                <a:gridCol w="3023598"/>
                <a:gridCol w="1068742"/>
                <a:gridCol w="783744"/>
                <a:gridCol w="854995"/>
                <a:gridCol w="854995"/>
                <a:gridCol w="569996"/>
                <a:gridCol w="818867"/>
              </a:tblGrid>
              <a:tr h="405016">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5</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Мüəssisənin sərancаmındа olаn акtivlər-cəmi</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168904,62</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161763,43</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146194,91</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15 568,52</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90,38</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-22709,7</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02508">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dirty="0">
                          <a:effectLst/>
                          <a:latin typeface="Times New Roman" panose="02020603050405020304" pitchFamily="18" charset="0"/>
                          <a:cs typeface="Times New Roman" panose="02020603050405020304" pitchFamily="18" charset="0"/>
                        </a:rPr>
                        <a:t>о </a:t>
                      </a:r>
                      <a:r>
                        <a:rPr lang="en-US" sz="1200" dirty="0" err="1">
                          <a:effectLst/>
                          <a:latin typeface="Times New Roman" panose="02020603050405020304" pitchFamily="18" charset="0"/>
                          <a:cs typeface="Times New Roman" panose="02020603050405020304" pitchFamily="18" charset="0"/>
                        </a:rPr>
                        <a:t>cümlədən</a:t>
                      </a:r>
                      <a:r>
                        <a:rPr lang="en-US"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0,00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0,00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39635">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 5.1</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Хаlis</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mənfəət</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smtClean="0">
                          <a:effectLst/>
                          <a:latin typeface="Times New Roman" panose="02020603050405020304" pitchFamily="18" charset="0"/>
                          <a:cs typeface="Times New Roman" panose="02020603050405020304" pitchFamily="18" charset="0"/>
                        </a:rPr>
                        <a:t>98583,85</a:t>
                      </a:r>
                      <a:r>
                        <a:rPr lang="az-Latn-AZ" sz="1200" dirty="0" smtClean="0">
                          <a:effectLst/>
                          <a:latin typeface="Times New Roman" panose="02020603050405020304" pitchFamily="18" charset="0"/>
                          <a:cs typeface="Times New Roman" panose="02020603050405020304" pitchFamily="18" charset="0"/>
                        </a:rPr>
                        <a:t>8</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94959,577</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82480,481</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12 479,10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86,86</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-16 103,4</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02508">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5.2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Аmоrtizаsiyа</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аyırmаlаrı</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70320,76</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66803,85</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63714,43</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3 089,42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95,38</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-6 606,33</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405016">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6</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dirty="0" err="1" smtClean="0">
                          <a:effectLst/>
                          <a:latin typeface="Times New Roman" panose="02020603050405020304" pitchFamily="18" charset="0"/>
                          <a:cs typeface="Times New Roman" panose="02020603050405020304" pitchFamily="18" charset="0"/>
                        </a:rPr>
                        <a:t>Мüəs</a:t>
                      </a:r>
                      <a:r>
                        <a:rPr lang="az-Latn-AZ" sz="1200" dirty="0" smtClean="0">
                          <a:effectLst/>
                          <a:latin typeface="Times New Roman" panose="02020603050405020304" pitchFamily="18" charset="0"/>
                          <a:cs typeface="Times New Roman" panose="02020603050405020304" pitchFamily="18" charset="0"/>
                        </a:rPr>
                        <a:t>.</a:t>
                      </a:r>
                      <a:r>
                        <a:rPr lang="en-US" sz="1200" dirty="0" smtClean="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sərancаmındа</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qalаn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mənfəətin</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хərclənməsi</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73277,81</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53302,10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46947,46</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6 354,64</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88,08</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-26330,4</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02508">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о cümlədən:</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0,00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0,00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02508">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6.1</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Dividеntlərin ödənilməsi</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0,00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0,00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28450">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Каpital və mаliyyə qоyuluşlаrı-cəmi</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68669,36</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50030,94</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43851,41</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6 179,53</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87,65</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-24817,9</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02508">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о cümlədən:</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0,00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0,00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311452">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 6.2.1</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Тıкinti-qurаşdırmа</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işləri</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0,00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0,00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92655">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6.2.2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Avadanlıqların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alınması</a:t>
                      </a:r>
                      <a:r>
                        <a:rPr lang="en-US" sz="1200" dirty="0">
                          <a:effectLst/>
                          <a:latin typeface="Times New Roman" panose="02020603050405020304" pitchFamily="18" charset="0"/>
                          <a:cs typeface="Times New Roman" panose="02020603050405020304" pitchFamily="18" charset="0"/>
                        </a:rPr>
                        <a:t>  ( </a:t>
                      </a:r>
                      <a:r>
                        <a:rPr lang="en-US" sz="1200" dirty="0" err="1">
                          <a:effectLst/>
                          <a:latin typeface="Times New Roman" panose="02020603050405020304" pitchFamily="18" charset="0"/>
                          <a:cs typeface="Times New Roman" panose="02020603050405020304" pitchFamily="18" charset="0"/>
                        </a:rPr>
                        <a:t>Gəmi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tikintisi</a:t>
                      </a: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3337,75</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4160,41</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3311,074</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849,34</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79,59</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-26,68</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02508">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6.2.3</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Qеyri-mаddi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акtivlərin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alınması</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649,79</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38,579</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-38,58</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-611,21</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41394">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6.2.7</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Əsаs vəsаitlərin nоrmаdаn аrtıq təmir хərcləri</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48607,487</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44510,4</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38993,692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5 516,71</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87,61</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-9 613,79</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22596">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6.2.8</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Quraşdırılması tələb olunmayan avadanlıqlar</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15489,4337</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910,128</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613,48202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296,65</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67,41</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-14 875,95</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64642">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6.2.9</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Digər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kapital</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və</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maliyyə</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qoyuluşları</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584,90231</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450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894,58294</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-444,58</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2,1d </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309,68</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02508">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6.3</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Dövriyyə vəsaitlərinin artması</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0,00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0,00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02508">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6.4</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az-Latn-AZ" sz="1200" dirty="0" smtClean="0">
                          <a:effectLst/>
                          <a:latin typeface="Times New Roman" panose="02020603050405020304" pitchFamily="18" charset="0"/>
                          <a:cs typeface="Times New Roman" panose="02020603050405020304" pitchFamily="18" charset="0"/>
                        </a:rPr>
                        <a:t>D</a:t>
                      </a:r>
                      <a:r>
                        <a:rPr lang="en-US" sz="1200" dirty="0" err="1" smtClean="0">
                          <a:effectLst/>
                          <a:latin typeface="Times New Roman" panose="02020603050405020304" pitchFamily="18" charset="0"/>
                          <a:cs typeface="Times New Roman" panose="02020603050405020304" pitchFamily="18" charset="0"/>
                        </a:rPr>
                        <a:t>igər</a:t>
                      </a:r>
                      <a:r>
                        <a:rPr lang="en-US" sz="1200" dirty="0" smtClean="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sahələrin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хərclərinin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bağlanması</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3198,44</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1594,97</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1410,505</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184,47</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88,43</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-1787,94</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28450">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6.5</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Sosial sfera və istehlak fondlarına ayırmalar</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995,77375</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1279,42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1271,2587</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8,16</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99,36</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275,48</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02508">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о cümlədən:</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0,00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0,00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53302">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6.5.1</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İşçilərin həvəsləndirilməsi</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38,038</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51,22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33,54</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17,68</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65,49</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-4,50</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405016">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6.5.2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az-Latn-AZ" sz="1200" dirty="0" smtClean="0">
                          <a:effectLst/>
                          <a:latin typeface="Times New Roman" panose="02020603050405020304" pitchFamily="18" charset="0"/>
                          <a:cs typeface="Times New Roman" panose="02020603050405020304" pitchFamily="18" charset="0"/>
                        </a:rPr>
                        <a:t>V</a:t>
                      </a:r>
                      <a:r>
                        <a:rPr lang="en-US" sz="1200" dirty="0" err="1" smtClean="0">
                          <a:effectLst/>
                          <a:latin typeface="Times New Roman" panose="02020603050405020304" pitchFamily="18" charset="0"/>
                          <a:cs typeface="Times New Roman" panose="02020603050405020304" pitchFamily="18" charset="0"/>
                        </a:rPr>
                        <a:t>еrilmiş</a:t>
                      </a:r>
                      <a:r>
                        <a:rPr lang="en-US" sz="1200" dirty="0" smtClean="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mаddi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yаrdımlаr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ssuda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və</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digər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хərclər</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777,362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1018,2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1065,97</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-47,77</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104,69</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288,61</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02508">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6.5.3</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Xeyriyyəçilik</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məqsədi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ilə</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ödənişlər</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180,37</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210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171,75</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38,25</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-8,63</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02508">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 6.6</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a:effectLst/>
                          <a:latin typeface="Times New Roman" panose="02020603050405020304" pitchFamily="18" charset="0"/>
                          <a:cs typeface="Times New Roman" panose="02020603050405020304" pitchFamily="18" charset="0"/>
                        </a:rPr>
                        <a:t>Sаir хərclər</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414,24</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396,77</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414,287</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-17,52</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104,41</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0,05</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r h="228450">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7.</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Müəssisənin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aktivlərinin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saldosu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sətr</a:t>
                      </a:r>
                      <a:r>
                        <a:rPr lang="en-US" sz="1200" dirty="0">
                          <a:effectLst/>
                          <a:latin typeface="Times New Roman" panose="02020603050405020304" pitchFamily="18" charset="0"/>
                          <a:cs typeface="Times New Roman" panose="02020603050405020304" pitchFamily="18" charset="0"/>
                        </a:rPr>
                        <a:t> 5-sətr 6)</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95626,80</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108461,33</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99247,45</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9 213,88</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91,5</a:t>
                      </a:r>
                      <a:endParaRPr lang="ru-RU" sz="120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c>
                  <a:txBody>
                    <a:bodyPr/>
                    <a:lstStyle/>
                    <a:p>
                      <a:pPr algn="ctr">
                        <a:lnSpc>
                          <a:spcPct val="107000"/>
                        </a:lnSpc>
                        <a:spcAft>
                          <a:spcPts val="0"/>
                        </a:spcAft>
                      </a:pPr>
                      <a:r>
                        <a:rPr lang="en-US" sz="1200" dirty="0">
                          <a:effectLst/>
                          <a:latin typeface="Times New Roman" panose="02020603050405020304" pitchFamily="18" charset="0"/>
                          <a:cs typeface="Times New Roman" panose="02020603050405020304" pitchFamily="18" charset="0"/>
                        </a:rPr>
                        <a:t>3 620,64</a:t>
                      </a:r>
                      <a:endParaRPr lang="ru-RU" sz="1200" dirty="0">
                        <a:effectLst/>
                        <a:latin typeface="Times New Roman" panose="02020603050405020304" pitchFamily="18" charset="0"/>
                        <a:ea typeface="Calibri"/>
                        <a:cs typeface="Times New Roman" panose="02020603050405020304" pitchFamily="18" charset="0"/>
                      </a:endParaRPr>
                    </a:p>
                  </a:txBody>
                  <a:tcPr marL="51588" marR="51588" marT="0" marB="0" anchor="ctr">
                    <a:cell3D prstMaterial="dkEdge">
                      <a:bevel prst="riblet"/>
                      <a:lightRig rig="flood" dir="t"/>
                    </a:cell3D>
                  </a:tcPr>
                </a:tc>
              </a:tr>
            </a:tbl>
          </a:graphicData>
        </a:graphic>
      </p:graphicFrame>
      <p:sp>
        <p:nvSpPr>
          <p:cNvPr id="6" name="Прямоугольник 5"/>
          <p:cNvSpPr/>
          <p:nvPr/>
        </p:nvSpPr>
        <p:spPr>
          <a:xfrm>
            <a:off x="22920" y="404664"/>
            <a:ext cx="9001571" cy="307777"/>
          </a:xfrm>
          <a:prstGeom prst="rect">
            <a:avLst/>
          </a:prstGeom>
          <a:solidFill>
            <a:schemeClr val="accent2">
              <a:lumMod val="20000"/>
              <a:lumOff val="80000"/>
            </a:schemeClr>
          </a:solidFill>
          <a:scene3d>
            <a:camera prst="orthographicFront"/>
            <a:lightRig rig="threePt" dir="t"/>
          </a:scene3d>
          <a:sp3d>
            <a:bevelT w="114300" prst="hardEdge"/>
          </a:sp3d>
        </p:spPr>
        <p:txBody>
          <a:bodyPr wrap="square">
            <a:spAutoFit/>
          </a:bodyPr>
          <a:lstStyle/>
          <a:p>
            <a:pPr algn="ctr"/>
            <a:r>
              <a:rPr lang="en-US" sz="1400" b="1" dirty="0" err="1">
                <a:latin typeface="Times New Roman" panose="02020603050405020304" pitchFamily="18" charset="0"/>
                <a:cs typeface="Times New Roman" panose="02020603050405020304" pitchFamily="18" charset="0"/>
              </a:rPr>
              <a:t>Xəzər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Dəniz</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Neft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Donanmasının</a:t>
            </a:r>
            <a:r>
              <a:rPr lang="en-US" sz="1400" b="1" dirty="0">
                <a:latin typeface="Times New Roman" panose="02020603050405020304" pitchFamily="18" charset="0"/>
                <a:cs typeface="Times New Roman" panose="02020603050405020304" pitchFamily="18" charset="0"/>
              </a:rPr>
              <a:t> 2019-2020-ci </a:t>
            </a:r>
            <a:r>
              <a:rPr lang="en-US" sz="1400" b="1" dirty="0" err="1">
                <a:latin typeface="Times New Roman" panose="02020603050405020304" pitchFamily="18" charset="0"/>
                <a:cs typeface="Times New Roman" panose="02020603050405020304" pitchFamily="18" charset="0"/>
              </a:rPr>
              <a:t>illər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üzrə</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gəlir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və</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xərc</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elementləri</a:t>
            </a:r>
            <a:r>
              <a:rPr lang="en-US" sz="1400" b="1" dirty="0">
                <a:latin typeface="Times New Roman" panose="02020603050405020304" pitchFamily="18" charset="0"/>
                <a:cs typeface="Times New Roman" panose="02020603050405020304" pitchFamily="18" charset="0"/>
              </a:rPr>
              <a:t> min </a:t>
            </a:r>
            <a:r>
              <a:rPr lang="en-US" sz="1400" b="1" dirty="0" err="1" smtClean="0">
                <a:latin typeface="Times New Roman" panose="02020603050405020304" pitchFamily="18" charset="0"/>
                <a:cs typeface="Times New Roman" panose="02020603050405020304" pitchFamily="18" charset="0"/>
              </a:rPr>
              <a:t>manatla</a:t>
            </a:r>
            <a:r>
              <a:rPr lang="az-Latn-AZ" sz="1400" b="1" dirty="0" smtClean="0">
                <a:latin typeface="Times New Roman" panose="02020603050405020304" pitchFamily="18" charset="0"/>
                <a:cs typeface="Times New Roman" panose="02020603050405020304" pitchFamily="18" charset="0"/>
              </a:rPr>
              <a:t> (cədvəlin davamı)</a:t>
            </a:r>
            <a:endParaRPr lang="ru-RU" sz="1400" b="1" dirty="0">
              <a:latin typeface="Times New Roman" panose="02020603050405020304" pitchFamily="18" charset="0"/>
              <a:cs typeface="Times New Roman" panose="02020603050405020304" pitchFamily="18" charset="0"/>
            </a:endParaRPr>
          </a:p>
        </p:txBody>
      </p:sp>
      <p:pic>
        <p:nvPicPr>
          <p:cNvPr id="7" name="Picture 7" descr="C:\Users\USER\Documents\ReceivedFiles\AMEA-logo.png"/>
          <p:cNvPicPr>
            <a:picLocks noChangeAspect="1" noChangeArrowheads="1"/>
          </p:cNvPicPr>
          <p:nvPr/>
        </p:nvPicPr>
        <p:blipFill>
          <a:blip r:embed="rId2"/>
          <a:srcRect/>
          <a:stretch>
            <a:fillRect/>
          </a:stretch>
        </p:blipFill>
        <p:spPr bwMode="auto">
          <a:xfrm>
            <a:off x="0" y="18769"/>
            <a:ext cx="9001571" cy="376352"/>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524717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152" y="476672"/>
            <a:ext cx="8928992" cy="3385542"/>
          </a:xfrm>
          <a:prstGeom prst="rect">
            <a:avLst/>
          </a:prstGeom>
          <a:solidFill>
            <a:schemeClr val="tx2">
              <a:lumMod val="20000"/>
              <a:lumOff val="80000"/>
            </a:schemeClr>
          </a:solidFill>
          <a:scene3d>
            <a:camera prst="orthographicFront"/>
            <a:lightRig rig="threePt" dir="t"/>
          </a:scene3d>
          <a:sp3d>
            <a:bevelT w="101600" prst="riblet"/>
          </a:sp3d>
        </p:spPr>
        <p:txBody>
          <a:bodyPr wrap="square">
            <a:spAutoFit/>
          </a:bodyPr>
          <a:lstStyle/>
          <a:p>
            <a:pPr algn="just"/>
            <a:r>
              <a:rPr lang="az-Latn-AZ" b="1" i="1" dirty="0" smtClean="0">
                <a:latin typeface="Times New Roman" panose="02020603050405020304" pitchFamily="18" charset="0"/>
                <a:cs typeface="Times New Roman" panose="02020603050405020304" pitchFamily="18" charset="0"/>
              </a:rPr>
              <a:t>          </a:t>
            </a:r>
            <a:r>
              <a:rPr lang="az-Latn-AZ" sz="1400" b="1" i="1" dirty="0" smtClean="0">
                <a:latin typeface="Times New Roman" panose="02020603050405020304" pitchFamily="18" charset="0"/>
                <a:cs typeface="Times New Roman" panose="02020603050405020304" pitchFamily="18" charset="0"/>
              </a:rPr>
              <a:t>Xəzər </a:t>
            </a:r>
            <a:r>
              <a:rPr lang="az-Latn-AZ" sz="1400" b="1" i="1" dirty="0">
                <a:latin typeface="Times New Roman" panose="02020603050405020304" pitchFamily="18" charset="0"/>
                <a:cs typeface="Times New Roman" panose="02020603050405020304" pitchFamily="18" charset="0"/>
              </a:rPr>
              <a:t>Dəniz Neft Donanması üzrə verilmiş aksiyalara kapital qoyuluşlarının riskinin qiymətləndirilməsi</a:t>
            </a:r>
            <a:endParaRPr lang="ru-RU" sz="1400" dirty="0">
              <a:latin typeface="Times New Roman" panose="02020603050405020304" pitchFamily="18" charset="0"/>
              <a:cs typeface="Times New Roman" panose="02020603050405020304" pitchFamily="18" charset="0"/>
            </a:endParaRPr>
          </a:p>
          <a:p>
            <a:pPr algn="just"/>
            <a:r>
              <a:rPr lang="az-Latn-AZ" sz="1400" dirty="0">
                <a:latin typeface="Times New Roman" panose="02020603050405020304" pitchFamily="18" charset="0"/>
                <a:cs typeface="Times New Roman" panose="02020603050405020304" pitchFamily="18" charset="0"/>
              </a:rPr>
              <a:t>          Hər bir müəssisənin mənfəətinin azalması </a:t>
            </a:r>
            <a:r>
              <a:rPr lang="az-Latn-AZ" sz="1400" dirty="0" smtClean="0">
                <a:latin typeface="Times New Roman" panose="02020603050405020304" pitchFamily="18" charset="0"/>
                <a:cs typeface="Times New Roman" panose="02020603050405020304" pitchFamily="18" charset="0"/>
              </a:rPr>
              <a:t>aksiyalar </a:t>
            </a:r>
            <a:r>
              <a:rPr lang="az-Latn-AZ" sz="1400" dirty="0">
                <a:latin typeface="Times New Roman" panose="02020603050405020304" pitchFamily="18" charset="0"/>
                <a:cs typeface="Times New Roman" panose="02020603050405020304" pitchFamily="18" charset="0"/>
              </a:rPr>
              <a:t>üzrə dividentlərin mümkün qiymətlərinin, dividentlərin gözlənilən həcmindən yüksək olması ilə nəticələnə bilər. Bu isə verilmiş aksiyalara kapital qoyuluşlarından riskin daha çox nəzərə çarpması ilə nəticələnir. Azərbaycan Xəzər Dəniz Gəmiçiliyi QSC-nin konsalidasiya edilmiş illik maliyyə hesabatlarına əsasən səhm kapitalı üzrə qrupa hər birinin öz səhm kapitalı olan 15 müstəqil hüquqi statusa malik olan şirkət daxil edilmişdir. 31.12.2019-cu il tarixində Azərbaycan Xəzər Dəniz Gəmiçiliyi QSC nominal dəyəri 1 azərbaycan manatı ilə 440050998 sayda səhm buraxılışını təsdiqləmişdir. Həmin səhmlər qrupun yeganə və yekun səhmdarı olan Dövlətə buraxılmışdır (asco.az/sirket/hesabatlar/maliyye-hesabati/).</a:t>
            </a:r>
            <a:endParaRPr lang="ru-RU" sz="1400" dirty="0">
              <a:latin typeface="Times New Roman" panose="02020603050405020304" pitchFamily="18" charset="0"/>
              <a:cs typeface="Times New Roman" panose="02020603050405020304" pitchFamily="18" charset="0"/>
            </a:endParaRPr>
          </a:p>
          <a:p>
            <a:pPr algn="just"/>
            <a:r>
              <a:rPr lang="az-Latn-AZ" sz="1400" dirty="0">
                <a:latin typeface="Times New Roman" panose="02020603050405020304" pitchFamily="18" charset="0"/>
                <a:cs typeface="Times New Roman" panose="02020603050405020304" pitchFamily="18" charset="0"/>
              </a:rPr>
              <a:t>         Gəmiçiliyin Dəniz Nəqliyyat Donanmasının təsərrüfat fəaliyyəti 2014-2019-cu illər üzrə ziyanla nəticələndiyindən, yalnız neft donanmasının həmin dövrlər üzrə əldə etdiyi mənfəətə əsasən keçirilə biləcək aksiyalara kapital qoyuluşlarından riskin hansı dərəcədə olduğunu müəyyən etmək olar. Borodiç S.A (2006, s.45) qeyd edir ki, hər hansı şirkətin aksiyaları üzrə dividentlərin həcminin təhlili zmanı kapital qoyuluşunun riski variasiya əmsalına görə qiymətləndirilir. Bu baximdan keçirilə biləcək aksiyalara kapital qoyuluşlarından riskin hansı dərəcədə olduğunu müəyyən etmək üçün variasiya əmsalından istifadə etmək olar. Şirkətin aksiyaları üzrə dividentinin bölüşdürülməsi, əldə edilmiş mənfəətə əsasən müəyyən edildiyindən, dividentin gözlənilən həcmi mənfəətin gözlənilən həcmindən asılı olacaqdır. </a:t>
            </a:r>
          </a:p>
        </p:txBody>
      </p:sp>
      <p:pic>
        <p:nvPicPr>
          <p:cNvPr id="6" name="Picture 7" descr="C:\Users\USER\Documents\ReceivedFiles\AMEA-logo.png"/>
          <p:cNvPicPr>
            <a:picLocks noChangeAspect="1" noChangeArrowheads="1"/>
          </p:cNvPicPr>
          <p:nvPr/>
        </p:nvPicPr>
        <p:blipFill>
          <a:blip r:embed="rId2"/>
          <a:srcRect/>
          <a:stretch>
            <a:fillRect/>
          </a:stretch>
        </p:blipFill>
        <p:spPr bwMode="auto">
          <a:xfrm>
            <a:off x="29863" y="28312"/>
            <a:ext cx="9001571" cy="376352"/>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mc:AlternateContent xmlns:mc="http://schemas.openxmlformats.org/markup-compatibility/2006" xmlns:a14="http://schemas.microsoft.com/office/drawing/2010/main">
        <mc:Choice Requires="a14">
          <p:graphicFrame>
            <p:nvGraphicFramePr>
              <p:cNvPr id="8" name="Таблица 7"/>
              <p:cNvGraphicFramePr>
                <a:graphicFrameLocks noGrp="1"/>
              </p:cNvGraphicFramePr>
              <p:nvPr>
                <p:extLst>
                  <p:ext uri="{D42A27DB-BD31-4B8C-83A1-F6EECF244321}">
                    <p14:modId xmlns:p14="http://schemas.microsoft.com/office/powerpoint/2010/main" val="422148279"/>
                  </p:ext>
                </p:extLst>
              </p:nvPr>
            </p:nvGraphicFramePr>
            <p:xfrm>
              <a:off x="66152" y="3880617"/>
              <a:ext cx="8928992" cy="2713101"/>
            </p:xfrm>
            <a:graphic>
              <a:graphicData uri="http://schemas.openxmlformats.org/drawingml/2006/table">
                <a:tbl>
                  <a:tblPr firstRow="1" firstCol="1" bandRow="1">
                    <a:tableStyleId>{5C22544A-7EE6-4342-B048-85BDC9FD1C3A}</a:tableStyleId>
                  </a:tblPr>
                  <a:tblGrid>
                    <a:gridCol w="1578529"/>
                    <a:gridCol w="288042"/>
                    <a:gridCol w="1337315"/>
                    <a:gridCol w="2702681"/>
                    <a:gridCol w="3022425"/>
                  </a:tblGrid>
                  <a:tr h="581025">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İllər</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b">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Mənfəət</a:t>
                          </a:r>
                          <a:endParaRPr lang="ru-RU" sz="1100" dirty="0">
                            <a:effectLst/>
                            <a:latin typeface="Times New Roman" panose="02020603050405020304" pitchFamily="18" charset="0"/>
                            <a:cs typeface="Times New Roman" panose="02020603050405020304" pitchFamily="18" charset="0"/>
                          </a:endParaRPr>
                        </a:p>
                        <a:p>
                          <a:pPr algn="ctr">
                            <a:lnSpc>
                              <a:spcPct val="106000"/>
                            </a:lnSpc>
                            <a:spcAft>
                              <a:spcPts val="0"/>
                            </a:spcAft>
                          </a:pPr>
                          <a14:m>
                            <m:oMath xmlns:m="http://schemas.openxmlformats.org/officeDocument/2006/math">
                              <m:r>
                                <a:rPr lang="az-Latn-AZ" sz="1100">
                                  <a:effectLst/>
                                  <a:latin typeface="Cambria Math"/>
                                </a:rPr>
                                <m:t>(</m:t>
                              </m:r>
                              <m:sSub>
                                <m:sSubPr>
                                  <m:ctrlPr>
                                    <a:rPr lang="ru-RU" sz="1100" i="1">
                                      <a:effectLst/>
                                      <a:latin typeface="Cambria Math"/>
                                    </a:rPr>
                                  </m:ctrlPr>
                                </m:sSubPr>
                                <m:e>
                                  <m:r>
                                    <a:rPr lang="az-Latn-AZ" sz="1100">
                                      <a:effectLst/>
                                      <a:latin typeface="Cambria Math"/>
                                    </a:rPr>
                                    <m:t>𝒙</m:t>
                                  </m:r>
                                </m:e>
                                <m:sub>
                                  <m:r>
                                    <a:rPr lang="az-Latn-AZ" sz="1100">
                                      <a:effectLst/>
                                      <a:latin typeface="Cambria Math"/>
                                    </a:rPr>
                                    <m:t>𝒊</m:t>
                                  </m:r>
                                </m:sub>
                              </m:sSub>
                            </m:oMath>
                          </a14:m>
                          <a:r>
                            <a:rPr lang="az-Latn-AZ" sz="11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b">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Mənfəətinin standart kənarlaşması</a:t>
                          </a:r>
                          <a:endParaRPr lang="ru-RU" sz="1100" dirty="0">
                            <a:effectLst/>
                            <a:latin typeface="Times New Roman" panose="02020603050405020304" pitchFamily="18" charset="0"/>
                            <a:cs typeface="Times New Roman" panose="02020603050405020304" pitchFamily="18" charset="0"/>
                          </a:endParaRPr>
                        </a:p>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1100" i="1">
                                      <a:effectLst/>
                                      <a:latin typeface="Cambria Math"/>
                                    </a:rPr>
                                  </m:ctrlPr>
                                </m:sSubPr>
                                <m:e>
                                  <m:r>
                                    <a:rPr lang="az-Latn-AZ" sz="1100">
                                      <a:effectLst/>
                                      <a:latin typeface="Cambria Math"/>
                                    </a:rPr>
                                    <m:t>(</m:t>
                                  </m:r>
                                  <m:r>
                                    <a:rPr lang="az-Latn-AZ" sz="1100">
                                      <a:effectLst/>
                                      <a:latin typeface="Cambria Math"/>
                                    </a:rPr>
                                    <m:t>𝒙</m:t>
                                  </m:r>
                                </m:e>
                                <m:sub>
                                  <m:r>
                                    <a:rPr lang="az-Latn-AZ" sz="1100">
                                      <a:effectLst/>
                                      <a:latin typeface="Cambria Math"/>
                                    </a:rPr>
                                    <m:t>𝒊</m:t>
                                  </m:r>
                                </m:sub>
                              </m:sSub>
                              <m:r>
                                <a:rPr lang="az-Latn-AZ" sz="1100">
                                  <a:effectLst/>
                                  <a:latin typeface="Cambria Math"/>
                                </a:rPr>
                                <m:t>−</m:t>
                              </m:r>
                              <m:sSub>
                                <m:sSubPr>
                                  <m:ctrlPr>
                                    <a:rPr lang="ru-RU" sz="1100" i="1">
                                      <a:effectLst/>
                                      <a:latin typeface="Cambria Math"/>
                                    </a:rPr>
                                  </m:ctrlPr>
                                </m:sSubPr>
                                <m:e>
                                  <m:acc>
                                    <m:accPr>
                                      <m:chr m:val="̅"/>
                                      <m:ctrlPr>
                                        <a:rPr lang="ru-RU" sz="1100" i="1">
                                          <a:effectLst/>
                                          <a:latin typeface="Cambria Math"/>
                                        </a:rPr>
                                      </m:ctrlPr>
                                    </m:accPr>
                                    <m:e>
                                      <m:r>
                                        <a:rPr lang="az-Latn-AZ" sz="1100">
                                          <a:effectLst/>
                                          <a:latin typeface="Cambria Math"/>
                                        </a:rPr>
                                        <m:t>𝒙</m:t>
                                      </m:r>
                                    </m:e>
                                  </m:acc>
                                </m:e>
                                <m:sub>
                                  <m:r>
                                    <a:rPr lang="az-Latn-AZ" sz="1100">
                                      <a:effectLst/>
                                      <a:latin typeface="Cambria Math"/>
                                    </a:rPr>
                                    <m:t>𝒊</m:t>
                                  </m:r>
                                </m:sub>
                              </m:sSub>
                              <m:r>
                                <a:rPr lang="az-Latn-AZ" sz="1100">
                                  <a:effectLst/>
                                  <a:latin typeface="Cambria Math"/>
                                </a:rPr>
                                <m:t>)</m:t>
                              </m:r>
                            </m:oMath>
                          </a14:m>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b">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Mənfəətin orta kvadratik kənarlaşması</a:t>
                          </a:r>
                          <a:endParaRPr lang="ru-RU" sz="1100">
                            <a:effectLst/>
                            <a:latin typeface="Times New Roman" panose="02020603050405020304" pitchFamily="18" charset="0"/>
                            <a:cs typeface="Times New Roman" panose="02020603050405020304" pitchFamily="18" charset="0"/>
                          </a:endParaRPr>
                        </a:p>
                        <a:p>
                          <a:pPr algn="ctr">
                            <a:lnSpc>
                              <a:spcPct val="106000"/>
                            </a:lnSpc>
                            <a:spcAft>
                              <a:spcPts val="0"/>
                            </a:spcAft>
                          </a:pPr>
                          <a14:m>
                            <m:oMathPara xmlns:m="http://schemas.openxmlformats.org/officeDocument/2006/math">
                              <m:oMathParaPr>
                                <m:jc m:val="centerGroup"/>
                              </m:oMathParaPr>
                              <m:oMath xmlns:m="http://schemas.openxmlformats.org/officeDocument/2006/math">
                                <m:sSup>
                                  <m:sSupPr>
                                    <m:ctrlPr>
                                      <a:rPr lang="ru-RU" sz="1100" i="1">
                                        <a:effectLst/>
                                        <a:latin typeface="Cambria Math"/>
                                      </a:rPr>
                                    </m:ctrlPr>
                                  </m:sSupPr>
                                  <m:e>
                                    <m:d>
                                      <m:dPr>
                                        <m:ctrlPr>
                                          <a:rPr lang="ru-RU" sz="1100" i="1">
                                            <a:effectLst/>
                                            <a:latin typeface="Cambria Math"/>
                                          </a:rPr>
                                        </m:ctrlPr>
                                      </m:dPr>
                                      <m:e>
                                        <m:sSub>
                                          <m:sSubPr>
                                            <m:ctrlPr>
                                              <a:rPr lang="ru-RU" sz="1100" i="1">
                                                <a:effectLst/>
                                                <a:latin typeface="Cambria Math"/>
                                              </a:rPr>
                                            </m:ctrlPr>
                                          </m:sSubPr>
                                          <m:e>
                                            <m:r>
                                              <a:rPr lang="az-Latn-AZ" sz="1100">
                                                <a:effectLst/>
                                                <a:latin typeface="Cambria Math"/>
                                              </a:rPr>
                                              <m:t>𝒙</m:t>
                                            </m:r>
                                          </m:e>
                                          <m:sub>
                                            <m:r>
                                              <a:rPr lang="az-Latn-AZ" sz="1100">
                                                <a:effectLst/>
                                                <a:latin typeface="Cambria Math"/>
                                              </a:rPr>
                                              <m:t>𝒊</m:t>
                                            </m:r>
                                          </m:sub>
                                        </m:sSub>
                                        <m:r>
                                          <a:rPr lang="az-Latn-AZ" sz="1100">
                                            <a:effectLst/>
                                            <a:latin typeface="Cambria Math"/>
                                          </a:rPr>
                                          <m:t>−</m:t>
                                        </m:r>
                                        <m:sSub>
                                          <m:sSubPr>
                                            <m:ctrlPr>
                                              <a:rPr lang="ru-RU" sz="1100" i="1">
                                                <a:effectLst/>
                                                <a:latin typeface="Cambria Math"/>
                                              </a:rPr>
                                            </m:ctrlPr>
                                          </m:sSubPr>
                                          <m:e>
                                            <m:acc>
                                              <m:accPr>
                                                <m:chr m:val="̅"/>
                                                <m:ctrlPr>
                                                  <a:rPr lang="ru-RU" sz="1100" i="1">
                                                    <a:effectLst/>
                                                    <a:latin typeface="Cambria Math"/>
                                                  </a:rPr>
                                                </m:ctrlPr>
                                              </m:accPr>
                                              <m:e>
                                                <m:r>
                                                  <a:rPr lang="az-Latn-AZ" sz="1100">
                                                    <a:effectLst/>
                                                    <a:latin typeface="Cambria Math"/>
                                                  </a:rPr>
                                                  <m:t>𝒙</m:t>
                                                </m:r>
                                              </m:e>
                                            </m:acc>
                                          </m:e>
                                          <m:sub>
                                            <m:r>
                                              <a:rPr lang="az-Latn-AZ" sz="1100">
                                                <a:effectLst/>
                                                <a:latin typeface="Cambria Math"/>
                                              </a:rPr>
                                              <m:t>𝒊</m:t>
                                            </m:r>
                                          </m:sub>
                                        </m:sSub>
                                      </m:e>
                                    </m:d>
                                  </m:e>
                                  <m:sup>
                                    <m:r>
                                      <a:rPr lang="az-Latn-AZ" sz="1100">
                                        <a:effectLst/>
                                        <a:latin typeface="Cambria Math"/>
                                      </a:rPr>
                                      <m:t>𝟐</m:t>
                                    </m:r>
                                  </m:sup>
                                </m:sSup>
                              </m:oMath>
                            </m:oMathPara>
                          </a14:m>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b">
                        <a:cell3D prstMaterial="dkEdge">
                          <a:bevel prst="riblet"/>
                          <a:lightRig rig="flood" dir="t"/>
                        </a:cell3D>
                      </a:tcPr>
                    </a:tc>
                  </a:tr>
                  <a:tr h="1270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2008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-40,41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1632,968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270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2009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-11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-53,41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2852,628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270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2010</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-11,8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-54,21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2938,724</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270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3,2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-39,21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1537,424</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270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-37,41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1399,508</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270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12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-30,41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924,7681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270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36,8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-5,61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31,4721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270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51,7</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9,29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86,3041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270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2016</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135,4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92,99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8647,14</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270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2017</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116,8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74,39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5533,872</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270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69,9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27,49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755,7001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76200">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98,9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56,49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3191,12</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bl>
              </a:graphicData>
            </a:graphic>
          </p:graphicFrame>
        </mc:Choice>
        <mc:Fallback xmlns="">
          <p:graphicFrame>
            <p:nvGraphicFramePr>
              <p:cNvPr id="8" name="Таблица 7"/>
              <p:cNvGraphicFramePr>
                <a:graphicFrameLocks noGrp="1"/>
              </p:cNvGraphicFramePr>
              <p:nvPr>
                <p:extLst>
                  <p:ext uri="{D42A27DB-BD31-4B8C-83A1-F6EECF244321}">
                    <p14:modId xmlns:p14="http://schemas.microsoft.com/office/powerpoint/2010/main" val="422148279"/>
                  </p:ext>
                </p:extLst>
              </p:nvPr>
            </p:nvGraphicFramePr>
            <p:xfrm>
              <a:off x="66152" y="3880617"/>
              <a:ext cx="8928992" cy="2713101"/>
            </p:xfrm>
            <a:graphic>
              <a:graphicData uri="http://schemas.openxmlformats.org/drawingml/2006/table">
                <a:tbl>
                  <a:tblPr firstRow="1" firstCol="1" bandRow="1">
                    <a:tableStyleId>{5C22544A-7EE6-4342-B048-85BDC9FD1C3A}</a:tableStyleId>
                  </a:tblPr>
                  <a:tblGrid>
                    <a:gridCol w="1578529"/>
                    <a:gridCol w="288042"/>
                    <a:gridCol w="1337315"/>
                    <a:gridCol w="2702681"/>
                    <a:gridCol w="3022425"/>
                  </a:tblGrid>
                  <a:tr h="581025">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İllər</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b">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endParaRPr lang="ru-RU"/>
                        </a:p>
                      </a:txBody>
                      <a:tcPr marL="68580" marR="68580" marT="0" marB="0" anchor="b">
                        <a:cell3D prstMaterial="dkEdge">
                          <a:bevel prst="riblet"/>
                          <a:lightRig rig="flood" dir="t"/>
                        </a:cell3D>
                        <a:blipFill rotWithShape="1">
                          <a:blip r:embed="rId3"/>
                          <a:stretch>
                            <a:fillRect l="-140455" t="-4211" r="-427727" b="-382105"/>
                          </a:stretch>
                        </a:blipFill>
                      </a:tcPr>
                    </a:tc>
                    <a:tc>
                      <a:txBody>
                        <a:bodyPr/>
                        <a:lstStyle/>
                        <a:p>
                          <a:endParaRPr lang="ru-RU"/>
                        </a:p>
                      </a:txBody>
                      <a:tcPr marL="68580" marR="68580" marT="0" marB="0" anchor="b">
                        <a:cell3D prstMaterial="dkEdge">
                          <a:bevel prst="riblet"/>
                          <a:lightRig rig="flood" dir="t"/>
                        </a:cell3D>
                        <a:blipFill rotWithShape="1">
                          <a:blip r:embed="rId3"/>
                          <a:stretch>
                            <a:fillRect l="-119413" t="-4211" r="-112415" b="-382105"/>
                          </a:stretch>
                        </a:blipFill>
                      </a:tcPr>
                    </a:tc>
                    <a:tc>
                      <a:txBody>
                        <a:bodyPr/>
                        <a:lstStyle/>
                        <a:p>
                          <a:endParaRPr lang="ru-RU"/>
                        </a:p>
                      </a:txBody>
                      <a:tcPr marL="68580" marR="68580" marT="0" marB="0" anchor="b">
                        <a:cell3D prstMaterial="dkEdge">
                          <a:bevel prst="riblet"/>
                          <a:lightRig rig="flood" dir="t"/>
                        </a:cell3D>
                        <a:blipFill rotWithShape="1">
                          <a:blip r:embed="rId3"/>
                          <a:stretch>
                            <a:fillRect l="-195968" t="-4211" r="-403" b="-382105"/>
                          </a:stretch>
                        </a:blipFill>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2008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-40,41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1632,968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2009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-11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-53,41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2852,628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2010</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-11,8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-54,21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2938,724</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3,2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-39,21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1537,424</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-37,41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1399,508</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12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-30,41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924,7681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36,8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-5,61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31,4721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51,7</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9,29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86,3041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2016</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135,4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92,99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8647,14</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2017</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116,8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74,39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5533,872</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69,9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27,49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755,7001</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r h="177673">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2019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cell3D prstMaterial="dkEdge">
                          <a:bevel prst="riblet"/>
                          <a:lightRig rig="flood" dir="t"/>
                        </a:cell3D>
                      </a:tcPr>
                    </a:tc>
                    <a:tc>
                      <a:txBody>
                        <a:bodyPr/>
                        <a:lstStyle/>
                        <a:p>
                          <a:pPr algn="ctr">
                            <a:lnSpc>
                              <a:spcPct val="106000"/>
                            </a:lnSpc>
                            <a:spcAft>
                              <a:spcPts val="0"/>
                            </a:spcAft>
                          </a:pPr>
                          <a:r>
                            <a:rPr lang="az-Latn-AZ" sz="1100">
                              <a:effectLst/>
                              <a:latin typeface="Times New Roman" panose="02020603050405020304" pitchFamily="18" charset="0"/>
                              <a:cs typeface="Times New Roman" panose="02020603050405020304" pitchFamily="18" charset="0"/>
                            </a:rPr>
                            <a:t>98,9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56,49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c>
                      <a:txBody>
                        <a:bodyPr/>
                        <a:lstStyle/>
                        <a:p>
                          <a:pPr algn="ctr">
                            <a:lnSpc>
                              <a:spcPct val="106000"/>
                            </a:lnSpc>
                            <a:spcAft>
                              <a:spcPts val="0"/>
                            </a:spcAft>
                          </a:pPr>
                          <a:r>
                            <a:rPr lang="az-Latn-AZ" sz="1100" dirty="0">
                              <a:effectLst/>
                              <a:latin typeface="Times New Roman" panose="02020603050405020304" pitchFamily="18" charset="0"/>
                              <a:cs typeface="Times New Roman" panose="02020603050405020304" pitchFamily="18" charset="0"/>
                            </a:rPr>
                            <a:t>3191,12</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cell3D prstMaterial="dkEdge">
                          <a:bevel prst="riblet"/>
                          <a:lightRig rig="flood" dir="t"/>
                        </a:cell3D>
                      </a:tcPr>
                    </a:tc>
                  </a:tr>
                </a:tbl>
              </a:graphicData>
            </a:graphic>
          </p:graphicFrame>
        </mc:Fallback>
      </mc:AlternateContent>
    </p:spTree>
    <p:extLst>
      <p:ext uri="{BB962C8B-B14F-4D97-AF65-F5344CB8AC3E}">
        <p14:creationId xmlns:p14="http://schemas.microsoft.com/office/powerpoint/2010/main" val="3930554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Прямоугольник 3"/>
              <p:cNvSpPr/>
              <p:nvPr/>
            </p:nvSpPr>
            <p:spPr>
              <a:xfrm>
                <a:off x="107504" y="908720"/>
                <a:ext cx="8923930" cy="5442516"/>
              </a:xfrm>
              <a:prstGeom prst="rect">
                <a:avLst/>
              </a:prstGeom>
              <a:solidFill>
                <a:schemeClr val="accent1">
                  <a:lumMod val="20000"/>
                  <a:lumOff val="80000"/>
                </a:schemeClr>
              </a:solidFill>
              <a:scene3d>
                <a:camera prst="orthographicFront"/>
                <a:lightRig rig="threePt" dir="t"/>
              </a:scene3d>
              <a:sp3d>
                <a:bevelT w="101600" prst="riblet"/>
              </a:sp3d>
            </p:spPr>
            <p:txBody>
              <a:bodyPr wrap="square">
                <a:spAutoFit/>
              </a:bodyPr>
              <a:lstStyle/>
              <a:p>
                <a:pPr algn="just">
                  <a:lnSpc>
                    <a:spcPct val="150000"/>
                  </a:lnSpc>
                </a:pPr>
                <a:r>
                  <a:rPr lang="az-Latn-AZ" dirty="0" smtClean="0"/>
                  <a:t>       </a:t>
                </a:r>
                <a:r>
                  <a:rPr lang="az-Latn-AZ" dirty="0" smtClean="0">
                    <a:latin typeface="Times New Roman" panose="02020603050405020304" pitchFamily="18" charset="0"/>
                    <a:cs typeface="Times New Roman" panose="02020603050405020304" pitchFamily="18" charset="0"/>
                  </a:rPr>
                  <a:t>Cədvəl  </a:t>
                </a:r>
                <a:r>
                  <a:rPr lang="az-Latn-AZ" dirty="0">
                    <a:latin typeface="Times New Roman" panose="02020603050405020304" pitchFamily="18" charset="0"/>
                    <a:cs typeface="Times New Roman" panose="02020603050405020304" pitchFamily="18" charset="0"/>
                  </a:rPr>
                  <a:t>məlumatlarından istifadə edərək variasiya əmsalını hesablasaq aşağıdakı nəticəni alarıq.</a:t>
                </a:r>
                <a:endParaRPr lang="ru-RU" dirty="0">
                  <a:latin typeface="Times New Roman" panose="02020603050405020304" pitchFamily="18" charset="0"/>
                  <a:cs typeface="Times New Roman" panose="02020603050405020304" pitchFamily="18" charset="0"/>
                </a:endParaRPr>
              </a:p>
              <a:p>
                <a:pPr algn="just">
                  <a:lnSpc>
                    <a:spcPct val="150000"/>
                  </a:lnSpc>
                </a:pPr>
                <a:r>
                  <a:rPr lang="az-Latn-AZ" dirty="0">
                    <a:latin typeface="Times New Roman" panose="02020603050405020304" pitchFamily="18" charset="0"/>
                    <a:cs typeface="Times New Roman" panose="02020603050405020304" pitchFamily="18" charset="0"/>
                  </a:rPr>
                  <a:t>       </a:t>
                </a:r>
                <a14:m>
                  <m:oMath xmlns:m="http://schemas.openxmlformats.org/officeDocument/2006/math">
                    <m:r>
                      <a:rPr lang="az-Latn-AZ" i="1">
                        <a:latin typeface="Cambria Math"/>
                      </a:rPr>
                      <m:t>𝜎</m:t>
                    </m:r>
                    <m:r>
                      <a:rPr lang="az-Latn-AZ" i="1">
                        <a:latin typeface="Cambria Math"/>
                      </a:rPr>
                      <m:t>=</m:t>
                    </m:r>
                    <m:rad>
                      <m:radPr>
                        <m:degHide m:val="on"/>
                        <m:ctrlPr>
                          <a:rPr lang="ru-RU" i="1">
                            <a:latin typeface="Cambria Math"/>
                          </a:rPr>
                        </m:ctrlPr>
                      </m:radPr>
                      <m:deg/>
                      <m:e>
                        <m:r>
                          <a:rPr lang="az-Latn-AZ" i="1">
                            <a:latin typeface="Cambria Math"/>
                          </a:rPr>
                          <m:t>𝐷</m:t>
                        </m:r>
                      </m:e>
                    </m:rad>
                    <m:r>
                      <a:rPr lang="az-Latn-AZ" i="1">
                        <a:latin typeface="Cambria Math"/>
                      </a:rPr>
                      <m:t>=</m:t>
                    </m:r>
                    <m:rad>
                      <m:radPr>
                        <m:degHide m:val="on"/>
                        <m:ctrlPr>
                          <a:rPr lang="ru-RU" i="1">
                            <a:latin typeface="Cambria Math"/>
                          </a:rPr>
                        </m:ctrlPr>
                      </m:radPr>
                      <m:deg/>
                      <m:e>
                        <m:f>
                          <m:fPr>
                            <m:ctrlPr>
                              <a:rPr lang="ru-RU" i="1">
                                <a:latin typeface="Cambria Math"/>
                              </a:rPr>
                            </m:ctrlPr>
                          </m:fPr>
                          <m:num>
                            <m:r>
                              <a:rPr lang="az-Latn-AZ" i="1">
                                <a:latin typeface="Cambria Math"/>
                              </a:rPr>
                              <m:t>1</m:t>
                            </m:r>
                          </m:num>
                          <m:den>
                            <m:r>
                              <a:rPr lang="az-Latn-AZ" i="1">
                                <a:latin typeface="Cambria Math"/>
                              </a:rPr>
                              <m:t>𝑁</m:t>
                            </m:r>
                          </m:den>
                        </m:f>
                        <m:nary>
                          <m:naryPr>
                            <m:chr m:val="∑"/>
                            <m:limLoc m:val="undOvr"/>
                            <m:ctrlPr>
                              <a:rPr lang="ru-RU" i="1">
                                <a:latin typeface="Cambria Math"/>
                              </a:rPr>
                            </m:ctrlPr>
                          </m:naryPr>
                          <m:sub>
                            <m:r>
                              <a:rPr lang="az-Latn-AZ" i="1">
                                <a:latin typeface="Cambria Math"/>
                              </a:rPr>
                              <m:t>𝑖</m:t>
                            </m:r>
                            <m:r>
                              <a:rPr lang="az-Latn-AZ" i="1">
                                <a:latin typeface="Cambria Math"/>
                              </a:rPr>
                              <m:t>=1</m:t>
                            </m:r>
                          </m:sub>
                          <m:sup>
                            <m:r>
                              <a:rPr lang="az-Latn-AZ" i="1">
                                <a:latin typeface="Cambria Math"/>
                              </a:rPr>
                              <m:t>𝑁</m:t>
                            </m:r>
                          </m:sup>
                          <m:e>
                            <m:sSup>
                              <m:sSupPr>
                                <m:ctrlPr>
                                  <a:rPr lang="ru-RU" i="1">
                                    <a:latin typeface="Cambria Math"/>
                                  </a:rPr>
                                </m:ctrlPr>
                              </m:sSupPr>
                              <m:e>
                                <m:d>
                                  <m:dPr>
                                    <m:ctrlPr>
                                      <a:rPr lang="ru-RU" i="1">
                                        <a:latin typeface="Cambria Math"/>
                                      </a:rPr>
                                    </m:ctrlPr>
                                  </m:dPr>
                                  <m:e>
                                    <m:sSub>
                                      <m:sSubPr>
                                        <m:ctrlPr>
                                          <a:rPr lang="ru-RU" i="1">
                                            <a:latin typeface="Cambria Math"/>
                                          </a:rPr>
                                        </m:ctrlPr>
                                      </m:sSubPr>
                                      <m:e>
                                        <m:r>
                                          <a:rPr lang="az-Latn-AZ" i="1">
                                            <a:latin typeface="Cambria Math"/>
                                          </a:rPr>
                                          <m:t>𝑥</m:t>
                                        </m:r>
                                      </m:e>
                                      <m:sub>
                                        <m:r>
                                          <a:rPr lang="az-Latn-AZ" i="1">
                                            <a:latin typeface="Cambria Math"/>
                                          </a:rPr>
                                          <m:t>𝑖</m:t>
                                        </m:r>
                                      </m:sub>
                                    </m:sSub>
                                    <m:r>
                                      <a:rPr lang="az-Latn-AZ" i="1">
                                        <a:latin typeface="Cambria Math"/>
                                      </a:rPr>
                                      <m:t>−</m:t>
                                    </m:r>
                                    <m:sSub>
                                      <m:sSubPr>
                                        <m:ctrlPr>
                                          <a:rPr lang="ru-RU" i="1">
                                            <a:latin typeface="Cambria Math"/>
                                          </a:rPr>
                                        </m:ctrlPr>
                                      </m:sSubPr>
                                      <m:e>
                                        <m:acc>
                                          <m:accPr>
                                            <m:chr m:val="̅"/>
                                            <m:ctrlPr>
                                              <a:rPr lang="ru-RU" i="1">
                                                <a:latin typeface="Cambria Math"/>
                                              </a:rPr>
                                            </m:ctrlPr>
                                          </m:accPr>
                                          <m:e>
                                            <m:r>
                                              <a:rPr lang="az-Latn-AZ" i="1">
                                                <a:latin typeface="Cambria Math"/>
                                              </a:rPr>
                                              <m:t>𝑥</m:t>
                                            </m:r>
                                          </m:e>
                                        </m:acc>
                                      </m:e>
                                      <m:sub>
                                        <m:r>
                                          <a:rPr lang="az-Latn-AZ" i="1">
                                            <a:latin typeface="Cambria Math"/>
                                          </a:rPr>
                                          <m:t>𝑖</m:t>
                                        </m:r>
                                      </m:sub>
                                    </m:sSub>
                                  </m:e>
                                </m:d>
                              </m:e>
                              <m:sup>
                                <m:r>
                                  <a:rPr lang="az-Latn-AZ" i="1">
                                    <a:latin typeface="Cambria Math"/>
                                  </a:rPr>
                                  <m:t>2</m:t>
                                </m:r>
                              </m:sup>
                            </m:sSup>
                          </m:e>
                        </m:nary>
                        <m:r>
                          <a:rPr lang="az-Latn-AZ" i="1">
                            <a:latin typeface="Cambria Math"/>
                          </a:rPr>
                          <m:t> </m:t>
                        </m:r>
                      </m:e>
                    </m:rad>
                    <m:r>
                      <a:rPr lang="az-Latn-AZ" i="1">
                        <a:latin typeface="Cambria Math"/>
                      </a:rPr>
                      <m:t>=</m:t>
                    </m:r>
                    <m:rad>
                      <m:radPr>
                        <m:degHide m:val="on"/>
                        <m:ctrlPr>
                          <a:rPr lang="ru-RU" i="1">
                            <a:latin typeface="Cambria Math"/>
                          </a:rPr>
                        </m:ctrlPr>
                      </m:radPr>
                      <m:deg/>
                      <m:e>
                        <m:f>
                          <m:fPr>
                            <m:ctrlPr>
                              <a:rPr lang="ru-RU" i="1">
                                <a:latin typeface="Cambria Math"/>
                              </a:rPr>
                            </m:ctrlPr>
                          </m:fPr>
                          <m:num>
                            <m:r>
                              <a:rPr lang="az-Latn-AZ" i="1">
                                <a:latin typeface="Cambria Math"/>
                              </a:rPr>
                              <m:t>1</m:t>
                            </m:r>
                          </m:num>
                          <m:den>
                            <m:r>
                              <a:rPr lang="az-Latn-AZ" i="1">
                                <a:latin typeface="Cambria Math"/>
                              </a:rPr>
                              <m:t>12</m:t>
                            </m:r>
                          </m:den>
                        </m:f>
                        <m:r>
                          <a:rPr lang="az-Latn-AZ" i="1">
                            <a:latin typeface="Cambria Math"/>
                          </a:rPr>
                          <m:t>29531,63</m:t>
                        </m:r>
                      </m:e>
                    </m:rad>
                    <m:r>
                      <a:rPr lang="az-Latn-AZ" i="1">
                        <a:latin typeface="Cambria Math"/>
                      </a:rPr>
                      <m:t>=</m:t>
                    </m:r>
                    <m:rad>
                      <m:radPr>
                        <m:degHide m:val="on"/>
                        <m:ctrlPr>
                          <a:rPr lang="ru-RU" i="1">
                            <a:latin typeface="Cambria Math"/>
                          </a:rPr>
                        </m:ctrlPr>
                      </m:radPr>
                      <m:deg/>
                      <m:e>
                        <m:r>
                          <a:rPr lang="az-Latn-AZ" i="1">
                            <a:latin typeface="Cambria Math"/>
                          </a:rPr>
                          <m:t>2460,969</m:t>
                        </m:r>
                      </m:e>
                    </m:rad>
                    <m:r>
                      <a:rPr lang="az-Latn-AZ" i="1">
                        <a:latin typeface="Cambria Math"/>
                      </a:rPr>
                      <m:t>=49,60816</m:t>
                    </m:r>
                  </m:oMath>
                </a14:m>
                <a:r>
                  <a:rPr lang="az-Latn-A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just">
                  <a:lnSpc>
                    <a:spcPct val="150000"/>
                  </a:lnSpc>
                </a:pPr>
                <a:r>
                  <a:rPr lang="az-Latn-AZ" dirty="0">
                    <a:latin typeface="Times New Roman" panose="02020603050405020304" pitchFamily="18" charset="0"/>
                    <a:cs typeface="Times New Roman" panose="02020603050405020304" pitchFamily="18" charset="0"/>
                  </a:rPr>
                  <a:t>          Bu halda variyasiya əmsalı, </a:t>
                </a:r>
                <a14:m>
                  <m:oMath xmlns:m="http://schemas.openxmlformats.org/officeDocument/2006/math">
                    <m:r>
                      <a:rPr lang="az-Latn-AZ" b="1" i="1">
                        <a:latin typeface="Cambria Math"/>
                      </a:rPr>
                      <m:t>𝑽</m:t>
                    </m:r>
                    <m:r>
                      <a:rPr lang="az-Latn-AZ" b="1" i="1">
                        <a:latin typeface="Cambria Math"/>
                      </a:rPr>
                      <m:t>=</m:t>
                    </m:r>
                    <m:f>
                      <m:fPr>
                        <m:ctrlPr>
                          <a:rPr lang="ru-RU" b="1" i="1">
                            <a:latin typeface="Cambria Math"/>
                          </a:rPr>
                        </m:ctrlPr>
                      </m:fPr>
                      <m:num>
                        <m:r>
                          <a:rPr lang="az-Latn-AZ" b="1" i="1">
                            <a:latin typeface="Cambria Math"/>
                          </a:rPr>
                          <m:t>𝝈</m:t>
                        </m:r>
                      </m:num>
                      <m:den>
                        <m:acc>
                          <m:accPr>
                            <m:chr m:val="̅"/>
                            <m:ctrlPr>
                              <a:rPr lang="ru-RU" b="1" i="1">
                                <a:latin typeface="Cambria Math"/>
                              </a:rPr>
                            </m:ctrlPr>
                          </m:accPr>
                          <m:e>
                            <m:r>
                              <a:rPr lang="az-Latn-AZ" b="1" i="1">
                                <a:latin typeface="Cambria Math"/>
                              </a:rPr>
                              <m:t>𝒙</m:t>
                            </m:r>
                          </m:e>
                        </m:acc>
                      </m:den>
                    </m:f>
                    <m:r>
                      <a:rPr lang="az-Latn-AZ" b="1" i="1">
                        <a:latin typeface="Cambria Math"/>
                      </a:rPr>
                      <m:t>×</m:t>
                    </m:r>
                    <m:r>
                      <a:rPr lang="az-Latn-AZ" b="1" i="1">
                        <a:latin typeface="Cambria Math"/>
                      </a:rPr>
                      <m:t>𝟏𝟎𝟎</m:t>
                    </m:r>
                    <m:r>
                      <a:rPr lang="az-Latn-AZ" b="1" i="1">
                        <a:latin typeface="Cambria Math"/>
                      </a:rPr>
                      <m:t>%=</m:t>
                    </m:r>
                    <m:f>
                      <m:fPr>
                        <m:ctrlPr>
                          <a:rPr lang="ru-RU" b="1" i="1">
                            <a:latin typeface="Cambria Math"/>
                          </a:rPr>
                        </m:ctrlPr>
                      </m:fPr>
                      <m:num>
                        <m:r>
                          <a:rPr lang="az-Latn-AZ" b="1" i="1">
                            <a:latin typeface="Cambria Math"/>
                          </a:rPr>
                          <m:t>𝟒𝟗</m:t>
                        </m:r>
                        <m:r>
                          <a:rPr lang="az-Latn-AZ" b="1" i="1">
                            <a:latin typeface="Cambria Math"/>
                          </a:rPr>
                          <m:t>,</m:t>
                        </m:r>
                        <m:r>
                          <a:rPr lang="az-Latn-AZ" b="1" i="1">
                            <a:latin typeface="Cambria Math"/>
                          </a:rPr>
                          <m:t>𝟔𝟏</m:t>
                        </m:r>
                      </m:num>
                      <m:den>
                        <m:r>
                          <a:rPr lang="az-Latn-AZ" b="1" i="1">
                            <a:latin typeface="Cambria Math"/>
                          </a:rPr>
                          <m:t>𝟒𝟐</m:t>
                        </m:r>
                        <m:r>
                          <a:rPr lang="az-Latn-AZ" b="1" i="1">
                            <a:latin typeface="Cambria Math"/>
                          </a:rPr>
                          <m:t>,</m:t>
                        </m:r>
                        <m:r>
                          <a:rPr lang="az-Latn-AZ" b="1" i="1">
                            <a:latin typeface="Cambria Math"/>
                          </a:rPr>
                          <m:t>𝟒𝟏</m:t>
                        </m:r>
                      </m:den>
                    </m:f>
                    <m:r>
                      <a:rPr lang="az-Latn-AZ" b="1" i="1">
                        <a:latin typeface="Cambria Math"/>
                      </a:rPr>
                      <m:t>×</m:t>
                    </m:r>
                    <m:r>
                      <a:rPr lang="az-Latn-AZ" b="1" i="1">
                        <a:latin typeface="Cambria Math"/>
                      </a:rPr>
                      <m:t>𝟏𝟎𝟎</m:t>
                    </m:r>
                    <m:r>
                      <a:rPr lang="az-Latn-AZ" b="1" i="1">
                        <a:latin typeface="Cambria Math"/>
                      </a:rPr>
                      <m:t>%=</m:t>
                    </m:r>
                    <m:r>
                      <a:rPr lang="az-Latn-AZ" b="1" i="1">
                        <a:latin typeface="Cambria Math"/>
                      </a:rPr>
                      <m:t>𝟏𝟏𝟔</m:t>
                    </m:r>
                    <m:r>
                      <a:rPr lang="az-Latn-AZ" b="1" i="1">
                        <a:latin typeface="Cambria Math"/>
                      </a:rPr>
                      <m:t>,</m:t>
                    </m:r>
                    <m:r>
                      <a:rPr lang="az-Latn-AZ" b="1" i="1">
                        <a:latin typeface="Cambria Math"/>
                      </a:rPr>
                      <m:t>𝟗𝟖</m:t>
                    </m:r>
                    <m:r>
                      <a:rPr lang="az-Latn-AZ" b="1" i="1">
                        <a:latin typeface="Cambria Math"/>
                      </a:rPr>
                      <m:t> %</m:t>
                    </m:r>
                  </m:oMath>
                </a14:m>
                <a:r>
                  <a:rPr lang="az-Latn-AZ" b="1" dirty="0">
                    <a:latin typeface="Times New Roman" panose="02020603050405020304" pitchFamily="18" charset="0"/>
                    <a:cs typeface="Times New Roman" panose="02020603050405020304" pitchFamily="18" charset="0"/>
                  </a:rPr>
                  <a:t> </a:t>
                </a:r>
                <a:r>
                  <a:rPr lang="az-Latn-AZ" dirty="0">
                    <a:latin typeface="Times New Roman" panose="02020603050405020304" pitchFamily="18" charset="0"/>
                    <a:cs typeface="Times New Roman" panose="02020603050405020304" pitchFamily="18" charset="0"/>
                  </a:rPr>
                  <a:t>olacaqdır. </a:t>
                </a:r>
                <a:r>
                  <a:rPr lang="az-Latn-AZ" dirty="0" smtClean="0">
                    <a:latin typeface="Times New Roman" panose="02020603050405020304" pitchFamily="18" charset="0"/>
                    <a:cs typeface="Times New Roman" panose="02020603050405020304" pitchFamily="18" charset="0"/>
                  </a:rPr>
                  <a:t>         Burada</a:t>
                </a:r>
                <a:r>
                  <a:rPr lang="az-Latn-AZ"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ru-RU" i="1">
                            <a:latin typeface="Cambria Math"/>
                          </a:rPr>
                        </m:ctrlPr>
                      </m:accPr>
                      <m:e>
                        <m:r>
                          <a:rPr lang="az-Latn-AZ" i="1">
                            <a:latin typeface="Cambria Math"/>
                          </a:rPr>
                          <m:t>𝑥</m:t>
                        </m:r>
                      </m:e>
                    </m:acc>
                    <m:r>
                      <a:rPr lang="az-Latn-AZ" i="1">
                        <a:latin typeface="Cambria Math"/>
                      </a:rPr>
                      <m:t>=</m:t>
                    </m:r>
                    <m:f>
                      <m:fPr>
                        <m:ctrlPr>
                          <a:rPr lang="ru-RU" i="1">
                            <a:latin typeface="Cambria Math"/>
                          </a:rPr>
                        </m:ctrlPr>
                      </m:fPr>
                      <m:num>
                        <m:r>
                          <a:rPr lang="az-Latn-AZ" i="1">
                            <a:latin typeface="Cambria Math"/>
                          </a:rPr>
                          <m:t>2−11−11,8+3,2+….+98,9</m:t>
                        </m:r>
                      </m:num>
                      <m:den>
                        <m:r>
                          <a:rPr lang="az-Latn-AZ" i="1">
                            <a:latin typeface="Cambria Math"/>
                          </a:rPr>
                          <m:t>12</m:t>
                        </m:r>
                      </m:den>
                    </m:f>
                    <m:r>
                      <a:rPr lang="az-Latn-AZ" i="1">
                        <a:latin typeface="Cambria Math"/>
                      </a:rPr>
                      <m:t>=42,41</m:t>
                    </m:r>
                  </m:oMath>
                </a14:m>
                <a:endParaRPr lang="ru-RU" dirty="0">
                  <a:latin typeface="Times New Roman" panose="02020603050405020304" pitchFamily="18" charset="0"/>
                  <a:cs typeface="Times New Roman" panose="02020603050405020304" pitchFamily="18" charset="0"/>
                </a:endParaRPr>
              </a:p>
              <a:p>
                <a:pPr algn="just">
                  <a:lnSpc>
                    <a:spcPct val="150000"/>
                  </a:lnSpc>
                </a:pPr>
                <a:r>
                  <a:rPr lang="az-Latn-AZ" dirty="0">
                    <a:latin typeface="Times New Roman" panose="02020603050405020304" pitchFamily="18" charset="0"/>
                    <a:cs typeface="Times New Roman" panose="02020603050405020304" pitchFamily="18" charset="0"/>
                  </a:rPr>
                  <a:t>         Variasiya əmsalının 117% olması onu göstərir ki, Xəzər Dəniz Neft Donanmasının mənfəətinin 2008-2019-cu illər üzrə faktiki mümkün məbləğinin səpələnməsi, mənfəətin gözlənilən həcmini aşır. Bu isə “Azərbaycan Xəzər Dəniz Gəmiçiliyi” QSC-nin neft donanması üzrə verilmiş aksiyalara kapital qoyuluşlarından riskin daha çox nəzərə çarpacaq olduğu deməkdir. Dəniz Nəqliyyat Donanmasında isə təsərrüfat fəaliyyətinin nəticələrindən tədqiq olunan dövr üzrə ziyan əldə edildiyindən bu bütövlükdə risk amiini daha çox artırır.</a:t>
                </a:r>
                <a:endParaRPr lang="ru-RU" dirty="0">
                  <a:latin typeface="Times New Roman" panose="02020603050405020304" pitchFamily="18" charset="0"/>
                  <a:cs typeface="Times New Roman" panose="02020603050405020304" pitchFamily="18" charset="0"/>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107504" y="908720"/>
                <a:ext cx="8923930" cy="5442516"/>
              </a:xfrm>
              <a:prstGeom prst="rect">
                <a:avLst/>
              </a:prstGeom>
              <a:blipFill rotWithShape="1">
                <a:blip r:embed="rId2"/>
                <a:stretch>
                  <a:fillRect l="-408" r="-408" b="-557"/>
                </a:stretch>
              </a:blipFill>
            </p:spPr>
            <p:txBody>
              <a:bodyPr/>
              <a:lstStyle/>
              <a:p>
                <a:r>
                  <a:rPr lang="ru-RU">
                    <a:noFill/>
                  </a:rPr>
                  <a:t> </a:t>
                </a:r>
              </a:p>
            </p:txBody>
          </p:sp>
        </mc:Fallback>
      </mc:AlternateContent>
      <p:pic>
        <p:nvPicPr>
          <p:cNvPr id="5" name="Picture 7" descr="C:\Users\USER\Documents\ReceivedFiles\AMEA-logo.png"/>
          <p:cNvPicPr>
            <a:picLocks noChangeAspect="1" noChangeArrowheads="1"/>
          </p:cNvPicPr>
          <p:nvPr/>
        </p:nvPicPr>
        <p:blipFill>
          <a:blip r:embed="rId3"/>
          <a:srcRect/>
          <a:stretch>
            <a:fillRect/>
          </a:stretch>
        </p:blipFill>
        <p:spPr bwMode="auto">
          <a:xfrm>
            <a:off x="29863" y="28312"/>
            <a:ext cx="9001571" cy="880408"/>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597106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389507706"/>
              </p:ext>
            </p:extLst>
          </p:nvPr>
        </p:nvGraphicFramePr>
        <p:xfrm>
          <a:off x="107504" y="404664"/>
          <a:ext cx="8712969" cy="6247362"/>
        </p:xfrm>
        <a:graphic>
          <a:graphicData uri="http://schemas.openxmlformats.org/drawingml/2006/table">
            <a:tbl>
              <a:tblPr firstRow="1" firstCol="1" bandRow="1">
                <a:tableStyleId>{5C22544A-7EE6-4342-B048-85BDC9FD1C3A}</a:tableStyleId>
              </a:tblPr>
              <a:tblGrid>
                <a:gridCol w="4680520"/>
                <a:gridCol w="648072"/>
                <a:gridCol w="720080"/>
                <a:gridCol w="792088"/>
                <a:gridCol w="648072"/>
                <a:gridCol w="648072"/>
                <a:gridCol w="576065"/>
              </a:tblGrid>
              <a:tr h="109485">
                <a:tc>
                  <a:txBody>
                    <a:bodyPr/>
                    <a:lstStyle/>
                    <a:p>
                      <a:pPr algn="ct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Dövrlər</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2014</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2015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2016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2017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2018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2019</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218969">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Malların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təqdim</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edilməsindən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smtClean="0">
                          <a:solidFill>
                            <a:schemeClr val="tx1"/>
                          </a:solidFill>
                          <a:effectLst/>
                          <a:latin typeface="Times New Roman" panose="02020603050405020304" pitchFamily="18" charset="0"/>
                          <a:cs typeface="Times New Roman" panose="02020603050405020304" pitchFamily="18" charset="0"/>
                        </a:rPr>
                        <a:t>iş</a:t>
                      </a:r>
                      <a:r>
                        <a:rPr lang="az-Latn-AZ" sz="1100" b="0" baseline="0" dirty="0" smtClean="0">
                          <a:solidFill>
                            <a:schemeClr val="tx1"/>
                          </a:solidFill>
                          <a:effectLst/>
                          <a:latin typeface="Times New Roman" panose="02020603050405020304" pitchFamily="18" charset="0"/>
                          <a:cs typeface="Times New Roman" panose="02020603050405020304" pitchFamily="18" charset="0"/>
                        </a:rPr>
                        <a:t>  və </a:t>
                      </a:r>
                      <a:r>
                        <a:rPr lang="en-US" sz="1100" b="0" dirty="0" err="1" smtClean="0">
                          <a:solidFill>
                            <a:schemeClr val="tx1"/>
                          </a:solidFill>
                          <a:effectLst/>
                          <a:latin typeface="Times New Roman" panose="02020603050405020304" pitchFamily="18" charset="0"/>
                          <a:cs typeface="Times New Roman" panose="02020603050405020304" pitchFamily="18" charset="0"/>
                        </a:rPr>
                        <a:t>xidmətlərin</a:t>
                      </a:r>
                      <a:r>
                        <a:rPr lang="en-US" sz="1100" b="0" dirty="0" smtClean="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göstərilməsindən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gəlir</a:t>
                      </a:r>
                      <a:r>
                        <a:rPr lang="en-US" sz="1100" b="0" dirty="0">
                          <a:solidFill>
                            <a:schemeClr val="tx1"/>
                          </a:solidFill>
                          <a:effectLst/>
                          <a:latin typeface="Times New Roman" panose="02020603050405020304" pitchFamily="18" charset="0"/>
                          <a:cs typeface="Times New Roman" panose="02020603050405020304" pitchFamily="18" charset="0"/>
                        </a:rPr>
                        <a:t> </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261,2</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338,6</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469,1</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487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441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476,7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218969">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İşlərin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görülməsindən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və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xidmətlərin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göstərilməsindən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gəlir</a:t>
                      </a:r>
                      <a:r>
                        <a:rPr lang="en-US" sz="1100" b="0" dirty="0">
                          <a:solidFill>
                            <a:schemeClr val="tx1"/>
                          </a:solidFill>
                          <a:effectLst/>
                          <a:latin typeface="Times New Roman" panose="02020603050405020304" pitchFamily="18" charset="0"/>
                          <a:cs typeface="Times New Roman" panose="02020603050405020304" pitchFamily="18" charset="0"/>
                        </a:rPr>
                        <a:t> </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260,2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336,6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464,3</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478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435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469,8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104469">
                <a:tc>
                  <a:txBody>
                    <a:bodyPr/>
                    <a:lstStyle/>
                    <a:p>
                      <a:pPr>
                        <a:lnSpc>
                          <a:spcPct val="106000"/>
                        </a:lnSpc>
                        <a:spcAft>
                          <a:spcPts val="0"/>
                        </a:spcAft>
                      </a:pPr>
                      <a:r>
                        <a:rPr lang="az-Latn-AZ" sz="1100" b="0" dirty="0">
                          <a:solidFill>
                            <a:schemeClr val="tx1"/>
                          </a:solidFill>
                          <a:effectLst/>
                          <a:latin typeface="Times New Roman" panose="02020603050405020304" pitchFamily="18" charset="0"/>
                          <a:cs typeface="Times New Roman" panose="02020603050405020304" pitchFamily="18" charset="0"/>
                        </a:rPr>
                        <a:t>Sair gəlirlər</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800"/>
                        </a:spcAft>
                      </a:pPr>
                      <a:r>
                        <a:rPr lang="en-US" sz="1100" dirty="0">
                          <a:effectLst/>
                          <a:latin typeface="Times New Roman" panose="02020603050405020304" pitchFamily="18" charset="0"/>
                          <a:cs typeface="Times New Roman" panose="02020603050405020304" pitchFamily="18" charset="0"/>
                        </a:rPr>
                        <a:t>32,81</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b"/>
                </a:tc>
                <a:tc>
                  <a:txBody>
                    <a:bodyPr/>
                    <a:lstStyle/>
                    <a:p>
                      <a:pPr algn="ctr">
                        <a:lnSpc>
                          <a:spcPct val="106000"/>
                        </a:lnSpc>
                        <a:spcAft>
                          <a:spcPts val="800"/>
                        </a:spcAft>
                      </a:pPr>
                      <a:r>
                        <a:rPr lang="en-US" sz="1100">
                          <a:effectLst/>
                          <a:latin typeface="Times New Roman" panose="02020603050405020304" pitchFamily="18" charset="0"/>
                          <a:cs typeface="Times New Roman" panose="02020603050405020304" pitchFamily="18" charset="0"/>
                        </a:rPr>
                        <a:t>26,81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b"/>
                </a:tc>
                <a:tc>
                  <a:txBody>
                    <a:bodyPr/>
                    <a:lstStyle/>
                    <a:p>
                      <a:pPr algn="ctr">
                        <a:lnSpc>
                          <a:spcPct val="106000"/>
                        </a:lnSpc>
                        <a:spcAft>
                          <a:spcPts val="800"/>
                        </a:spcAft>
                      </a:pPr>
                      <a:r>
                        <a:rPr lang="en-US" sz="1100">
                          <a:effectLst/>
                          <a:latin typeface="Times New Roman" panose="02020603050405020304" pitchFamily="18" charset="0"/>
                          <a:cs typeface="Times New Roman" panose="02020603050405020304" pitchFamily="18" charset="0"/>
                        </a:rPr>
                        <a:t>22,11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b"/>
                </a:tc>
                <a:tc>
                  <a:txBody>
                    <a:bodyPr/>
                    <a:lstStyle/>
                    <a:p>
                      <a:pPr algn="ctr">
                        <a:lnSpc>
                          <a:spcPct val="106000"/>
                        </a:lnSpc>
                        <a:spcAft>
                          <a:spcPts val="800"/>
                        </a:spcAft>
                      </a:pPr>
                      <a:r>
                        <a:rPr lang="en-US" sz="1100" dirty="0">
                          <a:effectLst/>
                          <a:latin typeface="Times New Roman" panose="02020603050405020304" pitchFamily="18" charset="0"/>
                          <a:cs typeface="Times New Roman" panose="02020603050405020304" pitchFamily="18" charset="0"/>
                        </a:rPr>
                        <a:t>29,58</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b"/>
                </a:tc>
                <a:tc>
                  <a:txBody>
                    <a:bodyPr/>
                    <a:lstStyle/>
                    <a:p>
                      <a:pPr algn="ctr">
                        <a:lnSpc>
                          <a:spcPct val="106000"/>
                        </a:lnSpc>
                        <a:spcAft>
                          <a:spcPts val="800"/>
                        </a:spcAft>
                      </a:pPr>
                      <a:r>
                        <a:rPr lang="en-US" sz="1100">
                          <a:effectLst/>
                          <a:latin typeface="Times New Roman" panose="02020603050405020304" pitchFamily="18" charset="0"/>
                          <a:cs typeface="Times New Roman" panose="02020603050405020304" pitchFamily="18" charset="0"/>
                        </a:rPr>
                        <a:t>22,02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b"/>
                </a:tc>
                <a:tc>
                  <a:txBody>
                    <a:bodyPr/>
                    <a:lstStyle/>
                    <a:p>
                      <a:pPr algn="ctr">
                        <a:lnSpc>
                          <a:spcPct val="106000"/>
                        </a:lnSpc>
                        <a:spcAft>
                          <a:spcPts val="800"/>
                        </a:spcAft>
                      </a:pPr>
                      <a:r>
                        <a:rPr lang="en-US" sz="1100">
                          <a:effectLst/>
                          <a:latin typeface="Times New Roman" panose="02020603050405020304" pitchFamily="18" charset="0"/>
                          <a:cs typeface="Times New Roman" panose="02020603050405020304" pitchFamily="18" charset="0"/>
                        </a:rPr>
                        <a:t>27,89</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b"/>
                </a:tc>
              </a:tr>
              <a:tr h="142820">
                <a:tc>
                  <a:txBody>
                    <a:bodyPr/>
                    <a:lstStyle/>
                    <a:p>
                      <a:pPr>
                        <a:lnSpc>
                          <a:spcPct val="106000"/>
                        </a:lnSpc>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ÜMUMİ GƏLİRLƏR (218 A1)</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293</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363,4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486,4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508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457</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495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129970">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Ümumi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gəlirdən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çıxılma</a:t>
                      </a:r>
                      <a:r>
                        <a:rPr lang="en-US" sz="1100" b="0" dirty="0">
                          <a:solidFill>
                            <a:schemeClr val="tx1"/>
                          </a:solidFill>
                          <a:effectLst/>
                          <a:latin typeface="Times New Roman" panose="02020603050405020304" pitchFamily="18" charset="0"/>
                          <a:cs typeface="Times New Roman" panose="02020603050405020304" pitchFamily="18" charset="0"/>
                        </a:rPr>
                        <a:t> (219 A1)</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4,13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3,87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111034">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Rezident</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tərəfindən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ödənilən</a:t>
                      </a:r>
                      <a:r>
                        <a:rPr lang="en-US" sz="1100" b="0" dirty="0">
                          <a:solidFill>
                            <a:schemeClr val="tx1"/>
                          </a:solidFill>
                          <a:effectLst/>
                          <a:latin typeface="Times New Roman" panose="02020603050405020304" pitchFamily="18" charset="0"/>
                          <a:cs typeface="Times New Roman" panose="02020603050405020304" pitchFamily="18" charset="0"/>
                        </a:rPr>
                        <a:t> dividend (219.1 A1)</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2,73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218969">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Xarici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valyutaların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manata</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nisbətən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smtClean="0">
                          <a:solidFill>
                            <a:schemeClr val="tx1"/>
                          </a:solidFill>
                          <a:effectLst/>
                          <a:latin typeface="Times New Roman" panose="02020603050405020304" pitchFamily="18" charset="0"/>
                          <a:cs typeface="Times New Roman" panose="02020603050405020304" pitchFamily="18" charset="0"/>
                        </a:rPr>
                        <a:t>məzə</a:t>
                      </a:r>
                      <a:r>
                        <a:rPr lang="az-Latn-AZ" sz="1100" b="0" dirty="0" smtClean="0">
                          <a:solidFill>
                            <a:schemeClr val="tx1"/>
                          </a:solidFill>
                          <a:effectLst/>
                          <a:latin typeface="Times New Roman" panose="02020603050405020304" pitchFamily="18" charset="0"/>
                          <a:cs typeface="Times New Roman" panose="02020603050405020304" pitchFamily="18" charset="0"/>
                        </a:rPr>
                        <a:t>n.</a:t>
                      </a:r>
                      <a:r>
                        <a:rPr lang="en-US" sz="1100" b="0" dirty="0" smtClean="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dəyişməsindən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yaranan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mənfi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fərq</a:t>
                      </a:r>
                      <a:r>
                        <a:rPr lang="en-US" sz="1100" b="0" dirty="0">
                          <a:solidFill>
                            <a:schemeClr val="tx1"/>
                          </a:solidFill>
                          <a:effectLst/>
                          <a:latin typeface="Times New Roman" panose="02020603050405020304" pitchFamily="18" charset="0"/>
                          <a:cs typeface="Times New Roman" panose="02020603050405020304" pitchFamily="18" charset="0"/>
                        </a:rPr>
                        <a:t> </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4,13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0,99</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Vergidən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azad</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edilən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gəlirlər</a:t>
                      </a:r>
                      <a:r>
                        <a:rPr lang="en-US" sz="1100" b="0" dirty="0">
                          <a:solidFill>
                            <a:schemeClr val="tx1"/>
                          </a:solidFill>
                          <a:effectLst/>
                          <a:latin typeface="Times New Roman" panose="02020603050405020304" pitchFamily="18" charset="0"/>
                          <a:cs typeface="Times New Roman" panose="02020603050405020304" pitchFamily="18" charset="0"/>
                        </a:rPr>
                        <a:t> (219.4 A1)</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0,15</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29970">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Çıxılmalardan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sonra</a:t>
                      </a:r>
                      <a:r>
                        <a:rPr lang="en-US" sz="1100" b="0" dirty="0">
                          <a:solidFill>
                            <a:schemeClr val="tx1"/>
                          </a:solidFill>
                          <a:effectLst/>
                          <a:latin typeface="Times New Roman" panose="02020603050405020304" pitchFamily="18" charset="0"/>
                          <a:cs typeface="Times New Roman" panose="02020603050405020304" pitchFamily="18" charset="0"/>
                        </a:rPr>
                        <a:t> ÜMUMİ GƏLİR (220 A1)</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288,8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363,4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486,4</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504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457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491,1</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218969">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Malların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təqdim</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edilməsi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işlərin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görülməsi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xidmətlərin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göstərilməsi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üzrə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a:t>
                      </a:r>
                      <a:r>
                        <a:rPr lang="en-US" sz="1100" b="0" dirty="0">
                          <a:solidFill>
                            <a:schemeClr val="tx1"/>
                          </a:solidFill>
                          <a:effectLst/>
                          <a:latin typeface="Times New Roman" panose="02020603050405020304" pitchFamily="18" charset="0"/>
                          <a:cs typeface="Times New Roman" panose="02020603050405020304" pitchFamily="18" charset="0"/>
                        </a:rPr>
                        <a:t> (221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126,5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133,9</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171,8</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213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232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229,5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110603">
                <a:tc>
                  <a:txBody>
                    <a:bodyPr/>
                    <a:lstStyle/>
                    <a:p>
                      <a:pPr>
                        <a:lnSpc>
                          <a:spcPct val="106000"/>
                        </a:lnSpc>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Ə/h </a:t>
                      </a:r>
                      <a:r>
                        <a:rPr lang="en-US" sz="1100" b="0" dirty="0" err="1">
                          <a:solidFill>
                            <a:schemeClr val="tx1"/>
                          </a:solidFill>
                          <a:effectLst/>
                          <a:latin typeface="Times New Roman" panose="02020603050405020304" pitchFamily="18" charset="0"/>
                          <a:cs typeface="Times New Roman" panose="02020603050405020304" pitchFamily="18" charset="0"/>
                        </a:rPr>
                        <a:t>və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ona</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bərabər</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tutulan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ödəmələr</a:t>
                      </a:r>
                      <a:r>
                        <a:rPr lang="en-US" sz="1100" b="0" dirty="0">
                          <a:solidFill>
                            <a:schemeClr val="tx1"/>
                          </a:solidFill>
                          <a:effectLst/>
                          <a:latin typeface="Times New Roman" panose="02020603050405020304" pitchFamily="18" charset="0"/>
                          <a:cs typeface="Times New Roman" panose="02020603050405020304" pitchFamily="18" charset="0"/>
                        </a:rPr>
                        <a:t> (221.1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51,7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56,7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65,68</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77,1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87,4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89,37</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yerli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işçilər</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üzrə</a:t>
                      </a:r>
                      <a:r>
                        <a:rPr lang="en-US" sz="1100" b="0" dirty="0">
                          <a:solidFill>
                            <a:schemeClr val="tx1"/>
                          </a:solidFill>
                          <a:effectLst/>
                          <a:latin typeface="Times New Roman" panose="02020603050405020304" pitchFamily="18" charset="0"/>
                          <a:cs typeface="Times New Roman" panose="02020603050405020304" pitchFamily="18" charset="0"/>
                        </a:rPr>
                        <a:t> ə/h (221.1.2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51,7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56,7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65,68</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77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87,4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89,37</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37716">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Sosial</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sığorta</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haqları</a:t>
                      </a:r>
                      <a:r>
                        <a:rPr lang="en-US" sz="1100" b="0" dirty="0">
                          <a:solidFill>
                            <a:schemeClr val="tx1"/>
                          </a:solidFill>
                          <a:effectLst/>
                          <a:latin typeface="Times New Roman" panose="02020603050405020304" pitchFamily="18" charset="0"/>
                          <a:cs typeface="Times New Roman" panose="02020603050405020304" pitchFamily="18" charset="0"/>
                        </a:rPr>
                        <a:t> (221.2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10,11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11,2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13,51</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16,2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18,7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19,18</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34273">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Xammal</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və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materiallar</a:t>
                      </a:r>
                      <a:r>
                        <a:rPr lang="en-US" sz="1100" b="0" dirty="0">
                          <a:solidFill>
                            <a:schemeClr val="tx1"/>
                          </a:solidFill>
                          <a:effectLst/>
                          <a:latin typeface="Times New Roman" panose="02020603050405020304" pitchFamily="18" charset="0"/>
                          <a:cs typeface="Times New Roman" panose="02020603050405020304" pitchFamily="18" charset="0"/>
                        </a:rPr>
                        <a:t> (221.3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4,75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4,39</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7,54</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7,96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8,23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6,3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Malın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dəyəri</a:t>
                      </a:r>
                      <a:r>
                        <a:rPr lang="en-US" sz="1100" b="0" dirty="0">
                          <a:solidFill>
                            <a:schemeClr val="tx1"/>
                          </a:solidFill>
                          <a:effectLst/>
                          <a:latin typeface="Times New Roman" panose="02020603050405020304" pitchFamily="18" charset="0"/>
                          <a:cs typeface="Times New Roman" panose="02020603050405020304" pitchFamily="18" charset="0"/>
                        </a:rPr>
                        <a:t> (221.4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0,74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3,9</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7,45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4,03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4,48</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İcarə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haqqı</a:t>
                      </a:r>
                      <a:r>
                        <a:rPr lang="en-US" sz="1100" b="0" dirty="0">
                          <a:solidFill>
                            <a:schemeClr val="tx1"/>
                          </a:solidFill>
                          <a:effectLst/>
                          <a:latin typeface="Times New Roman" panose="02020603050405020304" pitchFamily="18" charset="0"/>
                          <a:cs typeface="Times New Roman" panose="02020603050405020304" pitchFamily="18" charset="0"/>
                        </a:rPr>
                        <a:t> (221.5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0,62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0,01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0,1</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2,18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1,25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1,18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109743">
                <a:tc>
                  <a:txBody>
                    <a:bodyPr/>
                    <a:lstStyle/>
                    <a:p>
                      <a:pPr>
                        <a:lnSpc>
                          <a:spcPct val="106000"/>
                        </a:lnSpc>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h/ş </a:t>
                      </a:r>
                      <a:r>
                        <a:rPr lang="en-US" sz="1100" b="0" dirty="0" err="1">
                          <a:solidFill>
                            <a:schemeClr val="tx1"/>
                          </a:solidFill>
                          <a:effectLst/>
                          <a:latin typeface="Times New Roman" panose="02020603050405020304" pitchFamily="18" charset="0"/>
                          <a:cs typeface="Times New Roman" panose="02020603050405020304" pitchFamily="18" charset="0"/>
                        </a:rPr>
                        <a:t>üzrə</a:t>
                      </a:r>
                      <a:r>
                        <a:rPr lang="en-US" sz="1100" b="0" dirty="0">
                          <a:solidFill>
                            <a:schemeClr val="tx1"/>
                          </a:solidFill>
                          <a:effectLst/>
                          <a:latin typeface="Times New Roman" panose="02020603050405020304" pitchFamily="18" charset="0"/>
                          <a:cs typeface="Times New Roman" panose="02020603050405020304" pitchFamily="18" charset="0"/>
                        </a:rPr>
                        <a:t> (221.5.1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0,62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0,01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0,1</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2,18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1,25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1,18</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17489">
                <a:tc>
                  <a:txBody>
                    <a:bodyPr/>
                    <a:lstStyle/>
                    <a:p>
                      <a:pPr>
                        <a:lnSpc>
                          <a:spcPct val="106000"/>
                        </a:lnSpc>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Norma </a:t>
                      </a:r>
                      <a:r>
                        <a:rPr lang="en-US" sz="1100" b="0" dirty="0" err="1">
                          <a:solidFill>
                            <a:schemeClr val="tx1"/>
                          </a:solidFill>
                          <a:effectLst/>
                          <a:latin typeface="Times New Roman" panose="02020603050405020304" pitchFamily="18" charset="0"/>
                          <a:cs typeface="Times New Roman" panose="02020603050405020304" pitchFamily="18" charset="0"/>
                        </a:rPr>
                        <a:t>daxilində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ezamiyyə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xərcləri</a:t>
                      </a:r>
                      <a:r>
                        <a:rPr lang="en-US" sz="1100" b="0" dirty="0">
                          <a:solidFill>
                            <a:schemeClr val="tx1"/>
                          </a:solidFill>
                          <a:effectLst/>
                          <a:latin typeface="Times New Roman" panose="02020603050405020304" pitchFamily="18" charset="0"/>
                          <a:cs typeface="Times New Roman" panose="02020603050405020304" pitchFamily="18" charset="0"/>
                        </a:rPr>
                        <a:t> (221.6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4,21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4,58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9,28</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10,4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11,3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9,84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Enerji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xərcləri</a:t>
                      </a:r>
                      <a:r>
                        <a:rPr lang="en-US" sz="1100" b="0" dirty="0">
                          <a:solidFill>
                            <a:schemeClr val="tx1"/>
                          </a:solidFill>
                          <a:effectLst/>
                          <a:latin typeface="Times New Roman" panose="02020603050405020304" pitchFamily="18" charset="0"/>
                          <a:cs typeface="Times New Roman" panose="02020603050405020304" pitchFamily="18" charset="0"/>
                        </a:rPr>
                        <a:t> (221.7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0,65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0,57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0,64</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0,87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0,66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0,67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a:solidFill>
                            <a:schemeClr val="tx1"/>
                          </a:solidFill>
                          <a:effectLst/>
                          <a:latin typeface="Times New Roman" panose="02020603050405020304" pitchFamily="18" charset="0"/>
                          <a:cs typeface="Times New Roman" panose="02020603050405020304" pitchFamily="18" charset="0"/>
                        </a:rPr>
                        <a:t>Qaz xərcləri (221.8 A4)</a:t>
                      </a:r>
                      <a:endParaRPr lang="ru-RU" sz="1100" b="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0,02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0,03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0,03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0,05</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0,04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0,04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Yanacaq</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xərcləri</a:t>
                      </a:r>
                      <a:r>
                        <a:rPr lang="en-US" sz="1100" b="0" dirty="0">
                          <a:solidFill>
                            <a:schemeClr val="tx1"/>
                          </a:solidFill>
                          <a:effectLst/>
                          <a:latin typeface="Times New Roman" panose="02020603050405020304" pitchFamily="18" charset="0"/>
                          <a:cs typeface="Times New Roman" panose="02020603050405020304" pitchFamily="18" charset="0"/>
                        </a:rPr>
                        <a:t> (221.9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35,76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32,55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34,61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37,4</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40,41</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Su </a:t>
                      </a:r>
                      <a:r>
                        <a:rPr lang="en-US" sz="1100" b="0" dirty="0" err="1">
                          <a:solidFill>
                            <a:schemeClr val="tx1"/>
                          </a:solidFill>
                          <a:effectLst/>
                          <a:latin typeface="Times New Roman" panose="02020603050405020304" pitchFamily="18" charset="0"/>
                          <a:cs typeface="Times New Roman" panose="02020603050405020304" pitchFamily="18" charset="0"/>
                        </a:rPr>
                        <a:t>və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kanalizasiya</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xərcləri</a:t>
                      </a:r>
                      <a:r>
                        <a:rPr lang="en-US" sz="1100" b="0" dirty="0">
                          <a:solidFill>
                            <a:schemeClr val="tx1"/>
                          </a:solidFill>
                          <a:effectLst/>
                          <a:latin typeface="Times New Roman" panose="02020603050405020304" pitchFamily="18" charset="0"/>
                          <a:cs typeface="Times New Roman" panose="02020603050405020304" pitchFamily="18" charset="0"/>
                        </a:rPr>
                        <a:t> (221.10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0,54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0,47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0,77</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0,69</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a:solidFill>
                            <a:schemeClr val="tx1"/>
                          </a:solidFill>
                          <a:effectLst/>
                          <a:latin typeface="Times New Roman" panose="02020603050405020304" pitchFamily="18" charset="0"/>
                          <a:cs typeface="Times New Roman" panose="02020603050405020304" pitchFamily="18" charset="0"/>
                        </a:rPr>
                        <a:t>Rabitə xərcləri (221.11 A4)</a:t>
                      </a:r>
                      <a:endParaRPr lang="ru-RU" sz="1100" b="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0,99</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0,93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0,85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0,82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0,67</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113186">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Mühafizə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xərcləri</a:t>
                      </a:r>
                      <a:r>
                        <a:rPr lang="en-US" sz="1100" b="0" dirty="0">
                          <a:solidFill>
                            <a:schemeClr val="tx1"/>
                          </a:solidFill>
                          <a:effectLst/>
                          <a:latin typeface="Times New Roman" panose="02020603050405020304" pitchFamily="18" charset="0"/>
                          <a:cs typeface="Times New Roman" panose="02020603050405020304" pitchFamily="18" charset="0"/>
                        </a:rPr>
                        <a:t> (221.12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1,36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1,43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1,35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1,63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1,91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2,86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Bank </a:t>
                      </a:r>
                      <a:r>
                        <a:rPr lang="en-US" sz="1100" b="0" dirty="0" err="1">
                          <a:solidFill>
                            <a:schemeClr val="tx1"/>
                          </a:solidFill>
                          <a:effectLst/>
                          <a:latin typeface="Times New Roman" panose="02020603050405020304" pitchFamily="18" charset="0"/>
                          <a:cs typeface="Times New Roman" panose="02020603050405020304" pitchFamily="18" charset="0"/>
                        </a:rPr>
                        <a:t>xidməti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üzrə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a:t>
                      </a:r>
                      <a:r>
                        <a:rPr lang="en-US" sz="1100" b="0" dirty="0">
                          <a:solidFill>
                            <a:schemeClr val="tx1"/>
                          </a:solidFill>
                          <a:effectLst/>
                          <a:latin typeface="Times New Roman" panose="02020603050405020304" pitchFamily="18" charset="0"/>
                          <a:cs typeface="Times New Roman" panose="02020603050405020304" pitchFamily="18" charset="0"/>
                        </a:rPr>
                        <a:t> (221.13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0,82</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0,78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1,06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1,02</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0,76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0,8</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Reklam</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xərcləri</a:t>
                      </a:r>
                      <a:r>
                        <a:rPr lang="en-US" sz="1100" b="0" dirty="0">
                          <a:solidFill>
                            <a:schemeClr val="tx1"/>
                          </a:solidFill>
                          <a:effectLst/>
                          <a:latin typeface="Times New Roman" panose="02020603050405020304" pitchFamily="18" charset="0"/>
                          <a:cs typeface="Times New Roman" panose="02020603050405020304" pitchFamily="18" charset="0"/>
                        </a:rPr>
                        <a:t> (221.14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0,03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0,01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0,06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0,04</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0,1</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328454">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Biləvasitə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malların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təqdim</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edilməsi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işlərin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görülməsi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xidmətlərin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göstərilməsi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ilə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bağlı</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sair</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a:t>
                      </a:r>
                      <a:r>
                        <a:rPr lang="en-US" sz="1100" b="0" dirty="0">
                          <a:solidFill>
                            <a:schemeClr val="tx1"/>
                          </a:solidFill>
                          <a:effectLst/>
                          <a:latin typeface="Times New Roman" panose="02020603050405020304" pitchFamily="18" charset="0"/>
                          <a:cs typeface="Times New Roman" panose="02020603050405020304" pitchFamily="18" charset="0"/>
                        </a:rPr>
                        <a:t> (221.15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15,18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19,43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32,43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48,6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53,8</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52,93</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218969">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Borca</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görə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faizlər</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və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onunla</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bağlı</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olan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a:t>
                      </a:r>
                      <a:r>
                        <a:rPr lang="en-US" sz="1100" b="0" dirty="0">
                          <a:solidFill>
                            <a:schemeClr val="tx1"/>
                          </a:solidFill>
                          <a:effectLst/>
                          <a:latin typeface="Times New Roman" panose="02020603050405020304" pitchFamily="18" charset="0"/>
                          <a:cs typeface="Times New Roman" panose="02020603050405020304" pitchFamily="18" charset="0"/>
                        </a:rPr>
                        <a:t> (222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0,94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1,84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1,44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1,91</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3,3</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Faizlərlə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əlaqədar</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və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ayırmalar</a:t>
                      </a:r>
                      <a:r>
                        <a:rPr lang="en-US" sz="1100" b="0" dirty="0">
                          <a:solidFill>
                            <a:schemeClr val="tx1"/>
                          </a:solidFill>
                          <a:effectLst/>
                          <a:latin typeface="Times New Roman" panose="02020603050405020304" pitchFamily="18" charset="0"/>
                          <a:cs typeface="Times New Roman" panose="02020603050405020304" pitchFamily="18" charset="0"/>
                        </a:rPr>
                        <a:t> (222.2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0,94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1,84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1,44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1,91</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3,3</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109485">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faizlərlə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bağlı</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digər</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a:t>
                      </a:r>
                      <a:r>
                        <a:rPr lang="en-US" sz="1100" b="0" dirty="0">
                          <a:solidFill>
                            <a:schemeClr val="tx1"/>
                          </a:solidFill>
                          <a:effectLst/>
                          <a:latin typeface="Times New Roman" panose="02020603050405020304" pitchFamily="18" charset="0"/>
                          <a:cs typeface="Times New Roman" panose="02020603050405020304" pitchFamily="18" charset="0"/>
                        </a:rPr>
                        <a:t> (222.2.2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0,94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1,84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1,44</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1,91</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3,3</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r h="218969">
                <a:tc>
                  <a:txBody>
                    <a:bodyPr/>
                    <a:lstStyle/>
                    <a:p>
                      <a:pPr>
                        <a:lnSpc>
                          <a:spcPct val="106000"/>
                        </a:lnSpc>
                        <a:spcAft>
                          <a:spcPts val="0"/>
                        </a:spcAft>
                      </a:pPr>
                      <a:r>
                        <a:rPr lang="en-US" sz="1100" b="0" dirty="0" err="1">
                          <a:solidFill>
                            <a:schemeClr val="tx1"/>
                          </a:solidFill>
                          <a:effectLst/>
                          <a:latin typeface="Times New Roman" panose="02020603050405020304" pitchFamily="18" charset="0"/>
                          <a:cs typeface="Times New Roman" panose="02020603050405020304" pitchFamily="18" charset="0"/>
                        </a:rPr>
                        <a:t>Elmi</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tədq</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layihə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axtarış</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və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təcrübə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konstruktor</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işlərinə</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çəkilən</a:t>
                      </a:r>
                      <a:r>
                        <a:rPr lang="en-US" sz="1100" b="0" dirty="0">
                          <a:solidFill>
                            <a:schemeClr val="tx1"/>
                          </a:solidFill>
                          <a:effectLst/>
                          <a:latin typeface="Times New Roman" panose="02020603050405020304" pitchFamily="18" charset="0"/>
                          <a:cs typeface="Times New Roman" panose="02020603050405020304" pitchFamily="18" charset="0"/>
                        </a:rPr>
                        <a:t> </a:t>
                      </a:r>
                      <a:r>
                        <a:rPr lang="en-US" sz="1100" b="0" dirty="0" err="1">
                          <a:solidFill>
                            <a:schemeClr val="tx1"/>
                          </a:solidFill>
                          <a:effectLst/>
                          <a:latin typeface="Times New Roman" panose="02020603050405020304" pitchFamily="18" charset="0"/>
                          <a:cs typeface="Times New Roman" panose="02020603050405020304" pitchFamily="18" charset="0"/>
                        </a:rPr>
                        <a:t>xərclər</a:t>
                      </a:r>
                      <a:r>
                        <a:rPr lang="en-US" sz="1100" b="0" dirty="0">
                          <a:solidFill>
                            <a:schemeClr val="tx1"/>
                          </a:solidFill>
                          <a:effectLst/>
                          <a:latin typeface="Times New Roman" panose="02020603050405020304" pitchFamily="18" charset="0"/>
                          <a:cs typeface="Times New Roman" panose="02020603050405020304" pitchFamily="18" charset="0"/>
                        </a:rPr>
                        <a:t> (226 A4)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46479" marR="46479" marT="0" marB="0" anchor="ctr">
                    <a:solidFill>
                      <a:schemeClr val="accent2">
                        <a:lumMod val="20000"/>
                        <a:lumOff val="80000"/>
                      </a:schemeClr>
                    </a:solidFill>
                  </a:tcP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0,36</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0,31</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0,23</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a:effectLst/>
                          <a:latin typeface="Times New Roman" panose="02020603050405020304" pitchFamily="18" charset="0"/>
                          <a:cs typeface="Times New Roman" panose="02020603050405020304" pitchFamily="18" charset="0"/>
                        </a:rPr>
                        <a:t>0,25</a:t>
                      </a:r>
                      <a:endParaRPr lang="ru-RU" sz="110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0,37</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c>
                  <a:txBody>
                    <a:bodyPr/>
                    <a:lstStyle/>
                    <a:p>
                      <a:pPr algn="ctr">
                        <a:lnSpc>
                          <a:spcPct val="106000"/>
                        </a:lnSpc>
                        <a:spcAft>
                          <a:spcPts val="0"/>
                        </a:spcAft>
                      </a:pPr>
                      <a:r>
                        <a:rPr lang="en-US" sz="1100" dirty="0">
                          <a:effectLst/>
                          <a:latin typeface="Times New Roman" panose="02020603050405020304" pitchFamily="18" charset="0"/>
                          <a:cs typeface="Times New Roman" panose="02020603050405020304" pitchFamily="18" charset="0"/>
                        </a:rPr>
                        <a:t>0,64</a:t>
                      </a:r>
                      <a:endParaRPr lang="ru-RU" sz="1100" dirty="0">
                        <a:effectLst/>
                        <a:latin typeface="Times New Roman" panose="02020603050405020304" pitchFamily="18" charset="0"/>
                        <a:ea typeface="Calibri"/>
                        <a:cs typeface="Times New Roman" panose="02020603050405020304" pitchFamily="18" charset="0"/>
                      </a:endParaRPr>
                    </a:p>
                  </a:txBody>
                  <a:tcPr marL="46479" marR="46479" marT="0" marB="0" anchor="ctr"/>
                </a:tc>
              </a:tr>
            </a:tbl>
          </a:graphicData>
        </a:graphic>
      </p:graphicFrame>
      <p:sp>
        <p:nvSpPr>
          <p:cNvPr id="5" name="Прямоугольник 4"/>
          <p:cNvSpPr/>
          <p:nvPr/>
        </p:nvSpPr>
        <p:spPr>
          <a:xfrm>
            <a:off x="107504" y="59742"/>
            <a:ext cx="8784976" cy="276999"/>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a:spAutoFit/>
          </a:bodyPr>
          <a:lstStyle/>
          <a:p>
            <a:pPr algn="ctr"/>
            <a:r>
              <a:rPr lang="az-Latn-AZ" sz="1200" b="1" dirty="0">
                <a:latin typeface="Times New Roman" panose="02020603050405020304" pitchFamily="18" charset="0"/>
                <a:cs typeface="Times New Roman" panose="02020603050405020304" pitchFamily="18" charset="0"/>
              </a:rPr>
              <a:t>Cədvəl </a:t>
            </a:r>
            <a:r>
              <a:rPr lang="az-Latn-AZ" sz="1200" b="1" dirty="0" smtClean="0">
                <a:latin typeface="Times New Roman" panose="02020603050405020304" pitchFamily="18" charset="0"/>
                <a:cs typeface="Times New Roman" panose="02020603050405020304" pitchFamily="18" charset="0"/>
              </a:rPr>
              <a:t>. </a:t>
            </a:r>
            <a:r>
              <a:rPr lang="az-Latn-AZ" sz="1200" b="1" dirty="0">
                <a:latin typeface="Times New Roman" panose="02020603050405020304" pitchFamily="18" charset="0"/>
                <a:cs typeface="Times New Roman" panose="02020603050405020304" pitchFamily="18" charset="0"/>
              </a:rPr>
              <a:t>“Azərbaycan Xəzər Dəniz Gəmiçiliyi” QSC-nin 2014-2019-cu illər üzrə gəlir, xərc və mənfəət vergisi, mln. manatla</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64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17578600"/>
              </p:ext>
            </p:extLst>
          </p:nvPr>
        </p:nvGraphicFramePr>
        <p:xfrm>
          <a:off x="72292" y="564108"/>
          <a:ext cx="8856985" cy="6222815"/>
        </p:xfrm>
        <a:graphic>
          <a:graphicData uri="http://schemas.openxmlformats.org/drawingml/2006/table">
            <a:tbl>
              <a:tblPr firstRow="1" firstCol="1" bandRow="1">
                <a:tableStyleId>{5C22544A-7EE6-4342-B048-85BDC9FD1C3A}</a:tableStyleId>
              </a:tblPr>
              <a:tblGrid>
                <a:gridCol w="4620503"/>
                <a:gridCol w="674032"/>
                <a:gridCol w="674032"/>
                <a:gridCol w="674032"/>
                <a:gridCol w="775237"/>
                <a:gridCol w="765117"/>
                <a:gridCol w="674032"/>
              </a:tblGrid>
              <a:tr h="297614">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Amort. </a:t>
                      </a:r>
                      <a:r>
                        <a:rPr lang="en-US" sz="1100" dirty="0" err="1">
                          <a:solidFill>
                            <a:schemeClr val="tx1"/>
                          </a:solidFill>
                          <a:effectLst/>
                          <a:latin typeface="Times New Roman" panose="02020603050405020304" pitchFamily="18" charset="0"/>
                          <a:cs typeface="Times New Roman" panose="02020603050405020304" pitchFamily="18" charset="0"/>
                        </a:rPr>
                        <a:t>ayırm</a:t>
                      </a:r>
                      <a:r>
                        <a:rPr lang="en-US" sz="1100" dirty="0">
                          <a:solidFill>
                            <a:schemeClr val="tx1"/>
                          </a:solidFill>
                          <a:effectLst/>
                          <a:latin typeface="Times New Roman" panose="02020603050405020304" pitchFamily="18" charset="0"/>
                          <a:cs typeface="Times New Roman" panose="02020603050405020304" pitchFamily="18" charset="0"/>
                        </a:rPr>
                        <a:t>., ə/v </a:t>
                      </a:r>
                      <a:r>
                        <a:rPr lang="en-US" sz="1100" dirty="0" err="1">
                          <a:solidFill>
                            <a:schemeClr val="tx1"/>
                          </a:solidFill>
                          <a:effectLst/>
                          <a:latin typeface="Times New Roman" panose="02020603050405020304" pitchFamily="18" charset="0"/>
                          <a:cs typeface="Times New Roman" panose="02020603050405020304" pitchFamily="18" charset="0"/>
                        </a:rPr>
                        <a:t>satışı</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ləğvi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üzrə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gəlirdən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çıxılan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xərclər</a:t>
                      </a:r>
                      <a:r>
                        <a:rPr lang="en-US" sz="1100" dirty="0">
                          <a:solidFill>
                            <a:schemeClr val="tx1"/>
                          </a:solidFill>
                          <a:effectLst/>
                          <a:latin typeface="Times New Roman" panose="02020603050405020304" pitchFamily="18" charset="0"/>
                          <a:cs typeface="Times New Roman" panose="02020603050405020304" pitchFamily="18" charset="0"/>
                        </a:rPr>
                        <a:t> (227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135,3</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150,1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158,8</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133</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129</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120</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r>
              <a:tr h="225606">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Binalar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tikililər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qurğular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üzrə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amort</a:t>
                      </a:r>
                      <a:r>
                        <a:rPr lang="en-US" sz="1100" dirty="0">
                          <a:solidFill>
                            <a:schemeClr val="tx1"/>
                          </a:solidFill>
                          <a:effectLst/>
                          <a:latin typeface="Times New Roman" panose="02020603050405020304" pitchFamily="18" charset="0"/>
                          <a:cs typeface="Times New Roman" panose="02020603050405020304" pitchFamily="18" charset="0"/>
                        </a:rPr>
                        <a:t>. (227.1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3,15</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2,76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1,88</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2,73</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2,71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2,54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225606">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Maşınlar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avad</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texnikası</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üzrə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amort</a:t>
                      </a:r>
                      <a:r>
                        <a:rPr lang="en-US" sz="1100" dirty="0">
                          <a:solidFill>
                            <a:schemeClr val="tx1"/>
                          </a:solidFill>
                          <a:effectLst/>
                          <a:latin typeface="Times New Roman" panose="02020603050405020304" pitchFamily="18" charset="0"/>
                          <a:cs typeface="Times New Roman" panose="02020603050405020304" pitchFamily="18" charset="0"/>
                        </a:rPr>
                        <a:t>. (227.2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0,81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1,71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1,39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1,92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1,85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43262">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Nəq</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vasitələri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üzrə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amort</a:t>
                      </a:r>
                      <a:r>
                        <a:rPr lang="en-US" sz="1100" dirty="0">
                          <a:solidFill>
                            <a:schemeClr val="tx1"/>
                          </a:solidFill>
                          <a:effectLst/>
                          <a:latin typeface="Times New Roman" panose="02020603050405020304" pitchFamily="18" charset="0"/>
                          <a:cs typeface="Times New Roman" panose="02020603050405020304" pitchFamily="18" charset="0"/>
                        </a:rPr>
                        <a:t>. (227.3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129,9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144,1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154,1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127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123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113,9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Qeyri-maddi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aktivlər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üzrə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amort</a:t>
                      </a:r>
                      <a:r>
                        <a:rPr lang="en-US" sz="1100" dirty="0">
                          <a:solidFill>
                            <a:schemeClr val="tx1"/>
                          </a:solidFill>
                          <a:effectLst/>
                          <a:latin typeface="Times New Roman" panose="02020603050405020304" pitchFamily="18" charset="0"/>
                          <a:cs typeface="Times New Roman" panose="02020603050405020304" pitchFamily="18" charset="0"/>
                        </a:rPr>
                        <a:t>. (227.6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0,22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0,24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0,32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0,47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0,65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225606">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Istifadə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müddəti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məlum</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olmayan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qeyri-maddi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aktivlər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üzrə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hesablanmış</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amortizasiya</a:t>
                      </a:r>
                      <a:r>
                        <a:rPr lang="en-US" sz="1100" dirty="0">
                          <a:solidFill>
                            <a:schemeClr val="tx1"/>
                          </a:solidFill>
                          <a:effectLst/>
                          <a:latin typeface="Times New Roman" panose="02020603050405020304" pitchFamily="18" charset="0"/>
                          <a:cs typeface="Times New Roman" panose="02020603050405020304" pitchFamily="18" charset="0"/>
                        </a:rPr>
                        <a:t> (227.6.1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0,22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0,24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0,32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0,47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0,65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Digər</a:t>
                      </a:r>
                      <a:r>
                        <a:rPr lang="en-US" sz="1100" dirty="0">
                          <a:solidFill>
                            <a:schemeClr val="tx1"/>
                          </a:solidFill>
                          <a:effectLst/>
                          <a:latin typeface="Times New Roman" panose="02020603050405020304" pitchFamily="18" charset="0"/>
                          <a:cs typeface="Times New Roman" panose="02020603050405020304" pitchFamily="18" charset="0"/>
                        </a:rPr>
                        <a:t> ə/v </a:t>
                      </a:r>
                      <a:r>
                        <a:rPr lang="en-US" sz="1100" dirty="0" err="1">
                          <a:solidFill>
                            <a:schemeClr val="tx1"/>
                          </a:solidFill>
                          <a:effectLst/>
                          <a:latin typeface="Times New Roman" panose="02020603050405020304" pitchFamily="18" charset="0"/>
                          <a:cs typeface="Times New Roman" panose="02020603050405020304" pitchFamily="18" charset="0"/>
                        </a:rPr>
                        <a:t>üzrə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amort</a:t>
                      </a:r>
                      <a:r>
                        <a:rPr lang="en-US" sz="1100" dirty="0">
                          <a:solidFill>
                            <a:schemeClr val="tx1"/>
                          </a:solidFill>
                          <a:effectLst/>
                          <a:latin typeface="Times New Roman" panose="02020603050405020304" pitchFamily="18" charset="0"/>
                          <a:cs typeface="Times New Roman" panose="02020603050405020304" pitchFamily="18" charset="0"/>
                        </a:rPr>
                        <a:t>. (227.7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0,78</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0,92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0,45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0,29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0,54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0,82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225606">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VM-</a:t>
                      </a:r>
                      <a:r>
                        <a:rPr lang="en-US" sz="1100" dirty="0" err="1">
                          <a:solidFill>
                            <a:schemeClr val="tx1"/>
                          </a:solidFill>
                          <a:effectLst/>
                          <a:latin typeface="Times New Roman" panose="02020603050405020304" pitchFamily="18" charset="0"/>
                          <a:cs typeface="Times New Roman" panose="02020603050405020304" pitchFamily="18" charset="0"/>
                        </a:rPr>
                        <a:t>nin</a:t>
                      </a:r>
                      <a:r>
                        <a:rPr lang="en-US" sz="1100" dirty="0">
                          <a:solidFill>
                            <a:schemeClr val="tx1"/>
                          </a:solidFill>
                          <a:effectLst/>
                          <a:latin typeface="Times New Roman" panose="02020603050405020304" pitchFamily="18" charset="0"/>
                          <a:cs typeface="Times New Roman" panose="02020603050405020304" pitchFamily="18" charset="0"/>
                        </a:rPr>
                        <a:t> 114.6 </a:t>
                      </a:r>
                      <a:r>
                        <a:rPr lang="en-US" sz="1100" dirty="0" err="1">
                          <a:solidFill>
                            <a:schemeClr val="tx1"/>
                          </a:solidFill>
                          <a:effectLst/>
                          <a:latin typeface="Times New Roman" panose="02020603050405020304" pitchFamily="18" charset="0"/>
                          <a:cs typeface="Times New Roman" panose="02020603050405020304" pitchFamily="18" charset="0"/>
                        </a:rPr>
                        <a:t>maddəsinə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əsasən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çıxılan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əsas</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vəsaitlərin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qalıq</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dəyərinin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məbləği</a:t>
                      </a:r>
                      <a:r>
                        <a:rPr lang="en-US" sz="1100" dirty="0">
                          <a:solidFill>
                            <a:schemeClr val="tx1"/>
                          </a:solidFill>
                          <a:effectLst/>
                          <a:latin typeface="Times New Roman" panose="02020603050405020304" pitchFamily="18" charset="0"/>
                          <a:cs typeface="Times New Roman" panose="02020603050405020304" pitchFamily="18" charset="0"/>
                        </a:rPr>
                        <a:t> (227.8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0,46</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0,39</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0,75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1,49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0,06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Təmir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xərci</a:t>
                      </a:r>
                      <a:r>
                        <a:rPr lang="en-US" sz="1100" dirty="0">
                          <a:solidFill>
                            <a:schemeClr val="tx1"/>
                          </a:solidFill>
                          <a:effectLst/>
                          <a:latin typeface="Times New Roman" panose="02020603050405020304" pitchFamily="18" charset="0"/>
                          <a:cs typeface="Times New Roman" panose="02020603050405020304" pitchFamily="18" charset="0"/>
                        </a:rPr>
                        <a:t> (228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6,46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30,29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26,45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24,8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23,1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22,32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225606">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Binalar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tikililər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qurğular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üzrə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təmir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xərci</a:t>
                      </a:r>
                      <a:r>
                        <a:rPr lang="en-US" sz="1100" dirty="0">
                          <a:solidFill>
                            <a:schemeClr val="tx1"/>
                          </a:solidFill>
                          <a:effectLst/>
                          <a:latin typeface="Times New Roman" panose="02020603050405020304" pitchFamily="18" charset="0"/>
                          <a:cs typeface="Times New Roman" panose="02020603050405020304" pitchFamily="18" charset="0"/>
                        </a:rPr>
                        <a:t> (228.1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0,15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1,39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0,91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1,21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1,25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1,79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225606">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Maşınlar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avadanlıq</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texn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üzrə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təmir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xərci</a:t>
                      </a:r>
                      <a:r>
                        <a:rPr lang="en-US" sz="1100" dirty="0">
                          <a:solidFill>
                            <a:schemeClr val="tx1"/>
                          </a:solidFill>
                          <a:effectLst/>
                          <a:latin typeface="Times New Roman" panose="02020603050405020304" pitchFamily="18" charset="0"/>
                          <a:cs typeface="Times New Roman" panose="02020603050405020304" pitchFamily="18" charset="0"/>
                        </a:rPr>
                        <a:t> (228.2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0,03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0,09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0,18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0,26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0,26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0,06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22824">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Nəq</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vasitələri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üzrə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təmir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xərci</a:t>
                      </a:r>
                      <a:r>
                        <a:rPr lang="en-US" sz="1100" dirty="0">
                          <a:solidFill>
                            <a:schemeClr val="tx1"/>
                          </a:solidFill>
                          <a:effectLst/>
                          <a:latin typeface="Times New Roman" panose="02020603050405020304" pitchFamily="18" charset="0"/>
                          <a:cs typeface="Times New Roman" panose="02020603050405020304" pitchFamily="18" charset="0"/>
                        </a:rPr>
                        <a:t> (228.3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6,28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28,75</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25,3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23,2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21,5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20,42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Digər</a:t>
                      </a:r>
                      <a:r>
                        <a:rPr lang="en-US" sz="1100" dirty="0">
                          <a:solidFill>
                            <a:schemeClr val="tx1"/>
                          </a:solidFill>
                          <a:effectLst/>
                          <a:latin typeface="Times New Roman" panose="02020603050405020304" pitchFamily="18" charset="0"/>
                          <a:cs typeface="Times New Roman" panose="02020603050405020304" pitchFamily="18" charset="0"/>
                        </a:rPr>
                        <a:t> ə/v </a:t>
                      </a:r>
                      <a:r>
                        <a:rPr lang="en-US" sz="1100" dirty="0" err="1">
                          <a:solidFill>
                            <a:schemeClr val="tx1"/>
                          </a:solidFill>
                          <a:effectLst/>
                          <a:latin typeface="Times New Roman" panose="02020603050405020304" pitchFamily="18" charset="0"/>
                          <a:cs typeface="Times New Roman" panose="02020603050405020304" pitchFamily="18" charset="0"/>
                        </a:rPr>
                        <a:t>üzrə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hesab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təmir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xərci</a:t>
                      </a:r>
                      <a:r>
                        <a:rPr lang="en-US" sz="1100" dirty="0">
                          <a:solidFill>
                            <a:schemeClr val="tx1"/>
                          </a:solidFill>
                          <a:effectLst/>
                          <a:latin typeface="Times New Roman" panose="02020603050405020304" pitchFamily="18" charset="0"/>
                          <a:cs typeface="Times New Roman" panose="02020603050405020304" pitchFamily="18" charset="0"/>
                        </a:rPr>
                        <a:t> (228.4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0,06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0,05</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0,09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0,05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0,04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Nəq</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xərci</a:t>
                      </a:r>
                      <a:r>
                        <a:rPr lang="en-US" sz="1100" dirty="0">
                          <a:solidFill>
                            <a:schemeClr val="tx1"/>
                          </a:solidFill>
                          <a:effectLst/>
                          <a:latin typeface="Times New Roman" panose="02020603050405020304" pitchFamily="18" charset="0"/>
                          <a:cs typeface="Times New Roman" panose="02020603050405020304" pitchFamily="18" charset="0"/>
                        </a:rPr>
                        <a:t> (229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5,18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5,44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4,55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7,05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8,36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6,87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Rezident üzrə nəqliyyat xərcləri (229.1 A4)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5,18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5,44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4,55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7,05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8,36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6,87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Sığorta üzrə xərc (230 A4)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1,99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3,6</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3,04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3,22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5,17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Ödənilmiş</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sığorta</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haqları</a:t>
                      </a:r>
                      <a:r>
                        <a:rPr lang="en-US" sz="1100" dirty="0">
                          <a:solidFill>
                            <a:schemeClr val="tx1"/>
                          </a:solidFill>
                          <a:effectLst/>
                          <a:latin typeface="Times New Roman" panose="02020603050405020304" pitchFamily="18" charset="0"/>
                          <a:cs typeface="Times New Roman" panose="02020603050405020304" pitchFamily="18" charset="0"/>
                        </a:rPr>
                        <a:t> (230.2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1,99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3,6</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3,04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3,22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5,17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Digər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xərclər</a:t>
                      </a:r>
                      <a:r>
                        <a:rPr lang="en-US" sz="1100" dirty="0">
                          <a:solidFill>
                            <a:schemeClr val="tx1"/>
                          </a:solidFill>
                          <a:effectLst/>
                          <a:latin typeface="Times New Roman" panose="02020603050405020304" pitchFamily="18" charset="0"/>
                          <a:cs typeface="Times New Roman" panose="02020603050405020304" pitchFamily="18" charset="0"/>
                        </a:rPr>
                        <a:t> (232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2,66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3,69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5,76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7,37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8,34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9,61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Gəlirdən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çıxılan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vergilər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yığımlar</a:t>
                      </a:r>
                      <a:r>
                        <a:rPr lang="en-US" sz="1100" dirty="0">
                          <a:solidFill>
                            <a:schemeClr val="tx1"/>
                          </a:solidFill>
                          <a:effectLst/>
                          <a:latin typeface="Times New Roman" panose="02020603050405020304" pitchFamily="18" charset="0"/>
                          <a:cs typeface="Times New Roman" panose="02020603050405020304" pitchFamily="18" charset="0"/>
                        </a:rPr>
                        <a:t> (233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6,41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5,4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5,08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4,84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4,73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4,88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Torpaq</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vergisi</a:t>
                      </a:r>
                      <a:r>
                        <a:rPr lang="en-US" sz="1100" dirty="0">
                          <a:solidFill>
                            <a:schemeClr val="tx1"/>
                          </a:solidFill>
                          <a:effectLst/>
                          <a:latin typeface="Times New Roman" panose="02020603050405020304" pitchFamily="18" charset="0"/>
                          <a:cs typeface="Times New Roman" panose="02020603050405020304" pitchFamily="18" charset="0"/>
                        </a:rPr>
                        <a:t> (233.1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0,08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0,16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0,16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0,18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0,18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0,18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Əmlak</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vergisi</a:t>
                      </a:r>
                      <a:r>
                        <a:rPr lang="en-US" sz="1100" dirty="0">
                          <a:solidFill>
                            <a:schemeClr val="tx1"/>
                          </a:solidFill>
                          <a:effectLst/>
                          <a:latin typeface="Times New Roman" panose="02020603050405020304" pitchFamily="18" charset="0"/>
                          <a:cs typeface="Times New Roman" panose="02020603050405020304" pitchFamily="18" charset="0"/>
                        </a:rPr>
                        <a:t> (233.2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6,3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5,24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4,91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4,66</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4,55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4,71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CƏMİ XƏRCLƏR (234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285,8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333,3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377,9</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394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410</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402,3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ÜMUMİ </a:t>
                      </a:r>
                      <a:r>
                        <a:rPr lang="en-US" sz="1100" dirty="0" err="1">
                          <a:solidFill>
                            <a:schemeClr val="tx1"/>
                          </a:solidFill>
                          <a:effectLst/>
                          <a:latin typeface="Times New Roman" panose="02020603050405020304" pitchFamily="18" charset="0"/>
                          <a:cs typeface="Times New Roman" panose="02020603050405020304" pitchFamily="18" charset="0"/>
                        </a:rPr>
                        <a:t>GƏLİRdən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çıxılan</a:t>
                      </a:r>
                      <a:r>
                        <a:rPr lang="en-US" sz="1100" dirty="0">
                          <a:solidFill>
                            <a:schemeClr val="tx1"/>
                          </a:solidFill>
                          <a:effectLst/>
                          <a:latin typeface="Times New Roman" panose="02020603050405020304" pitchFamily="18" charset="0"/>
                          <a:cs typeface="Times New Roman" panose="02020603050405020304" pitchFamily="18" charset="0"/>
                        </a:rPr>
                        <a:t> XƏRCLƏR (236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285,8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333,3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377,9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394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410</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402,3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Vergitutma</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məqsədləri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üçün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mənfəət</a:t>
                      </a:r>
                      <a:r>
                        <a:rPr lang="en-US" sz="1100" dirty="0">
                          <a:solidFill>
                            <a:schemeClr val="tx1"/>
                          </a:solidFill>
                          <a:effectLst/>
                          <a:latin typeface="Times New Roman" panose="02020603050405020304" pitchFamily="18" charset="0"/>
                          <a:cs typeface="Times New Roman" panose="02020603050405020304" pitchFamily="18" charset="0"/>
                        </a:rPr>
                        <a:t> (237 A1)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3,06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30,12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108,5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110</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46,2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88,83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6617">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Keçmiş</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illərin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çıxılası</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zərəri</a:t>
                      </a:r>
                      <a:r>
                        <a:rPr lang="en-US" sz="1100" dirty="0">
                          <a:solidFill>
                            <a:schemeClr val="tx1"/>
                          </a:solidFill>
                          <a:effectLst/>
                          <a:latin typeface="Times New Roman" panose="02020603050405020304" pitchFamily="18" charset="0"/>
                          <a:cs typeface="Times New Roman" panose="02020603050405020304" pitchFamily="18" charset="0"/>
                        </a:rPr>
                        <a:t> (239 A1)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13,15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10,09</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0</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225606">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Keçmiş</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illərin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zərəri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çıxılmaqla</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vergiyə</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cəlb</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olunan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mənfəət</a:t>
                      </a:r>
                      <a:r>
                        <a:rPr lang="en-US" sz="1100" dirty="0">
                          <a:solidFill>
                            <a:schemeClr val="tx1"/>
                          </a:solidFill>
                          <a:effectLst/>
                          <a:latin typeface="Times New Roman" panose="02020603050405020304" pitchFamily="18" charset="0"/>
                          <a:cs typeface="Times New Roman" panose="02020603050405020304" pitchFamily="18" charset="0"/>
                        </a:rPr>
                        <a:t> (240 A1)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20,03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108,5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110</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46,2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88,83</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MƏNFƏƏT VERGİSİ (242 A2)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0</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4,01</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21,7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21,9</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9,25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17,77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Ödənilməli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mənfəət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vergisi</a:t>
                      </a:r>
                      <a:r>
                        <a:rPr lang="en-US" sz="1100" dirty="0">
                          <a:solidFill>
                            <a:schemeClr val="tx1"/>
                          </a:solidFill>
                          <a:effectLst/>
                          <a:latin typeface="Times New Roman" panose="02020603050405020304" pitchFamily="18" charset="0"/>
                          <a:cs typeface="Times New Roman" panose="02020603050405020304" pitchFamily="18" charset="0"/>
                        </a:rPr>
                        <a:t> (246 A2)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4,01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21,7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21,9</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9,25</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17,77</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338410">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VM-nin 115.1-ci maddəsi ilə hesablanmış, lakin növbəti illərdə nəzərə alınacaq təmir xərcinin məbləği (249 A4)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0,52</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0</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0</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0</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0</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0,37</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accent2">
                        <a:lumMod val="20000"/>
                        <a:lumOff val="80000"/>
                      </a:schemeClr>
                    </a:solidFill>
                  </a:tcPr>
                </a:tc>
              </a:tr>
              <a:tr h="112803">
                <a:tc>
                  <a:txBody>
                    <a:bodyPr/>
                    <a:lstStyle/>
                    <a:p>
                      <a:pPr algn="just">
                        <a:lnSpc>
                          <a:spcPct val="106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VM </a:t>
                      </a:r>
                      <a:r>
                        <a:rPr lang="en-US" sz="1100" dirty="0" err="1">
                          <a:solidFill>
                            <a:schemeClr val="tx1"/>
                          </a:solidFill>
                          <a:effectLst/>
                          <a:latin typeface="Times New Roman" panose="02020603050405020304" pitchFamily="18" charset="0"/>
                          <a:cs typeface="Times New Roman" panose="02020603050405020304" pitchFamily="18" charset="0"/>
                        </a:rPr>
                        <a:t>əsasən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gəlirdən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çıxılmayan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xərclər</a:t>
                      </a:r>
                      <a:r>
                        <a:rPr lang="en-US" sz="1100" dirty="0">
                          <a:solidFill>
                            <a:schemeClr val="tx1"/>
                          </a:solidFill>
                          <a:effectLst/>
                          <a:latin typeface="Times New Roman" panose="02020603050405020304" pitchFamily="18" charset="0"/>
                          <a:cs typeface="Times New Roman" panose="02020603050405020304" pitchFamily="18" charset="0"/>
                        </a:rPr>
                        <a:t> (250 A4)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ctr">
                    <a:cell3D prstMaterial="dkEdge">
                      <a:bevel/>
                      <a:lightRig rig="flood" dir="t"/>
                    </a:cell3D>
                    <a:solidFill>
                      <a:schemeClr val="tx2">
                        <a:lumMod val="20000"/>
                        <a:lumOff val="80000"/>
                      </a:schemeClr>
                    </a:solidFill>
                  </a:tcPr>
                </a:tc>
                <a:tc>
                  <a:txBody>
                    <a:bodyPr/>
                    <a:lstStyle/>
                    <a:p>
                      <a:pPr algn="just">
                        <a:lnSpc>
                          <a:spcPct val="106000"/>
                        </a:lnSpc>
                        <a:spcAft>
                          <a:spcPts val="800"/>
                        </a:spcAft>
                      </a:pPr>
                      <a:r>
                        <a:rPr lang="en-US" sz="1100">
                          <a:solidFill>
                            <a:schemeClr val="tx1"/>
                          </a:solidFill>
                          <a:effectLst/>
                          <a:latin typeface="Times New Roman" panose="02020603050405020304" pitchFamily="18" charset="0"/>
                          <a:cs typeface="Times New Roman" panose="02020603050405020304" pitchFamily="18" charset="0"/>
                        </a:rPr>
                        <a:t>53,6</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b">
                    <a:cell3D prstMaterial="dkEdge">
                      <a:bevel/>
                      <a:lightRig rig="flood" dir="t"/>
                    </a:cell3D>
                    <a:solidFill>
                      <a:schemeClr val="accent2">
                        <a:lumMod val="20000"/>
                        <a:lumOff val="80000"/>
                      </a:schemeClr>
                    </a:solidFill>
                  </a:tcPr>
                </a:tc>
                <a:tc>
                  <a:txBody>
                    <a:bodyPr/>
                    <a:lstStyle/>
                    <a:p>
                      <a:pPr algn="just">
                        <a:lnSpc>
                          <a:spcPct val="106000"/>
                        </a:lnSpc>
                        <a:spcAft>
                          <a:spcPts val="800"/>
                        </a:spcAft>
                      </a:pPr>
                      <a:r>
                        <a:rPr lang="en-US" sz="1100">
                          <a:solidFill>
                            <a:schemeClr val="tx1"/>
                          </a:solidFill>
                          <a:effectLst/>
                          <a:latin typeface="Times New Roman" panose="02020603050405020304" pitchFamily="18" charset="0"/>
                          <a:cs typeface="Times New Roman" panose="02020603050405020304" pitchFamily="18" charset="0"/>
                        </a:rPr>
                        <a:t>34,4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b">
                    <a:cell3D prstMaterial="dkEdge">
                      <a:bevel/>
                      <a:lightRig rig="flood" dir="t"/>
                    </a:cell3D>
                    <a:solidFill>
                      <a:schemeClr val="accent2">
                        <a:lumMod val="20000"/>
                        <a:lumOff val="80000"/>
                      </a:schemeClr>
                    </a:solidFill>
                  </a:tcPr>
                </a:tc>
                <a:tc>
                  <a:txBody>
                    <a:bodyPr/>
                    <a:lstStyle/>
                    <a:p>
                      <a:pPr algn="just">
                        <a:lnSpc>
                          <a:spcPct val="106000"/>
                        </a:lnSpc>
                        <a:spcAft>
                          <a:spcPts val="800"/>
                        </a:spcAft>
                      </a:pPr>
                      <a:r>
                        <a:rPr lang="en-US" sz="1100">
                          <a:solidFill>
                            <a:schemeClr val="tx1"/>
                          </a:solidFill>
                          <a:effectLst/>
                          <a:latin typeface="Times New Roman" panose="02020603050405020304" pitchFamily="18" charset="0"/>
                          <a:cs typeface="Times New Roman" panose="02020603050405020304" pitchFamily="18" charset="0"/>
                        </a:rPr>
                        <a:t>48,45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b">
                    <a:cell3D prstMaterial="dkEdge">
                      <a:bevel/>
                      <a:lightRig rig="flood" dir="t"/>
                    </a:cell3D>
                    <a:solidFill>
                      <a:schemeClr val="accent2">
                        <a:lumMod val="20000"/>
                        <a:lumOff val="80000"/>
                      </a:schemeClr>
                    </a:solidFill>
                  </a:tcPr>
                </a:tc>
                <a:tc>
                  <a:txBody>
                    <a:bodyPr/>
                    <a:lstStyle/>
                    <a:p>
                      <a:pPr algn="just">
                        <a:lnSpc>
                          <a:spcPct val="106000"/>
                        </a:lnSpc>
                        <a:spcAft>
                          <a:spcPts val="800"/>
                        </a:spcAft>
                      </a:pPr>
                      <a:r>
                        <a:rPr lang="en-US" sz="1100">
                          <a:solidFill>
                            <a:schemeClr val="tx1"/>
                          </a:solidFill>
                          <a:effectLst/>
                          <a:latin typeface="Times New Roman" panose="02020603050405020304" pitchFamily="18" charset="0"/>
                          <a:cs typeface="Times New Roman" panose="02020603050405020304" pitchFamily="18" charset="0"/>
                        </a:rPr>
                        <a:t>143,78</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b">
                    <a:cell3D prstMaterial="dkEdge">
                      <a:bevel/>
                      <a:lightRig rig="flood" dir="t"/>
                    </a:cell3D>
                    <a:solidFill>
                      <a:schemeClr val="accent2">
                        <a:lumMod val="20000"/>
                        <a:lumOff val="80000"/>
                      </a:schemeClr>
                    </a:solidFill>
                  </a:tcPr>
                </a:tc>
                <a:tc>
                  <a:txBody>
                    <a:bodyPr/>
                    <a:lstStyle/>
                    <a:p>
                      <a:pPr algn="just">
                        <a:lnSpc>
                          <a:spcPct val="106000"/>
                        </a:lnSpc>
                        <a:spcAft>
                          <a:spcPts val="800"/>
                        </a:spcAft>
                      </a:pPr>
                      <a:r>
                        <a:rPr lang="en-US" sz="1100" dirty="0">
                          <a:solidFill>
                            <a:schemeClr val="tx1"/>
                          </a:solidFill>
                          <a:effectLst/>
                          <a:latin typeface="Times New Roman" panose="02020603050405020304" pitchFamily="18" charset="0"/>
                          <a:cs typeface="Times New Roman" panose="02020603050405020304" pitchFamily="18" charset="0"/>
                        </a:rPr>
                        <a:t>56,62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b">
                    <a:cell3D prstMaterial="dkEdge">
                      <a:bevel/>
                      <a:lightRig rig="flood" dir="t"/>
                    </a:cell3D>
                    <a:solidFill>
                      <a:schemeClr val="accent2">
                        <a:lumMod val="20000"/>
                        <a:lumOff val="80000"/>
                      </a:schemeClr>
                    </a:solidFill>
                  </a:tcPr>
                </a:tc>
                <a:tc>
                  <a:txBody>
                    <a:bodyPr/>
                    <a:lstStyle/>
                    <a:p>
                      <a:pPr algn="just">
                        <a:lnSpc>
                          <a:spcPct val="106000"/>
                        </a:lnSpc>
                        <a:spcAft>
                          <a:spcPts val="800"/>
                        </a:spcAft>
                      </a:pPr>
                      <a:r>
                        <a:rPr lang="en-US" sz="1100" dirty="0">
                          <a:solidFill>
                            <a:schemeClr val="tx1"/>
                          </a:solidFill>
                          <a:effectLst/>
                          <a:latin typeface="Times New Roman" panose="02020603050405020304" pitchFamily="18" charset="0"/>
                          <a:cs typeface="Times New Roman" panose="02020603050405020304" pitchFamily="18" charset="0"/>
                        </a:rPr>
                        <a:t>56,66</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7888" marR="47888" marT="0" marB="0" anchor="b">
                    <a:cell3D prstMaterial="dkEdge">
                      <a:bevel/>
                      <a:lightRig rig="flood" dir="t"/>
                    </a:cell3D>
                    <a:solidFill>
                      <a:schemeClr val="accent2">
                        <a:lumMod val="20000"/>
                        <a:lumOff val="80000"/>
                      </a:schemeClr>
                    </a:solidFill>
                  </a:tcPr>
                </a:tc>
              </a:tr>
            </a:tbl>
          </a:graphicData>
        </a:graphic>
      </p:graphicFrame>
      <p:sp>
        <p:nvSpPr>
          <p:cNvPr id="5" name="Прямоугольник 4"/>
          <p:cNvSpPr/>
          <p:nvPr/>
        </p:nvSpPr>
        <p:spPr>
          <a:xfrm>
            <a:off x="21528" y="332657"/>
            <a:ext cx="9001571" cy="276999"/>
          </a:xfrm>
          <a:prstGeom prst="rect">
            <a:avLst/>
          </a:prstGeom>
          <a:solidFill>
            <a:srgbClr val="00B050"/>
          </a:solidFill>
          <a:scene3d>
            <a:camera prst="orthographicFront"/>
            <a:lightRig rig="threePt" dir="t"/>
          </a:scene3d>
          <a:sp3d>
            <a:bevelT w="114300" prst="artDeco"/>
          </a:sp3d>
        </p:spPr>
        <p:txBody>
          <a:bodyPr wrap="square">
            <a:spAutoFit/>
          </a:bodyPr>
          <a:lstStyle/>
          <a:p>
            <a:pPr algn="r"/>
            <a:r>
              <a:rPr lang="az-Latn-AZ" sz="1200" b="1" dirty="0" smtClean="0">
                <a:latin typeface="Times New Roman" panose="02020603050405020304" pitchFamily="18" charset="0"/>
                <a:cs typeface="Times New Roman" panose="02020603050405020304" pitchFamily="18" charset="0"/>
              </a:rPr>
              <a:t>Cədvəlim davamı </a:t>
            </a:r>
            <a:endParaRPr lang="ru-RU" sz="1200" dirty="0"/>
          </a:p>
        </p:txBody>
      </p:sp>
      <p:pic>
        <p:nvPicPr>
          <p:cNvPr id="6" name="Picture 7" descr="C:\Users\USER\Documents\ReceivedFiles\AMEA-logo.png"/>
          <p:cNvPicPr>
            <a:picLocks noChangeAspect="1" noChangeArrowheads="1"/>
          </p:cNvPicPr>
          <p:nvPr/>
        </p:nvPicPr>
        <p:blipFill>
          <a:blip r:embed="rId2"/>
          <a:srcRect/>
          <a:stretch>
            <a:fillRect/>
          </a:stretch>
        </p:blipFill>
        <p:spPr bwMode="auto">
          <a:xfrm>
            <a:off x="40788" y="28313"/>
            <a:ext cx="9001571" cy="304344"/>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2080353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764704"/>
            <a:ext cx="7992888" cy="1754326"/>
          </a:xfrm>
          <a:prstGeom prst="rect">
            <a:avLst/>
          </a:prstGeom>
        </p:spPr>
        <p:txBody>
          <a:bodyPr wrap="square">
            <a:spAutoFit/>
          </a:bodyPr>
          <a:lstStyle/>
          <a:p>
            <a:pPr algn="ctr"/>
            <a:r>
              <a:rPr lang="az-Latn-AZ" b="1" i="1" dirty="0"/>
              <a:t> </a:t>
            </a:r>
            <a:r>
              <a:rPr lang="az-Latn-AZ" b="1" i="1" dirty="0">
                <a:latin typeface="Times New Roman" panose="02020603050405020304" pitchFamily="18" charset="0"/>
                <a:cs typeface="Times New Roman" panose="02020603050405020304" pitchFamily="18" charset="0"/>
              </a:rPr>
              <a:t>Azərbaycan Xəzər Dəniz Gəmiçiliyi QSC və Bakı beynəlxalq dəniz Ticarət Limanı üzrə hesablanmış və ödənilmiş vergilərin təhlili</a:t>
            </a:r>
            <a:endParaRPr lang="ru-RU" b="1" dirty="0">
              <a:latin typeface="Times New Roman" panose="02020603050405020304" pitchFamily="18" charset="0"/>
              <a:cs typeface="Times New Roman" panose="02020603050405020304" pitchFamily="18" charset="0"/>
            </a:endParaRPr>
          </a:p>
          <a:p>
            <a:pPr algn="just"/>
            <a:r>
              <a:rPr lang="az-Latn-AZ" dirty="0">
                <a:latin typeface="Times New Roman" panose="02020603050405020304" pitchFamily="18" charset="0"/>
                <a:cs typeface="Times New Roman" panose="02020603050405020304" pitchFamily="18" charset="0"/>
              </a:rPr>
              <a:t>          Aşağıdakı qrafikdə dəniz nəqliyyat infrstrukturuna daxil olan dəniz nəqliyyatının əsas maddi-texniki bazasını təşkil edən Bakı beynəlxalq dəniz Ticarət Limanı və Azərbaycan Xəzər Dəniz Gəmiçiliyi QSC-nin hesablanmış və dövlət büdcəsinə ödənilmiş vergilərinin ümumi gəlirdə payı göstərilmişdir. </a:t>
            </a:r>
            <a:endParaRPr lang="ru-RU" dirty="0">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4008280848"/>
              </p:ext>
            </p:extLst>
          </p:nvPr>
        </p:nvGraphicFramePr>
        <p:xfrm>
          <a:off x="3594" y="2636912"/>
          <a:ext cx="8960893" cy="407832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7" descr="C:\Users\USER\Documents\ReceivedFiles\AMEA-logo.png"/>
          <p:cNvPicPr>
            <a:picLocks noChangeAspect="1" noChangeArrowheads="1"/>
          </p:cNvPicPr>
          <p:nvPr/>
        </p:nvPicPr>
        <p:blipFill>
          <a:blip r:embed="rId3"/>
          <a:srcRect/>
          <a:stretch>
            <a:fillRect/>
          </a:stretch>
        </p:blipFill>
        <p:spPr bwMode="auto">
          <a:xfrm>
            <a:off x="40788" y="28312"/>
            <a:ext cx="9001571" cy="736391"/>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913064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926" y="260648"/>
            <a:ext cx="8640960" cy="2092881"/>
          </a:xfrm>
          <a:prstGeom prst="rect">
            <a:avLst/>
          </a:prstGeom>
        </p:spPr>
        <p:txBody>
          <a:bodyPr wrap="square">
            <a:spAutoFit/>
          </a:bodyPr>
          <a:lstStyle/>
          <a:p>
            <a:pPr algn="ctr"/>
            <a:r>
              <a:rPr lang="az-Latn-AZ" dirty="0"/>
              <a:t>“</a:t>
            </a:r>
            <a:r>
              <a:rPr lang="az-Latn-AZ" sz="1400" b="1" i="1" dirty="0">
                <a:latin typeface="Times New Roman" panose="02020603050405020304" pitchFamily="18" charset="0"/>
                <a:cs typeface="Times New Roman" panose="02020603050405020304" pitchFamily="18" charset="0"/>
              </a:rPr>
              <a:t>Azərbaycan Xəzər Dəniz Gəmiçiliyi</a:t>
            </a:r>
            <a:r>
              <a:rPr lang="az-Latn-AZ" sz="1400" dirty="0">
                <a:latin typeface="Times New Roman" panose="02020603050405020304" pitchFamily="18" charset="0"/>
                <a:cs typeface="Times New Roman" panose="02020603050405020304" pitchFamily="18" charset="0"/>
              </a:rPr>
              <a:t>” </a:t>
            </a:r>
            <a:r>
              <a:rPr lang="az-Latn-AZ" sz="1400" b="1" i="1" dirty="0">
                <a:latin typeface="Times New Roman" panose="02020603050405020304" pitchFamily="18" charset="0"/>
                <a:cs typeface="Times New Roman" panose="02020603050405020304" pitchFamily="18" charset="0"/>
              </a:rPr>
              <a:t> QSC-nin vergi növləri üzrə vergi ödənişlərinin büdcə gəlrlərinə tisirinin qiymətləndirilməsi </a:t>
            </a:r>
            <a:endParaRPr lang="ru-RU" sz="1400" dirty="0">
              <a:latin typeface="Times New Roman" panose="02020603050405020304" pitchFamily="18" charset="0"/>
              <a:cs typeface="Times New Roman" panose="02020603050405020304" pitchFamily="18" charset="0"/>
            </a:endParaRPr>
          </a:p>
          <a:p>
            <a:pPr algn="just"/>
            <a:r>
              <a:rPr lang="az-Latn-AZ" sz="1400" dirty="0">
                <a:latin typeface="Times New Roman" panose="02020603050405020304" pitchFamily="18" charset="0"/>
                <a:cs typeface="Times New Roman" panose="02020603050405020304" pitchFamily="18" charset="0"/>
              </a:rPr>
              <a:t>           Eviews-10 proqram paketindən istifadə etməklə “Azərbaycan Xəzər Dəniz Gəmiçiliyi” QSC-nin 2014-2019-cu illərin birinci və ikinci yarımilliyi üzrə dövlət büdcəsinə ödənilmiş ƏDV, mənfəət vergisi, torpaq vergisi, əmlak vegisi, muzdlu işlə əlaqədar ödəmə mənbəyində tutulan verqi, ödəmə mənbəyindən tutulan vergi, qeydiyyata alınmayan qeyri-rezident üzrə odənilmiş məbləğə hesablanmış ƏDV ödənişləri ilə büdcə gəlirləri arasındakı reqressiya analizini aparsaq aşağıdakı nəticəni alarıq.</a:t>
            </a:r>
            <a:endParaRPr lang="ru-RU" sz="1400" dirty="0">
              <a:latin typeface="Times New Roman" panose="02020603050405020304" pitchFamily="18" charset="0"/>
              <a:cs typeface="Times New Roman" panose="02020603050405020304" pitchFamily="18" charset="0"/>
            </a:endParaRPr>
          </a:p>
          <a:p>
            <a:pPr algn="just"/>
            <a:r>
              <a:rPr lang="az-Latn-AZ" sz="1400" b="1"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С</a:t>
            </a:r>
            <a:r>
              <a:rPr lang="az-Latn-AZ" sz="1400" b="1" dirty="0" smtClean="0">
                <a:latin typeface="Times New Roman" panose="02020603050405020304" pitchFamily="18" charset="0"/>
                <a:cs typeface="Times New Roman" panose="02020603050405020304" pitchFamily="18" charset="0"/>
              </a:rPr>
              <a:t>ədvəl 3</a:t>
            </a:r>
            <a:r>
              <a:rPr lang="az-Latn-AZ" sz="1400" dirty="0" smtClean="0">
                <a:latin typeface="Times New Roman" panose="02020603050405020304" pitchFamily="18" charset="0"/>
                <a:cs typeface="Times New Roman" panose="02020603050405020304" pitchFamily="18" charset="0"/>
              </a:rPr>
              <a:t>. </a:t>
            </a:r>
            <a:r>
              <a:rPr lang="az-Latn-AZ" sz="1400" b="1" dirty="0" smtClean="0">
                <a:latin typeface="Times New Roman" panose="02020603050405020304" pitchFamily="18" charset="0"/>
                <a:cs typeface="Times New Roman" panose="02020603050405020304" pitchFamily="18" charset="0"/>
              </a:rPr>
              <a:t>ASCO-nun </a:t>
            </a:r>
            <a:r>
              <a:rPr lang="az-Latn-AZ" sz="1400" b="1" dirty="0">
                <a:latin typeface="Times New Roman" panose="02020603050405020304" pitchFamily="18" charset="0"/>
                <a:cs typeface="Times New Roman" panose="02020603050405020304" pitchFamily="18" charset="0"/>
              </a:rPr>
              <a:t>2014-2019-cu illərin birinci və ikinci yarımilliyi üzrə dövlət büdcəsinə ödənilmiş vergi növləri ilə dövlət büdcəsinin gəlirləri </a:t>
            </a:r>
            <a:r>
              <a:rPr lang="az-Latn-AZ" sz="1400" b="1" dirty="0" smtClean="0">
                <a:latin typeface="Times New Roman" panose="02020603050405020304" pitchFamily="18" charset="0"/>
                <a:cs typeface="Times New Roman" panose="02020603050405020304" pitchFamily="18" charset="0"/>
              </a:rPr>
              <a:t> arasındakı </a:t>
            </a:r>
            <a:r>
              <a:rPr lang="az-Latn-AZ" sz="1400" b="1" dirty="0">
                <a:latin typeface="Times New Roman" panose="02020603050405020304" pitchFamily="18" charset="0"/>
                <a:cs typeface="Times New Roman" panose="02020603050405020304" pitchFamily="18" charset="0"/>
              </a:rPr>
              <a:t>reqressiya analizinin </a:t>
            </a:r>
            <a:r>
              <a:rPr lang="az-Latn-AZ" sz="1400" b="1" dirty="0" smtClean="0">
                <a:latin typeface="Times New Roman" panose="02020603050405020304" pitchFamily="18" charset="0"/>
                <a:cs typeface="Times New Roman" panose="02020603050405020304" pitchFamily="18" charset="0"/>
              </a:rPr>
              <a:t>nəticəsi</a:t>
            </a:r>
            <a:endParaRPr lang="ru-RU" sz="1400"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453025199"/>
              </p:ext>
            </p:extLst>
          </p:nvPr>
        </p:nvGraphicFramePr>
        <p:xfrm>
          <a:off x="107504" y="2348880"/>
          <a:ext cx="8856986" cy="4381770"/>
        </p:xfrm>
        <a:graphic>
          <a:graphicData uri="http://schemas.openxmlformats.org/drawingml/2006/table">
            <a:tbl>
              <a:tblPr>
                <a:tableStyleId>{5C22544A-7EE6-4342-B048-85BDC9FD1C3A}</a:tableStyleId>
              </a:tblPr>
              <a:tblGrid>
                <a:gridCol w="2047667"/>
                <a:gridCol w="2047667"/>
                <a:gridCol w="2047667"/>
                <a:gridCol w="2047667"/>
                <a:gridCol w="666318"/>
              </a:tblGrid>
              <a:tr h="161388">
                <a:tc gridSpan="3">
                  <a:txBody>
                    <a:bodyPr/>
                    <a:lstStyle/>
                    <a:p>
                      <a:pPr algn="l" rtl="0" fontAlgn="ctr"/>
                      <a:r>
                        <a:rPr lang="en-US" sz="1100" u="none" strike="noStrike" dirty="0">
                          <a:solidFill>
                            <a:schemeClr val="tx1"/>
                          </a:solidFill>
                          <a:effectLst/>
                          <a:latin typeface="Times New Roman" panose="02020603050405020304" pitchFamily="18" charset="0"/>
                          <a:cs typeface="Times New Roman" panose="02020603050405020304" pitchFamily="18" charset="0"/>
                        </a:rPr>
                        <a:t>Dependent Variable: Y</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hMerge="1">
                  <a:txBody>
                    <a:bodyPr/>
                    <a:lstStyle/>
                    <a:p>
                      <a:endParaRPr lang="ru-RU"/>
                    </a:p>
                  </a:txBody>
                  <a:tcPr/>
                </a:tc>
                <a:tc hMerge="1">
                  <a:txBody>
                    <a:bodyPr/>
                    <a:lstStyle/>
                    <a:p>
                      <a:endParaRPr lang="ru-RU"/>
                    </a:p>
                  </a:txBody>
                  <a:tcPr/>
                </a:tc>
                <a:tc>
                  <a:txBody>
                    <a:bodyPr/>
                    <a:lstStyle/>
                    <a:p>
                      <a:pPr algn="ct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ct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gridSpan="3">
                  <a:txBody>
                    <a:bodyPr/>
                    <a:lstStyle/>
                    <a:p>
                      <a:pPr algn="l" rtl="0" fontAlgn="ctr"/>
                      <a:r>
                        <a:rPr lang="en-US" sz="1100" u="none" strike="noStrike" dirty="0">
                          <a:solidFill>
                            <a:schemeClr val="tx1"/>
                          </a:solidFill>
                          <a:effectLst/>
                          <a:latin typeface="Times New Roman" panose="02020603050405020304" pitchFamily="18" charset="0"/>
                          <a:cs typeface="Times New Roman" panose="02020603050405020304" pitchFamily="18" charset="0"/>
                        </a:rPr>
                        <a:t>Method: Least Squares</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hMerge="1">
                  <a:txBody>
                    <a:bodyPr/>
                    <a:lstStyle/>
                    <a:p>
                      <a:endParaRPr lang="ru-RU"/>
                    </a:p>
                  </a:txBody>
                  <a:tcPr/>
                </a:tc>
                <a:tc hMerge="1">
                  <a:txBody>
                    <a:bodyPr/>
                    <a:lstStyle/>
                    <a:p>
                      <a:endParaRPr lang="ru-RU"/>
                    </a:p>
                  </a:txBody>
                  <a:tcPr/>
                </a:tc>
                <a:tc>
                  <a:txBody>
                    <a:bodyPr/>
                    <a:lstStyle/>
                    <a:p>
                      <a:pPr algn="ct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ct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gridSpan="4">
                  <a:txBody>
                    <a:bodyPr/>
                    <a:lstStyle/>
                    <a:p>
                      <a:pPr algn="l" rtl="0" fontAlgn="ctr"/>
                      <a:r>
                        <a:rPr lang="en-US" sz="1100" u="none" strike="noStrike" dirty="0">
                          <a:solidFill>
                            <a:schemeClr val="tx1"/>
                          </a:solidFill>
                          <a:effectLst/>
                          <a:latin typeface="Times New Roman" panose="02020603050405020304" pitchFamily="18" charset="0"/>
                          <a:cs typeface="Times New Roman" panose="02020603050405020304" pitchFamily="18" charset="0"/>
                        </a:rPr>
                        <a:t>Date: 02/02/21   Time: 11:17</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gridSpan="3">
                  <a:txBody>
                    <a:bodyPr/>
                    <a:lstStyle/>
                    <a:p>
                      <a:pPr algn="l" rtl="0" fontAlgn="ctr"/>
                      <a:r>
                        <a:rPr lang="en-US" sz="1100" u="none" strike="noStrike" dirty="0">
                          <a:solidFill>
                            <a:schemeClr val="tx1"/>
                          </a:solidFill>
                          <a:effectLst/>
                          <a:latin typeface="Times New Roman" panose="02020603050405020304" pitchFamily="18" charset="0"/>
                          <a:cs typeface="Times New Roman" panose="02020603050405020304" pitchFamily="18" charset="0"/>
                        </a:rPr>
                        <a:t>Sample: 2014S1 2019S2</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hMerge="1">
                  <a:txBody>
                    <a:bodyPr/>
                    <a:lstStyle/>
                    <a:p>
                      <a:endParaRPr lang="ru-RU"/>
                    </a:p>
                  </a:txBody>
                  <a:tcPr/>
                </a:tc>
                <a:tc hMerge="1">
                  <a:txBody>
                    <a:bodyPr/>
                    <a:lstStyle/>
                    <a:p>
                      <a:endParaRPr lang="ru-RU"/>
                    </a:p>
                  </a:txBody>
                  <a:tcPr/>
                </a:tc>
                <a:tc>
                  <a:txBody>
                    <a:bodyPr/>
                    <a:lstStyle/>
                    <a:p>
                      <a:pPr algn="ct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ct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gridSpan="3">
                  <a:txBody>
                    <a:bodyPr/>
                    <a:lstStyle/>
                    <a:p>
                      <a:pPr algn="l" rtl="0" fontAlgn="ctr"/>
                      <a:r>
                        <a:rPr lang="en-US" sz="1100" u="none" strike="noStrike" dirty="0">
                          <a:solidFill>
                            <a:schemeClr val="tx1"/>
                          </a:solidFill>
                          <a:effectLst/>
                          <a:latin typeface="Times New Roman" panose="02020603050405020304" pitchFamily="18" charset="0"/>
                          <a:cs typeface="Times New Roman" panose="02020603050405020304" pitchFamily="18" charset="0"/>
                        </a:rPr>
                        <a:t>Included observations: 12</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hMerge="1">
                  <a:txBody>
                    <a:bodyPr/>
                    <a:lstStyle/>
                    <a:p>
                      <a:endParaRPr lang="ru-RU"/>
                    </a:p>
                  </a:txBody>
                  <a:tcPr/>
                </a:tc>
                <a:tc hMerge="1">
                  <a:txBody>
                    <a:bodyPr/>
                    <a:lstStyle/>
                    <a:p>
                      <a:endParaRPr lang="ru-RU"/>
                    </a:p>
                  </a:txBody>
                  <a:tcPr/>
                </a:tc>
                <a:tc>
                  <a:txBody>
                    <a:bodyPr/>
                    <a:lstStyle/>
                    <a:p>
                      <a:pPr algn="ctr" rtl="0" fontAlgn="ctr"/>
                      <a:r>
                        <a:rPr lang="ru-RU" sz="1100" u="none" strike="noStrike" dirty="0">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ct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a:txBody>
                    <a:bodyPr/>
                    <a:lstStyle/>
                    <a:p>
                      <a:pPr algn="ctr" rtl="0" fontAlgn="ctr"/>
                      <a:r>
                        <a:rPr lang="en-US" sz="1100" u="none" strike="noStrike" dirty="0">
                          <a:solidFill>
                            <a:schemeClr val="tx1"/>
                          </a:solidFill>
                          <a:effectLst/>
                          <a:latin typeface="Times New Roman" panose="02020603050405020304" pitchFamily="18" charset="0"/>
                          <a:cs typeface="Times New Roman" panose="02020603050405020304" pitchFamily="18" charset="0"/>
                        </a:rPr>
                        <a:t>Variable</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en-US" sz="1100" u="none" strike="noStrike" dirty="0">
                          <a:solidFill>
                            <a:schemeClr val="tx1"/>
                          </a:solidFill>
                          <a:effectLst/>
                          <a:latin typeface="Times New Roman" panose="02020603050405020304" pitchFamily="18" charset="0"/>
                          <a:cs typeface="Times New Roman" panose="02020603050405020304" pitchFamily="18" charset="0"/>
                        </a:rPr>
                        <a:t>Coefficient</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en-US" sz="1100" u="none" strike="noStrike">
                          <a:solidFill>
                            <a:schemeClr val="tx1"/>
                          </a:solidFill>
                          <a:effectLst/>
                          <a:latin typeface="Times New Roman" panose="02020603050405020304" pitchFamily="18" charset="0"/>
                          <a:cs typeface="Times New Roman" panose="02020603050405020304" pitchFamily="18" charset="0"/>
                        </a:rPr>
                        <a:t>Std. Error</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en-US" sz="1100" u="none" strike="noStrike">
                          <a:solidFill>
                            <a:schemeClr val="tx1"/>
                          </a:solidFill>
                          <a:effectLst/>
                          <a:latin typeface="Times New Roman" panose="02020603050405020304" pitchFamily="18" charset="0"/>
                          <a:cs typeface="Times New Roman" panose="02020603050405020304" pitchFamily="18" charset="0"/>
                        </a:rPr>
                        <a:t>t-Statistic</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en-US" sz="1100" u="none" strike="noStrike">
                          <a:solidFill>
                            <a:schemeClr val="tx1"/>
                          </a:solidFill>
                          <a:effectLst/>
                          <a:latin typeface="Times New Roman" panose="02020603050405020304" pitchFamily="18" charset="0"/>
                          <a:cs typeface="Times New Roman" panose="02020603050405020304" pitchFamily="18" charset="0"/>
                        </a:rPr>
                        <a:t>Prob.  </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a:txBody>
                    <a:bodyPr/>
                    <a:lstStyle/>
                    <a:p>
                      <a:pPr algn="ctr" rtl="0" fontAlgn="ctr"/>
                      <a:r>
                        <a:rPr lang="en-US" sz="1100" u="none" strike="noStrike" dirty="0">
                          <a:solidFill>
                            <a:schemeClr val="tx1"/>
                          </a:solidFill>
                          <a:effectLst/>
                          <a:latin typeface="Times New Roman" panose="02020603050405020304" pitchFamily="18" charset="0"/>
                          <a:cs typeface="Times New Roman" panose="02020603050405020304" pitchFamily="18" charset="0"/>
                        </a:rPr>
                        <a:t>X7</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2772.698</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1756.521</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1.578517</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0.7723</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a:txBody>
                    <a:bodyPr/>
                    <a:lstStyle/>
                    <a:p>
                      <a:pPr algn="ctr" rtl="0" fontAlgn="ctr"/>
                      <a:r>
                        <a:rPr lang="en-US" sz="1100" u="none" strike="noStrike">
                          <a:solidFill>
                            <a:schemeClr val="tx1"/>
                          </a:solidFill>
                          <a:effectLst/>
                          <a:latin typeface="Times New Roman" panose="02020603050405020304" pitchFamily="18" charset="0"/>
                          <a:cs typeface="Times New Roman" panose="02020603050405020304" pitchFamily="18" charset="0"/>
                        </a:rPr>
                        <a:t>X6</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dirty="0">
                          <a:solidFill>
                            <a:schemeClr val="tx1"/>
                          </a:solidFill>
                          <a:effectLst/>
                          <a:latin typeface="Times New Roman" panose="02020603050405020304" pitchFamily="18" charset="0"/>
                          <a:cs typeface="Times New Roman" panose="02020603050405020304" pitchFamily="18" charset="0"/>
                        </a:rPr>
                        <a:t>5301.296</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5253.251</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0.307264</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0.7787</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a:txBody>
                    <a:bodyPr/>
                    <a:lstStyle/>
                    <a:p>
                      <a:pPr algn="ctr" rtl="0" fontAlgn="ctr"/>
                      <a:r>
                        <a:rPr lang="en-US" sz="1100" u="none" strike="noStrike">
                          <a:solidFill>
                            <a:schemeClr val="tx1"/>
                          </a:solidFill>
                          <a:effectLst/>
                          <a:latin typeface="Times New Roman" panose="02020603050405020304" pitchFamily="18" charset="0"/>
                          <a:cs typeface="Times New Roman" panose="02020603050405020304" pitchFamily="18" charset="0"/>
                        </a:rPr>
                        <a:t>X5</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dirty="0">
                          <a:solidFill>
                            <a:schemeClr val="tx1"/>
                          </a:solidFill>
                          <a:effectLst/>
                          <a:latin typeface="Times New Roman" panose="02020603050405020304" pitchFamily="18" charset="0"/>
                          <a:cs typeface="Times New Roman" panose="02020603050405020304" pitchFamily="18" charset="0"/>
                        </a:rPr>
                        <a:t>6214.590</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4495.547</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1.009146</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0.2608</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224429">
                <a:tc>
                  <a:txBody>
                    <a:bodyPr/>
                    <a:lstStyle/>
                    <a:p>
                      <a:pPr algn="ctr" rtl="0" fontAlgn="ctr"/>
                      <a:r>
                        <a:rPr lang="en-US" sz="1100" u="none" strike="noStrike">
                          <a:solidFill>
                            <a:schemeClr val="tx1"/>
                          </a:solidFill>
                          <a:effectLst/>
                          <a:latin typeface="Times New Roman" panose="02020603050405020304" pitchFamily="18" charset="0"/>
                          <a:cs typeface="Times New Roman" panose="02020603050405020304" pitchFamily="18" charset="0"/>
                        </a:rPr>
                        <a:t>X4</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dirty="0">
                          <a:solidFill>
                            <a:schemeClr val="tx1"/>
                          </a:solidFill>
                          <a:effectLst/>
                          <a:latin typeface="Times New Roman" panose="02020603050405020304" pitchFamily="18" charset="0"/>
                          <a:cs typeface="Times New Roman" panose="02020603050405020304" pitchFamily="18" charset="0"/>
                        </a:rPr>
                        <a:t>-5881.150</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1982.981</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-2.965812</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0.0593</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224429">
                <a:tc>
                  <a:txBody>
                    <a:bodyPr/>
                    <a:lstStyle/>
                    <a:p>
                      <a:pPr algn="ctr" rtl="0" fontAlgn="ctr"/>
                      <a:r>
                        <a:rPr lang="en-US" sz="1100" u="none" strike="noStrike">
                          <a:solidFill>
                            <a:schemeClr val="tx1"/>
                          </a:solidFill>
                          <a:effectLst/>
                          <a:latin typeface="Times New Roman" panose="02020603050405020304" pitchFamily="18" charset="0"/>
                          <a:cs typeface="Times New Roman" panose="02020603050405020304" pitchFamily="18" charset="0"/>
                        </a:rPr>
                        <a:t>X3</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dirty="0">
                          <a:solidFill>
                            <a:schemeClr val="tx1"/>
                          </a:solidFill>
                          <a:effectLst/>
                          <a:latin typeface="Times New Roman" panose="02020603050405020304" pitchFamily="18" charset="0"/>
                          <a:cs typeface="Times New Roman" panose="02020603050405020304" pitchFamily="18" charset="0"/>
                        </a:rPr>
                        <a:t>-93619.42</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38501.93</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-2.431551</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0.0932</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a:txBody>
                    <a:bodyPr/>
                    <a:lstStyle/>
                    <a:p>
                      <a:pPr algn="ctr" rtl="0" fontAlgn="ctr"/>
                      <a:r>
                        <a:rPr lang="en-US" sz="1100" u="none" strike="noStrike">
                          <a:solidFill>
                            <a:schemeClr val="tx1"/>
                          </a:solidFill>
                          <a:effectLst/>
                          <a:latin typeface="Times New Roman" panose="02020603050405020304" pitchFamily="18" charset="0"/>
                          <a:cs typeface="Times New Roman" panose="02020603050405020304" pitchFamily="18" charset="0"/>
                        </a:rPr>
                        <a:t>X2</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dirty="0">
                          <a:solidFill>
                            <a:schemeClr val="tx1"/>
                          </a:solidFill>
                          <a:effectLst/>
                          <a:latin typeface="Times New Roman" panose="02020603050405020304" pitchFamily="18" charset="0"/>
                          <a:cs typeface="Times New Roman" panose="02020603050405020304" pitchFamily="18" charset="0"/>
                        </a:rPr>
                        <a:t>53.29284</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52.7391</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0.080171</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0.9411</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a:txBody>
                    <a:bodyPr/>
                    <a:lstStyle/>
                    <a:p>
                      <a:pPr algn="ctr" rtl="0" fontAlgn="ctr"/>
                      <a:r>
                        <a:rPr lang="en-US" sz="1100" u="none" strike="noStrike">
                          <a:solidFill>
                            <a:schemeClr val="tx1"/>
                          </a:solidFill>
                          <a:effectLst/>
                          <a:latin typeface="Times New Roman" panose="02020603050405020304" pitchFamily="18" charset="0"/>
                          <a:cs typeface="Times New Roman" panose="02020603050405020304" pitchFamily="18" charset="0"/>
                        </a:rPr>
                        <a:t>X1</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dirty="0">
                          <a:solidFill>
                            <a:schemeClr val="tx1"/>
                          </a:solidFill>
                          <a:effectLst/>
                          <a:latin typeface="Times New Roman" panose="02020603050405020304" pitchFamily="18" charset="0"/>
                          <a:cs typeface="Times New Roman" panose="02020603050405020304" pitchFamily="18" charset="0"/>
                        </a:rPr>
                        <a:t>646.9147</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646.6821</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1.866017</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0.7207</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a:txBody>
                    <a:bodyPr/>
                    <a:lstStyle/>
                    <a:p>
                      <a:pPr algn="ctr" rtl="0" fontAlgn="ctr"/>
                      <a:r>
                        <a:rPr lang="en-US" sz="1100" u="none" strike="noStrike">
                          <a:solidFill>
                            <a:schemeClr val="tx1"/>
                          </a:solidFill>
                          <a:effectLst/>
                          <a:latin typeface="Times New Roman" panose="02020603050405020304" pitchFamily="18" charset="0"/>
                          <a:cs typeface="Times New Roman" panose="02020603050405020304" pitchFamily="18" charset="0"/>
                        </a:rPr>
                        <a:t>C</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dirty="0">
                          <a:solidFill>
                            <a:schemeClr val="tx1"/>
                          </a:solidFill>
                          <a:effectLst/>
                          <a:latin typeface="Times New Roman" panose="02020603050405020304" pitchFamily="18" charset="0"/>
                          <a:cs typeface="Times New Roman" panose="02020603050405020304" pitchFamily="18" charset="0"/>
                        </a:rPr>
                        <a:t>29675214</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14037531</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2.113991</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r>
                        <a:rPr lang="ru-RU" sz="1100" u="none" strike="noStrike">
                          <a:solidFill>
                            <a:schemeClr val="tx1"/>
                          </a:solidFill>
                          <a:effectLst/>
                          <a:latin typeface="Times New Roman" panose="02020603050405020304" pitchFamily="18" charset="0"/>
                          <a:cs typeface="Times New Roman" panose="02020603050405020304" pitchFamily="18" charset="0"/>
                        </a:rPr>
                        <a:t>0.1249</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224429">
                <a:tc>
                  <a:txBody>
                    <a:bodyPr/>
                    <a:lstStyle/>
                    <a:p>
                      <a:pPr algn="l" rtl="0" fontAlgn="ctr">
                        <a:spcBef>
                          <a:spcPts val="600"/>
                        </a:spcBef>
                      </a:pPr>
                      <a:r>
                        <a:rPr lang="en-US" sz="1100" u="none" strike="noStrike" dirty="0">
                          <a:solidFill>
                            <a:schemeClr val="tx1"/>
                          </a:solidFill>
                          <a:effectLst/>
                          <a:latin typeface="Times New Roman" panose="02020603050405020304" pitchFamily="18" charset="0"/>
                          <a:cs typeface="Times New Roman" panose="02020603050405020304" pitchFamily="18" charset="0"/>
                        </a:rPr>
                        <a:t>R-squared</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spcBef>
                          <a:spcPts val="600"/>
                        </a:spcBef>
                      </a:pPr>
                      <a:r>
                        <a:rPr lang="ru-RU" sz="1100" u="none" strike="noStrike" dirty="0">
                          <a:solidFill>
                            <a:schemeClr val="tx1"/>
                          </a:solidFill>
                          <a:effectLst/>
                          <a:latin typeface="Times New Roman" panose="02020603050405020304" pitchFamily="18" charset="0"/>
                          <a:cs typeface="Times New Roman" panose="02020603050405020304" pitchFamily="18" charset="0"/>
                        </a:rPr>
                        <a:t>0.912680</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gridSpan="2">
                  <a:txBody>
                    <a:bodyPr/>
                    <a:lstStyle/>
                    <a:p>
                      <a:pPr algn="l" rtl="0" fontAlgn="ctr">
                        <a:spcBef>
                          <a:spcPts val="600"/>
                        </a:spcBef>
                      </a:pPr>
                      <a:r>
                        <a:rPr lang="en-US" sz="1100" u="none" strike="noStrike" dirty="0">
                          <a:solidFill>
                            <a:schemeClr val="tx1"/>
                          </a:solidFill>
                          <a:effectLst/>
                          <a:latin typeface="Times New Roman" panose="02020603050405020304" pitchFamily="18" charset="0"/>
                          <a:cs typeface="Times New Roman" panose="02020603050405020304" pitchFamily="18" charset="0"/>
                        </a:rPr>
                        <a:t>    Mean dependent </a:t>
                      </a:r>
                      <a:r>
                        <a:rPr lang="en-US" sz="1100" u="none" strike="noStrike" dirty="0" err="1">
                          <a:solidFill>
                            <a:schemeClr val="tx1"/>
                          </a:solidFill>
                          <a:effectLst/>
                          <a:latin typeface="Times New Roman" panose="02020603050405020304" pitchFamily="18" charset="0"/>
                          <a:cs typeface="Times New Roman" panose="02020603050405020304" pitchFamily="18" charset="0"/>
                        </a:rPr>
                        <a:t>var</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hMerge="1">
                  <a:txBody>
                    <a:bodyPr/>
                    <a:lstStyle/>
                    <a:p>
                      <a:endParaRPr lang="ru-RU"/>
                    </a:p>
                  </a:txBody>
                  <a:tcPr/>
                </a:tc>
                <a:tc>
                  <a:txBody>
                    <a:bodyPr/>
                    <a:lstStyle/>
                    <a:p>
                      <a:pPr algn="r" rtl="0" fontAlgn="ctr">
                        <a:spcBef>
                          <a:spcPts val="600"/>
                        </a:spcBef>
                      </a:pPr>
                      <a:r>
                        <a:rPr lang="ru-RU" sz="1100" u="none" strike="noStrike" dirty="0" smtClean="0">
                          <a:solidFill>
                            <a:schemeClr val="tx1"/>
                          </a:solidFill>
                          <a:effectLst/>
                          <a:latin typeface="Times New Roman" panose="02020603050405020304" pitchFamily="18" charset="0"/>
                          <a:cs typeface="Times New Roman" panose="02020603050405020304" pitchFamily="18" charset="0"/>
                        </a:rPr>
                        <a:t>9704792</a:t>
                      </a:r>
                      <a:r>
                        <a:rPr lang="ru-RU" sz="1100" u="none" strike="noStrike" dirty="0">
                          <a:solidFill>
                            <a:schemeClr val="tx1"/>
                          </a:solidFill>
                          <a:effectLst/>
                          <a:latin typeface="Times New Roman" panose="02020603050405020304" pitchFamily="18" charset="0"/>
                          <a:cs typeface="Times New Roman" panose="02020603050405020304" pitchFamily="18" charset="0"/>
                        </a:rPr>
                        <a:t>.</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333907">
                <a:tc>
                  <a:txBody>
                    <a:bodyPr/>
                    <a:lstStyle/>
                    <a:p>
                      <a:pPr algn="l" rtl="0" fontAlgn="ctr">
                        <a:spcBef>
                          <a:spcPts val="600"/>
                        </a:spcBef>
                      </a:pPr>
                      <a:r>
                        <a:rPr lang="en-US" sz="1100" u="none" strike="noStrike" dirty="0">
                          <a:solidFill>
                            <a:schemeClr val="tx1"/>
                          </a:solidFill>
                          <a:effectLst/>
                          <a:latin typeface="Times New Roman" panose="02020603050405020304" pitchFamily="18" charset="0"/>
                          <a:cs typeface="Times New Roman" panose="02020603050405020304" pitchFamily="18" charset="0"/>
                        </a:rPr>
                        <a:t>Adjusted R-squared</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spcBef>
                          <a:spcPts val="600"/>
                        </a:spcBef>
                      </a:pPr>
                      <a:r>
                        <a:rPr lang="ru-RU" sz="1100" u="none" strike="noStrike" dirty="0">
                          <a:solidFill>
                            <a:schemeClr val="tx1"/>
                          </a:solidFill>
                          <a:effectLst/>
                          <a:latin typeface="Times New Roman" panose="02020603050405020304" pitchFamily="18" charset="0"/>
                          <a:cs typeface="Times New Roman" panose="02020603050405020304" pitchFamily="18" charset="0"/>
                        </a:rPr>
                        <a:t>0.679827</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gridSpan="2">
                  <a:txBody>
                    <a:bodyPr/>
                    <a:lstStyle/>
                    <a:p>
                      <a:pPr algn="l" rtl="0" fontAlgn="ctr">
                        <a:spcBef>
                          <a:spcPts val="600"/>
                        </a:spcBef>
                      </a:pPr>
                      <a:r>
                        <a:rPr lang="en-US" sz="1100" u="none" strike="noStrike" dirty="0">
                          <a:solidFill>
                            <a:schemeClr val="tx1"/>
                          </a:solidFill>
                          <a:effectLst/>
                          <a:latin typeface="Times New Roman" panose="02020603050405020304" pitchFamily="18" charset="0"/>
                          <a:cs typeface="Times New Roman" panose="02020603050405020304" pitchFamily="18" charset="0"/>
                        </a:rPr>
                        <a:t>    S.D. dependent </a:t>
                      </a:r>
                      <a:r>
                        <a:rPr lang="en-US" sz="1100" u="none" strike="noStrike" dirty="0" err="1">
                          <a:solidFill>
                            <a:schemeClr val="tx1"/>
                          </a:solidFill>
                          <a:effectLst/>
                          <a:latin typeface="Times New Roman" panose="02020603050405020304" pitchFamily="18" charset="0"/>
                          <a:cs typeface="Times New Roman" panose="02020603050405020304" pitchFamily="18" charset="0"/>
                        </a:rPr>
                        <a:t>var</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hMerge="1">
                  <a:txBody>
                    <a:bodyPr/>
                    <a:lstStyle/>
                    <a:p>
                      <a:endParaRPr lang="ru-RU"/>
                    </a:p>
                  </a:txBody>
                  <a:tcPr/>
                </a:tc>
                <a:tc>
                  <a:txBody>
                    <a:bodyPr/>
                    <a:lstStyle/>
                    <a:p>
                      <a:pPr algn="r" rtl="0" fontAlgn="ctr">
                        <a:spcBef>
                          <a:spcPts val="600"/>
                        </a:spcBef>
                      </a:pPr>
                      <a:r>
                        <a:rPr lang="ru-RU" sz="1100" u="none" strike="noStrike">
                          <a:solidFill>
                            <a:schemeClr val="tx1"/>
                          </a:solidFill>
                          <a:effectLst/>
                          <a:latin typeface="Times New Roman" panose="02020603050405020304" pitchFamily="18" charset="0"/>
                          <a:cs typeface="Times New Roman" panose="02020603050405020304" pitchFamily="18" charset="0"/>
                        </a:rPr>
                        <a:t>2134247.</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333907">
                <a:tc>
                  <a:txBody>
                    <a:bodyPr/>
                    <a:lstStyle/>
                    <a:p>
                      <a:pPr algn="l" rtl="0" fontAlgn="ctr">
                        <a:spcBef>
                          <a:spcPts val="600"/>
                        </a:spcBef>
                      </a:pPr>
                      <a:r>
                        <a:rPr lang="en-US" sz="1100" u="none" strike="noStrike">
                          <a:solidFill>
                            <a:schemeClr val="tx1"/>
                          </a:solidFill>
                          <a:effectLst/>
                          <a:latin typeface="Times New Roman" panose="02020603050405020304" pitchFamily="18" charset="0"/>
                          <a:cs typeface="Times New Roman" panose="02020603050405020304" pitchFamily="18" charset="0"/>
                        </a:rPr>
                        <a:t>S.E. of regression</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spcBef>
                          <a:spcPts val="600"/>
                        </a:spcBef>
                      </a:pPr>
                      <a:r>
                        <a:rPr lang="ru-RU" sz="1100" u="none" strike="noStrike">
                          <a:solidFill>
                            <a:schemeClr val="tx1"/>
                          </a:solidFill>
                          <a:effectLst/>
                          <a:latin typeface="Times New Roman" panose="02020603050405020304" pitchFamily="18" charset="0"/>
                          <a:cs typeface="Times New Roman" panose="02020603050405020304" pitchFamily="18" charset="0"/>
                        </a:rPr>
                        <a:t>1207638.</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gridSpan="2">
                  <a:txBody>
                    <a:bodyPr/>
                    <a:lstStyle/>
                    <a:p>
                      <a:pPr algn="l" rtl="0" fontAlgn="ctr">
                        <a:spcBef>
                          <a:spcPts val="600"/>
                        </a:spcBef>
                      </a:pPr>
                      <a:r>
                        <a:rPr lang="en-US" sz="1100" u="none" strike="noStrike" dirty="0">
                          <a:solidFill>
                            <a:schemeClr val="tx1"/>
                          </a:solidFill>
                          <a:effectLst/>
                          <a:latin typeface="Times New Roman" panose="02020603050405020304" pitchFamily="18" charset="0"/>
                          <a:cs typeface="Times New Roman" panose="02020603050405020304" pitchFamily="18" charset="0"/>
                        </a:rPr>
                        <a:t>    </a:t>
                      </a:r>
                      <a:r>
                        <a:rPr lang="en-US" sz="1100" u="none" strike="noStrike" dirty="0" err="1">
                          <a:solidFill>
                            <a:schemeClr val="tx1"/>
                          </a:solidFill>
                          <a:effectLst/>
                          <a:latin typeface="Times New Roman" panose="02020603050405020304" pitchFamily="18" charset="0"/>
                          <a:cs typeface="Times New Roman" panose="02020603050405020304" pitchFamily="18" charset="0"/>
                        </a:rPr>
                        <a:t>Akaike</a:t>
                      </a:r>
                      <a:r>
                        <a:rPr lang="en-US" sz="1100" u="none" strike="noStrike" dirty="0">
                          <a:solidFill>
                            <a:schemeClr val="tx1"/>
                          </a:solidFill>
                          <a:effectLst/>
                          <a:latin typeface="Times New Roman" panose="02020603050405020304" pitchFamily="18" charset="0"/>
                          <a:cs typeface="Times New Roman" panose="02020603050405020304" pitchFamily="18" charset="0"/>
                        </a:rPr>
                        <a:t> info criterion</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hMerge="1">
                  <a:txBody>
                    <a:bodyPr/>
                    <a:lstStyle/>
                    <a:p>
                      <a:endParaRPr lang="ru-RU"/>
                    </a:p>
                  </a:txBody>
                  <a:tcPr/>
                </a:tc>
                <a:tc>
                  <a:txBody>
                    <a:bodyPr/>
                    <a:lstStyle/>
                    <a:p>
                      <a:pPr algn="r" rtl="0" fontAlgn="ctr">
                        <a:spcBef>
                          <a:spcPts val="600"/>
                        </a:spcBef>
                      </a:pPr>
                      <a:r>
                        <a:rPr lang="ru-RU" sz="1100" u="none" strike="noStrike">
                          <a:solidFill>
                            <a:schemeClr val="tx1"/>
                          </a:solidFill>
                          <a:effectLst/>
                          <a:latin typeface="Times New Roman" panose="02020603050405020304" pitchFamily="18" charset="0"/>
                          <a:cs typeface="Times New Roman" panose="02020603050405020304" pitchFamily="18" charset="0"/>
                        </a:rPr>
                        <a:t>30.95994</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333907">
                <a:tc>
                  <a:txBody>
                    <a:bodyPr/>
                    <a:lstStyle/>
                    <a:p>
                      <a:pPr algn="l" rtl="0" fontAlgn="ctr">
                        <a:spcBef>
                          <a:spcPts val="600"/>
                        </a:spcBef>
                      </a:pPr>
                      <a:r>
                        <a:rPr lang="en-US" sz="1100" u="none" strike="noStrike">
                          <a:solidFill>
                            <a:schemeClr val="tx1"/>
                          </a:solidFill>
                          <a:effectLst/>
                          <a:latin typeface="Times New Roman" panose="02020603050405020304" pitchFamily="18" charset="0"/>
                          <a:cs typeface="Times New Roman" panose="02020603050405020304" pitchFamily="18" charset="0"/>
                        </a:rPr>
                        <a:t>Sum squared resid</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spcBef>
                          <a:spcPts val="600"/>
                        </a:spcBef>
                      </a:pPr>
                      <a:r>
                        <a:rPr lang="en-US" sz="1100" u="none" strike="noStrike" dirty="0">
                          <a:solidFill>
                            <a:schemeClr val="tx1"/>
                          </a:solidFill>
                          <a:effectLst/>
                          <a:latin typeface="Times New Roman" panose="02020603050405020304" pitchFamily="18" charset="0"/>
                          <a:cs typeface="Times New Roman" panose="02020603050405020304" pitchFamily="18" charset="0"/>
                        </a:rPr>
                        <a:t>4.38E+12</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gridSpan="2">
                  <a:txBody>
                    <a:bodyPr/>
                    <a:lstStyle/>
                    <a:p>
                      <a:pPr algn="l" rtl="0" fontAlgn="ctr">
                        <a:spcBef>
                          <a:spcPts val="600"/>
                        </a:spcBef>
                      </a:pPr>
                      <a:r>
                        <a:rPr lang="en-US" sz="1100" u="none" strike="noStrike" dirty="0">
                          <a:solidFill>
                            <a:schemeClr val="tx1"/>
                          </a:solidFill>
                          <a:effectLst/>
                          <a:latin typeface="Times New Roman" panose="02020603050405020304" pitchFamily="18" charset="0"/>
                          <a:cs typeface="Times New Roman" panose="02020603050405020304" pitchFamily="18" charset="0"/>
                        </a:rPr>
                        <a:t>    Schwarz criterion</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hMerge="1">
                  <a:txBody>
                    <a:bodyPr/>
                    <a:lstStyle/>
                    <a:p>
                      <a:endParaRPr lang="ru-RU"/>
                    </a:p>
                  </a:txBody>
                  <a:tcPr/>
                </a:tc>
                <a:tc>
                  <a:txBody>
                    <a:bodyPr/>
                    <a:lstStyle/>
                    <a:p>
                      <a:pPr algn="r" rtl="0" fontAlgn="ctr">
                        <a:spcBef>
                          <a:spcPts val="600"/>
                        </a:spcBef>
                      </a:pPr>
                      <a:r>
                        <a:rPr lang="ru-RU" sz="1100" u="none" strike="noStrike">
                          <a:solidFill>
                            <a:schemeClr val="tx1"/>
                          </a:solidFill>
                          <a:effectLst/>
                          <a:latin typeface="Times New Roman" panose="02020603050405020304" pitchFamily="18" charset="0"/>
                          <a:cs typeface="Times New Roman" panose="02020603050405020304" pitchFamily="18" charset="0"/>
                        </a:rPr>
                        <a:t>31.32362</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224429">
                <a:tc>
                  <a:txBody>
                    <a:bodyPr/>
                    <a:lstStyle/>
                    <a:p>
                      <a:pPr algn="l" rtl="0" fontAlgn="ctr">
                        <a:spcBef>
                          <a:spcPts val="600"/>
                        </a:spcBef>
                      </a:pPr>
                      <a:r>
                        <a:rPr lang="en-US" sz="1100" u="none" strike="noStrike">
                          <a:solidFill>
                            <a:schemeClr val="tx1"/>
                          </a:solidFill>
                          <a:effectLst/>
                          <a:latin typeface="Times New Roman" panose="02020603050405020304" pitchFamily="18" charset="0"/>
                          <a:cs typeface="Times New Roman" panose="02020603050405020304" pitchFamily="18" charset="0"/>
                        </a:rPr>
                        <a:t>Log likelihood</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spcBef>
                          <a:spcPts val="600"/>
                        </a:spcBef>
                      </a:pPr>
                      <a:r>
                        <a:rPr lang="ru-RU" sz="1100" u="none" strike="noStrike">
                          <a:solidFill>
                            <a:schemeClr val="tx1"/>
                          </a:solidFill>
                          <a:effectLst/>
                          <a:latin typeface="Times New Roman" panose="02020603050405020304" pitchFamily="18" charset="0"/>
                          <a:cs typeface="Times New Roman" panose="02020603050405020304" pitchFamily="18" charset="0"/>
                        </a:rPr>
                        <a:t>-176.7596</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gridSpan="2">
                  <a:txBody>
                    <a:bodyPr/>
                    <a:lstStyle/>
                    <a:p>
                      <a:pPr algn="l" rtl="0" fontAlgn="ctr">
                        <a:spcBef>
                          <a:spcPts val="600"/>
                        </a:spcBef>
                      </a:pPr>
                      <a:r>
                        <a:rPr lang="en-US" sz="1100" u="none" strike="noStrike" dirty="0">
                          <a:solidFill>
                            <a:schemeClr val="tx1"/>
                          </a:solidFill>
                          <a:effectLst/>
                          <a:latin typeface="Times New Roman" panose="02020603050405020304" pitchFamily="18" charset="0"/>
                          <a:cs typeface="Times New Roman" panose="02020603050405020304" pitchFamily="18" charset="0"/>
                        </a:rPr>
                        <a:t>    </a:t>
                      </a:r>
                      <a:r>
                        <a:rPr lang="en-US" sz="1100" u="none" strike="noStrike" dirty="0" err="1">
                          <a:solidFill>
                            <a:schemeClr val="tx1"/>
                          </a:solidFill>
                          <a:effectLst/>
                          <a:latin typeface="Times New Roman" panose="02020603050405020304" pitchFamily="18" charset="0"/>
                          <a:cs typeface="Times New Roman" panose="02020603050405020304" pitchFamily="18" charset="0"/>
                        </a:rPr>
                        <a:t>Hannan</a:t>
                      </a:r>
                      <a:r>
                        <a:rPr lang="en-US" sz="1100" u="none" strike="noStrike" dirty="0">
                          <a:solidFill>
                            <a:schemeClr val="tx1"/>
                          </a:solidFill>
                          <a:effectLst/>
                          <a:latin typeface="Times New Roman" panose="02020603050405020304" pitchFamily="18" charset="0"/>
                          <a:cs typeface="Times New Roman" panose="02020603050405020304" pitchFamily="18" charset="0"/>
                        </a:rPr>
                        <a:t>-Quinn </a:t>
                      </a:r>
                      <a:r>
                        <a:rPr lang="en-US" sz="1100" u="none" strike="noStrike" dirty="0" err="1">
                          <a:solidFill>
                            <a:schemeClr val="tx1"/>
                          </a:solidFill>
                          <a:effectLst/>
                          <a:latin typeface="Times New Roman" panose="02020603050405020304" pitchFamily="18" charset="0"/>
                          <a:cs typeface="Times New Roman" panose="02020603050405020304" pitchFamily="18" charset="0"/>
                        </a:rPr>
                        <a:t>criter</a:t>
                      </a:r>
                      <a:r>
                        <a:rPr lang="en-US" sz="1100" u="none" strike="noStrike" dirty="0">
                          <a:solidFill>
                            <a:schemeClr val="tx1"/>
                          </a:solidFill>
                          <a:effectLst/>
                          <a:latin typeface="Times New Roman" panose="02020603050405020304" pitchFamily="18" charset="0"/>
                          <a:cs typeface="Times New Roman" panose="02020603050405020304" pitchFamily="18" charset="0"/>
                        </a:rPr>
                        <a:t>.</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hMerge="1">
                  <a:txBody>
                    <a:bodyPr/>
                    <a:lstStyle/>
                    <a:p>
                      <a:endParaRPr lang="ru-RU"/>
                    </a:p>
                  </a:txBody>
                  <a:tcPr/>
                </a:tc>
                <a:tc>
                  <a:txBody>
                    <a:bodyPr/>
                    <a:lstStyle/>
                    <a:p>
                      <a:pPr algn="r" rtl="0" fontAlgn="ctr">
                        <a:spcBef>
                          <a:spcPts val="600"/>
                        </a:spcBef>
                      </a:pPr>
                      <a:r>
                        <a:rPr lang="ru-RU" sz="1100" u="none" strike="noStrike" dirty="0">
                          <a:solidFill>
                            <a:schemeClr val="tx1"/>
                          </a:solidFill>
                          <a:effectLst/>
                          <a:latin typeface="Times New Roman" panose="02020603050405020304" pitchFamily="18" charset="0"/>
                          <a:cs typeface="Times New Roman" panose="02020603050405020304" pitchFamily="18" charset="0"/>
                        </a:rPr>
                        <a:t>30.82529</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218955">
                <a:tc>
                  <a:txBody>
                    <a:bodyPr/>
                    <a:lstStyle/>
                    <a:p>
                      <a:pPr algn="l" rtl="0" fontAlgn="ctr">
                        <a:spcBef>
                          <a:spcPts val="600"/>
                        </a:spcBef>
                      </a:pPr>
                      <a:r>
                        <a:rPr lang="en-US" sz="1100" u="none" strike="noStrike">
                          <a:solidFill>
                            <a:schemeClr val="tx1"/>
                          </a:solidFill>
                          <a:effectLst/>
                          <a:latin typeface="Times New Roman" panose="02020603050405020304" pitchFamily="18" charset="0"/>
                          <a:cs typeface="Times New Roman" panose="02020603050405020304" pitchFamily="18" charset="0"/>
                        </a:rPr>
                        <a:t>F-statistic</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spcBef>
                          <a:spcPts val="600"/>
                        </a:spcBef>
                      </a:pPr>
                      <a:r>
                        <a:rPr lang="ru-RU" sz="1100" u="none" strike="noStrike">
                          <a:solidFill>
                            <a:schemeClr val="tx1"/>
                          </a:solidFill>
                          <a:effectLst/>
                          <a:latin typeface="Times New Roman" panose="02020603050405020304" pitchFamily="18" charset="0"/>
                          <a:cs typeface="Times New Roman" panose="02020603050405020304" pitchFamily="18" charset="0"/>
                        </a:rPr>
                        <a:t>13.91956</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gridSpan="2">
                  <a:txBody>
                    <a:bodyPr/>
                    <a:lstStyle/>
                    <a:p>
                      <a:pPr algn="l" rtl="0" fontAlgn="ctr">
                        <a:spcBef>
                          <a:spcPts val="600"/>
                        </a:spcBef>
                      </a:pPr>
                      <a:r>
                        <a:rPr lang="en-US" sz="1100" u="none" strike="noStrike" dirty="0">
                          <a:solidFill>
                            <a:schemeClr val="tx1"/>
                          </a:solidFill>
                          <a:effectLst/>
                          <a:latin typeface="Times New Roman" panose="02020603050405020304" pitchFamily="18" charset="0"/>
                          <a:cs typeface="Times New Roman" panose="02020603050405020304" pitchFamily="18" charset="0"/>
                        </a:rPr>
                        <a:t>    Durbin-Watson stat</a:t>
                      </a:r>
                      <a:endParaRPr lang="en-US"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hMerge="1">
                  <a:txBody>
                    <a:bodyPr/>
                    <a:lstStyle/>
                    <a:p>
                      <a:endParaRPr lang="ru-RU"/>
                    </a:p>
                  </a:txBody>
                  <a:tcPr/>
                </a:tc>
                <a:tc>
                  <a:txBody>
                    <a:bodyPr/>
                    <a:lstStyle/>
                    <a:p>
                      <a:pPr algn="r" rtl="0" fontAlgn="ctr">
                        <a:spcBef>
                          <a:spcPts val="600"/>
                        </a:spcBef>
                      </a:pPr>
                      <a:r>
                        <a:rPr lang="ru-RU" sz="1100" u="none" strike="noStrike" dirty="0">
                          <a:solidFill>
                            <a:schemeClr val="tx1"/>
                          </a:solidFill>
                          <a:effectLst/>
                          <a:latin typeface="Times New Roman" panose="02020603050405020304" pitchFamily="18" charset="0"/>
                          <a:cs typeface="Times New Roman" panose="02020603050405020304" pitchFamily="18" charset="0"/>
                        </a:rPr>
                        <a:t>2.087447</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r h="161388">
                <a:tc>
                  <a:txBody>
                    <a:bodyPr/>
                    <a:lstStyle/>
                    <a:p>
                      <a:pPr algn="l" rtl="0" fontAlgn="ctr">
                        <a:spcBef>
                          <a:spcPts val="600"/>
                        </a:spcBef>
                      </a:pPr>
                      <a:r>
                        <a:rPr lang="en-US" sz="1100" u="none" strike="noStrike">
                          <a:solidFill>
                            <a:schemeClr val="tx1"/>
                          </a:solidFill>
                          <a:effectLst/>
                          <a:latin typeface="Times New Roman" panose="02020603050405020304" pitchFamily="18" charset="0"/>
                          <a:cs typeface="Times New Roman" panose="02020603050405020304" pitchFamily="18" charset="0"/>
                        </a:rPr>
                        <a:t>Prob(F-statistic)</a:t>
                      </a:r>
                      <a:endParaRPr lang="en-US"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r" rtl="0" fontAlgn="ctr">
                        <a:spcBef>
                          <a:spcPts val="600"/>
                        </a:spcBef>
                      </a:pPr>
                      <a:r>
                        <a:rPr lang="ru-RU" sz="1100" u="none" strike="noStrike">
                          <a:solidFill>
                            <a:schemeClr val="tx1"/>
                          </a:solidFill>
                          <a:effectLst/>
                          <a:latin typeface="Times New Roman" panose="02020603050405020304" pitchFamily="18" charset="0"/>
                          <a:cs typeface="Times New Roman" panose="02020603050405020304" pitchFamily="18" charset="0"/>
                        </a:rPr>
                        <a:t>0.144339</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ctr" rtl="0" fontAlgn="ctr">
                        <a:spcBef>
                          <a:spcPts val="600"/>
                        </a:spcBef>
                      </a:pPr>
                      <a:r>
                        <a:rPr lang="ru-RU" sz="1100" u="none" strike="noStrike">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ctr" rtl="0" fontAlgn="ctr">
                        <a:spcBef>
                          <a:spcPts val="600"/>
                        </a:spcBef>
                      </a:pPr>
                      <a:r>
                        <a:rPr lang="ru-RU" sz="1100" u="none" strike="noStrike">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c>
                  <a:txBody>
                    <a:bodyPr/>
                    <a:lstStyle/>
                    <a:p>
                      <a:pPr algn="ctr" rtl="0" fontAlgn="ctr">
                        <a:spcBef>
                          <a:spcPts val="600"/>
                        </a:spcBef>
                      </a:pPr>
                      <a:r>
                        <a:rPr lang="ru-RU" sz="1100" u="none" strike="noStrike" dirty="0">
                          <a:solidFill>
                            <a:schemeClr val="tx1"/>
                          </a:solidFill>
                          <a:effectLst/>
                          <a:latin typeface="Times New Roman" panose="02020603050405020304" pitchFamily="18" charset="0"/>
                          <a:cs typeface="Times New Roman" panose="02020603050405020304" pitchFamily="18" charset="0"/>
                        </a:rPr>
                        <a:t> </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466" marR="6466" marT="6466" marB="0" anchor="ctr"/>
                </a:tc>
              </a:tr>
            </a:tbl>
          </a:graphicData>
        </a:graphic>
      </p:graphicFrame>
      <p:pic>
        <p:nvPicPr>
          <p:cNvPr id="5" name="Picture 7" descr="C:\Users\USER\Documents\ReceivedFiles\AMEA-logo.png"/>
          <p:cNvPicPr>
            <a:picLocks noChangeAspect="1" noChangeArrowheads="1"/>
          </p:cNvPicPr>
          <p:nvPr/>
        </p:nvPicPr>
        <p:blipFill>
          <a:blip r:embed="rId2"/>
          <a:srcRect/>
          <a:stretch>
            <a:fillRect/>
          </a:stretch>
        </p:blipFill>
        <p:spPr bwMode="auto">
          <a:xfrm>
            <a:off x="40788" y="28313"/>
            <a:ext cx="9001571" cy="304343"/>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638736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Прямоугольник 3"/>
              <p:cNvSpPr/>
              <p:nvPr/>
            </p:nvSpPr>
            <p:spPr>
              <a:xfrm>
                <a:off x="40788" y="764704"/>
                <a:ext cx="9001571" cy="5904373"/>
              </a:xfrm>
              <a:prstGeom prst="rect">
                <a:avLst/>
              </a:prstGeom>
              <a:solidFill>
                <a:schemeClr val="accent3">
                  <a:lumMod val="20000"/>
                  <a:lumOff val="80000"/>
                </a:schemeClr>
              </a:solidFill>
              <a:scene3d>
                <a:camera prst="orthographicFront"/>
                <a:lightRig rig="threePt" dir="t"/>
              </a:scene3d>
              <a:sp3d>
                <a:bevelT w="114300" prst="artDeco"/>
              </a:sp3d>
            </p:spPr>
            <p:txBody>
              <a:bodyPr wrap="square">
                <a:spAutoFit/>
              </a:bodyPr>
              <a:lstStyle/>
              <a:p>
                <a:pPr algn="just"/>
                <a:r>
                  <a:rPr lang="az-Latn-AZ" sz="1400" dirty="0" smtClean="0">
                    <a:latin typeface="Times New Roman" panose="02020603050405020304" pitchFamily="18" charset="0"/>
                    <a:cs typeface="Times New Roman" panose="02020603050405020304" pitchFamily="18" charset="0"/>
                  </a:rPr>
                  <a:t>            Eviews-10 </a:t>
                </a:r>
                <a:r>
                  <a:rPr lang="az-Latn-AZ" sz="1400" dirty="0">
                    <a:latin typeface="Times New Roman" panose="02020603050405020304" pitchFamily="18" charset="0"/>
                    <a:cs typeface="Times New Roman" panose="02020603050405020304" pitchFamily="18" charset="0"/>
                  </a:rPr>
                  <a:t>tətbiqi proqram paketinə əsasən müvafiq reqressiya modeli aşağıdakı reqressiya tənliyi ilə ifadə edilmişdir.</a:t>
                </a:r>
                <a:endParaRPr lang="ru-RU" sz="1400" dirty="0">
                  <a:latin typeface="Times New Roman" panose="02020603050405020304" pitchFamily="18" charset="0"/>
                  <a:cs typeface="Times New Roman" panose="02020603050405020304" pitchFamily="18" charset="0"/>
                </a:endParaRPr>
              </a:p>
              <a:p>
                <a:pPr algn="just"/>
                <a:r>
                  <a:rPr lang="az-Latn-AZ"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algn="just"/>
                <a14:m>
                  <m:oMath xmlns:m="http://schemas.openxmlformats.org/officeDocument/2006/math">
                    <m:r>
                      <a:rPr lang="az-Latn-AZ" sz="1400" b="0" i="1" smtClean="0">
                        <a:latin typeface="Cambria Math"/>
                      </a:rPr>
                      <m:t>           </m:t>
                    </m:r>
                    <m:r>
                      <a:rPr lang="az-Latn-AZ" sz="1400" i="1">
                        <a:latin typeface="Cambria Math"/>
                      </a:rPr>
                      <m:t>𝑌</m:t>
                    </m:r>
                    <m:r>
                      <a:rPr lang="az-Latn-AZ" sz="1400" i="1">
                        <a:latin typeface="Cambria Math"/>
                      </a:rPr>
                      <m:t>=</m:t>
                    </m:r>
                    <m:r>
                      <a:rPr lang="az-Latn-AZ" sz="1400">
                        <a:latin typeface="Cambria Math"/>
                      </a:rPr>
                      <m:t>29675214+646,9</m:t>
                    </m:r>
                    <m:r>
                      <a:rPr lang="az-Latn-AZ" sz="1400" i="1">
                        <a:latin typeface="Cambria Math"/>
                      </a:rPr>
                      <m:t>∗</m:t>
                    </m:r>
                    <m:sSub>
                      <m:sSubPr>
                        <m:ctrlPr>
                          <a:rPr lang="ru-RU" sz="1400" i="1">
                            <a:latin typeface="Cambria Math"/>
                          </a:rPr>
                        </m:ctrlPr>
                      </m:sSubPr>
                      <m:e>
                        <m:r>
                          <a:rPr lang="az-Latn-AZ" sz="1400" i="1">
                            <a:latin typeface="Cambria Math"/>
                          </a:rPr>
                          <m:t>𝑥</m:t>
                        </m:r>
                      </m:e>
                      <m:sub>
                        <m:r>
                          <a:rPr lang="az-Latn-AZ" sz="1400" i="1">
                            <a:latin typeface="Cambria Math"/>
                          </a:rPr>
                          <m:t>1</m:t>
                        </m:r>
                      </m:sub>
                    </m:sSub>
                    <m:r>
                      <a:rPr lang="az-Latn-AZ" sz="1400" i="1">
                        <a:latin typeface="Cambria Math"/>
                      </a:rPr>
                      <m:t>+53,3∗</m:t>
                    </m:r>
                    <m:sSub>
                      <m:sSubPr>
                        <m:ctrlPr>
                          <a:rPr lang="ru-RU" sz="1400" i="1">
                            <a:latin typeface="Cambria Math"/>
                          </a:rPr>
                        </m:ctrlPr>
                      </m:sSubPr>
                      <m:e>
                        <m:r>
                          <a:rPr lang="az-Latn-AZ" sz="1400" i="1">
                            <a:latin typeface="Cambria Math"/>
                          </a:rPr>
                          <m:t>𝑥</m:t>
                        </m:r>
                      </m:e>
                      <m:sub>
                        <m:r>
                          <a:rPr lang="az-Latn-AZ" sz="1400" i="1">
                            <a:latin typeface="Cambria Math"/>
                          </a:rPr>
                          <m:t>2</m:t>
                        </m:r>
                      </m:sub>
                    </m:sSub>
                    <m:r>
                      <a:rPr lang="az-Latn-AZ" sz="1400" i="1">
                        <a:latin typeface="Cambria Math"/>
                      </a:rPr>
                      <m:t>−93619,4∗</m:t>
                    </m:r>
                    <m:sSub>
                      <m:sSubPr>
                        <m:ctrlPr>
                          <a:rPr lang="ru-RU" sz="1400" i="1">
                            <a:latin typeface="Cambria Math"/>
                          </a:rPr>
                        </m:ctrlPr>
                      </m:sSubPr>
                      <m:e>
                        <m:r>
                          <a:rPr lang="az-Latn-AZ" sz="1400" i="1">
                            <a:latin typeface="Cambria Math"/>
                          </a:rPr>
                          <m:t>𝑥</m:t>
                        </m:r>
                      </m:e>
                      <m:sub>
                        <m:r>
                          <a:rPr lang="az-Latn-AZ" sz="1400" i="1">
                            <a:latin typeface="Cambria Math"/>
                          </a:rPr>
                          <m:t>3</m:t>
                        </m:r>
                      </m:sub>
                    </m:sSub>
                    <m:r>
                      <a:rPr lang="az-Latn-AZ" sz="1400" i="1">
                        <a:latin typeface="Cambria Math"/>
                      </a:rPr>
                      <m:t>−5881,2∗</m:t>
                    </m:r>
                    <m:sSub>
                      <m:sSubPr>
                        <m:ctrlPr>
                          <a:rPr lang="ru-RU" sz="1400" i="1">
                            <a:latin typeface="Cambria Math"/>
                          </a:rPr>
                        </m:ctrlPr>
                      </m:sSubPr>
                      <m:e>
                        <m:r>
                          <a:rPr lang="az-Latn-AZ" sz="1400" i="1">
                            <a:latin typeface="Cambria Math"/>
                          </a:rPr>
                          <m:t>𝑥</m:t>
                        </m:r>
                      </m:e>
                      <m:sub>
                        <m:r>
                          <a:rPr lang="az-Latn-AZ" sz="1400" i="1">
                            <a:latin typeface="Cambria Math"/>
                          </a:rPr>
                          <m:t>4</m:t>
                        </m:r>
                      </m:sub>
                    </m:sSub>
                    <m:r>
                      <a:rPr lang="az-Latn-AZ" sz="1400" i="1">
                        <a:latin typeface="Cambria Math"/>
                      </a:rPr>
                      <m:t>+6214,6∗</m:t>
                    </m:r>
                    <m:sSub>
                      <m:sSubPr>
                        <m:ctrlPr>
                          <a:rPr lang="ru-RU" sz="1400" i="1">
                            <a:latin typeface="Cambria Math"/>
                          </a:rPr>
                        </m:ctrlPr>
                      </m:sSubPr>
                      <m:e>
                        <m:r>
                          <a:rPr lang="az-Latn-AZ" sz="1400" i="1">
                            <a:latin typeface="Cambria Math"/>
                          </a:rPr>
                          <m:t>𝑥</m:t>
                        </m:r>
                      </m:e>
                      <m:sub>
                        <m:r>
                          <a:rPr lang="az-Latn-AZ" sz="1400" i="1">
                            <a:latin typeface="Cambria Math"/>
                          </a:rPr>
                          <m:t>5</m:t>
                        </m:r>
                      </m:sub>
                    </m:sSub>
                    <m:r>
                      <a:rPr lang="az-Latn-AZ" sz="1400" i="1">
                        <a:latin typeface="Cambria Math"/>
                      </a:rPr>
                      <m:t>+5301,3∗</m:t>
                    </m:r>
                    <m:sSub>
                      <m:sSubPr>
                        <m:ctrlPr>
                          <a:rPr lang="ru-RU" sz="1400" i="1">
                            <a:latin typeface="Cambria Math"/>
                          </a:rPr>
                        </m:ctrlPr>
                      </m:sSubPr>
                      <m:e>
                        <m:r>
                          <a:rPr lang="az-Latn-AZ" sz="1400" i="1">
                            <a:latin typeface="Cambria Math"/>
                          </a:rPr>
                          <m:t>𝑥</m:t>
                        </m:r>
                      </m:e>
                      <m:sub>
                        <m:r>
                          <a:rPr lang="az-Latn-AZ" sz="1400" i="1">
                            <a:latin typeface="Cambria Math"/>
                          </a:rPr>
                          <m:t>6</m:t>
                        </m:r>
                      </m:sub>
                    </m:sSub>
                    <m:r>
                      <a:rPr lang="az-Latn-AZ" sz="1400" i="1">
                        <a:latin typeface="Cambria Math"/>
                      </a:rPr>
                      <m:t>+2772,7∗</m:t>
                    </m:r>
                    <m:sSub>
                      <m:sSubPr>
                        <m:ctrlPr>
                          <a:rPr lang="ru-RU" sz="1400" i="1">
                            <a:latin typeface="Cambria Math"/>
                          </a:rPr>
                        </m:ctrlPr>
                      </m:sSubPr>
                      <m:e>
                        <m:r>
                          <a:rPr lang="az-Latn-AZ" sz="1400" i="1">
                            <a:latin typeface="Cambria Math"/>
                          </a:rPr>
                          <m:t>𝑥</m:t>
                        </m:r>
                      </m:e>
                      <m:sub>
                        <m:r>
                          <a:rPr lang="az-Latn-AZ" sz="1400" i="1">
                            <a:latin typeface="Cambria Math"/>
                          </a:rPr>
                          <m:t>7</m:t>
                        </m:r>
                      </m:sub>
                    </m:sSub>
                  </m:oMath>
                </a14:m>
                <a:r>
                  <a:rPr lang="az-Latn-AZ" sz="1400" dirty="0">
                    <a:latin typeface="Times New Roman" panose="02020603050405020304" pitchFamily="18" charset="0"/>
                    <a:cs typeface="Times New Roman" panose="02020603050405020304" pitchFamily="18" charset="0"/>
                  </a:rPr>
                  <a:t>           (2)</a:t>
                </a:r>
                <a:endParaRPr lang="ru-RU" sz="1400" dirty="0">
                  <a:latin typeface="Times New Roman" panose="02020603050405020304" pitchFamily="18" charset="0"/>
                  <a:cs typeface="Times New Roman" panose="02020603050405020304" pitchFamily="18" charset="0"/>
                </a:endParaRPr>
              </a:p>
              <a:p>
                <a:pPr algn="just"/>
                <a:r>
                  <a:rPr lang="az-Latn-AZ" sz="1400" dirty="0">
                    <a:latin typeface="Times New Roman" panose="02020603050405020304" pitchFamily="18" charset="0"/>
                    <a:cs typeface="Times New Roman" panose="02020603050405020304" pitchFamily="18" charset="0"/>
                  </a:rPr>
                  <a:t>         F-Fişer kriteriyasından istifadə edərək modelin statistik əhəmiyyətliliyinin yoxlasaq </a:t>
                </a:r>
                <a14:m>
                  <m:oMath xmlns:m="http://schemas.openxmlformats.org/officeDocument/2006/math">
                    <m:sSub>
                      <m:sSubPr>
                        <m:ctrlPr>
                          <a:rPr lang="ru-RU" sz="1400" i="1">
                            <a:latin typeface="Cambria Math"/>
                          </a:rPr>
                        </m:ctrlPr>
                      </m:sSubPr>
                      <m:e>
                        <m:r>
                          <a:rPr lang="az-Latn-AZ" sz="1400" i="1">
                            <a:latin typeface="Cambria Math"/>
                          </a:rPr>
                          <m:t>𝐹</m:t>
                        </m:r>
                      </m:e>
                      <m:sub>
                        <m:r>
                          <a:rPr lang="az-Latn-AZ" sz="1400" i="1">
                            <a:latin typeface="Cambria Math"/>
                          </a:rPr>
                          <m:t>𝑐</m:t>
                        </m:r>
                        <m:r>
                          <a:rPr lang="az-Latn-AZ" sz="1400" i="1">
                            <a:latin typeface="Cambria Math"/>
                          </a:rPr>
                          <m:t>ə</m:t>
                        </m:r>
                        <m:r>
                          <a:rPr lang="az-Latn-AZ" sz="1400" i="1">
                            <a:latin typeface="Cambria Math"/>
                          </a:rPr>
                          <m:t>𝑑</m:t>
                        </m:r>
                      </m:sub>
                    </m:sSub>
                    <m:d>
                      <m:dPr>
                        <m:ctrlPr>
                          <a:rPr lang="ru-RU" sz="1400" i="1">
                            <a:latin typeface="Cambria Math"/>
                          </a:rPr>
                        </m:ctrlPr>
                      </m:dPr>
                      <m:e>
                        <m:r>
                          <a:rPr lang="az-Latn-AZ" sz="1400" i="1">
                            <a:latin typeface="Cambria Math"/>
                          </a:rPr>
                          <m:t>𝛼</m:t>
                        </m:r>
                        <m:r>
                          <a:rPr lang="az-Latn-AZ" sz="1400" i="1">
                            <a:latin typeface="Cambria Math"/>
                          </a:rPr>
                          <m:t>;</m:t>
                        </m:r>
                        <m:r>
                          <a:rPr lang="az-Latn-AZ" sz="1400" i="1">
                            <a:latin typeface="Cambria Math"/>
                          </a:rPr>
                          <m:t>𝑚</m:t>
                        </m:r>
                        <m:r>
                          <a:rPr lang="az-Latn-AZ" sz="1400" i="1">
                            <a:latin typeface="Cambria Math"/>
                          </a:rPr>
                          <m:t>;</m:t>
                        </m:r>
                        <m:r>
                          <a:rPr lang="az-Latn-AZ" sz="1400" i="1">
                            <a:latin typeface="Cambria Math"/>
                          </a:rPr>
                          <m:t>𝑛</m:t>
                        </m:r>
                        <m:r>
                          <a:rPr lang="az-Latn-AZ" sz="1400" i="1">
                            <a:latin typeface="Cambria Math"/>
                          </a:rPr>
                          <m:t>−</m:t>
                        </m:r>
                        <m:r>
                          <a:rPr lang="az-Latn-AZ" sz="1400" i="1">
                            <a:latin typeface="Cambria Math"/>
                          </a:rPr>
                          <m:t>𝑚</m:t>
                        </m:r>
                        <m:r>
                          <a:rPr lang="az-Latn-AZ" sz="1400" i="1">
                            <a:latin typeface="Cambria Math"/>
                          </a:rPr>
                          <m:t>−1</m:t>
                        </m:r>
                      </m:e>
                    </m:d>
                    <m:r>
                      <a:rPr lang="az-Latn-AZ" sz="1400" i="1">
                        <a:latin typeface="Cambria Math"/>
                      </a:rPr>
                      <m:t>=</m:t>
                    </m:r>
                    <m:sSub>
                      <m:sSubPr>
                        <m:ctrlPr>
                          <a:rPr lang="ru-RU" sz="1400" i="1">
                            <a:latin typeface="Cambria Math"/>
                          </a:rPr>
                        </m:ctrlPr>
                      </m:sSubPr>
                      <m:e>
                        <m:r>
                          <a:rPr lang="az-Latn-AZ" sz="1400" i="1">
                            <a:latin typeface="Cambria Math"/>
                          </a:rPr>
                          <m:t>𝐹</m:t>
                        </m:r>
                      </m:e>
                      <m:sub>
                        <m:r>
                          <a:rPr lang="az-Latn-AZ" sz="1400" i="1">
                            <a:latin typeface="Cambria Math"/>
                          </a:rPr>
                          <m:t>РАСП</m:t>
                        </m:r>
                      </m:sub>
                    </m:sSub>
                    <m:d>
                      <m:dPr>
                        <m:ctrlPr>
                          <a:rPr lang="ru-RU" sz="1400" i="1">
                            <a:latin typeface="Cambria Math"/>
                          </a:rPr>
                        </m:ctrlPr>
                      </m:dPr>
                      <m:e>
                        <m:r>
                          <a:rPr lang="az-Latn-AZ" sz="1400" i="1">
                            <a:latin typeface="Cambria Math"/>
                          </a:rPr>
                          <m:t>0,05;7;12−7−1</m:t>
                        </m:r>
                      </m:e>
                    </m:d>
                    <m:r>
                      <a:rPr lang="az-Latn-AZ" sz="1400" i="1">
                        <a:latin typeface="Cambria Math"/>
                      </a:rPr>
                      <m:t>=5,91</m:t>
                    </m:r>
                  </m:oMath>
                </a14:m>
                <a:r>
                  <a:rPr lang="az-Latn-AZ" sz="1400" dirty="0">
                    <a:latin typeface="Times New Roman" panose="02020603050405020304" pitchFamily="18" charset="0"/>
                    <a:cs typeface="Times New Roman" panose="02020603050405020304" pitchFamily="18" charset="0"/>
                  </a:rPr>
                  <a:t> alınır. </a:t>
                </a:r>
                <a14:m>
                  <m:oMath xmlns:m="http://schemas.openxmlformats.org/officeDocument/2006/math">
                    <m:r>
                      <a:rPr lang="az-Latn-AZ" sz="1400" i="1">
                        <a:latin typeface="Cambria Math"/>
                      </a:rPr>
                      <m:t>𝐹</m:t>
                    </m:r>
                    <m:r>
                      <a:rPr lang="az-Latn-AZ" sz="1400" i="1">
                        <a:latin typeface="Cambria Math"/>
                      </a:rPr>
                      <m:t>−</m:t>
                    </m:r>
                    <m:r>
                      <a:rPr lang="az-Latn-AZ" sz="1400" i="1">
                        <a:latin typeface="Cambria Math"/>
                      </a:rPr>
                      <m:t>𝐹𝑖</m:t>
                    </m:r>
                    <m:r>
                      <a:rPr lang="az-Latn-AZ" sz="1400" i="1">
                        <a:latin typeface="Cambria Math"/>
                      </a:rPr>
                      <m:t>ş</m:t>
                    </m:r>
                    <m:r>
                      <a:rPr lang="az-Latn-AZ" sz="1400" i="1">
                        <a:latin typeface="Cambria Math"/>
                      </a:rPr>
                      <m:t>𝑒𝑟</m:t>
                    </m:r>
                    <m:r>
                      <a:rPr lang="az-Latn-AZ" sz="1400" i="1">
                        <a:latin typeface="Cambria Math"/>
                      </a:rPr>
                      <m:t> &gt;</m:t>
                    </m:r>
                    <m:sSub>
                      <m:sSubPr>
                        <m:ctrlPr>
                          <a:rPr lang="ru-RU" sz="1400" i="1">
                            <a:latin typeface="Cambria Math"/>
                          </a:rPr>
                        </m:ctrlPr>
                      </m:sSubPr>
                      <m:e>
                        <m:r>
                          <a:rPr lang="az-Latn-AZ" sz="1400" i="1">
                            <a:latin typeface="Cambria Math"/>
                          </a:rPr>
                          <m:t>𝐹</m:t>
                        </m:r>
                      </m:e>
                      <m:sub>
                        <m:r>
                          <a:rPr lang="az-Latn-AZ" sz="1400" i="1">
                            <a:latin typeface="Cambria Math"/>
                          </a:rPr>
                          <m:t>𝑐</m:t>
                        </m:r>
                        <m:r>
                          <a:rPr lang="az-Latn-AZ" sz="1400" i="1">
                            <a:latin typeface="Cambria Math"/>
                          </a:rPr>
                          <m:t>ə</m:t>
                        </m:r>
                        <m:r>
                          <a:rPr lang="az-Latn-AZ" sz="1400" i="1">
                            <a:latin typeface="Cambria Math"/>
                          </a:rPr>
                          <m:t>𝑑</m:t>
                        </m:r>
                      </m:sub>
                    </m:sSub>
                  </m:oMath>
                </a14:m>
                <a:r>
                  <a:rPr lang="az-Latn-AZ" sz="1400" dirty="0">
                    <a:latin typeface="Times New Roman" panose="02020603050405020304" pitchFamily="18" charset="0"/>
                    <a:cs typeface="Times New Roman" panose="02020603050405020304" pitchFamily="18" charset="0"/>
                  </a:rPr>
                  <a:t> olduğundan reqressiya tənliyi bütövlükdə statistik əhəmiyyət daşıyır (Həsənli Y.H., 2008, s.98). Cədvəl 3-ə əsasən Darbin-Uotson statistikası əsasında avtokorrelyasiya haqqında nəticəni yoxlayaq.</a:t>
                </a:r>
                <a14:m>
                  <m:oMath xmlns:m="http://schemas.openxmlformats.org/officeDocument/2006/math">
                    <m:r>
                      <a:rPr lang="az-Latn-AZ" sz="1400" i="1">
                        <a:latin typeface="Cambria Math"/>
                      </a:rPr>
                      <m:t> </m:t>
                    </m:r>
                    <m:r>
                      <a:rPr lang="az-Latn-AZ" sz="1400" i="1">
                        <a:latin typeface="Cambria Math"/>
                      </a:rPr>
                      <m:t>𝛼</m:t>
                    </m:r>
                    <m:r>
                      <a:rPr lang="az-Latn-AZ" sz="1400" i="1">
                        <a:latin typeface="Cambria Math"/>
                      </a:rPr>
                      <m:t>=0,05</m:t>
                    </m:r>
                  </m:oMath>
                </a14:m>
                <a:r>
                  <a:rPr lang="az-Latn-AZ" sz="1400" dirty="0">
                    <a:latin typeface="Times New Roman" panose="02020603050405020304" pitchFamily="18" charset="0"/>
                    <a:cs typeface="Times New Roman" panose="02020603050405020304" pitchFamily="18" charset="0"/>
                  </a:rPr>
                  <a:t> əhəmiyyətlilik səviyyəsində Darbin-Uotson böhran nöqtələri </a:t>
                </a:r>
                <a14:m>
                  <m:oMath xmlns:m="http://schemas.openxmlformats.org/officeDocument/2006/math">
                    <m:sSub>
                      <m:sSubPr>
                        <m:ctrlPr>
                          <a:rPr lang="ru-RU" sz="1400" i="1">
                            <a:latin typeface="Cambria Math"/>
                          </a:rPr>
                        </m:ctrlPr>
                      </m:sSubPr>
                      <m:e>
                        <m:r>
                          <a:rPr lang="az-Latn-AZ" sz="1400" i="1">
                            <a:latin typeface="Cambria Math"/>
                          </a:rPr>
                          <m:t>𝑑</m:t>
                        </m:r>
                      </m:e>
                      <m:sub>
                        <m:r>
                          <a:rPr lang="az-Latn-AZ" sz="1400" i="1">
                            <a:latin typeface="Cambria Math"/>
                          </a:rPr>
                          <m:t>𝑙</m:t>
                        </m:r>
                      </m:sub>
                    </m:sSub>
                    <m:r>
                      <a:rPr lang="az-Latn-AZ" sz="1400" i="1">
                        <a:latin typeface="Cambria Math"/>
                      </a:rPr>
                      <m:t>=0,171  , </m:t>
                    </m:r>
                    <m:sSub>
                      <m:sSubPr>
                        <m:ctrlPr>
                          <a:rPr lang="ru-RU" sz="1400" i="1">
                            <a:latin typeface="Cambria Math"/>
                          </a:rPr>
                        </m:ctrlPr>
                      </m:sSubPr>
                      <m:e>
                        <m:r>
                          <a:rPr lang="az-Latn-AZ" sz="1400" i="1">
                            <a:latin typeface="Cambria Math"/>
                          </a:rPr>
                          <m:t>𝑑</m:t>
                        </m:r>
                      </m:e>
                      <m:sub>
                        <m:r>
                          <a:rPr lang="az-Latn-AZ" sz="1400" i="1">
                            <a:latin typeface="Cambria Math"/>
                          </a:rPr>
                          <m:t>𝑢</m:t>
                        </m:r>
                      </m:sub>
                    </m:sSub>
                    <m:r>
                      <a:rPr lang="az-Latn-AZ" sz="1400" i="1">
                        <a:latin typeface="Cambria Math"/>
                      </a:rPr>
                      <m:t>=3,149</m:t>
                    </m:r>
                  </m:oMath>
                </a14:m>
                <a:r>
                  <a:rPr lang="az-Latn-AZ" sz="1400" dirty="0">
                    <a:latin typeface="Times New Roman" panose="02020603050405020304" pitchFamily="18" charset="0"/>
                    <a:cs typeface="Times New Roman" panose="02020603050405020304" pitchFamily="18" charset="0"/>
                  </a:rPr>
                  <a:t> olduğundan , </a:t>
                </a:r>
                <a14:m>
                  <m:oMath xmlns:m="http://schemas.openxmlformats.org/officeDocument/2006/math">
                    <m:sSub>
                      <m:sSubPr>
                        <m:ctrlPr>
                          <a:rPr lang="ru-RU" sz="1400" i="1">
                            <a:latin typeface="Cambria Math"/>
                          </a:rPr>
                        </m:ctrlPr>
                      </m:sSubPr>
                      <m:e>
                        <m:r>
                          <a:rPr lang="az-Latn-AZ" sz="1400" i="1">
                            <a:latin typeface="Cambria Math"/>
                          </a:rPr>
                          <m:t>𝑑</m:t>
                        </m:r>
                      </m:e>
                      <m:sub>
                        <m:r>
                          <a:rPr lang="az-Latn-AZ" sz="1400" i="1">
                            <a:latin typeface="Cambria Math"/>
                          </a:rPr>
                          <m:t>𝑙</m:t>
                        </m:r>
                      </m:sub>
                    </m:sSub>
                    <m:r>
                      <a:rPr lang="az-Latn-AZ" sz="1400" i="1">
                        <a:latin typeface="Cambria Math"/>
                      </a:rPr>
                      <m:t>=0,171&lt;</m:t>
                    </m:r>
                    <m:r>
                      <a:rPr lang="az-Latn-AZ" sz="1400" i="1">
                        <a:latin typeface="Cambria Math"/>
                      </a:rPr>
                      <m:t>𝐷𝑊</m:t>
                    </m:r>
                    <m:r>
                      <a:rPr lang="az-Latn-AZ" sz="1400" i="1">
                        <a:latin typeface="Cambria Math"/>
                      </a:rPr>
                      <m:t>=2,087&lt;3,149</m:t>
                    </m:r>
                  </m:oMath>
                </a14:m>
                <a:r>
                  <a:rPr lang="az-Latn-AZ" sz="1400" dirty="0">
                    <a:latin typeface="Times New Roman" panose="02020603050405020304" pitchFamily="18" charset="0"/>
                    <a:cs typeface="Times New Roman" panose="02020603050405020304" pitchFamily="18" charset="0"/>
                  </a:rPr>
                  <a:t> olacaqdır (Бородич С.А., 2006). Bu isə o deməkdir ki, avtokorelyasiyanın mövcudluğu haqqında nəticə təyin edilməmişdir ( Stock J.H., Watson M.W., 2010)</a:t>
                </a:r>
                <a:endParaRPr lang="ru-RU" sz="1400" dirty="0">
                  <a:latin typeface="Times New Roman" panose="02020603050405020304" pitchFamily="18" charset="0"/>
                  <a:cs typeface="Times New Roman" panose="02020603050405020304" pitchFamily="18" charset="0"/>
                </a:endParaRPr>
              </a:p>
              <a:p>
                <a:pPr algn="just"/>
                <a:r>
                  <a:rPr lang="az-Latn-AZ" sz="1400" dirty="0">
                    <a:latin typeface="Times New Roman" panose="02020603050405020304" pitchFamily="18" charset="0"/>
                    <a:cs typeface="Times New Roman" panose="02020603050405020304" pitchFamily="18" charset="0"/>
                  </a:rPr>
                  <a:t>          Əgər (2) xətti reqerssiya tənliyi üçün elastiklik əmsalın hesablasaq görərik ki, “Azərbaycan Xəzər Dəniz Gəmiçiliyi” QSC-nin dövlət büdcəsinə ödənilmiş ƏDV-nin 1 % artması büdcə gəlirlərini 0,0081% artırır, mənfəət vergisinin 1 % artması büdcə gəlirlərini 0,00033% artırır, torpaq vergisinin və əmlak vergisinin 1 % artması isə büdcə gəlirlərini müvafiq olaraq 0,0008% və 0,0002% azaldır, muzdlu işlə əlaqədar ödəmə mənbəyində tutulan verqinin 1% artması büdcə gəlirlərini 0,0034%, ödəmə mənbəyində tutulan verqinin 1% artması isə büdcə gəlirlərini 0,0063 % artırır. Göründüyü kimi, gəmiçilik üzrə maya dəyərinə daxil olan vergilərin ( əmlak və torpaq vergisi) 1% artması büdcə gəlirlərini ümumilikdə həmin vergi növləri üzrə 0,001% azaldır. Bu azalma gəmiçilik üzrə hesablanmış və ödənilmiş vergilərin dövlət büdcəsinin gəlirlərində aşağı paya malik olması ilə əlaqədar olaraq izah edilir. </a:t>
                </a:r>
                <a:endParaRPr lang="ru-RU" sz="1400" dirty="0">
                  <a:latin typeface="Times New Roman" panose="02020603050405020304" pitchFamily="18" charset="0"/>
                  <a:cs typeface="Times New Roman" panose="02020603050405020304" pitchFamily="18" charset="0"/>
                </a:endParaRPr>
              </a:p>
              <a:p>
                <a:pPr algn="just"/>
                <a:r>
                  <a:rPr lang="az-Latn-AZ" sz="1400" dirty="0">
                    <a:latin typeface="Times New Roman" panose="02020603050405020304" pitchFamily="18" charset="0"/>
                    <a:cs typeface="Times New Roman" panose="02020603050405020304" pitchFamily="18" charset="0"/>
                  </a:rPr>
                  <a:t>          </a:t>
                </a:r>
                <a:r>
                  <a:rPr lang="az-Latn-AZ" sz="1400" dirty="0" smtClean="0">
                    <a:latin typeface="Times New Roman" panose="02020603050405020304" pitchFamily="18" charset="0"/>
                    <a:cs typeface="Times New Roman" panose="02020603050405020304" pitchFamily="18" charset="0"/>
                  </a:rPr>
                  <a:t>Cədvlə əsasən “Azərbaycan </a:t>
                </a:r>
                <a:r>
                  <a:rPr lang="az-Latn-AZ" sz="1400" dirty="0">
                    <a:latin typeface="Times New Roman" panose="02020603050405020304" pitchFamily="18" charset="0"/>
                    <a:cs typeface="Times New Roman" panose="02020603050405020304" pitchFamily="18" charset="0"/>
                  </a:rPr>
                  <a:t>Xəzər Dəniz Gəmiçiliyi” QSC-nin 2014-2019-cu illər və 2020-ci ilin 1-ci yarımilliyi ərzində mənfəət vergisinin ödənişlərin dövlət büdcəsinin gəlirlərində payı 0,07% olmaqla digər vergi növlərindən yüksəkdir. Bu baxımdan mənfəətin və bütünlükdə donanmanın rentabellik səviyyəsinin yüksəldilməsi mühüm əhəmiyyət kəsb edərək gəmiçiliyin rəqabətqabiliyyətinin yaxşılaşdırılmasını şərtləndirir. Gəmiçiliyin təsərrüfat fəaliyyətinin o cümlədən, xərc maddələri üzrə ammortizasiya ayrılması ilə bərabər yanacaq-sürtgü materialları, xammal və ehtiyyat hissələri, logistika xərcləri, liman xərcləri, təmir və texniki xidmət xərcləri, əmək haqqı sistemi və digər xərclərin optimal tənzimlənməsini və eyni zamanda “Azərbaycan Xəzər Dəniz Gəmiçiliyi” QSC-nin icarədən əldə olunan gəlirlərinin optimallaşdırılmasını tələb edir.</a:t>
                </a:r>
                <a:endParaRPr lang="ru-RU" sz="1400" dirty="0">
                  <a:latin typeface="Times New Roman" panose="02020603050405020304" pitchFamily="18" charset="0"/>
                  <a:cs typeface="Times New Roman" panose="02020603050405020304" pitchFamily="18" charset="0"/>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40788" y="764704"/>
                <a:ext cx="9001571" cy="5904373"/>
              </a:xfrm>
              <a:prstGeom prst="rect">
                <a:avLst/>
              </a:prstGeom>
              <a:blipFill rotWithShape="1">
                <a:blip r:embed="rId2"/>
                <a:stretch>
                  <a:fillRect r="-67"/>
                </a:stretch>
              </a:blipFill>
            </p:spPr>
            <p:txBody>
              <a:bodyPr/>
              <a:lstStyle/>
              <a:p>
                <a:r>
                  <a:rPr lang="ru-RU">
                    <a:noFill/>
                  </a:rPr>
                  <a:t> </a:t>
                </a:r>
              </a:p>
            </p:txBody>
          </p:sp>
        </mc:Fallback>
      </mc:AlternateContent>
      <p:pic>
        <p:nvPicPr>
          <p:cNvPr id="5" name="Picture 7" descr="C:\Users\USER\Documents\ReceivedFiles\AMEA-logo.png"/>
          <p:cNvPicPr>
            <a:picLocks noChangeAspect="1" noChangeArrowheads="1"/>
          </p:cNvPicPr>
          <p:nvPr/>
        </p:nvPicPr>
        <p:blipFill>
          <a:blip r:embed="rId3"/>
          <a:srcRect/>
          <a:stretch>
            <a:fillRect/>
          </a:stretch>
        </p:blipFill>
        <p:spPr bwMode="auto">
          <a:xfrm>
            <a:off x="40788" y="28313"/>
            <a:ext cx="9001571" cy="664383"/>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2715296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USER\Documents\ReceivedFiles\AMEA-logo.png"/>
          <p:cNvPicPr>
            <a:picLocks noChangeAspect="1" noChangeArrowheads="1"/>
          </p:cNvPicPr>
          <p:nvPr/>
        </p:nvPicPr>
        <p:blipFill>
          <a:blip r:embed="rId2"/>
          <a:srcRect/>
          <a:stretch>
            <a:fillRect/>
          </a:stretch>
        </p:blipFill>
        <p:spPr bwMode="auto">
          <a:xfrm>
            <a:off x="0" y="21657"/>
            <a:ext cx="9109914" cy="709613"/>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
        <p:nvSpPr>
          <p:cNvPr id="5" name="Прямоугольник 4"/>
          <p:cNvSpPr/>
          <p:nvPr/>
        </p:nvSpPr>
        <p:spPr>
          <a:xfrm>
            <a:off x="1" y="803319"/>
            <a:ext cx="9143999" cy="400110"/>
          </a:xfrm>
          <a:prstGeom prst="rect">
            <a:avLst/>
          </a:prstGeom>
          <a:solidFill>
            <a:srgbClr val="FF9393"/>
          </a:solidFill>
          <a:ln>
            <a:solidFill>
              <a:srgbClr val="92D050"/>
            </a:solidFill>
          </a:ln>
          <a:scene3d>
            <a:camera prst="orthographicFront"/>
            <a:lightRig rig="threePt" dir="t"/>
          </a:scene3d>
          <a:sp3d>
            <a:bevelT w="114300" prst="artDeco"/>
          </a:sp3d>
        </p:spPr>
        <p:txBody>
          <a:bodyPr wrap="square">
            <a:spAutoFit/>
          </a:bodyPr>
          <a:lstStyle/>
          <a:p>
            <a:pPr eaLnBrk="1" fontAlgn="auto" hangingPunct="1">
              <a:spcBef>
                <a:spcPts val="0"/>
              </a:spcBef>
              <a:spcAft>
                <a:spcPts val="0"/>
              </a:spcAft>
              <a:defRPr/>
            </a:pPr>
            <a:r>
              <a:rPr lang="az-Latn-AZ" sz="1200" dirty="0">
                <a:latin typeface="Calibri" panose="020F0502020204030204" pitchFamily="34" charset="0"/>
                <a:ea typeface="Calibri" panose="020F0502020204030204" pitchFamily="34" charset="0"/>
                <a:cs typeface="Times New Roman" panose="02020603050405020304" pitchFamily="18" charset="0"/>
              </a:rPr>
              <a:t>                                        </a:t>
            </a:r>
            <a:r>
              <a:rPr lang="az-Latn-AZ" sz="2000" dirty="0">
                <a:latin typeface="Times New Roman" panose="02020603050405020304" pitchFamily="18" charset="0"/>
                <a:ea typeface="Calibri" panose="020F0502020204030204" pitchFamily="34" charset="0"/>
                <a:cs typeface="Times New Roman" panose="02020603050405020304" pitchFamily="18" charset="0"/>
              </a:rPr>
              <a:t>2010-2020-ci illər üzrə Əmtəə ixracı, mlrd. ABŞ Dolları ilə</a:t>
            </a:r>
            <a:endParaRPr lang="en-US" sz="2000" dirty="0">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3025197875"/>
              </p:ext>
            </p:extLst>
          </p:nvPr>
        </p:nvGraphicFramePr>
        <p:xfrm>
          <a:off x="2" y="1201585"/>
          <a:ext cx="9109912" cy="560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616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92429"/>
            <a:ext cx="9022560" cy="3323987"/>
          </a:xfrm>
          <a:prstGeom prst="rect">
            <a:avLst/>
          </a:prstGeom>
          <a:solidFill>
            <a:schemeClr val="accent1">
              <a:lumMod val="20000"/>
              <a:lumOff val="80000"/>
            </a:schemeClr>
          </a:solidFill>
          <a:scene3d>
            <a:camera prst="orthographicFront"/>
            <a:lightRig rig="threePt" dir="t"/>
          </a:scene3d>
          <a:sp3d>
            <a:bevelT w="114300" prst="artDeco"/>
          </a:sp3d>
        </p:spPr>
        <p:txBody>
          <a:bodyPr wrap="square">
            <a:spAutoFit/>
          </a:bodyPr>
          <a:lstStyle/>
          <a:p>
            <a:pPr algn="just"/>
            <a:r>
              <a:rPr lang="az-Latn-AZ" sz="1400" dirty="0">
                <a:latin typeface="Times New Roman" panose="02020603050405020304" pitchFamily="18" charset="0"/>
                <a:cs typeface="Times New Roman" panose="02020603050405020304" pitchFamily="18" charset="0"/>
              </a:rPr>
              <a:t> </a:t>
            </a:r>
            <a:r>
              <a:rPr lang="az-Latn-AZ" sz="1400" dirty="0" smtClean="0">
                <a:latin typeface="Times New Roman" panose="02020603050405020304" pitchFamily="18" charset="0"/>
                <a:cs typeface="Times New Roman" panose="02020603050405020304" pitchFamily="18" charset="0"/>
              </a:rPr>
              <a:t>     İnkişaf </a:t>
            </a:r>
            <a:r>
              <a:rPr lang="az-Latn-AZ" sz="1400" dirty="0">
                <a:latin typeface="Times New Roman" panose="02020603050405020304" pitchFamily="18" charset="0"/>
                <a:cs typeface="Times New Roman" panose="02020603050405020304" pitchFamily="18" charset="0"/>
              </a:rPr>
              <a:t>etmiş ölkələrdə olduğu kimi Azərbaycan Respublikasında da nəqliyyat təsərrüfat sahələrinin təməl sahələrindən biri olmaqla, istehsal və sosila strukturların əsas tərkib hissəsi kim ölkənin sosial və iqtisadi inkişafında mühüm rol oynayır. Vahid Nəqliyyat Sisteminin inkişafı hər bir ölkənin  iqtisadi artımı üçün şərait yaradaraq, milli iqtisadiyyatın rəqabətqabiliyyətini və əhalinin həyat səviyyəsinin yüksəldilməsini  təmin edir. Nəqliyyat sahəsinin işinin əsas vacib tərkib hissəsi yük və sərnişinlərin  daşınmassı xidmətində çatdırılmanın  keyfiyyətidir. Nəqliyyat sektoru bazarında fəaliyyət göstərən şirkətlərin əsas məsələsi xidmətin keyfiyyətini artırmaqla daha çox müştəri cəlb etməkdən ibarətdir. Bu baxımdan da nəqliyyat müəssisələrinin rəqabətqabiliyyətliliyinin müəyyən edilməsi mühüm əhəmiyyət kəsb edir. Qiymətlndirmənin nəticəsindən istifadə edərək, dünyanın bütün ölkələrində olduğu kimi, Azərbaycan Respublikasında da nəqliyyat xidməti göstərən müəssisələrin reytinqini qurmaq olar. Dünya təcrübəsində, müxtəlif ölkələrdə nəqliyyat bazarının inkişafını qiymətləndirmək üçün Dünya Bankının mütəxəssisləri ilə Finlandiyanın Turku Universiteti 2007-ci ildə başlayaraq ildə 2 dəfə Logistikanın Səmərəlilik İndeksini (LSİ) qiymətləndirirlər.</a:t>
            </a:r>
            <a:endParaRPr lang="ru-RU" sz="1400" dirty="0">
              <a:latin typeface="Times New Roman" panose="02020603050405020304" pitchFamily="18" charset="0"/>
              <a:cs typeface="Times New Roman" panose="02020603050405020304" pitchFamily="18" charset="0"/>
            </a:endParaRPr>
          </a:p>
          <a:p>
            <a:pPr algn="just"/>
            <a:r>
              <a:rPr lang="az-Latn-AZ" sz="1400" dirty="0">
                <a:latin typeface="Times New Roman" panose="02020603050405020304" pitchFamily="18" charset="0"/>
                <a:cs typeface="Times New Roman" panose="02020603050405020304" pitchFamily="18" charset="0"/>
              </a:rPr>
              <a:t>    Dünya ölkələrinin logistika mühitinin qiymətləndirilməsi və müqayisəsi mürəkkəbdir. LSİ 5 balla qiymətləndirilməklə 6 indiqatorlarla-kömrük, infrasruktur, beynəlxalq tədarük, nəqliyyat sferasında keyfiyyət və kompentensiya, yüklərin zədələnməməsi, vaxtında şatdırma ilə müəyyən edilir. Ekspertlərin hesablamalarına əsasən LSİ-yə görə dünya dövlətləri 4 qrupa bölünür. </a:t>
            </a:r>
            <a:endParaRPr lang="ru-RU" sz="1400" dirty="0">
              <a:latin typeface="Times New Roman" panose="02020603050405020304" pitchFamily="18" charset="0"/>
              <a:cs typeface="Times New Roman" panose="02020603050405020304" pitchFamily="18" charset="0"/>
            </a:endParaRPr>
          </a:p>
        </p:txBody>
      </p:sp>
      <p:pic>
        <p:nvPicPr>
          <p:cNvPr id="5" name="Picture 7" descr="C:\Users\USER\Documents\ReceivedFiles\AMEA-logo.png"/>
          <p:cNvPicPr>
            <a:picLocks noChangeAspect="1" noChangeArrowheads="1"/>
          </p:cNvPicPr>
          <p:nvPr/>
        </p:nvPicPr>
        <p:blipFill>
          <a:blip r:embed="rId2"/>
          <a:srcRect/>
          <a:stretch>
            <a:fillRect/>
          </a:stretch>
        </p:blipFill>
        <p:spPr bwMode="auto">
          <a:xfrm>
            <a:off x="40788" y="28313"/>
            <a:ext cx="9001571" cy="448359"/>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graphicFrame>
        <p:nvGraphicFramePr>
          <p:cNvPr id="6" name="Таблица 5"/>
          <p:cNvGraphicFramePr>
            <a:graphicFrameLocks noGrp="1"/>
          </p:cNvGraphicFramePr>
          <p:nvPr>
            <p:extLst>
              <p:ext uri="{D42A27DB-BD31-4B8C-83A1-F6EECF244321}">
                <p14:modId xmlns:p14="http://schemas.microsoft.com/office/powerpoint/2010/main" val="1882485718"/>
              </p:ext>
            </p:extLst>
          </p:nvPr>
        </p:nvGraphicFramePr>
        <p:xfrm>
          <a:off x="40788" y="3816416"/>
          <a:ext cx="9001570" cy="2874264"/>
        </p:xfrm>
        <a:graphic>
          <a:graphicData uri="http://schemas.openxmlformats.org/drawingml/2006/table">
            <a:tbl>
              <a:tblPr firstRow="1" firstCol="1" bandRow="1">
                <a:tableStyleId>{5C22544A-7EE6-4342-B048-85BDC9FD1C3A}</a:tableStyleId>
              </a:tblPr>
              <a:tblGrid>
                <a:gridCol w="1294054"/>
                <a:gridCol w="1752866"/>
                <a:gridCol w="980236"/>
                <a:gridCol w="1051042"/>
                <a:gridCol w="1160731"/>
                <a:gridCol w="1088185"/>
                <a:gridCol w="870548"/>
                <a:gridCol w="803908"/>
              </a:tblGrid>
              <a:tr h="104775">
                <a:tc rowSpan="2">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Ölkə qrupları</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LSİ-nin inkişaf səviyyəsinə görə qruplar</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LSİ üzrə orta ballar</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gridSpan="5">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LSİ üzrə beynəlxalq səmərəlilik indikatorları</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66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kömrük </a:t>
                      </a:r>
                      <a:r>
                        <a:rPr lang="az-Latn-AZ" sz="1100" dirty="0" smtClean="0">
                          <a:solidFill>
                            <a:schemeClr val="tx1"/>
                          </a:solidFill>
                          <a:effectLst/>
                          <a:latin typeface="Times New Roman" panose="02020603050405020304" pitchFamily="18" charset="0"/>
                          <a:cs typeface="Times New Roman" panose="02020603050405020304" pitchFamily="18" charset="0"/>
                        </a:rPr>
                        <a:t>əməliyyatları-nın </a:t>
                      </a:r>
                      <a:r>
                        <a:rPr lang="az-Latn-AZ" sz="1100" dirty="0">
                          <a:solidFill>
                            <a:schemeClr val="tx1"/>
                          </a:solidFill>
                          <a:effectLst/>
                          <a:latin typeface="Times New Roman" panose="02020603050405020304" pitchFamily="18" charset="0"/>
                          <a:cs typeface="Times New Roman" panose="02020603050405020304" pitchFamily="18" charset="0"/>
                        </a:rPr>
                        <a:t>səmərəliliyi indeksi üzrə</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nəqliyyatın keyfiyyəti və informasiya texnologiyaları indeksi üzrə</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logistikanın komponentliyi indeksi üzrə</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yüklərin izlənmə qabiliyyəti indeksi üzrə</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Yüklərin çatdırılma tezliyi indeksi üzrə</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1-ci qrup ölkələr</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LSİ-nin maksimum inkişaf səviyyəsi</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3,14-5,0</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 </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 </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 </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2-ci qrup ölkələr</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LSİ-nin yüksək inkişaf səviyyəsi</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2,53-3,14</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 </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 </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 </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3-cü qrup ölkələr</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LSİ-nin orta inkişaf səviyyəsi</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2,29-2,53</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 </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 </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 </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 </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4-cü qrup ölkələr</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a:solidFill>
                            <a:schemeClr val="tx1"/>
                          </a:solidFill>
                          <a:effectLst/>
                          <a:latin typeface="Times New Roman" panose="02020603050405020304" pitchFamily="18" charset="0"/>
                          <a:cs typeface="Times New Roman" panose="02020603050405020304" pitchFamily="18" charset="0"/>
                        </a:rPr>
                        <a:t>LSİ-nin aşağı inkişaf səviyyəsi</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1,0-2,29</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az-Latn-AZ"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az-Latn-AZ" sz="1000">
                          <a:effectLst/>
                        </a:rPr>
                        <a:t> </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az-Latn-AZ" sz="1000">
                          <a:effectLst/>
                        </a:rPr>
                        <a:t> </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az-Latn-AZ" sz="1000">
                          <a:effectLst/>
                        </a:rPr>
                        <a:t> </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az-Latn-AZ" sz="1000">
                          <a:effectLst/>
                        </a:rPr>
                        <a:t> </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az-Latn-AZ" sz="1000">
                          <a:effectLst/>
                        </a:rPr>
                        <a:t> </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az-Latn-AZ" sz="1000">
                          <a:effectLst/>
                        </a:rPr>
                        <a:t> </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az-Latn-AZ" sz="1000">
                          <a:effectLst/>
                        </a:rPr>
                        <a:t> </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az-Latn-AZ" sz="1000" dirty="0">
                          <a:effectLst/>
                        </a:rPr>
                        <a:t> </a:t>
                      </a:r>
                      <a:endParaRPr lang="ru-RU"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47268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USER\Documents\ReceivedFiles\AMEA-logo.png"/>
          <p:cNvPicPr>
            <a:picLocks noChangeAspect="1" noChangeArrowheads="1"/>
          </p:cNvPicPr>
          <p:nvPr/>
        </p:nvPicPr>
        <p:blipFill>
          <a:blip r:embed="rId2"/>
          <a:srcRect/>
          <a:stretch>
            <a:fillRect/>
          </a:stretch>
        </p:blipFill>
        <p:spPr bwMode="auto">
          <a:xfrm>
            <a:off x="40788" y="28313"/>
            <a:ext cx="9001571" cy="448359"/>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pic>
        <p:nvPicPr>
          <p:cNvPr id="3" name="Рисунок 2"/>
          <p:cNvPicPr/>
          <p:nvPr/>
        </p:nvPicPr>
        <p:blipFill>
          <a:blip r:embed="rId3">
            <a:extLst>
              <a:ext uri="{28A0092B-C50C-407E-A947-70E740481C1C}">
                <a14:useLocalDpi xmlns:a14="http://schemas.microsoft.com/office/drawing/2010/main" val="0"/>
              </a:ext>
            </a:extLst>
          </a:blip>
          <a:srcRect/>
          <a:stretch>
            <a:fillRect/>
          </a:stretch>
        </p:blipFill>
        <p:spPr bwMode="auto">
          <a:xfrm>
            <a:off x="154967" y="692696"/>
            <a:ext cx="8568953" cy="3024336"/>
          </a:xfrm>
          <a:prstGeom prst="rect">
            <a:avLst/>
          </a:prstGeom>
          <a:noFill/>
          <a:ln>
            <a:noFill/>
          </a:ln>
        </p:spPr>
      </p:pic>
      <p:sp>
        <p:nvSpPr>
          <p:cNvPr id="2" name="Прямоугольник 1"/>
          <p:cNvSpPr/>
          <p:nvPr/>
        </p:nvSpPr>
        <p:spPr>
          <a:xfrm>
            <a:off x="154967" y="3789040"/>
            <a:ext cx="8568953" cy="1446550"/>
          </a:xfrm>
          <a:prstGeom prst="rect">
            <a:avLst/>
          </a:prstGeom>
          <a:solidFill>
            <a:schemeClr val="accent2">
              <a:lumMod val="20000"/>
              <a:lumOff val="80000"/>
            </a:schemeClr>
          </a:solidFill>
          <a:scene3d>
            <a:camera prst="orthographicFront"/>
            <a:lightRig rig="threePt" dir="t"/>
          </a:scene3d>
          <a:sp3d>
            <a:bevelT w="114300" prst="artDeco"/>
          </a:sp3d>
        </p:spPr>
        <p:txBody>
          <a:bodyPr wrap="square">
            <a:spAutoFit/>
          </a:bodyPr>
          <a:lstStyle/>
          <a:p>
            <a:pPr algn="just"/>
            <a:r>
              <a:rPr lang="az-Latn-AZ" dirty="0" smtClean="0"/>
              <a:t>     </a:t>
            </a:r>
            <a:r>
              <a:rPr lang="az-Latn-AZ" sz="1400" dirty="0">
                <a:latin typeface="Times New Roman" panose="02020603050405020304" pitchFamily="18" charset="0"/>
                <a:cs typeface="Times New Roman" panose="02020603050405020304" pitchFamily="18" charset="0"/>
              </a:rPr>
              <a:t>Beynəlxalq təcrübədə nəqliyyat-logistika xidmətlərinin səmərəliliyi logistikanın səmərəlilik indeksi ilə müəyyən edilir. LSİ üzrə Azərbaycan Respublikası 2016-cı ildə materiallar təqdim etmədiyinə görə bu indeks hesablanmamışdır. 2010 və 2014-2016-cı illər üzrə logistikanın inkişafına görə Almaniya 1-ci yerdə olmaqla LSİ-yə görə 2010-cu ildə 4,11 balla, 2014-cü ildə 4,12, 2016-cı ildə isə 4,23 balla qiymətləndirilmişdir. İlk 1-ci onluğa Sinqapur, İsveçrə, Niderland, Lüksemburq, Yaponiya, Böyük Britaniya, Belçika və Norveş dövlətləri daxil edilmişdir. MDB dövlətləri arasında 2010-2016-cü illərdə Qazaxıstan Respublikası 2,7-2,8 balla ön sırada olmuşdur </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126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74087" y="764704"/>
            <a:ext cx="8646385" cy="3024336"/>
          </a:xfrm>
          <a:prstGeom prst="rect">
            <a:avLst/>
          </a:prstGeom>
          <a:noFill/>
          <a:ln>
            <a:noFill/>
          </a:ln>
        </p:spPr>
      </p:pic>
      <p:sp>
        <p:nvSpPr>
          <p:cNvPr id="5" name="Прямоугольник 4"/>
          <p:cNvSpPr/>
          <p:nvPr/>
        </p:nvSpPr>
        <p:spPr>
          <a:xfrm>
            <a:off x="251520" y="3933056"/>
            <a:ext cx="8718393" cy="2462213"/>
          </a:xfrm>
          <a:prstGeom prst="rect">
            <a:avLst/>
          </a:prstGeom>
          <a:solidFill>
            <a:schemeClr val="accent2">
              <a:lumMod val="20000"/>
              <a:lumOff val="80000"/>
            </a:schemeClr>
          </a:solidFill>
          <a:scene3d>
            <a:camera prst="orthographicFront"/>
            <a:lightRig rig="threePt" dir="t"/>
          </a:scene3d>
          <a:sp3d>
            <a:bevelT w="114300" prst="artDeco"/>
          </a:sp3d>
        </p:spPr>
        <p:txBody>
          <a:bodyPr wrap="square">
            <a:spAutoFit/>
          </a:bodyPr>
          <a:lstStyle/>
          <a:p>
            <a:pPr algn="just"/>
            <a:r>
              <a:rPr lang="az-Latn-AZ" sz="1400" dirty="0" smtClean="0">
                <a:latin typeface="Times New Roman" panose="02020603050405020304" pitchFamily="18" charset="0"/>
                <a:cs typeface="Times New Roman" panose="02020603050405020304" pitchFamily="18" charset="0"/>
              </a:rPr>
              <a:t>      logistikanın </a:t>
            </a:r>
            <a:r>
              <a:rPr lang="az-Latn-AZ" sz="1400" dirty="0">
                <a:latin typeface="Times New Roman" panose="02020603050405020304" pitchFamily="18" charset="0"/>
                <a:cs typeface="Times New Roman" panose="02020603050405020304" pitchFamily="18" charset="0"/>
              </a:rPr>
              <a:t>səmərəlilik indeksinə görə Azərbaycan Respublikası 2007-ci ildə Rusiya, Ukrayna, Qırğızıstan və Türkmənistan Respublikalarından geridə qalsa da, 2010-cu ildə Ukrayna, Gürcüstan və Türkmənistan dövlətlərini üstələmişdir. 2014-cü ildə isə 2013-cü illə müqayisədə LSİ-i üzrə 7,2% aşağı nəticə gösərməklə 3-cü qrup ölkələrin sırasında dayanmışdır.</a:t>
            </a:r>
            <a:r>
              <a:rPr lang="az-Latn-AZ" sz="1400" b="1" dirty="0">
                <a:latin typeface="Times New Roman" panose="02020603050405020304" pitchFamily="18" charset="0"/>
                <a:cs typeface="Times New Roman" panose="02020603050405020304" pitchFamily="18" charset="0"/>
              </a:rPr>
              <a:t> </a:t>
            </a:r>
            <a:r>
              <a:rPr lang="az-Latn-AZ" sz="1400" dirty="0">
                <a:latin typeface="Times New Roman" panose="02020603050405020304" pitchFamily="18" charset="0"/>
                <a:cs typeface="Times New Roman" panose="02020603050405020304" pitchFamily="18" charset="0"/>
              </a:rPr>
              <a:t>2014-cü ilin nəticələrinə görə Azərbaycan LSİ-yə görə 2,45 balla 160 ölkə arasında </a:t>
            </a:r>
            <a:r>
              <a:rPr lang="az-Latn-AZ" sz="1400" b="1" dirty="0">
                <a:latin typeface="Times New Roman" panose="02020603050405020304" pitchFamily="18" charset="0"/>
                <a:cs typeface="Times New Roman" panose="02020603050405020304" pitchFamily="18" charset="0"/>
              </a:rPr>
              <a:t>125-ci</a:t>
            </a:r>
            <a:r>
              <a:rPr lang="az-Latn-AZ" sz="1400" dirty="0">
                <a:latin typeface="Times New Roman" panose="02020603050405020304" pitchFamily="18" charset="0"/>
                <a:cs typeface="Times New Roman" panose="02020603050405020304" pitchFamily="18" charset="0"/>
              </a:rPr>
              <a:t> yeri tutmuşdu</a:t>
            </a:r>
            <a:r>
              <a:rPr lang="az-Latn-AZ" sz="1400" dirty="0" smtClean="0">
                <a:latin typeface="Times New Roman" panose="02020603050405020304" pitchFamily="18" charset="0"/>
                <a:cs typeface="Times New Roman" panose="02020603050405020304" pitchFamily="18" charset="0"/>
              </a:rPr>
              <a:t>     </a:t>
            </a:r>
          </a:p>
          <a:p>
            <a:pPr algn="just"/>
            <a:r>
              <a:rPr lang="az-Latn-AZ" sz="1400" dirty="0" smtClean="0">
                <a:latin typeface="Times New Roman" panose="02020603050405020304" pitchFamily="18" charset="0"/>
                <a:cs typeface="Times New Roman" panose="02020603050405020304" pitchFamily="18" charset="0"/>
              </a:rPr>
              <a:t>      Beynəlxalq </a:t>
            </a:r>
            <a:r>
              <a:rPr lang="az-Latn-AZ" sz="1400" dirty="0">
                <a:latin typeface="Times New Roman" panose="02020603050405020304" pitchFamily="18" charset="0"/>
                <a:cs typeface="Times New Roman" panose="02020603050405020304" pitchFamily="18" charset="0"/>
              </a:rPr>
              <a:t>təcrübədə nəqliyyat-logistika xidmətlərinin səmərəliliyi logistikanın səmərəlilik indeksi ilə müəyyən edilir. LSİ üzrə Azərbaycan Respublikası 2016-cı ildə materiallar təqdim etmədiyinə görə bu indeks hesablanmamışdır. 2010 və 2014-2016-cı illər üzrə logistikanın inkişafına görə Almaniya 1-ci yerdə olmaqla LSİ-yə görə 2010-cu ildə 4,11 balla, 2014-cü ildə 4,12, 2016-cı ildə isə 4,23 balla qiymətləndirilmişdir. İlk 1-ci onluğa Sinqapur, İsveçrə, Niderland, Lüksemburq, Yaponiya, Böyük Britaniya, Belçika və Norveş dövlətləri daxil edilmişdir. MDB dövlətləri arasında 2010-2016-cü illərdə Qazaxıstan Respublikası 2,7-2,8 balla ön sırada olmuşdur </a:t>
            </a:r>
            <a:endParaRPr lang="ru-RU" sz="1400" dirty="0">
              <a:latin typeface="Times New Roman" panose="02020603050405020304" pitchFamily="18" charset="0"/>
              <a:cs typeface="Times New Roman" panose="02020603050405020304" pitchFamily="18" charset="0"/>
            </a:endParaRPr>
          </a:p>
        </p:txBody>
      </p:sp>
      <p:pic>
        <p:nvPicPr>
          <p:cNvPr id="6" name="Picture 7" descr="C:\Users\USER\Documents\ReceivedFiles\AMEA-logo.png"/>
          <p:cNvPicPr>
            <a:picLocks noChangeAspect="1" noChangeArrowheads="1"/>
          </p:cNvPicPr>
          <p:nvPr/>
        </p:nvPicPr>
        <p:blipFill>
          <a:blip r:embed="rId3"/>
          <a:srcRect/>
          <a:stretch>
            <a:fillRect/>
          </a:stretch>
        </p:blipFill>
        <p:spPr bwMode="auto">
          <a:xfrm>
            <a:off x="40788" y="28313"/>
            <a:ext cx="9001571" cy="664383"/>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207856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40789" y="620688"/>
            <a:ext cx="9001570" cy="1077218"/>
          </a:xfrm>
          <a:prstGeom prst="rect">
            <a:avLst/>
          </a:prstGeom>
          <a:solidFill>
            <a:schemeClr val="accent1">
              <a:lumMod val="20000"/>
              <a:lumOff val="80000"/>
            </a:schemeClr>
          </a:solidFill>
          <a:scene3d>
            <a:camera prst="orthographicFront"/>
            <a:lightRig rig="threePt" dir="t"/>
          </a:scene3d>
          <a:sp3d>
            <a:bevelT w="114300" prst="hardEdge"/>
          </a:sp3d>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a:t>
            </a:r>
            <a:r>
              <a:rPr lang="az-Latn-AZ" sz="1600" dirty="0" smtClean="0">
                <a:latin typeface="Times New Roman" panose="02020603050405020304" pitchFamily="18" charset="0"/>
                <a:cs typeface="Times New Roman" panose="02020603050405020304" pitchFamily="18" charset="0"/>
              </a:rPr>
              <a:t>Dünya </a:t>
            </a:r>
            <a:r>
              <a:rPr lang="az-Latn-AZ" sz="1600" dirty="0">
                <a:latin typeface="Times New Roman" panose="02020603050405020304" pitchFamily="18" charset="0"/>
                <a:cs typeface="Times New Roman" panose="02020603050405020304" pitchFamily="18" charset="0"/>
              </a:rPr>
              <a:t>təcrübəsinə əsasən bir çox inkişaf etmiş ölkələrdə  ölkənin logistik operatorları reytinqi  fəaliyyət göstərir ki,onların göməkliyi ilə nəqliyyat bazarı iştirakçılarının mövqeyini qiymətləndirmək olur. Bu qiymətləndirmə əsasən xüsusi çəki metoduna əsasən 7 əsas kriteriyalar üzrə inteqral göstəricinin hesablanması əsasında müəyyən edilir. Bu reytinq kriteriyalarına aşağıdakılar daxildir:</a:t>
            </a:r>
            <a:endParaRPr lang="ru-RU" sz="1600" dirty="0">
              <a:latin typeface="Times New Roman" panose="02020603050405020304" pitchFamily="18" charset="0"/>
              <a:cs typeface="Times New Roman" panose="02020603050405020304" pitchFamily="18" charset="0"/>
            </a:endParaRPr>
          </a:p>
        </p:txBody>
      </p:sp>
      <p:sp>
        <p:nvSpPr>
          <p:cNvPr id="38" name="4-конечная звезда 37"/>
          <p:cNvSpPr/>
          <p:nvPr/>
        </p:nvSpPr>
        <p:spPr>
          <a:xfrm>
            <a:off x="755576" y="1916832"/>
            <a:ext cx="180975" cy="152400"/>
          </a:xfrm>
          <a:prstGeom prst="star4">
            <a:avLst/>
          </a:prstGeom>
          <a:solidFill>
            <a:schemeClr val="accent1">
              <a:lumMod val="20000"/>
              <a:lumOff val="8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 name="Прямоугольник 38"/>
          <p:cNvSpPr/>
          <p:nvPr/>
        </p:nvSpPr>
        <p:spPr>
          <a:xfrm>
            <a:off x="1389462" y="1808366"/>
            <a:ext cx="2787702" cy="307777"/>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a:spAutoFit/>
          </a:bodyPr>
          <a:lstStyle/>
          <a:p>
            <a:r>
              <a:rPr lang="az-Latn-AZ" sz="1400" dirty="0">
                <a:latin typeface="Times New Roman" panose="02020603050405020304" pitchFamily="18" charset="0"/>
                <a:cs typeface="Times New Roman" panose="02020603050405020304" pitchFamily="18" charset="0"/>
              </a:rPr>
              <a:t>şirkətlərin komponentlik səviyyəsi</a:t>
            </a:r>
            <a:r>
              <a:rPr lang="az-Latn-AZ" sz="1400" i="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389462" y="2123760"/>
            <a:ext cx="2420487" cy="307777"/>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a:spAutoFit/>
          </a:bodyPr>
          <a:lstStyle/>
          <a:p>
            <a:r>
              <a:rPr lang="az-Latn-AZ" sz="1400" dirty="0">
                <a:latin typeface="Times New Roman" panose="02020603050405020304" pitchFamily="18" charset="0"/>
                <a:cs typeface="Times New Roman" panose="02020603050405020304" pitchFamily="18" charset="0"/>
              </a:rPr>
              <a:t>şirkətlərin maliyyə vəziyyəti; </a:t>
            </a:r>
            <a:endParaRPr lang="ru-RU" sz="1400" dirty="0">
              <a:latin typeface="Times New Roman" panose="02020603050405020304" pitchFamily="18" charset="0"/>
              <a:cs typeface="Times New Roman" panose="02020603050405020304" pitchFamily="18" charset="0"/>
            </a:endParaRPr>
          </a:p>
        </p:txBody>
      </p:sp>
      <p:sp>
        <p:nvSpPr>
          <p:cNvPr id="41" name="Прямоугольник 40"/>
          <p:cNvSpPr/>
          <p:nvPr/>
        </p:nvSpPr>
        <p:spPr>
          <a:xfrm>
            <a:off x="1389462" y="2499624"/>
            <a:ext cx="2972289" cy="307777"/>
          </a:xfrm>
          <a:prstGeom prst="rect">
            <a:avLst/>
          </a:prstGeom>
          <a:solidFill>
            <a:schemeClr val="accent1">
              <a:lumMod val="20000"/>
              <a:lumOff val="80000"/>
            </a:schemeClr>
          </a:solidFill>
          <a:scene3d>
            <a:camera prst="orthographicFront"/>
            <a:lightRig rig="threePt" dir="t"/>
          </a:scene3d>
          <a:sp3d>
            <a:bevelT w="139700" h="139700" prst="divot"/>
          </a:sp3d>
        </p:spPr>
        <p:txBody>
          <a:bodyPr wrap="none">
            <a:spAutoFit/>
          </a:bodyPr>
          <a:lstStyle/>
          <a:p>
            <a:r>
              <a:rPr lang="az-Latn-AZ" sz="1400" dirty="0">
                <a:latin typeface="Times New Roman" panose="02020603050405020304" pitchFamily="18" charset="0"/>
                <a:cs typeface="Times New Roman" panose="02020603050405020304" pitchFamily="18" charset="0"/>
              </a:rPr>
              <a:t>şirkətlərin logistik xidmət kompleksi ; </a:t>
            </a:r>
            <a:endParaRPr lang="ru-RU" sz="1400" dirty="0">
              <a:latin typeface="Times New Roman" panose="02020603050405020304" pitchFamily="18" charset="0"/>
              <a:cs typeface="Times New Roman" panose="02020603050405020304" pitchFamily="18" charset="0"/>
            </a:endParaRPr>
          </a:p>
        </p:txBody>
      </p:sp>
      <p:sp>
        <p:nvSpPr>
          <p:cNvPr id="42" name="Прямоугольник 41"/>
          <p:cNvSpPr/>
          <p:nvPr/>
        </p:nvSpPr>
        <p:spPr>
          <a:xfrm>
            <a:off x="1389462" y="2807401"/>
            <a:ext cx="6218731" cy="307777"/>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a:spAutoFit/>
          </a:bodyPr>
          <a:lstStyle/>
          <a:p>
            <a:r>
              <a:rPr lang="az-Latn-AZ" sz="1400" dirty="0">
                <a:latin typeface="Times New Roman" panose="02020603050405020304" pitchFamily="18" charset="0"/>
                <a:cs typeface="Times New Roman" panose="02020603050405020304" pitchFamily="18" charset="0"/>
              </a:rPr>
              <a:t>şirkətlərin texniki və texnoloji avadanlıqlarla təmin olunma səviyyəsi; </a:t>
            </a:r>
            <a:endParaRPr lang="ru-RU" sz="1400" dirty="0">
              <a:latin typeface="Times New Roman" panose="02020603050405020304" pitchFamily="18" charset="0"/>
              <a:cs typeface="Times New Roman" panose="02020603050405020304" pitchFamily="18" charset="0"/>
            </a:endParaRPr>
          </a:p>
        </p:txBody>
      </p:sp>
      <p:sp>
        <p:nvSpPr>
          <p:cNvPr id="43" name="Прямоугольник 42"/>
          <p:cNvSpPr/>
          <p:nvPr/>
        </p:nvSpPr>
        <p:spPr>
          <a:xfrm>
            <a:off x="1389462" y="3090445"/>
            <a:ext cx="6357982" cy="307777"/>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a:spAutoFit/>
          </a:bodyPr>
          <a:lstStyle/>
          <a:p>
            <a:r>
              <a:rPr lang="az-Latn-AZ" sz="1400" dirty="0">
                <a:latin typeface="Times New Roman" panose="02020603050405020304" pitchFamily="18" charset="0"/>
                <a:cs typeface="Times New Roman" panose="02020603050405020304" pitchFamily="18" charset="0"/>
              </a:rPr>
              <a:t>şirkətlərin  yerinə yetirdikləri iş və xidmətlərinin səviyyəsi; </a:t>
            </a:r>
            <a:endParaRPr lang="ru-RU" sz="1400" dirty="0">
              <a:latin typeface="Times New Roman" panose="02020603050405020304" pitchFamily="18" charset="0"/>
              <a:cs typeface="Times New Roman" panose="02020603050405020304" pitchFamily="18" charset="0"/>
            </a:endParaRPr>
          </a:p>
        </p:txBody>
      </p:sp>
      <p:sp>
        <p:nvSpPr>
          <p:cNvPr id="44" name="Прямоугольник 43"/>
          <p:cNvSpPr/>
          <p:nvPr/>
        </p:nvSpPr>
        <p:spPr>
          <a:xfrm>
            <a:off x="1389462" y="3398222"/>
            <a:ext cx="1650792" cy="307777"/>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a:spAutoFit/>
          </a:bodyPr>
          <a:lstStyle/>
          <a:p>
            <a:r>
              <a:rPr lang="az-Latn-AZ" sz="1400" dirty="0">
                <a:latin typeface="Times New Roman" panose="02020603050405020304" pitchFamily="18" charset="0"/>
                <a:cs typeface="Times New Roman" panose="02020603050405020304" pitchFamily="18" charset="0"/>
              </a:rPr>
              <a:t>şirkətlərin imici; </a:t>
            </a:r>
            <a:endParaRPr lang="ru-RU" sz="1400" dirty="0">
              <a:latin typeface="Times New Roman" panose="02020603050405020304" pitchFamily="18" charset="0"/>
              <a:cs typeface="Times New Roman" panose="02020603050405020304" pitchFamily="18" charset="0"/>
            </a:endParaRPr>
          </a:p>
        </p:txBody>
      </p:sp>
      <p:sp>
        <p:nvSpPr>
          <p:cNvPr id="45" name="Прямоугольник 44"/>
          <p:cNvSpPr/>
          <p:nvPr/>
        </p:nvSpPr>
        <p:spPr>
          <a:xfrm>
            <a:off x="1389462" y="3705999"/>
            <a:ext cx="5486793" cy="307777"/>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a:spAutoFit/>
          </a:bodyPr>
          <a:lstStyle/>
          <a:p>
            <a:pPr algn="just"/>
            <a:r>
              <a:rPr lang="az-Latn-AZ" sz="1400" dirty="0">
                <a:latin typeface="Times New Roman" panose="02020603050405020304" pitchFamily="18" charset="0"/>
                <a:cs typeface="Times New Roman" panose="02020603050405020304" pitchFamily="18" charset="0"/>
              </a:rPr>
              <a:t>şirkətlərin ölkə ərazisində mövcud olan şöbə və filiallarının sayı.</a:t>
            </a:r>
            <a:endParaRPr lang="ru-RU" sz="1400" dirty="0">
              <a:latin typeface="Times New Roman" panose="02020603050405020304" pitchFamily="18" charset="0"/>
              <a:cs typeface="Times New Roman" panose="02020603050405020304" pitchFamily="18" charset="0"/>
            </a:endParaRPr>
          </a:p>
        </p:txBody>
      </p:sp>
      <p:sp>
        <p:nvSpPr>
          <p:cNvPr id="46" name="4-конечная звезда 45"/>
          <p:cNvSpPr/>
          <p:nvPr/>
        </p:nvSpPr>
        <p:spPr>
          <a:xfrm>
            <a:off x="755576" y="2201448"/>
            <a:ext cx="180975" cy="152400"/>
          </a:xfrm>
          <a:prstGeom prst="star4">
            <a:avLst/>
          </a:prstGeom>
          <a:solidFill>
            <a:schemeClr val="accent1">
              <a:lumMod val="20000"/>
              <a:lumOff val="8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7" name="4-конечная звезда 46"/>
          <p:cNvSpPr/>
          <p:nvPr/>
        </p:nvSpPr>
        <p:spPr>
          <a:xfrm>
            <a:off x="755575" y="2577312"/>
            <a:ext cx="180975" cy="152400"/>
          </a:xfrm>
          <a:prstGeom prst="star4">
            <a:avLst/>
          </a:prstGeom>
          <a:solidFill>
            <a:schemeClr val="accent1">
              <a:lumMod val="20000"/>
              <a:lumOff val="8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8" name="4-конечная звезда 47"/>
          <p:cNvSpPr/>
          <p:nvPr/>
        </p:nvSpPr>
        <p:spPr>
          <a:xfrm>
            <a:off x="755576" y="2885089"/>
            <a:ext cx="180975" cy="152400"/>
          </a:xfrm>
          <a:prstGeom prst="star4">
            <a:avLst/>
          </a:prstGeom>
          <a:solidFill>
            <a:schemeClr val="accent1">
              <a:lumMod val="20000"/>
              <a:lumOff val="8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9" name="4-конечная звезда 48"/>
          <p:cNvSpPr/>
          <p:nvPr/>
        </p:nvSpPr>
        <p:spPr>
          <a:xfrm>
            <a:off x="767830" y="3244333"/>
            <a:ext cx="180975" cy="152400"/>
          </a:xfrm>
          <a:prstGeom prst="star4">
            <a:avLst/>
          </a:prstGeom>
          <a:solidFill>
            <a:schemeClr val="accent1">
              <a:lumMod val="20000"/>
              <a:lumOff val="8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0" name="4-конечная звезда 49"/>
          <p:cNvSpPr/>
          <p:nvPr/>
        </p:nvSpPr>
        <p:spPr>
          <a:xfrm>
            <a:off x="755574" y="3512906"/>
            <a:ext cx="180975" cy="152400"/>
          </a:xfrm>
          <a:prstGeom prst="star4">
            <a:avLst/>
          </a:prstGeom>
          <a:solidFill>
            <a:schemeClr val="accent1">
              <a:lumMod val="20000"/>
              <a:lumOff val="8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1" name="4-конечная звезда 50"/>
          <p:cNvSpPr/>
          <p:nvPr/>
        </p:nvSpPr>
        <p:spPr>
          <a:xfrm>
            <a:off x="767830" y="3847089"/>
            <a:ext cx="180975" cy="152400"/>
          </a:xfrm>
          <a:prstGeom prst="star4">
            <a:avLst/>
          </a:prstGeom>
          <a:solidFill>
            <a:schemeClr val="accent1">
              <a:lumMod val="20000"/>
              <a:lumOff val="8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2" name="Прямоугольник 51"/>
          <p:cNvSpPr/>
          <p:nvPr/>
        </p:nvSpPr>
        <p:spPr>
          <a:xfrm>
            <a:off x="107504" y="4203034"/>
            <a:ext cx="8784976" cy="1200329"/>
          </a:xfrm>
          <a:prstGeom prst="rect">
            <a:avLst/>
          </a:prstGeom>
          <a:solidFill>
            <a:schemeClr val="accent2">
              <a:lumMod val="20000"/>
              <a:lumOff val="80000"/>
            </a:schemeClr>
          </a:solidFill>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az-Latn-AZ" dirty="0" smtClean="0">
                <a:latin typeface="Times New Roman" panose="02020603050405020304" pitchFamily="18" charset="0"/>
                <a:cs typeface="Times New Roman" panose="02020603050405020304" pitchFamily="18" charset="0"/>
              </a:rPr>
              <a:t>Bu </a:t>
            </a:r>
            <a:r>
              <a:rPr lang="az-Latn-AZ" dirty="0">
                <a:latin typeface="Times New Roman" panose="02020603050405020304" pitchFamily="18" charset="0"/>
                <a:cs typeface="Times New Roman" panose="02020603050405020304" pitchFamily="18" charset="0"/>
              </a:rPr>
              <a:t>kriteriyalar nəqliyyat müəssisələrinin mövqeyinin müəyyən edilməsində mühüm rol oynayan mürəkkəb kriteriyalardır. Hər bir kriteriyanın (meyarın) nisbi əhəmiyyətin nəzərə almaq üçün xüsusi çəki amillərindən istifadə edilir. Ağırlıq amillərinin dəyərləri, ekspertlərin iştirakı ilə müəyyən edilir və meyar ağırlığı 0-1 intervalında dəyişir.</a:t>
            </a:r>
            <a:endParaRPr lang="ru-RU" dirty="0">
              <a:latin typeface="Times New Roman" panose="02020603050405020304" pitchFamily="18" charset="0"/>
              <a:cs typeface="Times New Roman" panose="02020603050405020304" pitchFamily="18" charset="0"/>
            </a:endParaRPr>
          </a:p>
        </p:txBody>
      </p:sp>
      <p:pic>
        <p:nvPicPr>
          <p:cNvPr id="53" name="Picture 7" descr="C:\Users\USER\Documents\ReceivedFiles\AMEA-logo.png"/>
          <p:cNvPicPr>
            <a:picLocks noChangeAspect="1" noChangeArrowheads="1"/>
          </p:cNvPicPr>
          <p:nvPr/>
        </p:nvPicPr>
        <p:blipFill>
          <a:blip r:embed="rId2"/>
          <a:srcRect/>
          <a:stretch>
            <a:fillRect/>
          </a:stretch>
        </p:blipFill>
        <p:spPr bwMode="auto">
          <a:xfrm>
            <a:off x="40788" y="28313"/>
            <a:ext cx="9001571" cy="592375"/>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2850563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787" y="836712"/>
            <a:ext cx="9001571" cy="2308324"/>
          </a:xfrm>
          <a:prstGeom prst="rect">
            <a:avLst/>
          </a:prstGeom>
          <a:solidFill>
            <a:schemeClr val="accent2">
              <a:lumMod val="20000"/>
              <a:lumOff val="80000"/>
            </a:schemeClr>
          </a:solidFill>
          <a:scene3d>
            <a:camera prst="orthographicFront"/>
            <a:lightRig rig="threePt" dir="t"/>
          </a:scene3d>
          <a:sp3d>
            <a:bevelT w="114300" prst="artDeco"/>
          </a:sp3d>
        </p:spPr>
        <p:txBody>
          <a:bodyPr wrap="square">
            <a:spAutoFit/>
          </a:bodyPr>
          <a:lstStyle/>
          <a:p>
            <a:pPr algn="ctr"/>
            <a:r>
              <a:rPr lang="az-Latn-AZ" sz="1600" dirty="0" smtClean="0">
                <a:latin typeface="Times New Roman" panose="02020603050405020304" pitchFamily="18" charset="0"/>
                <a:cs typeface="Times New Roman" panose="02020603050405020304" pitchFamily="18" charset="0"/>
              </a:rPr>
              <a:t>       </a:t>
            </a:r>
            <a:r>
              <a:rPr lang="az-Latn-AZ" sz="1600" b="1" dirty="0" smtClean="0">
                <a:latin typeface="Times New Roman" panose="02020603050405020304" pitchFamily="18" charset="0"/>
                <a:cs typeface="Times New Roman" panose="02020603050405020304" pitchFamily="18" charset="0"/>
              </a:rPr>
              <a:t>Nəqliyyat müəssisələrinin fəaliyyətinin rəqabətqabiliyyətinin qiymətləndirilməsi</a:t>
            </a:r>
          </a:p>
          <a:p>
            <a:pPr algn="ctr"/>
            <a:r>
              <a:rPr lang="az-Latn-AZ" sz="1600" b="1" dirty="0">
                <a:latin typeface="Times New Roman" panose="02020603050405020304" pitchFamily="18" charset="0"/>
                <a:cs typeface="Times New Roman" panose="02020603050405020304" pitchFamily="18" charset="0"/>
              </a:rPr>
              <a:t> </a:t>
            </a:r>
            <a:r>
              <a:rPr lang="az-Latn-AZ" sz="1600" b="1" dirty="0" smtClean="0">
                <a:latin typeface="Times New Roman" panose="02020603050405020304" pitchFamily="18" charset="0"/>
                <a:cs typeface="Times New Roman" panose="02020603050405020304" pitchFamily="18" charset="0"/>
              </a:rPr>
              <a:t>  M E T O D O L O G İ Y A S I</a:t>
            </a:r>
          </a:p>
          <a:p>
            <a:pPr algn="just"/>
            <a:r>
              <a:rPr lang="az-Latn-AZ" sz="1600" dirty="0">
                <a:latin typeface="Times New Roman" panose="02020603050405020304" pitchFamily="18" charset="0"/>
                <a:cs typeface="Times New Roman" panose="02020603050405020304" pitchFamily="18" charset="0"/>
              </a:rPr>
              <a:t> </a:t>
            </a:r>
            <a:r>
              <a:rPr lang="az-Latn-AZ" sz="1600" dirty="0" smtClean="0">
                <a:latin typeface="Times New Roman" panose="02020603050405020304" pitchFamily="18" charset="0"/>
                <a:cs typeface="Times New Roman" panose="02020603050405020304" pitchFamily="18" charset="0"/>
              </a:rPr>
              <a:t>      Nəqliyyat </a:t>
            </a:r>
            <a:r>
              <a:rPr lang="az-Latn-AZ" sz="1600" dirty="0">
                <a:latin typeface="Times New Roman" panose="02020603050405020304" pitchFamily="18" charset="0"/>
                <a:cs typeface="Times New Roman" panose="02020603050405020304" pitchFamily="18" charset="0"/>
              </a:rPr>
              <a:t>şirkətlərinin fəaliyyətini qiymətləndirmək üçün </a:t>
            </a:r>
            <a:r>
              <a:rPr lang="az-Latn-AZ" sz="1600" dirty="0" smtClean="0">
                <a:latin typeface="Times New Roman" panose="02020603050405020304" pitchFamily="18" charset="0"/>
                <a:cs typeface="Times New Roman" panose="02020603050405020304" pitchFamily="18" charset="0"/>
              </a:rPr>
              <a:t>hər </a:t>
            </a:r>
            <a:r>
              <a:rPr lang="az-Latn-AZ" sz="1600" dirty="0">
                <a:latin typeface="Times New Roman" panose="02020603050405020304" pitchFamily="18" charset="0"/>
                <a:cs typeface="Times New Roman" panose="02020603050405020304" pitchFamily="18" charset="0"/>
              </a:rPr>
              <a:t>iki metod nəqliyyat bazarı ilə nəqliyyat xidmətlərinin keyfiyyətini qiymətləndirmək üçün malgöndərən və malalanlara istehlakçıların baxışı baxımından tam qənaətbəxş deyildir. Nəqliyyat şirkətlərinin  </a:t>
            </a:r>
            <a:r>
              <a:rPr lang="az-Latn-AZ" sz="1600" dirty="0" smtClean="0">
                <a:latin typeface="Times New Roman" panose="02020603050405020304" pitchFamily="18" charset="0"/>
                <a:cs typeface="Times New Roman" panose="02020603050405020304" pitchFamily="18" charset="0"/>
              </a:rPr>
              <a:t>işinin </a:t>
            </a:r>
            <a:r>
              <a:rPr lang="az-Latn-AZ" sz="1600" dirty="0">
                <a:latin typeface="Times New Roman" panose="02020603050405020304" pitchFamily="18" charset="0"/>
                <a:cs typeface="Times New Roman" panose="02020603050405020304" pitchFamily="18" charset="0"/>
              </a:rPr>
              <a:t>bu xidmətlərin istehlakçıları tərəfindən qiymətləndirilməsinin və mövcud metodlardan istifadə edilməsinin </a:t>
            </a:r>
            <a:r>
              <a:rPr lang="az-Latn-AZ" sz="1600" dirty="0" smtClean="0">
                <a:latin typeface="Times New Roman" panose="02020603050405020304" pitchFamily="18" charset="0"/>
                <a:cs typeface="Times New Roman" panose="02020603050405020304" pitchFamily="18" charset="0"/>
              </a:rPr>
              <a:t>zəruriliyi baxımından </a:t>
            </a:r>
            <a:r>
              <a:rPr lang="az-Latn-AZ" sz="1600" dirty="0">
                <a:latin typeface="Times New Roman" panose="02020603050405020304" pitchFamily="18" charset="0"/>
                <a:cs typeface="Times New Roman" panose="02020603050405020304" pitchFamily="18" charset="0"/>
              </a:rPr>
              <a:t>qiymətləndirmə metodu hazırlanmışdır. Avropa-Qafqaz Asiya nəqliyyat dəhlizində  Azərbaycan Xəzər Dəniz Çəmiçiliyi QSC-nin Dəniz Nəqliyyat Donanmasının meyarlar üzrə yükdaşımalarının kompleks qiymətləndirilməsini 4 qrupa bölmək olar:</a:t>
            </a:r>
            <a:endParaRPr lang="ru-RU" sz="1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123728" y="3244334"/>
            <a:ext cx="6918630" cy="338554"/>
          </a:xfrm>
          <a:prstGeom prst="rect">
            <a:avLst/>
          </a:prstGeom>
          <a:solidFill>
            <a:schemeClr val="accent3">
              <a:lumMod val="20000"/>
              <a:lumOff val="80000"/>
            </a:schemeClr>
          </a:solidFill>
          <a:ln>
            <a:solidFill>
              <a:srgbClr val="00B050"/>
            </a:solidFill>
          </a:ln>
          <a:scene3d>
            <a:camera prst="orthographicFront"/>
            <a:lightRig rig="threePt" dir="t"/>
          </a:scene3d>
          <a:sp3d>
            <a:bevelT w="139700" h="139700" prst="divot"/>
          </a:sp3d>
        </p:spPr>
        <p:txBody>
          <a:bodyPr wrap="square">
            <a:spAutoFit/>
          </a:bodyPr>
          <a:lstStyle/>
          <a:p>
            <a:r>
              <a:rPr lang="az-Latn-AZ" sz="1600" dirty="0">
                <a:latin typeface="Times New Roman" panose="02020603050405020304" pitchFamily="18" charset="0"/>
                <a:cs typeface="Times New Roman" panose="02020603050405020304" pitchFamily="18" charset="0"/>
              </a:rPr>
              <a:t>Istehlakçıların seçim meyarı; </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123728" y="3613666"/>
            <a:ext cx="6918630" cy="338554"/>
          </a:xfrm>
          <a:prstGeom prst="rect">
            <a:avLst/>
          </a:prstGeom>
          <a:solidFill>
            <a:schemeClr val="accent3">
              <a:lumMod val="20000"/>
              <a:lumOff val="80000"/>
            </a:schemeClr>
          </a:solidFill>
          <a:ln>
            <a:solidFill>
              <a:srgbClr val="00B050"/>
            </a:solidFill>
          </a:ln>
          <a:scene3d>
            <a:camera prst="orthographicFront"/>
            <a:lightRig rig="threePt" dir="t"/>
          </a:scene3d>
          <a:sp3d>
            <a:bevelT w="139700" h="139700" prst="divot"/>
          </a:sp3d>
        </p:spPr>
        <p:txBody>
          <a:bodyPr wrap="square">
            <a:spAutoFit/>
          </a:bodyPr>
          <a:lstStyle/>
          <a:p>
            <a:r>
              <a:rPr lang="az-Latn-AZ" sz="1600" dirty="0">
                <a:latin typeface="Times New Roman" panose="02020603050405020304" pitchFamily="18" charset="0"/>
                <a:cs typeface="Times New Roman" panose="02020603050405020304" pitchFamily="18" charset="0"/>
              </a:rPr>
              <a:t>göstərilən logistika xidmətlərinin komplekslilik səviyyəsi; </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123728" y="3952220"/>
            <a:ext cx="6918630" cy="338554"/>
          </a:xfrm>
          <a:prstGeom prst="rect">
            <a:avLst/>
          </a:prstGeom>
          <a:solidFill>
            <a:schemeClr val="accent3">
              <a:lumMod val="20000"/>
              <a:lumOff val="80000"/>
            </a:schemeClr>
          </a:solidFill>
          <a:ln>
            <a:solidFill>
              <a:srgbClr val="00B050"/>
            </a:solidFill>
          </a:ln>
          <a:scene3d>
            <a:camera prst="orthographicFront"/>
            <a:lightRig rig="threePt" dir="t"/>
          </a:scene3d>
          <a:sp3d>
            <a:bevelT w="139700" h="139700" prst="divot"/>
          </a:sp3d>
        </p:spPr>
        <p:txBody>
          <a:bodyPr wrap="square">
            <a:spAutoFit/>
          </a:bodyPr>
          <a:lstStyle/>
          <a:p>
            <a:r>
              <a:rPr lang="az-Latn-AZ" sz="1600" dirty="0">
                <a:latin typeface="Times New Roman" panose="02020603050405020304" pitchFamily="18" charset="0"/>
                <a:cs typeface="Times New Roman" panose="02020603050405020304" pitchFamily="18" charset="0"/>
              </a:rPr>
              <a:t>yük və sərnişindaşıma bazarında mövqeyi; </a:t>
            </a:r>
            <a:endParaRPr 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123728" y="4221894"/>
            <a:ext cx="6918630" cy="338554"/>
          </a:xfrm>
          <a:prstGeom prst="rect">
            <a:avLst/>
          </a:prstGeom>
          <a:solidFill>
            <a:schemeClr val="accent3">
              <a:lumMod val="20000"/>
              <a:lumOff val="80000"/>
            </a:schemeClr>
          </a:solidFill>
          <a:ln>
            <a:solidFill>
              <a:srgbClr val="00B050"/>
            </a:solidFill>
          </a:ln>
          <a:scene3d>
            <a:camera prst="orthographicFront"/>
            <a:lightRig rig="threePt" dir="t"/>
          </a:scene3d>
          <a:sp3d>
            <a:bevelT w="139700" h="139700" prst="divot"/>
          </a:sp3d>
        </p:spPr>
        <p:txBody>
          <a:bodyPr wrap="square">
            <a:spAutoFit/>
          </a:bodyPr>
          <a:lstStyle/>
          <a:p>
            <a:r>
              <a:rPr lang="az-Latn-AZ" sz="1600" dirty="0">
                <a:latin typeface="Times New Roman" panose="02020603050405020304" pitchFamily="18" charset="0"/>
                <a:cs typeface="Times New Roman" panose="02020603050405020304" pitchFamily="18" charset="0"/>
              </a:rPr>
              <a:t>göstərilən xidmətlərin keyfiyyətinin müştərinin tələbatını ödəmə səviyyəsi.</a:t>
            </a:r>
            <a:endParaRPr lang="ru-RU" sz="1600" dirty="0">
              <a:latin typeface="Times New Roman" panose="02020603050405020304" pitchFamily="18" charset="0"/>
              <a:cs typeface="Times New Roman" panose="02020603050405020304" pitchFamily="18" charset="0"/>
            </a:endParaRPr>
          </a:p>
        </p:txBody>
      </p:sp>
      <p:sp>
        <p:nvSpPr>
          <p:cNvPr id="9" name="4-конечная звезда 8"/>
          <p:cNvSpPr/>
          <p:nvPr/>
        </p:nvSpPr>
        <p:spPr>
          <a:xfrm>
            <a:off x="1739582" y="3315057"/>
            <a:ext cx="180975" cy="152400"/>
          </a:xfrm>
          <a:prstGeom prst="star4">
            <a:avLst/>
          </a:prstGeom>
          <a:solidFill>
            <a:schemeClr val="accent3">
              <a:lumMod val="20000"/>
              <a:lumOff val="80000"/>
            </a:schemeClr>
          </a:solidFill>
          <a:ln>
            <a:solidFill>
              <a:srgbClr val="00B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 name="4-конечная звезда 9"/>
          <p:cNvSpPr/>
          <p:nvPr/>
        </p:nvSpPr>
        <p:spPr>
          <a:xfrm>
            <a:off x="1727641" y="3677974"/>
            <a:ext cx="180975" cy="152400"/>
          </a:xfrm>
          <a:prstGeom prst="star4">
            <a:avLst/>
          </a:prstGeom>
          <a:solidFill>
            <a:schemeClr val="accent3">
              <a:lumMod val="20000"/>
              <a:lumOff val="80000"/>
            </a:schemeClr>
          </a:solidFill>
          <a:ln>
            <a:solidFill>
              <a:srgbClr val="00B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dirty="0"/>
          </a:p>
        </p:txBody>
      </p:sp>
      <p:sp>
        <p:nvSpPr>
          <p:cNvPr id="11" name="4-конечная звезда 10"/>
          <p:cNvSpPr/>
          <p:nvPr/>
        </p:nvSpPr>
        <p:spPr>
          <a:xfrm>
            <a:off x="1727642" y="4045297"/>
            <a:ext cx="180975" cy="152400"/>
          </a:xfrm>
          <a:prstGeom prst="star4">
            <a:avLst/>
          </a:prstGeom>
          <a:solidFill>
            <a:schemeClr val="accent3">
              <a:lumMod val="20000"/>
              <a:lumOff val="80000"/>
            </a:schemeClr>
          </a:solidFill>
          <a:ln>
            <a:solidFill>
              <a:srgbClr val="00B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2" name="4-конечная звезда 11"/>
          <p:cNvSpPr/>
          <p:nvPr/>
        </p:nvSpPr>
        <p:spPr>
          <a:xfrm>
            <a:off x="1730891" y="4314971"/>
            <a:ext cx="180975" cy="152400"/>
          </a:xfrm>
          <a:prstGeom prst="star4">
            <a:avLst/>
          </a:prstGeom>
          <a:solidFill>
            <a:schemeClr val="accent3">
              <a:lumMod val="20000"/>
              <a:lumOff val="80000"/>
            </a:schemeClr>
          </a:solidFill>
          <a:ln>
            <a:solidFill>
              <a:srgbClr val="00B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mc:AlternateContent xmlns:mc="http://schemas.openxmlformats.org/markup-compatibility/2006" xmlns:a14="http://schemas.microsoft.com/office/drawing/2010/main">
        <mc:Choice Requires="a14">
          <p:sp>
            <p:nvSpPr>
              <p:cNvPr id="13" name="Прямоугольник 12"/>
              <p:cNvSpPr/>
              <p:nvPr/>
            </p:nvSpPr>
            <p:spPr>
              <a:xfrm>
                <a:off x="40788" y="4577173"/>
                <a:ext cx="9001570" cy="2125582"/>
              </a:xfrm>
              <a:prstGeom prst="rect">
                <a:avLst/>
              </a:prstGeom>
              <a:solidFill>
                <a:schemeClr val="accent2">
                  <a:lumMod val="20000"/>
                  <a:lumOff val="80000"/>
                </a:schemeClr>
              </a:solidFill>
              <a:scene3d>
                <a:camera prst="orthographicFront"/>
                <a:lightRig rig="threePt" dir="t"/>
              </a:scene3d>
              <a:sp3d>
                <a:bevelT w="114300" prst="artDeco"/>
              </a:sp3d>
            </p:spPr>
            <p:txBody>
              <a:bodyPr wrap="square">
                <a:spAutoFit/>
              </a:bodyPr>
              <a:lstStyle/>
              <a:p>
                <a:r>
                  <a:rPr lang="az-Latn-AZ" dirty="0">
                    <a:latin typeface="Times New Roman" panose="02020603050405020304" pitchFamily="18" charset="0"/>
                    <a:cs typeface="Times New Roman" panose="02020603050405020304" pitchFamily="18" charset="0"/>
                  </a:rPr>
                  <a:t> </a:t>
                </a:r>
                <a:r>
                  <a:rPr lang="az-Latn-AZ" dirty="0" smtClean="0">
                    <a:latin typeface="Times New Roman" panose="02020603050405020304" pitchFamily="18" charset="0"/>
                    <a:cs typeface="Times New Roman" panose="02020603050405020304" pitchFamily="18" charset="0"/>
                  </a:rPr>
                  <a:t>    </a:t>
                </a:r>
                <a:r>
                  <a:rPr lang="az-Latn-AZ" sz="1600" dirty="0" smtClean="0">
                    <a:latin typeface="Times New Roman" panose="02020603050405020304" pitchFamily="18" charset="0"/>
                    <a:cs typeface="Times New Roman" panose="02020603050405020304" pitchFamily="18" charset="0"/>
                  </a:rPr>
                  <a:t>Bu </a:t>
                </a:r>
                <a:r>
                  <a:rPr lang="az-Latn-AZ" sz="1600" dirty="0">
                    <a:latin typeface="Times New Roman" panose="02020603050405020304" pitchFamily="18" charset="0"/>
                    <a:cs typeface="Times New Roman" panose="02020603050405020304" pitchFamily="18" charset="0"/>
                  </a:rPr>
                  <a:t>meyarlardan asılı olaraq  Avropa-Qafqaz Asiya nəqliyyat dəhlizində  Azərbaycan Xəzər Dəniz Çəmiçiliyi QSC-nin Dəniz Nəqliyyat Donanmasının meyarlar üzrə yükdaşımalarının kompleks qiymətləndirilməsini aşağıdakı düsturla hesablamaq olar.</a:t>
                </a:r>
                <a:endParaRPr lang="ru-RU" sz="16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az-Latn-AZ" sz="1600" i="1">
                          <a:latin typeface="Cambria Math"/>
                        </a:rPr>
                        <m:t>𝑅</m:t>
                      </m:r>
                      <m:r>
                        <a:rPr lang="az-Latn-AZ" sz="1600" i="1">
                          <a:latin typeface="Cambria Math"/>
                        </a:rPr>
                        <m:t>=</m:t>
                      </m:r>
                      <m:f>
                        <m:fPr>
                          <m:ctrlPr>
                            <a:rPr lang="ru-RU" sz="1600" i="1">
                              <a:latin typeface="Cambria Math"/>
                            </a:rPr>
                          </m:ctrlPr>
                        </m:fPr>
                        <m:num>
                          <m:acc>
                            <m:accPr>
                              <m:chr m:val="̅"/>
                              <m:ctrlPr>
                                <a:rPr lang="ru-RU" sz="1600" i="1">
                                  <a:latin typeface="Cambria Math"/>
                                </a:rPr>
                              </m:ctrlPr>
                            </m:accPr>
                            <m:e>
                              <m:r>
                                <a:rPr lang="az-Latn-AZ" sz="1600" i="1">
                                  <a:latin typeface="Cambria Math"/>
                                </a:rPr>
                                <m:t>𝐷</m:t>
                              </m:r>
                            </m:e>
                          </m:acc>
                          <m:r>
                            <a:rPr lang="az-Latn-AZ" sz="1600" i="1">
                              <a:latin typeface="Cambria Math"/>
                            </a:rPr>
                            <m:t>+</m:t>
                          </m:r>
                          <m:acc>
                            <m:accPr>
                              <m:chr m:val="̅"/>
                              <m:ctrlPr>
                                <a:rPr lang="ru-RU" sz="1600" i="1">
                                  <a:latin typeface="Cambria Math"/>
                                </a:rPr>
                              </m:ctrlPr>
                            </m:accPr>
                            <m:e>
                              <m:r>
                                <a:rPr lang="az-Latn-AZ" sz="1600" i="1">
                                  <a:latin typeface="Cambria Math"/>
                                </a:rPr>
                                <m:t>𝐿</m:t>
                              </m:r>
                            </m:e>
                          </m:acc>
                          <m:r>
                            <a:rPr lang="az-Latn-AZ" sz="1600" i="1">
                              <a:latin typeface="Cambria Math"/>
                            </a:rPr>
                            <m:t>+</m:t>
                          </m:r>
                          <m:acc>
                            <m:accPr>
                              <m:chr m:val="̅"/>
                              <m:ctrlPr>
                                <a:rPr lang="ru-RU" sz="1600" i="1">
                                  <a:latin typeface="Cambria Math"/>
                                </a:rPr>
                              </m:ctrlPr>
                            </m:accPr>
                            <m:e>
                              <m:r>
                                <a:rPr lang="az-Latn-AZ" sz="1600" i="1">
                                  <a:latin typeface="Cambria Math"/>
                                </a:rPr>
                                <m:t>𝑃</m:t>
                              </m:r>
                            </m:e>
                          </m:acc>
                          <m:r>
                            <a:rPr lang="az-Latn-AZ" sz="1600" i="1">
                              <a:latin typeface="Cambria Math"/>
                            </a:rPr>
                            <m:t>+</m:t>
                          </m:r>
                          <m:acc>
                            <m:accPr>
                              <m:chr m:val="̅"/>
                              <m:ctrlPr>
                                <a:rPr lang="ru-RU" sz="1600" i="1">
                                  <a:latin typeface="Cambria Math"/>
                                </a:rPr>
                              </m:ctrlPr>
                            </m:accPr>
                            <m:e>
                              <m:r>
                                <a:rPr lang="az-Latn-AZ" sz="1600" i="1">
                                  <a:latin typeface="Cambria Math"/>
                                </a:rPr>
                                <m:t>𝑆</m:t>
                              </m:r>
                            </m:e>
                          </m:acc>
                        </m:num>
                        <m:den>
                          <m:r>
                            <a:rPr lang="az-Latn-AZ" sz="1600" i="1">
                              <a:latin typeface="Cambria Math"/>
                            </a:rPr>
                            <m:t>4</m:t>
                          </m:r>
                        </m:den>
                      </m:f>
                    </m:oMath>
                  </m:oMathPara>
                </a14:m>
                <a:endParaRPr lang="ru-RU" sz="1600" dirty="0">
                  <a:latin typeface="Times New Roman" panose="02020603050405020304" pitchFamily="18" charset="0"/>
                  <a:cs typeface="Times New Roman" panose="02020603050405020304" pitchFamily="18" charset="0"/>
                </a:endParaRPr>
              </a:p>
              <a:p>
                <a:r>
                  <a:rPr lang="az-Latn-AZ" sz="1600" dirty="0" smtClean="0">
                    <a:latin typeface="Times New Roman" panose="02020603050405020304" pitchFamily="18" charset="0"/>
                    <a:cs typeface="Times New Roman" panose="02020603050405020304" pitchFamily="18" charset="0"/>
                  </a:rPr>
                  <a:t>     Burada</a:t>
                </a:r>
                <a:r>
                  <a:rPr lang="az-Latn-AZ" sz="16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ru-RU" sz="1600" i="1">
                            <a:latin typeface="Cambria Math"/>
                          </a:rPr>
                        </m:ctrlPr>
                      </m:accPr>
                      <m:e>
                        <m:r>
                          <a:rPr lang="az-Latn-AZ" sz="1600" i="1">
                            <a:latin typeface="Cambria Math"/>
                          </a:rPr>
                          <m:t>𝐷</m:t>
                        </m:r>
                      </m:e>
                    </m:acc>
                    <m:r>
                      <a:rPr lang="az-Latn-AZ" sz="1600" i="1">
                        <a:latin typeface="Cambria Math"/>
                      </a:rPr>
                      <m:t>−</m:t>
                    </m:r>
                  </m:oMath>
                </a14:m>
                <a:r>
                  <a:rPr lang="az-Latn-AZ" sz="1600" dirty="0">
                    <a:latin typeface="Times New Roman" panose="02020603050405020304" pitchFamily="18" charset="0"/>
                    <a:cs typeface="Times New Roman" panose="02020603050405020304" pitchFamily="18" charset="0"/>
                  </a:rPr>
                  <a:t>istehlakçının tələbinin ödənilmə səviyyəsinin orta qiyməti, </a:t>
                </a:r>
                <a14:m>
                  <m:oMath xmlns:m="http://schemas.openxmlformats.org/officeDocument/2006/math">
                    <m:acc>
                      <m:accPr>
                        <m:chr m:val="̅"/>
                        <m:ctrlPr>
                          <a:rPr lang="ru-RU" sz="1600" i="1">
                            <a:latin typeface="Cambria Math"/>
                          </a:rPr>
                        </m:ctrlPr>
                      </m:accPr>
                      <m:e>
                        <m:r>
                          <a:rPr lang="az-Latn-AZ" sz="1600" i="1">
                            <a:latin typeface="Cambria Math"/>
                          </a:rPr>
                          <m:t>𝐿</m:t>
                        </m:r>
                      </m:e>
                    </m:acc>
                    <m:r>
                      <a:rPr lang="az-Latn-AZ" sz="1600" i="1">
                        <a:latin typeface="Cambria Math"/>
                      </a:rPr>
                      <m:t>−</m:t>
                    </m:r>
                  </m:oMath>
                </a14:m>
                <a:r>
                  <a:rPr lang="az-Latn-AZ" sz="1600" dirty="0">
                    <a:latin typeface="Times New Roman" panose="02020603050405020304" pitchFamily="18" charset="0"/>
                    <a:cs typeface="Times New Roman" panose="02020603050405020304" pitchFamily="18" charset="0"/>
                  </a:rPr>
                  <a:t> Göstərilən logistika xidmətlərinin komplekslilik səviyyəsi, </a:t>
                </a:r>
                <a14:m>
                  <m:oMath xmlns:m="http://schemas.openxmlformats.org/officeDocument/2006/math">
                    <m:acc>
                      <m:accPr>
                        <m:chr m:val="̅"/>
                        <m:ctrlPr>
                          <a:rPr lang="ru-RU" sz="1600" i="1">
                            <a:latin typeface="Cambria Math"/>
                          </a:rPr>
                        </m:ctrlPr>
                      </m:accPr>
                      <m:e>
                        <m:r>
                          <a:rPr lang="az-Latn-AZ" sz="1600" i="1">
                            <a:latin typeface="Cambria Math"/>
                          </a:rPr>
                          <m:t>𝑃</m:t>
                        </m:r>
                      </m:e>
                    </m:acc>
                    <m:r>
                      <a:rPr lang="az-Latn-AZ" sz="1600" i="1">
                        <a:latin typeface="Cambria Math"/>
                      </a:rPr>
                      <m:t>−</m:t>
                    </m:r>
                  </m:oMath>
                </a14:m>
                <a:r>
                  <a:rPr lang="az-Latn-AZ" sz="1600" dirty="0">
                    <a:latin typeface="Times New Roman" panose="02020603050405020304" pitchFamily="18" charset="0"/>
                    <a:cs typeface="Times New Roman" panose="02020603050405020304" pitchFamily="18" charset="0"/>
                  </a:rPr>
                  <a:t> yük və sərnişindaşıma bazarında mövqey,</a:t>
                </a:r>
                <a14:m>
                  <m:oMath xmlns:m="http://schemas.openxmlformats.org/officeDocument/2006/math">
                    <m:r>
                      <a:rPr lang="az-Latn-AZ" sz="1600" i="1">
                        <a:latin typeface="Cambria Math"/>
                      </a:rPr>
                      <m:t> </m:t>
                    </m:r>
                    <m:acc>
                      <m:accPr>
                        <m:chr m:val="̅"/>
                        <m:ctrlPr>
                          <a:rPr lang="ru-RU" sz="1600" i="1">
                            <a:latin typeface="Cambria Math"/>
                          </a:rPr>
                        </m:ctrlPr>
                      </m:accPr>
                      <m:e>
                        <m:r>
                          <a:rPr lang="az-Latn-AZ" sz="1600" i="1">
                            <a:latin typeface="Cambria Math"/>
                          </a:rPr>
                          <m:t>𝑆</m:t>
                        </m:r>
                      </m:e>
                    </m:acc>
                    <m:r>
                      <a:rPr lang="az-Latn-AZ" sz="1600" i="1">
                        <a:latin typeface="Cambria Math"/>
                      </a:rPr>
                      <m:t>−</m:t>
                    </m:r>
                  </m:oMath>
                </a14:m>
                <a:r>
                  <a:rPr lang="az-Latn-AZ" sz="1600" dirty="0">
                    <a:latin typeface="Times New Roman" panose="02020603050405020304" pitchFamily="18" charset="0"/>
                    <a:cs typeface="Times New Roman" panose="02020603050405020304" pitchFamily="18" charset="0"/>
                  </a:rPr>
                  <a:t> göstərilən xidmətlərin keyfiyyətinin müştərinin tələbatını ödəmə səviyyəs</a:t>
                </a:r>
                <a:r>
                  <a:rPr lang="az-Latn-AZ" dirty="0">
                    <a:latin typeface="Times New Roman" panose="02020603050405020304" pitchFamily="18" charset="0"/>
                    <a:cs typeface="Times New Roman" panose="02020603050405020304" pitchFamily="18" charset="0"/>
                  </a:rPr>
                  <a:t>i</a:t>
                </a:r>
                <a:endParaRPr lang="ru-RU" dirty="0">
                  <a:latin typeface="Times New Roman" panose="02020603050405020304" pitchFamily="18" charset="0"/>
                  <a:cs typeface="Times New Roman" panose="02020603050405020304" pitchFamily="18" charset="0"/>
                </a:endParaRPr>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40788" y="4577173"/>
                <a:ext cx="9001570" cy="2125582"/>
              </a:xfrm>
              <a:prstGeom prst="rect">
                <a:avLst/>
              </a:prstGeom>
              <a:blipFill rotWithShape="1">
                <a:blip r:embed="rId2"/>
                <a:stretch>
                  <a:fillRect l="-202" b="-3107"/>
                </a:stretch>
              </a:blipFill>
            </p:spPr>
            <p:txBody>
              <a:bodyPr/>
              <a:lstStyle/>
              <a:p>
                <a:r>
                  <a:rPr lang="ru-RU">
                    <a:noFill/>
                  </a:rPr>
                  <a:t> </a:t>
                </a:r>
              </a:p>
            </p:txBody>
          </p:sp>
        </mc:Fallback>
      </mc:AlternateContent>
      <p:pic>
        <p:nvPicPr>
          <p:cNvPr id="14" name="Picture 7" descr="C:\Users\USER\Documents\ReceivedFiles\AMEA-logo.png"/>
          <p:cNvPicPr>
            <a:picLocks noChangeAspect="1" noChangeArrowheads="1"/>
          </p:cNvPicPr>
          <p:nvPr/>
        </p:nvPicPr>
        <p:blipFill>
          <a:blip r:embed="rId3"/>
          <a:srcRect/>
          <a:stretch>
            <a:fillRect/>
          </a:stretch>
        </p:blipFill>
        <p:spPr bwMode="auto">
          <a:xfrm>
            <a:off x="40788" y="28313"/>
            <a:ext cx="9001571" cy="736391"/>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62007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332656"/>
            <a:ext cx="9042359" cy="1477328"/>
          </a:xfrm>
          <a:prstGeom prst="rect">
            <a:avLst/>
          </a:prstGeom>
          <a:solidFill>
            <a:schemeClr val="accent2">
              <a:lumMod val="20000"/>
              <a:lumOff val="80000"/>
            </a:schemeClr>
          </a:solidFill>
          <a:scene3d>
            <a:camera prst="orthographicFront"/>
            <a:lightRig rig="threePt" dir="t"/>
          </a:scene3d>
          <a:sp3d>
            <a:bevelT w="114300" prst="artDeco"/>
          </a:sp3d>
        </p:spPr>
        <p:txBody>
          <a:bodyPr wrap="square">
            <a:spAutoFit/>
          </a:bodyPr>
          <a:lstStyle/>
          <a:p>
            <a:pPr algn="just"/>
            <a:r>
              <a:rPr lang="az-Latn-AZ" dirty="0"/>
              <a:t> </a:t>
            </a:r>
            <a:r>
              <a:rPr lang="az-Latn-AZ" dirty="0" smtClean="0"/>
              <a:t>      </a:t>
            </a:r>
            <a:r>
              <a:rPr lang="az-Latn-AZ" sz="1400" dirty="0" smtClean="0">
                <a:latin typeface="Times New Roman" panose="02020603050405020304" pitchFamily="18" charset="0"/>
                <a:cs typeface="Times New Roman" panose="02020603050405020304" pitchFamily="18" charset="0"/>
              </a:rPr>
              <a:t>Nəqliyyat </a:t>
            </a:r>
            <a:r>
              <a:rPr lang="az-Latn-AZ" sz="1400" dirty="0">
                <a:latin typeface="Times New Roman" panose="02020603050405020304" pitchFamily="18" charset="0"/>
                <a:cs typeface="Times New Roman" panose="02020603050405020304" pitchFamily="18" charset="0"/>
              </a:rPr>
              <a:t>şirkətlərinin fəaliyyətini qiymətləndirmək üçün istifadə edilən 3 metodun birləşməsi kimi inteqral metoddan istifadə edilir. İnteqral metoda daxil olan metodlar əsasən nəqliyyat şirkətinin özü tərəfindən verilən məlumatların qiymətləndirilməsi, ekspert qiymətləndiriliməsi və istehlakçı qiymətləndirmələrini əhatə edir. İstehlakçı qiymətləndirilməsi əsasən nəqliyyat xidmətindən istifadə edən istelakçıların anket sorğulara cavabı əsasında müəyyən edilir. Bu qiymətləndirmə üzrə sorğular aşağıdakı cədvələ əsasən </a:t>
            </a:r>
            <a:r>
              <a:rPr lang="az-Latn-AZ" sz="1400" dirty="0" smtClean="0">
                <a:latin typeface="Times New Roman" panose="02020603050405020304" pitchFamily="18" charset="0"/>
                <a:cs typeface="Times New Roman" panose="02020603050405020304" pitchFamily="18" charset="0"/>
              </a:rPr>
              <a:t>müəyyən edilir.</a:t>
            </a:r>
          </a:p>
          <a:p>
            <a:pPr algn="ctr"/>
            <a:r>
              <a:rPr lang="az-Latn-AZ"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68264023"/>
              </p:ext>
            </p:extLst>
          </p:nvPr>
        </p:nvGraphicFramePr>
        <p:xfrm>
          <a:off x="25311" y="2086983"/>
          <a:ext cx="9011185" cy="4391578"/>
        </p:xfrm>
        <a:graphic>
          <a:graphicData uri="http://schemas.openxmlformats.org/drawingml/2006/table">
            <a:tbl>
              <a:tblPr firstRow="1" firstCol="1" bandRow="1">
                <a:effectLst>
                  <a:reflection blurRad="6350" stA="50000" endA="295" endPos="92000" dist="101600" dir="5400000" sy="-100000" algn="bl" rotWithShape="0"/>
                </a:effectLst>
                <a:tableStyleId>{5C22544A-7EE6-4342-B048-85BDC9FD1C3A}</a:tableStyleId>
              </a:tblPr>
              <a:tblGrid>
                <a:gridCol w="580474"/>
                <a:gridCol w="3318143"/>
                <a:gridCol w="936104"/>
                <a:gridCol w="1008112"/>
                <a:gridCol w="1008112"/>
                <a:gridCol w="1008112"/>
                <a:gridCol w="1152128"/>
              </a:tblGrid>
              <a:tr h="0">
                <a:tc gridSpan="2">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Nəqliyyat müəssisəsinin adı</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hMerge="1">
                  <a:txBody>
                    <a:bodyPr/>
                    <a:lstStyle/>
                    <a:p>
                      <a:endParaRPr lang="ru-RU"/>
                    </a:p>
                  </a:txBody>
                  <a:tcPr/>
                </a:tc>
                <a:tc gridSpan="5">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Ekspeditor-1</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1035">
                <a:tc rowSpan="2">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Təqdim edilmiş xidmətlərin sayı</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rowSpan="2">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Göstəricilərin xüsusi çəkisi</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gridSpan="3">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Qiymətləndirmə</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Göstəricilər üzrə orta qiymət</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r>
              <a:tr h="659988">
                <a:tc vMerge="1">
                  <a:txBody>
                    <a:bodyPr/>
                    <a:lstStyle/>
                    <a:p>
                      <a:endParaRPr lang="ru-RU"/>
                    </a:p>
                  </a:txBody>
                  <a:tcPr/>
                </a:tc>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Göstəricilərin adı</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vMerge="1">
                  <a:txBody>
                    <a:bodyPr/>
                    <a:lstStyle/>
                    <a:p>
                      <a:endParaRPr lang="ru-RU"/>
                    </a:p>
                  </a:txBody>
                  <a:tcPr/>
                </a:tc>
                <a:tc>
                  <a:txBody>
                    <a:bodyPr/>
                    <a:lstStyle/>
                    <a:p>
                      <a:pPr algn="ctr">
                        <a:lnSpc>
                          <a:spcPct val="115000"/>
                        </a:lnSpc>
                        <a:spcAft>
                          <a:spcPts val="0"/>
                        </a:spcAft>
                      </a:pPr>
                      <a:r>
                        <a:rPr lang="az-Latn-AZ" sz="1400" dirty="0" smtClean="0">
                          <a:effectLst/>
                          <a:latin typeface="Times New Roman" panose="02020603050405020304" pitchFamily="18" charset="0"/>
                          <a:cs typeface="Times New Roman" panose="02020603050405020304" pitchFamily="18" charset="0"/>
                        </a:rPr>
                        <a:t>Müştəriyə </a:t>
                      </a:r>
                      <a:r>
                        <a:rPr lang="az-Latn-AZ" sz="1400" dirty="0">
                          <a:effectLst/>
                          <a:latin typeface="Times New Roman" panose="02020603050405020304" pitchFamily="18" charset="0"/>
                          <a:cs typeface="Times New Roman" panose="02020603050405020304" pitchFamily="18" charset="0"/>
                        </a:rPr>
                        <a:t>görə</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Ekspert məlumatlarına görə</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Şirkətin məlumatlarına əsasən</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vMerge="1">
                  <a:txBody>
                    <a:bodyPr/>
                    <a:lstStyle/>
                    <a:p>
                      <a:endParaRPr lang="ru-RU"/>
                    </a:p>
                  </a:txBody>
                  <a:tcPr/>
                </a:tc>
              </a:tr>
              <a:tr h="329994">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1</a:t>
                      </a:r>
                      <a:endParaRPr lang="ru-RU" sz="1200" dirty="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Yükdaşımanın tarixinə riyayət edilməsi</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r>
              <a:tr h="164997">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Tarif siyasəti</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r>
              <a:tr h="276591">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Sənədləşmənin vaxtında təqdim edilməsi</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r>
              <a:tr h="288032">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4</a:t>
                      </a:r>
                      <a:endParaRPr lang="ru-RU" sz="120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Göndərilən malların izlənilməsi qabiliyyəti</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r>
              <a:tr h="329994">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5</a:t>
                      </a:r>
                      <a:endParaRPr lang="ru-RU" sz="120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Qarışıq yüklərin göndərmə imkanları</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r>
              <a:tr h="246070">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6</a:t>
                      </a:r>
                      <a:endParaRPr lang="ru-RU" sz="120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Yük çatdırma coğrafiyasının genişliyi</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r>
              <a:tr h="164997">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7</a:t>
                      </a:r>
                      <a:endParaRPr lang="ru-RU" sz="120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Şirkətin nüfuzu</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r>
              <a:tr h="164997">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8</a:t>
                      </a:r>
                      <a:endParaRPr lang="ru-RU" sz="120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Yük göndərmə tezliyi</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r>
              <a:tr h="299456">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9</a:t>
                      </a:r>
                      <a:endParaRPr lang="ru-RU" sz="120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Heyyətin kvalifikasiya səviyyəsi</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r>
              <a:tr h="257494">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10</a:t>
                      </a:r>
                      <a:endParaRPr lang="ru-RU" sz="120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Müxtəli surətlə göndərmə imkanları</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r>
              <a:tr h="164997">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53803" marR="53803" marT="0" marB="0"/>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Cəmi</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gridSpan="5">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53803" marR="53803" marT="0" marB="0">
                    <a:cell3D prstMaterial="dkEdge">
                      <a:bevel prst="artDeco"/>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6" name="Прямоугольник 5"/>
          <p:cNvSpPr/>
          <p:nvPr/>
        </p:nvSpPr>
        <p:spPr>
          <a:xfrm>
            <a:off x="0" y="1809984"/>
            <a:ext cx="9042358" cy="276999"/>
          </a:xfrm>
          <a:prstGeom prst="rect">
            <a:avLst/>
          </a:prstGeom>
          <a:solidFill>
            <a:schemeClr val="accent1">
              <a:lumMod val="40000"/>
              <a:lumOff val="60000"/>
            </a:schemeClr>
          </a:solidFill>
          <a:ln>
            <a:solidFill>
              <a:schemeClr val="tx2">
                <a:lumMod val="20000"/>
                <a:lumOff val="80000"/>
              </a:schemeClr>
            </a:solidFill>
          </a:ln>
          <a:scene3d>
            <a:camera prst="orthographicFront"/>
            <a:lightRig rig="threePt" dir="t"/>
          </a:scene3d>
          <a:sp3d>
            <a:bevelT w="114300" prst="artDeco"/>
          </a:sp3d>
        </p:spPr>
        <p:txBody>
          <a:bodyPr wrap="square">
            <a:spAutoFit/>
          </a:bodyPr>
          <a:lstStyle/>
          <a:p>
            <a:pPr algn="ctr"/>
            <a:r>
              <a:rPr lang="az-Latn-AZ" sz="1200" dirty="0">
                <a:latin typeface="Times New Roman" panose="02020603050405020304" pitchFamily="18" charset="0"/>
                <a:cs typeface="Times New Roman" panose="02020603050405020304" pitchFamily="18" charset="0"/>
              </a:rPr>
              <a:t>Cədvəl 1. Nəqliyyat müəssisəsində istehlakçının tələbinin ödənilmə səviyyəsinin qiymətləndirilməsi üzrə cədvəl</a:t>
            </a:r>
            <a:endParaRPr lang="ru-RU" sz="1200" dirty="0"/>
          </a:p>
        </p:txBody>
      </p:sp>
      <p:pic>
        <p:nvPicPr>
          <p:cNvPr id="7" name="Picture 7" descr="C:\Users\USER\Documents\ReceivedFiles\AMEA-logo.png"/>
          <p:cNvPicPr>
            <a:picLocks noChangeAspect="1" noChangeArrowheads="1"/>
          </p:cNvPicPr>
          <p:nvPr/>
        </p:nvPicPr>
        <p:blipFill>
          <a:blip r:embed="rId2"/>
          <a:srcRect/>
          <a:stretch>
            <a:fillRect/>
          </a:stretch>
        </p:blipFill>
        <p:spPr bwMode="auto">
          <a:xfrm>
            <a:off x="40788" y="28313"/>
            <a:ext cx="9001571" cy="304343"/>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111628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092409438"/>
              </p:ext>
            </p:extLst>
          </p:nvPr>
        </p:nvGraphicFramePr>
        <p:xfrm>
          <a:off x="113368" y="1268760"/>
          <a:ext cx="8928991" cy="4967724"/>
        </p:xfrm>
        <a:graphic>
          <a:graphicData uri="http://schemas.openxmlformats.org/drawingml/2006/table">
            <a:tbl>
              <a:tblPr firstRow="1" firstCol="1" bandRow="1">
                <a:tableStyleId>{5C22544A-7EE6-4342-B048-85BDC9FD1C3A}</a:tableStyleId>
              </a:tblPr>
              <a:tblGrid>
                <a:gridCol w="525236"/>
                <a:gridCol w="4002695"/>
                <a:gridCol w="938813"/>
                <a:gridCol w="811172"/>
                <a:gridCol w="926462"/>
                <a:gridCol w="926462"/>
                <a:gridCol w="798151"/>
              </a:tblGrid>
              <a:tr h="121134">
                <a:tc gridSpan="2">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Nəqliyyat müəssisəsinin </a:t>
                      </a:r>
                      <a:r>
                        <a:rPr lang="az-Latn-AZ" sz="1400" dirty="0" smtClean="0">
                          <a:effectLst/>
                          <a:latin typeface="Times New Roman" panose="02020603050405020304" pitchFamily="18" charset="0"/>
                          <a:cs typeface="Times New Roman" panose="02020603050405020304" pitchFamily="18" charset="0"/>
                        </a:rPr>
                        <a:t>adı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hMerge="1">
                  <a:txBody>
                    <a:bodyPr/>
                    <a:lstStyle/>
                    <a:p>
                      <a:endParaRPr lang="ru-RU"/>
                    </a:p>
                  </a:txBody>
                  <a:tcPr/>
                </a:tc>
                <a:tc gridSpan="5">
                  <a:txBody>
                    <a:bodyPr/>
                    <a:lstStyle/>
                    <a:p>
                      <a:pPr algn="ctr">
                        <a:lnSpc>
                          <a:spcPct val="115000"/>
                        </a:lnSpc>
                        <a:spcAft>
                          <a:spcPts val="0"/>
                        </a:spcAft>
                      </a:pPr>
                      <a:r>
                        <a:rPr lang="az-Latn-AZ" sz="1400">
                          <a:effectLst/>
                          <a:latin typeface="Times New Roman" panose="02020603050405020304" pitchFamily="18" charset="0"/>
                          <a:cs typeface="Times New Roman" panose="02020603050405020304" pitchFamily="18" charset="0"/>
                        </a:rPr>
                        <a:t>Ekspeditor-1</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4422">
                <a:tc row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Təqdim edilmiş xidmətlərin sayı</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rowSpan="2">
                  <a:txBody>
                    <a:bodyPr/>
                    <a:lstStyle/>
                    <a:p>
                      <a:pPr algn="ctr">
                        <a:lnSpc>
                          <a:spcPct val="115000"/>
                        </a:lnSpc>
                        <a:spcAft>
                          <a:spcPts val="0"/>
                        </a:spcAft>
                      </a:pPr>
                      <a:r>
                        <a:rPr lang="az-Latn-AZ" sz="1400" dirty="0" smtClean="0">
                          <a:effectLst/>
                          <a:latin typeface="Times New Roman" panose="02020603050405020304" pitchFamily="18" charset="0"/>
                          <a:cs typeface="Times New Roman" panose="02020603050405020304" pitchFamily="18" charset="0"/>
                        </a:rPr>
                        <a:t>Göstəricilə-rin </a:t>
                      </a:r>
                      <a:r>
                        <a:rPr lang="az-Latn-AZ" sz="1400" dirty="0">
                          <a:effectLst/>
                          <a:latin typeface="Times New Roman" panose="02020603050405020304" pitchFamily="18" charset="0"/>
                          <a:cs typeface="Times New Roman" panose="02020603050405020304" pitchFamily="18" charset="0"/>
                        </a:rPr>
                        <a:t>xüsusi çəkisi</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gridSpan="3">
                  <a:txBody>
                    <a:bodyPr/>
                    <a:lstStyle/>
                    <a:p>
                      <a:pPr algn="ctr">
                        <a:lnSpc>
                          <a:spcPct val="115000"/>
                        </a:lnSpc>
                        <a:spcAft>
                          <a:spcPts val="0"/>
                        </a:spcAft>
                      </a:pPr>
                      <a:r>
                        <a:rPr lang="az-Latn-AZ" sz="1400">
                          <a:effectLst/>
                          <a:latin typeface="Times New Roman" panose="02020603050405020304" pitchFamily="18" charset="0"/>
                          <a:cs typeface="Times New Roman" panose="02020603050405020304" pitchFamily="18" charset="0"/>
                        </a:rPr>
                        <a:t>Qiymətləndirmə</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az-Latn-AZ" sz="1400" dirty="0" smtClean="0">
                          <a:effectLst/>
                          <a:latin typeface="Times New Roman" panose="02020603050405020304" pitchFamily="18" charset="0"/>
                          <a:cs typeface="Times New Roman" panose="02020603050405020304" pitchFamily="18" charset="0"/>
                        </a:rPr>
                        <a:t>Göstəri-cilər </a:t>
                      </a:r>
                      <a:r>
                        <a:rPr lang="az-Latn-AZ" sz="1400" dirty="0">
                          <a:effectLst/>
                          <a:latin typeface="Times New Roman" panose="02020603050405020304" pitchFamily="18" charset="0"/>
                          <a:cs typeface="Times New Roman" panose="02020603050405020304" pitchFamily="18" charset="0"/>
                        </a:rPr>
                        <a:t>üzrə orta qiymət</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r>
              <a:tr h="494471">
                <a:tc vMerge="1">
                  <a:txBody>
                    <a:bodyPr/>
                    <a:lstStyle/>
                    <a:p>
                      <a:endParaRPr lang="ru-RU"/>
                    </a:p>
                  </a:txBody>
                  <a:tcPr/>
                </a:tc>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Göstəricilərin adı</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vMerge="1">
                  <a:txBody>
                    <a:bodyPr/>
                    <a:lstStyle/>
                    <a:p>
                      <a:endParaRPr lang="ru-RU"/>
                    </a:p>
                  </a:txBody>
                  <a:tcPr/>
                </a:tc>
                <a:tc>
                  <a:txBody>
                    <a:bodyPr/>
                    <a:lstStyle/>
                    <a:p>
                      <a:pPr algn="ctr">
                        <a:lnSpc>
                          <a:spcPct val="115000"/>
                        </a:lnSpc>
                        <a:spcAft>
                          <a:spcPts val="0"/>
                        </a:spcAft>
                      </a:pPr>
                      <a:r>
                        <a:rPr lang="az-Latn-AZ" sz="1400" dirty="0" smtClean="0">
                          <a:effectLst/>
                          <a:latin typeface="Times New Roman" panose="02020603050405020304" pitchFamily="18" charset="0"/>
                          <a:cs typeface="Times New Roman" panose="02020603050405020304" pitchFamily="18" charset="0"/>
                        </a:rPr>
                        <a:t>Müştəri-yə </a:t>
                      </a:r>
                      <a:r>
                        <a:rPr lang="az-Latn-AZ" sz="1400" dirty="0">
                          <a:effectLst/>
                          <a:latin typeface="Times New Roman" panose="02020603050405020304" pitchFamily="18" charset="0"/>
                          <a:cs typeface="Times New Roman" panose="02020603050405020304" pitchFamily="18" charset="0"/>
                        </a:rPr>
                        <a:t>görə</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ctr">
                        <a:lnSpc>
                          <a:spcPct val="115000"/>
                        </a:lnSpc>
                        <a:spcAft>
                          <a:spcPts val="0"/>
                        </a:spcAft>
                      </a:pPr>
                      <a:r>
                        <a:rPr lang="az-Latn-AZ" sz="1400">
                          <a:effectLst/>
                          <a:latin typeface="Times New Roman" panose="02020603050405020304" pitchFamily="18" charset="0"/>
                          <a:cs typeface="Times New Roman" panose="02020603050405020304" pitchFamily="18" charset="0"/>
                        </a:rPr>
                        <a:t>Ekspert məlumatlarına görə</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ctr">
                        <a:lnSpc>
                          <a:spcPct val="115000"/>
                        </a:lnSpc>
                        <a:spcAft>
                          <a:spcPts val="0"/>
                        </a:spcAft>
                      </a:pPr>
                      <a:r>
                        <a:rPr lang="az-Latn-AZ" sz="1400">
                          <a:effectLst/>
                          <a:latin typeface="Times New Roman" panose="02020603050405020304" pitchFamily="18" charset="0"/>
                          <a:cs typeface="Times New Roman" panose="02020603050405020304" pitchFamily="18" charset="0"/>
                        </a:rPr>
                        <a:t>Şirkətin məlumatlarına əsasən</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vMerge="1">
                  <a:txBody>
                    <a:bodyPr/>
                    <a:lstStyle/>
                    <a:p>
                      <a:endParaRPr lang="ru-RU"/>
                    </a:p>
                  </a:txBody>
                  <a:tcPr/>
                </a:tc>
              </a:tr>
              <a:tr h="494471">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1</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Yüklərin dəniz, dəmir yolu, hava və mültimodal daşınması</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r>
              <a:tr h="369021">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Yüklərin gömrük rəsmiləşdi-rilməsinin səviyyəsi</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r>
              <a:tr h="494471">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3</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“Qapıdan-qapıya” prinsipi əsasında konteyner daşımaçılığı</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r>
              <a:tr h="243571">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Qarışıq yüklərin göndərmə imkanları</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r>
              <a:tr h="369021">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Yükləmə-boşaltma əməliyyatlarının səviyyəsi</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r>
              <a:tr h="369021">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6</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Vaqon və konteynerlərin izlənməsi</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r>
              <a:tr h="243571">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7</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Yüklərin sığortalanması</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r>
              <a:tr h="369021">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8</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Məhsulların və istehsalçılarınaxtarış səviyyəsi</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r>
              <a:tr h="121134">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9</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Anbar xidmətləri</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r>
              <a:tr h="243571">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10</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Yüklərin konsolidasiyası</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r>
              <a:tr h="121134">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Cəmi</a:t>
                      </a:r>
                      <a:endParaRPr lang="ru-RU" sz="140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gridSpan="5">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147" marR="44147" marT="0" marB="0">
                    <a:cell3D prstMaterial="dkEdge">
                      <a:bevel h="50800" prst="divot"/>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Picture 7" descr="C:\Users\USER\Documents\ReceivedFiles\AMEA-logo.png"/>
          <p:cNvPicPr>
            <a:picLocks noChangeAspect="1" noChangeArrowheads="1"/>
          </p:cNvPicPr>
          <p:nvPr/>
        </p:nvPicPr>
        <p:blipFill>
          <a:blip r:embed="rId2"/>
          <a:srcRect/>
          <a:stretch>
            <a:fillRect/>
          </a:stretch>
        </p:blipFill>
        <p:spPr bwMode="auto">
          <a:xfrm>
            <a:off x="40788" y="28313"/>
            <a:ext cx="9001571" cy="736391"/>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
        <p:nvSpPr>
          <p:cNvPr id="6" name="Прямоугольник 5"/>
          <p:cNvSpPr/>
          <p:nvPr/>
        </p:nvSpPr>
        <p:spPr>
          <a:xfrm>
            <a:off x="71170" y="871235"/>
            <a:ext cx="8856984" cy="307777"/>
          </a:xfrm>
          <a:prstGeom prst="rect">
            <a:avLst/>
          </a:prstGeom>
          <a:solidFill>
            <a:schemeClr val="accent2">
              <a:lumMod val="20000"/>
              <a:lumOff val="80000"/>
            </a:schemeClr>
          </a:solidFill>
          <a:scene3d>
            <a:camera prst="orthographicFront"/>
            <a:lightRig rig="threePt" dir="t"/>
          </a:scene3d>
          <a:sp3d>
            <a:bevelT w="101600" prst="riblet"/>
          </a:sp3d>
        </p:spPr>
        <p:txBody>
          <a:bodyPr wrap="square">
            <a:spAutoFit/>
          </a:bodyPr>
          <a:lstStyle/>
          <a:p>
            <a:pPr algn="ctr"/>
            <a:r>
              <a:rPr lang="az-Latn-AZ" sz="1400" dirty="0">
                <a:latin typeface="Times New Roman" panose="02020603050405020304" pitchFamily="18" charset="0"/>
                <a:cs typeface="Times New Roman" panose="02020603050405020304" pitchFamily="18" charset="0"/>
              </a:rPr>
              <a:t>Nəqliyyat şirkəti üçün göstərilən logistika xidmətlərinin komplekslilik səviyyəsinin ölçülməsi</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821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16002330"/>
              </p:ext>
            </p:extLst>
          </p:nvPr>
        </p:nvGraphicFramePr>
        <p:xfrm>
          <a:off x="179510" y="1340769"/>
          <a:ext cx="8856985" cy="4816740"/>
        </p:xfrm>
        <a:graphic>
          <a:graphicData uri="http://schemas.openxmlformats.org/drawingml/2006/table">
            <a:tbl>
              <a:tblPr firstRow="1" firstCol="1" bandRow="1">
                <a:tableStyleId>{5C22544A-7EE6-4342-B048-85BDC9FD1C3A}</a:tableStyleId>
              </a:tblPr>
              <a:tblGrid>
                <a:gridCol w="3223012"/>
                <a:gridCol w="173989"/>
                <a:gridCol w="696566"/>
                <a:gridCol w="649803"/>
                <a:gridCol w="1318929"/>
                <a:gridCol w="1318929"/>
                <a:gridCol w="1136261"/>
                <a:gridCol w="339496"/>
              </a:tblGrid>
              <a:tr h="298321">
                <a:tc gridSpan="2">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Nəqliyyat müəssisəsinin adı</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hMerge="1">
                  <a:txBody>
                    <a:bodyPr/>
                    <a:lstStyle/>
                    <a:p>
                      <a:endParaRPr lang="ru-RU"/>
                    </a:p>
                  </a:txBody>
                  <a:tcPr/>
                </a:tc>
                <a:tc gridSpan="6">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Ekspeditor-1</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4163">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Təqdim edilmiş xidmətlərin sayı</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rowSpan="2" gridSpan="2">
                  <a:txBody>
                    <a:bodyPr/>
                    <a:lstStyle/>
                    <a:p>
                      <a:pPr algn="ctr">
                        <a:lnSpc>
                          <a:spcPct val="115000"/>
                        </a:lnSpc>
                        <a:spcAft>
                          <a:spcPts val="0"/>
                        </a:spcAft>
                      </a:pPr>
                      <a:r>
                        <a:rPr lang="az-Latn-AZ" sz="1400">
                          <a:effectLst/>
                          <a:latin typeface="Times New Roman" panose="02020603050405020304" pitchFamily="18" charset="0"/>
                          <a:cs typeface="Times New Roman" panose="02020603050405020304" pitchFamily="18" charset="0"/>
                        </a:rPr>
                        <a:t>Göstəricilərin xüsusi çəkisi</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rowSpan="2" hMerge="1">
                  <a:txBody>
                    <a:bodyPr/>
                    <a:lstStyle/>
                    <a:p>
                      <a:endParaRPr lang="ru-RU"/>
                    </a:p>
                  </a:txBody>
                  <a:tcPr/>
                </a:tc>
                <a:tc gridSpan="3">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Qiymətləndirmə</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Göstəricilər üzrə orta qiymət</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endParaRPr lang="ru-RU" sz="1400">
                        <a:latin typeface="Times New Roman" panose="02020603050405020304" pitchFamily="18" charset="0"/>
                        <a:cs typeface="Times New Roman" panose="02020603050405020304" pitchFamily="18" charset="0"/>
                      </a:endParaRPr>
                    </a:p>
                  </a:txBody>
                  <a:tcPr marL="45034" marR="45034" marT="22517" marB="22517"/>
                </a:tc>
              </a:tr>
              <a:tr h="827675">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Göstəricilərin adı</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gridSpan="2" vMerge="1">
                  <a:txBody>
                    <a:bodyPr/>
                    <a:lstStyle/>
                    <a:p>
                      <a:endParaRPr lang="ru-RU"/>
                    </a:p>
                  </a:txBody>
                  <a:tcPr/>
                </a:tc>
                <a:tc hMerge="1" vMerge="1">
                  <a:txBody>
                    <a:bodyPr/>
                    <a:lstStyle/>
                    <a:p>
                      <a:endParaRPr lang="ru-RU"/>
                    </a:p>
                  </a:txBody>
                  <a:tcPr/>
                </a:tc>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Müştər-iyə görə</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Ekspert məlumatlarına görə</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ctr">
                        <a:lnSpc>
                          <a:spcPct val="115000"/>
                        </a:lnSpc>
                        <a:spcAft>
                          <a:spcPts val="0"/>
                        </a:spcAft>
                      </a:pPr>
                      <a:r>
                        <a:rPr lang="az-Latn-AZ" sz="1400">
                          <a:effectLst/>
                          <a:latin typeface="Times New Roman" panose="02020603050405020304" pitchFamily="18" charset="0"/>
                          <a:cs typeface="Times New Roman" panose="02020603050405020304" pitchFamily="18" charset="0"/>
                        </a:rPr>
                        <a:t>Şirkətin məlumatlarına əsasən</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vMerge="1">
                  <a:txBody>
                    <a:bodyPr/>
                    <a:lstStyle/>
                    <a:p>
                      <a:endParaRPr lang="ru-RU"/>
                    </a:p>
                  </a:txBody>
                  <a:tcPr/>
                </a:tc>
                <a:tc>
                  <a:txBody>
                    <a:bodyPr/>
                    <a:lstStyle/>
                    <a:p>
                      <a:endParaRPr lang="ru-RU" sz="1400" dirty="0">
                        <a:latin typeface="Times New Roman" panose="02020603050405020304" pitchFamily="18" charset="0"/>
                        <a:cs typeface="Times New Roman" panose="02020603050405020304" pitchFamily="18" charset="0"/>
                      </a:endParaRPr>
                    </a:p>
                  </a:txBody>
                  <a:tcPr marL="45034" marR="45034" marT="22517" marB="22517"/>
                </a:tc>
              </a:tr>
              <a:tr h="894962">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Nəqliyyat müəssisəsinin yük və sərnişindaşıma bazarlarında işlədiyi müddət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gridSpan="2">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hMerge="1">
                  <a:txBody>
                    <a:bodyPr/>
                    <a:lstStyle/>
                    <a:p>
                      <a:endParaRPr lang="ru-RU"/>
                    </a:p>
                  </a:txBody>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endParaRPr lang="ru-RU" sz="1400">
                        <a:latin typeface="Times New Roman" panose="02020603050405020304" pitchFamily="18" charset="0"/>
                        <a:cs typeface="Times New Roman" panose="02020603050405020304" pitchFamily="18" charset="0"/>
                      </a:endParaRPr>
                    </a:p>
                  </a:txBody>
                  <a:tcPr marL="45034" marR="45034" marT="22517" marB="22517"/>
                </a:tc>
              </a:tr>
              <a:tr h="314163">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Əməkdaşların sayı</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gridSpan="2">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hMerge="1">
                  <a:txBody>
                    <a:bodyPr/>
                    <a:lstStyle/>
                    <a:p>
                      <a:endParaRPr lang="ru-RU"/>
                    </a:p>
                  </a:txBody>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endParaRPr lang="ru-RU" sz="1400">
                        <a:latin typeface="Times New Roman" panose="02020603050405020304" pitchFamily="18" charset="0"/>
                        <a:cs typeface="Times New Roman" panose="02020603050405020304" pitchFamily="18" charset="0"/>
                      </a:endParaRPr>
                    </a:p>
                  </a:txBody>
                  <a:tcPr marL="45034" marR="45034" marT="22517" marB="22517"/>
                </a:tc>
              </a:tr>
              <a:tr h="314163">
                <a:tc>
                  <a:txBody>
                    <a:bodyPr/>
                    <a:lstStyle/>
                    <a:p>
                      <a:pPr algn="ctr">
                        <a:lnSpc>
                          <a:spcPct val="115000"/>
                        </a:lnSpc>
                        <a:spcAft>
                          <a:spcPts val="0"/>
                        </a:spcAft>
                      </a:pPr>
                      <a:r>
                        <a:rPr lang="az-Latn-AZ" sz="1400">
                          <a:effectLst/>
                          <a:latin typeface="Times New Roman" panose="02020603050405020304" pitchFamily="18" charset="0"/>
                          <a:cs typeface="Times New Roman" panose="02020603050405020304" pitchFamily="18" charset="0"/>
                        </a:rPr>
                        <a:t>Daşımaların həcmi</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gridSpan="2">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hMerge="1">
                  <a:txBody>
                    <a:bodyPr/>
                    <a:lstStyle/>
                    <a:p>
                      <a:endParaRPr lang="ru-RU"/>
                    </a:p>
                  </a:txBody>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endParaRPr lang="ru-RU" sz="1400">
                        <a:latin typeface="Times New Roman" panose="02020603050405020304" pitchFamily="18" charset="0"/>
                        <a:cs typeface="Times New Roman" panose="02020603050405020304" pitchFamily="18" charset="0"/>
                      </a:endParaRPr>
                    </a:p>
                  </a:txBody>
                  <a:tcPr marL="45034" marR="45034" marT="22517" marB="22517"/>
                </a:tc>
              </a:tr>
              <a:tr h="314163">
                <a:tc>
                  <a:txBody>
                    <a:bodyPr/>
                    <a:lstStyle/>
                    <a:p>
                      <a:pPr algn="ctr">
                        <a:lnSpc>
                          <a:spcPct val="115000"/>
                        </a:lnSpc>
                        <a:spcAft>
                          <a:spcPts val="0"/>
                        </a:spcAft>
                      </a:pPr>
                      <a:r>
                        <a:rPr lang="az-Latn-AZ" sz="1400">
                          <a:effectLst/>
                          <a:latin typeface="Times New Roman" panose="02020603050405020304" pitchFamily="18" charset="0"/>
                          <a:cs typeface="Times New Roman" panose="02020603050405020304" pitchFamily="18" charset="0"/>
                        </a:rPr>
                        <a:t>Ambarların sayı və sahəsi</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gridSpan="2">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hMerge="1">
                  <a:txBody>
                    <a:bodyPr/>
                    <a:lstStyle/>
                    <a:p>
                      <a:endParaRPr lang="ru-RU"/>
                    </a:p>
                  </a:txBody>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endParaRPr lang="ru-RU" sz="1400">
                        <a:latin typeface="Times New Roman" panose="02020603050405020304" pitchFamily="18" charset="0"/>
                        <a:cs typeface="Times New Roman" panose="02020603050405020304" pitchFamily="18" charset="0"/>
                      </a:endParaRPr>
                    </a:p>
                  </a:txBody>
                  <a:tcPr marL="45034" marR="45034" marT="22517" marB="22517"/>
                </a:tc>
              </a:tr>
              <a:tr h="596641">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Nəqliyyat vasitələrinin sayı (gəmilər, hərəkət edən vasitələr)</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gridSpan="2">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hMerge="1">
                  <a:txBody>
                    <a:bodyPr/>
                    <a:lstStyle/>
                    <a:p>
                      <a:endParaRPr lang="ru-RU"/>
                    </a:p>
                  </a:txBody>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endParaRPr lang="ru-RU" sz="1400">
                        <a:latin typeface="Times New Roman" panose="02020603050405020304" pitchFamily="18" charset="0"/>
                        <a:cs typeface="Times New Roman" panose="02020603050405020304" pitchFamily="18" charset="0"/>
                      </a:endParaRPr>
                    </a:p>
                  </a:txBody>
                  <a:tcPr marL="45034" marR="45034" marT="22517" marB="22517"/>
                </a:tc>
              </a:tr>
              <a:tr h="314163">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Vaqon və konteynerlərin izlənməsi</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gridSpan="2">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hMerge="1">
                  <a:txBody>
                    <a:bodyPr/>
                    <a:lstStyle/>
                    <a:p>
                      <a:endParaRPr lang="ru-RU"/>
                    </a:p>
                  </a:txBody>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endParaRPr lang="ru-RU" sz="1400">
                        <a:latin typeface="Times New Roman" panose="02020603050405020304" pitchFamily="18" charset="0"/>
                        <a:cs typeface="Times New Roman" panose="02020603050405020304" pitchFamily="18" charset="0"/>
                      </a:endParaRPr>
                    </a:p>
                  </a:txBody>
                  <a:tcPr marL="45034" marR="45034" marT="22517" marB="22517"/>
                </a:tc>
              </a:tr>
              <a:tr h="314163">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Ekspert rəyi</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gridSpan="2">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hMerge="1">
                  <a:txBody>
                    <a:bodyPr/>
                    <a:lstStyle/>
                    <a:p>
                      <a:endParaRPr lang="ru-RU"/>
                    </a:p>
                  </a:txBody>
                  <a:tcPr/>
                </a:tc>
                <a:tc>
                  <a:txBody>
                    <a:bodyPr/>
                    <a:lstStyle/>
                    <a:p>
                      <a:pPr algn="just">
                        <a:lnSpc>
                          <a:spcPct val="115000"/>
                        </a:lnSpc>
                        <a:spcAft>
                          <a:spcPts val="0"/>
                        </a:spcAft>
                      </a:pPr>
                      <a:r>
                        <a:rPr lang="az-Latn-AZ"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a:txBody>
                    <a:bodyPr/>
                    <a:lstStyle/>
                    <a:p>
                      <a:endParaRPr lang="ru-RU" sz="1400">
                        <a:latin typeface="Times New Roman" panose="02020603050405020304" pitchFamily="18" charset="0"/>
                        <a:cs typeface="Times New Roman" panose="02020603050405020304" pitchFamily="18" charset="0"/>
                      </a:endParaRPr>
                    </a:p>
                  </a:txBody>
                  <a:tcPr marL="45034" marR="45034" marT="22517" marB="22517"/>
                </a:tc>
              </a:tr>
              <a:tr h="314163">
                <a:tc>
                  <a:txBody>
                    <a:bodyPr/>
                    <a:lstStyle/>
                    <a:p>
                      <a:pPr algn="ctr">
                        <a:lnSpc>
                          <a:spcPct val="115000"/>
                        </a:lnSpc>
                        <a:spcAft>
                          <a:spcPts val="0"/>
                        </a:spcAft>
                      </a:pPr>
                      <a:r>
                        <a:rPr lang="az-Latn-AZ" sz="1400" dirty="0">
                          <a:effectLst/>
                          <a:latin typeface="Times New Roman" panose="02020603050405020304" pitchFamily="18" charset="0"/>
                          <a:cs typeface="Times New Roman" panose="02020603050405020304" pitchFamily="18" charset="0"/>
                        </a:rPr>
                        <a:t>Cəmi</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gridSpan="6">
                  <a:txBody>
                    <a:bodyPr/>
                    <a:lstStyle/>
                    <a:p>
                      <a:pPr algn="just">
                        <a:lnSpc>
                          <a:spcPct val="115000"/>
                        </a:lnSpc>
                        <a:spcAft>
                          <a:spcPts val="0"/>
                        </a:spcAft>
                      </a:pPr>
                      <a:r>
                        <a:rPr lang="az-Latn-AZ"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33776" marR="33776" marT="0" marB="0">
                    <a:cell3D prstMaterial="dkEdge">
                      <a:bevel prst="riblet"/>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endParaRPr lang="ru-RU" sz="1400" dirty="0">
                        <a:latin typeface="Times New Roman" panose="02020603050405020304" pitchFamily="18" charset="0"/>
                        <a:cs typeface="Times New Roman" panose="02020603050405020304" pitchFamily="18" charset="0"/>
                      </a:endParaRPr>
                    </a:p>
                  </a:txBody>
                  <a:tcPr marL="45034" marR="45034" marT="22517" marB="22517"/>
                </a:tc>
              </a:tr>
            </a:tbl>
          </a:graphicData>
        </a:graphic>
      </p:graphicFrame>
      <p:sp>
        <p:nvSpPr>
          <p:cNvPr id="5" name="Прямоугольник 4"/>
          <p:cNvSpPr/>
          <p:nvPr/>
        </p:nvSpPr>
        <p:spPr>
          <a:xfrm>
            <a:off x="107505" y="861973"/>
            <a:ext cx="8934854" cy="338554"/>
          </a:xfrm>
          <a:prstGeom prst="rect">
            <a:avLst/>
          </a:prstGeom>
          <a:solidFill>
            <a:schemeClr val="accent2">
              <a:lumMod val="20000"/>
              <a:lumOff val="80000"/>
            </a:schemeClr>
          </a:solidFill>
          <a:scene3d>
            <a:camera prst="orthographicFront"/>
            <a:lightRig rig="threePt" dir="t"/>
          </a:scene3d>
          <a:sp3d>
            <a:bevelT w="139700" h="139700" prst="divot"/>
          </a:sp3d>
        </p:spPr>
        <p:txBody>
          <a:bodyPr wrap="square">
            <a:spAutoFit/>
          </a:bodyPr>
          <a:lstStyle/>
          <a:p>
            <a:pPr algn="ctr"/>
            <a:r>
              <a:rPr lang="az-Latn-AZ" sz="1600" dirty="0">
                <a:latin typeface="Times New Roman" panose="02020603050405020304" pitchFamily="18" charset="0"/>
                <a:cs typeface="Times New Roman" panose="02020603050405020304" pitchFamily="18" charset="0"/>
              </a:rPr>
              <a:t>Nəqliyyat şirkəti üçün  yük və sərnişindaşıma bazarında mövqeyinin qiymətləndirilməsi cədvəli</a:t>
            </a:r>
            <a:endParaRPr lang="ru-RU" sz="1600" dirty="0">
              <a:latin typeface="Times New Roman" panose="02020603050405020304" pitchFamily="18" charset="0"/>
              <a:cs typeface="Times New Roman" panose="02020603050405020304" pitchFamily="18" charset="0"/>
            </a:endParaRPr>
          </a:p>
        </p:txBody>
      </p:sp>
      <p:pic>
        <p:nvPicPr>
          <p:cNvPr id="6" name="Picture 7" descr="C:\Users\USER\Documents\ReceivedFiles\AMEA-logo.png"/>
          <p:cNvPicPr>
            <a:picLocks noChangeAspect="1" noChangeArrowheads="1"/>
          </p:cNvPicPr>
          <p:nvPr/>
        </p:nvPicPr>
        <p:blipFill>
          <a:blip r:embed="rId2"/>
          <a:srcRect/>
          <a:stretch>
            <a:fillRect/>
          </a:stretch>
        </p:blipFill>
        <p:spPr bwMode="auto">
          <a:xfrm>
            <a:off x="40788" y="28313"/>
            <a:ext cx="9001571" cy="736391"/>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4097795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18419360"/>
              </p:ext>
            </p:extLst>
          </p:nvPr>
        </p:nvGraphicFramePr>
        <p:xfrm>
          <a:off x="179512" y="692695"/>
          <a:ext cx="8712968" cy="6089098"/>
        </p:xfrm>
        <a:graphic>
          <a:graphicData uri="http://schemas.openxmlformats.org/drawingml/2006/table">
            <a:tbl>
              <a:tblPr firstRow="1" firstCol="1" bandRow="1">
                <a:tableStyleId>{5C22544A-7EE6-4342-B048-85BDC9FD1C3A}</a:tableStyleId>
              </a:tblPr>
              <a:tblGrid>
                <a:gridCol w="450670"/>
                <a:gridCol w="3967713"/>
                <a:gridCol w="910209"/>
                <a:gridCol w="797438"/>
                <a:gridCol w="904048"/>
                <a:gridCol w="904048"/>
                <a:gridCol w="778842"/>
              </a:tblGrid>
              <a:tr h="189346">
                <a:tc gridSpan="2">
                  <a:txBody>
                    <a:bodyPr/>
                    <a:lstStyle/>
                    <a:p>
                      <a:pPr algn="ctr">
                        <a:lnSpc>
                          <a:spcPct val="115000"/>
                        </a:lnSpc>
                        <a:spcAft>
                          <a:spcPts val="0"/>
                        </a:spcAft>
                      </a:pPr>
                      <a:r>
                        <a:rPr lang="az-Latn-AZ" sz="1200" dirty="0">
                          <a:effectLst/>
                          <a:latin typeface="Times New Roman" panose="02020603050405020304" pitchFamily="18" charset="0"/>
                          <a:cs typeface="Times New Roman" panose="02020603050405020304" pitchFamily="18" charset="0"/>
                        </a:rPr>
                        <a:t>Nəqliyyat müəssisəsinin adı</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hMerge="1">
                  <a:txBody>
                    <a:bodyPr/>
                    <a:lstStyle/>
                    <a:p>
                      <a:endParaRPr lang="ru-RU"/>
                    </a:p>
                  </a:txBody>
                  <a:tcPr/>
                </a:tc>
                <a:tc gridSpan="5">
                  <a:txBody>
                    <a:bodyPr/>
                    <a:lstStyle/>
                    <a:p>
                      <a:pPr algn="ctr">
                        <a:lnSpc>
                          <a:spcPct val="115000"/>
                        </a:lnSpc>
                        <a:spcAft>
                          <a:spcPts val="0"/>
                        </a:spcAft>
                      </a:pPr>
                      <a:r>
                        <a:rPr lang="az-Latn-AZ" sz="1200">
                          <a:effectLst/>
                          <a:latin typeface="Times New Roman" panose="02020603050405020304" pitchFamily="18" charset="0"/>
                          <a:cs typeface="Times New Roman" panose="02020603050405020304" pitchFamily="18" charset="0"/>
                        </a:rPr>
                        <a:t>Ekspeditor-1</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6015">
                <a:tc rowSpan="2">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ctr">
                        <a:lnSpc>
                          <a:spcPct val="115000"/>
                        </a:lnSpc>
                        <a:spcAft>
                          <a:spcPts val="0"/>
                        </a:spcAft>
                      </a:pPr>
                      <a:r>
                        <a:rPr lang="az-Latn-AZ" sz="1200" dirty="0">
                          <a:effectLst/>
                          <a:latin typeface="Times New Roman" panose="02020603050405020304" pitchFamily="18" charset="0"/>
                          <a:cs typeface="Times New Roman" panose="02020603050405020304" pitchFamily="18" charset="0"/>
                        </a:rPr>
                        <a:t>Təqdim edilmiş xidmətlərin sayı</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rowSpan="2">
                  <a:txBody>
                    <a:bodyPr/>
                    <a:lstStyle/>
                    <a:p>
                      <a:pPr algn="ctr">
                        <a:lnSpc>
                          <a:spcPct val="115000"/>
                        </a:lnSpc>
                        <a:spcAft>
                          <a:spcPts val="0"/>
                        </a:spcAft>
                      </a:pPr>
                      <a:r>
                        <a:rPr lang="az-Latn-AZ" sz="1200">
                          <a:effectLst/>
                          <a:latin typeface="Times New Roman" panose="02020603050405020304" pitchFamily="18" charset="0"/>
                          <a:cs typeface="Times New Roman" panose="02020603050405020304" pitchFamily="18" charset="0"/>
                        </a:rPr>
                        <a:t>Göstəricilərin xüsusi çəkisi</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gridSpan="3">
                  <a:txBody>
                    <a:bodyPr/>
                    <a:lstStyle/>
                    <a:p>
                      <a:pPr algn="ctr">
                        <a:lnSpc>
                          <a:spcPct val="115000"/>
                        </a:lnSpc>
                        <a:spcAft>
                          <a:spcPts val="0"/>
                        </a:spcAft>
                      </a:pPr>
                      <a:r>
                        <a:rPr lang="az-Latn-AZ" sz="1200">
                          <a:effectLst/>
                          <a:latin typeface="Times New Roman" panose="02020603050405020304" pitchFamily="18" charset="0"/>
                          <a:cs typeface="Times New Roman" panose="02020603050405020304" pitchFamily="18" charset="0"/>
                        </a:rPr>
                        <a:t>Qiymətləndirmə</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az-Latn-AZ" sz="1200">
                          <a:effectLst/>
                          <a:latin typeface="Times New Roman" panose="02020603050405020304" pitchFamily="18" charset="0"/>
                          <a:cs typeface="Times New Roman" panose="02020603050405020304" pitchFamily="18" charset="0"/>
                        </a:rPr>
                        <a:t>Göstəricilər üzrə orta qiymət</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289670">
                <a:tc vMerge="1">
                  <a:txBody>
                    <a:bodyPr/>
                    <a:lstStyle/>
                    <a:p>
                      <a:endParaRPr lang="ru-RU"/>
                    </a:p>
                  </a:txBody>
                  <a:tcPr/>
                </a:tc>
                <a:tc>
                  <a:txBody>
                    <a:bodyPr/>
                    <a:lstStyle/>
                    <a:p>
                      <a:pPr algn="ctr">
                        <a:lnSpc>
                          <a:spcPct val="115000"/>
                        </a:lnSpc>
                        <a:spcAft>
                          <a:spcPts val="0"/>
                        </a:spcAft>
                      </a:pPr>
                      <a:r>
                        <a:rPr lang="az-Latn-AZ" sz="1200" dirty="0">
                          <a:effectLst/>
                          <a:latin typeface="Times New Roman" panose="02020603050405020304" pitchFamily="18" charset="0"/>
                          <a:cs typeface="Times New Roman" panose="02020603050405020304" pitchFamily="18" charset="0"/>
                        </a:rPr>
                        <a:t>Göstəricilərin adı</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vMerge="1">
                  <a:txBody>
                    <a:bodyPr/>
                    <a:lstStyle/>
                    <a:p>
                      <a:endParaRPr lang="ru-RU"/>
                    </a:p>
                  </a:txBody>
                  <a:tcPr/>
                </a:tc>
                <a:tc>
                  <a:txBody>
                    <a:bodyPr/>
                    <a:lstStyle/>
                    <a:p>
                      <a:pPr algn="ctr">
                        <a:lnSpc>
                          <a:spcPct val="115000"/>
                        </a:lnSpc>
                        <a:spcAft>
                          <a:spcPts val="0"/>
                        </a:spcAft>
                      </a:pPr>
                      <a:r>
                        <a:rPr lang="az-Latn-AZ" sz="1200" dirty="0" smtClean="0">
                          <a:effectLst/>
                          <a:latin typeface="Times New Roman" panose="02020603050405020304" pitchFamily="18" charset="0"/>
                          <a:cs typeface="Times New Roman" panose="02020603050405020304" pitchFamily="18" charset="0"/>
                        </a:rPr>
                        <a:t>Müştəriyə </a:t>
                      </a:r>
                      <a:r>
                        <a:rPr lang="az-Latn-AZ" sz="1200" dirty="0">
                          <a:effectLst/>
                          <a:latin typeface="Times New Roman" panose="02020603050405020304" pitchFamily="18" charset="0"/>
                          <a:cs typeface="Times New Roman" panose="02020603050405020304" pitchFamily="18" charset="0"/>
                        </a:rPr>
                        <a:t>görə</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ctr">
                        <a:lnSpc>
                          <a:spcPct val="115000"/>
                        </a:lnSpc>
                        <a:spcAft>
                          <a:spcPts val="0"/>
                        </a:spcAft>
                      </a:pPr>
                      <a:r>
                        <a:rPr lang="az-Latn-AZ" sz="1200">
                          <a:effectLst/>
                          <a:latin typeface="Times New Roman" panose="02020603050405020304" pitchFamily="18" charset="0"/>
                          <a:cs typeface="Times New Roman" panose="02020603050405020304" pitchFamily="18" charset="0"/>
                        </a:rPr>
                        <a:t>Ekspert məlumatlarına görə</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ctr">
                        <a:lnSpc>
                          <a:spcPct val="115000"/>
                        </a:lnSpc>
                        <a:spcAft>
                          <a:spcPts val="0"/>
                        </a:spcAft>
                      </a:pPr>
                      <a:r>
                        <a:rPr lang="az-Latn-AZ" sz="1200">
                          <a:effectLst/>
                          <a:latin typeface="Times New Roman" panose="02020603050405020304" pitchFamily="18" charset="0"/>
                          <a:cs typeface="Times New Roman" panose="02020603050405020304" pitchFamily="18" charset="0"/>
                        </a:rPr>
                        <a:t>Şirkətin məlumatlarına əsasən</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vMerge="1">
                  <a:txBody>
                    <a:bodyPr/>
                    <a:lstStyle/>
                    <a:p>
                      <a:endParaRPr lang="ru-RU"/>
                    </a:p>
                  </a:txBody>
                  <a:tcPr/>
                </a:tc>
              </a:tr>
              <a:tr h="144835">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Yükdaşıyıçı şirkətlərin tarif siyasəti</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289670">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Yükdaşımaların vaxtında çatdırılmasına əməl edilməsi</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289670">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Yükdaşıma şirkəti haqqında bazarlarda məlumatların səviyyəsi</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112606">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4</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Şirkətin nüfuzu</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109545">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5</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Göndərmə tezliyi</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217253">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6</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Sahib olduğu anbarların mövcudluğu</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144835">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7</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Giriş yollarının mövcudluğu</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144835">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8</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Daşıyıc şirkətlər neçə ildir bazardadır</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217253">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9</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Əsas və əlavə təqdim olunan geniş çeşid xidmətləri</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144835">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10</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Göndərilən malların izlənmə qabiliyyəti</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217253">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11</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Sənədlərin təqdim edilməsinin müasir forması</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144835">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12</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Heyyətin ixtisaslaşma səviyyəsi</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217253">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13</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Aksiyaların, bonusların mövcudluğu</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362088">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14</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Nəqliyyat şirkətininəlverişli veb saytının </a:t>
                      </a:r>
                      <a:r>
                        <a:rPr lang="az-Latn-AZ" sz="1200" dirty="0" smtClean="0">
                          <a:effectLst/>
                          <a:latin typeface="Times New Roman" panose="02020603050405020304" pitchFamily="18" charset="0"/>
                          <a:cs typeface="Times New Roman" panose="02020603050405020304" pitchFamily="18" charset="0"/>
                        </a:rPr>
                        <a:t>mövcudluğu</a:t>
                      </a:r>
                    </a:p>
                    <a:p>
                      <a:pPr algn="just">
                        <a:lnSpc>
                          <a:spcPct val="115000"/>
                        </a:lnSpc>
                        <a:spcAft>
                          <a:spcPts val="0"/>
                        </a:spcAft>
                      </a:pPr>
                      <a:r>
                        <a:rPr lang="az-Latn-AZ" sz="1200" dirty="0" smtClean="0">
                          <a:effectLst/>
                          <a:latin typeface="Times New Roman" panose="02020603050405020304" pitchFamily="18" charset="0"/>
                          <a:cs typeface="Times New Roman" panose="02020603050405020304" pitchFamily="18" charset="0"/>
                        </a:rPr>
                        <a:t> </a:t>
                      </a:r>
                      <a:r>
                        <a:rPr lang="az-Latn-AZ" sz="1200" dirty="0">
                          <a:effectLst/>
                          <a:latin typeface="Times New Roman" panose="02020603050405020304" pitchFamily="18" charset="0"/>
                          <a:cs typeface="Times New Roman" panose="02020603050405020304" pitchFamily="18" charset="0"/>
                        </a:rPr>
                        <a:t>( hesablama, şəxsi kabinet və s.)</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144835">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15</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İddialara baxılma müddəti</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217253">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16</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Mülkiyyətində hərəkət edən vasitələrin olması</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144835">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17</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Surətli göndərmə imkanları</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144835">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18</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Qarışıq yüklərin göndərilmə imkanları</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217253">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19</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Malların daşınması üçün geniş coğrafi imkanlar</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72418">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20</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Digər</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144835">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Hər bir müştəri üçün orta qiymət</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c>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tcPr>
                </a:tc>
              </a:tr>
              <a:tr h="144835">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solidFill>
                      <a:schemeClr val="accent2">
                        <a:lumMod val="20000"/>
                        <a:lumOff val="80000"/>
                      </a:schemeClr>
                    </a:solidFill>
                  </a:tcPr>
                </a:tc>
                <a:tc>
                  <a:txBody>
                    <a:bodyPr/>
                    <a:lstStyle/>
                    <a:p>
                      <a:pPr algn="just">
                        <a:lnSpc>
                          <a:spcPct val="115000"/>
                        </a:lnSpc>
                        <a:spcAft>
                          <a:spcPts val="0"/>
                        </a:spcAft>
                      </a:pPr>
                      <a:r>
                        <a:rPr lang="az-Latn-AZ" sz="1200">
                          <a:effectLst/>
                          <a:latin typeface="Times New Roman" panose="02020603050405020304" pitchFamily="18" charset="0"/>
                          <a:cs typeface="Times New Roman" panose="02020603050405020304" pitchFamily="18" charset="0"/>
                        </a:rPr>
                        <a:t>Hər bir amil üzrə orta qiymət</a:t>
                      </a:r>
                      <a:endParaRPr lang="ru-RU" sz="120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solidFill>
                      <a:schemeClr val="accent2">
                        <a:lumMod val="20000"/>
                        <a:lumOff val="80000"/>
                      </a:schemeClr>
                    </a:solidFill>
                  </a:tcPr>
                </a:tc>
                <a:tc gridSpan="5">
                  <a:txBody>
                    <a:bodyPr/>
                    <a:lstStyle/>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3614" marR="23614" marT="0" marB="0">
                    <a:cell3D prstMaterial="dkEdge">
                      <a:bevel prst="riblet"/>
                      <a:lightRig rig="flood" dir="t"/>
                    </a:cell3D>
                    <a:solidFill>
                      <a:schemeClr val="accent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5" name="Прямоугольник 4"/>
          <p:cNvSpPr/>
          <p:nvPr/>
        </p:nvSpPr>
        <p:spPr>
          <a:xfrm>
            <a:off x="40789" y="363350"/>
            <a:ext cx="9001570" cy="307777"/>
          </a:xfrm>
          <a:prstGeom prst="rect">
            <a:avLst/>
          </a:prstGeom>
          <a:solidFill>
            <a:schemeClr val="accent2">
              <a:lumMod val="20000"/>
              <a:lumOff val="80000"/>
            </a:schemeClr>
          </a:solidFill>
          <a:scene3d>
            <a:camera prst="orthographicFront"/>
            <a:lightRig rig="threePt" dir="t"/>
          </a:scene3d>
          <a:sp3d>
            <a:bevelT/>
          </a:sp3d>
        </p:spPr>
        <p:txBody>
          <a:bodyPr wrap="square">
            <a:spAutoFit/>
          </a:bodyPr>
          <a:lstStyle/>
          <a:p>
            <a:r>
              <a:rPr lang="az-Latn-AZ" sz="1400" dirty="0">
                <a:latin typeface="Times New Roman" panose="02020603050405020304" pitchFamily="18" charset="0"/>
                <a:cs typeface="Times New Roman" panose="02020603050405020304" pitchFamily="18" charset="0"/>
              </a:rPr>
              <a:t>Müştərinin tələbatının ödənilməsi nəqliyyat müəssisəsinin fəaliyyətinin qiymətləndirilməsinin hesablanması cədvəli</a:t>
            </a:r>
            <a:endParaRPr lang="ru-RU" sz="1400" dirty="0">
              <a:latin typeface="Times New Roman" panose="02020603050405020304" pitchFamily="18" charset="0"/>
              <a:cs typeface="Times New Roman" panose="02020603050405020304" pitchFamily="18" charset="0"/>
            </a:endParaRPr>
          </a:p>
        </p:txBody>
      </p:sp>
      <p:pic>
        <p:nvPicPr>
          <p:cNvPr id="6" name="Picture 7" descr="C:\Users\USER\Documents\ReceivedFiles\AMEA-logo.png"/>
          <p:cNvPicPr>
            <a:picLocks noChangeAspect="1" noChangeArrowheads="1"/>
          </p:cNvPicPr>
          <p:nvPr/>
        </p:nvPicPr>
        <p:blipFill>
          <a:blip r:embed="rId2"/>
          <a:srcRect/>
          <a:stretch>
            <a:fillRect/>
          </a:stretch>
        </p:blipFill>
        <p:spPr bwMode="auto">
          <a:xfrm>
            <a:off x="40788" y="28313"/>
            <a:ext cx="9001571" cy="335037"/>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4280930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187" y="764704"/>
            <a:ext cx="8976171" cy="1600438"/>
          </a:xfrm>
          <a:prstGeom prst="rect">
            <a:avLst/>
          </a:prstGeom>
          <a:solidFill>
            <a:schemeClr val="tx2">
              <a:lumMod val="20000"/>
              <a:lumOff val="80000"/>
            </a:schemeClr>
          </a:solidFill>
          <a:scene3d>
            <a:camera prst="orthographicFront"/>
            <a:lightRig rig="threePt" dir="t"/>
          </a:scene3d>
          <a:sp3d>
            <a:bevelT w="114300" prst="artDeco"/>
          </a:sp3d>
        </p:spPr>
        <p:txBody>
          <a:bodyPr wrap="square">
            <a:spAutoFit/>
          </a:bodyPr>
          <a:lstStyle/>
          <a:p>
            <a:pPr algn="just"/>
            <a:r>
              <a:rPr lang="az-Latn-AZ" dirty="0"/>
              <a:t> </a:t>
            </a:r>
            <a:r>
              <a:rPr lang="az-Latn-AZ" dirty="0" smtClean="0"/>
              <a:t>      </a:t>
            </a:r>
            <a:r>
              <a:rPr lang="az-Latn-AZ" sz="1600" dirty="0" smtClean="0">
                <a:latin typeface="Times New Roman" panose="02020603050405020304" pitchFamily="18" charset="0"/>
                <a:cs typeface="Times New Roman" panose="02020603050405020304" pitchFamily="18" charset="0"/>
              </a:rPr>
              <a:t>Nəqliyyat müəssisələrinin </a:t>
            </a:r>
            <a:r>
              <a:rPr lang="az-Latn-AZ" sz="1600" dirty="0">
                <a:latin typeface="Times New Roman" panose="02020603050405020304" pitchFamily="18" charset="0"/>
                <a:cs typeface="Times New Roman" panose="02020603050405020304" pitchFamily="18" charset="0"/>
              </a:rPr>
              <a:t>rəqabətqabiliyyətinin </a:t>
            </a:r>
            <a:r>
              <a:rPr lang="az-Latn-AZ" sz="1600" dirty="0" smtClean="0">
                <a:latin typeface="Times New Roman" panose="02020603050405020304" pitchFamily="18" charset="0"/>
                <a:cs typeface="Times New Roman" panose="02020603050405020304" pitchFamily="18" charset="0"/>
              </a:rPr>
              <a:t>qiymətləndirilməsi metodikası nəqliyyat </a:t>
            </a:r>
            <a:r>
              <a:rPr lang="az-Latn-AZ" sz="1600" dirty="0">
                <a:latin typeface="Times New Roman" panose="02020603050405020304" pitchFamily="18" charset="0"/>
                <a:cs typeface="Times New Roman" panose="02020603050405020304" pitchFamily="18" charset="0"/>
              </a:rPr>
              <a:t>müəssisəsinin fəaliyyətinin hərtərəfli qiymətləndirilməsi metodikası olmaqla, yükdaşıma bazarında hər bir iştirakçının fəaliyyətinin hərtərəfli qiymətləndirməyə, rəqabət </a:t>
            </a:r>
            <a:r>
              <a:rPr lang="az-Latn-AZ" sz="1600" dirty="0" smtClean="0">
                <a:latin typeface="Times New Roman" panose="02020603050405020304" pitchFamily="18" charset="0"/>
                <a:cs typeface="Times New Roman" panose="02020603050405020304" pitchFamily="18" charset="0"/>
              </a:rPr>
              <a:t>üstünlüklərini </a:t>
            </a:r>
            <a:r>
              <a:rPr lang="az-Latn-AZ" sz="1600" dirty="0">
                <a:latin typeface="Times New Roman" panose="02020603050405020304" pitchFamily="18" charset="0"/>
                <a:cs typeface="Times New Roman" panose="02020603050405020304" pitchFamily="18" charset="0"/>
              </a:rPr>
              <a:t>müəyyənləşdirməyə imkan verərir. Həmin metodikadan istifadə etməklə nəqliyyat müəssisəsinin rəqabətqabiliyyətlilik indeksini ölçməklə, malların daşınması və göndərilməsi üçün nəqliyyat şirkəti ilə müqavilə bağlanmasının cəlb ediciliyini müəyyəın etmək olar.</a:t>
            </a:r>
            <a:endParaRPr lang="ru-RU" sz="1600" dirty="0">
              <a:latin typeface="Times New Roman" panose="02020603050405020304" pitchFamily="18" charset="0"/>
              <a:cs typeface="Times New Roman" panose="02020603050405020304" pitchFamily="18" charset="0"/>
            </a:endParaRPr>
          </a:p>
        </p:txBody>
      </p:sp>
      <p:pic>
        <p:nvPicPr>
          <p:cNvPr id="6" name="Picture 7" descr="C:\Users\USER\Documents\ReceivedFiles\AMEA-logo.png"/>
          <p:cNvPicPr>
            <a:picLocks noChangeAspect="1" noChangeArrowheads="1"/>
          </p:cNvPicPr>
          <p:nvPr/>
        </p:nvPicPr>
        <p:blipFill>
          <a:blip r:embed="rId2"/>
          <a:srcRect/>
          <a:stretch>
            <a:fillRect/>
          </a:stretch>
        </p:blipFill>
        <p:spPr bwMode="auto">
          <a:xfrm>
            <a:off x="40788" y="28313"/>
            <a:ext cx="9001571" cy="592375"/>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823364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USER\Documents\ReceivedFiles\AMEA-logo.png"/>
          <p:cNvPicPr>
            <a:picLocks noChangeAspect="1" noChangeArrowheads="1"/>
          </p:cNvPicPr>
          <p:nvPr/>
        </p:nvPicPr>
        <p:blipFill>
          <a:blip r:embed="rId2"/>
          <a:srcRect/>
          <a:stretch>
            <a:fillRect/>
          </a:stretch>
        </p:blipFill>
        <p:spPr bwMode="auto">
          <a:xfrm>
            <a:off x="105528" y="48145"/>
            <a:ext cx="8930968" cy="648072"/>
          </a:xfrm>
          <a:prstGeom prst="rect">
            <a:avLst/>
          </a:prstGeom>
          <a:ln>
            <a:solidFill>
              <a:srgbClr val="0070C0"/>
            </a:solidFill>
          </a:ln>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
        <p:nvSpPr>
          <p:cNvPr id="5" name="Прямоугольник 4"/>
          <p:cNvSpPr/>
          <p:nvPr/>
        </p:nvSpPr>
        <p:spPr>
          <a:xfrm>
            <a:off x="0" y="790176"/>
            <a:ext cx="9144000" cy="750975"/>
          </a:xfrm>
          <a:prstGeom prst="rect">
            <a:avLst/>
          </a:prstGeom>
          <a:solidFill>
            <a:srgbClr val="00B050"/>
          </a:solidFill>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a:spAutoFit/>
          </a:bodyPr>
          <a:lstStyle/>
          <a:p>
            <a:pPr algn="ctr" eaLnBrk="1" fontAlgn="auto" hangingPunct="1">
              <a:lnSpc>
                <a:spcPct val="107000"/>
              </a:lnSpc>
              <a:spcBef>
                <a:spcPts val="0"/>
              </a:spcBef>
              <a:spcAft>
                <a:spcPts val="800"/>
              </a:spcAft>
              <a:defRPr/>
            </a:pPr>
            <a:r>
              <a:rPr lang="az-Latn-AZ" sz="2000" i="1" dirty="0">
                <a:latin typeface="Times New Roman" panose="02020603050405020304" pitchFamily="18" charset="0"/>
                <a:ea typeface="Calibri" panose="020F0502020204030204" pitchFamily="34" charset="0"/>
                <a:cs typeface="Times New Roman" panose="02020603050405020304" pitchFamily="18" charset="0"/>
              </a:rPr>
              <a:t>Covid-19 pandemiyasının təsiri nəticəsində region ölkəlrdə ixrac və idxalın dinamikasının dəyişməsi, %-lə</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Рамка 5"/>
          <p:cNvSpPr/>
          <p:nvPr/>
        </p:nvSpPr>
        <p:spPr>
          <a:xfrm>
            <a:off x="0" y="1541150"/>
            <a:ext cx="9144000" cy="5316850"/>
          </a:xfrm>
          <a:prstGeom prst="frame">
            <a:avLst/>
          </a:prstGeom>
          <a:solidFill>
            <a:srgbClr val="C0504D"/>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az-Latn-AZ" dirty="0" smtClean="0"/>
              <a:t> </a:t>
            </a:r>
            <a:endParaRPr lang="en-US" dirty="0"/>
          </a:p>
        </p:txBody>
      </p:sp>
      <p:graphicFrame>
        <p:nvGraphicFramePr>
          <p:cNvPr id="7" name="Таблица 6"/>
          <p:cNvGraphicFramePr>
            <a:graphicFrameLocks noGrp="1"/>
          </p:cNvGraphicFramePr>
          <p:nvPr>
            <p:extLst>
              <p:ext uri="{D42A27DB-BD31-4B8C-83A1-F6EECF244321}">
                <p14:modId xmlns:p14="http://schemas.microsoft.com/office/powerpoint/2010/main" val="3956387385"/>
              </p:ext>
            </p:extLst>
          </p:nvPr>
        </p:nvGraphicFramePr>
        <p:xfrm>
          <a:off x="683568" y="2204859"/>
          <a:ext cx="7776865" cy="4059692"/>
        </p:xfrm>
        <a:graphic>
          <a:graphicData uri="http://schemas.openxmlformats.org/drawingml/2006/table">
            <a:tbl>
              <a:tblPr firstRow="1" firstCol="1" bandRow="1">
                <a:tableStyleId>{5C22544A-7EE6-4342-B048-85BDC9FD1C3A}</a:tableStyleId>
              </a:tblPr>
              <a:tblGrid>
                <a:gridCol w="3416007">
                  <a:extLst>
                    <a:ext uri="{9D8B030D-6E8A-4147-A177-3AD203B41FA5}">
                      <a16:colId xmlns:a16="http://schemas.microsoft.com/office/drawing/2014/main" xmlns="" val="2612164078"/>
                    </a:ext>
                  </a:extLst>
                </a:gridCol>
                <a:gridCol w="799491">
                  <a:extLst>
                    <a:ext uri="{9D8B030D-6E8A-4147-A177-3AD203B41FA5}">
                      <a16:colId xmlns:a16="http://schemas.microsoft.com/office/drawing/2014/main" xmlns="" val="3035008628"/>
                    </a:ext>
                  </a:extLst>
                </a:gridCol>
                <a:gridCol w="667516">
                  <a:extLst>
                    <a:ext uri="{9D8B030D-6E8A-4147-A177-3AD203B41FA5}">
                      <a16:colId xmlns:a16="http://schemas.microsoft.com/office/drawing/2014/main" xmlns="" val="3207799891"/>
                    </a:ext>
                  </a:extLst>
                </a:gridCol>
                <a:gridCol w="931466">
                  <a:extLst>
                    <a:ext uri="{9D8B030D-6E8A-4147-A177-3AD203B41FA5}">
                      <a16:colId xmlns:a16="http://schemas.microsoft.com/office/drawing/2014/main" xmlns="" val="3284095941"/>
                    </a:ext>
                  </a:extLst>
                </a:gridCol>
                <a:gridCol w="695660">
                  <a:extLst>
                    <a:ext uri="{9D8B030D-6E8A-4147-A177-3AD203B41FA5}">
                      <a16:colId xmlns:a16="http://schemas.microsoft.com/office/drawing/2014/main" xmlns="" val="3971228760"/>
                    </a:ext>
                  </a:extLst>
                </a:gridCol>
                <a:gridCol w="696754">
                  <a:extLst>
                    <a:ext uri="{9D8B030D-6E8A-4147-A177-3AD203B41FA5}">
                      <a16:colId xmlns:a16="http://schemas.microsoft.com/office/drawing/2014/main" xmlns="" val="227913008"/>
                    </a:ext>
                  </a:extLst>
                </a:gridCol>
                <a:gridCol w="569971">
                  <a:extLst>
                    <a:ext uri="{9D8B030D-6E8A-4147-A177-3AD203B41FA5}">
                      <a16:colId xmlns:a16="http://schemas.microsoft.com/office/drawing/2014/main" xmlns="" val="3376739871"/>
                    </a:ext>
                  </a:extLst>
                </a:gridCol>
              </a:tblGrid>
              <a:tr h="951170">
                <a:tc rowSpan="2">
                  <a:txBody>
                    <a:bodyPr/>
                    <a:lstStyle/>
                    <a:p>
                      <a:pPr algn="ctr">
                        <a:lnSpc>
                          <a:spcPct val="107000"/>
                        </a:lnSpc>
                        <a:spcAft>
                          <a:spcPts val="0"/>
                        </a:spcAft>
                      </a:pPr>
                      <a:r>
                        <a:rPr lang="en-US" sz="2000" i="1" dirty="0" err="1">
                          <a:solidFill>
                            <a:schemeClr val="tx1"/>
                          </a:solidFill>
                          <a:effectLst/>
                          <a:latin typeface="Times New Roman" panose="02020603050405020304" pitchFamily="18" charset="0"/>
                          <a:cs typeface="Times New Roman" panose="02020603050405020304" pitchFamily="18" charset="0"/>
                        </a:rPr>
                        <a:t>Regionlar</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gridSpan="2">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2020-ci </a:t>
                      </a:r>
                      <a:r>
                        <a:rPr lang="en-US" sz="2000" i="1" dirty="0" err="1">
                          <a:solidFill>
                            <a:schemeClr val="tx1"/>
                          </a:solidFill>
                          <a:effectLst/>
                          <a:latin typeface="Times New Roman" panose="02020603050405020304" pitchFamily="18" charset="0"/>
                          <a:cs typeface="Times New Roman" panose="02020603050405020304" pitchFamily="18" charset="0"/>
                        </a:rPr>
                        <a:t>ilin</a:t>
                      </a:r>
                      <a:r>
                        <a:rPr lang="en-US" sz="2000" i="1" dirty="0">
                          <a:solidFill>
                            <a:schemeClr val="tx1"/>
                          </a:solidFill>
                          <a:effectLst/>
                          <a:latin typeface="Times New Roman" panose="02020603050405020304" pitchFamily="18" charset="0"/>
                          <a:cs typeface="Times New Roman" panose="02020603050405020304" pitchFamily="18" charset="0"/>
                        </a:rPr>
                        <a:t> 1-ci </a:t>
                      </a:r>
                      <a:r>
                        <a:rPr lang="en-US" sz="2000" i="1" dirty="0" err="1">
                          <a:solidFill>
                            <a:schemeClr val="tx1"/>
                          </a:solidFill>
                          <a:effectLst/>
                          <a:latin typeface="Times New Roman" panose="02020603050405020304" pitchFamily="18" charset="0"/>
                          <a:cs typeface="Times New Roman" panose="02020603050405020304" pitchFamily="18" charset="0"/>
                        </a:rPr>
                        <a:t>rübü</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2020-ci ilin 2-ci rübü</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2020-ci </a:t>
                      </a:r>
                      <a:r>
                        <a:rPr lang="en-US" sz="2000" i="1" dirty="0" err="1">
                          <a:solidFill>
                            <a:schemeClr val="tx1"/>
                          </a:solidFill>
                          <a:effectLst/>
                          <a:latin typeface="Times New Roman" panose="02020603050405020304" pitchFamily="18" charset="0"/>
                          <a:cs typeface="Times New Roman" panose="02020603050405020304" pitchFamily="18" charset="0"/>
                        </a:rPr>
                        <a:t>ilin</a:t>
                      </a:r>
                      <a:r>
                        <a:rPr lang="en-US" sz="2000" i="1" dirty="0">
                          <a:solidFill>
                            <a:schemeClr val="tx1"/>
                          </a:solidFill>
                          <a:effectLst/>
                          <a:latin typeface="Times New Roman" panose="02020603050405020304" pitchFamily="18" charset="0"/>
                          <a:cs typeface="Times New Roman" panose="02020603050405020304" pitchFamily="18" charset="0"/>
                        </a:rPr>
                        <a:t> 3-ci </a:t>
                      </a:r>
                      <a:r>
                        <a:rPr lang="en-US" sz="2000" i="1" dirty="0" err="1">
                          <a:solidFill>
                            <a:schemeClr val="tx1"/>
                          </a:solidFill>
                          <a:effectLst/>
                          <a:latin typeface="Times New Roman" panose="02020603050405020304" pitchFamily="18" charset="0"/>
                          <a:cs typeface="Times New Roman" panose="02020603050405020304" pitchFamily="18" charset="0"/>
                        </a:rPr>
                        <a:t>rübü</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xmlns="" val="1435595906"/>
                  </a:ext>
                </a:extLst>
              </a:tr>
              <a:tr h="768912">
                <a:tc vMerge="1">
                  <a:txBody>
                    <a:bodyPr/>
                    <a:lstStyle/>
                    <a:p>
                      <a:endParaRPr lang="en-US"/>
                    </a:p>
                  </a:txBody>
                  <a:tcPr/>
                </a:tc>
                <a:tc>
                  <a:txBody>
                    <a:bodyPr/>
                    <a:lstStyle/>
                    <a:p>
                      <a:pPr algn="ctr">
                        <a:lnSpc>
                          <a:spcPct val="107000"/>
                        </a:lnSpc>
                        <a:spcAft>
                          <a:spcPts val="0"/>
                        </a:spcAft>
                      </a:pPr>
                      <a:r>
                        <a:rPr lang="en-US" sz="2000" i="1" dirty="0" err="1">
                          <a:solidFill>
                            <a:schemeClr val="tx1"/>
                          </a:solidFill>
                          <a:effectLst/>
                          <a:latin typeface="Times New Roman" panose="02020603050405020304" pitchFamily="18" charset="0"/>
                          <a:cs typeface="Times New Roman" panose="02020603050405020304" pitchFamily="18" charset="0"/>
                        </a:rPr>
                        <a:t>İxrac</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err="1">
                          <a:solidFill>
                            <a:schemeClr val="tx1"/>
                          </a:solidFill>
                          <a:effectLst/>
                          <a:latin typeface="Times New Roman" panose="02020603050405020304" pitchFamily="18" charset="0"/>
                          <a:cs typeface="Times New Roman" panose="02020603050405020304" pitchFamily="18" charset="0"/>
                        </a:rPr>
                        <a:t>idxal</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İxrac</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idxal</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İxrac</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err="1">
                          <a:solidFill>
                            <a:schemeClr val="tx1"/>
                          </a:solidFill>
                          <a:effectLst/>
                          <a:latin typeface="Times New Roman" panose="02020603050405020304" pitchFamily="18" charset="0"/>
                          <a:cs typeface="Times New Roman" panose="02020603050405020304" pitchFamily="18" charset="0"/>
                        </a:rPr>
                        <a:t>idxal</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84546696"/>
                  </a:ext>
                </a:extLst>
              </a:tr>
              <a:tr h="375538">
                <a:tc>
                  <a:txBody>
                    <a:bodyPr/>
                    <a:lstStyle/>
                    <a:p>
                      <a:pPr>
                        <a:lnSpc>
                          <a:spcPct val="107000"/>
                        </a:lnSpc>
                        <a:spcAft>
                          <a:spcPts val="0"/>
                        </a:spcAft>
                      </a:pPr>
                      <a:r>
                        <a:rPr lang="az-Latn-AZ" sz="2000" i="1" dirty="0">
                          <a:solidFill>
                            <a:schemeClr val="tx1"/>
                          </a:solidFill>
                          <a:effectLst/>
                          <a:latin typeface="Times New Roman" panose="02020603050405020304" pitchFamily="18" charset="0"/>
                          <a:cs typeface="Times New Roman" panose="02020603050405020304" pitchFamily="18" charset="0"/>
                        </a:rPr>
                        <a:t>Şərqi Asiya</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-8</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-6</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-12</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4</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-4</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508515594"/>
                  </a:ext>
                </a:extLst>
              </a:tr>
              <a:tr h="434682">
                <a:tc>
                  <a:txBody>
                    <a:bodyPr/>
                    <a:lstStyle/>
                    <a:p>
                      <a:pPr>
                        <a:lnSpc>
                          <a:spcPct val="107000"/>
                        </a:lnSpc>
                        <a:spcAft>
                          <a:spcPts val="0"/>
                        </a:spcAft>
                      </a:pPr>
                      <a:r>
                        <a:rPr lang="az-Latn-AZ" sz="2000" i="1" dirty="0">
                          <a:solidFill>
                            <a:schemeClr val="tx1"/>
                          </a:solidFill>
                          <a:effectLst/>
                          <a:latin typeface="Times New Roman" panose="02020603050405020304" pitchFamily="18" charset="0"/>
                          <a:cs typeface="Times New Roman" panose="02020603050405020304" pitchFamily="18" charset="0"/>
                        </a:rPr>
                        <a:t>Keçid iqtisadiyyatı olan ölkələr </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-13</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-3</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-29</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-20</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-27</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-16</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51828929"/>
                  </a:ext>
                </a:extLst>
              </a:tr>
              <a:tr h="375538">
                <a:tc>
                  <a:txBody>
                    <a:bodyPr/>
                    <a:lstStyle/>
                    <a:p>
                      <a:pPr>
                        <a:lnSpc>
                          <a:spcPct val="107000"/>
                        </a:lnSpc>
                        <a:spcAft>
                          <a:spcPts val="0"/>
                        </a:spcAft>
                      </a:pPr>
                      <a:r>
                        <a:rPr lang="az-Latn-AZ" sz="2000" i="1">
                          <a:solidFill>
                            <a:schemeClr val="tx1"/>
                          </a:solidFill>
                          <a:effectLst/>
                          <a:latin typeface="Times New Roman" panose="02020603050405020304" pitchFamily="18" charset="0"/>
                          <a:cs typeface="Times New Roman" panose="02020603050405020304" pitchFamily="18" charset="0"/>
                        </a:rPr>
                        <a:t>Latın Amerikası</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-4</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-6</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-27</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-31</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-9</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-25</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443096361"/>
                  </a:ext>
                </a:extLst>
              </a:tr>
              <a:tr h="375538">
                <a:tc>
                  <a:txBody>
                    <a:bodyPr/>
                    <a:lstStyle/>
                    <a:p>
                      <a:pPr>
                        <a:lnSpc>
                          <a:spcPct val="107000"/>
                        </a:lnSpc>
                        <a:spcAft>
                          <a:spcPts val="0"/>
                        </a:spcAft>
                      </a:pPr>
                      <a:r>
                        <a:rPr lang="az-Latn-AZ" sz="2000" i="1">
                          <a:solidFill>
                            <a:schemeClr val="tx1"/>
                          </a:solidFill>
                          <a:effectLst/>
                          <a:latin typeface="Times New Roman" panose="02020603050405020304" pitchFamily="18" charset="0"/>
                          <a:cs typeface="Times New Roman" panose="02020603050405020304" pitchFamily="18" charset="0"/>
                        </a:rPr>
                        <a:t>Qərbi Asiya və Şimali Afrika </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-9</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-2</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-42</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-25</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-25</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-15</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908297173"/>
                  </a:ext>
                </a:extLst>
              </a:tr>
              <a:tr h="375538">
                <a:tc>
                  <a:txBody>
                    <a:bodyPr/>
                    <a:lstStyle/>
                    <a:p>
                      <a:pPr>
                        <a:lnSpc>
                          <a:spcPct val="107000"/>
                        </a:lnSpc>
                        <a:spcAft>
                          <a:spcPts val="0"/>
                        </a:spcAft>
                      </a:pPr>
                      <a:r>
                        <a:rPr lang="az-Latn-AZ" sz="2000" i="1">
                          <a:solidFill>
                            <a:schemeClr val="tx1"/>
                          </a:solidFill>
                          <a:effectLst/>
                          <a:latin typeface="Times New Roman" panose="02020603050405020304" pitchFamily="18" charset="0"/>
                          <a:cs typeface="Times New Roman" panose="02020603050405020304" pitchFamily="18" charset="0"/>
                        </a:rPr>
                        <a:t>Cənubi Asiya </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-16</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-10</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-40</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-48</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-12</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-24</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974863512"/>
                  </a:ext>
                </a:extLst>
              </a:tr>
              <a:tr h="375538">
                <a:tc>
                  <a:txBody>
                    <a:bodyPr/>
                    <a:lstStyle/>
                    <a:p>
                      <a:pPr>
                        <a:lnSpc>
                          <a:spcPct val="107000"/>
                        </a:lnSpc>
                        <a:spcAft>
                          <a:spcPts val="0"/>
                        </a:spcAft>
                      </a:pPr>
                      <a:r>
                        <a:rPr lang="az-Latn-AZ" sz="2000" i="1">
                          <a:solidFill>
                            <a:schemeClr val="tx1"/>
                          </a:solidFill>
                          <a:effectLst/>
                          <a:latin typeface="Times New Roman" panose="02020603050405020304" pitchFamily="18" charset="0"/>
                          <a:cs typeface="Times New Roman" panose="02020603050405020304" pitchFamily="18" charset="0"/>
                        </a:rPr>
                        <a:t>Afrika ölkələr</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i="1">
                          <a:solidFill>
                            <a:schemeClr val="tx1"/>
                          </a:solidFill>
                          <a:effectLst/>
                          <a:latin typeface="Times New Roman" panose="02020603050405020304" pitchFamily="18" charset="0"/>
                          <a:cs typeface="Times New Roman" panose="02020603050405020304" pitchFamily="18" charset="0"/>
                        </a:rPr>
                        <a:t>8</a:t>
                      </a:r>
                      <a:endParaRPr lang="en-US" sz="20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-28</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-24</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-5</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-13</a:t>
                      </a:r>
                      <a:endPar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900606039"/>
                  </a:ext>
                </a:extLst>
              </a:tr>
            </a:tbl>
          </a:graphicData>
        </a:graphic>
      </p:graphicFrame>
    </p:spTree>
    <p:extLst>
      <p:ext uri="{BB962C8B-B14F-4D97-AF65-F5344CB8AC3E}">
        <p14:creationId xmlns:p14="http://schemas.microsoft.com/office/powerpoint/2010/main" val="2415161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010747082"/>
              </p:ext>
            </p:extLst>
          </p:nvPr>
        </p:nvGraphicFramePr>
        <p:xfrm>
          <a:off x="251521" y="1268760"/>
          <a:ext cx="8784973" cy="5466451"/>
        </p:xfrm>
        <a:graphic>
          <a:graphicData uri="http://schemas.openxmlformats.org/drawingml/2006/table">
            <a:tbl>
              <a:tblPr firstRow="1" firstCol="1" bandRow="1">
                <a:tableStyleId>{5C22544A-7EE6-4342-B048-85BDC9FD1C3A}</a:tableStyleId>
              </a:tblPr>
              <a:tblGrid>
                <a:gridCol w="1199079"/>
                <a:gridCol w="681776"/>
                <a:gridCol w="681776"/>
                <a:gridCol w="606430"/>
                <a:gridCol w="644102"/>
                <a:gridCol w="644102"/>
                <a:gridCol w="588972"/>
                <a:gridCol w="645021"/>
                <a:gridCol w="645021"/>
                <a:gridCol w="575190"/>
                <a:gridCol w="644102"/>
                <a:gridCol w="644102"/>
                <a:gridCol w="585300"/>
              </a:tblGrid>
              <a:tr h="96985">
                <a:tc rowSpan="2">
                  <a:txBody>
                    <a:bodyPr/>
                    <a:lstStyle/>
                    <a:p>
                      <a:pPr algn="ctr">
                        <a:lnSpc>
                          <a:spcPct val="115000"/>
                        </a:lnSpc>
                        <a:spcAft>
                          <a:spcPts val="0"/>
                        </a:spcAft>
                      </a:pPr>
                      <a:r>
                        <a:rPr lang="en-US" sz="1000" dirty="0" err="1">
                          <a:effectLst/>
                          <a:latin typeface="Times New Roman" panose="02020603050405020304" pitchFamily="18" charset="0"/>
                          <a:cs typeface="Times New Roman" panose="02020603050405020304" pitchFamily="18" charset="0"/>
                        </a:rPr>
                        <a:t>Böşdayanma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səbəbləri</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gridSpan="2">
                  <a:txBody>
                    <a:bodyPr/>
                    <a:lstStyle/>
                    <a:p>
                      <a:pP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Azərbaycan</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hMerge="1">
                  <a:txBody>
                    <a:bodyPr/>
                    <a:lstStyle/>
                    <a:p>
                      <a:endParaRPr lang="ru-RU"/>
                    </a:p>
                  </a:txBody>
                  <a:tcPr/>
                </a:tc>
                <a:tc gridSpan="2">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 Qazaxıstan</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hMerge="1">
                  <a:txBody>
                    <a:bodyPr/>
                    <a:lstStyle/>
                    <a:p>
                      <a:endParaRPr lang="ru-RU"/>
                    </a:p>
                  </a:txBody>
                  <a:tcPr/>
                </a:tc>
                <a:tc gridSpan="2">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 Türkmənistan</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hMerge="1">
                  <a:txBody>
                    <a:bodyPr/>
                    <a:lstStyle/>
                    <a:p>
                      <a:endParaRPr lang="ru-RU"/>
                    </a:p>
                  </a:txBody>
                  <a:tcPr/>
                </a:tc>
                <a:tc gridSpan="2">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 Rusiya</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hMerge="1">
                  <a:txBody>
                    <a:bodyPr/>
                    <a:lstStyle/>
                    <a:p>
                      <a:endParaRPr lang="ru-RU"/>
                    </a:p>
                  </a:txBody>
                  <a:tcPr/>
                </a:tc>
                <a:tc gridSpan="2">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 İran</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hMerge="1">
                  <a:txBody>
                    <a:bodyPr/>
                    <a:lstStyle/>
                    <a:p>
                      <a:endParaRPr lang="ru-RU"/>
                    </a:p>
                  </a:txBody>
                  <a:tcPr/>
                </a:tc>
                <a:tc gridSpan="2">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 Digər</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hMerge="1">
                  <a:txBody>
                    <a:bodyPr/>
                    <a:lstStyle/>
                    <a:p>
                      <a:endParaRPr lang="ru-RU"/>
                    </a:p>
                  </a:txBody>
                  <a:tcPr/>
                </a:tc>
              </a:tr>
              <a:tr h="538805">
                <a:tc vMerge="1">
                  <a:txBody>
                    <a:bodyPr/>
                    <a:lstStyle/>
                    <a:p>
                      <a:endParaRPr lang="ru-RU"/>
                    </a:p>
                  </a:txBody>
                  <a:tcPr/>
                </a:tc>
                <a:tc>
                  <a:txBody>
                    <a:bodyPr/>
                    <a:lstStyle/>
                    <a:p>
                      <a:pPr>
                        <a:lnSpc>
                          <a:spcPct val="115000"/>
                        </a:lnSpc>
                        <a:spcAft>
                          <a:spcPts val="0"/>
                        </a:spcAft>
                      </a:pPr>
                      <a:r>
                        <a:rPr lang="en-US" sz="1000" dirty="0">
                          <a:effectLst/>
                          <a:latin typeface="Times New Roman" panose="02020603050405020304" pitchFamily="18" charset="0"/>
                          <a:cs typeface="Times New Roman" panose="02020603050405020304" pitchFamily="18" charset="0"/>
                        </a:rPr>
                        <a:t>Maye </a:t>
                      </a:r>
                      <a:r>
                        <a:rPr lang="en-US" sz="1000" dirty="0" err="1">
                          <a:effectLst/>
                          <a:latin typeface="Times New Roman" panose="02020603050405020304" pitchFamily="18" charset="0"/>
                          <a:cs typeface="Times New Roman" panose="02020603050405020304" pitchFamily="18" charset="0"/>
                        </a:rPr>
                        <a:t>yük</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gəmi-ləri</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nSpc>
                          <a:spcPct val="115000"/>
                        </a:lnSpc>
                        <a:spcAft>
                          <a:spcPts val="0"/>
                        </a:spcAft>
                      </a:pPr>
                      <a:r>
                        <a:rPr lang="en-US" sz="1000" dirty="0" err="1">
                          <a:effectLst/>
                          <a:latin typeface="Times New Roman" panose="02020603050405020304" pitchFamily="18" charset="0"/>
                          <a:cs typeface="Times New Roman" panose="02020603050405020304" pitchFamily="18" charset="0"/>
                        </a:rPr>
                        <a:t>Quru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yük</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gəmi-ləri</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nSpc>
                          <a:spcPct val="115000"/>
                        </a:lnSpc>
                        <a:spcAft>
                          <a:spcPts val="0"/>
                        </a:spcAft>
                      </a:pPr>
                      <a:r>
                        <a:rPr lang="en-US" sz="1000" dirty="0">
                          <a:effectLst/>
                          <a:latin typeface="Times New Roman" panose="02020603050405020304" pitchFamily="18" charset="0"/>
                          <a:cs typeface="Times New Roman" panose="02020603050405020304" pitchFamily="18" charset="0"/>
                        </a:rPr>
                        <a:t>Maye </a:t>
                      </a:r>
                      <a:r>
                        <a:rPr lang="en-US" sz="1000" dirty="0" err="1">
                          <a:effectLst/>
                          <a:latin typeface="Times New Roman" panose="02020603050405020304" pitchFamily="18" charset="0"/>
                          <a:cs typeface="Times New Roman" panose="02020603050405020304" pitchFamily="18" charset="0"/>
                        </a:rPr>
                        <a:t>yük</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gəmi-ləri</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nSpc>
                          <a:spcPct val="115000"/>
                        </a:lnSpc>
                        <a:spcAft>
                          <a:spcPts val="0"/>
                        </a:spcAft>
                      </a:pPr>
                      <a:r>
                        <a:rPr lang="en-US" sz="1000" dirty="0" err="1">
                          <a:effectLst/>
                          <a:latin typeface="Times New Roman" panose="02020603050405020304" pitchFamily="18" charset="0"/>
                          <a:cs typeface="Times New Roman" panose="02020603050405020304" pitchFamily="18" charset="0"/>
                        </a:rPr>
                        <a:t>Quru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yük</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gəmi-ləri</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nSpc>
                          <a:spcPct val="115000"/>
                        </a:lnSpc>
                        <a:spcAft>
                          <a:spcPts val="0"/>
                        </a:spcAft>
                      </a:pPr>
                      <a:r>
                        <a:rPr lang="en-US" sz="1000" dirty="0">
                          <a:effectLst/>
                          <a:latin typeface="Times New Roman" panose="02020603050405020304" pitchFamily="18" charset="0"/>
                          <a:cs typeface="Times New Roman" panose="02020603050405020304" pitchFamily="18" charset="0"/>
                        </a:rPr>
                        <a:t>Maye </a:t>
                      </a:r>
                      <a:r>
                        <a:rPr lang="en-US" sz="1000" dirty="0" err="1">
                          <a:effectLst/>
                          <a:latin typeface="Times New Roman" panose="02020603050405020304" pitchFamily="18" charset="0"/>
                          <a:cs typeface="Times New Roman" panose="02020603050405020304" pitchFamily="18" charset="0"/>
                        </a:rPr>
                        <a:t>yük</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gəmi-ləri</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Quru yük gəmi-ləri</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Maye yük gəmi-ləri</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Quru yük gəmi-ləri</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Maye yük gəmi-ləri</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Quru yük gəmi-ləri</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Maye yük gəmi-ləri</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nSpc>
                          <a:spcPct val="115000"/>
                        </a:lnSpc>
                        <a:spcAft>
                          <a:spcPts val="0"/>
                        </a:spcAft>
                      </a:pPr>
                      <a:r>
                        <a:rPr lang="en-US" sz="1000">
                          <a:effectLst/>
                          <a:latin typeface="Times New Roman" panose="02020603050405020304" pitchFamily="18" charset="0"/>
                          <a:cs typeface="Times New Roman" panose="02020603050405020304" pitchFamily="18" charset="0"/>
                        </a:rPr>
                        <a:t>Quru yük gəmi-ləri</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r>
              <a:tr h="215522">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Körpü gözləmə</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3.437</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512</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189</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38.06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2.897</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576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4.158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3.816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9.391</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107761">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Yük gözləmə</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290955">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Yükləmə zamanı gözləmə</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929</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92</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897</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291</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253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290955">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Boşaltma zamanı gözləmə</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66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214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19</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11</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14</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2.206</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565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1.066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290955">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Hava</a:t>
                      </a:r>
                      <a:r>
                        <a:rPr lang="ru-RU" sz="1000">
                          <a:effectLst/>
                          <a:latin typeface="Times New Roman" panose="02020603050405020304" pitchFamily="18" charset="0"/>
                          <a:cs typeface="Times New Roman" panose="02020603050405020304" pitchFamily="18" charset="0"/>
                        </a:rPr>
                        <a:t> şə</a:t>
                      </a:r>
                      <a:r>
                        <a:rPr lang="en-US" sz="1000">
                          <a:effectLst/>
                          <a:latin typeface="Times New Roman" panose="02020603050405020304" pitchFamily="18" charset="0"/>
                          <a:cs typeface="Times New Roman" panose="02020603050405020304" pitchFamily="18" charset="0"/>
                        </a:rPr>
                        <a:t>raiti il</a:t>
                      </a:r>
                      <a:r>
                        <a:rPr lang="ru-RU" sz="1000">
                          <a:effectLst/>
                          <a:latin typeface="Times New Roman" panose="02020603050405020304" pitchFamily="18" charset="0"/>
                          <a:cs typeface="Times New Roman" panose="02020603050405020304" pitchFamily="18" charset="0"/>
                        </a:rPr>
                        <a:t>ə ə</a:t>
                      </a:r>
                      <a:r>
                        <a:rPr lang="en-US" sz="1000">
                          <a:effectLst/>
                          <a:latin typeface="Times New Roman" panose="02020603050405020304" pitchFamily="18" charset="0"/>
                          <a:cs typeface="Times New Roman" panose="02020603050405020304" pitchFamily="18" charset="0"/>
                        </a:rPr>
                        <a:t>laq</a:t>
                      </a:r>
                      <a:r>
                        <a:rPr lang="ru-RU" sz="1000">
                          <a:effectLst/>
                          <a:latin typeface="Times New Roman" panose="02020603050405020304" pitchFamily="18" charset="0"/>
                          <a:cs typeface="Times New Roman" panose="02020603050405020304" pitchFamily="18" charset="0"/>
                        </a:rPr>
                        <a:t>ə</a:t>
                      </a:r>
                      <a:r>
                        <a:rPr lang="en-US" sz="1000">
                          <a:effectLst/>
                          <a:latin typeface="Times New Roman" panose="02020603050405020304" pitchFamily="18" charset="0"/>
                          <a:cs typeface="Times New Roman" panose="02020603050405020304" pitchFamily="18" charset="0"/>
                        </a:rPr>
                        <a:t>li g</a:t>
                      </a:r>
                      <a:r>
                        <a:rPr lang="ru-RU" sz="1000">
                          <a:effectLst/>
                          <a:latin typeface="Times New Roman" panose="02020603050405020304" pitchFamily="18" charset="0"/>
                          <a:cs typeface="Times New Roman" panose="02020603050405020304" pitchFamily="18" charset="0"/>
                        </a:rPr>
                        <a:t>ö</a:t>
                      </a:r>
                      <a:r>
                        <a:rPr lang="en-US" sz="1000">
                          <a:effectLst/>
                          <a:latin typeface="Times New Roman" panose="02020603050405020304" pitchFamily="18" charset="0"/>
                          <a:cs typeface="Times New Roman" panose="02020603050405020304" pitchFamily="18" charset="0"/>
                        </a:rPr>
                        <a:t>zl</a:t>
                      </a:r>
                      <a:r>
                        <a:rPr lang="ru-RU" sz="1000">
                          <a:effectLst/>
                          <a:latin typeface="Times New Roman" panose="02020603050405020304" pitchFamily="18" charset="0"/>
                          <a:cs typeface="Times New Roman" panose="02020603050405020304" pitchFamily="18" charset="0"/>
                        </a:rPr>
                        <a:t>ə</a:t>
                      </a:r>
                      <a:r>
                        <a:rPr lang="en-US" sz="1000">
                          <a:effectLst/>
                          <a:latin typeface="Times New Roman" panose="02020603050405020304" pitchFamily="18" charset="0"/>
                          <a:cs typeface="Times New Roman" panose="02020603050405020304" pitchFamily="18" charset="0"/>
                        </a:rPr>
                        <a:t>m</a:t>
                      </a:r>
                      <a:r>
                        <a:rPr lang="ru-RU" sz="1000">
                          <a:effectLst/>
                          <a:latin typeface="Times New Roman" panose="02020603050405020304" pitchFamily="18" charset="0"/>
                          <a:cs typeface="Times New Roman" panose="02020603050405020304" pitchFamily="18" charset="0"/>
                        </a:rPr>
                        <a:t>ə</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1.177</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135</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247</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32</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724</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594</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2.309</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2.746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215522">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Kanal-boğaz gözləmə</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56</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144</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33</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159</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3.245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903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2.873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193970">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Sənədləşmə gözləmə</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4</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24</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148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263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209</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208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39</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334</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193970">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Komissiya gözləmə</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7</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81</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193970">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Yanacaq gözləmə</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27</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215522">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Texniki xidmət</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181</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11</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19</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80</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150</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678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1.196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290955">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Nasazlığın aradadan qaldırılması</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193970">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Sərəncam gözləmə</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305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1.259</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321</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2.766</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88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155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4.848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354</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290955">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Fraxtcının təlimatını gözləmə</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4.085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6.374</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47.267</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253</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21</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416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107761">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Digər</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547</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242</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553</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1.497</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1.063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68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986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215522">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Cəmi</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9.838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3.845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8.017</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613</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90.888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5.264</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635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14.312</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0</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10.696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19.14</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290955">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Limana girişlərin sayı:</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317</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52</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258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28</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154</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46</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243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r h="290955">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 səfərə səmərəsiz vaxt itkisi</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b">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31,04</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153,8</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154,2</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204,3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352,3</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159.5</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a:effectLst/>
                          <a:latin typeface="Times New Roman" panose="02020603050405020304" pitchFamily="18" charset="0"/>
                          <a:cs typeface="Times New Roman" panose="02020603050405020304" pitchFamily="18" charset="0"/>
                        </a:rPr>
                        <a:t>22,7</a:t>
                      </a:r>
                      <a:endParaRPr lang="ru-RU" sz="100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92,93</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232,5</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78,77</a:t>
                      </a:r>
                      <a:endParaRPr lang="ru-RU" sz="1000" dirty="0">
                        <a:effectLst/>
                        <a:latin typeface="Times New Roman" panose="02020603050405020304" pitchFamily="18" charset="0"/>
                        <a:ea typeface="Calibri"/>
                        <a:cs typeface="Times New Roman" panose="02020603050405020304" pitchFamily="18" charset="0"/>
                      </a:endParaRPr>
                    </a:p>
                  </a:txBody>
                  <a:tcPr marL="42167" marR="42167" marT="0" marB="0" anchor="ctr">
                    <a:cell3D prstMaterial="dkEdge">
                      <a:bevel h="50800" prst="divot"/>
                      <a:lightRig rig="flood" dir="t"/>
                    </a:cell3D>
                  </a:tcPr>
                </a:tc>
              </a:tr>
            </a:tbl>
          </a:graphicData>
        </a:graphic>
      </p:graphicFrame>
      <p:sp>
        <p:nvSpPr>
          <p:cNvPr id="5" name="Прямоугольник 4"/>
          <p:cNvSpPr/>
          <p:nvPr/>
        </p:nvSpPr>
        <p:spPr>
          <a:xfrm>
            <a:off x="395536" y="764704"/>
            <a:ext cx="8280920" cy="369332"/>
          </a:xfrm>
          <a:prstGeom prst="rect">
            <a:avLst/>
          </a:prstGeom>
          <a:solidFill>
            <a:schemeClr val="accent2">
              <a:lumMod val="20000"/>
              <a:lumOff val="80000"/>
            </a:schemeClr>
          </a:solidFill>
          <a:scene3d>
            <a:camera prst="orthographicFront"/>
            <a:lightRig rig="threePt" dir="t"/>
          </a:scene3d>
          <a:sp3d>
            <a:bevelT w="114300" prst="artDeco"/>
          </a:sp3d>
        </p:spPr>
        <p:txBody>
          <a:bodyPr wrap="square">
            <a:spAutoFit/>
          </a:bodyPr>
          <a:lstStyle/>
          <a:p>
            <a:pPr algn="ctr"/>
            <a:r>
              <a:rPr lang="az-Latn-AZ" b="1" dirty="0" smtClean="0"/>
              <a:t>  </a:t>
            </a:r>
            <a:r>
              <a:rPr lang="az-Latn-AZ" sz="1400" b="1" dirty="0" smtClean="0">
                <a:latin typeface="Times New Roman" panose="02020603050405020304" pitchFamily="18" charset="0"/>
                <a:cs typeface="Times New Roman" panose="02020603050405020304" pitchFamily="18" charset="0"/>
              </a:rPr>
              <a:t>Limanlarda </a:t>
            </a:r>
            <a:r>
              <a:rPr lang="az-Latn-AZ" sz="1400" b="1" dirty="0">
                <a:latin typeface="Times New Roman" panose="02020603050405020304" pitchFamily="18" charset="0"/>
                <a:cs typeface="Times New Roman" panose="02020603050405020304" pitchFamily="18" charset="0"/>
              </a:rPr>
              <a:t>2019-cu il üzrə səmərəsiz vaxt itkiləri</a:t>
            </a:r>
            <a:endParaRPr lang="ru-RU" sz="1400" dirty="0">
              <a:latin typeface="Times New Roman" panose="02020603050405020304" pitchFamily="18" charset="0"/>
              <a:cs typeface="Times New Roman" panose="02020603050405020304" pitchFamily="18" charset="0"/>
            </a:endParaRPr>
          </a:p>
        </p:txBody>
      </p:sp>
      <p:pic>
        <p:nvPicPr>
          <p:cNvPr id="6" name="Picture 7" descr="C:\Users\USER\Documents\ReceivedFiles\AMEA-logo.png"/>
          <p:cNvPicPr>
            <a:picLocks noChangeAspect="1" noChangeArrowheads="1"/>
          </p:cNvPicPr>
          <p:nvPr/>
        </p:nvPicPr>
        <p:blipFill>
          <a:blip r:embed="rId2"/>
          <a:srcRect/>
          <a:stretch>
            <a:fillRect/>
          </a:stretch>
        </p:blipFill>
        <p:spPr bwMode="auto">
          <a:xfrm>
            <a:off x="65603" y="0"/>
            <a:ext cx="9001571" cy="592375"/>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438506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78573"/>
            <a:ext cx="8424936" cy="1958678"/>
          </a:xfrm>
          <a:prstGeom prst="rect">
            <a:avLst/>
          </a:prstGeom>
        </p:spPr>
        <p:txBody>
          <a:bodyPr wrap="square">
            <a:spAutoFit/>
          </a:bodyPr>
          <a:lstStyle/>
          <a:p>
            <a:pPr algn="just">
              <a:spcAft>
                <a:spcPts val="0"/>
              </a:spcAft>
            </a:pPr>
            <a:r>
              <a:rPr lang="az-Latn-AZ" dirty="0" smtClean="0">
                <a:latin typeface="Times New Roman" panose="02020603050405020304" pitchFamily="18" charset="0"/>
                <a:ea typeface="Calibri" panose="020F0502020204030204" pitchFamily="34" charset="0"/>
                <a:cs typeface="Times New Roman" panose="02020603050405020304" pitchFamily="18" charset="0"/>
              </a:rPr>
              <a:t>      </a:t>
            </a:r>
            <a:r>
              <a:rPr lang="az-Latn-AZ" sz="1400" dirty="0" smtClean="0">
                <a:latin typeface="Times New Roman" panose="02020603050405020304" pitchFamily="18" charset="0"/>
                <a:ea typeface="Calibri" panose="020F0502020204030204" pitchFamily="34" charset="0"/>
                <a:cs typeface="Times New Roman" panose="02020603050405020304" pitchFamily="18" charset="0"/>
              </a:rPr>
              <a:t>Azərbaycan </a:t>
            </a:r>
            <a:r>
              <a:rPr lang="az-Latn-AZ" sz="1400" dirty="0">
                <a:latin typeface="Times New Roman" panose="02020603050405020304" pitchFamily="18" charset="0"/>
                <a:ea typeface="Calibri" panose="020F0502020204030204" pitchFamily="34" charset="0"/>
                <a:cs typeface="Times New Roman" panose="02020603050405020304" pitchFamily="18" charset="0"/>
              </a:rPr>
              <a:t>Respublikasının dəniz daşımaçılığı üzrə göstəriciləri Dünya İqtisadi Formunun hesabatlarına əsasən təyin edilən daşımaçılıq indeksinə daxil olan alt indekslər üzrə məlumatları tam əhatə etmədiyindən, 2010-2019-cu illər üzrə dəniz daşımaçılığı üzrə beynəlxalq rəqabət qabiliyyətlilik indeksində mövqeyi (0-157,1)  təyin edilməmişdir. Bu indeks üzrə dünyanın 140 ölkəsi üzrə 2018-ci ildə 158, 8 balla,  2019-cu ildə isə 187,7 balla ÇİN XR-ı liderlik etmişdir. </a:t>
            </a:r>
            <a:r>
              <a:rPr lang="az-Latn-AZ" sz="1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4408170" algn="l"/>
              </a:tabLst>
            </a:pPr>
            <a:r>
              <a:rPr lang="az-Latn-AZ" sz="1400" b="1" dirty="0">
                <a:latin typeface="Times New Roman" panose="02020603050405020304" pitchFamily="18" charset="0"/>
                <a:ea typeface="Calibri" panose="020F0502020204030204" pitchFamily="34" charset="0"/>
                <a:cs typeface="Times New Roman" panose="02020603050405020304" pitchFamily="18" charset="0"/>
              </a:rPr>
              <a:t>      </a:t>
            </a:r>
            <a:r>
              <a:rPr lang="az-Latn-AZ" sz="1400" dirty="0">
                <a:latin typeface="Times New Roman" panose="02020603050405020304" pitchFamily="18" charset="0"/>
                <a:ea typeface="Calibri" panose="020F0502020204030204" pitchFamily="34" charset="0"/>
                <a:cs typeface="Times New Roman" panose="02020603050405020304" pitchFamily="18" charset="0"/>
              </a:rPr>
              <a:t>Liman infrastrukturunun səmərəliliyi Dünya İqtisadi Forumunun 2018–2019-cu illər üzrə Qlobal Rəqabətlilik Hesabatlarına əsasən qiymətləndirilmişdir [12]. Həmin qiymətləndirmə üzrə (1-7 bal) bəzi ölkələr üzrə liman xidmətlərinin səmərəlilik indeksi aşağıdakı qrafiklərdə əks edilmişdir. </a:t>
            </a:r>
            <a:endParaRPr lang="ru-RU" sz="1400" dirty="0"/>
          </a:p>
        </p:txBody>
      </p:sp>
      <p:sp>
        <p:nvSpPr>
          <p:cNvPr id="3" name="Прямоугольник 2"/>
          <p:cNvSpPr/>
          <p:nvPr/>
        </p:nvSpPr>
        <p:spPr>
          <a:xfrm>
            <a:off x="323529" y="528876"/>
            <a:ext cx="8637951" cy="587853"/>
          </a:xfrm>
          <a:prstGeom prst="rect">
            <a:avLst/>
          </a:prstGeom>
          <a:solidFill>
            <a:schemeClr val="accent2">
              <a:lumMod val="20000"/>
              <a:lumOff val="80000"/>
            </a:schemeClr>
          </a:solidFill>
          <a:scene3d>
            <a:camera prst="orthographicFront"/>
            <a:lightRig rig="threePt" dir="t"/>
          </a:scene3d>
          <a:sp3d>
            <a:bevelT w="114300" prst="artDeco"/>
          </a:sp3d>
        </p:spPr>
        <p:txBody>
          <a:bodyPr wrap="square">
            <a:spAutoFit/>
          </a:bodyPr>
          <a:lstStyle/>
          <a:p>
            <a:pPr algn="ctr">
              <a:lnSpc>
                <a:spcPct val="115000"/>
              </a:lnSpc>
              <a:spcAft>
                <a:spcPts val="1000"/>
              </a:spcAft>
              <a:tabLst>
                <a:tab pos="4408170" algn="l"/>
              </a:tabLst>
            </a:pPr>
            <a:r>
              <a:rPr lang="az-Latn-AZ" sz="1400" b="1" dirty="0">
                <a:latin typeface="Times New Roman" panose="02020603050405020304" pitchFamily="18" charset="0"/>
                <a:ea typeface="Calibri" panose="020F0502020204030204" pitchFamily="34" charset="0"/>
                <a:cs typeface="Times New Roman" panose="02020603050405020304" pitchFamily="18" charset="0"/>
              </a:rPr>
              <a:t>Dəniz nəqliyyatı və liman infrastrukturunun səmərəlilik indeksi üzrə azərbaycan Respublikasınındünya ölkələri arasında  mövqeyi</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23529" y="2828836"/>
            <a:ext cx="8496944" cy="461665"/>
          </a:xfrm>
          <a:prstGeom prst="rect">
            <a:avLst/>
          </a:prstGeom>
          <a:solidFill>
            <a:schemeClr val="accent2">
              <a:lumMod val="20000"/>
              <a:lumOff val="80000"/>
            </a:schemeClr>
          </a:solidFill>
          <a:scene3d>
            <a:camera prst="orthographicFront"/>
            <a:lightRig rig="threePt" dir="t"/>
          </a:scene3d>
          <a:sp3d>
            <a:bevelT w="114300" prst="artDeco"/>
          </a:sp3d>
        </p:spPr>
        <p:txBody>
          <a:bodyPr wrap="square">
            <a:spAutoFit/>
          </a:bodyPr>
          <a:lstStyle/>
          <a:p>
            <a:pPr algn="ctr"/>
            <a:r>
              <a:rPr lang="az-Latn-AZ" sz="1200" dirty="0">
                <a:latin typeface="Times New Roman" panose="02020603050405020304" pitchFamily="18" charset="0"/>
                <a:ea typeface="Calibri" panose="020F0502020204030204" pitchFamily="34" charset="0"/>
                <a:cs typeface="Times New Roman" panose="02020603050405020304" pitchFamily="18" charset="0"/>
              </a:rPr>
              <a:t>Liman infrastrukturunun səmərəliliyi Dünya İqtisadi Forumunun 2018–ci il üzrə Qlobal Rəqabətlilik Hesabatlarına əsasən qiymətləndirilmişdir</a:t>
            </a:r>
            <a:endParaRPr lang="en-US" sz="1200" dirty="0"/>
          </a:p>
        </p:txBody>
      </p:sp>
      <p:graphicFrame>
        <p:nvGraphicFramePr>
          <p:cNvPr id="5" name="Диаграмма 4"/>
          <p:cNvGraphicFramePr/>
          <p:nvPr>
            <p:extLst>
              <p:ext uri="{D42A27DB-BD31-4B8C-83A1-F6EECF244321}">
                <p14:modId xmlns:p14="http://schemas.microsoft.com/office/powerpoint/2010/main" val="2391568991"/>
              </p:ext>
            </p:extLst>
          </p:nvPr>
        </p:nvGraphicFramePr>
        <p:xfrm>
          <a:off x="251520" y="3290501"/>
          <a:ext cx="8631344" cy="345638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7" descr="C:\Users\USER\Documents\ReceivedFiles\AMEA-logo.png"/>
          <p:cNvPicPr>
            <a:picLocks noChangeAspect="1" noChangeArrowheads="1"/>
          </p:cNvPicPr>
          <p:nvPr/>
        </p:nvPicPr>
        <p:blipFill>
          <a:blip r:embed="rId3"/>
          <a:srcRect/>
          <a:stretch>
            <a:fillRect/>
          </a:stretch>
        </p:blipFill>
        <p:spPr bwMode="auto">
          <a:xfrm>
            <a:off x="65603" y="1"/>
            <a:ext cx="9001571" cy="404664"/>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8886728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82298"/>
            <a:ext cx="8712968" cy="523220"/>
          </a:xfrm>
          <a:prstGeom prst="rect">
            <a:avLst/>
          </a:prstGeom>
          <a:solidFill>
            <a:schemeClr val="accent2">
              <a:lumMod val="20000"/>
              <a:lumOff val="80000"/>
            </a:schemeClr>
          </a:solidFill>
          <a:scene3d>
            <a:camera prst="orthographicFront"/>
            <a:lightRig rig="threePt" dir="t"/>
          </a:scene3d>
          <a:sp3d>
            <a:bevelT w="114300" prst="artDeco"/>
          </a:sp3d>
        </p:spPr>
        <p:txBody>
          <a:bodyPr wrap="square">
            <a:spAutoFit/>
          </a:bodyPr>
          <a:lstStyle/>
          <a:p>
            <a:pPr algn="ctr"/>
            <a:r>
              <a:rPr lang="az-Latn-AZ" sz="1400" dirty="0">
                <a:latin typeface="Times New Roman" panose="02020603050405020304" pitchFamily="18" charset="0"/>
                <a:ea typeface="Calibri" panose="020F0502020204030204" pitchFamily="34" charset="0"/>
                <a:cs typeface="Times New Roman" panose="02020603050405020304" pitchFamily="18" charset="0"/>
              </a:rPr>
              <a:t>Liman infrastrukturunun </a:t>
            </a:r>
            <a:r>
              <a:rPr lang="az-Latn-AZ" sz="1400" dirty="0" smtClean="0">
                <a:latin typeface="Times New Roman" panose="02020603050405020304" pitchFamily="18" charset="0"/>
                <a:ea typeface="Calibri" panose="020F0502020204030204" pitchFamily="34" charset="0"/>
                <a:cs typeface="Times New Roman" panose="02020603050405020304" pitchFamily="18" charset="0"/>
              </a:rPr>
              <a:t>səmərəlilik indeksi  </a:t>
            </a:r>
            <a:r>
              <a:rPr lang="az-Latn-AZ" sz="1400" dirty="0">
                <a:latin typeface="Times New Roman" panose="02020603050405020304" pitchFamily="18" charset="0"/>
                <a:ea typeface="Calibri" panose="020F0502020204030204" pitchFamily="34" charset="0"/>
                <a:cs typeface="Times New Roman" panose="02020603050405020304" pitchFamily="18" charset="0"/>
              </a:rPr>
              <a:t>Dünya İqtisadi Forumunun 2019–ci il üzrə Qlobal Rəqabətlilik Hesabatlarına əsasən qiymətləndirilmişdir</a:t>
            </a:r>
            <a:endParaRPr lang="en-US" sz="1400" dirty="0"/>
          </a:p>
        </p:txBody>
      </p:sp>
      <p:graphicFrame>
        <p:nvGraphicFramePr>
          <p:cNvPr id="3" name="Диаграмма 2"/>
          <p:cNvGraphicFramePr/>
          <p:nvPr>
            <p:extLst>
              <p:ext uri="{D42A27DB-BD31-4B8C-83A1-F6EECF244321}">
                <p14:modId xmlns:p14="http://schemas.microsoft.com/office/powerpoint/2010/main" val="598973207"/>
              </p:ext>
            </p:extLst>
          </p:nvPr>
        </p:nvGraphicFramePr>
        <p:xfrm>
          <a:off x="179512" y="1484784"/>
          <a:ext cx="8712968" cy="504056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7" descr="C:\Users\USER\Documents\ReceivedFiles\AMEA-logo.png"/>
          <p:cNvPicPr>
            <a:picLocks noChangeAspect="1" noChangeArrowheads="1"/>
          </p:cNvPicPr>
          <p:nvPr/>
        </p:nvPicPr>
        <p:blipFill>
          <a:blip r:embed="rId3"/>
          <a:srcRect/>
          <a:stretch>
            <a:fillRect/>
          </a:stretch>
        </p:blipFill>
        <p:spPr bwMode="auto">
          <a:xfrm>
            <a:off x="65603" y="0"/>
            <a:ext cx="9001571" cy="764703"/>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239689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зербайджан лидирует среди стран СНГ по эффективности услуг морских портов"/>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68" y="2039234"/>
            <a:ext cx="8946436" cy="4702133"/>
          </a:xfrm>
          <a:prstGeom prst="rect">
            <a:avLst/>
          </a:prstGeom>
          <a:ln>
            <a:noFill/>
          </a:ln>
          <a:effectLst>
            <a:softEdge rad="112500"/>
          </a:effectLst>
        </p:spPr>
      </p:pic>
      <p:pic>
        <p:nvPicPr>
          <p:cNvPr id="3" name="Picture 7" descr="C:\Users\USER\Documents\ReceivedFiles\AMEA-logo.png"/>
          <p:cNvPicPr>
            <a:picLocks noChangeAspect="1" noChangeArrowheads="1"/>
          </p:cNvPicPr>
          <p:nvPr/>
        </p:nvPicPr>
        <p:blipFill>
          <a:blip r:embed="rId3"/>
          <a:srcRect/>
          <a:stretch>
            <a:fillRect/>
          </a:stretch>
        </p:blipFill>
        <p:spPr bwMode="auto">
          <a:xfrm>
            <a:off x="-2767" y="18098"/>
            <a:ext cx="9001571" cy="818614"/>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
        <p:nvSpPr>
          <p:cNvPr id="5" name="Прямоугольник 4"/>
          <p:cNvSpPr/>
          <p:nvPr/>
        </p:nvSpPr>
        <p:spPr>
          <a:xfrm>
            <a:off x="105530" y="946628"/>
            <a:ext cx="8784976" cy="1092607"/>
          </a:xfrm>
          <a:prstGeom prst="rect">
            <a:avLst/>
          </a:prstGeom>
          <a:solidFill>
            <a:schemeClr val="tx2">
              <a:lumMod val="20000"/>
              <a:lumOff val="80000"/>
            </a:schemeClr>
          </a:solidFill>
          <a:scene3d>
            <a:camera prst="orthographicFront"/>
            <a:lightRig rig="threePt" dir="t"/>
          </a:scene3d>
          <a:sp3d>
            <a:bevelT w="114300" prst="artDeco"/>
          </a:sp3d>
        </p:spPr>
        <p:txBody>
          <a:bodyPr wrap="square">
            <a:spAutoFit/>
          </a:bodyPr>
          <a:lstStyle/>
          <a:p>
            <a:pPr algn="just"/>
            <a:r>
              <a:rPr lang="az-Latn-AZ" sz="1600" dirty="0" smtClean="0"/>
              <a:t>    </a:t>
            </a:r>
            <a:r>
              <a:rPr lang="az-Latn-AZ" sz="1200" dirty="0" smtClean="0">
                <a:latin typeface="Times New Roman" panose="02020603050405020304" pitchFamily="18" charset="0"/>
                <a:cs typeface="Times New Roman" panose="02020603050405020304" pitchFamily="18" charset="0"/>
              </a:rPr>
              <a:t>Dünya </a:t>
            </a:r>
            <a:r>
              <a:rPr lang="az-Latn-AZ" sz="1200" dirty="0">
                <a:latin typeface="Times New Roman" panose="02020603050405020304" pitchFamily="18" charset="0"/>
                <a:cs typeface="Times New Roman" panose="02020603050405020304" pitchFamily="18" charset="0"/>
              </a:rPr>
              <a:t>İqtisadi Forumu tərəfindən hər il tərtib olunan "Qlobal Rəqabətlilik İndeksi" üzrə "dəniz </a:t>
            </a:r>
            <a:r>
              <a:rPr lang="az-Latn-AZ" sz="1200" dirty="0" smtClean="0">
                <a:latin typeface="Times New Roman" panose="02020603050405020304" pitchFamily="18" charset="0"/>
                <a:cs typeface="Times New Roman" panose="02020603050405020304" pitchFamily="18" charset="0"/>
              </a:rPr>
              <a:t>limanlarının </a:t>
            </a:r>
            <a:r>
              <a:rPr lang="az-Latn-AZ" sz="1200" dirty="0">
                <a:latin typeface="Times New Roman" panose="02020603050405020304" pitchFamily="18" charset="0"/>
                <a:cs typeface="Times New Roman" panose="02020603050405020304" pitchFamily="18" charset="0"/>
              </a:rPr>
              <a:t>xidmətlərinin səmərəliliyi" indeksinə </a:t>
            </a:r>
            <a:r>
              <a:rPr lang="az-Latn-AZ" sz="1200" dirty="0" smtClean="0">
                <a:latin typeface="Times New Roman" panose="02020603050405020304" pitchFamily="18" charset="0"/>
                <a:cs typeface="Times New Roman" panose="02020603050405020304" pitchFamily="18" charset="0"/>
              </a:rPr>
              <a:t>görə </a:t>
            </a:r>
            <a:r>
              <a:rPr lang="az-Latn-AZ" sz="1200" dirty="0">
                <a:latin typeface="Times New Roman" panose="02020603050405020304" pitchFamily="18" charset="0"/>
                <a:cs typeface="Times New Roman" panose="02020603050405020304" pitchFamily="18" charset="0"/>
              </a:rPr>
              <a:t>Azərbaycan Respublikası dünyanın 141 ölkəsi arasında 2019-cu iul üzrə əvvəlki illə müqayisədə 11 pillə irəliləyərək 25 – ci yerdə qərarlaşmışdır. Bu göstəriciyə görə MDB dövlətləri arasında Azərbaycanın mövqeyi daha da yaxşılaşdırılaraq 1-ci yerdə, Rusiya isə dünya ölkələri arasında 47-ci yerdə qərarlaşmışdır.</a:t>
            </a:r>
            <a:endParaRPr lang="ru-RU" sz="1200" dirty="0">
              <a:latin typeface="Times New Roman" panose="02020603050405020304" pitchFamily="18" charset="0"/>
              <a:cs typeface="Times New Roman" panose="02020603050405020304" pitchFamily="18" charset="0"/>
            </a:endParaRPr>
          </a:p>
          <a:p>
            <a:r>
              <a:rPr lang="az-Latn-AZ" sz="1200"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23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326" y="493558"/>
            <a:ext cx="8856984" cy="307777"/>
          </a:xfrm>
          <a:prstGeom prst="rect">
            <a:avLst/>
          </a:prstGeom>
          <a:solidFill>
            <a:schemeClr val="accent2">
              <a:lumMod val="20000"/>
              <a:lumOff val="80000"/>
            </a:schemeClr>
          </a:solidFill>
          <a:scene3d>
            <a:camera prst="orthographicFront"/>
            <a:lightRig rig="threePt" dir="t"/>
          </a:scene3d>
          <a:sp3d>
            <a:bevelT w="114300" prst="artDeco"/>
          </a:sp3d>
        </p:spPr>
        <p:txBody>
          <a:bodyPr wrap="square">
            <a:spAutoFit/>
          </a:bodyPr>
          <a:lstStyle/>
          <a:p>
            <a:pPr algn="ctr"/>
            <a:r>
              <a:rPr lang="az-Latn-AZ" sz="1400" b="1" dirty="0">
                <a:latin typeface="Times New Roman" panose="02020603050405020304" pitchFamily="18" charset="0"/>
                <a:cs typeface="Times New Roman" panose="02020603050405020304" pitchFamily="18" charset="0"/>
              </a:rPr>
              <a:t>Dəniz nəqliyyatı üzrə yükdaşımalarda Azərbaycanın mövqeyinin qiymətləndirilməsi</a:t>
            </a:r>
            <a:endParaRPr lang="ru-RU" sz="1400"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62052810"/>
              </p:ext>
            </p:extLst>
          </p:nvPr>
        </p:nvGraphicFramePr>
        <p:xfrm>
          <a:off x="160938" y="908720"/>
          <a:ext cx="8875558" cy="5312664"/>
        </p:xfrm>
        <a:graphic>
          <a:graphicData uri="http://schemas.openxmlformats.org/drawingml/2006/table">
            <a:tbl>
              <a:tblPr firstRow="1" firstCol="1" bandRow="1">
                <a:tableStyleId>{5C22544A-7EE6-4342-B048-85BDC9FD1C3A}</a:tableStyleId>
              </a:tblPr>
              <a:tblGrid>
                <a:gridCol w="4048491"/>
                <a:gridCol w="4827067"/>
              </a:tblGrid>
              <a:tr h="44390">
                <a:tc>
                  <a:txBody>
                    <a:bodyPr/>
                    <a:lstStyle/>
                    <a:p>
                      <a:pPr algn="ctr">
                        <a:tabLst>
                          <a:tab pos="449580" algn="l"/>
                        </a:tabLst>
                      </a:pPr>
                      <a:r>
                        <a:rPr lang="az-Latn-AZ" sz="1200" dirty="0">
                          <a:effectLst/>
                          <a:latin typeface="Times New Roman" panose="02020603050405020304" pitchFamily="18" charset="0"/>
                          <a:cs typeface="Times New Roman" panose="02020603050405020304" pitchFamily="18" charset="0"/>
                        </a:rPr>
                        <a:t>Güclü tərəfləri</a:t>
                      </a:r>
                      <a:endParaRPr lang="ru-RU" sz="1200" b="1" dirty="0">
                        <a:effectLst/>
                        <a:latin typeface="Times New Roman" panose="02020603050405020304" pitchFamily="18" charset="0"/>
                        <a:ea typeface="MS Mincho"/>
                        <a:cs typeface="Times New Roman" panose="02020603050405020304" pitchFamily="18" charset="0"/>
                      </a:endParaRPr>
                    </a:p>
                  </a:txBody>
                  <a:tcPr marL="51562" marR="51562" marT="0" marB="0"/>
                </a:tc>
                <a:tc>
                  <a:txBody>
                    <a:bodyPr/>
                    <a:lstStyle/>
                    <a:p>
                      <a:pPr>
                        <a:tabLst>
                          <a:tab pos="449580" algn="l"/>
                        </a:tabLst>
                      </a:pPr>
                      <a:r>
                        <a:rPr lang="az-Latn-AZ" sz="1200">
                          <a:effectLst/>
                          <a:latin typeface="Times New Roman" panose="02020603050405020304" pitchFamily="18" charset="0"/>
                          <a:cs typeface="Times New Roman" panose="02020603050405020304" pitchFamily="18" charset="0"/>
                        </a:rPr>
                        <a:t>      İmkanlar</a:t>
                      </a:r>
                      <a:endParaRPr lang="ru-RU" sz="1200" b="1">
                        <a:effectLst/>
                        <a:latin typeface="Times New Roman" panose="02020603050405020304" pitchFamily="18" charset="0"/>
                        <a:ea typeface="MS Mincho"/>
                        <a:cs typeface="Times New Roman" panose="02020603050405020304" pitchFamily="18" charset="0"/>
                      </a:endParaRPr>
                    </a:p>
                  </a:txBody>
                  <a:tcPr marL="51562" marR="51562" marT="0" marB="0"/>
                </a:tc>
              </a:tr>
              <a:tr h="4411381">
                <a:tc>
                  <a:txBody>
                    <a:bodyPr/>
                    <a:lstStyle/>
                    <a:p>
                      <a:pPr algn="just">
                        <a:spcAft>
                          <a:spcPts val="0"/>
                        </a:spcAft>
                        <a:tabLst>
                          <a:tab pos="449580" algn="l"/>
                        </a:tabLs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200" dirty="0">
                          <a:effectLst/>
                          <a:latin typeface="Times New Roman" panose="02020603050405020304" pitchFamily="18" charset="0"/>
                          <a:cs typeface="Times New Roman" panose="02020603050405020304" pitchFamily="18" charset="0"/>
                        </a:rPr>
                        <a:t> Azərbaycanın logistika və nəqliyyat dəhlizləri lahiyyəsində, Şərq-Qərb, Şimal-Cənub marşurutları üzrə bütün nəqliyyat vasitələrinin qovşağına çevrilən, nəqliyyat habının yaradılması;</a:t>
                      </a:r>
                      <a:endParaRPr lang="ru-RU" sz="12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200" dirty="0">
                          <a:effectLst/>
                          <a:latin typeface="Times New Roman" panose="02020603050405020304" pitchFamily="18" charset="0"/>
                          <a:cs typeface="Times New Roman" panose="02020603050405020304" pitchFamily="18" charset="0"/>
                        </a:rPr>
                        <a:t>   -yükdaşımalara sərf edilən xərcin digər nəqliyyat növü ilə müayisədə aşağı olması;</a:t>
                      </a:r>
                      <a:endParaRPr lang="ru-RU"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kadr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potensialının</a:t>
                      </a:r>
                      <a:r>
                        <a:rPr lang="en-US" sz="1200" dirty="0">
                          <a:effectLst/>
                          <a:latin typeface="Times New Roman" panose="02020603050405020304" pitchFamily="18" charset="0"/>
                          <a:cs typeface="Times New Roman" panose="02020603050405020304" pitchFamily="18" charset="0"/>
                        </a:rPr>
                        <a:t>, o </a:t>
                      </a:r>
                      <a:r>
                        <a:rPr lang="en-US" sz="1200" dirty="0" err="1">
                          <a:effectLst/>
                          <a:latin typeface="Times New Roman" panose="02020603050405020304" pitchFamily="18" charset="0"/>
                          <a:cs typeface="Times New Roman" panose="02020603050405020304" pitchFamily="18" charset="0"/>
                        </a:rPr>
                        <a:t>cümlədən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potensial</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gənc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nəslin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olması</a:t>
                      </a: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ölkənin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coğrafi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baxımdan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əlverişli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mövqedə</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yerləşməsi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hesabına</a:t>
                      </a:r>
                      <a:r>
                        <a:rPr lang="en-US" sz="1200" dirty="0">
                          <a:effectLst/>
                          <a:latin typeface="Times New Roman" panose="02020603050405020304" pitchFamily="18" charset="0"/>
                          <a:cs typeface="Times New Roman" panose="02020603050405020304" pitchFamily="18" charset="0"/>
                        </a:rPr>
                        <a:t> regional </a:t>
                      </a:r>
                      <a:r>
                        <a:rPr lang="en-US" sz="1200" dirty="0" err="1">
                          <a:effectLst/>
                          <a:latin typeface="Times New Roman" panose="02020603050405020304" pitchFamily="18" charset="0"/>
                          <a:cs typeface="Times New Roman" panose="02020603050405020304" pitchFamily="18" charset="0"/>
                        </a:rPr>
                        <a:t>əhəmiyyətli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logistika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və</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ticarət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qovşağına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çevrilmək</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potensialınının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olması</a:t>
                      </a: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regionda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və</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dünyada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ticarət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həcminin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artması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və</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rəqabətin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yüksəlməsi</a:t>
                      </a: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Volqa</a:t>
                      </a:r>
                      <a:r>
                        <a:rPr lang="en-US" sz="1200" dirty="0">
                          <a:effectLst/>
                          <a:latin typeface="Times New Roman" panose="02020603050405020304" pitchFamily="18" charset="0"/>
                          <a:cs typeface="Times New Roman" panose="02020603050405020304" pitchFamily="18" charset="0"/>
                        </a:rPr>
                        <a:t>-Don </a:t>
                      </a:r>
                      <a:r>
                        <a:rPr lang="en-US" sz="1200" dirty="0" err="1">
                          <a:effectLst/>
                          <a:latin typeface="Times New Roman" panose="02020603050405020304" pitchFamily="18" charset="0"/>
                          <a:cs typeface="Times New Roman" panose="02020603050405020304" pitchFamily="18" charset="0"/>
                        </a:rPr>
                        <a:t>kanalı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vasitəsi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ilə</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böyük</a:t>
                      </a:r>
                      <a:r>
                        <a:rPr lang="en-US" sz="1200" dirty="0">
                          <a:effectLst/>
                          <a:latin typeface="Times New Roman" panose="02020603050405020304" pitchFamily="18" charset="0"/>
                          <a:cs typeface="Times New Roman" panose="02020603050405020304" pitchFamily="18" charset="0"/>
                        </a:rPr>
                        <a:t> regional </a:t>
                      </a:r>
                      <a:r>
                        <a:rPr lang="en-US" sz="1200" dirty="0" err="1">
                          <a:effectLst/>
                          <a:latin typeface="Times New Roman" panose="02020603050405020304" pitchFamily="18" charset="0"/>
                          <a:cs typeface="Times New Roman" panose="02020603050405020304" pitchFamily="18" charset="0"/>
                        </a:rPr>
                        <a:t>bazarlara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çıxış</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imkanları</a:t>
                      </a: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dəniz</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nəqliyyatının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fəaliyyəti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üçün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ümumi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infrastrukturun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mövcudluğu</a:t>
                      </a: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en-US" sz="1200" dirty="0">
                          <a:effectLst/>
                          <a:latin typeface="Times New Roman" panose="02020603050405020304" pitchFamily="18" charset="0"/>
                          <a:cs typeface="Times New Roman" panose="02020603050405020304" pitchFamily="18" charset="0"/>
                        </a:rPr>
                        <a:t>  </a:t>
                      </a:r>
                      <a:r>
                        <a:rPr lang="az-Latn-AZ" sz="1200" dirty="0">
                          <a:effectLst/>
                          <a:latin typeface="Times New Roman" panose="02020603050405020304" pitchFamily="18" charset="0"/>
                          <a:cs typeface="Times New Roman" panose="02020603050405020304" pitchFamily="18" charset="0"/>
                        </a:rPr>
                        <a:t>- ölkədə yeni liman kompleksinin tikintisi və qonşu ölkələrlə yeni dəmir yolu əlaqələrinin qurulması kimi bir sıra mühüm infrastruktur layihələrinin həyata keçirilməsi hesabına multimodal daşımaçılıq imkanlarının yaranması;</a:t>
                      </a:r>
                      <a:endParaRPr lang="ru-RU" sz="1200" b="1" dirty="0">
                        <a:effectLst/>
                        <a:latin typeface="Times New Roman" panose="02020603050405020304" pitchFamily="18" charset="0"/>
                        <a:ea typeface="MS Mincho"/>
                        <a:cs typeface="Times New Roman" panose="02020603050405020304" pitchFamily="18" charset="0"/>
                      </a:endParaRPr>
                    </a:p>
                  </a:txBody>
                  <a:tcPr marL="51562" marR="51562" marT="0" marB="0"/>
                </a:tc>
                <a:tc>
                  <a:txBody>
                    <a:bodyPr/>
                    <a:lstStyle/>
                    <a:p>
                      <a:pPr algn="just">
                        <a:spcAft>
                          <a:spcPts val="0"/>
                        </a:spcAft>
                        <a:tabLst>
                          <a:tab pos="449580" algn="l"/>
                        </a:tabLst>
                      </a:pPr>
                      <a:r>
                        <a:rPr lang="az-Latn-A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200" dirty="0">
                          <a:effectLst/>
                          <a:latin typeface="Times New Roman" panose="02020603050405020304" pitchFamily="18" charset="0"/>
                          <a:cs typeface="Times New Roman" panose="02020603050405020304" pitchFamily="18" charset="0"/>
                        </a:rPr>
                        <a:t>- Bakı Beynəlxalq Dəniz Ticarət Limanı ərazisində azad iqtisadi zonanın və Heydər Əliyev Beynəlxalq Aeroportu ərazisində logistika qovşağının (“hub”) yaradılması hesabına tranzit yüklər üzrə əlavə dəyərin yaradılması imkanları;</a:t>
                      </a:r>
                      <a:endParaRPr lang="ru-RU" sz="12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200" dirty="0">
                          <a:effectLst/>
                          <a:latin typeface="Times New Roman" panose="02020603050405020304" pitchFamily="18" charset="0"/>
                          <a:cs typeface="Times New Roman" panose="02020603050405020304" pitchFamily="18" charset="0"/>
                        </a:rPr>
                        <a:t>-  makroiqtisadi sabitliyin təmin olunması imkanları;</a:t>
                      </a:r>
                      <a:endParaRPr lang="ru-RU" sz="12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200" dirty="0">
                          <a:effectLst/>
                          <a:latin typeface="Times New Roman" panose="02020603050405020304" pitchFamily="18" charset="0"/>
                          <a:cs typeface="Times New Roman" panose="02020603050405020304" pitchFamily="18" charset="0"/>
                        </a:rPr>
                        <a:t>- İran üzərindən iqtisadi sanksiyaların götürülməsi ilə İranı Rusiya və Avropa ilə birləşdirən Şimal-Cənub nəqliyyat dəhlizinin işə salınması, İran, Hindistan və Pakistan mallarının Azərbaycan üzərindən bu dəhliz vasitəsilə Avropaya daşınması imkanlarının yaradılması;</a:t>
                      </a:r>
                      <a:endParaRPr lang="ru-RU" sz="12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200" dirty="0">
                          <a:effectLst/>
                          <a:latin typeface="Times New Roman" panose="02020603050405020304" pitchFamily="18" charset="0"/>
                          <a:cs typeface="Times New Roman" panose="02020603050405020304" pitchFamily="18" charset="0"/>
                        </a:rPr>
                        <a:t>-Azərbaycan Respublikasında gəmiçiliyin inkişafı və rəqabət qabiliyyətinin yüksəldilməsi məqsədi ilə yükgötürməqabiliyyəti daha yüksək olan gəmilərin Türkiyədə inşa edilməsi imkanları;</a:t>
                      </a:r>
                      <a:endParaRPr lang="ru-RU" sz="12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200" dirty="0">
                          <a:effectLst/>
                          <a:latin typeface="Times New Roman" panose="02020603050405020304" pitchFamily="18" charset="0"/>
                          <a:cs typeface="Times New Roman" panose="02020603050405020304" pitchFamily="18" charset="0"/>
                        </a:rPr>
                        <a:t>- gələcəkdə “Avrasiya” kanalının inşa edilməsində region ölkələrinin, o cümlədən Orta Asiya dövlətlərinə daha çox faydalı olduğundan onların iqtisadi və siyasi mənafeləri naminə daha çevik birləşmə imkanlarının əldə edilməsi və yüksək yükgötürmə qabiliyyətinə malik olan gəmilərin “Avrasiya” kanalının vasitəsi ilə Azov, Qara və Aralıq dənizlərilə maneəsiz üzmə imkanlarının əldə edilməsi; </a:t>
                      </a:r>
                      <a:endParaRPr lang="ru-RU"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200" dirty="0">
                          <a:effectLst/>
                          <a:latin typeface="Times New Roman" panose="02020603050405020304" pitchFamily="18" charset="0"/>
                          <a:cs typeface="Times New Roman" panose="02020603050405020304" pitchFamily="18" charset="0"/>
                        </a:rPr>
                        <a:t>-16,5 milyon ton buraxılış qabiliyyətinə malik olan Volqa-Don kanalı ilə müqayisədə “Avrasiya” kanalı layihəsinin ildə 58 milyon tonadək böyük buraxılış qabiliyyətinə malik olma imkanları hesabına Qazaxıstanın Xəzər dənizi limanlarının modernləşdirilməsi ticarət və əməkaşlığın inkişafına şərait yaratmaqla bərabər, Türkiyə və Azərbaycan üçün üçün daha səmərəli olan “Avrasiya” kanalı Bakı-Tiflis-Qars istiqamətində dəmiryol daşımalarını da fəallaşdırma imkanları; </a:t>
                      </a:r>
                      <a:endParaRPr lang="ru-RU" sz="12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200"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ea typeface="MS Mincho"/>
                        <a:cs typeface="Times New Roman" panose="02020603050405020304" pitchFamily="18" charset="0"/>
                      </a:endParaRPr>
                    </a:p>
                  </a:txBody>
                  <a:tcPr marL="51562" marR="51562" marT="0" marB="0"/>
                </a:tc>
              </a:tr>
            </a:tbl>
          </a:graphicData>
        </a:graphic>
      </p:graphicFrame>
      <p:pic>
        <p:nvPicPr>
          <p:cNvPr id="4" name="Picture 7" descr="C:\Users\USER\Documents\ReceivedFiles\AMEA-logo.png"/>
          <p:cNvPicPr>
            <a:picLocks noChangeAspect="1" noChangeArrowheads="1"/>
          </p:cNvPicPr>
          <p:nvPr/>
        </p:nvPicPr>
        <p:blipFill>
          <a:blip r:embed="rId2"/>
          <a:srcRect/>
          <a:stretch>
            <a:fillRect/>
          </a:stretch>
        </p:blipFill>
        <p:spPr bwMode="auto">
          <a:xfrm>
            <a:off x="-2767" y="18098"/>
            <a:ext cx="9001571" cy="454869"/>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2645569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35431726"/>
              </p:ext>
            </p:extLst>
          </p:nvPr>
        </p:nvGraphicFramePr>
        <p:xfrm>
          <a:off x="89865" y="548680"/>
          <a:ext cx="8856984" cy="6067044"/>
        </p:xfrm>
        <a:graphic>
          <a:graphicData uri="http://schemas.openxmlformats.org/drawingml/2006/table">
            <a:tbl>
              <a:tblPr firstRow="1" firstCol="1" bandRow="1">
                <a:tableStyleId>{5C22544A-7EE6-4342-B048-85BDC9FD1C3A}</a:tableStyleId>
              </a:tblPr>
              <a:tblGrid>
                <a:gridCol w="6042614"/>
                <a:gridCol w="2814370"/>
              </a:tblGrid>
              <a:tr h="158616">
                <a:tc>
                  <a:txBody>
                    <a:bodyPr/>
                    <a:lstStyle/>
                    <a:p>
                      <a:pPr algn="ctr">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 Zəif tərəfləri</a:t>
                      </a:r>
                      <a:endParaRPr lang="ru-RU" sz="1000" b="1" dirty="0">
                        <a:effectLst/>
                        <a:latin typeface="Times New Roman" panose="02020603050405020304" pitchFamily="18" charset="0"/>
                        <a:ea typeface="MS Mincho"/>
                        <a:cs typeface="Times New Roman" panose="02020603050405020304" pitchFamily="18" charset="0"/>
                      </a:endParaRPr>
                    </a:p>
                  </a:txBody>
                  <a:tcPr marL="32535" marR="32535" marT="0" marB="0"/>
                </a:tc>
                <a:tc>
                  <a:txBody>
                    <a:bodyPr/>
                    <a:lstStyle/>
                    <a:p>
                      <a:pPr algn="ctr">
                        <a:spcAft>
                          <a:spcPts val="0"/>
                        </a:spcAft>
                        <a:tabLst>
                          <a:tab pos="449580" algn="l"/>
                        </a:tabLst>
                      </a:pPr>
                      <a:r>
                        <a:rPr lang="az-Latn-AZ" sz="1000">
                          <a:effectLst/>
                          <a:latin typeface="Times New Roman" panose="02020603050405020304" pitchFamily="18" charset="0"/>
                          <a:cs typeface="Times New Roman" panose="02020603050405020304" pitchFamily="18" charset="0"/>
                        </a:rPr>
                        <a:t> Gözləyən xarici təhlükələr</a:t>
                      </a:r>
                      <a:endParaRPr lang="ru-RU" sz="1000" b="1">
                        <a:effectLst/>
                        <a:latin typeface="Times New Roman" panose="02020603050405020304" pitchFamily="18" charset="0"/>
                        <a:ea typeface="MS Mincho"/>
                        <a:cs typeface="Times New Roman" panose="02020603050405020304" pitchFamily="18" charset="0"/>
                      </a:endParaRPr>
                    </a:p>
                  </a:txBody>
                  <a:tcPr marL="32535" marR="32535" marT="0" marB="0"/>
                </a:tc>
              </a:tr>
              <a:tr h="5908428">
                <a:tc>
                  <a:txBody>
                    <a:bodyPr/>
                    <a:lstStyle/>
                    <a:p>
                      <a:pPr algn="just">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 dəniz nəqliyyat xidmətlərinin differensiasiyasının zəif inkişafı;</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-dəniz nəqliyyatı və liman əməliyyatlarında logistika sahəsi üzrə ixtisaslı kadr potensialının az olması;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 əmək məhsuldarlığının yüksək olmaması;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 maliyyə çatışmazlığı, gəmilərin yaşının yüksək olması;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 dəniz nəqliyyat xidmətlərinin qənaətbəxş səviyyədə olmaması;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 dəniz nəqliyyat xidmətlərində beynəlxalq təcrübəyə əsaslanan müasir biznes modelinin qurulmaması;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 innovativ fəaliyyət mexanizmlərinin aşağı səviyyədə olması;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 Xəzər hövzəsində üzən gəmilərin potensial yükgötürmə imkanlarının aşağı olması, Xəzər dənizində küləkli günlərin çoxluğu və dənizin dərinliyinin az olması;</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-Volqa-Don kanalı vasitəsi ilə xarici üçgüçülüyə buraxılan gəmilərin yükgötürmə qabiliyyətinin 5000 tonadək olması, həmçinin keçid üçün ödənişlərin yüksək olması;</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-Gəmilərin Azərbaycan limanlarına giriş-çıxış əməliyyatlarına sərf etdikləri səmərəsiz vaxt itkilərinin yüksək olması;</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-Xəzərdən kənarda istismar olunan gəmilərin yük götürmə qabiliyyətinin aşağı olması;</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-Xəzər dənizində və xarici ölkələrdə istismar olunan Azərbaycana məxsus gəmilərində ekoloji göstəricilərinin zəif olması və gəmilərin istismarı zamanı yaranan zərərli qazları dəniz suyu ilə yuyan skubberlərin gəmilərdə quraşdırılmaması;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- 2014-2019-cu illəri əhatə edən dövr üzrə Qazaxıstan, Türkmənistan, Rusiya, İran, Azərbaycan və Xəzərdənkənar istiqamətlər üzrə Azərbaycan Xəzər Dəniz Gəmiçiliyi QSC-nin balansıında olan gəmilərlə yükdaşımaların həcminin kəskin azalması;</a:t>
                      </a:r>
                      <a:endParaRPr lang="ru-RU" sz="10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-gəmi agentləri və brokkerlərin yük göndərənlərlə əlaqəsininin zəif  olması;</a:t>
                      </a:r>
                      <a:endParaRPr lang="ru-RU" sz="1000" dirty="0">
                        <a:effectLst/>
                        <a:latin typeface="Times New Roman" panose="02020603050405020304" pitchFamily="18" charset="0"/>
                        <a:cs typeface="Times New Roman" panose="02020603050405020304" pitchFamily="18" charset="0"/>
                      </a:endParaRPr>
                    </a:p>
                    <a:p>
                      <a:pPr>
                        <a:spcAft>
                          <a:spcPts val="0"/>
                        </a:spcAft>
                        <a:tabLst>
                          <a:tab pos="449580" algn="l"/>
                          <a:tab pos="2637155" algn="ctr"/>
                          <a:tab pos="5274310" algn="r"/>
                        </a:tabLst>
                      </a:pPr>
                      <a:r>
                        <a:rPr lang="az-Latn-AZ" sz="1000" dirty="0">
                          <a:effectLst/>
                          <a:latin typeface="Times New Roman" panose="02020603050405020304" pitchFamily="18" charset="0"/>
                          <a:cs typeface="Times New Roman" panose="02020603050405020304" pitchFamily="18" charset="0"/>
                        </a:rPr>
                        <a:t>-İstiqamətlər uzrə yükün azalması, bəzi istiqamətlərdə (Mahaçqala-Bakı/Dübəndi /Səngəçal, Türkmənbaşı-Maxaçkala , Alaca-Türkmənbaşı, Türkmənbaşı-Okarem) isə ümumiyyətlə yükün olmaması;</a:t>
                      </a:r>
                      <a:endParaRPr lang="ru-RU" sz="1000" dirty="0">
                        <a:effectLst/>
                        <a:latin typeface="Times New Roman" panose="02020603050405020304" pitchFamily="18" charset="0"/>
                        <a:cs typeface="Times New Roman" panose="02020603050405020304" pitchFamily="18" charset="0"/>
                      </a:endParaRPr>
                    </a:p>
                    <a:p>
                      <a:pPr>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-gəmilərin əksəriyyətinin köhnə olması və digər şirkətlərə məxsus gəmilərlə rəqabətin artması;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 ümumi dedveyti 9346 ton,  yükgötümə qabiliyyəti  6926 ton və sərnişin götürmə qabiliyyəti 67 nəfər olan  Ro-Ro tipli 1984-1985-ci illərdə istehsal edilmiş cəmi iki ədəd 34 vaqon tutumlu gəminin olması;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-Ro-Ro və quru yük gəmilərinin təsərrüfat fəaliyyətinin ziyanla nəticələnməsi;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-gəmilərin faktiki təmirdən çıxma müddətinin, plan üzrə təmirdən çıxma müddətini daima üstələməsi;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-2017-2019-cu illər üzrə bütün istiqamətlər üzrə gəmi tipləri üzrə yükdaşımaların həcminin azalmasına baxmayaraq, yanacaqdan istifadənin səmərəlilik göstəricisinin, 1ton*milə düşən yanacaq xərcinin artması;</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-gəmişilikdə optimal idarəetmə səviyyəsinin aşağı olması; </a:t>
                      </a:r>
                      <a:endParaRPr lang="ru-RU" sz="10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  maliyyə resurslarının az olması və s.</a:t>
                      </a:r>
                      <a:endParaRPr lang="ru-RU" sz="1000" b="1" dirty="0">
                        <a:effectLst/>
                        <a:latin typeface="Times New Roman" panose="02020603050405020304" pitchFamily="18" charset="0"/>
                        <a:ea typeface="MS Mincho"/>
                        <a:cs typeface="Times New Roman" panose="02020603050405020304" pitchFamily="18" charset="0"/>
                      </a:endParaRPr>
                    </a:p>
                  </a:txBody>
                  <a:tcPr marL="32535" marR="32535" marT="0" marB="0">
                    <a:cell3D prstMaterial="dkEdge">
                      <a:bevel prst="artDeco"/>
                      <a:lightRig rig="flood" dir="t"/>
                    </a:cell3D>
                    <a:solidFill>
                      <a:schemeClr val="tx2"/>
                    </a:solidFill>
                  </a:tcPr>
                </a:tc>
                <a:tc>
                  <a:txBody>
                    <a:bodyPr/>
                    <a:lstStyle/>
                    <a:p>
                      <a:pPr algn="just">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 Azərbaycan Xəzər Dəniz Gəmiçiliyi QSC-nin təsərrüfat fəaliyyətinin normal tənzimlənməsinin və rəqabət qabiliyyətlilik indeksinin SOCAR-dan sıx asılılğı;</a:t>
                      </a:r>
                      <a:endParaRPr lang="ru-RU" sz="10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 neftin qiymətində kəskin azalma nəticəsində gəmiçiliyin inkişafında investisiya fəallığının zəifləməsi ehtimalı;</a:t>
                      </a:r>
                      <a:endParaRPr lang="ru-RU" sz="10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 -rəqib müəssisələrin daşımaçılıqda fraxt  qiymətlərini azalda bilmə imkanlarının olması;</a:t>
                      </a:r>
                      <a:endParaRPr lang="ru-RU" sz="10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 dəniz nəqliyyatı üzrə daşımaçılıqda maye yük gəmilərinə tələbatın azalması;</a:t>
                      </a:r>
                      <a:endParaRPr lang="ru-RU" sz="10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-dəniz nəqliyyatında rəqabətin kəskinləşməsi;</a:t>
                      </a:r>
                      <a:endParaRPr lang="ru-RU" sz="10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 dəniz nəqliyyatı üzrə daşımaçılıqda ekoloji mühitin qorunması ilə bağlı gəmilərə BDT tərəfində qoyulan tələblərin artması;</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 infrastruktur layihələrinin tikilib başa çatdırılmasında ləngimələrin olması;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-gəmilərin Volq-Don kanalı vasitəsi ilə xarici sulara çıxma imkanlarının Rusiya Federasiyası ilə münasibətlərdən kəskin asılılığı;</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-Avropanı Orta Asiya və Çinlə birləşdirən Şərq-Qərb dəhlizinə alternativ olan Transsibir, Transsibir-Qazaxıstan və dəniz daşımaları kimi marşrutlar, habelə İranla Türkmənistanın dəmiryol xətlərinin birləşdirilməsi ilə dəhlizdə güclü rəqabətin yaranması; </a:t>
                      </a:r>
                      <a:endParaRPr lang="ru-RU" sz="1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az-Latn-AZ" sz="1000" dirty="0">
                          <a:effectLst/>
                          <a:latin typeface="Times New Roman" panose="02020603050405020304" pitchFamily="18" charset="0"/>
                          <a:cs typeface="Times New Roman" panose="02020603050405020304" pitchFamily="18" charset="0"/>
                        </a:rPr>
                        <a:t>-İranda dəniz nəqliyyatı üzrə yükdaşıamlardan yüksək gəlir əldə edilməsi məqsədi ilə böyük yük götürmə qabiliyyətinə malik yeni gəmilərin inşasına ayrılan maliyyə vəsaitlərinin kəskin artması </a:t>
                      </a:r>
                      <a:endParaRPr lang="ru-RU" sz="1000" dirty="0">
                        <a:effectLst/>
                        <a:latin typeface="Times New Roman" panose="02020603050405020304" pitchFamily="18" charset="0"/>
                        <a:cs typeface="Times New Roman" panose="02020603050405020304" pitchFamily="18" charset="0"/>
                      </a:endParaRPr>
                    </a:p>
                    <a:p>
                      <a:pPr algn="just">
                        <a:spcAft>
                          <a:spcPts val="0"/>
                        </a:spcAft>
                        <a:tabLst>
                          <a:tab pos="3007995" algn="ctr"/>
                        </a:tabLst>
                      </a:pPr>
                      <a:r>
                        <a:rPr lang="az-Latn-AZ" sz="1000" dirty="0">
                          <a:effectLst/>
                          <a:latin typeface="Times New Roman" panose="02020603050405020304" pitchFamily="18" charset="0"/>
                          <a:cs typeface="Times New Roman" panose="02020603050405020304" pitchFamily="18" charset="0"/>
                        </a:rPr>
                        <a:t>- gələcəkdə Xəzəryanı ölkələrin və xəzərdə istismar edilən gəmişilik şirkətlərinin rəqabətqabiliyyətlilik  səviyyəsinin mümkün ola biləcək yüksəlişi və s.</a:t>
                      </a:r>
                      <a:endParaRPr lang="ru-RU" sz="10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cs typeface="Times New Roman" panose="02020603050405020304" pitchFamily="18" charset="0"/>
                      </a:endParaRPr>
                    </a:p>
                    <a:p>
                      <a:pPr algn="just">
                        <a:spcAft>
                          <a:spcPts val="0"/>
                        </a:spcAft>
                        <a:tabLst>
                          <a:tab pos="449580" algn="l"/>
                        </a:tabLst>
                      </a:pPr>
                      <a:r>
                        <a:rPr lang="az-Latn-AZ" sz="1000" dirty="0">
                          <a:effectLst/>
                          <a:latin typeface="Times New Roman" panose="02020603050405020304" pitchFamily="18" charset="0"/>
                          <a:cs typeface="Times New Roman" panose="02020603050405020304" pitchFamily="18" charset="0"/>
                        </a:rPr>
                        <a:t> </a:t>
                      </a:r>
                      <a:endParaRPr lang="ru-RU" sz="1000" b="1" dirty="0">
                        <a:effectLst/>
                        <a:latin typeface="Times New Roman" panose="02020603050405020304" pitchFamily="18" charset="0"/>
                        <a:ea typeface="MS Mincho"/>
                        <a:cs typeface="Times New Roman" panose="02020603050405020304" pitchFamily="18" charset="0"/>
                      </a:endParaRPr>
                    </a:p>
                  </a:txBody>
                  <a:tcPr marL="32535" marR="32535" marT="0" marB="0"/>
                </a:tc>
              </a:tr>
            </a:tbl>
          </a:graphicData>
        </a:graphic>
      </p:graphicFrame>
      <p:pic>
        <p:nvPicPr>
          <p:cNvPr id="3" name="Picture 7" descr="C:\Users\USER\Documents\ReceivedFiles\AMEA-logo.png"/>
          <p:cNvPicPr>
            <a:picLocks noChangeAspect="1" noChangeArrowheads="1"/>
          </p:cNvPicPr>
          <p:nvPr/>
        </p:nvPicPr>
        <p:blipFill>
          <a:blip r:embed="rId2"/>
          <a:srcRect/>
          <a:stretch>
            <a:fillRect/>
          </a:stretch>
        </p:blipFill>
        <p:spPr bwMode="auto">
          <a:xfrm>
            <a:off x="-2767" y="18098"/>
            <a:ext cx="9001571" cy="454869"/>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3525772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6385" y="3212976"/>
            <a:ext cx="8909048" cy="3477875"/>
          </a:xfrm>
          <a:prstGeom prst="rect">
            <a:avLst/>
          </a:prstGeom>
          <a:solidFill>
            <a:schemeClr val="accent3">
              <a:lumMod val="20000"/>
              <a:lumOff val="80000"/>
            </a:schemeClr>
          </a:solidFill>
          <a:scene3d>
            <a:camera prst="orthographicFront"/>
            <a:lightRig rig="threePt" dir="t"/>
          </a:scene3d>
          <a:sp3d>
            <a:bevelT w="114300" prst="hardEdge"/>
          </a:sp3d>
        </p:spPr>
        <p:txBody>
          <a:bodyPr wrap="square">
            <a:spAutoFit/>
          </a:bodyPr>
          <a:lstStyle/>
          <a:p>
            <a:pPr algn="ctr"/>
            <a:r>
              <a:rPr lang="az-Latn-AZ" sz="1100" dirty="0" smtClean="0">
                <a:latin typeface="Times New Roman" panose="02020603050405020304" pitchFamily="18" charset="0"/>
                <a:cs typeface="Times New Roman" panose="02020603050405020304" pitchFamily="18" charset="0"/>
              </a:rPr>
              <a:t>Dünya İqtisadi Formunun 2018-2019-cu illəri əhatə edən qlobal rəqabətqabiliyyətlilik hesabtına əsasən Azərbaycan Respublikasının dəniz daşımaçılığı indeksi üzrə (0-157,1) mövqeyi müəyyən edilməmişdir. Bu indeks üzrə dünyanın 140 ölkəsi üzrə birinçilik 2018-ci ildə 158, 8 balla,  2019-cu ildə isə 187,7 balla ÇİN XR-nın üzərinə düşmüşdür. Tədqiqat nəticəsində müəyyən edilmişdir ki, daşımaçılıq üzrə gəmilərin rəqabət qabiliyyətinin aşağı düşməsinə təsir edən amillərdən biri də Azərbaycan gəmilərinin Dünya Okeanı ilə əlaqəsi olmayan Xəzər dənizindən yalnız Volqa-Baltik və Volqa-Don su sitemi vasitəsi ilə Dünya Okeanına çıxma imkanının olmasıdır. Volqa-Don kanalı və onun məhdudiyyətləri  bütünlükdə Xəzəryanı ölkələrin dəniz nəqliyyatı üzrə rəqabət qabiliyyətlilik indeksinin aşağı düşməsinə səbəb olmuşdur.</a:t>
            </a:r>
            <a:endParaRPr lang="ru-RU" sz="1100" dirty="0" smtClean="0">
              <a:latin typeface="Times New Roman" panose="02020603050405020304" pitchFamily="18" charset="0"/>
              <a:cs typeface="Times New Roman" panose="02020603050405020304" pitchFamily="18" charset="0"/>
            </a:endParaRPr>
          </a:p>
          <a:p>
            <a:pPr algn="just"/>
            <a:r>
              <a:rPr lang="az-Latn-AZ" sz="1100" dirty="0">
                <a:latin typeface="Times New Roman" panose="02020603050405020304" pitchFamily="18" charset="0"/>
                <a:cs typeface="Times New Roman" panose="02020603050405020304" pitchFamily="18" charset="0"/>
              </a:rPr>
              <a:t> </a:t>
            </a:r>
            <a:r>
              <a:rPr lang="az-Latn-AZ" sz="1100" dirty="0" smtClean="0">
                <a:latin typeface="Times New Roman" panose="02020603050405020304" pitchFamily="18" charset="0"/>
                <a:cs typeface="Times New Roman" panose="02020603050405020304" pitchFamily="18" charset="0"/>
              </a:rPr>
              <a:t>      Azərbaycan Respublikasının liman infrastrukturunun səmərəlilik indeksinə görə mövqeyinin daha da yaxşılaşdırılması məqsədi ilə limanlara gəmilərin giriş-çıxışına sərf edilən zaman minimumlaşdırılmalı, səmərəsiz vaxt itkiləri azaldılmalı, limanlara yük axınlarının cəlb edilməsi probleminin həlli istiqamətində liman-loqistika xidmətlərinin fəaliyyətində beynəlxalq təcrübədən, o cümlədən Sinqapur təcrübəsindən istifadə edilməli və gəmilərin limanlara giriş-çıxışına sərf edilən zamanın minimumlaşdırılması məqsədi ilə bütün prosedurlar sadələşdirilməlidir. Həmçinin Azərbaycanda dəniz nəqliyyatının rəqabət qabiliyyətinin yüksəldilməsi məqsədi ilə Azərbaycan Xəzər Dəniz Gəmişiliyi QSC-nin balansında olan gəmilərin tərkibi yenilənməli və istismar müddəti keçmiş gəmilərin istismardan çıxarılaraq başqa təyinatla istifadə edilməsi daha məqsədə uyğundur. Aparılan tədqiqat işi göstərir ki, rəqabətqabiliyyətlilik indeksinə təsir edən amillərdən biri kimi, gəmilərin ekoloji göstəricilərinin BDT-nn tələblərinə uyğun olaraq təmin edilməsi, yük götürmə qabiliyyəti yüksək olan gəmilərin inşa edilməsi dəniz daşımaçılığı üzrə gəmilərin fraxt qiymətinə təsir edərək rəqabət qabiliyyətlilik indeksinin artması ilə bərabər fraxtdan əldə edilən gəlirin yüksəlməsinə də təsir edəcəkdir.</a:t>
            </a:r>
            <a:endParaRPr lang="ru-RU" sz="1100" dirty="0" smtClean="0">
              <a:latin typeface="Times New Roman" panose="02020603050405020304" pitchFamily="18" charset="0"/>
              <a:cs typeface="Times New Roman" panose="02020603050405020304" pitchFamily="18" charset="0"/>
            </a:endParaRPr>
          </a:p>
          <a:p>
            <a:pPr algn="just"/>
            <a:r>
              <a:rPr lang="az-Latn-AZ" sz="1100" dirty="0" smtClean="0">
                <a:latin typeface="Times New Roman" panose="02020603050405020304" pitchFamily="18" charset="0"/>
                <a:cs typeface="Times New Roman" panose="02020603050405020304" pitchFamily="18" charset="0"/>
              </a:rPr>
              <a:t>         Beləliklə, Azərbaycanda liman xidmətlərinin səmərəliliyinin artırılması məqsədi ilə limanlarda yük yanalma körpüləri üzrə emal olunan yüklərin emal prossesi optimallaşdırılmalı, qeyri-müəyyənlik şəraiti müəyyən edilməklə gəmilərin səmərəsiz vaxt itkisnə təsir edən amillərin minimumlaşdırılması məqsədi ilə bütün sahələr üzrə fəaliyyətdə olan gəmi və liman agentlərinin, ekspeditorların, brokerlərin və operatorlarının funksiyaları beynəlxalq standartlara uyğunlaşdırılmalı, nəqliyyat-loqistikasında ekspedisiya xidmətləri universallaşmalı və Azərbaycanda dünya təcrübəsinə əsaslanaraq nəqliyyat loqistikası üzrə nəqliyyat qovşağının vahid idarə edilməsi sistemi yaradılmalıdır.</a:t>
            </a:r>
            <a:endParaRPr lang="ru-RU" sz="1100" dirty="0">
              <a:latin typeface="Times New Roman" panose="02020603050405020304" pitchFamily="18" charset="0"/>
              <a:cs typeface="Times New Roman" panose="02020603050405020304" pitchFamily="18" charset="0"/>
            </a:endParaRPr>
          </a:p>
        </p:txBody>
      </p:sp>
      <p:pic>
        <p:nvPicPr>
          <p:cNvPr id="5" name="Picture 7" descr="C:\Users\USER\Documents\ReceivedFiles\AMEA-logo.png"/>
          <p:cNvPicPr>
            <a:picLocks noChangeAspect="1" noChangeArrowheads="1"/>
          </p:cNvPicPr>
          <p:nvPr/>
        </p:nvPicPr>
        <p:blipFill>
          <a:blip r:embed="rId2"/>
          <a:srcRect/>
          <a:stretch>
            <a:fillRect/>
          </a:stretch>
        </p:blipFill>
        <p:spPr bwMode="auto">
          <a:xfrm>
            <a:off x="-2767" y="18099"/>
            <a:ext cx="9001571" cy="441088"/>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
        <p:nvSpPr>
          <p:cNvPr id="6" name="Прямоугольник 5"/>
          <p:cNvSpPr/>
          <p:nvPr/>
        </p:nvSpPr>
        <p:spPr>
          <a:xfrm>
            <a:off x="43494" y="776256"/>
            <a:ext cx="8909048" cy="2462213"/>
          </a:xfrm>
          <a:prstGeom prst="rect">
            <a:avLst/>
          </a:prstGeom>
          <a:solidFill>
            <a:schemeClr val="accent3">
              <a:lumMod val="20000"/>
              <a:lumOff val="80000"/>
            </a:schemeClr>
          </a:solidFill>
          <a:scene3d>
            <a:camera prst="orthographicFront"/>
            <a:lightRig rig="threePt" dir="t"/>
          </a:scene3d>
          <a:sp3d>
            <a:bevelT w="114300" prst="artDeco"/>
          </a:sp3d>
        </p:spPr>
        <p:txBody>
          <a:bodyPr wrap="square">
            <a:spAutoFit/>
          </a:bodyPr>
          <a:lstStyle/>
          <a:p>
            <a:pPr algn="ctr"/>
            <a:r>
              <a:rPr lang="az-Latn-AZ" sz="1100" b="1" dirty="0" smtClean="0">
                <a:latin typeface="Times New Roman" panose="02020603050405020304" pitchFamily="18" charset="0"/>
                <a:cs typeface="Times New Roman" panose="02020603050405020304" pitchFamily="18" charset="0"/>
              </a:rPr>
              <a:t>     </a:t>
            </a:r>
            <a:r>
              <a:rPr lang="az-Latn-AZ" sz="1100" b="1" dirty="0">
                <a:latin typeface="Times New Roman" panose="02020603050405020304" pitchFamily="18" charset="0"/>
                <a:cs typeface="Times New Roman" panose="02020603050405020304" pitchFamily="18" charset="0"/>
              </a:rPr>
              <a:t>Nəticə və </a:t>
            </a:r>
            <a:r>
              <a:rPr lang="az-Latn-AZ" sz="1100" b="1" dirty="0" smtClean="0">
                <a:latin typeface="Times New Roman" panose="02020603050405020304" pitchFamily="18" charset="0"/>
                <a:cs typeface="Times New Roman" panose="02020603050405020304" pitchFamily="18" charset="0"/>
              </a:rPr>
              <a:t>təkliflər</a:t>
            </a:r>
          </a:p>
          <a:p>
            <a:pPr algn="just"/>
            <a:r>
              <a:rPr lang="az-Latn-AZ" sz="1100" dirty="0" smtClean="0">
                <a:latin typeface="Times New Roman" panose="02020603050405020304" pitchFamily="18" charset="0"/>
                <a:cs typeface="Times New Roman" panose="02020603050405020304" pitchFamily="18" charset="0"/>
              </a:rPr>
              <a:t>   Azərbaycanın </a:t>
            </a:r>
            <a:r>
              <a:rPr lang="az-Latn-AZ" sz="1100" dirty="0">
                <a:latin typeface="Times New Roman" panose="02020603050405020304" pitchFamily="18" charset="0"/>
                <a:cs typeface="Times New Roman" panose="02020603050405020304" pitchFamily="18" charset="0"/>
              </a:rPr>
              <a:t>iqtisadiyyatında dəniz nəqliyyatının inkişafının mövcud problemləri göstərir ki, dəniz nəqliyyatının səmərəliliyinin yüksəldilməsi istiqamətində ölkəmizin dünya nəqliyyat sisteminə inteqrasiyası prosessində ən mühüm məsələlərdən biri, dəniz nəqliyyat xidmətlərinin optimal ixracının təmin edilməsidir. Bu baxımdan, aşağıdakı təkliflərin həyata keçirilməsi, Azərbaycan iqtisadiyyatında dəniz nəqliyyatının inkişafının</a:t>
            </a:r>
            <a:r>
              <a:rPr lang="az-Latn-AZ" sz="1100" b="1" dirty="0">
                <a:latin typeface="Times New Roman" panose="02020603050405020304" pitchFamily="18" charset="0"/>
                <a:cs typeface="Times New Roman" panose="02020603050405020304" pitchFamily="18" charset="0"/>
              </a:rPr>
              <a:t> </a:t>
            </a:r>
            <a:r>
              <a:rPr lang="az-Latn-AZ" sz="1100" dirty="0">
                <a:latin typeface="Times New Roman" panose="02020603050405020304" pitchFamily="18" charset="0"/>
                <a:cs typeface="Times New Roman" panose="02020603050405020304" pitchFamily="18" charset="0"/>
              </a:rPr>
              <a:t>səmərəliliyinin yüksəldilməsinin sistemli həllinə töhvə verə bilər.</a:t>
            </a:r>
            <a:endParaRPr lang="ru-RU" sz="1100" dirty="0">
              <a:latin typeface="Times New Roman" panose="02020603050405020304" pitchFamily="18" charset="0"/>
              <a:cs typeface="Times New Roman" panose="02020603050405020304" pitchFamily="18" charset="0"/>
            </a:endParaRPr>
          </a:p>
          <a:p>
            <a:pPr algn="just"/>
            <a:r>
              <a:rPr lang="az-Latn-AZ" sz="1100" b="1" dirty="0">
                <a:latin typeface="Times New Roman" panose="02020603050405020304" pitchFamily="18" charset="0"/>
                <a:cs typeface="Times New Roman" panose="02020603050405020304" pitchFamily="18" charset="0"/>
              </a:rPr>
              <a:t>       -</a:t>
            </a:r>
            <a:r>
              <a:rPr lang="az-Latn-AZ" sz="1100" dirty="0">
                <a:latin typeface="Times New Roman" panose="02020603050405020304" pitchFamily="18" charset="0"/>
                <a:cs typeface="Times New Roman" panose="02020603050405020304" pitchFamily="18" charset="0"/>
              </a:rPr>
              <a:t>Avropa-Qafqaz-Asiya (TRACECA) beynəlxalq nəqliyyat dəhlizi üzrə yükdaşımaların həcminin artırılması məqsədi ilə Azərbaycan Xəzər Dəniz Gəmiçiliyi QSC-də nəqliyyat-logistika sistemi optimallaşdırılmalı, idarəetmə sistemində ixtisaslı kadr potensialının səmərəliliyi yüksəldilməlidir;</a:t>
            </a:r>
            <a:endParaRPr lang="ru-RU" sz="1100" dirty="0">
              <a:latin typeface="Times New Roman" panose="02020603050405020304" pitchFamily="18" charset="0"/>
              <a:cs typeface="Times New Roman" panose="02020603050405020304" pitchFamily="18" charset="0"/>
            </a:endParaRPr>
          </a:p>
          <a:p>
            <a:pPr algn="just"/>
            <a:r>
              <a:rPr lang="az-Latn-AZ" sz="1100" dirty="0">
                <a:latin typeface="Times New Roman" panose="02020603050405020304" pitchFamily="18" charset="0"/>
                <a:cs typeface="Times New Roman" panose="02020603050405020304" pitchFamily="18" charset="0"/>
              </a:rPr>
              <a:t>     - Dəniz Nəqliyyat Donanmasında iş və xidmətlərin rentabellik səviyyəsinin yüksəldilməsi məqsədi ilə, səmərəsiz vaxt itkiləri azaldılmalı, iqtisadi-riyazi metodların tətbiqi ilə gəmilərin istismar xərclərinin, hərəkət sxemlərinin optimall modelləri qurulmalı və yükdaşımanın kritik və optimal həddi hesablanmaqla dəniz nəqliyyatında yükdaşımaların səmərəliliyi artırılmalıdır;</a:t>
            </a:r>
            <a:endParaRPr lang="ru-RU" sz="1100" dirty="0">
              <a:latin typeface="Times New Roman" panose="02020603050405020304" pitchFamily="18" charset="0"/>
              <a:cs typeface="Times New Roman" panose="02020603050405020304" pitchFamily="18" charset="0"/>
            </a:endParaRPr>
          </a:p>
          <a:p>
            <a:pPr algn="just"/>
            <a:r>
              <a:rPr lang="az-Latn-AZ" sz="1100" dirty="0">
                <a:latin typeface="Times New Roman" panose="02020603050405020304" pitchFamily="18" charset="0"/>
                <a:cs typeface="Times New Roman" panose="02020603050405020304" pitchFamily="18" charset="0"/>
              </a:rPr>
              <a:t>     -“Azərbaycan Xəzər Dəniz Gəmiçiliyi” QSC-də əsas vəsaitlərin ammortizasiya məbləğinin hesablanmasında tətbiq edilən düzxətli ammortizasiya metoduna əsasən ammortizasiya norması, əsas vəsaitlərin normativ xidmət müddətləri nəzərə alınmaqla hesablanmalıdır. Bu halda gəmiçilik </a:t>
            </a:r>
            <a:r>
              <a:rPr lang="az-Latn-AZ" sz="1100" dirty="0" smtClean="0">
                <a:latin typeface="Times New Roman" panose="02020603050405020304" pitchFamily="18" charset="0"/>
                <a:cs typeface="Times New Roman" panose="02020603050405020304" pitchFamily="18" charset="0"/>
              </a:rPr>
              <a:t>xərclər </a:t>
            </a:r>
            <a:r>
              <a:rPr lang="az-Latn-AZ" sz="1100" dirty="0">
                <a:latin typeface="Times New Roman" panose="02020603050405020304" pitchFamily="18" charset="0"/>
                <a:cs typeface="Times New Roman" panose="02020603050405020304" pitchFamily="18" charset="0"/>
              </a:rPr>
              <a:t>il ərzində </a:t>
            </a:r>
            <a:r>
              <a:rPr lang="az-Latn-AZ" sz="1100" dirty="0" smtClean="0">
                <a:latin typeface="Times New Roman" panose="02020603050405020304" pitchFamily="18" charset="0"/>
                <a:cs typeface="Times New Roman" panose="02020603050405020304" pitchFamily="18" charset="0"/>
              </a:rPr>
              <a:t>91,2-123,3 </a:t>
            </a:r>
            <a:r>
              <a:rPr lang="az-Latn-AZ" sz="1100" dirty="0">
                <a:latin typeface="Times New Roman" panose="02020603050405020304" pitchFamily="18" charset="0"/>
                <a:cs typeface="Times New Roman" panose="02020603050405020304" pitchFamily="18" charset="0"/>
              </a:rPr>
              <a:t>milyon manat azalaraq, mənfəət vergisi üzrə dövlət büdcəsinə </a:t>
            </a:r>
            <a:r>
              <a:rPr lang="az-Latn-AZ" sz="1100" dirty="0" smtClean="0">
                <a:latin typeface="Times New Roman" panose="02020603050405020304" pitchFamily="18" charset="0"/>
                <a:cs typeface="Times New Roman" panose="02020603050405020304" pitchFamily="18" charset="0"/>
              </a:rPr>
              <a:t>18,24-24,5 </a:t>
            </a:r>
            <a:r>
              <a:rPr lang="az-Latn-AZ" sz="1100" dirty="0">
                <a:latin typeface="Times New Roman" panose="02020603050405020304" pitchFamily="18" charset="0"/>
                <a:cs typeface="Times New Roman" panose="02020603050405020304" pitchFamily="18" charset="0"/>
              </a:rPr>
              <a:t>milyon manat məbləğində əlavə vergi ödənişləri ilə bərabər, Xəzər Dəniz Neft Donanması üzrə verilmiş aksiyalara kapital qoyuluşlarından riskin azalmasına şərait yaratmış olar; </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724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57406236"/>
              </p:ext>
            </p:extLst>
          </p:nvPr>
        </p:nvGraphicFramePr>
        <p:xfrm>
          <a:off x="214312" y="980728"/>
          <a:ext cx="8715375" cy="5400601"/>
        </p:xfrm>
        <a:graphic>
          <a:graphicData uri="http://schemas.openxmlformats.org/drawingml/2006/table">
            <a:tbl>
              <a:tblPr firstRow="1" bandRow="1">
                <a:tableStyleId>{5C22544A-7EE6-4342-B048-85BDC9FD1C3A}</a:tableStyleId>
              </a:tblPr>
              <a:tblGrid>
                <a:gridCol w="8715375">
                  <a:extLst>
                    <a:ext uri="{9D8B030D-6E8A-4147-A177-3AD203B41FA5}">
                      <a16:colId xmlns="" xmlns:a16="http://schemas.microsoft.com/office/drawing/2014/main" val="20000"/>
                    </a:ext>
                  </a:extLst>
                </a:gridCol>
              </a:tblGrid>
              <a:tr h="5400601">
                <a:tc>
                  <a:txBody>
                    <a:bodyPr/>
                    <a:lstStyle/>
                    <a:p>
                      <a:pPr algn="ctr"/>
                      <a:endParaRPr lang="az-Latn-AZ" sz="3600" dirty="0" smtClean="0">
                        <a:latin typeface="Palatino Linotype" pitchFamily="18" charset="0"/>
                      </a:endParaRPr>
                    </a:p>
                    <a:p>
                      <a:pPr algn="ctr"/>
                      <a:r>
                        <a:rPr lang="az-Latn-AZ" sz="3600" dirty="0" smtClean="0">
                          <a:latin typeface="Palatino Linotype" pitchFamily="18" charset="0"/>
                        </a:rPr>
                        <a:t>DİQQƏTİNİZƏ</a:t>
                      </a:r>
                      <a:r>
                        <a:rPr lang="az-Latn-AZ" sz="3600" baseline="0" dirty="0" smtClean="0">
                          <a:latin typeface="Palatino Linotype" pitchFamily="18" charset="0"/>
                        </a:rPr>
                        <a:t> GÖRƏ </a:t>
                      </a:r>
                    </a:p>
                    <a:p>
                      <a:pPr algn="ctr"/>
                      <a:r>
                        <a:rPr lang="az-Latn-AZ" sz="3600" baseline="0" dirty="0" smtClean="0">
                          <a:latin typeface="Palatino Linotype" pitchFamily="18" charset="0"/>
                        </a:rPr>
                        <a:t>TƏŞƏKKÜR </a:t>
                      </a:r>
                    </a:p>
                    <a:p>
                      <a:pPr algn="ctr"/>
                      <a:r>
                        <a:rPr lang="az-Latn-AZ" sz="3600" baseline="0" dirty="0" smtClean="0">
                          <a:latin typeface="Palatino Linotype" pitchFamily="18" charset="0"/>
                        </a:rPr>
                        <a:t>EDİRƏM</a:t>
                      </a:r>
                      <a:r>
                        <a:rPr lang="en-US" sz="3600" baseline="0" dirty="0" smtClean="0">
                          <a:latin typeface="Palatino Linotype" pitchFamily="18" charset="0"/>
                        </a:rPr>
                        <a:t> !</a:t>
                      </a:r>
                      <a:endParaRPr lang="az-Latn-AZ" sz="3600" baseline="0" dirty="0" smtClean="0">
                        <a:latin typeface="Palatino Linotype" pitchFamily="18" charset="0"/>
                      </a:endParaRPr>
                    </a:p>
                  </a:txBody>
                  <a:tcPr marL="91439" marR="91439" anchor="ctr">
                    <a:cell3D prstMaterial="dkEdge">
                      <a:bevel prst="artDeco"/>
                      <a:lightRig rig="flood" dir="t"/>
                    </a:cell3D>
                    <a:solidFill>
                      <a:schemeClr val="accent1"/>
                    </a:solidFill>
                  </a:tcPr>
                </a:tc>
                <a:extLst>
                  <a:ext uri="{0D108BD9-81ED-4DB2-BD59-A6C34878D82A}">
                    <a16:rowId xmlns="" xmlns:a16="http://schemas.microsoft.com/office/drawing/2014/main" val="10000"/>
                  </a:ext>
                </a:extLst>
              </a:tr>
            </a:tbl>
          </a:graphicData>
        </a:graphic>
      </p:graphicFrame>
      <p:pic>
        <p:nvPicPr>
          <p:cNvPr id="3" name="Picture 7" descr="C:\Users\USER\Documents\ReceivedFiles\AMEA-logo.png"/>
          <p:cNvPicPr>
            <a:picLocks noChangeAspect="1" noChangeArrowheads="1"/>
          </p:cNvPicPr>
          <p:nvPr/>
        </p:nvPicPr>
        <p:blipFill>
          <a:blip r:embed="rId2"/>
          <a:srcRect/>
          <a:stretch>
            <a:fillRect/>
          </a:stretch>
        </p:blipFill>
        <p:spPr bwMode="auto">
          <a:xfrm>
            <a:off x="-2767" y="18098"/>
            <a:ext cx="9001571" cy="818613"/>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302218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USER\Documents\ReceivedFiles\AMEA-logo.png"/>
          <p:cNvPicPr>
            <a:picLocks noChangeAspect="1" noChangeArrowheads="1"/>
          </p:cNvPicPr>
          <p:nvPr/>
        </p:nvPicPr>
        <p:blipFill>
          <a:blip r:embed="rId2"/>
          <a:srcRect/>
          <a:stretch>
            <a:fillRect/>
          </a:stretch>
        </p:blipFill>
        <p:spPr bwMode="auto">
          <a:xfrm>
            <a:off x="17287" y="59098"/>
            <a:ext cx="9001571" cy="928687"/>
          </a:xfrm>
          <a:prstGeom prst="rect">
            <a:avLst/>
          </a:prstGeom>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pic>
      <p:graphicFrame>
        <p:nvGraphicFramePr>
          <p:cNvPr id="5" name="Диаграмма 4"/>
          <p:cNvGraphicFramePr>
            <a:graphicFrameLocks/>
          </p:cNvGraphicFramePr>
          <p:nvPr>
            <p:extLst>
              <p:ext uri="{D42A27DB-BD31-4B8C-83A1-F6EECF244321}">
                <p14:modId xmlns:p14="http://schemas.microsoft.com/office/powerpoint/2010/main" val="2549493160"/>
              </p:ext>
            </p:extLst>
          </p:nvPr>
        </p:nvGraphicFramePr>
        <p:xfrm>
          <a:off x="60878" y="987785"/>
          <a:ext cx="8957980" cy="57353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8609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USER\Documents\ReceivedFiles\AMEA-logo.png"/>
          <p:cNvPicPr>
            <a:picLocks noChangeAspect="1" noChangeArrowheads="1"/>
          </p:cNvPicPr>
          <p:nvPr/>
        </p:nvPicPr>
        <p:blipFill>
          <a:blip r:embed="rId2"/>
          <a:srcRect/>
          <a:stretch>
            <a:fillRect/>
          </a:stretch>
        </p:blipFill>
        <p:spPr bwMode="auto">
          <a:xfrm>
            <a:off x="29863" y="81696"/>
            <a:ext cx="9001571" cy="928687"/>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graphicFrame>
        <p:nvGraphicFramePr>
          <p:cNvPr id="5" name="Диаграмма 4"/>
          <p:cNvGraphicFramePr>
            <a:graphicFrameLocks/>
          </p:cNvGraphicFramePr>
          <p:nvPr>
            <p:extLst>
              <p:ext uri="{D42A27DB-BD31-4B8C-83A1-F6EECF244321}">
                <p14:modId xmlns:p14="http://schemas.microsoft.com/office/powerpoint/2010/main" val="846875698"/>
              </p:ext>
            </p:extLst>
          </p:nvPr>
        </p:nvGraphicFramePr>
        <p:xfrm>
          <a:off x="28249" y="1020386"/>
          <a:ext cx="9003185" cy="5694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9295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p14="http://schemas.microsoft.com/office/powerpoint/2010/main" val="2510022306"/>
              </p:ext>
            </p:extLst>
          </p:nvPr>
        </p:nvGraphicFramePr>
        <p:xfrm>
          <a:off x="69534" y="1124744"/>
          <a:ext cx="8894954" cy="554461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7" descr="C:\Users\USER\Documents\ReceivedFiles\AMEA-logo.png"/>
          <p:cNvPicPr>
            <a:picLocks noChangeAspect="1" noChangeArrowheads="1"/>
          </p:cNvPicPr>
          <p:nvPr/>
        </p:nvPicPr>
        <p:blipFill>
          <a:blip r:embed="rId3"/>
          <a:srcRect/>
          <a:stretch>
            <a:fillRect/>
          </a:stretch>
        </p:blipFill>
        <p:spPr bwMode="auto">
          <a:xfrm>
            <a:off x="29863" y="28312"/>
            <a:ext cx="9001571" cy="592376"/>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
        <p:nvSpPr>
          <p:cNvPr id="6" name="Прямоугольник 5"/>
          <p:cNvSpPr/>
          <p:nvPr/>
        </p:nvSpPr>
        <p:spPr>
          <a:xfrm>
            <a:off x="69534" y="661051"/>
            <a:ext cx="8961899" cy="338554"/>
          </a:xfrm>
          <a:prstGeom prst="rect">
            <a:avLst/>
          </a:prstGeom>
          <a:solidFill>
            <a:srgbClr val="92D050"/>
          </a:solidFill>
          <a:ln>
            <a:solidFill>
              <a:srgbClr val="92D050"/>
            </a:solidFill>
          </a:ln>
          <a:scene3d>
            <a:camera prst="orthographicFront"/>
            <a:lightRig rig="threePt" dir="t"/>
          </a:scene3d>
          <a:sp3d>
            <a:bevelT w="114300" prst="artDeco"/>
          </a:sp3d>
        </p:spPr>
        <p:txBody>
          <a:bodyPr wrap="square">
            <a:spAutoFit/>
          </a:bodyPr>
          <a:lstStyle/>
          <a:p>
            <a:r>
              <a:rPr lang="az-Latn-AZ" sz="1600" b="1" dirty="0">
                <a:latin typeface="Times New Roman" panose="02020603050405020304" pitchFamily="18" charset="0"/>
                <a:cs typeface="Times New Roman" panose="02020603050405020304" pitchFamily="18" charset="0"/>
              </a:rPr>
              <a:t>Azərbaycan Respublikasında Vahid Nəqliyyat Sistemi üzrə yükdaşımaların həcmi, min tonla</a:t>
            </a:r>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021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312488542"/>
              </p:ext>
            </p:extLst>
          </p:nvPr>
        </p:nvGraphicFramePr>
        <p:xfrm>
          <a:off x="32001" y="1020804"/>
          <a:ext cx="8999432" cy="550453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7" descr="C:\Users\USER\Documents\ReceivedFiles\AMEA-logo.png"/>
          <p:cNvPicPr>
            <a:picLocks noChangeAspect="1" noChangeArrowheads="1"/>
          </p:cNvPicPr>
          <p:nvPr/>
        </p:nvPicPr>
        <p:blipFill>
          <a:blip r:embed="rId3"/>
          <a:srcRect/>
          <a:stretch>
            <a:fillRect/>
          </a:stretch>
        </p:blipFill>
        <p:spPr bwMode="auto">
          <a:xfrm>
            <a:off x="29863" y="28312"/>
            <a:ext cx="9001571" cy="592376"/>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
        <p:nvSpPr>
          <p:cNvPr id="6" name="Прямоугольник 5"/>
          <p:cNvSpPr/>
          <p:nvPr/>
        </p:nvSpPr>
        <p:spPr>
          <a:xfrm>
            <a:off x="29862" y="620688"/>
            <a:ext cx="9001571" cy="369332"/>
          </a:xfrm>
          <a:prstGeom prst="rect">
            <a:avLst/>
          </a:prstGeom>
          <a:solidFill>
            <a:srgbClr val="92D050"/>
          </a:solidFill>
          <a:ln>
            <a:solidFill>
              <a:schemeClr val="accent3">
                <a:lumMod val="20000"/>
                <a:lumOff val="80000"/>
              </a:schemeClr>
            </a:solidFill>
          </a:ln>
          <a:scene3d>
            <a:camera prst="orthographicFront"/>
            <a:lightRig rig="threePt" dir="t"/>
          </a:scene3d>
          <a:sp3d>
            <a:bevelT w="139700" h="139700" prst="divot"/>
          </a:sp3d>
        </p:spPr>
        <p:txBody>
          <a:bodyPr wrap="square">
            <a:spAutoFit/>
          </a:bodyPr>
          <a:lstStyle/>
          <a:p>
            <a:r>
              <a:rPr lang="az-Latn-AZ" b="1" dirty="0" smtClean="0">
                <a:latin typeface="Times New Roman" panose="02020603050405020304" pitchFamily="18" charset="0"/>
                <a:cs typeface="Times New Roman" panose="02020603050405020304" pitchFamily="18" charset="0"/>
              </a:rPr>
              <a:t>                         Avropa-Qafqaz-Asiya </a:t>
            </a:r>
            <a:r>
              <a:rPr lang="az-Latn-AZ" b="1" dirty="0">
                <a:latin typeface="Times New Roman" panose="02020603050405020304" pitchFamily="18" charset="0"/>
                <a:cs typeface="Times New Roman" panose="02020603050405020304" pitchFamily="18" charset="0"/>
              </a:rPr>
              <a:t>nəqliyyat dəhlizində yükdaşımalar</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811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624387696"/>
              </p:ext>
            </p:extLst>
          </p:nvPr>
        </p:nvGraphicFramePr>
        <p:xfrm>
          <a:off x="179512" y="980728"/>
          <a:ext cx="8784978" cy="5625220"/>
        </p:xfrm>
        <a:graphic>
          <a:graphicData uri="http://schemas.openxmlformats.org/drawingml/2006/table">
            <a:tbl>
              <a:tblPr firstRow="1" firstCol="1" bandRow="1">
                <a:tableStyleId>{5C22544A-7EE6-4342-B048-85BDC9FD1C3A}</a:tableStyleId>
              </a:tblPr>
              <a:tblGrid>
                <a:gridCol w="1618855"/>
                <a:gridCol w="1001071"/>
                <a:gridCol w="1001071"/>
                <a:gridCol w="998113"/>
                <a:gridCol w="1090733"/>
                <a:gridCol w="1090733"/>
                <a:gridCol w="992201"/>
                <a:gridCol w="992201"/>
              </a:tblGrid>
              <a:tr h="309424">
                <a:tc>
                  <a:txBody>
                    <a:bodyPr/>
                    <a:lstStyle/>
                    <a:p>
                      <a:pPr algn="ctr">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İstiqamətlər</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2014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2015</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2016</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2017</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2018</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2019</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71170">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ton</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1582370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819081</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153263</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74100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178924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370352</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65185">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Qazaxıstan</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15,93</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12,37</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2,64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0,89</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2,18</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6,21</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71170">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ton</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4018515</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3494856</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2262893</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3871627</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3904824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1721839</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71170">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Türkümənbaşı</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40,45</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52,75</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38,97</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46,4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47,42</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28,85</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71170">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ton</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100983</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35383</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134656</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134098</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289897</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2996</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71170">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Rusiya</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1,02</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0,54</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2,32</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1,61</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3,52</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0,05</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71170">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ton</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251670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89298</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60004</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502</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71170">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 İran</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2,54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1,35</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1,04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0,01</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71170">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ton</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213536</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152379</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166084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273024</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139260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183120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65185">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Azərbaycan</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2,15</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2,3</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2,86</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3,28</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1,69</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3,07</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71170">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ton</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24413</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183139</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493122</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741276</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962740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88215</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65185">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Xəzərdənkənar</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0,25</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2,77</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8,8</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8,89</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11,69</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14,78</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363408">
                <a:tc rowSpan="2">
                  <a:txBody>
                    <a:bodyPr/>
                    <a:lstStyle/>
                    <a:p>
                      <a:pPr algn="ctr">
                        <a:lnSpc>
                          <a:spcPct val="115000"/>
                        </a:lnSpc>
                        <a:spcAft>
                          <a:spcPts val="0"/>
                        </a:spcAft>
                      </a:pPr>
                      <a:r>
                        <a:rPr lang="az-Latn-AZ" sz="1400">
                          <a:effectLst/>
                          <a:latin typeface="Times New Roman" panose="02020603050405020304" pitchFamily="18" charset="0"/>
                          <a:cs typeface="Times New Roman" panose="02020603050405020304" pitchFamily="18" charset="0"/>
                        </a:rPr>
                        <a:t>Cəmi maye və quru yük üzrə daşımaların həcmi</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ton</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6191481</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4774136</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3270022</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5094627</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5475644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3160421</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r>
              <a:tr h="545112">
                <a:tc vMerge="1">
                  <a:txBody>
                    <a:bodyPr/>
                    <a:lstStyle/>
                    <a:p>
                      <a:endParaRPr lang="ru-RU"/>
                    </a:p>
                  </a:txBody>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62,31</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72,06</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56,31</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61,06</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66,49</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52,95</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363408">
                <a:tc rowSpan="2">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Bərə daşımalarının həcmi</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ton</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274098</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1851728</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2537326</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3249885</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2760405</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2808321</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r>
              <a:tr h="181704">
                <a:tc vMerge="1">
                  <a:txBody>
                    <a:bodyPr/>
                    <a:lstStyle/>
                    <a:p>
                      <a:endParaRPr lang="ru-RU"/>
                    </a:p>
                  </a:txBody>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37,69</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27,94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43,69</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38,94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33,51</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47,05</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81704">
                <a:tc rowSpan="2">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Ümumi yük daşımaların həcmi</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ton</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9936585</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6625864</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5807348</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8344513</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8236049</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5968742</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363408">
                <a:tc vMerge="1">
                  <a:txBody>
                    <a:bodyPr/>
                    <a:lstStyle/>
                    <a:p>
                      <a:endParaRPr lang="ru-RU"/>
                    </a:p>
                  </a:txBody>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100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100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100</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100</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100</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100</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cell3D prstMaterial="dkEdge">
                      <a:bevel h="50800" prst="divot"/>
                      <a:lightRig rig="flood" dir="t"/>
                    </a:cell3D>
                  </a:tcPr>
                </a:tc>
              </a:tr>
              <a:tr h="181704">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b"/>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a:cs typeface="Times New Roman" panose="02020603050405020304" pitchFamily="18" charset="0"/>
                      </a:endParaRPr>
                    </a:p>
                  </a:txBody>
                  <a:tcPr marL="64638" marR="64638"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64638" marR="64638" marT="0" marB="0" anchor="ctr"/>
                </a:tc>
              </a:tr>
            </a:tbl>
          </a:graphicData>
        </a:graphic>
      </p:graphicFrame>
      <p:sp>
        <p:nvSpPr>
          <p:cNvPr id="5" name="Прямоугольник 4"/>
          <p:cNvSpPr/>
          <p:nvPr/>
        </p:nvSpPr>
        <p:spPr>
          <a:xfrm>
            <a:off x="179512" y="654366"/>
            <a:ext cx="8784976" cy="307777"/>
          </a:xfrm>
          <a:prstGeom prst="rect">
            <a:avLst/>
          </a:prstGeom>
          <a:solidFill>
            <a:schemeClr val="accent2">
              <a:lumMod val="20000"/>
              <a:lumOff val="80000"/>
            </a:schemeClr>
          </a:solidFill>
          <a:scene3d>
            <a:camera prst="orthographicFront"/>
            <a:lightRig rig="threePt" dir="t"/>
          </a:scene3d>
          <a:sp3d>
            <a:bevelT prst="angle"/>
          </a:sp3d>
        </p:spPr>
        <p:txBody>
          <a:bodyPr wrap="square">
            <a:spAutoFit/>
          </a:bodyPr>
          <a:lstStyle/>
          <a:p>
            <a:pPr algn="ctr"/>
            <a:r>
              <a:rPr lang="az-Latn-AZ" sz="1400" b="1" dirty="0">
                <a:latin typeface="Times New Roman" panose="02020603050405020304" pitchFamily="18" charset="0"/>
                <a:cs typeface="Times New Roman" panose="02020603050405020304" pitchFamily="18" charset="0"/>
              </a:rPr>
              <a:t>İstiqamətlər üzrə Azərbaycanda dəniz nəqliyyat gəmiləri ilə yükdaşımaların həcmi</a:t>
            </a:r>
            <a:endParaRPr lang="ru-RU" sz="1400" dirty="0">
              <a:latin typeface="Times New Roman" panose="02020603050405020304" pitchFamily="18" charset="0"/>
              <a:cs typeface="Times New Roman" panose="02020603050405020304" pitchFamily="18" charset="0"/>
            </a:endParaRPr>
          </a:p>
        </p:txBody>
      </p:sp>
      <p:pic>
        <p:nvPicPr>
          <p:cNvPr id="6" name="Picture 7" descr="C:\Users\USER\Documents\ReceivedFiles\AMEA-logo.png"/>
          <p:cNvPicPr>
            <a:picLocks noChangeAspect="1" noChangeArrowheads="1"/>
          </p:cNvPicPr>
          <p:nvPr/>
        </p:nvPicPr>
        <p:blipFill>
          <a:blip r:embed="rId2"/>
          <a:srcRect/>
          <a:stretch>
            <a:fillRect/>
          </a:stretch>
        </p:blipFill>
        <p:spPr bwMode="auto">
          <a:xfrm>
            <a:off x="29863" y="28312"/>
            <a:ext cx="9114137" cy="592376"/>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888981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7278</Words>
  <Application>Microsoft Office PowerPoint</Application>
  <PresentationFormat>Экран (4:3)</PresentationFormat>
  <Paragraphs>3172</Paragraphs>
  <Slides>47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47</vt:i4>
      </vt:variant>
    </vt:vector>
  </HeadingPairs>
  <TitlesOfParts>
    <vt:vector size="49" baseType="lpstr">
      <vt:lpstr>Тема Office</vt:lpstr>
      <vt:lpstr>Chart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Dəniz Nəqliyyat Donanmasının Maliyyə nəticələri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Pavilion 17</dc:creator>
  <cp:lastModifiedBy>Pavilion 17</cp:lastModifiedBy>
  <cp:revision>75</cp:revision>
  <dcterms:modified xsi:type="dcterms:W3CDTF">2021-02-22T17:37:40Z</dcterms:modified>
</cp:coreProperties>
</file>