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82" r:id="rId2"/>
    <p:sldId id="281" r:id="rId3"/>
    <p:sldId id="283" r:id="rId4"/>
    <p:sldId id="284" r:id="rId5"/>
    <p:sldId id="285" r:id="rId6"/>
    <p:sldId id="306"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2" r:id="rId23"/>
    <p:sldId id="303" r:id="rId24"/>
    <p:sldId id="301" r:id="rId25"/>
    <p:sldId id="304" r:id="rId26"/>
    <p:sldId id="305"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24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28FB374-B685-4231-8686-AED58601E3C3}" type="datetimeFigureOut">
              <a:rPr lang="ru-RU" smtClean="0"/>
              <a:t>22.05.2017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B6A37A2-885A-4DC4-8156-E29857B0CFB9}"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028FB374-B685-4231-8686-AED58601E3C3}" type="datetimeFigureOut">
              <a:rPr lang="ru-RU" smtClean="0"/>
              <a:t>22.05.2017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B6A37A2-885A-4DC4-8156-E29857B0CFB9}"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28FB374-B685-4231-8686-AED58601E3C3}" type="datetimeFigureOut">
              <a:rPr lang="ru-RU" smtClean="0"/>
              <a:t>22.05.2017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B6A37A2-885A-4DC4-8156-E29857B0CFB9}"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028FB374-B685-4231-8686-AED58601E3C3}" type="datetimeFigureOut">
              <a:rPr lang="ru-RU" smtClean="0"/>
              <a:t>22.05.2017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B6A37A2-885A-4DC4-8156-E29857B0CFB9}"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28FB374-B685-4231-8686-AED58601E3C3}" type="datetimeFigureOut">
              <a:rPr lang="ru-RU" smtClean="0"/>
              <a:t>22.05.2017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B6A37A2-885A-4DC4-8156-E29857B0CFB9}"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028FB374-B685-4231-8686-AED58601E3C3}" type="datetimeFigureOut">
              <a:rPr lang="ru-RU" smtClean="0"/>
              <a:t>22.05.2017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B6A37A2-885A-4DC4-8156-E29857B0CFB9}"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28FB374-B685-4231-8686-AED58601E3C3}" type="datetimeFigureOut">
              <a:rPr lang="ru-RU" smtClean="0"/>
              <a:t>22.05.2017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B6A37A2-885A-4DC4-8156-E29857B0CFB9}"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028FB374-B685-4231-8686-AED58601E3C3}" type="datetimeFigureOut">
              <a:rPr lang="ru-RU" smtClean="0"/>
              <a:t>22.05.2017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B6A37A2-885A-4DC4-8156-E29857B0CFB9}"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028FB374-B685-4231-8686-AED58601E3C3}" type="datetimeFigureOut">
              <a:rPr lang="ru-RU" smtClean="0"/>
              <a:t>22.05.2017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B6A37A2-885A-4DC4-8156-E29857B0CFB9}"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28FB374-B685-4231-8686-AED58601E3C3}" type="datetimeFigureOut">
              <a:rPr lang="ru-RU" smtClean="0"/>
              <a:t>22.05.2017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B6A37A2-885A-4DC4-8156-E29857B0CFB9}"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28FB374-B685-4231-8686-AED58601E3C3}" type="datetimeFigureOut">
              <a:rPr lang="ru-RU" smtClean="0"/>
              <a:t>22.05.2017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B6A37A2-885A-4DC4-8156-E29857B0CFB9}"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028FB374-B685-4231-8686-AED58601E3C3}" type="datetimeFigureOut">
              <a:rPr lang="ru-RU" smtClean="0"/>
              <a:t>22.05.2017</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4B6A37A2-885A-4DC4-8156-E29857B0CFB9}"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60648"/>
            <a:ext cx="8640959" cy="6264696"/>
          </a:xfrm>
        </p:spPr>
        <p:txBody>
          <a:bodyPr>
            <a:normAutofit/>
          </a:bodyPr>
          <a:lstStyle/>
          <a:p>
            <a:pPr indent="450215" algn="ctr">
              <a:spcAft>
                <a:spcPts val="0"/>
              </a:spcAft>
            </a:pPr>
            <a:r>
              <a:rPr lang="az-Latn-AZ" sz="4800" b="1" dirty="0">
                <a:latin typeface="Times New Roman"/>
                <a:ea typeface="Times New Roman"/>
              </a:rPr>
              <a:t>AMEA İqtisadiyyat İnstitutu Azad Həmkarlar </a:t>
            </a:r>
            <a:r>
              <a:rPr lang="az-Latn-AZ" sz="4800" b="1" dirty="0" smtClean="0">
                <a:latin typeface="Times New Roman"/>
                <a:ea typeface="Times New Roman"/>
              </a:rPr>
              <a:t>Təşkilatının</a:t>
            </a:r>
            <a:endParaRPr lang="en-US" sz="4800" b="1" dirty="0" smtClean="0">
              <a:latin typeface="Times New Roman"/>
              <a:ea typeface="Times New Roman"/>
            </a:endParaRPr>
          </a:p>
          <a:p>
            <a:pPr indent="450215" algn="ctr">
              <a:spcAft>
                <a:spcPts val="0"/>
              </a:spcAft>
            </a:pPr>
            <a:endParaRPr lang="ru-RU" sz="4800" dirty="0">
              <a:latin typeface="Times New Roman"/>
              <a:ea typeface="Times New Roman"/>
            </a:endParaRPr>
          </a:p>
          <a:p>
            <a:pPr marL="450215" algn="ctr">
              <a:spcAft>
                <a:spcPts val="0"/>
              </a:spcAft>
            </a:pPr>
            <a:r>
              <a:rPr lang="az-Latn-AZ" sz="4800" b="1" dirty="0">
                <a:latin typeface="Times New Roman"/>
                <a:ea typeface="Times New Roman"/>
              </a:rPr>
              <a:t>01.01.2012-31.12.2016-cı illərdə fəaliyyətinə dair </a:t>
            </a:r>
            <a:endParaRPr lang="en-US" sz="4800" b="1" dirty="0" smtClean="0">
              <a:latin typeface="Times New Roman"/>
              <a:ea typeface="Times New Roman"/>
            </a:endParaRPr>
          </a:p>
          <a:p>
            <a:pPr marL="450215" algn="ctr">
              <a:spcAft>
                <a:spcPts val="0"/>
              </a:spcAft>
            </a:pPr>
            <a:endParaRPr lang="ru-RU" sz="4800" dirty="0">
              <a:latin typeface="Times New Roman"/>
              <a:ea typeface="Times New Roman"/>
            </a:endParaRPr>
          </a:p>
          <a:p>
            <a:pPr marL="450215" algn="ctr">
              <a:spcAft>
                <a:spcPts val="0"/>
              </a:spcAft>
            </a:pPr>
            <a:r>
              <a:rPr lang="az-Latn-AZ" sz="4800" b="1" dirty="0">
                <a:latin typeface="Times New Roman"/>
                <a:ea typeface="Times New Roman"/>
              </a:rPr>
              <a:t>HESABAT</a:t>
            </a:r>
            <a:endParaRPr lang="ru-RU" sz="4800" dirty="0">
              <a:latin typeface="Times New Roman"/>
              <a:ea typeface="Times New Roman"/>
            </a:endParaRPr>
          </a:p>
          <a:p>
            <a:endParaRPr lang="ru-RU" dirty="0"/>
          </a:p>
        </p:txBody>
      </p:sp>
    </p:spTree>
    <p:extLst>
      <p:ext uri="{BB962C8B-B14F-4D97-AF65-F5344CB8AC3E}">
        <p14:creationId xmlns:p14="http://schemas.microsoft.com/office/powerpoint/2010/main" val="3778546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070758433"/>
              </p:ext>
            </p:extLst>
          </p:nvPr>
        </p:nvGraphicFramePr>
        <p:xfrm>
          <a:off x="179513" y="1124744"/>
          <a:ext cx="8712966" cy="5112569"/>
        </p:xfrm>
        <a:graphic>
          <a:graphicData uri="http://schemas.openxmlformats.org/drawingml/2006/table">
            <a:tbl>
              <a:tblPr firstRow="1" firstCol="1" bandRow="1"/>
              <a:tblGrid>
                <a:gridCol w="936103"/>
                <a:gridCol w="3078831"/>
                <a:gridCol w="2146875"/>
                <a:gridCol w="2551157"/>
              </a:tblGrid>
              <a:tr h="1487517">
                <a:tc>
                  <a:txBody>
                    <a:bodyPr/>
                    <a:lstStyle/>
                    <a:p>
                      <a:pPr algn="ctr">
                        <a:spcAft>
                          <a:spcPts val="0"/>
                        </a:spcAft>
                      </a:pPr>
                      <a:r>
                        <a:rPr lang="az-Latn-AZ" sz="2800" b="1">
                          <a:effectLst/>
                          <a:latin typeface="Times New Roman"/>
                          <a:ea typeface="Times New Roman"/>
                        </a:rPr>
                        <a:t>2015</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Müalicə</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70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1 əməkdaş</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37535">
                <a:tc>
                  <a:txBody>
                    <a:bodyPr/>
                    <a:lstStyle/>
                    <a:p>
                      <a:pPr algn="ctr">
                        <a:spcAft>
                          <a:spcPts val="0"/>
                        </a:spcAft>
                      </a:pPr>
                      <a:r>
                        <a:rPr lang="az-Latn-AZ" sz="2800" b="1">
                          <a:effectLst/>
                          <a:latin typeface="Times New Roman"/>
                          <a:ea typeface="Times New Roman"/>
                        </a:rPr>
                        <a:t>2016</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dirty="0">
                          <a:effectLst/>
                          <a:latin typeface="Times New Roman"/>
                          <a:ea typeface="Times New Roman"/>
                        </a:rPr>
                        <a:t>İnstititutun futbol komandası üçün idman forması</a:t>
                      </a:r>
                      <a:endParaRPr lang="ru-RU" sz="28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dirty="0">
                          <a:effectLst/>
                          <a:latin typeface="Times New Roman"/>
                          <a:ea typeface="Times New Roman"/>
                        </a:rPr>
                        <a:t>280</a:t>
                      </a:r>
                      <a:endParaRPr lang="ru-RU" sz="28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11 əməkdaş</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7517">
                <a:tc>
                  <a:txBody>
                    <a:bodyPr/>
                    <a:lstStyle/>
                    <a:p>
                      <a:pPr algn="ctr">
                        <a:spcAft>
                          <a:spcPts val="0"/>
                        </a:spcAft>
                      </a:pPr>
                      <a:r>
                        <a:rPr lang="az-Latn-AZ" sz="2800" b="1">
                          <a:effectLst/>
                          <a:latin typeface="Times New Roman"/>
                          <a:ea typeface="Times New Roman"/>
                        </a:rPr>
                        <a:t> </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2012-2016</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350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dirty="0">
                          <a:effectLst/>
                          <a:latin typeface="Times New Roman"/>
                          <a:ea typeface="Times New Roman"/>
                        </a:rPr>
                        <a:t>12 əməkdaş</a:t>
                      </a:r>
                      <a:endParaRPr lang="ru-RU" sz="28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Заголовок 2"/>
          <p:cNvSpPr>
            <a:spLocks noGrp="1"/>
          </p:cNvSpPr>
          <p:nvPr>
            <p:ph type="title"/>
          </p:nvPr>
        </p:nvSpPr>
        <p:spPr>
          <a:xfrm>
            <a:off x="457200" y="188640"/>
            <a:ext cx="8229600" cy="720080"/>
          </a:xfrm>
        </p:spPr>
        <p:txBody>
          <a:bodyPr>
            <a:normAutofit fontScale="90000"/>
          </a:bodyPr>
          <a:lstStyle/>
          <a:p>
            <a:pPr>
              <a:lnSpc>
                <a:spcPct val="150000"/>
              </a:lnSpc>
              <a:spcAft>
                <a:spcPts val="0"/>
              </a:spcAft>
            </a:pPr>
            <a:r>
              <a:rPr lang="en-US" b="1" dirty="0">
                <a:latin typeface="Times New Roman"/>
                <a:ea typeface="Times New Roman"/>
              </a:rPr>
              <a:t/>
            </a:r>
            <a:br>
              <a:rPr lang="en-US" b="1" dirty="0">
                <a:latin typeface="Times New Roman"/>
                <a:ea typeface="Times New Roman"/>
              </a:rPr>
            </a:br>
            <a:r>
              <a:rPr lang="az-Latn-AZ" sz="3600" b="1" dirty="0" smtClean="0">
                <a:solidFill>
                  <a:schemeClr val="tx1"/>
                </a:solidFill>
                <a:latin typeface="Times New Roman"/>
                <a:ea typeface="Times New Roman"/>
              </a:rPr>
              <a:t>Cədvəl </a:t>
            </a:r>
            <a:r>
              <a:rPr lang="az-Latn-AZ" sz="3600" b="1" dirty="0">
                <a:solidFill>
                  <a:schemeClr val="tx1"/>
                </a:solidFill>
                <a:latin typeface="Times New Roman"/>
                <a:ea typeface="Times New Roman"/>
              </a:rPr>
              <a:t>3. İdman və müalicə tədbirlərinə</a:t>
            </a:r>
            <a:r>
              <a:rPr lang="ru-RU" sz="3600" dirty="0">
                <a:solidFill>
                  <a:schemeClr val="tx1"/>
                </a:solidFill>
                <a:latin typeface="Times New Roman"/>
                <a:ea typeface="Times New Roman"/>
              </a:rPr>
              <a:t/>
            </a:r>
            <a:br>
              <a:rPr lang="ru-RU" sz="3600" dirty="0">
                <a:solidFill>
                  <a:schemeClr val="tx1"/>
                </a:solidFill>
                <a:latin typeface="Times New Roman"/>
                <a:ea typeface="Times New Roman"/>
              </a:rPr>
            </a:br>
            <a:endParaRPr lang="ru-RU" sz="3600" dirty="0">
              <a:solidFill>
                <a:schemeClr val="tx1"/>
              </a:solidFill>
            </a:endParaRPr>
          </a:p>
        </p:txBody>
      </p:sp>
    </p:spTree>
    <p:extLst>
      <p:ext uri="{BB962C8B-B14F-4D97-AF65-F5344CB8AC3E}">
        <p14:creationId xmlns:p14="http://schemas.microsoft.com/office/powerpoint/2010/main" val="3644189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332961170"/>
              </p:ext>
            </p:extLst>
          </p:nvPr>
        </p:nvGraphicFramePr>
        <p:xfrm>
          <a:off x="251520" y="1052736"/>
          <a:ext cx="8640959" cy="5400600"/>
        </p:xfrm>
        <a:graphic>
          <a:graphicData uri="http://schemas.openxmlformats.org/drawingml/2006/table">
            <a:tbl>
              <a:tblPr firstRow="1" firstCol="1" bandRow="1"/>
              <a:tblGrid>
                <a:gridCol w="1080120"/>
                <a:gridCol w="2901634"/>
                <a:gridCol w="2129132"/>
                <a:gridCol w="2530073"/>
              </a:tblGrid>
              <a:tr h="2700300">
                <a:tc>
                  <a:txBody>
                    <a:bodyPr/>
                    <a:lstStyle/>
                    <a:p>
                      <a:pPr algn="ctr">
                        <a:spcAft>
                          <a:spcPts val="0"/>
                        </a:spcAft>
                      </a:pPr>
                      <a:r>
                        <a:rPr lang="az-Latn-AZ" sz="2800" b="1">
                          <a:effectLst/>
                          <a:latin typeface="Times New Roman"/>
                          <a:ea typeface="Times New Roman"/>
                        </a:rPr>
                        <a:t>2012</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dirty="0">
                          <a:effectLst/>
                          <a:latin typeface="Times New Roman"/>
                          <a:ea typeface="Times New Roman"/>
                        </a:rPr>
                        <a:t>İlin gənci seçilməsi</a:t>
                      </a:r>
                      <a:endParaRPr lang="ru-RU" sz="28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dirty="0">
                          <a:effectLst/>
                          <a:latin typeface="Times New Roman"/>
                          <a:ea typeface="Times New Roman"/>
                        </a:rPr>
                        <a:t>80</a:t>
                      </a:r>
                      <a:endParaRPr lang="ru-RU" sz="28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1 əməkdaş</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00300">
                <a:tc>
                  <a:txBody>
                    <a:bodyPr/>
                    <a:lstStyle/>
                    <a:p>
                      <a:pPr algn="ctr">
                        <a:spcAft>
                          <a:spcPts val="0"/>
                        </a:spcAft>
                      </a:pPr>
                      <a:r>
                        <a:rPr lang="az-Latn-AZ" sz="2800" b="1">
                          <a:effectLst/>
                          <a:latin typeface="Times New Roman"/>
                          <a:ea typeface="Times New Roman"/>
                        </a:rPr>
                        <a:t> </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2012-2016</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80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dirty="0">
                          <a:effectLst/>
                          <a:latin typeface="Times New Roman"/>
                          <a:ea typeface="Times New Roman"/>
                        </a:rPr>
                        <a:t>1 əməkdaş</a:t>
                      </a:r>
                      <a:endParaRPr lang="ru-RU" sz="28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Заголовок 2"/>
          <p:cNvSpPr>
            <a:spLocks noGrp="1"/>
          </p:cNvSpPr>
          <p:nvPr>
            <p:ph type="title"/>
          </p:nvPr>
        </p:nvSpPr>
        <p:spPr>
          <a:xfrm>
            <a:off x="457200" y="188640"/>
            <a:ext cx="8229600" cy="720080"/>
          </a:xfrm>
        </p:spPr>
        <p:txBody>
          <a:bodyPr>
            <a:noAutofit/>
          </a:bodyPr>
          <a:lstStyle/>
          <a:p>
            <a:pPr algn="r">
              <a:lnSpc>
                <a:spcPct val="150000"/>
              </a:lnSpc>
              <a:spcAft>
                <a:spcPts val="0"/>
              </a:spcAft>
            </a:pPr>
            <a:r>
              <a:rPr lang="en-US" sz="3200" b="1" dirty="0" smtClean="0">
                <a:solidFill>
                  <a:schemeClr val="tx1"/>
                </a:solidFill>
                <a:latin typeface="Times New Roman"/>
                <a:ea typeface="Times New Roman"/>
              </a:rPr>
              <a:t/>
            </a:r>
            <a:br>
              <a:rPr lang="en-US" sz="3200" b="1" dirty="0" smtClean="0">
                <a:solidFill>
                  <a:schemeClr val="tx1"/>
                </a:solidFill>
                <a:latin typeface="Times New Roman"/>
                <a:ea typeface="Times New Roman"/>
              </a:rPr>
            </a:br>
            <a:r>
              <a:rPr lang="az-Latn-AZ" sz="3200" b="1" dirty="0" smtClean="0">
                <a:solidFill>
                  <a:schemeClr val="tx1"/>
                </a:solidFill>
                <a:latin typeface="Times New Roman"/>
                <a:ea typeface="Times New Roman"/>
              </a:rPr>
              <a:t>Cədvəl </a:t>
            </a:r>
            <a:r>
              <a:rPr lang="az-Latn-AZ" sz="3200" b="1" dirty="0">
                <a:solidFill>
                  <a:schemeClr val="tx1"/>
                </a:solidFill>
                <a:latin typeface="Times New Roman"/>
                <a:ea typeface="Times New Roman"/>
              </a:rPr>
              <a:t>4. İnstitutda təşkil olunan tədbirlərə</a:t>
            </a:r>
            <a:r>
              <a:rPr lang="ru-RU" sz="3200" dirty="0">
                <a:solidFill>
                  <a:schemeClr val="tx1"/>
                </a:solidFill>
                <a:latin typeface="Times New Roman"/>
                <a:ea typeface="Times New Roman"/>
              </a:rPr>
              <a:t/>
            </a:r>
            <a:br>
              <a:rPr lang="ru-RU" sz="3200" dirty="0">
                <a:solidFill>
                  <a:schemeClr val="tx1"/>
                </a:solidFill>
                <a:latin typeface="Times New Roman"/>
                <a:ea typeface="Times New Roman"/>
              </a:rPr>
            </a:br>
            <a:endParaRPr lang="ru-RU" sz="3200" dirty="0">
              <a:solidFill>
                <a:schemeClr val="tx1"/>
              </a:solidFill>
            </a:endParaRPr>
          </a:p>
        </p:txBody>
      </p:sp>
    </p:spTree>
    <p:extLst>
      <p:ext uri="{BB962C8B-B14F-4D97-AF65-F5344CB8AC3E}">
        <p14:creationId xmlns:p14="http://schemas.microsoft.com/office/powerpoint/2010/main" val="920567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232978199"/>
              </p:ext>
            </p:extLst>
          </p:nvPr>
        </p:nvGraphicFramePr>
        <p:xfrm>
          <a:off x="251520" y="908726"/>
          <a:ext cx="8640960" cy="5715276"/>
        </p:xfrm>
        <a:graphic>
          <a:graphicData uri="http://schemas.openxmlformats.org/drawingml/2006/table">
            <a:tbl>
              <a:tblPr firstRow="1" firstCol="1" bandRow="1"/>
              <a:tblGrid>
                <a:gridCol w="815707"/>
                <a:gridCol w="3166048"/>
                <a:gridCol w="2129132"/>
                <a:gridCol w="2530073"/>
              </a:tblGrid>
              <a:tr h="374673">
                <a:tc>
                  <a:txBody>
                    <a:bodyPr/>
                    <a:lstStyle/>
                    <a:p>
                      <a:pPr algn="ctr">
                        <a:spcAft>
                          <a:spcPts val="0"/>
                        </a:spcAft>
                      </a:pPr>
                      <a:r>
                        <a:rPr lang="az-Latn-AZ" sz="2000" b="1" dirty="0">
                          <a:effectLst/>
                          <a:latin typeface="Times New Roman"/>
                          <a:ea typeface="Times New Roman"/>
                        </a:rPr>
                        <a:t>2014</a:t>
                      </a:r>
                      <a:endParaRPr lang="ru-RU" sz="20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Uşaq Günü</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2969895" algn="ctr"/>
                          <a:tab pos="5940425" algn="r"/>
                        </a:tabLst>
                      </a:pPr>
                      <a:r>
                        <a:rPr lang="az-Latn-AZ" sz="2000" b="1">
                          <a:effectLst/>
                          <a:latin typeface="Times New Roman"/>
                          <a:ea typeface="Times New Roman"/>
                        </a:rPr>
                        <a:t>200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x</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673">
                <a:tc>
                  <a:txBody>
                    <a:bodyPr/>
                    <a:lstStyle/>
                    <a:p>
                      <a:pPr algn="ctr">
                        <a:spcAft>
                          <a:spcPts val="0"/>
                        </a:spcAft>
                      </a:pPr>
                      <a:r>
                        <a:rPr lang="az-Latn-AZ" sz="2000" b="1" dirty="0">
                          <a:effectLst/>
                          <a:latin typeface="Times New Roman"/>
                          <a:ea typeface="Times New Roman"/>
                        </a:rPr>
                        <a:t> </a:t>
                      </a:r>
                      <a:endParaRPr lang="ru-RU" sz="20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Elm qurultayı</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2969895" algn="ctr"/>
                          <a:tab pos="5940425" algn="r"/>
                        </a:tabLst>
                      </a:pPr>
                      <a:r>
                        <a:rPr lang="az-Latn-AZ" sz="2000" b="1">
                          <a:effectLst/>
                          <a:latin typeface="Times New Roman"/>
                          <a:ea typeface="Times New Roman"/>
                        </a:rPr>
                        <a:t>150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x</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673">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Elm Festivalı</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2969895" algn="ctr"/>
                          <a:tab pos="5940425" algn="r"/>
                        </a:tabLst>
                      </a:pPr>
                      <a:r>
                        <a:rPr lang="az-Latn-AZ" sz="2000" b="1">
                          <a:effectLst/>
                          <a:latin typeface="Times New Roman"/>
                          <a:ea typeface="Times New Roman"/>
                        </a:rPr>
                        <a:t>140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x</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673">
                <a:tc>
                  <a:txBody>
                    <a:bodyPr/>
                    <a:lstStyle/>
                    <a:p>
                      <a:pPr algn="ctr">
                        <a:spcAft>
                          <a:spcPts val="0"/>
                        </a:spcAft>
                      </a:pPr>
                      <a:r>
                        <a:rPr lang="az-Latn-AZ" sz="2000" b="1">
                          <a:effectLst/>
                          <a:latin typeface="Times New Roman"/>
                          <a:ea typeface="Times New Roman"/>
                        </a:rPr>
                        <a:t>2015</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dirty="0">
                          <a:effectLst/>
                          <a:latin typeface="Times New Roman"/>
                          <a:ea typeface="Times New Roman"/>
                        </a:rPr>
                        <a:t>Teatra bilet</a:t>
                      </a:r>
                      <a:endParaRPr lang="ru-RU" sz="20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130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x</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673">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Konsertə bilet</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200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x</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6274">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Mərdəkan uşaq düşərgəsinə</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800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x</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673">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Zirvə ansamblı</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125</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x</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673">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Avropa oyunları</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100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x</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673">
                <a:tc>
                  <a:txBody>
                    <a:bodyPr/>
                    <a:lstStyle/>
                    <a:p>
                      <a:pPr algn="ctr">
                        <a:spcAft>
                          <a:spcPts val="0"/>
                        </a:spcAft>
                      </a:pPr>
                      <a:r>
                        <a:rPr lang="az-Latn-AZ" sz="2000" b="1">
                          <a:effectLst/>
                          <a:latin typeface="Times New Roman"/>
                          <a:ea typeface="Times New Roman"/>
                        </a:rPr>
                        <a:t>2016</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969895" algn="ctr"/>
                          <a:tab pos="5940425" algn="r"/>
                        </a:tabLst>
                      </a:pPr>
                      <a:r>
                        <a:rPr lang="az-Latn-AZ" sz="2000" b="1">
                          <a:effectLst/>
                          <a:latin typeface="Times New Roman"/>
                          <a:ea typeface="Times New Roman"/>
                        </a:rPr>
                        <a:t>İdman yarışları</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2969895" algn="ctr"/>
                          <a:tab pos="5940425" algn="r"/>
                        </a:tabLst>
                      </a:pPr>
                      <a:r>
                        <a:rPr lang="az-Latn-AZ" sz="2000" b="1">
                          <a:effectLst/>
                          <a:latin typeface="Times New Roman"/>
                          <a:ea typeface="Times New Roman"/>
                        </a:rPr>
                        <a:t>60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x</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673">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969895" algn="ctr"/>
                          <a:tab pos="5940425" algn="r"/>
                        </a:tabLst>
                      </a:pPr>
                      <a:r>
                        <a:rPr lang="az-Latn-AZ" sz="2000" b="1">
                          <a:effectLst/>
                          <a:latin typeface="Times New Roman"/>
                          <a:ea typeface="Times New Roman"/>
                        </a:rPr>
                        <a:t>Teatra bilet</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2969895" algn="ctr"/>
                          <a:tab pos="5940425" algn="r"/>
                        </a:tabLst>
                      </a:pPr>
                      <a:r>
                        <a:rPr lang="az-Latn-AZ" sz="2000" b="1">
                          <a:effectLst/>
                          <a:latin typeface="Times New Roman"/>
                          <a:ea typeface="Times New Roman"/>
                        </a:rPr>
                        <a:t>100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x</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673">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969895" algn="ctr"/>
                          <a:tab pos="5940425" algn="r"/>
                        </a:tabLst>
                      </a:pPr>
                      <a:r>
                        <a:rPr lang="az-Latn-AZ" sz="2000" b="1">
                          <a:effectLst/>
                          <a:latin typeface="Times New Roman"/>
                          <a:ea typeface="Times New Roman"/>
                        </a:rPr>
                        <a:t>Zirvə ansamblı</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2969895" algn="ctr"/>
                          <a:tab pos="5940425" algn="r"/>
                        </a:tabLst>
                      </a:pPr>
                      <a:r>
                        <a:rPr lang="az-Latn-AZ" sz="2000" b="1">
                          <a:effectLst/>
                          <a:latin typeface="Times New Roman"/>
                          <a:ea typeface="Times New Roman"/>
                        </a:rPr>
                        <a:t>295</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x</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673">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969895" algn="ctr"/>
                          <a:tab pos="5940425" algn="r"/>
                        </a:tabLst>
                      </a:pPr>
                      <a:r>
                        <a:rPr lang="az-Latn-AZ" sz="2000" b="1">
                          <a:effectLst/>
                          <a:latin typeface="Times New Roman"/>
                          <a:ea typeface="Times New Roman"/>
                        </a:rPr>
                        <a:t>Sair xərclər</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2969895" algn="ctr"/>
                          <a:tab pos="5940425" algn="r"/>
                        </a:tabLst>
                      </a:pPr>
                      <a:r>
                        <a:rPr lang="az-Latn-AZ" sz="2000" b="1">
                          <a:effectLst/>
                          <a:latin typeface="Times New Roman"/>
                          <a:ea typeface="Times New Roman"/>
                        </a:rPr>
                        <a:t>175</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x</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6274">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969895" algn="ctr"/>
                          <a:tab pos="5940425" algn="r"/>
                        </a:tabLst>
                      </a:pPr>
                      <a:r>
                        <a:rPr lang="az-Latn-AZ" sz="2000" b="1">
                          <a:effectLst/>
                          <a:latin typeface="Times New Roman"/>
                          <a:ea typeface="Times New Roman"/>
                        </a:rPr>
                        <a:t>Mərdəkan uşaq düşərgəsinə</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2969895" algn="ctr"/>
                          <a:tab pos="5940425" algn="r"/>
                        </a:tabLst>
                      </a:pPr>
                      <a:r>
                        <a:rPr lang="az-Latn-AZ" sz="2000" b="1">
                          <a:effectLst/>
                          <a:latin typeface="Times New Roman"/>
                          <a:ea typeface="Times New Roman"/>
                        </a:rPr>
                        <a:t>250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x</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673">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O cümlədən 2012-2016</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solidFill>
                            <a:srgbClr val="000000"/>
                          </a:solidFill>
                          <a:effectLst/>
                          <a:latin typeface="Times New Roman"/>
                          <a:ea typeface="Times New Roman"/>
                        </a:rPr>
                        <a:t>27</a:t>
                      </a:r>
                      <a:r>
                        <a:rPr lang="ru-RU" sz="2000" b="1">
                          <a:solidFill>
                            <a:srgbClr val="000000"/>
                          </a:solidFill>
                          <a:effectLst/>
                          <a:latin typeface="Times New Roman"/>
                          <a:ea typeface="Times New Roman"/>
                        </a:rPr>
                        <a:t>25</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dirty="0">
                          <a:effectLst/>
                          <a:latin typeface="Times New Roman"/>
                          <a:ea typeface="Times New Roman"/>
                        </a:rPr>
                        <a:t>x</a:t>
                      </a:r>
                      <a:endParaRPr lang="ru-RU" sz="20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Заголовок 2"/>
          <p:cNvSpPr>
            <a:spLocks noGrp="1"/>
          </p:cNvSpPr>
          <p:nvPr>
            <p:ph type="title"/>
          </p:nvPr>
        </p:nvSpPr>
        <p:spPr>
          <a:xfrm>
            <a:off x="457200" y="338328"/>
            <a:ext cx="8229600" cy="570392"/>
          </a:xfrm>
        </p:spPr>
        <p:txBody>
          <a:bodyPr>
            <a:normAutofit fontScale="90000"/>
          </a:bodyPr>
          <a:lstStyle/>
          <a:p>
            <a:r>
              <a:rPr lang="az-Latn-AZ" sz="3200" b="1" dirty="0">
                <a:solidFill>
                  <a:schemeClr val="tx1"/>
                </a:solidFill>
                <a:latin typeface="Times New Roman"/>
                <a:ea typeface="Times New Roman"/>
              </a:rPr>
              <a:t>Cədvəl 5. AMEA-da keçirilən tədbirlər üçün</a:t>
            </a:r>
            <a:endParaRPr lang="ru-RU" sz="3200" dirty="0">
              <a:solidFill>
                <a:schemeClr val="tx1"/>
              </a:solidFill>
            </a:endParaRPr>
          </a:p>
        </p:txBody>
      </p:sp>
    </p:spTree>
    <p:extLst>
      <p:ext uri="{BB962C8B-B14F-4D97-AF65-F5344CB8AC3E}">
        <p14:creationId xmlns:p14="http://schemas.microsoft.com/office/powerpoint/2010/main" val="2876311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793367777"/>
              </p:ext>
            </p:extLst>
          </p:nvPr>
        </p:nvGraphicFramePr>
        <p:xfrm>
          <a:off x="179511" y="836714"/>
          <a:ext cx="8784977" cy="5688630"/>
        </p:xfrm>
        <a:graphic>
          <a:graphicData uri="http://schemas.openxmlformats.org/drawingml/2006/table">
            <a:tbl>
              <a:tblPr firstRow="1" firstCol="1" bandRow="1"/>
              <a:tblGrid>
                <a:gridCol w="936105"/>
                <a:gridCol w="3112013"/>
                <a:gridCol w="2164618"/>
                <a:gridCol w="2572241"/>
              </a:tblGrid>
              <a:tr h="948105">
                <a:tc>
                  <a:txBody>
                    <a:bodyPr/>
                    <a:lstStyle/>
                    <a:p>
                      <a:pPr algn="ctr">
                        <a:spcAft>
                          <a:spcPts val="0"/>
                        </a:spcAft>
                      </a:pPr>
                      <a:r>
                        <a:rPr lang="az-Latn-AZ" sz="2800" b="1">
                          <a:effectLst/>
                          <a:latin typeface="Times New Roman"/>
                          <a:ea typeface="Times New Roman"/>
                        </a:rPr>
                        <a:t>2012</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Maddi yardım</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1290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24 əməkdaş</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8105">
                <a:tc>
                  <a:txBody>
                    <a:bodyPr/>
                    <a:lstStyle/>
                    <a:p>
                      <a:pPr algn="ctr">
                        <a:spcAft>
                          <a:spcPts val="0"/>
                        </a:spcAft>
                      </a:pPr>
                      <a:r>
                        <a:rPr lang="az-Latn-AZ" sz="2800" b="1">
                          <a:effectLst/>
                          <a:latin typeface="Times New Roman"/>
                          <a:ea typeface="Times New Roman"/>
                        </a:rPr>
                        <a:t>2013</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Maddi yardım</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2430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47 əməkdaş</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8105">
                <a:tc>
                  <a:txBody>
                    <a:bodyPr/>
                    <a:lstStyle/>
                    <a:p>
                      <a:pPr algn="ctr">
                        <a:spcAft>
                          <a:spcPts val="0"/>
                        </a:spcAft>
                      </a:pPr>
                      <a:r>
                        <a:rPr lang="az-Latn-AZ" sz="2800" b="1">
                          <a:effectLst/>
                          <a:latin typeface="Times New Roman"/>
                          <a:ea typeface="Times New Roman"/>
                        </a:rPr>
                        <a:t>2014</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Maddi yardım</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1960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43 əməkdaş</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8105">
                <a:tc>
                  <a:txBody>
                    <a:bodyPr/>
                    <a:lstStyle/>
                    <a:p>
                      <a:pPr algn="ctr">
                        <a:spcAft>
                          <a:spcPts val="0"/>
                        </a:spcAft>
                      </a:pPr>
                      <a:r>
                        <a:rPr lang="az-Latn-AZ" sz="2800" b="1">
                          <a:effectLst/>
                          <a:latin typeface="Times New Roman"/>
                          <a:ea typeface="Times New Roman"/>
                        </a:rPr>
                        <a:t>2015</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Maddi yardım</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2570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53 əməkdaş</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8105">
                <a:tc>
                  <a:txBody>
                    <a:bodyPr/>
                    <a:lstStyle/>
                    <a:p>
                      <a:pPr algn="ctr">
                        <a:spcAft>
                          <a:spcPts val="0"/>
                        </a:spcAft>
                      </a:pPr>
                      <a:r>
                        <a:rPr lang="az-Latn-AZ" sz="2800" b="1">
                          <a:effectLst/>
                          <a:latin typeface="Times New Roman"/>
                          <a:ea typeface="Times New Roman"/>
                        </a:rPr>
                        <a:t>2016</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Maddi yardım</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3040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57 əməkdaş</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8105">
                <a:tc>
                  <a:txBody>
                    <a:bodyPr/>
                    <a:lstStyle/>
                    <a:p>
                      <a:pPr algn="ctr">
                        <a:spcAft>
                          <a:spcPts val="0"/>
                        </a:spcAft>
                      </a:pPr>
                      <a:r>
                        <a:rPr lang="az-Latn-AZ" sz="2800" b="1">
                          <a:effectLst/>
                          <a:latin typeface="Times New Roman"/>
                          <a:ea typeface="Times New Roman"/>
                        </a:rPr>
                        <a:t> </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2012-2016</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800" b="1">
                          <a:solidFill>
                            <a:srgbClr val="000000"/>
                          </a:solidFill>
                          <a:effectLst/>
                          <a:latin typeface="Times New Roman"/>
                          <a:ea typeface="Times New Roman"/>
                        </a:rPr>
                        <a:t>11290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dirty="0">
                          <a:effectLst/>
                          <a:latin typeface="Times New Roman"/>
                          <a:ea typeface="Times New Roman"/>
                        </a:rPr>
                        <a:t>224 əməkdaş</a:t>
                      </a:r>
                      <a:endParaRPr lang="ru-RU" sz="28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Заголовок 2"/>
          <p:cNvSpPr>
            <a:spLocks noGrp="1"/>
          </p:cNvSpPr>
          <p:nvPr>
            <p:ph type="title"/>
          </p:nvPr>
        </p:nvSpPr>
        <p:spPr>
          <a:xfrm>
            <a:off x="457200" y="188640"/>
            <a:ext cx="8229600" cy="648072"/>
          </a:xfrm>
        </p:spPr>
        <p:txBody>
          <a:bodyPr>
            <a:noAutofit/>
          </a:bodyPr>
          <a:lstStyle/>
          <a:p>
            <a:pPr>
              <a:lnSpc>
                <a:spcPct val="150000"/>
              </a:lnSpc>
              <a:spcAft>
                <a:spcPts val="0"/>
              </a:spcAft>
            </a:pPr>
            <a:r>
              <a:rPr lang="en-US" sz="3200" b="1" dirty="0" smtClean="0">
                <a:solidFill>
                  <a:schemeClr val="tx1"/>
                </a:solidFill>
                <a:latin typeface="Times New Roman"/>
                <a:ea typeface="Times New Roman"/>
              </a:rPr>
              <a:t/>
            </a:r>
            <a:br>
              <a:rPr lang="en-US" sz="3200" b="1" dirty="0" smtClean="0">
                <a:solidFill>
                  <a:schemeClr val="tx1"/>
                </a:solidFill>
                <a:latin typeface="Times New Roman"/>
                <a:ea typeface="Times New Roman"/>
              </a:rPr>
            </a:br>
            <a:r>
              <a:rPr lang="az-Latn-AZ" sz="3200" b="1" dirty="0" smtClean="0">
                <a:solidFill>
                  <a:schemeClr val="tx1"/>
                </a:solidFill>
                <a:latin typeface="Times New Roman"/>
                <a:ea typeface="Times New Roman"/>
              </a:rPr>
              <a:t>Cədvəl </a:t>
            </a:r>
            <a:r>
              <a:rPr lang="az-Latn-AZ" sz="3200" b="1" dirty="0">
                <a:solidFill>
                  <a:schemeClr val="tx1"/>
                </a:solidFill>
                <a:latin typeface="Times New Roman"/>
                <a:ea typeface="Times New Roman"/>
              </a:rPr>
              <a:t>6. Maddi yardımlar</a:t>
            </a:r>
            <a:r>
              <a:rPr lang="ru-RU" sz="3200" dirty="0">
                <a:solidFill>
                  <a:schemeClr val="tx1"/>
                </a:solidFill>
                <a:latin typeface="Times New Roman"/>
                <a:ea typeface="Times New Roman"/>
              </a:rPr>
              <a:t/>
            </a:r>
            <a:br>
              <a:rPr lang="ru-RU" sz="3200" dirty="0">
                <a:solidFill>
                  <a:schemeClr val="tx1"/>
                </a:solidFill>
                <a:latin typeface="Times New Roman"/>
                <a:ea typeface="Times New Roman"/>
              </a:rPr>
            </a:br>
            <a:endParaRPr lang="ru-RU" sz="3200" dirty="0">
              <a:solidFill>
                <a:schemeClr val="tx1"/>
              </a:solidFill>
            </a:endParaRPr>
          </a:p>
        </p:txBody>
      </p:sp>
    </p:spTree>
    <p:extLst>
      <p:ext uri="{BB962C8B-B14F-4D97-AF65-F5344CB8AC3E}">
        <p14:creationId xmlns:p14="http://schemas.microsoft.com/office/powerpoint/2010/main" val="2279801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396377490"/>
              </p:ext>
            </p:extLst>
          </p:nvPr>
        </p:nvGraphicFramePr>
        <p:xfrm>
          <a:off x="179513" y="836712"/>
          <a:ext cx="8784975" cy="5832648"/>
        </p:xfrm>
        <a:graphic>
          <a:graphicData uri="http://schemas.openxmlformats.org/drawingml/2006/table">
            <a:tbl>
              <a:tblPr firstRow="1" firstCol="1" bandRow="1"/>
              <a:tblGrid>
                <a:gridCol w="1008111"/>
                <a:gridCol w="3040005"/>
                <a:gridCol w="2164618"/>
                <a:gridCol w="2572241"/>
              </a:tblGrid>
              <a:tr h="972108">
                <a:tc>
                  <a:txBody>
                    <a:bodyPr/>
                    <a:lstStyle/>
                    <a:p>
                      <a:pPr algn="ctr">
                        <a:spcAft>
                          <a:spcPts val="0"/>
                        </a:spcAft>
                      </a:pPr>
                      <a:r>
                        <a:rPr lang="az-Latn-AZ" sz="2800" b="1">
                          <a:effectLst/>
                          <a:latin typeface="Times New Roman"/>
                          <a:ea typeface="Times New Roman"/>
                        </a:rPr>
                        <a:t>2012</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yubiley</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120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2 əməkdaş</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2108">
                <a:tc>
                  <a:txBody>
                    <a:bodyPr/>
                    <a:lstStyle/>
                    <a:p>
                      <a:pPr algn="ctr">
                        <a:spcAft>
                          <a:spcPts val="0"/>
                        </a:spcAft>
                      </a:pPr>
                      <a:r>
                        <a:rPr lang="az-Latn-AZ" sz="2800" b="1">
                          <a:effectLst/>
                          <a:latin typeface="Times New Roman"/>
                          <a:ea typeface="Times New Roman"/>
                        </a:rPr>
                        <a:t>2013</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yubiley</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160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2 əməkdaş</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2108">
                <a:tc>
                  <a:txBody>
                    <a:bodyPr/>
                    <a:lstStyle/>
                    <a:p>
                      <a:pPr algn="ctr">
                        <a:spcAft>
                          <a:spcPts val="0"/>
                        </a:spcAft>
                      </a:pPr>
                      <a:r>
                        <a:rPr lang="az-Latn-AZ" sz="2800" b="1">
                          <a:effectLst/>
                          <a:latin typeface="Times New Roman"/>
                          <a:ea typeface="Times New Roman"/>
                        </a:rPr>
                        <a:t>2014</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yubiley</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260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5 əməkdaş</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2108">
                <a:tc>
                  <a:txBody>
                    <a:bodyPr/>
                    <a:lstStyle/>
                    <a:p>
                      <a:pPr algn="ctr">
                        <a:spcAft>
                          <a:spcPts val="0"/>
                        </a:spcAft>
                      </a:pPr>
                      <a:r>
                        <a:rPr lang="az-Latn-AZ" sz="2800" b="1">
                          <a:effectLst/>
                          <a:latin typeface="Times New Roman"/>
                          <a:ea typeface="Times New Roman"/>
                        </a:rPr>
                        <a:t>2015</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yubiley</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700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10 əməkdaş</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2108">
                <a:tc>
                  <a:txBody>
                    <a:bodyPr/>
                    <a:lstStyle/>
                    <a:p>
                      <a:pPr algn="ctr">
                        <a:spcAft>
                          <a:spcPts val="0"/>
                        </a:spcAft>
                      </a:pPr>
                      <a:r>
                        <a:rPr lang="az-Latn-AZ" sz="2800" b="1">
                          <a:effectLst/>
                          <a:latin typeface="Times New Roman"/>
                          <a:ea typeface="Times New Roman"/>
                        </a:rPr>
                        <a:t>2016</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yubiley</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260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4 əməkdaş</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2108">
                <a:tc>
                  <a:txBody>
                    <a:bodyPr/>
                    <a:lstStyle/>
                    <a:p>
                      <a:pPr algn="ctr">
                        <a:spcAft>
                          <a:spcPts val="0"/>
                        </a:spcAft>
                      </a:pPr>
                      <a:r>
                        <a:rPr lang="az-Latn-AZ" sz="2800" b="1">
                          <a:effectLst/>
                          <a:latin typeface="Times New Roman"/>
                          <a:ea typeface="Times New Roman"/>
                        </a:rPr>
                        <a:t> </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2012-2016</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1500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dirty="0">
                          <a:effectLst/>
                          <a:latin typeface="Times New Roman"/>
                          <a:ea typeface="Times New Roman"/>
                        </a:rPr>
                        <a:t>23 əməkdaş</a:t>
                      </a:r>
                      <a:endParaRPr lang="ru-RU" sz="28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Заголовок 2"/>
          <p:cNvSpPr>
            <a:spLocks noGrp="1"/>
          </p:cNvSpPr>
          <p:nvPr>
            <p:ph type="title"/>
          </p:nvPr>
        </p:nvSpPr>
        <p:spPr>
          <a:xfrm>
            <a:off x="457200" y="188640"/>
            <a:ext cx="8229600" cy="576064"/>
          </a:xfrm>
        </p:spPr>
        <p:txBody>
          <a:bodyPr>
            <a:normAutofit fontScale="90000"/>
          </a:bodyPr>
          <a:lstStyle/>
          <a:p>
            <a:pPr>
              <a:lnSpc>
                <a:spcPct val="150000"/>
              </a:lnSpc>
              <a:spcAft>
                <a:spcPts val="0"/>
              </a:spcAft>
            </a:pPr>
            <a:r>
              <a:rPr lang="en-US" b="1" dirty="0" smtClean="0">
                <a:solidFill>
                  <a:schemeClr val="tx1"/>
                </a:solidFill>
                <a:latin typeface="Times New Roman"/>
                <a:ea typeface="Times New Roman"/>
              </a:rPr>
              <a:t/>
            </a:r>
            <a:br>
              <a:rPr lang="en-US" b="1" dirty="0" smtClean="0">
                <a:solidFill>
                  <a:schemeClr val="tx1"/>
                </a:solidFill>
                <a:latin typeface="Times New Roman"/>
                <a:ea typeface="Times New Roman"/>
              </a:rPr>
            </a:br>
            <a:r>
              <a:rPr lang="az-Latn-AZ" b="1" dirty="0" smtClean="0">
                <a:solidFill>
                  <a:schemeClr val="tx1"/>
                </a:solidFill>
                <a:latin typeface="Times New Roman"/>
                <a:ea typeface="Times New Roman"/>
              </a:rPr>
              <a:t>Cədvəl </a:t>
            </a:r>
            <a:r>
              <a:rPr lang="az-Latn-AZ" b="1" dirty="0">
                <a:solidFill>
                  <a:schemeClr val="tx1"/>
                </a:solidFill>
                <a:latin typeface="Times New Roman"/>
                <a:ea typeface="Times New Roman"/>
              </a:rPr>
              <a:t>7. Əməkdaşların yubileyləri</a:t>
            </a:r>
            <a:r>
              <a:rPr lang="ru-RU" sz="3600" dirty="0">
                <a:solidFill>
                  <a:schemeClr val="tx1"/>
                </a:solidFill>
                <a:latin typeface="Times New Roman"/>
                <a:ea typeface="Times New Roman"/>
              </a:rPr>
              <a:t/>
            </a:r>
            <a:br>
              <a:rPr lang="ru-RU" sz="3600" dirty="0">
                <a:solidFill>
                  <a:schemeClr val="tx1"/>
                </a:solidFill>
                <a:latin typeface="Times New Roman"/>
                <a:ea typeface="Times New Roman"/>
              </a:rPr>
            </a:br>
            <a:endParaRPr lang="ru-RU" dirty="0">
              <a:solidFill>
                <a:schemeClr val="tx1"/>
              </a:solidFill>
            </a:endParaRPr>
          </a:p>
        </p:txBody>
      </p:sp>
    </p:spTree>
    <p:extLst>
      <p:ext uri="{BB962C8B-B14F-4D97-AF65-F5344CB8AC3E}">
        <p14:creationId xmlns:p14="http://schemas.microsoft.com/office/powerpoint/2010/main" val="18269715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804994614"/>
              </p:ext>
            </p:extLst>
          </p:nvPr>
        </p:nvGraphicFramePr>
        <p:xfrm>
          <a:off x="251521" y="1124739"/>
          <a:ext cx="8640958" cy="5550627"/>
        </p:xfrm>
        <a:graphic>
          <a:graphicData uri="http://schemas.openxmlformats.org/drawingml/2006/table">
            <a:tbl>
              <a:tblPr firstRow="1" firstCol="1" bandRow="1"/>
              <a:tblGrid>
                <a:gridCol w="815707"/>
                <a:gridCol w="3166047"/>
                <a:gridCol w="2129132"/>
                <a:gridCol w="2530072"/>
              </a:tblGrid>
              <a:tr h="549003">
                <a:tc>
                  <a:txBody>
                    <a:bodyPr/>
                    <a:lstStyle/>
                    <a:p>
                      <a:pPr algn="ctr">
                        <a:spcAft>
                          <a:spcPts val="0"/>
                        </a:spcAft>
                      </a:pPr>
                      <a:r>
                        <a:rPr lang="az-Latn-AZ" sz="2000" b="1">
                          <a:effectLst/>
                          <a:latin typeface="Times New Roman"/>
                          <a:ea typeface="Times New Roman"/>
                        </a:rPr>
                        <a:t>2012</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Yas mərasimi</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130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2 əməkdaş</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9003">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Ailə qurması münasibətilə</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70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 əməkdaş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9003">
                <a:tc>
                  <a:txBody>
                    <a:bodyPr/>
                    <a:lstStyle/>
                    <a:p>
                      <a:pPr algn="ctr">
                        <a:spcAft>
                          <a:spcPts val="0"/>
                        </a:spcAft>
                      </a:pPr>
                      <a:r>
                        <a:rPr lang="az-Latn-AZ" sz="2000" b="1">
                          <a:effectLst/>
                          <a:latin typeface="Times New Roman"/>
                          <a:ea typeface="Times New Roman"/>
                        </a:rPr>
                        <a:t>2013</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Təqaüdə çıxması</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60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 əməkdaş</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9003">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Yas mərasimi</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80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 əməkdaş</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3598">
                <a:tc>
                  <a:txBody>
                    <a:bodyPr/>
                    <a:lstStyle/>
                    <a:p>
                      <a:pPr algn="ctr">
                        <a:spcAft>
                          <a:spcPts val="0"/>
                        </a:spcAft>
                      </a:pPr>
                      <a:r>
                        <a:rPr lang="az-Latn-AZ" sz="2000" b="1">
                          <a:effectLst/>
                          <a:latin typeface="Times New Roman"/>
                          <a:ea typeface="Times New Roman"/>
                        </a:rPr>
                        <a:t>2014</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Övladının olması ilə əlaqədar</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70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 əməkdaş</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9003">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Ailə qurması ilə əlaqədar</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50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 əməkdaş</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9003">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Yas mərasimi</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130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2 əməkdaş</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9003">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Təqaüdə çıxması</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50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 əməkdaş</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9003">
                <a:tc>
                  <a:txBody>
                    <a:bodyPr/>
                    <a:lstStyle/>
                    <a:p>
                      <a:pPr algn="ctr">
                        <a:spcAft>
                          <a:spcPts val="0"/>
                        </a:spcAft>
                      </a:pPr>
                      <a:r>
                        <a:rPr lang="az-Latn-AZ" sz="2000" b="1">
                          <a:effectLst/>
                          <a:latin typeface="Times New Roman"/>
                          <a:ea typeface="Times New Roman"/>
                        </a:rPr>
                        <a:t>2015</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Yas mərasimi</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380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5 əməkdaş</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9003">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2012-2016</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1020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dirty="0">
                          <a:effectLst/>
                          <a:latin typeface="Times New Roman"/>
                          <a:ea typeface="Times New Roman"/>
                        </a:rPr>
                        <a:t>15 əməkdaş</a:t>
                      </a:r>
                      <a:endParaRPr lang="ru-RU" sz="20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Заголовок 2"/>
          <p:cNvSpPr>
            <a:spLocks noGrp="1"/>
          </p:cNvSpPr>
          <p:nvPr>
            <p:ph type="title"/>
          </p:nvPr>
        </p:nvSpPr>
        <p:spPr>
          <a:xfrm>
            <a:off x="457200" y="338328"/>
            <a:ext cx="8229600" cy="786416"/>
          </a:xfrm>
        </p:spPr>
        <p:txBody>
          <a:bodyPr>
            <a:normAutofit fontScale="90000"/>
          </a:bodyPr>
          <a:lstStyle/>
          <a:p>
            <a:pPr>
              <a:spcAft>
                <a:spcPts val="0"/>
              </a:spcAft>
            </a:pPr>
            <a:r>
              <a:rPr lang="en-US" sz="3600" b="1" dirty="0" smtClean="0">
                <a:solidFill>
                  <a:schemeClr val="tx1"/>
                </a:solidFill>
                <a:latin typeface="Times New Roman"/>
                <a:ea typeface="Times New Roman"/>
              </a:rPr>
              <a:t/>
            </a:r>
            <a:br>
              <a:rPr lang="en-US" sz="3600" b="1" dirty="0" smtClean="0">
                <a:solidFill>
                  <a:schemeClr val="tx1"/>
                </a:solidFill>
                <a:latin typeface="Times New Roman"/>
                <a:ea typeface="Times New Roman"/>
              </a:rPr>
            </a:br>
            <a:r>
              <a:rPr lang="az-Latn-AZ" sz="3600" b="1" dirty="0" smtClean="0">
                <a:solidFill>
                  <a:schemeClr val="tx1"/>
                </a:solidFill>
                <a:latin typeface="Times New Roman"/>
                <a:ea typeface="Times New Roman"/>
              </a:rPr>
              <a:t>Cədvəl </a:t>
            </a:r>
            <a:r>
              <a:rPr lang="az-Latn-AZ" sz="3600" b="1" dirty="0">
                <a:solidFill>
                  <a:schemeClr val="tx1"/>
                </a:solidFill>
                <a:latin typeface="Times New Roman"/>
                <a:ea typeface="Times New Roman"/>
              </a:rPr>
              <a:t>8. Əməkdaşların digər ehtiyacları üçün</a:t>
            </a:r>
            <a:r>
              <a:rPr lang="ru-RU" sz="3600" dirty="0">
                <a:latin typeface="Times New Roman"/>
                <a:ea typeface="Times New Roman"/>
              </a:rPr>
              <a:t/>
            </a:r>
            <a:br>
              <a:rPr lang="ru-RU" sz="3600" dirty="0">
                <a:latin typeface="Times New Roman"/>
                <a:ea typeface="Times New Roman"/>
              </a:rPr>
            </a:br>
            <a:endParaRPr lang="ru-RU" dirty="0"/>
          </a:p>
        </p:txBody>
      </p:sp>
    </p:spTree>
    <p:extLst>
      <p:ext uri="{BB962C8B-B14F-4D97-AF65-F5344CB8AC3E}">
        <p14:creationId xmlns:p14="http://schemas.microsoft.com/office/powerpoint/2010/main" val="8602781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21999300"/>
              </p:ext>
            </p:extLst>
          </p:nvPr>
        </p:nvGraphicFramePr>
        <p:xfrm>
          <a:off x="251520" y="1196750"/>
          <a:ext cx="8640960" cy="5400604"/>
        </p:xfrm>
        <a:graphic>
          <a:graphicData uri="http://schemas.openxmlformats.org/drawingml/2006/table">
            <a:tbl>
              <a:tblPr firstRow="1" firstCol="1" bandRow="1"/>
              <a:tblGrid>
                <a:gridCol w="1224136"/>
                <a:gridCol w="2757619"/>
                <a:gridCol w="2129132"/>
                <a:gridCol w="2530073"/>
              </a:tblGrid>
              <a:tr h="1350151">
                <a:tc>
                  <a:txBody>
                    <a:bodyPr/>
                    <a:lstStyle/>
                    <a:p>
                      <a:pPr algn="ctr">
                        <a:spcAft>
                          <a:spcPts val="0"/>
                        </a:spcAft>
                      </a:pPr>
                      <a:r>
                        <a:rPr lang="az-Latn-AZ" sz="3200" b="1">
                          <a:effectLst/>
                          <a:latin typeface="Times New Roman"/>
                          <a:ea typeface="Times New Roman"/>
                        </a:rPr>
                        <a:t>2012</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3200" b="1" dirty="0">
                          <a:effectLst/>
                          <a:latin typeface="Times New Roman"/>
                          <a:ea typeface="Times New Roman"/>
                        </a:rPr>
                        <a:t> </a:t>
                      </a:r>
                      <a:endParaRPr lang="ru-RU" sz="32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140</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2 əməkdaş</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50151">
                <a:tc>
                  <a:txBody>
                    <a:bodyPr/>
                    <a:lstStyle/>
                    <a:p>
                      <a:pPr algn="ctr">
                        <a:spcAft>
                          <a:spcPts val="0"/>
                        </a:spcAft>
                      </a:pPr>
                      <a:r>
                        <a:rPr lang="az-Latn-AZ" sz="3200" b="1">
                          <a:effectLst/>
                          <a:latin typeface="Times New Roman"/>
                          <a:ea typeface="Times New Roman"/>
                        </a:rPr>
                        <a:t>2014</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3200" b="1">
                          <a:effectLst/>
                          <a:latin typeface="Times New Roman"/>
                          <a:ea typeface="Times New Roman"/>
                        </a:rPr>
                        <a:t> </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120</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2 əməkdaş</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50151">
                <a:tc>
                  <a:txBody>
                    <a:bodyPr/>
                    <a:lstStyle/>
                    <a:p>
                      <a:pPr algn="ctr">
                        <a:spcAft>
                          <a:spcPts val="0"/>
                        </a:spcAft>
                      </a:pPr>
                      <a:r>
                        <a:rPr lang="az-Latn-AZ" sz="3200" b="1">
                          <a:effectLst/>
                          <a:latin typeface="Times New Roman"/>
                          <a:ea typeface="Times New Roman"/>
                        </a:rPr>
                        <a:t>2015</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3200" b="1">
                          <a:effectLst/>
                          <a:latin typeface="Times New Roman"/>
                          <a:ea typeface="Times New Roman"/>
                        </a:rPr>
                        <a:t> </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70</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1 əməkdaş</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50151">
                <a:tc>
                  <a:txBody>
                    <a:bodyPr/>
                    <a:lstStyle/>
                    <a:p>
                      <a:pPr algn="ctr">
                        <a:spcAft>
                          <a:spcPts val="0"/>
                        </a:spcAft>
                      </a:pPr>
                      <a:r>
                        <a:rPr lang="az-Latn-AZ" sz="3200" b="1">
                          <a:effectLst/>
                          <a:latin typeface="Times New Roman"/>
                          <a:ea typeface="Times New Roman"/>
                        </a:rPr>
                        <a:t> </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3200" b="1">
                          <a:effectLst/>
                          <a:latin typeface="Times New Roman"/>
                          <a:ea typeface="Times New Roman"/>
                        </a:rPr>
                        <a:t>2012-2016</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330</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dirty="0">
                          <a:effectLst/>
                          <a:latin typeface="Times New Roman"/>
                          <a:ea typeface="Times New Roman"/>
                        </a:rPr>
                        <a:t>5 əməkdaş</a:t>
                      </a:r>
                      <a:endParaRPr lang="ru-RU" sz="32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Заголовок 2"/>
          <p:cNvSpPr>
            <a:spLocks noGrp="1"/>
          </p:cNvSpPr>
          <p:nvPr>
            <p:ph type="title"/>
          </p:nvPr>
        </p:nvSpPr>
        <p:spPr>
          <a:xfrm>
            <a:off x="457200" y="338328"/>
            <a:ext cx="8229600" cy="858424"/>
          </a:xfrm>
        </p:spPr>
        <p:txBody>
          <a:bodyPr>
            <a:normAutofit fontScale="90000"/>
          </a:bodyPr>
          <a:lstStyle/>
          <a:p>
            <a:r>
              <a:rPr lang="en-US" sz="3100" b="1" dirty="0" smtClean="0">
                <a:solidFill>
                  <a:schemeClr val="tx1"/>
                </a:solidFill>
                <a:latin typeface="Times New Roman"/>
                <a:ea typeface="Times New Roman"/>
              </a:rPr>
              <a:t/>
            </a:r>
            <a:br>
              <a:rPr lang="en-US" sz="3100" b="1" dirty="0" smtClean="0">
                <a:solidFill>
                  <a:schemeClr val="tx1"/>
                </a:solidFill>
                <a:latin typeface="Times New Roman"/>
                <a:ea typeface="Times New Roman"/>
              </a:rPr>
            </a:br>
            <a:r>
              <a:rPr lang="az-Latn-AZ" sz="3100" b="1" dirty="0" smtClean="0">
                <a:solidFill>
                  <a:schemeClr val="tx1"/>
                </a:solidFill>
                <a:latin typeface="Times New Roman"/>
                <a:ea typeface="Times New Roman"/>
              </a:rPr>
              <a:t>Cədvəl </a:t>
            </a:r>
            <a:r>
              <a:rPr lang="az-Latn-AZ" sz="3100" b="1" dirty="0">
                <a:solidFill>
                  <a:schemeClr val="tx1"/>
                </a:solidFill>
                <a:latin typeface="Times New Roman"/>
                <a:ea typeface="Times New Roman"/>
              </a:rPr>
              <a:t>9. Əməkdaşların müalicəsinə və sanatoriyaya putyovkanın dəyərinin ödənilməsi</a:t>
            </a:r>
            <a:r>
              <a:rPr lang="ru-RU" sz="3600" dirty="0">
                <a:latin typeface="Times New Roman"/>
                <a:ea typeface="Times New Roman"/>
              </a:rPr>
              <a:t/>
            </a:r>
            <a:br>
              <a:rPr lang="ru-RU" sz="3600" dirty="0">
                <a:latin typeface="Times New Roman"/>
                <a:ea typeface="Times New Roman"/>
              </a:rPr>
            </a:br>
            <a:endParaRPr lang="ru-RU" dirty="0"/>
          </a:p>
        </p:txBody>
      </p:sp>
    </p:spTree>
    <p:extLst>
      <p:ext uri="{BB962C8B-B14F-4D97-AF65-F5344CB8AC3E}">
        <p14:creationId xmlns:p14="http://schemas.microsoft.com/office/powerpoint/2010/main" val="25984548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679054148"/>
              </p:ext>
            </p:extLst>
          </p:nvPr>
        </p:nvGraphicFramePr>
        <p:xfrm>
          <a:off x="251520" y="908718"/>
          <a:ext cx="8640960" cy="5616624"/>
        </p:xfrm>
        <a:graphic>
          <a:graphicData uri="http://schemas.openxmlformats.org/drawingml/2006/table">
            <a:tbl>
              <a:tblPr firstRow="1" firstCol="1" bandRow="1"/>
              <a:tblGrid>
                <a:gridCol w="1080120"/>
                <a:gridCol w="2901635"/>
                <a:gridCol w="2129132"/>
                <a:gridCol w="2530073"/>
              </a:tblGrid>
              <a:tr h="936104">
                <a:tc>
                  <a:txBody>
                    <a:bodyPr/>
                    <a:lstStyle/>
                    <a:p>
                      <a:pPr algn="ctr">
                        <a:spcAft>
                          <a:spcPts val="0"/>
                        </a:spcAft>
                      </a:pPr>
                      <a:r>
                        <a:rPr lang="az-Latn-AZ" sz="3200" b="1">
                          <a:effectLst/>
                          <a:latin typeface="Times New Roman"/>
                          <a:ea typeface="Times New Roman"/>
                        </a:rPr>
                        <a:t>2012</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3200" b="1">
                          <a:effectLst/>
                          <a:latin typeface="Times New Roman"/>
                          <a:ea typeface="Times New Roman"/>
                        </a:rPr>
                        <a:t>Abunə haqqı</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35</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 </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6104">
                <a:tc>
                  <a:txBody>
                    <a:bodyPr/>
                    <a:lstStyle/>
                    <a:p>
                      <a:pPr algn="ctr">
                        <a:spcAft>
                          <a:spcPts val="0"/>
                        </a:spcAft>
                      </a:pPr>
                      <a:r>
                        <a:rPr lang="az-Latn-AZ" sz="3200" b="1">
                          <a:effectLst/>
                          <a:latin typeface="Times New Roman"/>
                          <a:ea typeface="Times New Roman"/>
                        </a:rPr>
                        <a:t>2013</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3200" b="1">
                          <a:effectLst/>
                          <a:latin typeface="Times New Roman"/>
                          <a:ea typeface="Times New Roman"/>
                        </a:rPr>
                        <a:t>Abunə haqqı</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42</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 </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6104">
                <a:tc>
                  <a:txBody>
                    <a:bodyPr/>
                    <a:lstStyle/>
                    <a:p>
                      <a:pPr algn="ctr">
                        <a:spcAft>
                          <a:spcPts val="0"/>
                        </a:spcAft>
                      </a:pPr>
                      <a:r>
                        <a:rPr lang="az-Latn-AZ" sz="3200" b="1">
                          <a:effectLst/>
                          <a:latin typeface="Times New Roman"/>
                          <a:ea typeface="Times New Roman"/>
                        </a:rPr>
                        <a:t>2014</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3200" b="1">
                          <a:effectLst/>
                          <a:latin typeface="Times New Roman"/>
                          <a:ea typeface="Times New Roman"/>
                        </a:rPr>
                        <a:t>Abunə haqqı</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42</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 </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6104">
                <a:tc>
                  <a:txBody>
                    <a:bodyPr/>
                    <a:lstStyle/>
                    <a:p>
                      <a:pPr algn="ctr">
                        <a:spcAft>
                          <a:spcPts val="0"/>
                        </a:spcAft>
                      </a:pPr>
                      <a:r>
                        <a:rPr lang="az-Latn-AZ" sz="3200" b="1">
                          <a:effectLst/>
                          <a:latin typeface="Times New Roman"/>
                          <a:ea typeface="Times New Roman"/>
                        </a:rPr>
                        <a:t>2015</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3200" b="1">
                          <a:effectLst/>
                          <a:latin typeface="Times New Roman"/>
                          <a:ea typeface="Times New Roman"/>
                        </a:rPr>
                        <a:t>Abunə haqqı</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44,50</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 </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6104">
                <a:tc>
                  <a:txBody>
                    <a:bodyPr/>
                    <a:lstStyle/>
                    <a:p>
                      <a:pPr algn="ctr">
                        <a:spcAft>
                          <a:spcPts val="0"/>
                        </a:spcAft>
                      </a:pPr>
                      <a:r>
                        <a:rPr lang="az-Latn-AZ" sz="3200" b="1">
                          <a:effectLst/>
                          <a:latin typeface="Times New Roman"/>
                          <a:ea typeface="Times New Roman"/>
                        </a:rPr>
                        <a:t>2016</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3200" b="1">
                          <a:effectLst/>
                          <a:latin typeface="Times New Roman"/>
                          <a:ea typeface="Times New Roman"/>
                        </a:rPr>
                        <a:t>Abunə haqqı</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42</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 </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6104">
                <a:tc>
                  <a:txBody>
                    <a:bodyPr/>
                    <a:lstStyle/>
                    <a:p>
                      <a:pPr algn="ctr">
                        <a:spcAft>
                          <a:spcPts val="0"/>
                        </a:spcAft>
                      </a:pPr>
                      <a:r>
                        <a:rPr lang="az-Latn-AZ" sz="3200" b="1">
                          <a:effectLst/>
                          <a:latin typeface="Times New Roman"/>
                          <a:ea typeface="Times New Roman"/>
                        </a:rPr>
                        <a:t> </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3200" b="1">
                          <a:effectLst/>
                          <a:latin typeface="Times New Roman"/>
                          <a:ea typeface="Times New Roman"/>
                        </a:rPr>
                        <a:t>2012-2016</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a:effectLst/>
                          <a:latin typeface="Times New Roman"/>
                          <a:ea typeface="Times New Roman"/>
                        </a:rPr>
                        <a:t>205,50</a:t>
                      </a:r>
                      <a:endParaRPr lang="ru-RU" sz="3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3200" b="1" dirty="0">
                          <a:effectLst/>
                          <a:latin typeface="Times New Roman"/>
                          <a:ea typeface="Times New Roman"/>
                        </a:rPr>
                        <a:t> </a:t>
                      </a:r>
                      <a:endParaRPr lang="ru-RU" sz="32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Заголовок 2"/>
          <p:cNvSpPr>
            <a:spLocks noGrp="1"/>
          </p:cNvSpPr>
          <p:nvPr>
            <p:ph type="title"/>
          </p:nvPr>
        </p:nvSpPr>
        <p:spPr>
          <a:xfrm>
            <a:off x="251520" y="188640"/>
            <a:ext cx="8640960" cy="648072"/>
          </a:xfrm>
        </p:spPr>
        <p:txBody>
          <a:bodyPr>
            <a:normAutofit fontScale="90000"/>
          </a:bodyPr>
          <a:lstStyle/>
          <a:p>
            <a:pPr>
              <a:lnSpc>
                <a:spcPct val="150000"/>
              </a:lnSpc>
              <a:spcAft>
                <a:spcPts val="0"/>
              </a:spcAft>
            </a:pPr>
            <a:r>
              <a:rPr lang="en-US" sz="3600" b="1" dirty="0" smtClean="0">
                <a:solidFill>
                  <a:schemeClr val="tx1"/>
                </a:solidFill>
                <a:latin typeface="Times New Roman"/>
                <a:ea typeface="Times New Roman"/>
              </a:rPr>
              <a:t/>
            </a:r>
            <a:br>
              <a:rPr lang="en-US" sz="3600" b="1" dirty="0" smtClean="0">
                <a:solidFill>
                  <a:schemeClr val="tx1"/>
                </a:solidFill>
                <a:latin typeface="Times New Roman"/>
                <a:ea typeface="Times New Roman"/>
              </a:rPr>
            </a:br>
            <a:r>
              <a:rPr lang="az-Latn-AZ" sz="3600" b="1" dirty="0" smtClean="0">
                <a:solidFill>
                  <a:schemeClr val="tx1"/>
                </a:solidFill>
                <a:latin typeface="Times New Roman"/>
                <a:ea typeface="Times New Roman"/>
              </a:rPr>
              <a:t>Cədvəl </a:t>
            </a:r>
            <a:r>
              <a:rPr lang="az-Latn-AZ" sz="3600" b="1" dirty="0">
                <a:solidFill>
                  <a:schemeClr val="tx1"/>
                </a:solidFill>
                <a:latin typeface="Times New Roman"/>
                <a:ea typeface="Times New Roman"/>
              </a:rPr>
              <a:t>10.“Ülfət” qəzetinə abunə haqqı</a:t>
            </a:r>
            <a:r>
              <a:rPr lang="az-Latn-AZ" b="1" dirty="0">
                <a:latin typeface="Times New Roman"/>
                <a:ea typeface="Times New Roman"/>
              </a:rPr>
              <a:t> </a:t>
            </a:r>
            <a:r>
              <a:rPr lang="ru-RU" sz="3600" dirty="0">
                <a:latin typeface="Times New Roman"/>
                <a:ea typeface="Times New Roman"/>
              </a:rPr>
              <a:t/>
            </a:r>
            <a:br>
              <a:rPr lang="ru-RU" sz="3600" dirty="0">
                <a:latin typeface="Times New Roman"/>
                <a:ea typeface="Times New Roman"/>
              </a:rPr>
            </a:br>
            <a:endParaRPr lang="ru-RU" dirty="0"/>
          </a:p>
        </p:txBody>
      </p:sp>
    </p:spTree>
    <p:extLst>
      <p:ext uri="{BB962C8B-B14F-4D97-AF65-F5344CB8AC3E}">
        <p14:creationId xmlns:p14="http://schemas.microsoft.com/office/powerpoint/2010/main" val="716062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114539202"/>
              </p:ext>
            </p:extLst>
          </p:nvPr>
        </p:nvGraphicFramePr>
        <p:xfrm>
          <a:off x="251520" y="1412776"/>
          <a:ext cx="8640960" cy="5112568"/>
        </p:xfrm>
        <a:graphic>
          <a:graphicData uri="http://schemas.openxmlformats.org/drawingml/2006/table">
            <a:tbl>
              <a:tblPr firstRow="1" firstCol="1" bandRow="1"/>
              <a:tblGrid>
                <a:gridCol w="1080120"/>
                <a:gridCol w="2901635"/>
                <a:gridCol w="2129132"/>
                <a:gridCol w="2530073"/>
              </a:tblGrid>
              <a:tr h="2556284">
                <a:tc>
                  <a:txBody>
                    <a:bodyPr/>
                    <a:lstStyle/>
                    <a:p>
                      <a:pPr algn="ctr">
                        <a:spcAft>
                          <a:spcPts val="0"/>
                        </a:spcAft>
                      </a:pPr>
                      <a:r>
                        <a:rPr lang="az-Latn-AZ" sz="2800" b="1">
                          <a:effectLst/>
                          <a:latin typeface="Times New Roman"/>
                          <a:ea typeface="Times New Roman"/>
                        </a:rPr>
                        <a:t>2013</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mükafat</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100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2 əməkdaş</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56284">
                <a:tc>
                  <a:txBody>
                    <a:bodyPr/>
                    <a:lstStyle/>
                    <a:p>
                      <a:pPr algn="ctr">
                        <a:spcAft>
                          <a:spcPts val="0"/>
                        </a:spcAft>
                      </a:pPr>
                      <a:r>
                        <a:rPr lang="az-Latn-AZ" sz="2800" b="1">
                          <a:effectLst/>
                          <a:latin typeface="Times New Roman"/>
                          <a:ea typeface="Times New Roman"/>
                        </a:rPr>
                        <a:t> </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800" b="1">
                          <a:effectLst/>
                          <a:latin typeface="Times New Roman"/>
                          <a:ea typeface="Times New Roman"/>
                        </a:rPr>
                        <a:t>2012-2016</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a:effectLst/>
                          <a:latin typeface="Times New Roman"/>
                          <a:ea typeface="Times New Roman"/>
                        </a:rPr>
                        <a:t>100</a:t>
                      </a:r>
                      <a:endParaRPr lang="ru-RU"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800" b="1" dirty="0">
                          <a:effectLst/>
                          <a:latin typeface="Times New Roman"/>
                          <a:ea typeface="Times New Roman"/>
                        </a:rPr>
                        <a:t>2 əməkdaş</a:t>
                      </a:r>
                      <a:endParaRPr lang="ru-RU" sz="28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Заголовок 2"/>
          <p:cNvSpPr>
            <a:spLocks noGrp="1"/>
          </p:cNvSpPr>
          <p:nvPr>
            <p:ph type="title"/>
          </p:nvPr>
        </p:nvSpPr>
        <p:spPr>
          <a:xfrm>
            <a:off x="457200" y="188640"/>
            <a:ext cx="8229600" cy="1080120"/>
          </a:xfrm>
        </p:spPr>
        <p:txBody>
          <a:bodyPr>
            <a:noAutofit/>
          </a:bodyPr>
          <a:lstStyle/>
          <a:p>
            <a:r>
              <a:rPr lang="en-US" sz="3200" b="1" dirty="0" smtClean="0">
                <a:solidFill>
                  <a:schemeClr val="tx1"/>
                </a:solidFill>
                <a:latin typeface="Times New Roman"/>
                <a:ea typeface="Times New Roman"/>
              </a:rPr>
              <a:t/>
            </a:r>
            <a:br>
              <a:rPr lang="en-US" sz="3200" b="1" dirty="0" smtClean="0">
                <a:solidFill>
                  <a:schemeClr val="tx1"/>
                </a:solidFill>
                <a:latin typeface="Times New Roman"/>
                <a:ea typeface="Times New Roman"/>
              </a:rPr>
            </a:br>
            <a:r>
              <a:rPr lang="az-Latn-AZ" sz="3200" b="1" dirty="0" smtClean="0">
                <a:solidFill>
                  <a:schemeClr val="tx1"/>
                </a:solidFill>
                <a:latin typeface="Times New Roman"/>
                <a:ea typeface="Times New Roman"/>
              </a:rPr>
              <a:t>Cədvəl </a:t>
            </a:r>
            <a:r>
              <a:rPr lang="az-Latn-AZ" sz="3200" b="1" dirty="0">
                <a:solidFill>
                  <a:schemeClr val="tx1"/>
                </a:solidFill>
                <a:latin typeface="Times New Roman"/>
                <a:ea typeface="Times New Roman"/>
              </a:rPr>
              <a:t>11. Həmkarlar İttifaqı fəallarına sığorta haqqları ilə birgə mükafat</a:t>
            </a:r>
            <a:r>
              <a:rPr lang="ru-RU" sz="3200" dirty="0">
                <a:solidFill>
                  <a:schemeClr val="tx1"/>
                </a:solidFill>
                <a:latin typeface="Times New Roman"/>
                <a:ea typeface="Times New Roman"/>
              </a:rPr>
              <a:t/>
            </a:r>
            <a:br>
              <a:rPr lang="ru-RU" sz="3200" dirty="0">
                <a:solidFill>
                  <a:schemeClr val="tx1"/>
                </a:solidFill>
                <a:latin typeface="Times New Roman"/>
                <a:ea typeface="Times New Roman"/>
              </a:rPr>
            </a:br>
            <a:endParaRPr lang="ru-RU" sz="3200" dirty="0">
              <a:solidFill>
                <a:schemeClr val="tx1"/>
              </a:solidFill>
            </a:endParaRPr>
          </a:p>
        </p:txBody>
      </p:sp>
    </p:spTree>
    <p:extLst>
      <p:ext uri="{BB962C8B-B14F-4D97-AF65-F5344CB8AC3E}">
        <p14:creationId xmlns:p14="http://schemas.microsoft.com/office/powerpoint/2010/main" val="22584119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271826146"/>
              </p:ext>
            </p:extLst>
          </p:nvPr>
        </p:nvGraphicFramePr>
        <p:xfrm>
          <a:off x="251520" y="1268761"/>
          <a:ext cx="8712968" cy="5256581"/>
        </p:xfrm>
        <a:graphic>
          <a:graphicData uri="http://schemas.openxmlformats.org/drawingml/2006/table">
            <a:tbl>
              <a:tblPr firstRow="1" firstCol="1" bandRow="1"/>
              <a:tblGrid>
                <a:gridCol w="2146875"/>
                <a:gridCol w="3192431"/>
                <a:gridCol w="1861494"/>
                <a:gridCol w="1512168"/>
              </a:tblGrid>
              <a:tr h="513322">
                <a:tc rowSpan="2" gridSpan="2">
                  <a:txBody>
                    <a:bodyPr/>
                    <a:lstStyle/>
                    <a:p>
                      <a:pPr>
                        <a:spcAft>
                          <a:spcPts val="0"/>
                        </a:spcAft>
                      </a:pPr>
                      <a:r>
                        <a:rPr lang="az-Latn-AZ" sz="2400" b="1" dirty="0">
                          <a:effectLst/>
                          <a:latin typeface="Times New Roman"/>
                          <a:ea typeface="Times New Roman"/>
                        </a:rPr>
                        <a:t> </a:t>
                      </a:r>
                      <a:endParaRPr lang="ru-RU" sz="24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ru-RU"/>
                    </a:p>
                  </a:txBody>
                  <a:tcPr/>
                </a:tc>
                <a:tc gridSpan="2">
                  <a:txBody>
                    <a:bodyPr/>
                    <a:lstStyle/>
                    <a:p>
                      <a:pPr algn="ctr">
                        <a:spcAft>
                          <a:spcPts val="0"/>
                        </a:spcAft>
                      </a:pPr>
                      <a:r>
                        <a:rPr lang="az-Latn-AZ" sz="2400" b="1">
                          <a:effectLst/>
                          <a:latin typeface="Times New Roman"/>
                          <a:ea typeface="Times New Roman"/>
                        </a:rPr>
                        <a:t>O cümlədən</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926602">
                <a:tc gridSpan="2" vMerge="1">
                  <a:txBody>
                    <a:bodyPr/>
                    <a:lstStyle/>
                    <a:p>
                      <a:endParaRPr lang="ru-RU"/>
                    </a:p>
                  </a:txBody>
                  <a:tcPr/>
                </a:tc>
                <a:tc hMerge="1" vMerge="1">
                  <a:txBody>
                    <a:bodyPr/>
                    <a:lstStyle/>
                    <a:p>
                      <a:endParaRPr lang="ru-RU"/>
                    </a:p>
                  </a:txBody>
                  <a:tcPr/>
                </a:tc>
                <a:tc>
                  <a:txBody>
                    <a:bodyPr/>
                    <a:lstStyle/>
                    <a:p>
                      <a:pPr algn="ctr">
                        <a:spcAft>
                          <a:spcPts val="0"/>
                        </a:spcAft>
                      </a:pPr>
                      <a:r>
                        <a:rPr lang="az-Latn-AZ" sz="2400" b="1">
                          <a:effectLst/>
                          <a:latin typeface="Times New Roman"/>
                          <a:ea typeface="Times New Roman"/>
                        </a:rPr>
                        <a:t>əmək haqqı</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sığorta haqqı</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3322">
                <a:tc>
                  <a:txBody>
                    <a:bodyPr/>
                    <a:lstStyle/>
                    <a:p>
                      <a:pPr algn="ctr">
                        <a:spcAft>
                          <a:spcPts val="0"/>
                        </a:spcAft>
                      </a:pPr>
                      <a:r>
                        <a:rPr lang="az-Latn-AZ" sz="2400" b="1">
                          <a:effectLst/>
                          <a:latin typeface="Times New Roman"/>
                          <a:ea typeface="Times New Roman"/>
                        </a:rPr>
                        <a:t>2012</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400" b="1">
                          <a:effectLst/>
                          <a:latin typeface="Times New Roman"/>
                          <a:ea typeface="Times New Roman"/>
                        </a:rPr>
                        <a:t> </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753,44</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212,56</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3322">
                <a:tc>
                  <a:txBody>
                    <a:bodyPr/>
                    <a:lstStyle/>
                    <a:p>
                      <a:pPr algn="ctr">
                        <a:spcAft>
                          <a:spcPts val="0"/>
                        </a:spcAft>
                      </a:pPr>
                      <a:r>
                        <a:rPr lang="az-Latn-AZ" sz="2400" b="1">
                          <a:effectLst/>
                          <a:latin typeface="Times New Roman"/>
                          <a:ea typeface="Times New Roman"/>
                        </a:rPr>
                        <a:t>2013</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400" b="1">
                          <a:effectLst/>
                          <a:latin typeface="Times New Roman"/>
                          <a:ea typeface="Times New Roman"/>
                        </a:rPr>
                        <a:t> </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867,86</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244,78</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3322">
                <a:tc>
                  <a:txBody>
                    <a:bodyPr/>
                    <a:lstStyle/>
                    <a:p>
                      <a:pPr algn="ctr">
                        <a:spcAft>
                          <a:spcPts val="0"/>
                        </a:spcAft>
                      </a:pPr>
                      <a:r>
                        <a:rPr lang="az-Latn-AZ" sz="2400" b="1">
                          <a:effectLst/>
                          <a:latin typeface="Times New Roman"/>
                          <a:ea typeface="Times New Roman"/>
                        </a:rPr>
                        <a:t>2014</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400" b="1">
                          <a:effectLst/>
                          <a:latin typeface="Times New Roman"/>
                          <a:ea typeface="Times New Roman"/>
                        </a:rPr>
                        <a:t> </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867,86</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244,78</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3322">
                <a:tc>
                  <a:txBody>
                    <a:bodyPr/>
                    <a:lstStyle/>
                    <a:p>
                      <a:pPr algn="ctr">
                        <a:spcAft>
                          <a:spcPts val="0"/>
                        </a:spcAft>
                      </a:pPr>
                      <a:r>
                        <a:rPr lang="az-Latn-AZ" sz="2400" b="1">
                          <a:effectLst/>
                          <a:latin typeface="Times New Roman"/>
                          <a:ea typeface="Times New Roman"/>
                        </a:rPr>
                        <a:t>2015</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400" b="1">
                          <a:effectLst/>
                          <a:latin typeface="Times New Roman"/>
                          <a:ea typeface="Times New Roman"/>
                        </a:rPr>
                        <a:t> </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685,15</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193,25</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3322">
                <a:tc>
                  <a:txBody>
                    <a:bodyPr/>
                    <a:lstStyle/>
                    <a:p>
                      <a:pPr algn="ctr">
                        <a:spcAft>
                          <a:spcPts val="0"/>
                        </a:spcAft>
                      </a:pPr>
                      <a:r>
                        <a:rPr lang="az-Latn-AZ" sz="2400" b="1">
                          <a:effectLst/>
                          <a:latin typeface="Times New Roman"/>
                          <a:ea typeface="Times New Roman"/>
                        </a:rPr>
                        <a:t>2016</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400" b="1">
                          <a:effectLst/>
                          <a:latin typeface="Times New Roman"/>
                          <a:ea typeface="Times New Roman"/>
                        </a:rPr>
                        <a:t> </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685,15</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193,25</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1948">
                <a:tc>
                  <a:txBody>
                    <a:bodyPr/>
                    <a:lstStyle/>
                    <a:p>
                      <a:pPr algn="ctr">
                        <a:spcAft>
                          <a:spcPts val="0"/>
                        </a:spcAft>
                      </a:pPr>
                      <a:r>
                        <a:rPr lang="az-Latn-AZ" sz="2400" b="1" dirty="0">
                          <a:effectLst/>
                          <a:latin typeface="Times New Roman"/>
                          <a:ea typeface="Times New Roman"/>
                        </a:rPr>
                        <a:t> </a:t>
                      </a:r>
                      <a:endParaRPr lang="ru-RU" sz="24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400" b="1" dirty="0">
                          <a:effectLst/>
                          <a:latin typeface="Times New Roman"/>
                          <a:ea typeface="Times New Roman"/>
                        </a:rPr>
                        <a:t>2012-2016</a:t>
                      </a:r>
                      <a:endParaRPr lang="ru-RU" sz="24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400" b="1" dirty="0">
                          <a:solidFill>
                            <a:srgbClr val="000000"/>
                          </a:solidFill>
                          <a:effectLst/>
                          <a:latin typeface="Times New Roman"/>
                          <a:ea typeface="Times New Roman"/>
                        </a:rPr>
                        <a:t>3859,46</a:t>
                      </a:r>
                      <a:endParaRPr lang="ru-RU" sz="24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400" b="1" dirty="0">
                          <a:solidFill>
                            <a:srgbClr val="000000"/>
                          </a:solidFill>
                          <a:effectLst/>
                          <a:latin typeface="Times New Roman"/>
                          <a:ea typeface="Times New Roman"/>
                        </a:rPr>
                        <a:t>1088,62</a:t>
                      </a:r>
                      <a:endParaRPr lang="ru-RU" sz="24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8099">
                <a:tc>
                  <a:txBody>
                    <a:bodyPr/>
                    <a:lstStyle/>
                    <a:p>
                      <a:pPr algn="ctr">
                        <a:spcAft>
                          <a:spcPts val="0"/>
                        </a:spcAft>
                      </a:pPr>
                      <a:r>
                        <a:rPr lang="az-Latn-AZ" sz="2400" b="1">
                          <a:effectLst/>
                          <a:latin typeface="Times New Roman"/>
                          <a:ea typeface="Times New Roman"/>
                        </a:rPr>
                        <a:t> </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400" b="1" dirty="0">
                          <a:effectLst/>
                          <a:latin typeface="Times New Roman"/>
                          <a:ea typeface="Times New Roman"/>
                        </a:rPr>
                        <a:t>2012-2016-cı illər </a:t>
                      </a:r>
                      <a:endParaRPr lang="ru-RU" sz="2400" dirty="0">
                        <a:effectLst/>
                        <a:latin typeface="Times New Roman"/>
                        <a:ea typeface="Times New Roman"/>
                      </a:endParaRPr>
                    </a:p>
                    <a:p>
                      <a:pPr>
                        <a:spcAft>
                          <a:spcPts val="0"/>
                        </a:spcAft>
                      </a:pPr>
                      <a:r>
                        <a:rPr lang="az-Latn-AZ" sz="2400" b="1" dirty="0">
                          <a:effectLst/>
                          <a:latin typeface="Times New Roman"/>
                          <a:ea typeface="Times New Roman"/>
                        </a:rPr>
                        <a:t>üzrə yekunu</a:t>
                      </a:r>
                      <a:endParaRPr lang="ru-RU" sz="24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dirty="0">
                          <a:solidFill>
                            <a:srgbClr val="000000"/>
                          </a:solidFill>
                          <a:effectLst/>
                          <a:latin typeface="Times New Roman"/>
                          <a:ea typeface="Times New Roman"/>
                        </a:rPr>
                        <a:t>33916</a:t>
                      </a:r>
                      <a:endParaRPr lang="ru-RU" sz="24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400" b="1" dirty="0">
                          <a:solidFill>
                            <a:srgbClr val="000000"/>
                          </a:solidFill>
                          <a:effectLst/>
                          <a:latin typeface="Times New Roman"/>
                          <a:ea typeface="Times New Roman"/>
                        </a:rPr>
                        <a:t> </a:t>
                      </a:r>
                      <a:endParaRPr lang="ru-RU" sz="24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Заголовок 2"/>
          <p:cNvSpPr>
            <a:spLocks noGrp="1"/>
          </p:cNvSpPr>
          <p:nvPr>
            <p:ph type="title"/>
          </p:nvPr>
        </p:nvSpPr>
        <p:spPr>
          <a:xfrm>
            <a:off x="457200" y="338328"/>
            <a:ext cx="8229600" cy="858424"/>
          </a:xfrm>
        </p:spPr>
        <p:txBody>
          <a:bodyPr>
            <a:normAutofit fontScale="90000"/>
          </a:bodyPr>
          <a:lstStyle/>
          <a:p>
            <a:r>
              <a:rPr lang="en-US" sz="3600" b="1" dirty="0" smtClean="0">
                <a:solidFill>
                  <a:schemeClr val="tx1"/>
                </a:solidFill>
                <a:latin typeface="Times New Roman"/>
                <a:ea typeface="Times New Roman"/>
              </a:rPr>
              <a:t/>
            </a:r>
            <a:br>
              <a:rPr lang="en-US" sz="3600" b="1" dirty="0" smtClean="0">
                <a:solidFill>
                  <a:schemeClr val="tx1"/>
                </a:solidFill>
                <a:latin typeface="Times New Roman"/>
                <a:ea typeface="Times New Roman"/>
              </a:rPr>
            </a:br>
            <a:r>
              <a:rPr lang="az-Latn-AZ" sz="3600" b="1" dirty="0" smtClean="0">
                <a:solidFill>
                  <a:schemeClr val="tx1"/>
                </a:solidFill>
                <a:latin typeface="Times New Roman"/>
                <a:ea typeface="Times New Roman"/>
              </a:rPr>
              <a:t>Cədvəl </a:t>
            </a:r>
            <a:r>
              <a:rPr lang="az-Latn-AZ" sz="3600" b="1" dirty="0">
                <a:solidFill>
                  <a:schemeClr val="tx1"/>
                </a:solidFill>
                <a:latin typeface="Times New Roman"/>
                <a:ea typeface="Times New Roman"/>
              </a:rPr>
              <a:t>12. Hİ təşkilatının sədrinə sığorta haqqları ilə birgə əmək haqqı</a:t>
            </a:r>
            <a:r>
              <a:rPr lang="ru-RU" sz="3600" dirty="0">
                <a:latin typeface="Times New Roman"/>
                <a:ea typeface="Times New Roman"/>
              </a:rPr>
              <a:t/>
            </a:r>
            <a:br>
              <a:rPr lang="ru-RU" sz="3600" dirty="0">
                <a:latin typeface="Times New Roman"/>
                <a:ea typeface="Times New Roman"/>
              </a:rPr>
            </a:br>
            <a:endParaRPr lang="ru-RU" dirty="0"/>
          </a:p>
        </p:txBody>
      </p:sp>
    </p:spTree>
    <p:extLst>
      <p:ext uri="{BB962C8B-B14F-4D97-AF65-F5344CB8AC3E}">
        <p14:creationId xmlns:p14="http://schemas.microsoft.com/office/powerpoint/2010/main" val="2643409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60648"/>
            <a:ext cx="8640959" cy="6264696"/>
          </a:xfrm>
        </p:spPr>
        <p:txBody>
          <a:bodyPr>
            <a:normAutofit/>
          </a:bodyPr>
          <a:lstStyle/>
          <a:p>
            <a:pPr indent="450215" algn="ctr">
              <a:lnSpc>
                <a:spcPct val="150000"/>
              </a:lnSpc>
              <a:spcAft>
                <a:spcPts val="0"/>
              </a:spcAft>
            </a:pPr>
            <a:r>
              <a:rPr lang="az-Latn-AZ" sz="3200" b="1" i="1" dirty="0">
                <a:solidFill>
                  <a:srgbClr val="000000"/>
                </a:solidFill>
                <a:latin typeface="Times New Roman"/>
                <a:ea typeface="Times New Roman"/>
              </a:rPr>
              <a:t>“Həmkarlar İttifaqı haqqında Azərbaycan Respublikasının Qanunu” </a:t>
            </a:r>
            <a:endParaRPr lang="en-US" sz="3200" b="1" i="1" dirty="0" smtClean="0">
              <a:solidFill>
                <a:srgbClr val="000000"/>
              </a:solidFill>
              <a:latin typeface="Times New Roman"/>
              <a:ea typeface="Times New Roman"/>
            </a:endParaRPr>
          </a:p>
          <a:p>
            <a:pPr indent="450215" algn="ctr">
              <a:lnSpc>
                <a:spcPct val="150000"/>
              </a:lnSpc>
              <a:spcAft>
                <a:spcPts val="0"/>
              </a:spcAft>
            </a:pPr>
            <a:r>
              <a:rPr lang="az-Latn-AZ" sz="3200" b="1" dirty="0" smtClean="0">
                <a:solidFill>
                  <a:srgbClr val="000000"/>
                </a:solidFill>
              </a:rPr>
              <a:t>Həmkarlar </a:t>
            </a:r>
            <a:r>
              <a:rPr lang="az-Latn-AZ" sz="3200" b="1" dirty="0">
                <a:solidFill>
                  <a:srgbClr val="000000"/>
                </a:solidFill>
              </a:rPr>
              <a:t>ittifaqı işçilərin əmək, sosial və iqtisadi hüquqlarını müdafiə edir, həmin məsələlərə dair müdiriyyət tərəfindən baxılan bütün məsələlərin müzakirəsində və razılaşdırılmasında iştirak edir. </a:t>
            </a:r>
            <a:endParaRPr lang="ru-RU" sz="3200" b="1" dirty="0"/>
          </a:p>
          <a:p>
            <a:endParaRPr lang="ru-RU" dirty="0"/>
          </a:p>
        </p:txBody>
      </p:sp>
    </p:spTree>
    <p:extLst>
      <p:ext uri="{BB962C8B-B14F-4D97-AF65-F5344CB8AC3E}">
        <p14:creationId xmlns:p14="http://schemas.microsoft.com/office/powerpoint/2010/main" val="23741880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790063221"/>
              </p:ext>
            </p:extLst>
          </p:nvPr>
        </p:nvGraphicFramePr>
        <p:xfrm>
          <a:off x="179511" y="1052732"/>
          <a:ext cx="8784976" cy="5544620"/>
        </p:xfrm>
        <a:graphic>
          <a:graphicData uri="http://schemas.openxmlformats.org/drawingml/2006/table">
            <a:tbl>
              <a:tblPr firstRow="1" firstCol="1" bandRow="1" bandCol="1"/>
              <a:tblGrid>
                <a:gridCol w="1098122"/>
                <a:gridCol w="1098122"/>
                <a:gridCol w="1098122"/>
                <a:gridCol w="1098122"/>
                <a:gridCol w="1098122"/>
                <a:gridCol w="1098122"/>
                <a:gridCol w="1098122"/>
                <a:gridCol w="1098122"/>
              </a:tblGrid>
              <a:tr h="1320147">
                <a:tc>
                  <a:txBody>
                    <a:bodyPr/>
                    <a:lstStyle/>
                    <a:p>
                      <a:pPr>
                        <a:spcAft>
                          <a:spcPts val="0"/>
                        </a:spcAft>
                      </a:pPr>
                      <a:r>
                        <a:rPr lang="az-Latn-AZ" sz="1600" b="1">
                          <a:effectLst/>
                          <a:latin typeface="Times New Roman"/>
                          <a:ea typeface="Calibri"/>
                        </a:rPr>
                        <a:t> </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1600" b="1" dirty="0">
                          <a:effectLst/>
                          <a:latin typeface="Times New Roman"/>
                          <a:ea typeface="Calibri"/>
                        </a:rPr>
                        <a:t>Vəzifə maaşı</a:t>
                      </a:r>
                      <a:endParaRPr lang="ru-RU" sz="1600" dirty="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1600" b="1">
                          <a:effectLst/>
                          <a:latin typeface="Times New Roman"/>
                          <a:ea typeface="Calibri"/>
                        </a:rPr>
                        <a:t>Elmi dərəcə</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1600" b="1">
                          <a:effectLst/>
                          <a:latin typeface="Times New Roman"/>
                          <a:ea typeface="Calibri"/>
                        </a:rPr>
                        <a:t>Üzvlük haqqı (aylıq)</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1600" b="1">
                          <a:effectLst/>
                          <a:latin typeface="Times New Roman"/>
                          <a:ea typeface="Calibri"/>
                        </a:rPr>
                        <a:t>Hİ üzvlük haqqı (illik)</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1600" b="1">
                          <a:effectLst/>
                          <a:latin typeface="Times New Roman"/>
                          <a:ea typeface="Calibri"/>
                        </a:rPr>
                        <a:t>Institut Hİ Təşkilatının büdcəsinə (aylıq)</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1600" b="1">
                          <a:effectLst/>
                          <a:latin typeface="Times New Roman"/>
                          <a:ea typeface="Calibri"/>
                        </a:rPr>
                        <a:t>Intitut Hİ Təşkilatının büdcəsinə (illik)</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1600" b="1">
                          <a:effectLst/>
                          <a:latin typeface="Times New Roman"/>
                          <a:ea typeface="Calibri"/>
                        </a:rPr>
                        <a:t>İl ərzində 5 dəfə mükafat nəzərə alınmaqla</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8059">
                <a:tc>
                  <a:txBody>
                    <a:bodyPr/>
                    <a:lstStyle/>
                    <a:p>
                      <a:pPr>
                        <a:spcAft>
                          <a:spcPts val="0"/>
                        </a:spcAft>
                      </a:pPr>
                      <a:r>
                        <a:rPr lang="az-Latn-AZ" sz="1600" b="1">
                          <a:effectLst/>
                          <a:latin typeface="Times New Roman"/>
                          <a:ea typeface="Calibri"/>
                        </a:rPr>
                        <a:t>Şöbə müdiri</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450</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100</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8,25</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99,00</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6,43</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77,22</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86,87</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8059">
                <a:tc>
                  <a:txBody>
                    <a:bodyPr/>
                    <a:lstStyle/>
                    <a:p>
                      <a:pPr>
                        <a:spcAft>
                          <a:spcPts val="0"/>
                        </a:spcAft>
                      </a:pPr>
                      <a:r>
                        <a:rPr lang="az-Latn-AZ" sz="1600" b="1">
                          <a:effectLst/>
                          <a:latin typeface="Times New Roman"/>
                          <a:ea typeface="Calibri"/>
                        </a:rPr>
                        <a:t>Baş elmı işçi</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450</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100</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8,25</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99,00</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6,43</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77,22</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86,87</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8059">
                <a:tc>
                  <a:txBody>
                    <a:bodyPr/>
                    <a:lstStyle/>
                    <a:p>
                      <a:pPr>
                        <a:spcAft>
                          <a:spcPts val="0"/>
                        </a:spcAft>
                      </a:pPr>
                      <a:r>
                        <a:rPr lang="az-Latn-AZ" sz="1600" b="1">
                          <a:effectLst/>
                          <a:latin typeface="Times New Roman"/>
                          <a:ea typeface="Calibri"/>
                        </a:rPr>
                        <a:t>Aparıcı elmı ışçı</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352</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60</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6,18</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74,16</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5,10</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73,42</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80,65</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8059">
                <a:tc>
                  <a:txBody>
                    <a:bodyPr/>
                    <a:lstStyle/>
                    <a:p>
                      <a:pPr>
                        <a:spcAft>
                          <a:spcPts val="0"/>
                        </a:spcAft>
                      </a:pPr>
                      <a:r>
                        <a:rPr lang="az-Latn-AZ" sz="1600" b="1">
                          <a:effectLst/>
                          <a:latin typeface="Times New Roman"/>
                          <a:ea typeface="Calibri"/>
                        </a:rPr>
                        <a:t>Böyük elmı ışçı</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278</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60</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5,07</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60,84</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3,95</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47,45</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53,38</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030">
                <a:tc>
                  <a:txBody>
                    <a:bodyPr/>
                    <a:lstStyle/>
                    <a:p>
                      <a:pPr>
                        <a:spcAft>
                          <a:spcPts val="0"/>
                        </a:spcAft>
                      </a:pPr>
                      <a:r>
                        <a:rPr lang="az-Latn-AZ" sz="1600" b="1">
                          <a:effectLst/>
                          <a:latin typeface="Times New Roman"/>
                          <a:ea typeface="Calibri"/>
                        </a:rPr>
                        <a:t>Elmi işçi</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230</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 </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3,45</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41,40</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2,85</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32,29</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36,33</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8059">
                <a:tc>
                  <a:txBody>
                    <a:bodyPr/>
                    <a:lstStyle/>
                    <a:p>
                      <a:pPr>
                        <a:spcAft>
                          <a:spcPts val="0"/>
                        </a:spcAft>
                      </a:pPr>
                      <a:r>
                        <a:rPr lang="az-Latn-AZ" sz="1600" b="1">
                          <a:effectLst/>
                          <a:latin typeface="Times New Roman"/>
                          <a:ea typeface="Calibri"/>
                        </a:rPr>
                        <a:t>Kiçik elmi işçi</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206</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 </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3,09</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37,08</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2,55</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28,92</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32,54</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8059">
                <a:tc>
                  <a:txBody>
                    <a:bodyPr/>
                    <a:lstStyle/>
                    <a:p>
                      <a:pPr>
                        <a:spcAft>
                          <a:spcPts val="0"/>
                        </a:spcAft>
                      </a:pPr>
                      <a:r>
                        <a:rPr lang="az-Latn-AZ" sz="1600" b="1">
                          <a:effectLst/>
                          <a:latin typeface="Times New Roman"/>
                          <a:ea typeface="Calibri"/>
                        </a:rPr>
                        <a:t>Baş laborant</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206</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 </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3,09</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37,08</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2,55</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28,92</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32,54</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8059">
                <a:tc>
                  <a:txBody>
                    <a:bodyPr/>
                    <a:lstStyle/>
                    <a:p>
                      <a:pPr>
                        <a:spcAft>
                          <a:spcPts val="0"/>
                        </a:spcAft>
                      </a:pPr>
                      <a:r>
                        <a:rPr lang="az-Latn-AZ" sz="1600" b="1">
                          <a:effectLst/>
                          <a:latin typeface="Times New Roman"/>
                          <a:ea typeface="Calibri"/>
                        </a:rPr>
                        <a:t>Baş laborant</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188</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 </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2,82</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33,84</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2,33</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26,39</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29,69</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030">
                <a:tc>
                  <a:txBody>
                    <a:bodyPr/>
                    <a:lstStyle/>
                    <a:p>
                      <a:pPr>
                        <a:spcAft>
                          <a:spcPts val="0"/>
                        </a:spcAft>
                      </a:pPr>
                      <a:r>
                        <a:rPr lang="az-Latn-AZ" sz="1600" b="1">
                          <a:effectLst/>
                          <a:latin typeface="Times New Roman"/>
                          <a:ea typeface="Calibri"/>
                        </a:rPr>
                        <a:t>Operator </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196</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 </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2,94</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35,28</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2,43</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a:effectLst/>
                          <a:latin typeface="Times New Roman"/>
                          <a:ea typeface="Calibri"/>
                        </a:rPr>
                        <a:t>27,52</a:t>
                      </a:r>
                      <a:endParaRPr lang="ru-RU" sz="160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az-Latn-AZ" sz="1600" b="1" dirty="0">
                          <a:effectLst/>
                          <a:latin typeface="Times New Roman"/>
                          <a:ea typeface="Calibri"/>
                        </a:rPr>
                        <a:t>30,92</a:t>
                      </a:r>
                      <a:endParaRPr lang="ru-RU" sz="1600" dirty="0">
                        <a:effectLst/>
                        <a:latin typeface="Times New Roman"/>
                        <a:ea typeface="Times New Roman"/>
                      </a:endParaRPr>
                    </a:p>
                  </a:txBody>
                  <a:tcPr marL="61629" marR="616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Заголовок 2"/>
          <p:cNvSpPr>
            <a:spLocks noGrp="1"/>
          </p:cNvSpPr>
          <p:nvPr>
            <p:ph type="title"/>
          </p:nvPr>
        </p:nvSpPr>
        <p:spPr>
          <a:xfrm>
            <a:off x="457200" y="260648"/>
            <a:ext cx="8229600" cy="864096"/>
          </a:xfrm>
        </p:spPr>
        <p:txBody>
          <a:bodyPr>
            <a:normAutofit fontScale="90000"/>
          </a:bodyPr>
          <a:lstStyle/>
          <a:p>
            <a:pPr indent="450215"/>
            <a:r>
              <a:rPr lang="en-US" sz="3100" b="1" dirty="0" smtClean="0">
                <a:solidFill>
                  <a:schemeClr val="tx1"/>
                </a:solidFill>
                <a:latin typeface="Times New Roman"/>
                <a:ea typeface="Times New Roman"/>
              </a:rPr>
              <a:t/>
            </a:r>
            <a:br>
              <a:rPr lang="en-US" sz="3100" b="1" dirty="0" smtClean="0">
                <a:solidFill>
                  <a:schemeClr val="tx1"/>
                </a:solidFill>
                <a:latin typeface="Times New Roman"/>
                <a:ea typeface="Times New Roman"/>
              </a:rPr>
            </a:br>
            <a:r>
              <a:rPr lang="az-Latn-AZ" sz="3100" b="1" dirty="0" smtClean="0">
                <a:solidFill>
                  <a:schemeClr val="tx1"/>
                </a:solidFill>
                <a:latin typeface="Times New Roman"/>
                <a:ea typeface="Times New Roman"/>
              </a:rPr>
              <a:t>Cədvəl </a:t>
            </a:r>
            <a:r>
              <a:rPr lang="az-Latn-AZ" sz="3100" b="1" dirty="0">
                <a:solidFill>
                  <a:schemeClr val="tx1"/>
                </a:solidFill>
                <a:latin typeface="Times New Roman"/>
                <a:ea typeface="Times New Roman"/>
              </a:rPr>
              <a:t>13. İnstitutut əməkdaşlarının əmək haqqı və Hİ büdcəsinə köçürülən məbləğ</a:t>
            </a:r>
            <a:r>
              <a:rPr lang="ru-RU" sz="4000" dirty="0">
                <a:latin typeface="Times New Roman"/>
                <a:ea typeface="Times New Roman"/>
              </a:rPr>
              <a:t/>
            </a:r>
            <a:br>
              <a:rPr lang="ru-RU" sz="4000" dirty="0">
                <a:latin typeface="Times New Roman"/>
                <a:ea typeface="Times New Roman"/>
              </a:rPr>
            </a:br>
            <a:endParaRPr lang="ru-RU" dirty="0"/>
          </a:p>
        </p:txBody>
      </p:sp>
    </p:spTree>
    <p:extLst>
      <p:ext uri="{BB962C8B-B14F-4D97-AF65-F5344CB8AC3E}">
        <p14:creationId xmlns:p14="http://schemas.microsoft.com/office/powerpoint/2010/main" val="35183498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1" y="260648"/>
            <a:ext cx="8640960" cy="6264696"/>
          </a:xfrm>
        </p:spPr>
        <p:txBody>
          <a:bodyPr>
            <a:noAutofit/>
          </a:bodyPr>
          <a:lstStyle/>
          <a:p>
            <a:pPr indent="450215" algn="just">
              <a:spcAft>
                <a:spcPts val="0"/>
              </a:spcAft>
            </a:pPr>
            <a:r>
              <a:rPr lang="az-Latn-AZ" sz="2800" b="1" dirty="0">
                <a:solidFill>
                  <a:schemeClr val="tx1"/>
                </a:solidFill>
                <a:latin typeface="Times New Roman"/>
                <a:ea typeface="Times New Roman"/>
              </a:rPr>
              <a:t>Əməkdaşların yubileyləri ilə bağlı hədiyyə alınması üçün 23 nəfərə 1500 manatlıq vəsait ayrılmışdır. İstirahət və müalicə evlərinə 16 göndəriş (putyovka) verilmiş, 6 nəfərin putyovka xərcinin qismən ödənilməsinə </a:t>
            </a:r>
            <a:r>
              <a:rPr lang="az-Latn-AZ" sz="2800" b="1" dirty="0">
                <a:solidFill>
                  <a:schemeClr val="tx1"/>
                </a:solidFill>
                <a:latin typeface="A3 Times AzLat"/>
                <a:ea typeface="Times New Roman"/>
              </a:rPr>
              <a:t>–</a:t>
            </a:r>
            <a:r>
              <a:rPr lang="az-Latn-AZ" sz="2800" b="1" dirty="0">
                <a:solidFill>
                  <a:schemeClr val="tx1"/>
                </a:solidFill>
                <a:latin typeface="Times New Roman"/>
                <a:ea typeface="Times New Roman"/>
              </a:rPr>
              <a:t> 330 manat ayrılmışdır. İnstitut əməkdaşlarından vəfat edənlərə, onların vəfat etmiş ailə üzvlərinə (cəmi 10 nəfərə) görə 720 manat, ailə quran 2 gəncə 120 manat, övladının olması ilə əlaqədar 1 nəfərə 70 manat, təqaüdə çıxması ilə əlaqədar 2 nəfərə maddi yardımlar edilmişdir. Həmkarlar Təşkilatının sədrinə əmək haqqı kimi 3859 manat, Həmkarlar ittifaqı fəallarının mükafatlandırılmasına – 2 nəfərə 100 manat, sığorta haqqı kimi 1089 manat sərf olunmuşdur.</a:t>
            </a:r>
            <a:endParaRPr lang="ru-RU" sz="2800" b="1" dirty="0">
              <a:solidFill>
                <a:schemeClr val="tx1"/>
              </a:solidFill>
              <a:latin typeface="Times New Roman"/>
              <a:ea typeface="Times New Roman"/>
            </a:endParaRPr>
          </a:p>
          <a:p>
            <a:endParaRPr lang="ru-RU" sz="2700" dirty="0"/>
          </a:p>
        </p:txBody>
      </p:sp>
    </p:spTree>
    <p:extLst>
      <p:ext uri="{BB962C8B-B14F-4D97-AF65-F5344CB8AC3E}">
        <p14:creationId xmlns:p14="http://schemas.microsoft.com/office/powerpoint/2010/main" val="34355952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513" y="188640"/>
            <a:ext cx="8712968" cy="6336704"/>
          </a:xfrm>
        </p:spPr>
        <p:txBody>
          <a:bodyPr>
            <a:normAutofit lnSpcReduction="10000"/>
          </a:bodyPr>
          <a:lstStyle/>
          <a:p>
            <a:pPr indent="450215" algn="just">
              <a:lnSpc>
                <a:spcPct val="110000"/>
              </a:lnSpc>
              <a:spcAft>
                <a:spcPts val="0"/>
              </a:spcAft>
            </a:pPr>
            <a:r>
              <a:rPr lang="az-Latn-AZ" sz="3300" b="1" dirty="0">
                <a:solidFill>
                  <a:schemeClr val="tx1"/>
                </a:solidFill>
                <a:latin typeface="Times New Roman"/>
                <a:ea typeface="Times New Roman"/>
              </a:rPr>
              <a:t>AMEA-nın ümumi ehtiyaclarına mərkəzləşdirilmiş qaydada  vəsaitlər tutulmuşdur. 2014-cü ildə - Uşaq Günü, Elm qurultayı, Elm Festivalı adı ilə 490 manat, 2015-ci ildə Teatra - Konsertə bilet, Zirvə ansamblına , Mərdəkan uşaq düşərgəsinə və Avropa oyunları adı ilə 1335 manat, 2016-cı ildə İdman yarışları,Teatra bilet, Zirvə ansamblı, Sair xərclər və Mərdəkan uşaq düşərgəsinə 880 manat, bütövlükdə son 3 ildə bizim razılığımız və müvafiq protokol olmadan 2705 manat vəsait tutulmuşdur.</a:t>
            </a:r>
            <a:endParaRPr lang="ru-RU" sz="3300" b="1" dirty="0">
              <a:solidFill>
                <a:schemeClr val="tx1"/>
              </a:solidFill>
              <a:latin typeface="Times New Roman"/>
              <a:ea typeface="Times New Roman"/>
            </a:endParaRPr>
          </a:p>
          <a:p>
            <a:pPr>
              <a:lnSpc>
                <a:spcPct val="110000"/>
              </a:lnSpc>
            </a:pPr>
            <a:endParaRPr lang="ru-RU" dirty="0"/>
          </a:p>
        </p:txBody>
      </p:sp>
    </p:spTree>
    <p:extLst>
      <p:ext uri="{BB962C8B-B14F-4D97-AF65-F5344CB8AC3E}">
        <p14:creationId xmlns:p14="http://schemas.microsoft.com/office/powerpoint/2010/main" val="24773451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513" y="260648"/>
            <a:ext cx="8784976" cy="5865515"/>
          </a:xfrm>
        </p:spPr>
        <p:txBody>
          <a:bodyPr>
            <a:normAutofit fontScale="92500" lnSpcReduction="10000"/>
          </a:bodyPr>
          <a:lstStyle/>
          <a:p>
            <a:pPr indent="450215" algn="just">
              <a:lnSpc>
                <a:spcPct val="150000"/>
              </a:lnSpc>
              <a:spcAft>
                <a:spcPts val="0"/>
              </a:spcAft>
            </a:pPr>
            <a:r>
              <a:rPr lang="az-Latn-AZ" b="1" dirty="0">
                <a:solidFill>
                  <a:schemeClr val="tx1"/>
                </a:solidFill>
                <a:latin typeface="Times New Roman"/>
                <a:ea typeface="Calibri"/>
              </a:rPr>
              <a:t>İnstitut əməkdaşlarının həmkarlar təşkilatına münasibətini bildirməyi və ya izah edilməsi üçün ən çox müraciət edilən məsələlərdən biri mükafatlarla bağlıdır. Mən bu məsələnin bütün Akademiya İnstitutları üçün də əhəmiyyətli olacağını nəzərə alaraq, bütün elmi əməkdaşların elmi reytinq sıralamasının müəyyən edilməsini təklif edərdim və fikrimcə, mükafatlar ancaq bu reytinq əmsalları əsasında verilməlidir. Gələcəkdə bu reytinq əmsallarını əmək haqqı üçün də tətbiq etmək olar. Ancaq elmi fəaliyyətin nəticələrinə görə ödənilən mükafatlandırma sistemi, hazırda mövcud olan əmək haqqı, mükafatlandırma, həm də onların əsasında müəyyən edilən pensiya sisteminin daha ədalətli və səmərəli olmasına gətirib çıxara bilər.</a:t>
            </a:r>
            <a:endParaRPr lang="ru-RU" sz="2000" b="1" dirty="0">
              <a:solidFill>
                <a:schemeClr val="tx1"/>
              </a:solidFill>
              <a:latin typeface="Times New Roman"/>
              <a:ea typeface="Times New Roman"/>
            </a:endParaRPr>
          </a:p>
          <a:p>
            <a:endParaRPr lang="ru-RU" dirty="0"/>
          </a:p>
        </p:txBody>
      </p:sp>
    </p:spTree>
    <p:extLst>
      <p:ext uri="{BB962C8B-B14F-4D97-AF65-F5344CB8AC3E}">
        <p14:creationId xmlns:p14="http://schemas.microsoft.com/office/powerpoint/2010/main" val="38116191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1" y="260648"/>
            <a:ext cx="8640960" cy="6192688"/>
          </a:xfrm>
        </p:spPr>
        <p:txBody>
          <a:bodyPr>
            <a:normAutofit lnSpcReduction="10000"/>
          </a:bodyPr>
          <a:lstStyle/>
          <a:p>
            <a:pPr indent="450215" algn="just">
              <a:lnSpc>
                <a:spcPct val="150000"/>
              </a:lnSpc>
              <a:spcAft>
                <a:spcPts val="0"/>
              </a:spcAft>
            </a:pPr>
            <a:r>
              <a:rPr lang="az-Latn-AZ" sz="2800" b="1" dirty="0">
                <a:solidFill>
                  <a:schemeClr val="tx1"/>
                </a:solidFill>
                <a:latin typeface="Times New Roman"/>
                <a:ea typeface="Calibri"/>
              </a:rPr>
              <a:t>Mən burada həmin reytinq sıralamasının bütöv sxemini vermək imkanım yoxdur, lakin bəzi zəruri şərtlərini sadalamaq istəyirəm.</a:t>
            </a:r>
            <a:endParaRPr lang="ru-RU" sz="2800" b="1" dirty="0">
              <a:solidFill>
                <a:schemeClr val="tx1"/>
              </a:solidFill>
              <a:latin typeface="Times New Roman"/>
              <a:ea typeface="Times New Roman"/>
            </a:endParaRPr>
          </a:p>
          <a:p>
            <a:pPr indent="450215" algn="just">
              <a:lnSpc>
                <a:spcPct val="150000"/>
              </a:lnSpc>
              <a:spcAft>
                <a:spcPts val="0"/>
              </a:spcAft>
            </a:pPr>
            <a:r>
              <a:rPr lang="az-Latn-AZ" sz="2800" b="1" dirty="0">
                <a:solidFill>
                  <a:schemeClr val="tx1"/>
                </a:solidFill>
                <a:latin typeface="Times New Roman"/>
                <a:ea typeface="Calibri"/>
              </a:rPr>
              <a:t>Fikrimcə, nizam-intizama riayət etmək işçinin ən vacib öhdəliklərindən biri olduğunu nəzərə alaraq, onların mükafatlandırmaya təqdim olunmaları üçün aylıq işə davamiyyət saatları həmin ay üçün mövcud olan iş saatlarının 60%-dən artıq olması zəruri şərt olmalıdır</a:t>
            </a:r>
            <a:r>
              <a:rPr lang="az-Latn-AZ" sz="2800" b="1" dirty="0" smtClean="0">
                <a:solidFill>
                  <a:schemeClr val="tx1"/>
                </a:solidFill>
                <a:latin typeface="Times New Roman"/>
                <a:ea typeface="Calibri"/>
              </a:rPr>
              <a:t>.</a:t>
            </a:r>
            <a:r>
              <a:rPr lang="az-Latn-AZ" sz="2800" dirty="0">
                <a:latin typeface="Times New Roman"/>
                <a:ea typeface="Calibri"/>
              </a:rPr>
              <a:t> </a:t>
            </a:r>
            <a:r>
              <a:rPr lang="az-Latn-AZ" sz="2800" b="1" dirty="0">
                <a:solidFill>
                  <a:schemeClr val="tx1"/>
                </a:solidFill>
                <a:latin typeface="Times New Roman"/>
                <a:ea typeface="Calibri"/>
              </a:rPr>
              <a:t>Əməkdaşlar üçün reytinq hesablanarkən aşağıdakı fəaliyyət dairəsinə görə ballar verilir:</a:t>
            </a:r>
            <a:endParaRPr lang="ru-RU" sz="2800" b="1" dirty="0">
              <a:solidFill>
                <a:schemeClr val="tx1"/>
              </a:solidFill>
              <a:latin typeface="Times New Roman"/>
              <a:ea typeface="Times New Roman"/>
            </a:endParaRPr>
          </a:p>
          <a:p>
            <a:pPr indent="450215" algn="just">
              <a:lnSpc>
                <a:spcPct val="150000"/>
              </a:lnSpc>
              <a:spcAft>
                <a:spcPts val="0"/>
              </a:spcAft>
            </a:pPr>
            <a:endParaRPr lang="ru-RU" sz="2800" b="1" dirty="0">
              <a:solidFill>
                <a:schemeClr val="tx1"/>
              </a:solidFill>
              <a:latin typeface="Times New Roman"/>
              <a:ea typeface="Times New Roman"/>
            </a:endParaRPr>
          </a:p>
          <a:p>
            <a:endParaRPr lang="ru-RU" dirty="0"/>
          </a:p>
        </p:txBody>
      </p:sp>
    </p:spTree>
    <p:extLst>
      <p:ext uri="{BB962C8B-B14F-4D97-AF65-F5344CB8AC3E}">
        <p14:creationId xmlns:p14="http://schemas.microsoft.com/office/powerpoint/2010/main" val="19146809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07505" y="188640"/>
            <a:ext cx="8928992" cy="6552728"/>
          </a:xfrm>
        </p:spPr>
        <p:txBody>
          <a:bodyPr>
            <a:normAutofit fontScale="70000" lnSpcReduction="20000"/>
          </a:bodyPr>
          <a:lstStyle/>
          <a:p>
            <a:pPr marL="92075" indent="84138" algn="just">
              <a:lnSpc>
                <a:spcPct val="150000"/>
              </a:lnSpc>
              <a:spcAft>
                <a:spcPts val="0"/>
              </a:spcAft>
            </a:pPr>
            <a:r>
              <a:rPr lang="az-Latn-AZ" sz="2600" b="1" dirty="0" smtClean="0">
                <a:solidFill>
                  <a:schemeClr val="tx1"/>
                </a:solidFill>
                <a:latin typeface="Times New Roman"/>
                <a:ea typeface="Calibri"/>
              </a:rPr>
              <a:t>Elmi tədqiqat planlarının vaxtında və yüksək səviyyədə yerinə yetirilməsinə görə; Əmək müqaviləsində göstərilən öhdəliklərini yerinə yetirməsinə görə; İmpakt-faktorlu jurnallarda dərc olunan məqaləyə görə; Azərbaycan və digər ölkələrin AAK-ın siyahısında olan jurnallarda dərc olunan məqaləyə görə;  Beynəlxalq konfrans, simpozium, seminar və s. (iştirakçıların yarıdan çoxu xaricilər olan) iştirak, tezis və məruzənin nəşrinə görə; Monoqrafiya, dərslik və kitablara görə; İstinad indeksinə görə; Hökumət orqanlarına təqdim edilən hər Təhriri Məruzə, Layihə və s. (müvafiq arayış, patent və s. alındıqdan sonra) görə; Dövlət Proqramları üzrə Komissiya və İşçi qruplarında iştirakına və ya üzvlüyünə görə; İnstitutunun işinin təkmilləşdirilməsi üzrə təkliflərə görə; Beynəlxalq və Respublika əhəmiyyətli müsabiqələrdə yer tutmasına görə; Doktorluq və namizədlik dissertasiyası müdafiəsinə görə; Şöbədə dissertasiya müzakirələrində iştiraka (sədr, katib, rəyçi) görə; Rəsmi oponentliyə görə; Rəsmi rəyçiliyə görə; Elmi Şuranın üzvlüyünə görə; Elmi məqalə rəyçiliyinə görə; AMEA Rəyasət Heyətində elmi çıxışa görə; Bölmədə elmi çıxışa görə; İnstitutun Elmi Şurasında elmi çıxışa görə; Elmi seminar və kreativ klubda elmi çıxışa görə; Respublika və yerli konfrans, seminarlarda iştiraka və tezislərin nəşrinə görə; Mərkəzi qəzet və jurnallarda məqalə nəşrinə görə; Müsahibə, radio və televiziyada hər çıxışa görə.</a:t>
            </a:r>
            <a:endParaRPr lang="ru-RU" sz="2600" b="1" dirty="0" smtClean="0">
              <a:solidFill>
                <a:schemeClr val="tx1"/>
              </a:solidFill>
            </a:endParaRPr>
          </a:p>
          <a:p>
            <a:endParaRPr lang="ru-RU" dirty="0"/>
          </a:p>
        </p:txBody>
      </p:sp>
    </p:spTree>
    <p:extLst>
      <p:ext uri="{BB962C8B-B14F-4D97-AF65-F5344CB8AC3E}">
        <p14:creationId xmlns:p14="http://schemas.microsoft.com/office/powerpoint/2010/main" val="39295109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39552" y="908720"/>
            <a:ext cx="8208911" cy="5400600"/>
          </a:xfrm>
        </p:spPr>
        <p:txBody>
          <a:bodyPr>
            <a:normAutofit/>
          </a:bodyPr>
          <a:lstStyle/>
          <a:p>
            <a:pPr algn="ctr"/>
            <a:endParaRPr lang="az-Latn-AZ" sz="5400" b="1" dirty="0" smtClean="0">
              <a:latin typeface="Arial Narrow" panose="020B0606020202030204" pitchFamily="34" charset="0"/>
            </a:endParaRPr>
          </a:p>
          <a:p>
            <a:pPr algn="ctr"/>
            <a:r>
              <a:rPr lang="az-Latn-AZ" sz="5400" b="1" smtClean="0">
                <a:latin typeface="Arial Narrow" panose="020B0606020202030204" pitchFamily="34" charset="0"/>
              </a:rPr>
              <a:t>Diqqətinizə </a:t>
            </a:r>
            <a:r>
              <a:rPr lang="az-Latn-AZ" sz="5400" b="1" dirty="0" smtClean="0">
                <a:latin typeface="Arial Narrow" panose="020B0606020202030204" pitchFamily="34" charset="0"/>
              </a:rPr>
              <a:t>görə təşəkkürlər!!</a:t>
            </a:r>
            <a:endParaRPr lang="ru-RU" sz="5400" b="1" dirty="0">
              <a:latin typeface="Arial Narrow" panose="020B0606020202030204" pitchFamily="34" charset="0"/>
            </a:endParaRPr>
          </a:p>
        </p:txBody>
      </p:sp>
    </p:spTree>
    <p:extLst>
      <p:ext uri="{BB962C8B-B14F-4D97-AF65-F5344CB8AC3E}">
        <p14:creationId xmlns:p14="http://schemas.microsoft.com/office/powerpoint/2010/main" val="2239830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60648"/>
            <a:ext cx="8640959" cy="6336704"/>
          </a:xfrm>
        </p:spPr>
        <p:txBody>
          <a:bodyPr>
            <a:normAutofit/>
          </a:bodyPr>
          <a:lstStyle/>
          <a:p>
            <a:pPr indent="450215" algn="just">
              <a:lnSpc>
                <a:spcPct val="150000"/>
              </a:lnSpc>
              <a:spcAft>
                <a:spcPts val="0"/>
              </a:spcAft>
            </a:pPr>
            <a:r>
              <a:rPr lang="az-Latn-AZ" b="1" dirty="0">
                <a:solidFill>
                  <a:schemeClr val="tx1"/>
                </a:solidFill>
                <a:latin typeface="Times New Roman"/>
                <a:ea typeface="Times New Roman"/>
              </a:rPr>
              <a:t>İqtisadiyyat İnstitutu  əməkdaşlarının sayı – 185 nəfər.</a:t>
            </a:r>
            <a:endParaRPr lang="ru-RU" sz="2000" b="1" dirty="0">
              <a:solidFill>
                <a:schemeClr val="tx1"/>
              </a:solidFill>
              <a:latin typeface="Times New Roman"/>
              <a:ea typeface="Times New Roman"/>
            </a:endParaRPr>
          </a:p>
          <a:p>
            <a:pPr indent="450215" algn="just">
              <a:lnSpc>
                <a:spcPct val="150000"/>
              </a:lnSpc>
              <a:spcAft>
                <a:spcPts val="0"/>
              </a:spcAft>
            </a:pPr>
            <a:r>
              <a:rPr lang="az-Latn-AZ" b="1" dirty="0">
                <a:solidFill>
                  <a:schemeClr val="tx1"/>
                </a:solidFill>
                <a:latin typeface="Times New Roman"/>
                <a:ea typeface="Times New Roman"/>
              </a:rPr>
              <a:t> o cümlədən: </a:t>
            </a:r>
            <a:endParaRPr lang="ru-RU" sz="2000" b="1" dirty="0">
              <a:solidFill>
                <a:schemeClr val="tx1"/>
              </a:solidFill>
              <a:latin typeface="Times New Roman"/>
              <a:ea typeface="Times New Roman"/>
            </a:endParaRPr>
          </a:p>
          <a:p>
            <a:pPr indent="450215" algn="just">
              <a:lnSpc>
                <a:spcPct val="150000"/>
              </a:lnSpc>
              <a:spcAft>
                <a:spcPts val="0"/>
              </a:spcAft>
            </a:pPr>
            <a:r>
              <a:rPr lang="az-Latn-AZ" b="1" dirty="0">
                <a:solidFill>
                  <a:schemeClr val="tx1"/>
                </a:solidFill>
                <a:latin typeface="Times New Roman"/>
                <a:ea typeface="Times New Roman"/>
              </a:rPr>
              <a:t>daimi əməkdaş 172 nəfər; </a:t>
            </a:r>
            <a:endParaRPr lang="ru-RU" sz="2000" b="1" dirty="0">
              <a:solidFill>
                <a:schemeClr val="tx1"/>
              </a:solidFill>
              <a:latin typeface="Times New Roman"/>
              <a:ea typeface="Times New Roman"/>
            </a:endParaRPr>
          </a:p>
          <a:p>
            <a:pPr indent="450215" algn="just">
              <a:lnSpc>
                <a:spcPct val="150000"/>
              </a:lnSpc>
              <a:spcAft>
                <a:spcPts val="0"/>
              </a:spcAft>
            </a:pPr>
            <a:r>
              <a:rPr lang="az-Latn-AZ" b="1" dirty="0">
                <a:solidFill>
                  <a:schemeClr val="tx1"/>
                </a:solidFill>
                <a:latin typeface="Times New Roman"/>
                <a:ea typeface="Times New Roman"/>
              </a:rPr>
              <a:t>onlardan: analıq məzuniyyətində - 10 nəfər;</a:t>
            </a:r>
            <a:endParaRPr lang="ru-RU" sz="2000" b="1" dirty="0">
              <a:solidFill>
                <a:schemeClr val="tx1"/>
              </a:solidFill>
              <a:latin typeface="Times New Roman"/>
              <a:ea typeface="Times New Roman"/>
            </a:endParaRPr>
          </a:p>
          <a:p>
            <a:pPr indent="450215" algn="just">
              <a:lnSpc>
                <a:spcPct val="150000"/>
              </a:lnSpc>
              <a:spcAft>
                <a:spcPts val="0"/>
              </a:spcAft>
            </a:pPr>
            <a:r>
              <a:rPr lang="az-Latn-AZ" b="1" dirty="0">
                <a:solidFill>
                  <a:schemeClr val="tx1"/>
                </a:solidFill>
                <a:latin typeface="Times New Roman"/>
                <a:ea typeface="Times New Roman"/>
              </a:rPr>
              <a:t>əyani doktorant  - 10 nəfər. </a:t>
            </a:r>
            <a:endParaRPr lang="ru-RU" sz="2000" b="1" dirty="0">
              <a:solidFill>
                <a:schemeClr val="tx1"/>
              </a:solidFill>
              <a:latin typeface="Times New Roman"/>
              <a:ea typeface="Times New Roman"/>
            </a:endParaRPr>
          </a:p>
          <a:p>
            <a:pPr indent="450215" algn="just">
              <a:lnSpc>
                <a:spcPct val="150000"/>
              </a:lnSpc>
              <a:spcAft>
                <a:spcPts val="0"/>
              </a:spcAft>
            </a:pPr>
            <a:r>
              <a:rPr lang="az-Latn-AZ" b="1" dirty="0">
                <a:solidFill>
                  <a:schemeClr val="tx1"/>
                </a:solidFill>
                <a:latin typeface="Times New Roman"/>
                <a:ea typeface="Times New Roman"/>
              </a:rPr>
              <a:t>Həmkarlar təşkilatı üzvlərinin sayı – 194 nəfər</a:t>
            </a:r>
            <a:endParaRPr lang="ru-RU" sz="2000" b="1" dirty="0">
              <a:solidFill>
                <a:schemeClr val="tx1"/>
              </a:solidFill>
              <a:latin typeface="Times New Roman"/>
              <a:ea typeface="Times New Roman"/>
            </a:endParaRPr>
          </a:p>
          <a:p>
            <a:pPr indent="450215" algn="just">
              <a:lnSpc>
                <a:spcPct val="150000"/>
              </a:lnSpc>
              <a:spcAft>
                <a:spcPts val="0"/>
              </a:spcAft>
            </a:pPr>
            <a:r>
              <a:rPr lang="az-Latn-AZ" b="1" dirty="0">
                <a:solidFill>
                  <a:schemeClr val="tx1"/>
                </a:solidFill>
                <a:latin typeface="Times New Roman"/>
                <a:ea typeface="Times New Roman"/>
              </a:rPr>
              <a:t>İnstitut əməkdaşlarından:</a:t>
            </a:r>
            <a:endParaRPr lang="ru-RU" sz="2000" b="1" dirty="0">
              <a:solidFill>
                <a:schemeClr val="tx1"/>
              </a:solidFill>
              <a:latin typeface="Times New Roman"/>
              <a:ea typeface="Times New Roman"/>
            </a:endParaRPr>
          </a:p>
          <a:p>
            <a:pPr indent="450215" algn="just">
              <a:lnSpc>
                <a:spcPct val="150000"/>
              </a:lnSpc>
              <a:spcAft>
                <a:spcPts val="0"/>
              </a:spcAft>
            </a:pPr>
            <a:r>
              <a:rPr lang="az-Latn-AZ" b="1" dirty="0">
                <a:solidFill>
                  <a:schemeClr val="tx1"/>
                </a:solidFill>
                <a:latin typeface="Times New Roman"/>
                <a:ea typeface="Times New Roman"/>
              </a:rPr>
              <a:t> Qadınlar - 109 nəfər (56,2%);</a:t>
            </a:r>
            <a:endParaRPr lang="ru-RU" sz="2000" b="1" dirty="0">
              <a:solidFill>
                <a:schemeClr val="tx1"/>
              </a:solidFill>
              <a:latin typeface="Times New Roman"/>
              <a:ea typeface="Times New Roman"/>
            </a:endParaRPr>
          </a:p>
          <a:p>
            <a:pPr indent="450215" algn="just">
              <a:lnSpc>
                <a:spcPct val="150000"/>
              </a:lnSpc>
              <a:spcAft>
                <a:spcPts val="0"/>
              </a:spcAft>
            </a:pPr>
            <a:r>
              <a:rPr lang="az-Latn-AZ" b="1" dirty="0">
                <a:solidFill>
                  <a:schemeClr val="tx1"/>
                </a:solidFill>
                <a:latin typeface="Times New Roman"/>
                <a:ea typeface="Times New Roman"/>
              </a:rPr>
              <a:t>Kişilər - 85 nəfər (43,8%)</a:t>
            </a:r>
            <a:endParaRPr lang="ru-RU" sz="2000" b="1" dirty="0">
              <a:solidFill>
                <a:schemeClr val="tx1"/>
              </a:solidFill>
              <a:latin typeface="Times New Roman"/>
              <a:ea typeface="Times New Roman"/>
            </a:endParaRPr>
          </a:p>
          <a:p>
            <a:pPr indent="450215" algn="just">
              <a:lnSpc>
                <a:spcPct val="150000"/>
              </a:lnSpc>
              <a:spcAft>
                <a:spcPts val="0"/>
              </a:spcAft>
            </a:pPr>
            <a:r>
              <a:rPr lang="az-Latn-AZ" b="1" dirty="0">
                <a:solidFill>
                  <a:schemeClr val="tx1"/>
                </a:solidFill>
                <a:latin typeface="Times New Roman"/>
                <a:ea typeface="Times New Roman"/>
              </a:rPr>
              <a:t>İnstitut Hİ Təkilatı  Komitəsinin üzvləri -  12 nəfər </a:t>
            </a:r>
            <a:endParaRPr lang="ru-RU" sz="2000" b="1" dirty="0">
              <a:solidFill>
                <a:schemeClr val="tx1"/>
              </a:solidFill>
              <a:latin typeface="Times New Roman"/>
              <a:ea typeface="Times New Roman"/>
            </a:endParaRPr>
          </a:p>
          <a:p>
            <a:endParaRPr lang="ru-RU" b="1" dirty="0">
              <a:solidFill>
                <a:schemeClr val="tx1"/>
              </a:solidFill>
            </a:endParaRPr>
          </a:p>
        </p:txBody>
      </p:sp>
    </p:spTree>
    <p:extLst>
      <p:ext uri="{BB962C8B-B14F-4D97-AF65-F5344CB8AC3E}">
        <p14:creationId xmlns:p14="http://schemas.microsoft.com/office/powerpoint/2010/main" val="1738896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60648"/>
            <a:ext cx="8640959" cy="6336704"/>
          </a:xfrm>
        </p:spPr>
        <p:txBody>
          <a:bodyPr>
            <a:normAutofit fontScale="92500"/>
          </a:bodyPr>
          <a:lstStyle/>
          <a:p>
            <a:pPr indent="450215" algn="just">
              <a:lnSpc>
                <a:spcPct val="150000"/>
              </a:lnSpc>
              <a:spcAft>
                <a:spcPts val="0"/>
              </a:spcAft>
            </a:pPr>
            <a:r>
              <a:rPr lang="az-Latn-AZ" b="1" dirty="0">
                <a:solidFill>
                  <a:srgbClr val="111111"/>
                </a:solidFill>
                <a:latin typeface="Times New Roman"/>
                <a:ea typeface="Times New Roman"/>
              </a:rPr>
              <a:t>2017-ci il üçün bağlanmış “Kollektiv müqavilə”də </a:t>
            </a:r>
            <a:r>
              <a:rPr lang="az-Latn-AZ" b="1" dirty="0">
                <a:solidFill>
                  <a:srgbClr val="000000"/>
                </a:solidFill>
                <a:latin typeface="Times New Roman"/>
                <a:ea typeface="Times New Roman"/>
              </a:rPr>
              <a:t>müdiriyyənin, əmək kollektivinin və ya onun təmsilçisi həmkarlar ittifaqı təşkilatının adından işçilərin əmək, sosial-iqtisadi, məişət və digər münasibətlərinə dair  qarşılıqlı olaraq üzərlərinə götürdükləri öhdəlikləri, vəzifələri və məsuliyyətlərini əks etdirən hüquqi müddəalar ifadə olunmuşdur. </a:t>
            </a:r>
            <a:endParaRPr lang="ru-RU" sz="2000" b="1" dirty="0">
              <a:latin typeface="Times New Roman"/>
              <a:ea typeface="Times New Roman"/>
            </a:endParaRPr>
          </a:p>
          <a:p>
            <a:pPr indent="450215" algn="just">
              <a:lnSpc>
                <a:spcPct val="150000"/>
              </a:lnSpc>
              <a:spcAft>
                <a:spcPts val="0"/>
              </a:spcAft>
            </a:pPr>
            <a:r>
              <a:rPr lang="az-Latn-AZ" b="1" u="sng" dirty="0">
                <a:solidFill>
                  <a:srgbClr val="000000"/>
                </a:solidFill>
                <a:latin typeface="Times New Roman"/>
                <a:ea typeface="Times New Roman"/>
              </a:rPr>
              <a:t>Müqavilənin əsas məqsədi</a:t>
            </a:r>
            <a:r>
              <a:rPr lang="az-Latn-AZ" b="1" dirty="0">
                <a:solidFill>
                  <a:srgbClr val="000000"/>
                </a:solidFill>
                <a:latin typeface="Times New Roman"/>
                <a:ea typeface="Times New Roman"/>
              </a:rPr>
              <a:t> - İnstitutun ümumi maraqları ilə işçilərin mənafelərini uzlaşdırmaq, əməkdaşların sosial-iqtisadi hüquqlarının qorunmasında müdiriyyətlə HİK-in birgə fəaliyyətini tənzimləməkdir. Tərəflər İnstitutun ümumi maraqlarını nəzərə almaqla yanaşı bir-birlərinin vəzifə və öhdəlilklərinə də hörmətlə yanaşmağı əsas kimi qəbul edirlər. </a:t>
            </a:r>
            <a:endParaRPr lang="ru-RU" sz="2000" b="1" dirty="0">
              <a:latin typeface="Times New Roman"/>
              <a:ea typeface="Times New Roman"/>
            </a:endParaRPr>
          </a:p>
          <a:p>
            <a:endParaRPr lang="ru-RU" b="1" dirty="0"/>
          </a:p>
        </p:txBody>
      </p:sp>
    </p:spTree>
    <p:extLst>
      <p:ext uri="{BB962C8B-B14F-4D97-AF65-F5344CB8AC3E}">
        <p14:creationId xmlns:p14="http://schemas.microsoft.com/office/powerpoint/2010/main" val="3970746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60648"/>
            <a:ext cx="8640959" cy="6336704"/>
          </a:xfrm>
        </p:spPr>
        <p:txBody>
          <a:bodyPr>
            <a:noAutofit/>
          </a:bodyPr>
          <a:lstStyle/>
          <a:p>
            <a:pPr indent="450215" algn="just">
              <a:spcAft>
                <a:spcPts val="0"/>
              </a:spcAft>
            </a:pPr>
            <a:r>
              <a:rPr lang="az-Latn-AZ" sz="3600" b="1" dirty="0">
                <a:solidFill>
                  <a:schemeClr val="tx1"/>
                </a:solidFill>
                <a:latin typeface="Times New Roman"/>
                <a:ea typeface="Times New Roman"/>
              </a:rPr>
              <a:t>2012-ci ilin oktyabrın 19-da keçirilən hesabat-seçki yığıncağında İnstitut Hİ Komitəsinə bütün şöbələr təmsil olunmaqla 13 nəfər üzv seçilmişdir. Bu müddət ərzində İnstitut kollektivinin direksiya ilə birgə 9 ümumi yığıncağı keçirilmişdir. 2012-ci ildə Hİ Təşkilat Komitəsinin 7, 2013-cü ildə - 8, 2014-cü ildə - 9, 2015-ci ildə - 9, 2016-cı ildə 11  iclası keçirilmişdir. </a:t>
            </a:r>
            <a:endParaRPr lang="ru-RU" sz="3600" b="1" dirty="0">
              <a:solidFill>
                <a:schemeClr val="tx1"/>
              </a:solidFill>
              <a:latin typeface="Times New Roman"/>
              <a:ea typeface="Times New Roman"/>
            </a:endParaRPr>
          </a:p>
          <a:p>
            <a:endParaRPr lang="ru-RU" sz="2800" dirty="0"/>
          </a:p>
        </p:txBody>
      </p:sp>
    </p:spTree>
    <p:extLst>
      <p:ext uri="{BB962C8B-B14F-4D97-AF65-F5344CB8AC3E}">
        <p14:creationId xmlns:p14="http://schemas.microsoft.com/office/powerpoint/2010/main" val="286101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620688"/>
            <a:ext cx="8568951" cy="5760640"/>
          </a:xfrm>
        </p:spPr>
        <p:txBody>
          <a:bodyPr>
            <a:noAutofit/>
          </a:bodyPr>
          <a:lstStyle/>
          <a:p>
            <a:pPr indent="450215" algn="just">
              <a:lnSpc>
                <a:spcPct val="150000"/>
              </a:lnSpc>
              <a:spcAft>
                <a:spcPts val="0"/>
              </a:spcAft>
            </a:pPr>
            <a:r>
              <a:rPr lang="az-Latn-AZ" b="1" dirty="0">
                <a:latin typeface="Times New Roman"/>
                <a:ea typeface="Times New Roman"/>
              </a:rPr>
              <a:t>Hazırda </a:t>
            </a:r>
            <a:r>
              <a:rPr lang="az-Latn-AZ" b="1" dirty="0" smtClean="0">
                <a:latin typeface="Times New Roman"/>
                <a:ea typeface="Times New Roman"/>
              </a:rPr>
              <a:t>İnstitutumuzda </a:t>
            </a:r>
            <a:r>
              <a:rPr lang="az-Latn-AZ" b="1" dirty="0">
                <a:latin typeface="Times New Roman"/>
                <a:ea typeface="Times New Roman"/>
              </a:rPr>
              <a:t>185 </a:t>
            </a:r>
            <a:r>
              <a:rPr lang="az-Latn-AZ" b="1" dirty="0" smtClean="0">
                <a:latin typeface="Times New Roman"/>
                <a:ea typeface="Times New Roman"/>
              </a:rPr>
              <a:t>əməkdaş, </a:t>
            </a:r>
            <a:r>
              <a:rPr lang="az-Latn-AZ" b="1" dirty="0">
                <a:latin typeface="Times New Roman"/>
                <a:ea typeface="Times New Roman"/>
              </a:rPr>
              <a:t>o cümlədən 172 nəfər daimi əməkdaşı (10 nəfər analıq </a:t>
            </a:r>
            <a:r>
              <a:rPr lang="az-Latn-AZ" b="1" dirty="0" smtClean="0">
                <a:latin typeface="Times New Roman"/>
                <a:ea typeface="Times New Roman"/>
              </a:rPr>
              <a:t>məzuniyyətində) </a:t>
            </a:r>
            <a:r>
              <a:rPr lang="az-Latn-AZ" b="1" dirty="0">
                <a:latin typeface="Times New Roman"/>
                <a:ea typeface="Times New Roman"/>
              </a:rPr>
              <a:t>və 10 nəfər əyani </a:t>
            </a:r>
            <a:r>
              <a:rPr lang="az-Latn-AZ" b="1" dirty="0" smtClean="0">
                <a:latin typeface="Times New Roman"/>
                <a:ea typeface="Times New Roman"/>
              </a:rPr>
              <a:t>doktorantı vardır. İnstitut </a:t>
            </a:r>
            <a:r>
              <a:rPr lang="az-Latn-AZ" b="1" dirty="0">
                <a:latin typeface="Times New Roman"/>
                <a:ea typeface="Times New Roman"/>
              </a:rPr>
              <a:t>əməkdaşlarının 106 nəfəri (57,6%-i) qadın, 78 nəfəri (42,4%-i)  kişidir. Əməkdaşların 3 nəfəri AMEA-nın müxbir üzvü, 16 nəfəri elmlər doktoru, 55 nəfəri fəlsəfə doktoru elmi dərəcələrinə malikdir. Bütövlükdə, institutda çalışanların 119 nəfəri və ya 64,3%-i elmi əməkdaş, 66 nəfəri və ya 35,7%-i bilavasitə inzibati-texniki işçilərdən ibarətdir.  </a:t>
            </a:r>
            <a:endParaRPr lang="ru-RU" b="1" dirty="0">
              <a:latin typeface="Times New Roman"/>
              <a:ea typeface="Times New Roman"/>
            </a:endParaRPr>
          </a:p>
          <a:p>
            <a:endParaRPr lang="ru-RU" dirty="0"/>
          </a:p>
        </p:txBody>
      </p:sp>
    </p:spTree>
    <p:extLst>
      <p:ext uri="{BB962C8B-B14F-4D97-AF65-F5344CB8AC3E}">
        <p14:creationId xmlns:p14="http://schemas.microsoft.com/office/powerpoint/2010/main" val="2405525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60648"/>
            <a:ext cx="8640959" cy="6336704"/>
          </a:xfrm>
        </p:spPr>
        <p:txBody>
          <a:bodyPr>
            <a:noAutofit/>
          </a:bodyPr>
          <a:lstStyle/>
          <a:p>
            <a:pPr lvl="0" indent="450215" algn="just">
              <a:buClr>
                <a:srgbClr val="31B6FD"/>
              </a:buClr>
            </a:pPr>
            <a:r>
              <a:rPr lang="az-Latn-AZ" sz="2600" b="1" dirty="0">
                <a:solidFill>
                  <a:schemeClr val="tx1"/>
                </a:solidFill>
                <a:latin typeface="Times New Roman"/>
                <a:ea typeface="Times New Roman"/>
              </a:rPr>
              <a:t>İclaslarda İnstitut Həmkarlar Təşkilatının səlahiyyətlərinə aid müxtəlif məsələlər – kollektiv kütləvi-mədəni tədbirlər, işçilərin səyahət və istirahəti,  idman və profilaktik tibbi müayinə və müalicəsi, maddi yardımlar, əməkdaşların müalicəsinə və sanatoriyaya putyovkanın dəyərinin ödənilməsi, əməkdaşların yubileylərinin qeyd edilməsi, müdafiə edənlərin, gənclərin ailə qurması və onların övladlarının olması, əməkdaşların təqaüdə çıxması, ailəsində yas mərasimi və s. əlaqədar qərarlar çıxarılmış, müvafiq tədbirlər görülmüş və maddi yardımlar göstərilmişdir</a:t>
            </a:r>
            <a:r>
              <a:rPr lang="az-Latn-AZ" sz="2600" b="1" dirty="0" smtClean="0">
                <a:solidFill>
                  <a:schemeClr val="tx1"/>
                </a:solidFill>
                <a:latin typeface="Times New Roman"/>
                <a:ea typeface="Times New Roman"/>
              </a:rPr>
              <a:t>.</a:t>
            </a:r>
            <a:endParaRPr lang="en-US" sz="2600" b="1" dirty="0" smtClean="0">
              <a:solidFill>
                <a:schemeClr val="tx1"/>
              </a:solidFill>
              <a:latin typeface="Times New Roman"/>
              <a:ea typeface="Times New Roman"/>
            </a:endParaRPr>
          </a:p>
          <a:p>
            <a:pPr indent="450215" algn="just">
              <a:spcAft>
                <a:spcPts val="0"/>
              </a:spcAft>
            </a:pPr>
            <a:endParaRPr lang="en-US" sz="2600" b="1" dirty="0" smtClean="0">
              <a:solidFill>
                <a:schemeClr val="tx1"/>
              </a:solidFill>
              <a:latin typeface="Times New Roman"/>
              <a:ea typeface="Times New Roman"/>
            </a:endParaRPr>
          </a:p>
          <a:p>
            <a:pPr indent="450215" algn="just">
              <a:spcAft>
                <a:spcPts val="0"/>
              </a:spcAft>
            </a:pPr>
            <a:r>
              <a:rPr lang="az-Latn-AZ" sz="2600" b="1" dirty="0" smtClean="0">
                <a:solidFill>
                  <a:schemeClr val="tx1"/>
                </a:solidFill>
                <a:latin typeface="Times New Roman"/>
                <a:ea typeface="Times New Roman"/>
              </a:rPr>
              <a:t>Həmkarlar </a:t>
            </a:r>
            <a:r>
              <a:rPr lang="az-Latn-AZ" sz="2600" b="1" dirty="0">
                <a:solidFill>
                  <a:schemeClr val="tx1"/>
                </a:solidFill>
                <a:latin typeface="Times New Roman"/>
                <a:ea typeface="Times New Roman"/>
              </a:rPr>
              <a:t>Təşkilatının son 5 ildə fəaliyyətinin nəticələri və xərclənmiş vəsaitlər aşağıdakı cədvəllərdə əks olunmuşdur. </a:t>
            </a:r>
            <a:endParaRPr lang="ru-RU" sz="2600" b="1" dirty="0">
              <a:solidFill>
                <a:schemeClr val="tx1"/>
              </a:solidFill>
              <a:latin typeface="Times New Roman"/>
              <a:ea typeface="Times New Roman"/>
            </a:endParaRPr>
          </a:p>
          <a:p>
            <a:pPr lvl="0" indent="450215" algn="just">
              <a:buClr>
                <a:srgbClr val="31B6FD"/>
              </a:buClr>
            </a:pPr>
            <a:endParaRPr lang="ru-RU" sz="3200" b="1" dirty="0">
              <a:solidFill>
                <a:prstClr val="black"/>
              </a:solidFill>
              <a:latin typeface="Times New Roman"/>
              <a:ea typeface="Times New Roman"/>
            </a:endParaRPr>
          </a:p>
          <a:p>
            <a:endParaRPr lang="ru-RU" sz="3200" dirty="0"/>
          </a:p>
        </p:txBody>
      </p:sp>
    </p:spTree>
    <p:extLst>
      <p:ext uri="{BB962C8B-B14F-4D97-AF65-F5344CB8AC3E}">
        <p14:creationId xmlns:p14="http://schemas.microsoft.com/office/powerpoint/2010/main" val="1138543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p:cNvGraphicFramePr>
            <a:graphicFrameLocks noGrp="1"/>
          </p:cNvGraphicFramePr>
          <p:nvPr>
            <p:ph idx="1"/>
            <p:extLst>
              <p:ext uri="{D42A27DB-BD31-4B8C-83A1-F6EECF244321}">
                <p14:modId xmlns:p14="http://schemas.microsoft.com/office/powerpoint/2010/main" val="2294626288"/>
              </p:ext>
            </p:extLst>
          </p:nvPr>
        </p:nvGraphicFramePr>
        <p:xfrm>
          <a:off x="179512" y="908714"/>
          <a:ext cx="8712967" cy="5760648"/>
        </p:xfrm>
        <a:graphic>
          <a:graphicData uri="http://schemas.openxmlformats.org/drawingml/2006/table">
            <a:tbl>
              <a:tblPr firstRow="1" firstCol="1" bandRow="1"/>
              <a:tblGrid>
                <a:gridCol w="778939"/>
                <a:gridCol w="3112272"/>
                <a:gridCol w="2333332"/>
                <a:gridCol w="2488424"/>
              </a:tblGrid>
              <a:tr h="480054">
                <a:tc>
                  <a:txBody>
                    <a:bodyPr/>
                    <a:lstStyle/>
                    <a:p>
                      <a:pPr algn="ctr">
                        <a:spcAft>
                          <a:spcPts val="0"/>
                        </a:spcAft>
                      </a:pPr>
                      <a:r>
                        <a:rPr lang="az-Latn-AZ" sz="2000" b="1">
                          <a:effectLst/>
                          <a:latin typeface="Times New Roman"/>
                          <a:ea typeface="Times New Roman"/>
                        </a:rPr>
                        <a:t>İllər</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Tədbirin adı</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Məbləğ(manatla)</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əməkdaşların sayı</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0054">
                <a:tc>
                  <a:txBody>
                    <a:bodyPr/>
                    <a:lstStyle/>
                    <a:p>
                      <a:pPr algn="ctr">
                        <a:spcAft>
                          <a:spcPts val="0"/>
                        </a:spcAft>
                      </a:pPr>
                      <a:r>
                        <a:rPr lang="az-Latn-AZ" sz="2000" b="1">
                          <a:effectLst/>
                          <a:latin typeface="Times New Roman"/>
                          <a:ea typeface="Times New Roman"/>
                        </a:rPr>
                        <a:t>2012</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8 Mart</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800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qadınlar</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0054">
                <a:tc>
                  <a:txBody>
                    <a:bodyPr/>
                    <a:lstStyle/>
                    <a:p>
                      <a:pPr algn="ctr">
                        <a:spcAft>
                          <a:spcPts val="0"/>
                        </a:spcAft>
                      </a:pPr>
                      <a:r>
                        <a:rPr lang="az-Latn-AZ" sz="2000" b="1">
                          <a:effectLst/>
                          <a:latin typeface="Times New Roman"/>
                          <a:ea typeface="Times New Roman"/>
                        </a:rPr>
                        <a:t>2013</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Yeni il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700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qadınlar</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0054">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8 Mart</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700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kollektiv</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0054">
                <a:tc>
                  <a:txBody>
                    <a:bodyPr/>
                    <a:lstStyle/>
                    <a:p>
                      <a:pPr algn="ctr">
                        <a:spcAft>
                          <a:spcPts val="0"/>
                        </a:spcAft>
                      </a:pPr>
                      <a:r>
                        <a:rPr lang="az-Latn-AZ" sz="2000" b="1">
                          <a:effectLst/>
                          <a:latin typeface="Times New Roman"/>
                          <a:ea typeface="Times New Roman"/>
                        </a:rPr>
                        <a:t>2014</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8 Mart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1500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qadınlar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0054">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Yeni il</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1036</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kollektiv</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0054">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Yolka biletlərinə</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555</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kollektiv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0054">
                <a:tc>
                  <a:txBody>
                    <a:bodyPr/>
                    <a:lstStyle/>
                    <a:p>
                      <a:pPr algn="ctr">
                        <a:spcAft>
                          <a:spcPts val="0"/>
                        </a:spcAft>
                      </a:pPr>
                      <a:r>
                        <a:rPr lang="az-Latn-AZ" sz="2000" b="1">
                          <a:effectLst/>
                          <a:latin typeface="Times New Roman"/>
                          <a:ea typeface="Times New Roman"/>
                        </a:rPr>
                        <a:t>2015</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Yeni il</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950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kollektiv</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0054">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8 Mart</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1245</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qadınlar</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0054">
                <a:tc>
                  <a:txBody>
                    <a:bodyPr/>
                    <a:lstStyle/>
                    <a:p>
                      <a:pPr algn="ctr">
                        <a:spcAft>
                          <a:spcPts val="0"/>
                        </a:spcAft>
                      </a:pPr>
                      <a:r>
                        <a:rPr lang="az-Latn-AZ" sz="2000" b="1">
                          <a:effectLst/>
                          <a:latin typeface="Times New Roman"/>
                          <a:ea typeface="Times New Roman"/>
                        </a:rPr>
                        <a:t>2016</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Yeni il</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1520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kollektiv</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0054">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8 Mart və Novruz Bayramı</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1600</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a:effectLst/>
                          <a:latin typeface="Times New Roman"/>
                          <a:ea typeface="Times New Roman"/>
                        </a:rPr>
                        <a:t>kollektiv</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0054">
                <a:tc>
                  <a:txBody>
                    <a:bodyPr/>
                    <a:lstStyle/>
                    <a:p>
                      <a:pPr algn="ctr">
                        <a:spcAft>
                          <a:spcPts val="0"/>
                        </a:spcAft>
                      </a:pPr>
                      <a:r>
                        <a:rPr lang="az-Latn-AZ" sz="2000" b="1">
                          <a:effectLst/>
                          <a:latin typeface="Times New Roman"/>
                          <a:ea typeface="Times New Roman"/>
                        </a:rPr>
                        <a:t> </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000" b="1">
                          <a:effectLst/>
                          <a:latin typeface="Times New Roman"/>
                          <a:ea typeface="Times New Roman"/>
                        </a:rPr>
                        <a:t>2012-2016</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000" b="1">
                          <a:solidFill>
                            <a:srgbClr val="000000"/>
                          </a:solidFill>
                          <a:effectLst/>
                          <a:latin typeface="Times New Roman"/>
                          <a:ea typeface="Times New Roman"/>
                        </a:rPr>
                        <a:t>10606</a:t>
                      </a:r>
                      <a:endParaRPr lang="ru-RU"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000" b="1" dirty="0">
                          <a:effectLst/>
                          <a:latin typeface="Times New Roman"/>
                          <a:ea typeface="Times New Roman"/>
                        </a:rPr>
                        <a:t>x</a:t>
                      </a:r>
                      <a:endParaRPr lang="ru-RU" sz="20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Заголовок 2"/>
          <p:cNvSpPr>
            <a:spLocks noGrp="1"/>
          </p:cNvSpPr>
          <p:nvPr>
            <p:ph type="title"/>
          </p:nvPr>
        </p:nvSpPr>
        <p:spPr>
          <a:xfrm>
            <a:off x="251520" y="188640"/>
            <a:ext cx="8640960" cy="648072"/>
          </a:xfrm>
        </p:spPr>
        <p:txBody>
          <a:bodyPr>
            <a:noAutofit/>
          </a:bodyPr>
          <a:lstStyle/>
          <a:p>
            <a:pPr>
              <a:lnSpc>
                <a:spcPct val="150000"/>
              </a:lnSpc>
            </a:pPr>
            <a:r>
              <a:rPr lang="en-US" sz="2800" b="1" dirty="0" smtClean="0">
                <a:latin typeface="Times New Roman"/>
                <a:ea typeface="Times New Roman"/>
              </a:rPr>
              <a:t/>
            </a:r>
            <a:br>
              <a:rPr lang="en-US" sz="2800" b="1" dirty="0" smtClean="0">
                <a:latin typeface="Times New Roman"/>
                <a:ea typeface="Times New Roman"/>
              </a:rPr>
            </a:br>
            <a:r>
              <a:rPr lang="az-Latn-AZ" sz="2800" b="1" dirty="0" smtClean="0">
                <a:solidFill>
                  <a:schemeClr val="tx1"/>
                </a:solidFill>
                <a:latin typeface="Times New Roman"/>
                <a:ea typeface="Times New Roman"/>
              </a:rPr>
              <a:t>Cədvəl </a:t>
            </a:r>
            <a:r>
              <a:rPr lang="az-Latn-AZ" sz="2800" b="1" dirty="0">
                <a:solidFill>
                  <a:schemeClr val="tx1"/>
                </a:solidFill>
                <a:latin typeface="Times New Roman"/>
                <a:ea typeface="Times New Roman"/>
              </a:rPr>
              <a:t>1. Kütləvi-mədəni tədbirlər</a:t>
            </a:r>
            <a:r>
              <a:rPr lang="ru-RU" sz="2800" dirty="0">
                <a:solidFill>
                  <a:schemeClr val="tx1"/>
                </a:solidFill>
                <a:latin typeface="Times New Roman"/>
                <a:ea typeface="Times New Roman"/>
              </a:rPr>
              <a:t/>
            </a:r>
            <a:br>
              <a:rPr lang="ru-RU" sz="2800" dirty="0">
                <a:solidFill>
                  <a:schemeClr val="tx1"/>
                </a:solidFill>
                <a:latin typeface="Times New Roman"/>
                <a:ea typeface="Times New Roman"/>
              </a:rPr>
            </a:br>
            <a:endParaRPr lang="ru-RU" sz="2800" dirty="0">
              <a:solidFill>
                <a:schemeClr val="tx1"/>
              </a:solidFill>
            </a:endParaRPr>
          </a:p>
        </p:txBody>
      </p:sp>
    </p:spTree>
    <p:extLst>
      <p:ext uri="{BB962C8B-B14F-4D97-AF65-F5344CB8AC3E}">
        <p14:creationId xmlns:p14="http://schemas.microsoft.com/office/powerpoint/2010/main" val="4159492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413304408"/>
              </p:ext>
            </p:extLst>
          </p:nvPr>
        </p:nvGraphicFramePr>
        <p:xfrm>
          <a:off x="179513" y="980730"/>
          <a:ext cx="8784976" cy="5616621"/>
        </p:xfrm>
        <a:graphic>
          <a:graphicData uri="http://schemas.openxmlformats.org/drawingml/2006/table">
            <a:tbl>
              <a:tblPr firstRow="1" firstCol="1" bandRow="1"/>
              <a:tblGrid>
                <a:gridCol w="829302"/>
                <a:gridCol w="3218815"/>
                <a:gridCol w="2164618"/>
                <a:gridCol w="2572241"/>
              </a:tblGrid>
              <a:tr h="624069">
                <a:tc>
                  <a:txBody>
                    <a:bodyPr/>
                    <a:lstStyle/>
                    <a:p>
                      <a:pPr algn="ctr">
                        <a:spcAft>
                          <a:spcPts val="0"/>
                        </a:spcAft>
                      </a:pPr>
                      <a:r>
                        <a:rPr lang="az-Latn-AZ" sz="2400" b="1">
                          <a:effectLst/>
                          <a:latin typeface="Times New Roman"/>
                          <a:ea typeface="Times New Roman"/>
                        </a:rPr>
                        <a:t>2012</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400" b="1">
                          <a:effectLst/>
                          <a:latin typeface="Times New Roman"/>
                          <a:ea typeface="Times New Roman"/>
                        </a:rPr>
                        <a:t>İsmayıllı</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450</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17 əməkdaş</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4069">
                <a:tc>
                  <a:txBody>
                    <a:bodyPr/>
                    <a:lstStyle/>
                    <a:p>
                      <a:pPr algn="ctr">
                        <a:spcAft>
                          <a:spcPts val="0"/>
                        </a:spcAft>
                      </a:pPr>
                      <a:r>
                        <a:rPr lang="az-Latn-AZ" sz="2400" b="1">
                          <a:effectLst/>
                          <a:latin typeface="Times New Roman"/>
                          <a:ea typeface="Times New Roman"/>
                        </a:rPr>
                        <a:t>2013</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400" b="1">
                          <a:effectLst/>
                          <a:latin typeface="Times New Roman"/>
                          <a:ea typeface="Times New Roman"/>
                        </a:rPr>
                        <a:t>Quba</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300</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25 əməkdaş</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4069">
                <a:tc>
                  <a:txBody>
                    <a:bodyPr/>
                    <a:lstStyle/>
                    <a:p>
                      <a:pPr algn="ctr">
                        <a:spcAft>
                          <a:spcPts val="0"/>
                        </a:spcAft>
                      </a:pPr>
                      <a:r>
                        <a:rPr lang="az-Latn-AZ" sz="2400" b="1">
                          <a:effectLst/>
                          <a:latin typeface="Times New Roman"/>
                          <a:ea typeface="Times New Roman"/>
                        </a:rPr>
                        <a:t> </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400" b="1">
                          <a:effectLst/>
                          <a:latin typeface="Times New Roman"/>
                          <a:ea typeface="Times New Roman"/>
                        </a:rPr>
                        <a:t>Pirqulu</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150</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21 əməkdaş</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4069">
                <a:tc>
                  <a:txBody>
                    <a:bodyPr/>
                    <a:lstStyle/>
                    <a:p>
                      <a:pPr algn="ctr">
                        <a:spcAft>
                          <a:spcPts val="0"/>
                        </a:spcAft>
                      </a:pPr>
                      <a:r>
                        <a:rPr lang="az-Latn-AZ" sz="2400" b="1">
                          <a:effectLst/>
                          <a:latin typeface="Times New Roman"/>
                          <a:ea typeface="Times New Roman"/>
                        </a:rPr>
                        <a:t> </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400" b="1">
                          <a:effectLst/>
                          <a:latin typeface="Times New Roman"/>
                          <a:ea typeface="Times New Roman"/>
                        </a:rPr>
                        <a:t>Göyçay</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200</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16  əməkdaş</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4069">
                <a:tc>
                  <a:txBody>
                    <a:bodyPr/>
                    <a:lstStyle/>
                    <a:p>
                      <a:pPr algn="ctr">
                        <a:spcAft>
                          <a:spcPts val="0"/>
                        </a:spcAft>
                      </a:pPr>
                      <a:r>
                        <a:rPr lang="az-Latn-AZ" sz="2400" b="1">
                          <a:effectLst/>
                          <a:latin typeface="Times New Roman"/>
                          <a:ea typeface="Times New Roman"/>
                        </a:rPr>
                        <a:t>2014</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400" b="1">
                          <a:effectLst/>
                          <a:latin typeface="Times New Roman"/>
                          <a:ea typeface="Times New Roman"/>
                        </a:rPr>
                        <a:t>İsmayıllı</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400</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38 əməkdaş</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4069">
                <a:tc>
                  <a:txBody>
                    <a:bodyPr/>
                    <a:lstStyle/>
                    <a:p>
                      <a:pPr algn="ctr">
                        <a:spcAft>
                          <a:spcPts val="0"/>
                        </a:spcAft>
                      </a:pPr>
                      <a:r>
                        <a:rPr lang="az-Latn-AZ" sz="2400" b="1">
                          <a:effectLst/>
                          <a:latin typeface="Times New Roman"/>
                          <a:ea typeface="Times New Roman"/>
                        </a:rPr>
                        <a:t> </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400" b="1">
                          <a:effectLst/>
                          <a:latin typeface="Times New Roman"/>
                          <a:ea typeface="Times New Roman"/>
                        </a:rPr>
                        <a:t>Quba</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180</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20 əməkdaş</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4069">
                <a:tc>
                  <a:txBody>
                    <a:bodyPr/>
                    <a:lstStyle/>
                    <a:p>
                      <a:pPr algn="ctr">
                        <a:spcAft>
                          <a:spcPts val="0"/>
                        </a:spcAft>
                      </a:pPr>
                      <a:r>
                        <a:rPr lang="az-Latn-AZ" sz="2400" b="1">
                          <a:effectLst/>
                          <a:latin typeface="Times New Roman"/>
                          <a:ea typeface="Times New Roman"/>
                        </a:rPr>
                        <a:t> </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400" b="1">
                          <a:effectLst/>
                          <a:latin typeface="Times New Roman"/>
                          <a:ea typeface="Times New Roman"/>
                        </a:rPr>
                        <a:t>Qəbələ</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180</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18 əməkdaş</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4069">
                <a:tc>
                  <a:txBody>
                    <a:bodyPr/>
                    <a:lstStyle/>
                    <a:p>
                      <a:pPr algn="ctr">
                        <a:spcAft>
                          <a:spcPts val="0"/>
                        </a:spcAft>
                      </a:pPr>
                      <a:r>
                        <a:rPr lang="az-Latn-AZ" sz="2400" b="1">
                          <a:effectLst/>
                          <a:latin typeface="Times New Roman"/>
                          <a:ea typeface="Times New Roman"/>
                        </a:rPr>
                        <a:t>2015</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400" b="1">
                          <a:effectLst/>
                          <a:latin typeface="Times New Roman"/>
                          <a:ea typeface="Times New Roman"/>
                        </a:rPr>
                        <a:t>Nabran</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90</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a:effectLst/>
                          <a:latin typeface="Times New Roman"/>
                          <a:ea typeface="Times New Roman"/>
                        </a:rPr>
                        <a:t>2 əməkdaş</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4069">
                <a:tc>
                  <a:txBody>
                    <a:bodyPr/>
                    <a:lstStyle/>
                    <a:p>
                      <a:pPr algn="ctr">
                        <a:spcAft>
                          <a:spcPts val="0"/>
                        </a:spcAft>
                      </a:pPr>
                      <a:r>
                        <a:rPr lang="az-Latn-AZ" sz="2400" b="1">
                          <a:effectLst/>
                          <a:latin typeface="Times New Roman"/>
                          <a:ea typeface="Times New Roman"/>
                        </a:rPr>
                        <a:t> </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az-Latn-AZ" sz="2400" b="1">
                          <a:effectLst/>
                          <a:latin typeface="Times New Roman"/>
                          <a:ea typeface="Times New Roman"/>
                        </a:rPr>
                        <a:t>2012-2016</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400" b="1">
                          <a:solidFill>
                            <a:srgbClr val="000000"/>
                          </a:solidFill>
                          <a:effectLst/>
                          <a:latin typeface="Times New Roman"/>
                          <a:ea typeface="Times New Roman"/>
                        </a:rPr>
                        <a:t>1950</a:t>
                      </a:r>
                      <a:endParaRPr lang="ru-RU" sz="24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az-Latn-AZ" sz="2400" b="1" dirty="0">
                          <a:effectLst/>
                          <a:latin typeface="Times New Roman"/>
                          <a:ea typeface="Times New Roman"/>
                        </a:rPr>
                        <a:t>157 əməkdaş</a:t>
                      </a:r>
                      <a:endParaRPr lang="ru-RU" sz="24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Заголовок 2"/>
          <p:cNvSpPr>
            <a:spLocks noGrp="1"/>
          </p:cNvSpPr>
          <p:nvPr>
            <p:ph type="title"/>
          </p:nvPr>
        </p:nvSpPr>
        <p:spPr>
          <a:xfrm>
            <a:off x="457200" y="338328"/>
            <a:ext cx="8363272" cy="498384"/>
          </a:xfrm>
        </p:spPr>
        <p:txBody>
          <a:bodyPr>
            <a:normAutofit fontScale="90000"/>
          </a:bodyPr>
          <a:lstStyle/>
          <a:p>
            <a:pPr>
              <a:lnSpc>
                <a:spcPct val="150000"/>
              </a:lnSpc>
              <a:spcAft>
                <a:spcPts val="0"/>
              </a:spcAft>
            </a:pPr>
            <a:r>
              <a:rPr lang="en-US" b="1" dirty="0" smtClean="0">
                <a:solidFill>
                  <a:schemeClr val="tx1"/>
                </a:solidFill>
                <a:latin typeface="Times New Roman"/>
                <a:ea typeface="Times New Roman"/>
              </a:rPr>
              <a:t/>
            </a:r>
            <a:br>
              <a:rPr lang="en-US" b="1" dirty="0" smtClean="0">
                <a:solidFill>
                  <a:schemeClr val="tx1"/>
                </a:solidFill>
                <a:latin typeface="Times New Roman"/>
                <a:ea typeface="Times New Roman"/>
              </a:rPr>
            </a:br>
            <a:r>
              <a:rPr lang="az-Latn-AZ" b="1" dirty="0" smtClean="0">
                <a:solidFill>
                  <a:schemeClr val="tx1"/>
                </a:solidFill>
                <a:latin typeface="Times New Roman"/>
                <a:ea typeface="Times New Roman"/>
              </a:rPr>
              <a:t>Cədvəl </a:t>
            </a:r>
            <a:r>
              <a:rPr lang="az-Latn-AZ" b="1" dirty="0">
                <a:solidFill>
                  <a:schemeClr val="tx1"/>
                </a:solidFill>
                <a:latin typeface="Times New Roman"/>
                <a:ea typeface="Times New Roman"/>
              </a:rPr>
              <a:t>2. Səyahət və gəzintilərə</a:t>
            </a:r>
            <a:r>
              <a:rPr lang="ru-RU" sz="3600" dirty="0">
                <a:latin typeface="Times New Roman"/>
                <a:ea typeface="Times New Roman"/>
              </a:rPr>
              <a:t/>
            </a:r>
            <a:br>
              <a:rPr lang="ru-RU" sz="3600" dirty="0">
                <a:latin typeface="Times New Roman"/>
                <a:ea typeface="Times New Roman"/>
              </a:rPr>
            </a:br>
            <a:endParaRPr lang="ru-RU" dirty="0"/>
          </a:p>
        </p:txBody>
      </p:sp>
    </p:spTree>
    <p:extLst>
      <p:ext uri="{BB962C8B-B14F-4D97-AF65-F5344CB8AC3E}">
        <p14:creationId xmlns:p14="http://schemas.microsoft.com/office/powerpoint/2010/main" val="18953051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Другая 1">
      <a:dk1>
        <a:sysClr val="windowText" lastClr="000000"/>
      </a:dk1>
      <a:lt1>
        <a:sysClr val="window" lastClr="FFFFFF"/>
      </a:lt1>
      <a:dk2>
        <a:srgbClr val="073E87"/>
      </a:dk2>
      <a:lt2>
        <a:srgbClr val="C6E7FC"/>
      </a:lt2>
      <a:accent1>
        <a:srgbClr val="31B6FD"/>
      </a:accent1>
      <a:accent2>
        <a:srgbClr val="83D3FD"/>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325</TotalTime>
  <Words>1526</Words>
  <Application>Microsoft Office PowerPoint</Application>
  <PresentationFormat>Экран (4:3)</PresentationFormat>
  <Paragraphs>454</Paragraphs>
  <Slides>26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Волна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Cədvəl 1. Kütləvi-mədəni tədbirlər </vt:lpstr>
      <vt:lpstr> Cədvəl 2. Səyahət və gəzintilərə </vt:lpstr>
      <vt:lpstr> Cədvəl 3. İdman və müalicə tədbirlərinə </vt:lpstr>
      <vt:lpstr> Cədvəl 4. İnstitutda təşkil olunan tədbirlərə </vt:lpstr>
      <vt:lpstr>Cədvəl 5. AMEA-da keçirilən tədbirlər üçün</vt:lpstr>
      <vt:lpstr> Cədvəl 6. Maddi yardımlar </vt:lpstr>
      <vt:lpstr> Cədvəl 7. Əməkdaşların yubileyləri </vt:lpstr>
      <vt:lpstr> Cədvəl 8. Əməkdaşların digər ehtiyacları üçün </vt:lpstr>
      <vt:lpstr> Cədvəl 9. Əməkdaşların müalicəsinə və sanatoriyaya putyovkanın dəyərinin ödənilməsi </vt:lpstr>
      <vt:lpstr> Cədvəl 10.“Ülfət” qəzetinə abunə haqqı  </vt:lpstr>
      <vt:lpstr> Cədvəl 11. Həmkarlar İttifaqı fəallarına sığorta haqqları ilə birgə mükafat </vt:lpstr>
      <vt:lpstr> Cədvəl 12. Hİ təşkilatının sədrinə sığorta haqqları ilə birgə əmək haqqı </vt:lpstr>
      <vt:lpstr> Cədvəl 13. İnstitutut əməkdaşlarının əmək haqqı və Hİ büdcəsinə köçürülən məbləğ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Tanrıverdi Paşa (AMEA İqtisadiyyat İnstitutu  “Maliyyə, pul-kredit siyasəti”şöbəsinin müdiri) tpasha_50@mail.ru </dc:title>
  <dc:creator>Tanriverdi Pasha</dc:creator>
  <cp:lastModifiedBy>Tanriverdi Pasha</cp:lastModifiedBy>
  <cp:revision>32</cp:revision>
  <cp:lastPrinted>2016-10-28T06:48:35Z</cp:lastPrinted>
  <dcterms:created xsi:type="dcterms:W3CDTF">2016-02-08T07:29:04Z</dcterms:created>
  <dcterms:modified xsi:type="dcterms:W3CDTF">2017-05-22T05:42:18Z</dcterms:modified>
</cp:coreProperties>
</file>